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307" r:id="rId15"/>
    <p:sldId id="308" r:id="rId16"/>
    <p:sldId id="309" r:id="rId17"/>
    <p:sldId id="310" r:id="rId18"/>
    <p:sldId id="311" r:id="rId19"/>
    <p:sldId id="312" r:id="rId20"/>
    <p:sldId id="270" r:id="rId21"/>
    <p:sldId id="271" r:id="rId22"/>
    <p:sldId id="272" r:id="rId23"/>
    <p:sldId id="273" r:id="rId24"/>
    <p:sldId id="274" r:id="rId25"/>
    <p:sldId id="275" r:id="rId26"/>
    <p:sldId id="276" r:id="rId27"/>
    <p:sldId id="313" r:id="rId28"/>
    <p:sldId id="277" r:id="rId29"/>
    <p:sldId id="278" r:id="rId30"/>
    <p:sldId id="314"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91" autoAdjust="0"/>
    <p:restoredTop sz="94660"/>
  </p:normalViewPr>
  <p:slideViewPr>
    <p:cSldViewPr>
      <p:cViewPr varScale="1">
        <p:scale>
          <a:sx n="60" d="100"/>
          <a:sy n="60" d="100"/>
        </p:scale>
        <p:origin x="16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3AFF5-A5E7-412B-8A6E-27F28D981519}" type="datetimeFigureOut">
              <a:rPr lang="zh-CN" altLang="en-US" smtClean="0"/>
              <a:t>2023/4/3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97B5-258D-4875-AA0B-A4C1E034E9D6}" type="slidenum">
              <a:rPr lang="zh-CN" altLang="en-US" smtClean="0"/>
              <a:t>‹#›</a:t>
            </a:fld>
            <a:endParaRPr lang="zh-CN" altLang="en-US"/>
          </a:p>
        </p:txBody>
      </p:sp>
    </p:spTree>
    <p:extLst>
      <p:ext uri="{BB962C8B-B14F-4D97-AF65-F5344CB8AC3E}">
        <p14:creationId xmlns:p14="http://schemas.microsoft.com/office/powerpoint/2010/main" val="322215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497B5-258D-4875-AA0B-A4C1E034E9D6}" type="slidenum">
              <a:rPr lang="zh-CN" altLang="en-US" smtClean="0"/>
              <a:t>8</a:t>
            </a:fld>
            <a:endParaRPr lang="zh-CN" altLang="en-US"/>
          </a:p>
        </p:txBody>
      </p:sp>
    </p:spTree>
    <p:extLst>
      <p:ext uri="{BB962C8B-B14F-4D97-AF65-F5344CB8AC3E}">
        <p14:creationId xmlns:p14="http://schemas.microsoft.com/office/powerpoint/2010/main" val="371242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497B5-258D-4875-AA0B-A4C1E034E9D6}" type="slidenum">
              <a:rPr lang="zh-CN" altLang="en-US" smtClean="0"/>
              <a:t>32</a:t>
            </a:fld>
            <a:endParaRPr lang="zh-CN" altLang="en-US"/>
          </a:p>
        </p:txBody>
      </p:sp>
    </p:spTree>
    <p:extLst>
      <p:ext uri="{BB962C8B-B14F-4D97-AF65-F5344CB8AC3E}">
        <p14:creationId xmlns:p14="http://schemas.microsoft.com/office/powerpoint/2010/main" val="352688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497B5-258D-4875-AA0B-A4C1E034E9D6}" type="slidenum">
              <a:rPr lang="zh-CN" altLang="en-US" smtClean="0"/>
              <a:t>41</a:t>
            </a:fld>
            <a:endParaRPr lang="zh-CN" altLang="en-US"/>
          </a:p>
        </p:txBody>
      </p:sp>
    </p:spTree>
    <p:extLst>
      <p:ext uri="{BB962C8B-B14F-4D97-AF65-F5344CB8AC3E}">
        <p14:creationId xmlns:p14="http://schemas.microsoft.com/office/powerpoint/2010/main" val="346030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1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gif"/><Relationship Id="rId2" Type="http://schemas.openxmlformats.org/officeDocument/2006/relationships/image" Target="../media/image27.gif"/><Relationship Id="rId1" Type="http://schemas.openxmlformats.org/officeDocument/2006/relationships/slideLayout" Target="../slideLayouts/slideLayout2.xml"/><Relationship Id="rId6" Type="http://schemas.openxmlformats.org/officeDocument/2006/relationships/image" Target="../media/image31.gif"/><Relationship Id="rId5" Type="http://schemas.openxmlformats.org/officeDocument/2006/relationships/image" Target="../media/image30.gif"/><Relationship Id="rId4" Type="http://schemas.openxmlformats.org/officeDocument/2006/relationships/image" Target="../media/image29.gif"/></Relationships>
</file>

<file path=ppt/slides/_rels/slide1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3.gif"/><Relationship Id="rId13" Type="http://schemas.openxmlformats.org/officeDocument/2006/relationships/image" Target="../media/image48.gif"/><Relationship Id="rId3" Type="http://schemas.openxmlformats.org/officeDocument/2006/relationships/image" Target="../media/image38.gif"/><Relationship Id="rId7" Type="http://schemas.openxmlformats.org/officeDocument/2006/relationships/image" Target="../media/image42.gif"/><Relationship Id="rId12" Type="http://schemas.openxmlformats.org/officeDocument/2006/relationships/image" Target="../media/image47.gif"/><Relationship Id="rId2" Type="http://schemas.openxmlformats.org/officeDocument/2006/relationships/image" Target="../media/image37.gif"/><Relationship Id="rId16" Type="http://schemas.openxmlformats.org/officeDocument/2006/relationships/image" Target="../media/image51.gif"/><Relationship Id="rId1" Type="http://schemas.openxmlformats.org/officeDocument/2006/relationships/slideLayout" Target="../slideLayouts/slideLayout2.xml"/><Relationship Id="rId6" Type="http://schemas.openxmlformats.org/officeDocument/2006/relationships/image" Target="../media/image41.gif"/><Relationship Id="rId11" Type="http://schemas.openxmlformats.org/officeDocument/2006/relationships/image" Target="../media/image46.gif"/><Relationship Id="rId5" Type="http://schemas.openxmlformats.org/officeDocument/2006/relationships/image" Target="../media/image40.gif"/><Relationship Id="rId15" Type="http://schemas.openxmlformats.org/officeDocument/2006/relationships/image" Target="../media/image50.gif"/><Relationship Id="rId10" Type="http://schemas.openxmlformats.org/officeDocument/2006/relationships/image" Target="../media/image45.gif"/><Relationship Id="rId4" Type="http://schemas.openxmlformats.org/officeDocument/2006/relationships/image" Target="../media/image39.gif"/><Relationship Id="rId9" Type="http://schemas.openxmlformats.org/officeDocument/2006/relationships/image" Target="../media/image44.gif"/><Relationship Id="rId14" Type="http://schemas.openxmlformats.org/officeDocument/2006/relationships/image" Target="../media/image49.gif"/></Relationships>
</file>

<file path=ppt/slides/_rels/slide18.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8" Type="http://schemas.openxmlformats.org/officeDocument/2006/relationships/image" Target="../media/image59.gif"/><Relationship Id="rId13" Type="http://schemas.openxmlformats.org/officeDocument/2006/relationships/image" Target="../media/image64.gif"/><Relationship Id="rId3" Type="http://schemas.openxmlformats.org/officeDocument/2006/relationships/image" Target="../media/image55.gif"/><Relationship Id="rId7" Type="http://schemas.openxmlformats.org/officeDocument/2006/relationships/image" Target="../media/image58.gif"/><Relationship Id="rId12" Type="http://schemas.openxmlformats.org/officeDocument/2006/relationships/image" Target="../media/image63.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57.gif"/><Relationship Id="rId11" Type="http://schemas.openxmlformats.org/officeDocument/2006/relationships/image" Target="../media/image62.gif"/><Relationship Id="rId5" Type="http://schemas.openxmlformats.org/officeDocument/2006/relationships/image" Target="../media/image56.gif"/><Relationship Id="rId15" Type="http://schemas.openxmlformats.org/officeDocument/2006/relationships/image" Target="../media/image66.gif"/><Relationship Id="rId10" Type="http://schemas.openxmlformats.org/officeDocument/2006/relationships/image" Target="../media/image61.gif"/><Relationship Id="rId4" Type="http://schemas.openxmlformats.org/officeDocument/2006/relationships/image" Target="../media/image37.gif"/><Relationship Id="rId9" Type="http://schemas.openxmlformats.org/officeDocument/2006/relationships/image" Target="../media/image60.gif"/><Relationship Id="rId14" Type="http://schemas.openxmlformats.org/officeDocument/2006/relationships/image" Target="../media/image65.gif"/></Relationships>
</file>

<file path=ppt/slides/_rels/slide21.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gif"/><Relationship Id="rId4" Type="http://schemas.openxmlformats.org/officeDocument/2006/relationships/image" Target="../media/image57.gif"/></Relationships>
</file>

<file path=ppt/slides/_rels/slide22.xml.rels><?xml version="1.0" encoding="UTF-8" standalone="yes"?>
<Relationships xmlns="http://schemas.openxmlformats.org/package/2006/relationships"><Relationship Id="rId8" Type="http://schemas.openxmlformats.org/officeDocument/2006/relationships/image" Target="../media/image58.gif"/><Relationship Id="rId3" Type="http://schemas.openxmlformats.org/officeDocument/2006/relationships/image" Target="../media/image19.gif"/><Relationship Id="rId7" Type="http://schemas.openxmlformats.org/officeDocument/2006/relationships/image" Target="../media/image57.gif"/><Relationship Id="rId2" Type="http://schemas.openxmlformats.org/officeDocument/2006/relationships/image" Target="../media/image69.gif"/><Relationship Id="rId1" Type="http://schemas.openxmlformats.org/officeDocument/2006/relationships/slideLayout" Target="../slideLayouts/slideLayout2.xml"/><Relationship Id="rId6" Type="http://schemas.openxmlformats.org/officeDocument/2006/relationships/image" Target="../media/image70.gif"/><Relationship Id="rId5" Type="http://schemas.openxmlformats.org/officeDocument/2006/relationships/image" Target="../media/image37.gif"/><Relationship Id="rId10" Type="http://schemas.openxmlformats.org/officeDocument/2006/relationships/image" Target="../media/image71.gif"/><Relationship Id="rId4" Type="http://schemas.openxmlformats.org/officeDocument/2006/relationships/image" Target="../media/image55.gif"/><Relationship Id="rId9" Type="http://schemas.openxmlformats.org/officeDocument/2006/relationships/image" Target="../media/image59.gif"/></Relationships>
</file>

<file path=ppt/slides/_rels/slide23.xml.rels><?xml version="1.0" encoding="UTF-8" standalone="yes"?>
<Relationships xmlns="http://schemas.openxmlformats.org/package/2006/relationships"><Relationship Id="rId8" Type="http://schemas.openxmlformats.org/officeDocument/2006/relationships/image" Target="../media/image77.gif"/><Relationship Id="rId3" Type="http://schemas.openxmlformats.org/officeDocument/2006/relationships/image" Target="../media/image73.gif"/><Relationship Id="rId7" Type="http://schemas.openxmlformats.org/officeDocument/2006/relationships/image" Target="../media/image37.gif"/><Relationship Id="rId2" Type="http://schemas.openxmlformats.org/officeDocument/2006/relationships/image" Target="../media/image72.gif"/><Relationship Id="rId1" Type="http://schemas.openxmlformats.org/officeDocument/2006/relationships/slideLayout" Target="../slideLayouts/slideLayout2.xml"/><Relationship Id="rId6" Type="http://schemas.openxmlformats.org/officeDocument/2006/relationships/image" Target="../media/image76.gif"/><Relationship Id="rId5" Type="http://schemas.openxmlformats.org/officeDocument/2006/relationships/image" Target="../media/image75.gif"/><Relationship Id="rId4" Type="http://schemas.openxmlformats.org/officeDocument/2006/relationships/image" Target="../media/image74.gif"/><Relationship Id="rId9" Type="http://schemas.openxmlformats.org/officeDocument/2006/relationships/image" Target="../media/image78.gif"/></Relationships>
</file>

<file path=ppt/slides/_rels/slide24.xml.rels><?xml version="1.0" encoding="UTF-8" standalone="yes"?>
<Relationships xmlns="http://schemas.openxmlformats.org/package/2006/relationships"><Relationship Id="rId8" Type="http://schemas.openxmlformats.org/officeDocument/2006/relationships/image" Target="../media/image85.gif"/><Relationship Id="rId3" Type="http://schemas.openxmlformats.org/officeDocument/2006/relationships/image" Target="../media/image80.gif"/><Relationship Id="rId7" Type="http://schemas.openxmlformats.org/officeDocument/2006/relationships/image" Target="../media/image84.gif"/><Relationship Id="rId2" Type="http://schemas.openxmlformats.org/officeDocument/2006/relationships/image" Target="../media/image79.gif"/><Relationship Id="rId1" Type="http://schemas.openxmlformats.org/officeDocument/2006/relationships/slideLayout" Target="../slideLayouts/slideLayout2.xml"/><Relationship Id="rId6" Type="http://schemas.openxmlformats.org/officeDocument/2006/relationships/image" Target="../media/image83.gif"/><Relationship Id="rId5" Type="http://schemas.openxmlformats.org/officeDocument/2006/relationships/image" Target="../media/image82.gif"/><Relationship Id="rId4" Type="http://schemas.openxmlformats.org/officeDocument/2006/relationships/image" Target="../media/image81.gif"/><Relationship Id="rId9" Type="http://schemas.openxmlformats.org/officeDocument/2006/relationships/image" Target="../media/image86.gif"/></Relationships>
</file>

<file path=ppt/slides/_rels/slide25.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4.gif"/><Relationship Id="rId3" Type="http://schemas.openxmlformats.org/officeDocument/2006/relationships/image" Target="../media/image89.gif"/><Relationship Id="rId7" Type="http://schemas.openxmlformats.org/officeDocument/2006/relationships/image" Target="../media/image93.gif"/><Relationship Id="rId12" Type="http://schemas.openxmlformats.org/officeDocument/2006/relationships/image" Target="../media/image98.gif"/><Relationship Id="rId2" Type="http://schemas.openxmlformats.org/officeDocument/2006/relationships/image" Target="../media/image88.gif"/><Relationship Id="rId1" Type="http://schemas.openxmlformats.org/officeDocument/2006/relationships/slideLayout" Target="../slideLayouts/slideLayout2.xml"/><Relationship Id="rId6" Type="http://schemas.openxmlformats.org/officeDocument/2006/relationships/image" Target="../media/image92.gif"/><Relationship Id="rId11" Type="http://schemas.openxmlformats.org/officeDocument/2006/relationships/image" Target="../media/image97.gif"/><Relationship Id="rId5" Type="http://schemas.openxmlformats.org/officeDocument/2006/relationships/image" Target="../media/image91.gif"/><Relationship Id="rId10" Type="http://schemas.openxmlformats.org/officeDocument/2006/relationships/image" Target="../media/image96.gif"/><Relationship Id="rId4" Type="http://schemas.openxmlformats.org/officeDocument/2006/relationships/image" Target="../media/image90.gif"/><Relationship Id="rId9" Type="http://schemas.openxmlformats.org/officeDocument/2006/relationships/image" Target="../media/image95.gif"/></Relationships>
</file>

<file path=ppt/slides/_rels/slide27.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image" Target="../media/image56.gif"/><Relationship Id="rId7" Type="http://schemas.openxmlformats.org/officeDocument/2006/relationships/image" Target="../media/image111.gif"/><Relationship Id="rId2" Type="http://schemas.openxmlformats.org/officeDocument/2006/relationships/image" Target="../media/image97.gif"/><Relationship Id="rId1" Type="http://schemas.openxmlformats.org/officeDocument/2006/relationships/slideLayout" Target="../slideLayouts/slideLayout2.xml"/><Relationship Id="rId6" Type="http://schemas.openxmlformats.org/officeDocument/2006/relationships/image" Target="../media/image110.gif"/><Relationship Id="rId5" Type="http://schemas.openxmlformats.org/officeDocument/2006/relationships/image" Target="../media/image109.gif"/><Relationship Id="rId4" Type="http://schemas.openxmlformats.org/officeDocument/2006/relationships/image" Target="../media/image98.gif"/></Relationships>
</file>

<file path=ppt/slides/_rels/slide29.xml.rels><?xml version="1.0" encoding="UTF-8" standalone="yes"?>
<Relationships xmlns="http://schemas.openxmlformats.org/package/2006/relationships"><Relationship Id="rId8" Type="http://schemas.openxmlformats.org/officeDocument/2006/relationships/image" Target="../media/image116.gif"/><Relationship Id="rId3" Type="http://schemas.openxmlformats.org/officeDocument/2006/relationships/image" Target="../media/image112.gif"/><Relationship Id="rId7" Type="http://schemas.openxmlformats.org/officeDocument/2006/relationships/image" Target="../media/image82.gif"/><Relationship Id="rId2" Type="http://schemas.openxmlformats.org/officeDocument/2006/relationships/image" Target="../media/image56.gif"/><Relationship Id="rId1" Type="http://schemas.openxmlformats.org/officeDocument/2006/relationships/slideLayout" Target="../slideLayouts/slideLayout2.xml"/><Relationship Id="rId6" Type="http://schemas.openxmlformats.org/officeDocument/2006/relationships/image" Target="../media/image115.gif"/><Relationship Id="rId5" Type="http://schemas.openxmlformats.org/officeDocument/2006/relationships/image" Target="../media/image114.gif"/><Relationship Id="rId4" Type="http://schemas.openxmlformats.org/officeDocument/2006/relationships/image" Target="../media/image113.gif"/></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12" Type="http://schemas.openxmlformats.org/officeDocument/2006/relationships/image" Target="../media/image127.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31.xml.rels><?xml version="1.0" encoding="UTF-8" standalone="yes"?>
<Relationships xmlns="http://schemas.openxmlformats.org/package/2006/relationships"><Relationship Id="rId8" Type="http://schemas.openxmlformats.org/officeDocument/2006/relationships/image" Target="../media/image133.gif"/><Relationship Id="rId13" Type="http://schemas.openxmlformats.org/officeDocument/2006/relationships/image" Target="../media/image137.gif"/><Relationship Id="rId3" Type="http://schemas.openxmlformats.org/officeDocument/2006/relationships/image" Target="../media/image128.gif"/><Relationship Id="rId7" Type="http://schemas.openxmlformats.org/officeDocument/2006/relationships/image" Target="../media/image132.gif"/><Relationship Id="rId12" Type="http://schemas.openxmlformats.org/officeDocument/2006/relationships/image" Target="../media/image19.gif"/><Relationship Id="rId17" Type="http://schemas.openxmlformats.org/officeDocument/2006/relationships/image" Target="../media/image140.png"/><Relationship Id="rId2" Type="http://schemas.openxmlformats.org/officeDocument/2006/relationships/image" Target="../media/image82.gif"/><Relationship Id="rId16"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31.gif"/><Relationship Id="rId11" Type="http://schemas.openxmlformats.org/officeDocument/2006/relationships/image" Target="../media/image136.gif"/><Relationship Id="rId5" Type="http://schemas.openxmlformats.org/officeDocument/2006/relationships/image" Target="../media/image130.gif"/><Relationship Id="rId15" Type="http://schemas.openxmlformats.org/officeDocument/2006/relationships/image" Target="../media/image138.gif"/><Relationship Id="rId10" Type="http://schemas.openxmlformats.org/officeDocument/2006/relationships/image" Target="../media/image135.gif"/><Relationship Id="rId4" Type="http://schemas.openxmlformats.org/officeDocument/2006/relationships/image" Target="../media/image129.gif"/><Relationship Id="rId9" Type="http://schemas.openxmlformats.org/officeDocument/2006/relationships/image" Target="../media/image134.gif"/><Relationship Id="rId14" Type="http://schemas.openxmlformats.org/officeDocument/2006/relationships/image" Target="../media/image37.gif"/></Relationships>
</file>

<file path=ppt/slides/_rels/slide32.xml.rels><?xml version="1.0" encoding="UTF-8" standalone="yes"?>
<Relationships xmlns="http://schemas.openxmlformats.org/package/2006/relationships"><Relationship Id="rId8" Type="http://schemas.openxmlformats.org/officeDocument/2006/relationships/image" Target="../media/image142.gif"/><Relationship Id="rId13" Type="http://schemas.openxmlformats.org/officeDocument/2006/relationships/image" Target="../media/image147.gif"/><Relationship Id="rId3" Type="http://schemas.openxmlformats.org/officeDocument/2006/relationships/image" Target="../media/image37.gif"/><Relationship Id="rId7" Type="http://schemas.openxmlformats.org/officeDocument/2006/relationships/image" Target="../media/image141.gif"/><Relationship Id="rId12" Type="http://schemas.openxmlformats.org/officeDocument/2006/relationships/image" Target="../media/image146.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gif"/><Relationship Id="rId11" Type="http://schemas.openxmlformats.org/officeDocument/2006/relationships/image" Target="../media/image145.gif"/><Relationship Id="rId5" Type="http://schemas.openxmlformats.org/officeDocument/2006/relationships/image" Target="../media/image58.gif"/><Relationship Id="rId10" Type="http://schemas.openxmlformats.org/officeDocument/2006/relationships/image" Target="../media/image144.gif"/><Relationship Id="rId4" Type="http://schemas.openxmlformats.org/officeDocument/2006/relationships/image" Target="../media/image57.gif"/><Relationship Id="rId9" Type="http://schemas.openxmlformats.org/officeDocument/2006/relationships/image" Target="../media/image143.gif"/></Relationships>
</file>

<file path=ppt/slides/_rels/slide33.xml.rels><?xml version="1.0" encoding="UTF-8" standalone="yes"?>
<Relationships xmlns="http://schemas.openxmlformats.org/package/2006/relationships"><Relationship Id="rId2" Type="http://schemas.openxmlformats.org/officeDocument/2006/relationships/image" Target="../media/image14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55.gif"/><Relationship Id="rId3" Type="http://schemas.openxmlformats.org/officeDocument/2006/relationships/image" Target="../media/image150.gif"/><Relationship Id="rId7" Type="http://schemas.openxmlformats.org/officeDocument/2006/relationships/image" Target="../media/image154.gif"/><Relationship Id="rId2" Type="http://schemas.openxmlformats.org/officeDocument/2006/relationships/image" Target="../media/image149.gif"/><Relationship Id="rId1" Type="http://schemas.openxmlformats.org/officeDocument/2006/relationships/slideLayout" Target="../slideLayouts/slideLayout2.xml"/><Relationship Id="rId6" Type="http://schemas.openxmlformats.org/officeDocument/2006/relationships/image" Target="../media/image153.gif"/><Relationship Id="rId11" Type="http://schemas.openxmlformats.org/officeDocument/2006/relationships/image" Target="../media/image157.gif"/><Relationship Id="rId5" Type="http://schemas.openxmlformats.org/officeDocument/2006/relationships/image" Target="../media/image152.gif"/><Relationship Id="rId10" Type="http://schemas.openxmlformats.org/officeDocument/2006/relationships/image" Target="../media/image156.gif"/><Relationship Id="rId4" Type="http://schemas.openxmlformats.org/officeDocument/2006/relationships/image" Target="../media/image151.gif"/><Relationship Id="rId9" Type="http://schemas.openxmlformats.org/officeDocument/2006/relationships/image" Target="../media/image98.gif"/></Relationships>
</file>

<file path=ppt/slides/_rels/slide35.x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98.gif"/><Relationship Id="rId1" Type="http://schemas.openxmlformats.org/officeDocument/2006/relationships/slideLayout" Target="../slideLayouts/slideLayout2.xml"/><Relationship Id="rId5" Type="http://schemas.openxmlformats.org/officeDocument/2006/relationships/image" Target="../media/image148.gif"/><Relationship Id="rId4" Type="http://schemas.openxmlformats.org/officeDocument/2006/relationships/image" Target="../media/image160.gif"/></Relationships>
</file>

<file path=ppt/slides/_rels/slide3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68.gif"/><Relationship Id="rId3" Type="http://schemas.openxmlformats.org/officeDocument/2006/relationships/image" Target="../media/image161.gif"/><Relationship Id="rId7" Type="http://schemas.openxmlformats.org/officeDocument/2006/relationships/image" Target="../media/image164.gif"/><Relationship Id="rId12" Type="http://schemas.openxmlformats.org/officeDocument/2006/relationships/image" Target="../media/image167.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163.png"/><Relationship Id="rId11" Type="http://schemas.openxmlformats.org/officeDocument/2006/relationships/image" Target="../media/image166.gif"/><Relationship Id="rId5" Type="http://schemas.openxmlformats.org/officeDocument/2006/relationships/image" Target="../media/image162.gif"/><Relationship Id="rId10" Type="http://schemas.openxmlformats.org/officeDocument/2006/relationships/image" Target="../media/image165.gif"/><Relationship Id="rId4" Type="http://schemas.openxmlformats.org/officeDocument/2006/relationships/image" Target="../media/image37.gif"/><Relationship Id="rId9" Type="http://schemas.openxmlformats.org/officeDocument/2006/relationships/image" Target="../media/image150.gif"/><Relationship Id="rId14" Type="http://schemas.openxmlformats.org/officeDocument/2006/relationships/image" Target="../media/image169.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150.gif"/><Relationship Id="rId7" Type="http://schemas.openxmlformats.org/officeDocument/2006/relationships/image" Target="../media/image173.gif"/><Relationship Id="rId2" Type="http://schemas.openxmlformats.org/officeDocument/2006/relationships/image" Target="../media/image56.gif"/><Relationship Id="rId1" Type="http://schemas.openxmlformats.org/officeDocument/2006/relationships/slideLayout" Target="../slideLayouts/slideLayout2.xml"/><Relationship Id="rId6" Type="http://schemas.openxmlformats.org/officeDocument/2006/relationships/image" Target="../media/image172.gif"/><Relationship Id="rId5" Type="http://schemas.openxmlformats.org/officeDocument/2006/relationships/image" Target="../media/image171.gif"/><Relationship Id="rId4" Type="http://schemas.openxmlformats.org/officeDocument/2006/relationships/image" Target="../media/image170.gif"/><Relationship Id="rId9" Type="http://schemas.openxmlformats.org/officeDocument/2006/relationships/image" Target="../media/image3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5.gif"/><Relationship Id="rId2" Type="http://schemas.openxmlformats.org/officeDocument/2006/relationships/image" Target="../media/image174.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81.gif"/><Relationship Id="rId13" Type="http://schemas.openxmlformats.org/officeDocument/2006/relationships/image" Target="../media/image150.gif"/><Relationship Id="rId3" Type="http://schemas.openxmlformats.org/officeDocument/2006/relationships/image" Target="../media/image176.gif"/><Relationship Id="rId7" Type="http://schemas.openxmlformats.org/officeDocument/2006/relationships/image" Target="../media/image180.gif"/><Relationship Id="rId12" Type="http://schemas.openxmlformats.org/officeDocument/2006/relationships/image" Target="../media/image5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9.gif"/><Relationship Id="rId11" Type="http://schemas.openxmlformats.org/officeDocument/2006/relationships/image" Target="../media/image184.gif"/><Relationship Id="rId5" Type="http://schemas.openxmlformats.org/officeDocument/2006/relationships/image" Target="../media/image178.gif"/><Relationship Id="rId15" Type="http://schemas.openxmlformats.org/officeDocument/2006/relationships/image" Target="../media/image186.gif"/><Relationship Id="rId10" Type="http://schemas.openxmlformats.org/officeDocument/2006/relationships/image" Target="../media/image183.gif"/><Relationship Id="rId4" Type="http://schemas.openxmlformats.org/officeDocument/2006/relationships/image" Target="../media/image177.gif"/><Relationship Id="rId9" Type="http://schemas.openxmlformats.org/officeDocument/2006/relationships/image" Target="../media/image182.gif"/><Relationship Id="rId14" Type="http://schemas.openxmlformats.org/officeDocument/2006/relationships/image" Target="../media/image185.gif"/></Relationships>
</file>

<file path=ppt/slides/_rels/slide42.xml.rels><?xml version="1.0" encoding="UTF-8" standalone="yes"?>
<Relationships xmlns="http://schemas.openxmlformats.org/package/2006/relationships"><Relationship Id="rId8" Type="http://schemas.openxmlformats.org/officeDocument/2006/relationships/image" Target="../media/image187.png"/><Relationship Id="rId3" Type="http://schemas.openxmlformats.org/officeDocument/2006/relationships/image" Target="../media/image179.gif"/><Relationship Id="rId7" Type="http://schemas.openxmlformats.org/officeDocument/2006/relationships/image" Target="../media/image181.gif"/><Relationship Id="rId2" Type="http://schemas.openxmlformats.org/officeDocument/2006/relationships/image" Target="../media/image176.gif"/><Relationship Id="rId1" Type="http://schemas.openxmlformats.org/officeDocument/2006/relationships/slideLayout" Target="../slideLayouts/slideLayout2.xml"/><Relationship Id="rId6" Type="http://schemas.openxmlformats.org/officeDocument/2006/relationships/image" Target="../media/image178.gif"/><Relationship Id="rId11" Type="http://schemas.openxmlformats.org/officeDocument/2006/relationships/image" Target="../media/image189.png"/><Relationship Id="rId5" Type="http://schemas.openxmlformats.org/officeDocument/2006/relationships/image" Target="../media/image180.gif"/><Relationship Id="rId10" Type="http://schemas.openxmlformats.org/officeDocument/2006/relationships/image" Target="../media/image175.gif"/><Relationship Id="rId4" Type="http://schemas.openxmlformats.org/officeDocument/2006/relationships/image" Target="../media/image177.gif"/><Relationship Id="rId9" Type="http://schemas.openxmlformats.org/officeDocument/2006/relationships/image" Target="../media/image188.png"/></Relationships>
</file>

<file path=ppt/slides/_rels/slide43.xml.rels><?xml version="1.0" encoding="UTF-8" standalone="yes"?>
<Relationships xmlns="http://schemas.openxmlformats.org/package/2006/relationships"><Relationship Id="rId3" Type="http://schemas.openxmlformats.org/officeDocument/2006/relationships/image" Target="../media/image190.gif"/><Relationship Id="rId2" Type="http://schemas.openxmlformats.org/officeDocument/2006/relationships/image" Target="../media/image169.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a:xfrm>
            <a:off x="0" y="1122363"/>
            <a:ext cx="8964488" cy="2387600"/>
          </a:xfrm>
        </p:spPr>
        <p:txBody>
          <a:bodyPr/>
          <a:lstStyle/>
          <a:p>
            <a:r>
              <a:rPr lang="en-US" altLang="zh-CN" sz="4800" dirty="0">
                <a:solidFill>
                  <a:srgbClr val="0000FF"/>
                </a:solidFill>
                <a:effectLst/>
                <a:latin typeface="Calibri" panose="020F0502020204030204" pitchFamily="34" charset="0"/>
                <a:ea typeface="等线" panose="02010600030101010101" pitchFamily="2" charset="-122"/>
                <a:cs typeface="21"/>
              </a:rPr>
              <a:t>6. Fundamental Sampling Distributions and Data Descriptions</a:t>
            </a:r>
            <a:endParaRPr lang="zh-CN" altLang="zh-CN" sz="4800" dirty="0">
              <a:effectLst/>
              <a:latin typeface="Calibri" panose="020F0502020204030204" pitchFamily="34" charset="0"/>
              <a:ea typeface="等线" panose="02010600030101010101" pitchFamily="2" charset="-122"/>
              <a:cs typeface="21"/>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C3C58E-739E-EA9B-3C12-6D588B4E07AD}"/>
              </a:ext>
            </a:extLst>
          </p:cNvPr>
          <p:cNvSpPr txBox="1"/>
          <p:nvPr/>
        </p:nvSpPr>
        <p:spPr>
          <a:xfrm>
            <a:off x="107504" y="116633"/>
            <a:ext cx="6912768" cy="461665"/>
          </a:xfrm>
          <a:prstGeom prst="rect">
            <a:avLst/>
          </a:prstGeom>
          <a:noFill/>
        </p:spPr>
        <p:txBody>
          <a:bodyPr wrap="square">
            <a:spAutoFit/>
          </a:bodyPr>
          <a:lstStyle/>
          <a:p>
            <a:r>
              <a:rPr lang="en-US" altLang="zh-CN" sz="2400" dirty="0" err="1">
                <a:effectLst/>
                <a:latin typeface="Calibri" panose="020F0502020204030204" pitchFamily="34" charset="0"/>
                <a:ea typeface="等线" panose="02010600030101010101" pitchFamily="2" charset="-122"/>
                <a:cs typeface="21"/>
              </a:rPr>
              <a:t>Remark:The</a:t>
            </a:r>
            <a:r>
              <a:rPr lang="en-US" altLang="zh-CN" sz="2400" dirty="0">
                <a:effectLst/>
                <a:latin typeface="Calibri" panose="020F0502020204030204" pitchFamily="34" charset="0"/>
                <a:ea typeface="等线" panose="02010600030101010101" pitchFamily="2" charset="-122"/>
                <a:cs typeface="21"/>
              </a:rPr>
              <a:t> sample variance is sometimes defined as</a:t>
            </a:r>
            <a:endParaRPr lang="zh-CN" altLang="en-US" sz="2400" dirty="0"/>
          </a:p>
        </p:txBody>
      </p:sp>
      <p:pic>
        <p:nvPicPr>
          <p:cNvPr id="4" name="图片 3">
            <a:extLst>
              <a:ext uri="{FF2B5EF4-FFF2-40B4-BE49-F238E27FC236}">
                <a16:creationId xmlns:a16="http://schemas.microsoft.com/office/drawing/2014/main" id="{6693F9E9-406A-8C46-ABB2-A4FB6EB6147A}"/>
              </a:ext>
            </a:extLst>
          </p:cNvPr>
          <p:cNvPicPr>
            <a:picLocks noChangeAspect="1"/>
          </p:cNvPicPr>
          <p:nvPr/>
        </p:nvPicPr>
        <p:blipFill>
          <a:blip r:embed="rId2"/>
          <a:stretch>
            <a:fillRect/>
          </a:stretch>
        </p:blipFill>
        <p:spPr>
          <a:xfrm>
            <a:off x="3131840" y="764704"/>
            <a:ext cx="2448272" cy="693502"/>
          </a:xfrm>
          <a:prstGeom prst="rect">
            <a:avLst/>
          </a:prstGeom>
        </p:spPr>
      </p:pic>
      <p:sp>
        <p:nvSpPr>
          <p:cNvPr id="6" name="文本框 5">
            <a:extLst>
              <a:ext uri="{FF2B5EF4-FFF2-40B4-BE49-F238E27FC236}">
                <a16:creationId xmlns:a16="http://schemas.microsoft.com/office/drawing/2014/main" id="{7701A68A-E8FB-E2C6-0890-C7C070F75932}"/>
              </a:ext>
            </a:extLst>
          </p:cNvPr>
          <p:cNvSpPr txBox="1"/>
          <p:nvPr/>
        </p:nvSpPr>
        <p:spPr>
          <a:xfrm>
            <a:off x="323528" y="1340768"/>
            <a:ext cx="206997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in some books.</a:t>
            </a:r>
            <a:endParaRPr lang="zh-CN" altLang="en-US" sz="2400" dirty="0"/>
          </a:p>
        </p:txBody>
      </p:sp>
      <p:sp>
        <p:nvSpPr>
          <p:cNvPr id="8" name="文本框 7">
            <a:extLst>
              <a:ext uri="{FF2B5EF4-FFF2-40B4-BE49-F238E27FC236}">
                <a16:creationId xmlns:a16="http://schemas.microsoft.com/office/drawing/2014/main" id="{4D1F6572-BFEA-AFA8-76CD-1694F674E463}"/>
              </a:ext>
            </a:extLst>
          </p:cNvPr>
          <p:cNvSpPr txBox="1"/>
          <p:nvPr/>
        </p:nvSpPr>
        <p:spPr>
          <a:xfrm>
            <a:off x="1043608" y="1925857"/>
            <a:ext cx="98985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Here,</a:t>
            </a:r>
            <a:endParaRPr lang="zh-CN" altLang="en-US" sz="2400" dirty="0"/>
          </a:p>
        </p:txBody>
      </p:sp>
      <p:pic>
        <p:nvPicPr>
          <p:cNvPr id="9" name="图片 8">
            <a:extLst>
              <a:ext uri="{FF2B5EF4-FFF2-40B4-BE49-F238E27FC236}">
                <a16:creationId xmlns:a16="http://schemas.microsoft.com/office/drawing/2014/main" id="{DF2D4AB8-C165-28EF-0EE5-19FF787C0D94}"/>
              </a:ext>
            </a:extLst>
          </p:cNvPr>
          <p:cNvPicPr>
            <a:picLocks noChangeAspect="1"/>
          </p:cNvPicPr>
          <p:nvPr/>
        </p:nvPicPr>
        <p:blipFill>
          <a:blip r:embed="rId3"/>
          <a:stretch>
            <a:fillRect/>
          </a:stretch>
        </p:blipFill>
        <p:spPr>
          <a:xfrm>
            <a:off x="1900114" y="2013814"/>
            <a:ext cx="266700" cy="285750"/>
          </a:xfrm>
          <a:prstGeom prst="rect">
            <a:avLst/>
          </a:prstGeom>
        </p:spPr>
      </p:pic>
      <p:sp>
        <p:nvSpPr>
          <p:cNvPr id="11" name="文本框 10">
            <a:extLst>
              <a:ext uri="{FF2B5EF4-FFF2-40B4-BE49-F238E27FC236}">
                <a16:creationId xmlns:a16="http://schemas.microsoft.com/office/drawing/2014/main" id="{7EFCEF43-4D5D-E1A6-C4BF-B6B0A70C4663}"/>
              </a:ext>
            </a:extLst>
          </p:cNvPr>
          <p:cNvSpPr txBox="1"/>
          <p:nvPr/>
        </p:nvSpPr>
        <p:spPr>
          <a:xfrm>
            <a:off x="2212784" y="1925856"/>
            <a:ext cx="84584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12" name="图片 11">
            <a:extLst>
              <a:ext uri="{FF2B5EF4-FFF2-40B4-BE49-F238E27FC236}">
                <a16:creationId xmlns:a16="http://schemas.microsoft.com/office/drawing/2014/main" id="{04874D70-49C4-97DA-CAAC-09448F515CA4}"/>
              </a:ext>
            </a:extLst>
          </p:cNvPr>
          <p:cNvPicPr>
            <a:picLocks noChangeAspect="1"/>
          </p:cNvPicPr>
          <p:nvPr/>
        </p:nvPicPr>
        <p:blipFill>
          <a:blip r:embed="rId4"/>
          <a:stretch>
            <a:fillRect/>
          </a:stretch>
        </p:blipFill>
        <p:spPr>
          <a:xfrm>
            <a:off x="2910986" y="2016568"/>
            <a:ext cx="295275" cy="304800"/>
          </a:xfrm>
          <a:prstGeom prst="rect">
            <a:avLst/>
          </a:prstGeom>
        </p:spPr>
      </p:pic>
      <p:sp>
        <p:nvSpPr>
          <p:cNvPr id="14" name="文本框 13">
            <a:extLst>
              <a:ext uri="{FF2B5EF4-FFF2-40B4-BE49-F238E27FC236}">
                <a16:creationId xmlns:a16="http://schemas.microsoft.com/office/drawing/2014/main" id="{641C816C-28FE-1263-288A-85073539CBC4}"/>
              </a:ext>
            </a:extLst>
          </p:cNvPr>
          <p:cNvSpPr txBox="1"/>
          <p:nvPr/>
        </p:nvSpPr>
        <p:spPr>
          <a:xfrm>
            <a:off x="3250190" y="1925856"/>
            <a:ext cx="567037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are both random variables. Suppose a set of</a:t>
            </a:r>
            <a:endParaRPr lang="zh-CN" altLang="en-US" sz="2400" dirty="0"/>
          </a:p>
        </p:txBody>
      </p:sp>
      <p:sp>
        <p:nvSpPr>
          <p:cNvPr id="16" name="文本框 15">
            <a:extLst>
              <a:ext uri="{FF2B5EF4-FFF2-40B4-BE49-F238E27FC236}">
                <a16:creationId xmlns:a16="http://schemas.microsoft.com/office/drawing/2014/main" id="{CC1315CB-6B78-4722-5AAA-B59498E4859F}"/>
              </a:ext>
            </a:extLst>
          </p:cNvPr>
          <p:cNvSpPr txBox="1"/>
          <p:nvPr/>
        </p:nvSpPr>
        <p:spPr>
          <a:xfrm>
            <a:off x="323528" y="2374262"/>
            <a:ext cx="6858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values of observations of the random sample is</a:t>
            </a:r>
            <a:endParaRPr lang="zh-CN" altLang="en-US" sz="2400" dirty="0"/>
          </a:p>
        </p:txBody>
      </p:sp>
      <p:pic>
        <p:nvPicPr>
          <p:cNvPr id="17" name="图片 16">
            <a:extLst>
              <a:ext uri="{FF2B5EF4-FFF2-40B4-BE49-F238E27FC236}">
                <a16:creationId xmlns:a16="http://schemas.microsoft.com/office/drawing/2014/main" id="{562941BC-9983-D8F9-0F50-FDCB3AC2DF31}"/>
              </a:ext>
            </a:extLst>
          </p:cNvPr>
          <p:cNvPicPr>
            <a:picLocks noChangeAspect="1"/>
          </p:cNvPicPr>
          <p:nvPr/>
        </p:nvPicPr>
        <p:blipFill>
          <a:blip r:embed="rId5"/>
          <a:stretch>
            <a:fillRect/>
          </a:stretch>
        </p:blipFill>
        <p:spPr>
          <a:xfrm>
            <a:off x="6342345" y="2503634"/>
            <a:ext cx="1133475" cy="295275"/>
          </a:xfrm>
          <a:prstGeom prst="rect">
            <a:avLst/>
          </a:prstGeom>
        </p:spPr>
      </p:pic>
      <p:sp>
        <p:nvSpPr>
          <p:cNvPr id="19" name="文本框 18">
            <a:extLst>
              <a:ext uri="{FF2B5EF4-FFF2-40B4-BE49-F238E27FC236}">
                <a16:creationId xmlns:a16="http://schemas.microsoft.com/office/drawing/2014/main" id="{E046BCF8-7619-70F2-2223-ACEA8DC7A562}"/>
              </a:ext>
            </a:extLst>
          </p:cNvPr>
          <p:cNvSpPr txBox="1"/>
          <p:nvPr/>
        </p:nvSpPr>
        <p:spPr>
          <a:xfrm>
            <a:off x="7410060" y="2370331"/>
            <a:ext cx="149391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then the </a:t>
            </a:r>
            <a:endParaRPr lang="zh-CN" altLang="en-US" sz="2400" dirty="0"/>
          </a:p>
        </p:txBody>
      </p:sp>
      <p:sp>
        <p:nvSpPr>
          <p:cNvPr id="21" name="文本框 20">
            <a:extLst>
              <a:ext uri="{FF2B5EF4-FFF2-40B4-BE49-F238E27FC236}">
                <a16:creationId xmlns:a16="http://schemas.microsoft.com/office/drawing/2014/main" id="{D8BF2ED8-0A7A-9534-CCC4-850673DFFF35}"/>
              </a:ext>
            </a:extLst>
          </p:cNvPr>
          <p:cNvSpPr txBox="1"/>
          <p:nvPr/>
        </p:nvSpPr>
        <p:spPr>
          <a:xfrm>
            <a:off x="323528" y="2871393"/>
            <a:ext cx="292666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observation value of</a:t>
            </a:r>
            <a:endParaRPr lang="zh-CN" altLang="en-US" sz="2400" dirty="0"/>
          </a:p>
        </p:txBody>
      </p:sp>
      <p:pic>
        <p:nvPicPr>
          <p:cNvPr id="22" name="图片 21">
            <a:extLst>
              <a:ext uri="{FF2B5EF4-FFF2-40B4-BE49-F238E27FC236}">
                <a16:creationId xmlns:a16="http://schemas.microsoft.com/office/drawing/2014/main" id="{B05DBBA3-6419-F8AC-F76F-54B74F1C8E00}"/>
              </a:ext>
            </a:extLst>
          </p:cNvPr>
          <p:cNvPicPr>
            <a:picLocks noChangeAspect="1"/>
          </p:cNvPicPr>
          <p:nvPr/>
        </p:nvPicPr>
        <p:blipFill>
          <a:blip r:embed="rId3"/>
          <a:stretch>
            <a:fillRect/>
          </a:stretch>
        </p:blipFill>
        <p:spPr>
          <a:xfrm>
            <a:off x="3028106" y="2940249"/>
            <a:ext cx="266700" cy="285750"/>
          </a:xfrm>
          <a:prstGeom prst="rect">
            <a:avLst/>
          </a:prstGeom>
        </p:spPr>
      </p:pic>
      <p:sp>
        <p:nvSpPr>
          <p:cNvPr id="23" name="文本框 22">
            <a:extLst>
              <a:ext uri="{FF2B5EF4-FFF2-40B4-BE49-F238E27FC236}">
                <a16:creationId xmlns:a16="http://schemas.microsoft.com/office/drawing/2014/main" id="{9E00E5E4-B93C-D3DA-1630-BB88AE9D13C0}"/>
              </a:ext>
            </a:extLst>
          </p:cNvPr>
          <p:cNvSpPr txBox="1"/>
          <p:nvPr/>
        </p:nvSpPr>
        <p:spPr>
          <a:xfrm>
            <a:off x="3340776" y="2852291"/>
            <a:ext cx="84584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24" name="图片 23">
            <a:extLst>
              <a:ext uri="{FF2B5EF4-FFF2-40B4-BE49-F238E27FC236}">
                <a16:creationId xmlns:a16="http://schemas.microsoft.com/office/drawing/2014/main" id="{7EF57B9B-B021-9B49-1164-599E8CB5C1A0}"/>
              </a:ext>
            </a:extLst>
          </p:cNvPr>
          <p:cNvPicPr>
            <a:picLocks noChangeAspect="1"/>
          </p:cNvPicPr>
          <p:nvPr/>
        </p:nvPicPr>
        <p:blipFill>
          <a:blip r:embed="rId4"/>
          <a:stretch>
            <a:fillRect/>
          </a:stretch>
        </p:blipFill>
        <p:spPr>
          <a:xfrm>
            <a:off x="4038978" y="2943003"/>
            <a:ext cx="295275" cy="304800"/>
          </a:xfrm>
          <a:prstGeom prst="rect">
            <a:avLst/>
          </a:prstGeom>
        </p:spPr>
      </p:pic>
      <p:sp>
        <p:nvSpPr>
          <p:cNvPr id="26" name="文本框 25">
            <a:extLst>
              <a:ext uri="{FF2B5EF4-FFF2-40B4-BE49-F238E27FC236}">
                <a16:creationId xmlns:a16="http://schemas.microsoft.com/office/drawing/2014/main" id="{FC1B3801-81BD-3175-1D69-688FF27F9E45}"/>
              </a:ext>
            </a:extLst>
          </p:cNvPr>
          <p:cNvSpPr txBox="1"/>
          <p:nvPr/>
        </p:nvSpPr>
        <p:spPr>
          <a:xfrm>
            <a:off x="4355976" y="2858539"/>
            <a:ext cx="2286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are denoted as</a:t>
            </a:r>
            <a:endParaRPr lang="zh-CN" altLang="en-US" sz="2400" dirty="0"/>
          </a:p>
        </p:txBody>
      </p:sp>
      <p:pic>
        <p:nvPicPr>
          <p:cNvPr id="27" name="图片 26">
            <a:extLst>
              <a:ext uri="{FF2B5EF4-FFF2-40B4-BE49-F238E27FC236}">
                <a16:creationId xmlns:a16="http://schemas.microsoft.com/office/drawing/2014/main" id="{FF3FDC4F-38A6-5C3E-0216-D4D7C190A983}"/>
              </a:ext>
            </a:extLst>
          </p:cNvPr>
          <p:cNvPicPr>
            <a:picLocks noChangeAspect="1"/>
          </p:cNvPicPr>
          <p:nvPr/>
        </p:nvPicPr>
        <p:blipFill>
          <a:blip r:embed="rId6"/>
          <a:stretch>
            <a:fillRect/>
          </a:stretch>
        </p:blipFill>
        <p:spPr>
          <a:xfrm>
            <a:off x="1844849" y="3401914"/>
            <a:ext cx="4486275" cy="847725"/>
          </a:xfrm>
          <a:prstGeom prst="rect">
            <a:avLst/>
          </a:prstGeom>
        </p:spPr>
      </p:pic>
      <p:sp>
        <p:nvSpPr>
          <p:cNvPr id="29" name="文本框 28">
            <a:extLst>
              <a:ext uri="{FF2B5EF4-FFF2-40B4-BE49-F238E27FC236}">
                <a16:creationId xmlns:a16="http://schemas.microsoft.com/office/drawing/2014/main" id="{56968191-29A3-4591-A99D-38B0707AF191}"/>
              </a:ext>
            </a:extLst>
          </p:cNvPr>
          <p:cNvSpPr txBox="1"/>
          <p:nvPr/>
        </p:nvSpPr>
        <p:spPr>
          <a:xfrm>
            <a:off x="742106" y="4653136"/>
            <a:ext cx="7286278" cy="1200329"/>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In the future, normally we use </a:t>
            </a:r>
            <a:r>
              <a:rPr lang="en-US" altLang="zh-CN" sz="2400" dirty="0">
                <a:solidFill>
                  <a:srgbClr val="FF0000"/>
                </a:solidFill>
                <a:effectLst/>
                <a:latin typeface="Calibri" panose="020F0502020204030204" pitchFamily="34" charset="0"/>
                <a:ea typeface="等线" panose="02010600030101010101" pitchFamily="2" charset="-122"/>
                <a:cs typeface="21"/>
              </a:rPr>
              <a:t>capital letters </a:t>
            </a:r>
            <a:r>
              <a:rPr lang="en-US" altLang="zh-CN" sz="2400" dirty="0">
                <a:solidFill>
                  <a:srgbClr val="0000FF"/>
                </a:solidFill>
                <a:effectLst/>
                <a:latin typeface="Calibri" panose="020F0502020204030204" pitchFamily="34" charset="0"/>
                <a:ea typeface="等线" panose="02010600030101010101" pitchFamily="2" charset="-122"/>
                <a:cs typeface="21"/>
              </a:rPr>
              <a:t>to represent random variables and use </a:t>
            </a:r>
            <a:r>
              <a:rPr lang="en-US" altLang="zh-CN" sz="2400" dirty="0">
                <a:solidFill>
                  <a:srgbClr val="FF0000"/>
                </a:solidFill>
                <a:effectLst/>
                <a:latin typeface="Calibri" panose="020F0502020204030204" pitchFamily="34" charset="0"/>
                <a:ea typeface="等线" panose="02010600030101010101" pitchFamily="2" charset="-122"/>
                <a:cs typeface="21"/>
              </a:rPr>
              <a:t>small letters </a:t>
            </a:r>
            <a:r>
              <a:rPr lang="en-US" altLang="zh-CN" sz="2400" dirty="0">
                <a:solidFill>
                  <a:srgbClr val="0000FF"/>
                </a:solidFill>
                <a:effectLst/>
                <a:latin typeface="Calibri" panose="020F0502020204030204" pitchFamily="34" charset="0"/>
                <a:ea typeface="等线" panose="02010600030101010101" pitchFamily="2" charset="-122"/>
                <a:cs typeface="21"/>
              </a:rPr>
              <a:t>to represent the observation values.</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8658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6" grpId="0"/>
      <p:bldP spid="19" grpId="0"/>
      <p:bldP spid="21" grpId="0"/>
      <p:bldP spid="23" grpId="0"/>
      <p:bldP spid="26"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D8D3DC-BE2C-5D8F-382F-F0C4324BCE7F}"/>
              </a:ext>
            </a:extLst>
          </p:cNvPr>
          <p:cNvSpPr txBox="1"/>
          <p:nvPr/>
        </p:nvSpPr>
        <p:spPr>
          <a:xfrm>
            <a:off x="-35908" y="116632"/>
            <a:ext cx="228600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6.3.1 </a:t>
            </a:r>
            <a:r>
              <a:rPr lang="en-US" altLang="zh-CN" sz="2400" dirty="0">
                <a:solidFill>
                  <a:srgbClr val="000000"/>
                </a:solidFill>
                <a:effectLst/>
                <a:latin typeface="Calibri" panose="020F0502020204030204" pitchFamily="34" charset="0"/>
                <a:ea typeface="等线" panose="02010600030101010101" pitchFamily="2" charset="-122"/>
                <a:cs typeface="21"/>
              </a:rPr>
              <a:t>If</a:t>
            </a:r>
            <a:endParaRPr lang="zh-CN" altLang="en-US" sz="2400" dirty="0"/>
          </a:p>
        </p:txBody>
      </p:sp>
      <p:pic>
        <p:nvPicPr>
          <p:cNvPr id="4" name="图片 3">
            <a:extLst>
              <a:ext uri="{FF2B5EF4-FFF2-40B4-BE49-F238E27FC236}">
                <a16:creationId xmlns:a16="http://schemas.microsoft.com/office/drawing/2014/main" id="{52DC88B0-05D9-85D6-8A1B-9EDCCDB92BE5}"/>
              </a:ext>
            </a:extLst>
          </p:cNvPr>
          <p:cNvPicPr>
            <a:picLocks noChangeAspect="1"/>
          </p:cNvPicPr>
          <p:nvPr/>
        </p:nvPicPr>
        <p:blipFill>
          <a:blip r:embed="rId2"/>
          <a:stretch>
            <a:fillRect/>
          </a:stretch>
        </p:blipFill>
        <p:spPr>
          <a:xfrm>
            <a:off x="2250092" y="185539"/>
            <a:ext cx="285750" cy="323850"/>
          </a:xfrm>
          <a:prstGeom prst="rect">
            <a:avLst/>
          </a:prstGeom>
        </p:spPr>
      </p:pic>
      <p:sp>
        <p:nvSpPr>
          <p:cNvPr id="6" name="文本框 5">
            <a:extLst>
              <a:ext uri="{FF2B5EF4-FFF2-40B4-BE49-F238E27FC236}">
                <a16:creationId xmlns:a16="http://schemas.microsoft.com/office/drawing/2014/main" id="{BEEAA8D6-5D01-AE99-4A85-E83728B7F60D}"/>
              </a:ext>
            </a:extLst>
          </p:cNvPr>
          <p:cNvSpPr txBox="1"/>
          <p:nvPr/>
        </p:nvSpPr>
        <p:spPr>
          <a:xfrm>
            <a:off x="2570486" y="116632"/>
            <a:ext cx="667848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is the sample variance that is defined in (6.3.2), then</a:t>
            </a:r>
            <a:endParaRPr lang="zh-CN" altLang="en-US" sz="2400" dirty="0"/>
          </a:p>
        </p:txBody>
      </p:sp>
      <p:pic>
        <p:nvPicPr>
          <p:cNvPr id="9" name="图片 8">
            <a:extLst>
              <a:ext uri="{FF2B5EF4-FFF2-40B4-BE49-F238E27FC236}">
                <a16:creationId xmlns:a16="http://schemas.microsoft.com/office/drawing/2014/main" id="{BB1446C4-97DB-5BCB-20FA-2E4044BAE61B}"/>
              </a:ext>
            </a:extLst>
          </p:cNvPr>
          <p:cNvPicPr>
            <a:picLocks noChangeAspect="1"/>
          </p:cNvPicPr>
          <p:nvPr/>
        </p:nvPicPr>
        <p:blipFill>
          <a:blip r:embed="rId3"/>
          <a:stretch>
            <a:fillRect/>
          </a:stretch>
        </p:blipFill>
        <p:spPr>
          <a:xfrm>
            <a:off x="3131840" y="764704"/>
            <a:ext cx="1885950" cy="628650"/>
          </a:xfrm>
          <a:prstGeom prst="rect">
            <a:avLst/>
          </a:prstGeom>
        </p:spPr>
      </p:pic>
      <p:pic>
        <p:nvPicPr>
          <p:cNvPr id="10" name="图片 9">
            <a:extLst>
              <a:ext uri="{FF2B5EF4-FFF2-40B4-BE49-F238E27FC236}">
                <a16:creationId xmlns:a16="http://schemas.microsoft.com/office/drawing/2014/main" id="{E551BE50-F871-A020-3549-383F5FF84F2D}"/>
              </a:ext>
            </a:extLst>
          </p:cNvPr>
          <p:cNvPicPr>
            <a:picLocks noChangeAspect="1"/>
          </p:cNvPicPr>
          <p:nvPr/>
        </p:nvPicPr>
        <p:blipFill>
          <a:blip r:embed="rId4"/>
          <a:stretch>
            <a:fillRect/>
          </a:stretch>
        </p:blipFill>
        <p:spPr>
          <a:xfrm>
            <a:off x="0" y="1772816"/>
            <a:ext cx="9144000" cy="5120659"/>
          </a:xfrm>
          <a:prstGeom prst="rect">
            <a:avLst/>
          </a:prstGeom>
        </p:spPr>
      </p:pic>
    </p:spTree>
    <p:extLst>
      <p:ext uri="{BB962C8B-B14F-4D97-AF65-F5344CB8AC3E}">
        <p14:creationId xmlns:p14="http://schemas.microsoft.com/office/powerpoint/2010/main" val="140397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B513B8-E9A6-D689-F67B-BD4F0131BEBF}"/>
              </a:ext>
            </a:extLst>
          </p:cNvPr>
          <p:cNvSpPr txBox="1"/>
          <p:nvPr/>
        </p:nvSpPr>
        <p:spPr>
          <a:xfrm>
            <a:off x="224644" y="0"/>
            <a:ext cx="8694712"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With the definition of the order statistics, we are able to introduce some more terms that are also useful and important.</a:t>
            </a:r>
            <a:endParaRPr lang="zh-CN" altLang="zh-CN" sz="2400" dirty="0">
              <a:effectLst/>
              <a:latin typeface="Calibri" panose="020F0502020204030204" pitchFamily="34" charset="0"/>
              <a:ea typeface="等线" panose="02010600030101010101" pitchFamily="2" charset="-122"/>
              <a:cs typeface="21"/>
            </a:endParaRPr>
          </a:p>
        </p:txBody>
      </p:sp>
      <p:pic>
        <p:nvPicPr>
          <p:cNvPr id="4" name="图片 3">
            <a:extLst>
              <a:ext uri="{FF2B5EF4-FFF2-40B4-BE49-F238E27FC236}">
                <a16:creationId xmlns:a16="http://schemas.microsoft.com/office/drawing/2014/main" id="{A053FDB7-887E-2E46-9DDC-7F96F739B982}"/>
              </a:ext>
            </a:extLst>
          </p:cNvPr>
          <p:cNvPicPr>
            <a:picLocks noChangeAspect="1"/>
          </p:cNvPicPr>
          <p:nvPr/>
        </p:nvPicPr>
        <p:blipFill>
          <a:blip r:embed="rId2"/>
          <a:stretch>
            <a:fillRect/>
          </a:stretch>
        </p:blipFill>
        <p:spPr>
          <a:xfrm>
            <a:off x="144264" y="1052736"/>
            <a:ext cx="8855472" cy="5184576"/>
          </a:xfrm>
          <a:prstGeom prst="rect">
            <a:avLst/>
          </a:prstGeom>
        </p:spPr>
      </p:pic>
    </p:spTree>
    <p:extLst>
      <p:ext uri="{BB962C8B-B14F-4D97-AF65-F5344CB8AC3E}">
        <p14:creationId xmlns:p14="http://schemas.microsoft.com/office/powerpoint/2010/main" val="188056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图片 61">
            <a:extLst>
              <a:ext uri="{FF2B5EF4-FFF2-40B4-BE49-F238E27FC236}">
                <a16:creationId xmlns:a16="http://schemas.microsoft.com/office/drawing/2014/main" id="{A3A1A2EE-1B7B-C834-780F-A2FE1629A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3" y="453651"/>
            <a:ext cx="17843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图片 63">
            <a:extLst>
              <a:ext uri="{FF2B5EF4-FFF2-40B4-BE49-F238E27FC236}">
                <a16:creationId xmlns:a16="http://schemas.microsoft.com/office/drawing/2014/main" id="{552BE318-9920-2275-C727-9B5E1090C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240" y="1914133"/>
            <a:ext cx="24892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图片 65">
            <a:extLst>
              <a:ext uri="{FF2B5EF4-FFF2-40B4-BE49-F238E27FC236}">
                <a16:creationId xmlns:a16="http://schemas.microsoft.com/office/drawing/2014/main" id="{FB335701-D52E-F252-B989-E125B9C7C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628" y="2644809"/>
            <a:ext cx="35941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图片 67">
            <a:extLst>
              <a:ext uri="{FF2B5EF4-FFF2-40B4-BE49-F238E27FC236}">
                <a16:creationId xmlns:a16="http://schemas.microsoft.com/office/drawing/2014/main" id="{25E99446-0FCB-56D2-C6B0-FE91605E54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01" y="3289681"/>
            <a:ext cx="23241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图片 69">
            <a:extLst>
              <a:ext uri="{FF2B5EF4-FFF2-40B4-BE49-F238E27FC236}">
                <a16:creationId xmlns:a16="http://schemas.microsoft.com/office/drawing/2014/main" id="{5A9E2283-90C3-0D4E-78E0-5EBE9DAAAE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8947" y="3928097"/>
            <a:ext cx="6858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71">
            <a:extLst>
              <a:ext uri="{FF2B5EF4-FFF2-40B4-BE49-F238E27FC236}">
                <a16:creationId xmlns:a16="http://schemas.microsoft.com/office/drawing/2014/main" id="{8E76E484-FBA7-B9B6-7E64-274B1250B4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5069" y="4738306"/>
            <a:ext cx="1155700" cy="2603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a:extLst>
              <a:ext uri="{FF2B5EF4-FFF2-40B4-BE49-F238E27FC236}">
                <a16:creationId xmlns:a16="http://schemas.microsoft.com/office/drawing/2014/main" id="{C81EB6D6-AEC2-52E3-AEF6-A875740C4222}"/>
              </a:ext>
            </a:extLst>
          </p:cNvPr>
          <p:cNvSpPr>
            <a:spLocks noChangeArrowheads="1"/>
          </p:cNvSpPr>
          <p:nvPr/>
        </p:nvSpPr>
        <p:spPr bwMode="auto">
          <a:xfrm>
            <a:off x="24616" y="29874"/>
            <a:ext cx="2027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Example 6.3.1</a:t>
            </a:r>
            <a:endParaRPr kumimoji="0" lang="en-US" altLang="zh-CN" sz="2400" b="0" i="0" u="none" strike="noStrike" cap="none" normalizeH="0" baseline="0" dirty="0">
              <a:ln>
                <a:noFill/>
              </a:ln>
              <a:solidFill>
                <a:schemeClr val="tx1"/>
              </a:solidFill>
              <a:effectLst/>
            </a:endParaRPr>
          </a:p>
        </p:txBody>
      </p:sp>
      <p:sp>
        <p:nvSpPr>
          <p:cNvPr id="3" name="Rectangle 8">
            <a:extLst>
              <a:ext uri="{FF2B5EF4-FFF2-40B4-BE49-F238E27FC236}">
                <a16:creationId xmlns:a16="http://schemas.microsoft.com/office/drawing/2014/main" id="{22869E10-DDCF-C53B-EC36-8C0E2945B542}"/>
              </a:ext>
            </a:extLst>
          </p:cNvPr>
          <p:cNvSpPr>
            <a:spLocks noChangeArrowheads="1"/>
          </p:cNvSpPr>
          <p:nvPr/>
        </p:nvSpPr>
        <p:spPr bwMode="auto">
          <a:xfrm>
            <a:off x="1832127" y="366399"/>
            <a:ext cx="6840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a random sample of size 5. If an observation of this</a:t>
            </a:r>
            <a:endParaRPr kumimoji="0" lang="en-US" altLang="zh-CN" sz="2400" b="0" i="0" u="none" strike="noStrike" cap="none" normalizeH="0" baseline="0" dirty="0">
              <a:ln>
                <a:noFill/>
              </a:ln>
              <a:solidFill>
                <a:schemeClr val="tx1"/>
              </a:solidFill>
              <a:effectLst/>
            </a:endParaRPr>
          </a:p>
        </p:txBody>
      </p:sp>
      <p:sp>
        <p:nvSpPr>
          <p:cNvPr id="4" name="Rectangle 9">
            <a:extLst>
              <a:ext uri="{FF2B5EF4-FFF2-40B4-BE49-F238E27FC236}">
                <a16:creationId xmlns:a16="http://schemas.microsoft.com/office/drawing/2014/main" id="{EFE940BA-9FF8-B4EA-81FE-2DEE485B02FA}"/>
              </a:ext>
            </a:extLst>
          </p:cNvPr>
          <p:cNvSpPr>
            <a:spLocks noChangeArrowheads="1"/>
          </p:cNvSpPr>
          <p:nvPr/>
        </p:nvSpPr>
        <p:spPr bwMode="auto">
          <a:xfrm>
            <a:off x="263474" y="2644809"/>
            <a:ext cx="2880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Sample variance</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dirty="0">
              <a:ln>
                <a:noFill/>
              </a:ln>
              <a:solidFill>
                <a:schemeClr val="tx1"/>
              </a:solidFill>
              <a:effectLst/>
            </a:endParaRPr>
          </a:p>
        </p:txBody>
      </p:sp>
      <p:sp>
        <p:nvSpPr>
          <p:cNvPr id="5" name="Rectangle 10">
            <a:extLst>
              <a:ext uri="{FF2B5EF4-FFF2-40B4-BE49-F238E27FC236}">
                <a16:creationId xmlns:a16="http://schemas.microsoft.com/office/drawing/2014/main" id="{32D1C12A-26B3-E9C5-60E2-F726B1B0D961}"/>
              </a:ext>
            </a:extLst>
          </p:cNvPr>
          <p:cNvSpPr>
            <a:spLocks noChangeArrowheads="1"/>
          </p:cNvSpPr>
          <p:nvPr/>
        </p:nvSpPr>
        <p:spPr bwMode="auto">
          <a:xfrm>
            <a:off x="323528" y="460942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400"/>
          </a:p>
        </p:txBody>
      </p:sp>
      <p:sp>
        <p:nvSpPr>
          <p:cNvPr id="6" name="Rectangle 11">
            <a:extLst>
              <a:ext uri="{FF2B5EF4-FFF2-40B4-BE49-F238E27FC236}">
                <a16:creationId xmlns:a16="http://schemas.microsoft.com/office/drawing/2014/main" id="{7E5ABF78-8123-4F63-F2B5-18FCBF6FBFBD}"/>
              </a:ext>
            </a:extLst>
          </p:cNvPr>
          <p:cNvSpPr>
            <a:spLocks noChangeArrowheads="1"/>
          </p:cNvSpPr>
          <p:nvPr/>
        </p:nvSpPr>
        <p:spPr bwMode="auto">
          <a:xfrm>
            <a:off x="2596715" y="3218542"/>
            <a:ext cx="23058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1, 2, 4, 5, 8</a:t>
            </a:r>
            <a:endParaRPr kumimoji="0" lang="en-US" altLang="zh-CN" sz="2400" b="0" i="0" u="none" strike="noStrike" cap="none" normalizeH="0" baseline="0" dirty="0">
              <a:ln>
                <a:noFill/>
              </a:ln>
              <a:solidFill>
                <a:schemeClr val="tx1"/>
              </a:solidFill>
              <a:effectLst/>
            </a:endParaRPr>
          </a:p>
        </p:txBody>
      </p:sp>
      <p:sp>
        <p:nvSpPr>
          <p:cNvPr id="7" name="Rectangle 12">
            <a:extLst>
              <a:ext uri="{FF2B5EF4-FFF2-40B4-BE49-F238E27FC236}">
                <a16:creationId xmlns:a16="http://schemas.microsoft.com/office/drawing/2014/main" id="{63611C7F-7DFC-2693-1DEE-3308ACB08399}"/>
              </a:ext>
            </a:extLst>
          </p:cNvPr>
          <p:cNvSpPr>
            <a:spLocks noChangeArrowheads="1"/>
          </p:cNvSpPr>
          <p:nvPr/>
        </p:nvSpPr>
        <p:spPr bwMode="auto">
          <a:xfrm>
            <a:off x="315231" y="4615845"/>
            <a:ext cx="227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Sample range:</a:t>
            </a:r>
            <a:endParaRPr kumimoji="0" lang="en-US" altLang="zh-CN" sz="2400" b="0" i="0" u="none" strike="noStrike" cap="none" normalizeH="0" baseline="0" dirty="0">
              <a:ln>
                <a:noFill/>
              </a:ln>
              <a:solidFill>
                <a:schemeClr val="tx1"/>
              </a:solidFill>
              <a:effectLst/>
            </a:endParaRPr>
          </a:p>
        </p:txBody>
      </p:sp>
      <p:sp>
        <p:nvSpPr>
          <p:cNvPr id="8" name="Rectangle 13">
            <a:extLst>
              <a:ext uri="{FF2B5EF4-FFF2-40B4-BE49-F238E27FC236}">
                <a16:creationId xmlns:a16="http://schemas.microsoft.com/office/drawing/2014/main" id="{BBA9948D-63C2-6E3B-2DD7-B171DAFA05A2}"/>
              </a:ext>
            </a:extLst>
          </p:cNvPr>
          <p:cNvSpPr>
            <a:spLocks noChangeArrowheads="1"/>
          </p:cNvSpPr>
          <p:nvPr/>
        </p:nvSpPr>
        <p:spPr bwMode="auto">
          <a:xfrm>
            <a:off x="323528" y="556827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1"/>
                </a:solidFill>
                <a:effectLst/>
              </a:rPr>
              <a:t> </a:t>
            </a:r>
          </a:p>
        </p:txBody>
      </p:sp>
      <p:sp>
        <p:nvSpPr>
          <p:cNvPr id="10" name="文本框 9">
            <a:extLst>
              <a:ext uri="{FF2B5EF4-FFF2-40B4-BE49-F238E27FC236}">
                <a16:creationId xmlns:a16="http://schemas.microsoft.com/office/drawing/2014/main" id="{6A837C83-740C-7B57-1471-2C6B4861242C}"/>
              </a:ext>
            </a:extLst>
          </p:cNvPr>
          <p:cNvSpPr txBox="1"/>
          <p:nvPr/>
        </p:nvSpPr>
        <p:spPr>
          <a:xfrm>
            <a:off x="-24094" y="876272"/>
            <a:ext cx="884456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sample yields the values 2, 5, 1, 4, 8. Then, we can get the value of</a:t>
            </a:r>
            <a:endParaRPr lang="zh-CN" altLang="en-US" sz="2400" dirty="0"/>
          </a:p>
        </p:txBody>
      </p:sp>
      <p:sp>
        <p:nvSpPr>
          <p:cNvPr id="12" name="文本框 11">
            <a:extLst>
              <a:ext uri="{FF2B5EF4-FFF2-40B4-BE49-F238E27FC236}">
                <a16:creationId xmlns:a16="http://schemas.microsoft.com/office/drawing/2014/main" id="{AD868A1B-22A4-3A08-48F4-C45E3D4D1B23}"/>
              </a:ext>
            </a:extLst>
          </p:cNvPr>
          <p:cNvSpPr txBox="1"/>
          <p:nvPr/>
        </p:nvSpPr>
        <p:spPr>
          <a:xfrm>
            <a:off x="20303" y="1389727"/>
            <a:ext cx="479233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statistics as the following.</a:t>
            </a:r>
            <a:endParaRPr kumimoji="0" lang="en-US" altLang="zh-CN" sz="2400" b="0" i="0" u="none" strike="noStrike" cap="none" normalizeH="0" baseline="0" dirty="0">
              <a:ln>
                <a:noFill/>
              </a:ln>
              <a:solidFill>
                <a:schemeClr val="tx1"/>
              </a:solidFill>
              <a:effectLst/>
            </a:endParaRPr>
          </a:p>
        </p:txBody>
      </p:sp>
      <p:sp>
        <p:nvSpPr>
          <p:cNvPr id="14" name="文本框 13">
            <a:extLst>
              <a:ext uri="{FF2B5EF4-FFF2-40B4-BE49-F238E27FC236}">
                <a16:creationId xmlns:a16="http://schemas.microsoft.com/office/drawing/2014/main" id="{4369D3C5-D39C-D77D-B41D-7E246E2F72E1}"/>
              </a:ext>
            </a:extLst>
          </p:cNvPr>
          <p:cNvSpPr txBox="1"/>
          <p:nvPr/>
        </p:nvSpPr>
        <p:spPr>
          <a:xfrm>
            <a:off x="315231" y="1912843"/>
            <a:ext cx="2225009"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Sample mean</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lang="zh-CN" altLang="en-US" sz="2400" dirty="0"/>
          </a:p>
        </p:txBody>
      </p:sp>
      <p:sp>
        <p:nvSpPr>
          <p:cNvPr id="16" name="文本框 15">
            <a:extLst>
              <a:ext uri="{FF2B5EF4-FFF2-40B4-BE49-F238E27FC236}">
                <a16:creationId xmlns:a16="http://schemas.microsoft.com/office/drawing/2014/main" id="{2C08CE83-0338-11D5-6C6E-DFB252271407}"/>
              </a:ext>
            </a:extLst>
          </p:cNvPr>
          <p:cNvSpPr txBox="1"/>
          <p:nvPr/>
        </p:nvSpPr>
        <p:spPr>
          <a:xfrm>
            <a:off x="229223" y="3868715"/>
            <a:ext cx="230584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Sample median</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842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gtEl>
                                        <p:attrNameLst>
                                          <p:attrName>style.visibility</p:attrName>
                                        </p:attrNameLst>
                                      </p:cBhvr>
                                      <p:to>
                                        <p:strVal val="visible"/>
                                      </p:to>
                                    </p:set>
                                    <p:animEffect transition="in" filter="fade">
                                      <p:cBhvr>
                                        <p:cTn id="11" dur="500"/>
                                        <p:tgtEl>
                                          <p:spTgt spid="410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0"/>
                                        </p:tgtEl>
                                        <p:attrNameLst>
                                          <p:attrName>style.visibility</p:attrName>
                                        </p:attrNameLst>
                                      </p:cBhvr>
                                      <p:to>
                                        <p:strVal val="visible"/>
                                      </p:to>
                                    </p:set>
                                    <p:animEffect transition="in" filter="fade">
                                      <p:cBhvr>
                                        <p:cTn id="20" dur="500"/>
                                        <p:tgtEl>
                                          <p:spTgt spid="410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98"/>
                                        </p:tgtEl>
                                        <p:attrNameLst>
                                          <p:attrName>style.visibility</p:attrName>
                                        </p:attrNameLst>
                                      </p:cBhvr>
                                      <p:to>
                                        <p:strVal val="visible"/>
                                      </p:to>
                                    </p:set>
                                    <p:animEffect transition="in" filter="fade">
                                      <p:cBhvr>
                                        <p:cTn id="38" dur="500"/>
                                        <p:tgtEl>
                                          <p:spTgt spid="409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97"/>
                                        </p:tgtEl>
                                        <p:attrNameLst>
                                          <p:attrName>style.visibility</p:attrName>
                                        </p:attrNameLst>
                                      </p:cBhvr>
                                      <p:to>
                                        <p:strVal val="visible"/>
                                      </p:to>
                                    </p:set>
                                    <p:animEffect transition="in" filter="fade">
                                      <p:cBhvr>
                                        <p:cTn id="47"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72C10F-9258-DA97-E9BE-F96476D161EF}"/>
              </a:ext>
            </a:extLst>
          </p:cNvPr>
          <p:cNvSpPr txBox="1"/>
          <p:nvPr/>
        </p:nvSpPr>
        <p:spPr>
          <a:xfrm>
            <a:off x="-16457" y="12680"/>
            <a:ext cx="9144000" cy="3416320"/>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Example 6.3.2</a:t>
            </a:r>
            <a:r>
              <a:rPr lang="en-US" altLang="zh-CN" sz="2400" dirty="0">
                <a:effectLst/>
                <a:latin typeface="Calibri" panose="020F0502020204030204" pitchFamily="34" charset="0"/>
                <a:ea typeface="等线" panose="02010600030101010101" pitchFamily="2" charset="-122"/>
                <a:cs typeface="21"/>
              </a:rPr>
              <a:t>We are interested in the distribution of peoples</a:t>
            </a:r>
            <a:r>
              <a:rPr lang="en-US" altLang="zh-CN" sz="2400" dirty="0">
                <a:effectLst/>
                <a:latin typeface="等线" panose="02010600030101010101" pitchFamily="2" charset="-122"/>
                <a:ea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 age in some city. In our hand, we have a sample of the ages of 50 people who were randomly picked and the data are listed below:</a:t>
            </a:r>
            <a:endParaRPr lang="zh-CN" altLang="zh-CN" sz="2400" dirty="0">
              <a:effectLst/>
              <a:latin typeface="Calibri" panose="020F0502020204030204" pitchFamily="34" charset="0"/>
              <a:ea typeface="等线" panose="02010600030101010101" pitchFamily="2" charset="-122"/>
              <a:cs typeface="21"/>
            </a:endParaRPr>
          </a:p>
          <a:p>
            <a:pPr marL="514350" algn="just"/>
            <a:r>
              <a:rPr lang="en-US" altLang="zh-CN" sz="2400" dirty="0">
                <a:effectLst/>
                <a:latin typeface="Calibri" panose="020F0502020204030204" pitchFamily="34" charset="0"/>
                <a:ea typeface="等线" panose="02010600030101010101" pitchFamily="2" charset="-122"/>
                <a:cs typeface="21"/>
              </a:rPr>
              <a:t>35    23    48    21    15    36    12    3    14    54</a:t>
            </a:r>
            <a:endParaRPr lang="zh-CN" altLang="zh-CN" sz="2400" dirty="0">
              <a:effectLst/>
              <a:latin typeface="Calibri" panose="020F0502020204030204" pitchFamily="34" charset="0"/>
              <a:ea typeface="等线" panose="02010600030101010101" pitchFamily="2" charset="-122"/>
              <a:cs typeface="21"/>
            </a:endParaRPr>
          </a:p>
          <a:p>
            <a:pPr marL="514350" algn="just"/>
            <a:r>
              <a:rPr lang="en-US" altLang="zh-CN" sz="2400" dirty="0">
                <a:effectLst/>
                <a:latin typeface="Calibri" panose="020F0502020204030204" pitchFamily="34" charset="0"/>
                <a:ea typeface="等线" panose="02010600030101010101" pitchFamily="2" charset="-122"/>
                <a:cs typeface="21"/>
              </a:rPr>
              <a:t>21    43    92    15    32    5    71    55    62    24</a:t>
            </a:r>
            <a:endParaRPr lang="zh-CN" altLang="zh-CN" sz="2400" dirty="0">
              <a:effectLst/>
              <a:latin typeface="Calibri" panose="020F0502020204030204" pitchFamily="34" charset="0"/>
              <a:ea typeface="等线" panose="02010600030101010101" pitchFamily="2" charset="-122"/>
              <a:cs typeface="21"/>
            </a:endParaRPr>
          </a:p>
          <a:p>
            <a:pPr marL="514350" algn="just"/>
            <a:r>
              <a:rPr lang="en-US" altLang="zh-CN" sz="2400" dirty="0">
                <a:effectLst/>
                <a:latin typeface="Calibri" panose="020F0502020204030204" pitchFamily="34" charset="0"/>
                <a:ea typeface="等线" panose="02010600030101010101" pitchFamily="2" charset="-122"/>
                <a:cs typeface="21"/>
              </a:rPr>
              <a:t>64    78    50    11    9    43    28    25    34    15</a:t>
            </a:r>
            <a:endParaRPr lang="zh-CN" altLang="zh-CN" sz="2400" dirty="0">
              <a:effectLst/>
              <a:latin typeface="Calibri" panose="020F0502020204030204" pitchFamily="34" charset="0"/>
              <a:ea typeface="等线" panose="02010600030101010101" pitchFamily="2" charset="-122"/>
              <a:cs typeface="21"/>
            </a:endParaRPr>
          </a:p>
          <a:p>
            <a:pPr marL="514350" algn="just"/>
            <a:r>
              <a:rPr lang="en-US" altLang="zh-CN" sz="2400" dirty="0">
                <a:effectLst/>
                <a:latin typeface="Calibri" panose="020F0502020204030204" pitchFamily="34" charset="0"/>
                <a:ea typeface="等线" panose="02010600030101010101" pitchFamily="2" charset="-122"/>
                <a:cs typeface="21"/>
              </a:rPr>
              <a:t>22    30    51    88    16    75    22    27    41    33</a:t>
            </a:r>
            <a:endParaRPr lang="zh-CN" altLang="zh-CN" sz="2400" dirty="0">
              <a:effectLst/>
              <a:latin typeface="Calibri" panose="020F0502020204030204" pitchFamily="34" charset="0"/>
              <a:ea typeface="等线" panose="02010600030101010101" pitchFamily="2" charset="-122"/>
              <a:cs typeface="21"/>
            </a:endParaRPr>
          </a:p>
          <a:p>
            <a:pPr marL="514350" algn="just"/>
            <a:r>
              <a:rPr lang="en-US" altLang="zh-CN" sz="2400" dirty="0">
                <a:effectLst/>
                <a:latin typeface="Calibri" panose="020F0502020204030204" pitchFamily="34" charset="0"/>
                <a:ea typeface="等线" panose="02010600030101010101" pitchFamily="2" charset="-122"/>
                <a:cs typeface="21"/>
              </a:rPr>
              <a:t>45    61    35    28    43    59    38    90    70    6</a:t>
            </a:r>
            <a:endParaRPr lang="zh-CN" altLang="zh-CN" sz="2400" dirty="0">
              <a:effectLst/>
              <a:latin typeface="Calibri" panose="020F0502020204030204" pitchFamily="34" charset="0"/>
              <a:ea typeface="等线" panose="02010600030101010101" pitchFamily="2" charset="-122"/>
              <a:cs typeface="21"/>
            </a:endParaRPr>
          </a:p>
          <a:p>
            <a:pPr algn="just"/>
            <a:r>
              <a:rPr lang="en-US" altLang="zh-CN" sz="2400" dirty="0">
                <a:effectLst/>
                <a:latin typeface="Calibri" panose="020F0502020204030204" pitchFamily="34" charset="0"/>
                <a:ea typeface="等线" panose="02010600030101010101" pitchFamily="2" charset="-122"/>
                <a:cs typeface="21"/>
              </a:rPr>
              <a:t>Find the frequency table and draw the histogram.</a:t>
            </a:r>
            <a:endParaRPr lang="zh-CN" altLang="zh-CN" sz="2400" dirty="0">
              <a:effectLst/>
              <a:latin typeface="Calibri" panose="020F0502020204030204" pitchFamily="34" charset="0"/>
              <a:ea typeface="等线" panose="02010600030101010101" pitchFamily="2" charset="-122"/>
              <a:cs typeface="21"/>
            </a:endParaRPr>
          </a:p>
        </p:txBody>
      </p:sp>
      <p:sp>
        <p:nvSpPr>
          <p:cNvPr id="7" name="文本框 6">
            <a:extLst>
              <a:ext uri="{FF2B5EF4-FFF2-40B4-BE49-F238E27FC236}">
                <a16:creationId xmlns:a16="http://schemas.microsoft.com/office/drawing/2014/main" id="{B222F2B1-C0DF-02E0-9F29-3B01E5591D56}"/>
              </a:ext>
            </a:extLst>
          </p:cNvPr>
          <p:cNvSpPr txBox="1"/>
          <p:nvPr/>
        </p:nvSpPr>
        <p:spPr>
          <a:xfrm>
            <a:off x="251520" y="3501008"/>
            <a:ext cx="1512168"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Solution</a:t>
            </a:r>
            <a:r>
              <a:rPr lang="en-US" altLang="zh-CN" sz="2400" dirty="0">
                <a:effectLst/>
                <a:latin typeface="Calibri" panose="020F0502020204030204" pitchFamily="34" charset="0"/>
                <a:ea typeface="等线" panose="02010600030101010101" pitchFamily="2" charset="-122"/>
                <a:cs typeface="21"/>
              </a:rPr>
              <a:t>.</a:t>
            </a:r>
            <a:endParaRPr lang="zh-CN" altLang="zh-CN" sz="2400" dirty="0">
              <a:effectLst/>
              <a:latin typeface="Calibri" panose="020F0502020204030204" pitchFamily="34" charset="0"/>
              <a:ea typeface="等线" panose="02010600030101010101" pitchFamily="2" charset="-122"/>
              <a:cs typeface="21"/>
            </a:endParaRPr>
          </a:p>
        </p:txBody>
      </p:sp>
      <p:pic>
        <p:nvPicPr>
          <p:cNvPr id="8195" name="图片 193">
            <a:extLst>
              <a:ext uri="{FF2B5EF4-FFF2-40B4-BE49-F238E27FC236}">
                <a16:creationId xmlns:a16="http://schemas.microsoft.com/office/drawing/2014/main" id="{F89C59BC-DAB8-AC28-1D64-11E57B70C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74139"/>
            <a:ext cx="7048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95">
            <a:extLst>
              <a:ext uri="{FF2B5EF4-FFF2-40B4-BE49-F238E27FC236}">
                <a16:creationId xmlns:a16="http://schemas.microsoft.com/office/drawing/2014/main" id="{DEE66AF8-29BD-466C-37D1-A091A95FC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106044"/>
            <a:ext cx="9080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197">
            <a:extLst>
              <a:ext uri="{FF2B5EF4-FFF2-40B4-BE49-F238E27FC236}">
                <a16:creationId xmlns:a16="http://schemas.microsoft.com/office/drawing/2014/main" id="{1AAC2FC8-302B-AE43-AAB4-E54A000B8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4653136"/>
            <a:ext cx="742950" cy="304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47115006-5B1C-4F9C-682E-850B18D2BD62}"/>
              </a:ext>
            </a:extLst>
          </p:cNvPr>
          <p:cNvSpPr>
            <a:spLocks noChangeArrowheads="1"/>
          </p:cNvSpPr>
          <p:nvPr/>
        </p:nvSpPr>
        <p:spPr bwMode="auto">
          <a:xfrm>
            <a:off x="1512543" y="3470560"/>
            <a:ext cx="7412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We find that the minimum sample value in this example is</a:t>
            </a:r>
            <a:endParaRPr kumimoji="0" lang="en-US" altLang="zh-CN" sz="24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02549330-DAE7-4955-E2EF-0CD0993B815E}"/>
              </a:ext>
            </a:extLst>
          </p:cNvPr>
          <p:cNvSpPr>
            <a:spLocks noChangeArrowheads="1"/>
          </p:cNvSpPr>
          <p:nvPr/>
        </p:nvSpPr>
        <p:spPr bwMode="auto">
          <a:xfrm>
            <a:off x="844959" y="4021445"/>
            <a:ext cx="4423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and the maximum sample value is</a:t>
            </a:r>
            <a:endParaRPr kumimoji="0" lang="en-US" altLang="zh-CN" sz="2400" b="0" i="0" u="none" strike="noStrike" cap="none" normalizeH="0" baseline="0" dirty="0">
              <a:ln>
                <a:noFill/>
              </a:ln>
              <a:solidFill>
                <a:schemeClr val="tx1"/>
              </a:solidFill>
              <a:effectLst/>
            </a:endParaRPr>
          </a:p>
        </p:txBody>
      </p:sp>
      <p:sp>
        <p:nvSpPr>
          <p:cNvPr id="10" name="Rectangle 6">
            <a:extLst>
              <a:ext uri="{FF2B5EF4-FFF2-40B4-BE49-F238E27FC236}">
                <a16:creationId xmlns:a16="http://schemas.microsoft.com/office/drawing/2014/main" id="{6203C78B-DA2F-BBC5-CEC6-0EC1354CB3DC}"/>
              </a:ext>
            </a:extLst>
          </p:cNvPr>
          <p:cNvSpPr>
            <a:spLocks noChangeArrowheads="1"/>
          </p:cNvSpPr>
          <p:nvPr/>
        </p:nvSpPr>
        <p:spPr bwMode="auto">
          <a:xfrm>
            <a:off x="251520" y="4557078"/>
            <a:ext cx="6546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So, we choose the range of the frequency table as</a:t>
            </a:r>
            <a:endParaRPr kumimoji="0" lang="en-US" altLang="zh-CN" sz="2400" b="0" i="0" u="none" strike="noStrike" cap="none" normalizeH="0" baseline="0" dirty="0">
              <a:ln>
                <a:noFill/>
              </a:ln>
              <a:solidFill>
                <a:schemeClr val="tx1"/>
              </a:solidFill>
              <a:effectLst/>
            </a:endParaRPr>
          </a:p>
        </p:txBody>
      </p:sp>
      <p:sp>
        <p:nvSpPr>
          <p:cNvPr id="11" name="Rectangle 7">
            <a:extLst>
              <a:ext uri="{FF2B5EF4-FFF2-40B4-BE49-F238E27FC236}">
                <a16:creationId xmlns:a16="http://schemas.microsoft.com/office/drawing/2014/main" id="{833A5B14-A8DB-2F3F-AB20-E31C37A225C6}"/>
              </a:ext>
            </a:extLst>
          </p:cNvPr>
          <p:cNvSpPr>
            <a:spLocks noChangeArrowheads="1"/>
          </p:cNvSpPr>
          <p:nvPr/>
        </p:nvSpPr>
        <p:spPr bwMode="auto">
          <a:xfrm>
            <a:off x="0" y="5059400"/>
            <a:ext cx="91908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and divided it into</a:t>
            </a: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10 classes</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[0, 10), [10, 20), [20, 30), [30, 40), [40, 50), </a:t>
            </a:r>
            <a:endParaRPr kumimoji="0" lang="en-US" altLang="zh-CN" sz="2400" b="0" i="0" u="none" strike="noStrike" cap="none" normalizeH="0" baseline="0" dirty="0">
              <a:ln>
                <a:noFill/>
              </a:ln>
              <a:solidFill>
                <a:schemeClr val="tx1"/>
              </a:solidFill>
              <a:effectLst/>
            </a:endParaRPr>
          </a:p>
        </p:txBody>
      </p:sp>
      <p:sp>
        <p:nvSpPr>
          <p:cNvPr id="13" name="文本框 12">
            <a:extLst>
              <a:ext uri="{FF2B5EF4-FFF2-40B4-BE49-F238E27FC236}">
                <a16:creationId xmlns:a16="http://schemas.microsoft.com/office/drawing/2014/main" id="{C2015939-ECC0-BC14-3A4E-E0524781DDAE}"/>
              </a:ext>
            </a:extLst>
          </p:cNvPr>
          <p:cNvSpPr txBox="1"/>
          <p:nvPr/>
        </p:nvSpPr>
        <p:spPr>
          <a:xfrm>
            <a:off x="3347865" y="5561722"/>
            <a:ext cx="5779678" cy="461665"/>
          </a:xfrm>
          <a:prstGeom prst="rect">
            <a:avLst/>
          </a:prstGeom>
          <a:noFill/>
        </p:spPr>
        <p:txBody>
          <a:bodyPr wrap="square">
            <a:spAutoFit/>
          </a:bodyPr>
          <a:lstStyle/>
          <a:p>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[50, 60), [60, 70), [70, 80), [80, 90), [90, 100].</a:t>
            </a:r>
            <a:endParaRPr lang="zh-CN" altLang="en-US" sz="2400" dirty="0"/>
          </a:p>
        </p:txBody>
      </p:sp>
    </p:spTree>
    <p:extLst>
      <p:ext uri="{BB962C8B-B14F-4D97-AF65-F5344CB8AC3E}">
        <p14:creationId xmlns:p14="http://schemas.microsoft.com/office/powerpoint/2010/main" val="18009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additive="base">
                                        <p:cTn id="16" dur="500" fill="hold"/>
                                        <p:tgtEl>
                                          <p:spTgt spid="8195"/>
                                        </p:tgtEl>
                                        <p:attrNameLst>
                                          <p:attrName>ppt_x</p:attrName>
                                        </p:attrNameLst>
                                      </p:cBhvr>
                                      <p:tavLst>
                                        <p:tav tm="0">
                                          <p:val>
                                            <p:strVal val="#ppt_x"/>
                                          </p:val>
                                        </p:tav>
                                        <p:tav tm="100000">
                                          <p:val>
                                            <p:strVal val="#ppt_x"/>
                                          </p:val>
                                        </p:tav>
                                      </p:tavLst>
                                    </p:anim>
                                    <p:anim calcmode="lin" valueType="num">
                                      <p:cBhvr additive="base">
                                        <p:cTn id="17"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194"/>
                                        </p:tgtEl>
                                        <p:attrNameLst>
                                          <p:attrName>style.visibility</p:attrName>
                                        </p:attrNameLst>
                                      </p:cBhvr>
                                      <p:to>
                                        <p:strVal val="visible"/>
                                      </p:to>
                                    </p:set>
                                    <p:anim calcmode="lin" valueType="num">
                                      <p:cBhvr additive="base">
                                        <p:cTn id="26" dur="500" fill="hold"/>
                                        <p:tgtEl>
                                          <p:spTgt spid="8194"/>
                                        </p:tgtEl>
                                        <p:attrNameLst>
                                          <p:attrName>ppt_x</p:attrName>
                                        </p:attrNameLst>
                                      </p:cBhvr>
                                      <p:tavLst>
                                        <p:tav tm="0">
                                          <p:val>
                                            <p:strVal val="#ppt_x"/>
                                          </p:val>
                                        </p:tav>
                                        <p:tav tm="100000">
                                          <p:val>
                                            <p:strVal val="#ppt_x"/>
                                          </p:val>
                                        </p:tav>
                                      </p:tavLst>
                                    </p:anim>
                                    <p:anim calcmode="lin" valueType="num">
                                      <p:cBhvr additive="base">
                                        <p:cTn id="27"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193"/>
                                        </p:tgtEl>
                                        <p:attrNameLst>
                                          <p:attrName>style.visibility</p:attrName>
                                        </p:attrNameLst>
                                      </p:cBhvr>
                                      <p:to>
                                        <p:strVal val="visible"/>
                                      </p:to>
                                    </p:set>
                                    <p:animEffect transition="in" filter="fade">
                                      <p:cBhvr>
                                        <p:cTn id="36" dur="500"/>
                                        <p:tgtEl>
                                          <p:spTgt spid="819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CA1F70F-AFDF-B102-C297-B3681B7CD672}"/>
              </a:ext>
            </a:extLst>
          </p:cNvPr>
          <p:cNvSpPr txBox="1"/>
          <p:nvPr/>
        </p:nvSpPr>
        <p:spPr>
          <a:xfrm>
            <a:off x="0" y="33415"/>
            <a:ext cx="9144000"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Then, we count the number of sample values in each class and get the following frequency table.</a:t>
            </a:r>
            <a:endParaRPr lang="zh-CN" altLang="zh-CN" sz="2400" dirty="0">
              <a:effectLst/>
              <a:latin typeface="Calibri" panose="020F0502020204030204" pitchFamily="34" charset="0"/>
              <a:ea typeface="等线" panose="02010600030101010101" pitchFamily="2" charset="-122"/>
              <a:cs typeface="21"/>
            </a:endParaRPr>
          </a:p>
        </p:txBody>
      </p:sp>
      <p:graphicFrame>
        <p:nvGraphicFramePr>
          <p:cNvPr id="6" name="表格 5">
            <a:extLst>
              <a:ext uri="{FF2B5EF4-FFF2-40B4-BE49-F238E27FC236}">
                <a16:creationId xmlns:a16="http://schemas.microsoft.com/office/drawing/2014/main" id="{C825ED24-17DA-CAA4-B557-010E5453289E}"/>
              </a:ext>
            </a:extLst>
          </p:cNvPr>
          <p:cNvGraphicFramePr>
            <a:graphicFrameLocks noGrp="1"/>
          </p:cNvGraphicFramePr>
          <p:nvPr>
            <p:extLst>
              <p:ext uri="{D42A27DB-BD31-4B8C-83A1-F6EECF244321}">
                <p14:modId xmlns:p14="http://schemas.microsoft.com/office/powerpoint/2010/main" val="945295013"/>
              </p:ext>
            </p:extLst>
          </p:nvPr>
        </p:nvGraphicFramePr>
        <p:xfrm>
          <a:off x="1763688" y="1124744"/>
          <a:ext cx="4104456" cy="4329303"/>
        </p:xfrm>
        <a:graphic>
          <a:graphicData uri="http://schemas.openxmlformats.org/drawingml/2006/table">
            <a:tbl>
              <a:tblPr firstRow="1" firstCol="1" bandRow="1">
                <a:tableStyleId>{5C22544A-7EE6-4342-B048-85BDC9FD1C3A}</a:tableStyleId>
              </a:tblPr>
              <a:tblGrid>
                <a:gridCol w="2052228">
                  <a:extLst>
                    <a:ext uri="{9D8B030D-6E8A-4147-A177-3AD203B41FA5}">
                      <a16:colId xmlns:a16="http://schemas.microsoft.com/office/drawing/2014/main" val="1187562654"/>
                    </a:ext>
                  </a:extLst>
                </a:gridCol>
                <a:gridCol w="2052228">
                  <a:extLst>
                    <a:ext uri="{9D8B030D-6E8A-4147-A177-3AD203B41FA5}">
                      <a16:colId xmlns:a16="http://schemas.microsoft.com/office/drawing/2014/main" val="1777268733"/>
                    </a:ext>
                  </a:extLst>
                </a:gridCol>
              </a:tblGrid>
              <a:tr h="0">
                <a:tc>
                  <a:txBody>
                    <a:bodyPr/>
                    <a:lstStyle/>
                    <a:p>
                      <a:pPr algn="just">
                        <a:lnSpc>
                          <a:spcPct val="115000"/>
                        </a:lnSpc>
                      </a:pPr>
                      <a:r>
                        <a:rPr lang="en-US" sz="2400">
                          <a:solidFill>
                            <a:schemeClr val="tx1"/>
                          </a:solidFill>
                          <a:effectLst/>
                        </a:rPr>
                        <a:t>Age</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Frequency</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2934520152"/>
                  </a:ext>
                </a:extLst>
              </a:tr>
              <a:tr h="0">
                <a:tc>
                  <a:txBody>
                    <a:bodyPr/>
                    <a:lstStyle/>
                    <a:p>
                      <a:pPr algn="just">
                        <a:lnSpc>
                          <a:spcPct val="115000"/>
                        </a:lnSpc>
                      </a:pPr>
                      <a:r>
                        <a:rPr lang="en-US" sz="2400">
                          <a:solidFill>
                            <a:schemeClr val="tx1"/>
                          </a:solidFill>
                          <a:effectLst/>
                        </a:rPr>
                        <a:t>[0, 10)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4</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3091036768"/>
                  </a:ext>
                </a:extLst>
              </a:tr>
              <a:tr h="0">
                <a:tc>
                  <a:txBody>
                    <a:bodyPr/>
                    <a:lstStyle/>
                    <a:p>
                      <a:pPr algn="just">
                        <a:lnSpc>
                          <a:spcPct val="115000"/>
                        </a:lnSpc>
                      </a:pPr>
                      <a:r>
                        <a:rPr lang="en-US" sz="2400" dirty="0">
                          <a:solidFill>
                            <a:schemeClr val="tx1"/>
                          </a:solidFill>
                          <a:effectLst/>
                        </a:rPr>
                        <a:t>[10, 20)</a:t>
                      </a:r>
                      <a:endParaRPr lang="zh-CN" sz="2400" dirty="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7</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4174779528"/>
                  </a:ext>
                </a:extLst>
              </a:tr>
              <a:tr h="0">
                <a:tc>
                  <a:txBody>
                    <a:bodyPr/>
                    <a:lstStyle/>
                    <a:p>
                      <a:pPr algn="just">
                        <a:lnSpc>
                          <a:spcPct val="115000"/>
                        </a:lnSpc>
                      </a:pPr>
                      <a:r>
                        <a:rPr lang="en-US" sz="2400">
                          <a:solidFill>
                            <a:schemeClr val="tx1"/>
                          </a:solidFill>
                          <a:effectLst/>
                        </a:rPr>
                        <a:t>[20, 30)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10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3445882535"/>
                  </a:ext>
                </a:extLst>
              </a:tr>
              <a:tr h="0">
                <a:tc>
                  <a:txBody>
                    <a:bodyPr/>
                    <a:lstStyle/>
                    <a:p>
                      <a:pPr algn="just">
                        <a:lnSpc>
                          <a:spcPct val="115000"/>
                        </a:lnSpc>
                      </a:pPr>
                      <a:r>
                        <a:rPr lang="en-US" sz="2400">
                          <a:solidFill>
                            <a:schemeClr val="tx1"/>
                          </a:solidFill>
                          <a:effectLst/>
                        </a:rPr>
                        <a:t>[30, 40)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8</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4139086583"/>
                  </a:ext>
                </a:extLst>
              </a:tr>
              <a:tr h="0">
                <a:tc>
                  <a:txBody>
                    <a:bodyPr/>
                    <a:lstStyle/>
                    <a:p>
                      <a:pPr algn="just">
                        <a:lnSpc>
                          <a:spcPct val="115000"/>
                        </a:lnSpc>
                      </a:pPr>
                      <a:r>
                        <a:rPr lang="en-US" sz="2400">
                          <a:solidFill>
                            <a:schemeClr val="tx1"/>
                          </a:solidFill>
                          <a:effectLst/>
                        </a:rPr>
                        <a:t>[40, 50)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6</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2985020817"/>
                  </a:ext>
                </a:extLst>
              </a:tr>
              <a:tr h="0">
                <a:tc>
                  <a:txBody>
                    <a:bodyPr/>
                    <a:lstStyle/>
                    <a:p>
                      <a:pPr algn="just">
                        <a:lnSpc>
                          <a:spcPct val="115000"/>
                        </a:lnSpc>
                      </a:pPr>
                      <a:r>
                        <a:rPr lang="en-US" sz="2400">
                          <a:solidFill>
                            <a:schemeClr val="tx1"/>
                          </a:solidFill>
                          <a:effectLst/>
                        </a:rPr>
                        <a:t>[50, 60)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5</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2828373060"/>
                  </a:ext>
                </a:extLst>
              </a:tr>
              <a:tr h="0">
                <a:tc>
                  <a:txBody>
                    <a:bodyPr/>
                    <a:lstStyle/>
                    <a:p>
                      <a:pPr algn="just">
                        <a:lnSpc>
                          <a:spcPct val="115000"/>
                        </a:lnSpc>
                      </a:pPr>
                      <a:r>
                        <a:rPr lang="en-US" sz="2400">
                          <a:solidFill>
                            <a:schemeClr val="tx1"/>
                          </a:solidFill>
                          <a:effectLst/>
                        </a:rPr>
                        <a:t>[60, 70)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3</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2824246139"/>
                  </a:ext>
                </a:extLst>
              </a:tr>
              <a:tr h="0">
                <a:tc>
                  <a:txBody>
                    <a:bodyPr/>
                    <a:lstStyle/>
                    <a:p>
                      <a:pPr algn="just">
                        <a:lnSpc>
                          <a:spcPct val="115000"/>
                        </a:lnSpc>
                      </a:pPr>
                      <a:r>
                        <a:rPr lang="en-US" sz="2400">
                          <a:solidFill>
                            <a:schemeClr val="tx1"/>
                          </a:solidFill>
                          <a:effectLst/>
                        </a:rPr>
                        <a:t>[70, 80)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4</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511273374"/>
                  </a:ext>
                </a:extLst>
              </a:tr>
              <a:tr h="0">
                <a:tc>
                  <a:txBody>
                    <a:bodyPr/>
                    <a:lstStyle/>
                    <a:p>
                      <a:pPr algn="just">
                        <a:lnSpc>
                          <a:spcPct val="115000"/>
                        </a:lnSpc>
                      </a:pPr>
                      <a:r>
                        <a:rPr lang="en-US" sz="2400">
                          <a:solidFill>
                            <a:schemeClr val="tx1"/>
                          </a:solidFill>
                          <a:effectLst/>
                        </a:rPr>
                        <a:t>[80, 90)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a:solidFill>
                            <a:schemeClr val="tx1"/>
                          </a:solidFill>
                          <a:effectLst/>
                        </a:rPr>
                        <a:t>1</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3295296833"/>
                  </a:ext>
                </a:extLst>
              </a:tr>
              <a:tr h="0">
                <a:tc>
                  <a:txBody>
                    <a:bodyPr/>
                    <a:lstStyle/>
                    <a:p>
                      <a:pPr algn="just">
                        <a:lnSpc>
                          <a:spcPct val="115000"/>
                        </a:lnSpc>
                      </a:pPr>
                      <a:r>
                        <a:rPr lang="en-US" sz="2400">
                          <a:solidFill>
                            <a:schemeClr val="tx1"/>
                          </a:solidFill>
                          <a:effectLst/>
                        </a:rPr>
                        <a:t>[90, 100]</a:t>
                      </a:r>
                      <a:endParaRPr lang="zh-CN" sz="2400">
                        <a:solidFill>
                          <a:schemeClr val="tx1"/>
                        </a:solidFill>
                        <a:effectLst/>
                        <a:latin typeface="Calibri" panose="020F0502020204030204" pitchFamily="34" charset="0"/>
                        <a:ea typeface="等线" panose="02010600030101010101" pitchFamily="2" charset="-122"/>
                        <a:cs typeface="21"/>
                      </a:endParaRPr>
                    </a:p>
                  </a:txBody>
                  <a:tcPr marL="68580" marR="68580" marT="0" marB="0"/>
                </a:tc>
                <a:tc>
                  <a:txBody>
                    <a:bodyPr/>
                    <a:lstStyle/>
                    <a:p>
                      <a:pPr algn="just">
                        <a:lnSpc>
                          <a:spcPct val="115000"/>
                        </a:lnSpc>
                      </a:pPr>
                      <a:r>
                        <a:rPr lang="en-US" sz="2400" dirty="0">
                          <a:solidFill>
                            <a:schemeClr val="tx1"/>
                          </a:solidFill>
                          <a:effectLst/>
                        </a:rPr>
                        <a:t>2</a:t>
                      </a:r>
                      <a:endParaRPr lang="zh-CN" sz="2400" dirty="0">
                        <a:solidFill>
                          <a:schemeClr val="tx1"/>
                        </a:solidFill>
                        <a:effectLst/>
                        <a:latin typeface="Calibri" panose="020F0502020204030204" pitchFamily="34" charset="0"/>
                        <a:ea typeface="等线" panose="02010600030101010101" pitchFamily="2" charset="-122"/>
                        <a:cs typeface="21"/>
                      </a:endParaRPr>
                    </a:p>
                  </a:txBody>
                  <a:tcPr marL="68580" marR="68580" marT="0" marB="0"/>
                </a:tc>
                <a:extLst>
                  <a:ext uri="{0D108BD9-81ED-4DB2-BD59-A6C34878D82A}">
                    <a16:rowId xmlns:a16="http://schemas.microsoft.com/office/drawing/2014/main" val="149742513"/>
                  </a:ext>
                </a:extLst>
              </a:tr>
            </a:tbl>
          </a:graphicData>
        </a:graphic>
      </p:graphicFrame>
      <p:sp>
        <p:nvSpPr>
          <p:cNvPr id="8" name="文本框 7">
            <a:extLst>
              <a:ext uri="{FF2B5EF4-FFF2-40B4-BE49-F238E27FC236}">
                <a16:creationId xmlns:a16="http://schemas.microsoft.com/office/drawing/2014/main" id="{7516330B-F7CB-8137-12D3-8E09123D4A04}"/>
              </a:ext>
            </a:extLst>
          </p:cNvPr>
          <p:cNvSpPr txBox="1"/>
          <p:nvPr/>
        </p:nvSpPr>
        <p:spPr>
          <a:xfrm>
            <a:off x="971600" y="5877272"/>
            <a:ext cx="4671152" cy="461665"/>
          </a:xfrm>
          <a:prstGeom prst="rect">
            <a:avLst/>
          </a:prstGeom>
          <a:noFill/>
        </p:spPr>
        <p:txBody>
          <a:bodyPr wrap="square">
            <a:spAutoFit/>
          </a:bodyPr>
          <a:lstStyle/>
          <a:p>
            <a:pPr algn="ctr"/>
            <a:r>
              <a:rPr lang="en-US" altLang="zh-CN" sz="2400" dirty="0">
                <a:effectLst/>
                <a:latin typeface="Calibri" panose="020F0502020204030204" pitchFamily="34" charset="0"/>
                <a:ea typeface="等线" panose="02010600030101010101" pitchFamily="2" charset="-122"/>
                <a:cs typeface="21"/>
              </a:rPr>
              <a:t>Table 6.3.1</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272475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139AD29-F481-2902-FB8B-70A2D815E86D}"/>
              </a:ext>
            </a:extLst>
          </p:cNvPr>
          <p:cNvSpPr txBox="1"/>
          <p:nvPr/>
        </p:nvSpPr>
        <p:spPr>
          <a:xfrm>
            <a:off x="0" y="332656"/>
            <a:ext cx="914400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last, using the horizontal axis to represent the classes and the vertical axis to represent the frequency, we can draw the histogram below.</a:t>
            </a:r>
            <a:endParaRPr lang="zh-CN" altLang="en-US" sz="2400" dirty="0"/>
          </a:p>
        </p:txBody>
      </p:sp>
      <p:pic>
        <p:nvPicPr>
          <p:cNvPr id="6" name="图片 5">
            <a:extLst>
              <a:ext uri="{FF2B5EF4-FFF2-40B4-BE49-F238E27FC236}">
                <a16:creationId xmlns:a16="http://schemas.microsoft.com/office/drawing/2014/main" id="{F988C485-C8B2-84D7-75DC-1E2B101EFD60}"/>
              </a:ext>
            </a:extLst>
          </p:cNvPr>
          <p:cNvPicPr>
            <a:picLocks noChangeAspect="1"/>
          </p:cNvPicPr>
          <p:nvPr/>
        </p:nvPicPr>
        <p:blipFill>
          <a:blip r:embed="rId2"/>
          <a:stretch>
            <a:fillRect/>
          </a:stretch>
        </p:blipFill>
        <p:spPr>
          <a:xfrm>
            <a:off x="1475656" y="2276872"/>
            <a:ext cx="5732145" cy="2746375"/>
          </a:xfrm>
          <a:prstGeom prst="rect">
            <a:avLst/>
          </a:prstGeom>
        </p:spPr>
      </p:pic>
    </p:spTree>
    <p:extLst>
      <p:ext uri="{BB962C8B-B14F-4D97-AF65-F5344CB8AC3E}">
        <p14:creationId xmlns:p14="http://schemas.microsoft.com/office/powerpoint/2010/main" val="342761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471DF0-2D27-641B-8657-39C1E8863DA9}"/>
              </a:ext>
            </a:extLst>
          </p:cNvPr>
          <p:cNvSpPr>
            <a:spLocks noChangeArrowheads="1"/>
          </p:cNvSpPr>
          <p:nvPr/>
        </p:nvSpPr>
        <p:spPr bwMode="auto">
          <a:xfrm>
            <a:off x="260645" y="0"/>
            <a:ext cx="52356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In summery, for a random sample of size</a:t>
            </a:r>
            <a:endParaRPr kumimoji="0" lang="en-US" altLang="zh-CN" sz="2400" b="0" i="0" u="none" strike="noStrike" cap="none" normalizeH="0" baseline="0" dirty="0">
              <a:ln>
                <a:noFill/>
              </a:ln>
              <a:solidFill>
                <a:schemeClr val="tx1"/>
              </a:solidFill>
              <a:effectLst/>
            </a:endParaRPr>
          </a:p>
        </p:txBody>
      </p:sp>
      <p:pic>
        <p:nvPicPr>
          <p:cNvPr id="10241" name="图片 201">
            <a:extLst>
              <a:ext uri="{FF2B5EF4-FFF2-40B4-BE49-F238E27FC236}">
                <a16:creationId xmlns:a16="http://schemas.microsoft.com/office/drawing/2014/main" id="{E42A0BA9-677D-CD81-AFA0-68A056738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187" y="126057"/>
            <a:ext cx="184150" cy="20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DACAFEA-8250-53F4-565A-153A4826B574}"/>
              </a:ext>
            </a:extLst>
          </p:cNvPr>
          <p:cNvSpPr>
            <a:spLocks noChangeArrowheads="1"/>
          </p:cNvSpPr>
          <p:nvPr/>
        </p:nvSpPr>
        <p:spPr bwMode="auto">
          <a:xfrm>
            <a:off x="0" y="459433"/>
            <a:ext cx="33285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histogram is as following:</a:t>
            </a:r>
            <a:endParaRPr kumimoji="0" lang="zh-CN" altLang="en-US" sz="2400" b="0" i="0" u="none" strike="noStrike" cap="none" normalizeH="0" baseline="0" dirty="0">
              <a:ln>
                <a:noFill/>
              </a:ln>
              <a:solidFill>
                <a:schemeClr val="tx1"/>
              </a:solidFill>
              <a:effectLst/>
            </a:endParaRPr>
          </a:p>
        </p:txBody>
      </p:sp>
      <p:sp>
        <p:nvSpPr>
          <p:cNvPr id="7" name="文本框 6">
            <a:extLst>
              <a:ext uri="{FF2B5EF4-FFF2-40B4-BE49-F238E27FC236}">
                <a16:creationId xmlns:a16="http://schemas.microsoft.com/office/drawing/2014/main" id="{D2267520-72C8-B0CD-60C2-3D075E4373A1}"/>
              </a:ext>
            </a:extLst>
          </p:cNvPr>
          <p:cNvSpPr txBox="1"/>
          <p:nvPr/>
        </p:nvSpPr>
        <p:spPr>
          <a:xfrm>
            <a:off x="5667338" y="2232"/>
            <a:ext cx="3485787" cy="459433"/>
          </a:xfrm>
          <a:prstGeom prst="rect">
            <a:avLst/>
          </a:prstGeom>
          <a:noFill/>
        </p:spPr>
        <p:txBody>
          <a:bodyPr wrap="square">
            <a:spAutoFit/>
          </a:bodyPr>
          <a:lstStyle/>
          <a:p>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the process of drawing a </a:t>
            </a:r>
            <a:endParaRPr lang="zh-CN" altLang="en-US" sz="2400" dirty="0"/>
          </a:p>
        </p:txBody>
      </p:sp>
      <p:pic>
        <p:nvPicPr>
          <p:cNvPr id="10251" name="图片 203">
            <a:extLst>
              <a:ext uri="{FF2B5EF4-FFF2-40B4-BE49-F238E27FC236}">
                <a16:creationId xmlns:a16="http://schemas.microsoft.com/office/drawing/2014/main" id="{87CCD27A-D56E-5CA5-14B9-4B7B4DC70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185" y="1104900"/>
            <a:ext cx="336550" cy="2984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图片 205">
            <a:extLst>
              <a:ext uri="{FF2B5EF4-FFF2-40B4-BE49-F238E27FC236}">
                <a16:creationId xmlns:a16="http://schemas.microsoft.com/office/drawing/2014/main" id="{F1FED973-19EF-3BDC-0E94-56500744E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5555" y="1104418"/>
            <a:ext cx="355600" cy="298450"/>
          </a:xfrm>
          <a:prstGeom prst="rect">
            <a:avLst/>
          </a:prstGeom>
          <a:noFill/>
          <a:extLst>
            <a:ext uri="{909E8E84-426E-40DD-AFC4-6F175D3DCCD1}">
              <a14:hiddenFill xmlns:a14="http://schemas.microsoft.com/office/drawing/2010/main">
                <a:solidFill>
                  <a:srgbClr val="FFFFFF"/>
                </a:solidFill>
              </a14:hiddenFill>
            </a:ext>
          </a:extLst>
        </p:spPr>
      </p:pic>
      <p:pic>
        <p:nvPicPr>
          <p:cNvPr id="10249" name="图片 207">
            <a:extLst>
              <a:ext uri="{FF2B5EF4-FFF2-40B4-BE49-F238E27FC236}">
                <a16:creationId xmlns:a16="http://schemas.microsoft.com/office/drawing/2014/main" id="{4B3B5A33-42E1-C443-495C-E60FD1ABF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406" y="1630158"/>
            <a:ext cx="2413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图片 209">
            <a:extLst>
              <a:ext uri="{FF2B5EF4-FFF2-40B4-BE49-F238E27FC236}">
                <a16:creationId xmlns:a16="http://schemas.microsoft.com/office/drawing/2014/main" id="{2B375471-583B-F24E-E495-B375628C6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8477" y="2083903"/>
            <a:ext cx="7810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图片 211">
            <a:extLst>
              <a:ext uri="{FF2B5EF4-FFF2-40B4-BE49-F238E27FC236}">
                <a16:creationId xmlns:a16="http://schemas.microsoft.com/office/drawing/2014/main" id="{9808C6FC-1F7B-1573-BB1A-B7692FE1B3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8455" y="2147403"/>
            <a:ext cx="2667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图片 213">
            <a:extLst>
              <a:ext uri="{FF2B5EF4-FFF2-40B4-BE49-F238E27FC236}">
                <a16:creationId xmlns:a16="http://schemas.microsoft.com/office/drawing/2014/main" id="{4B312CC0-9D50-42D4-A0AF-B0D7583DC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34" y="2625927"/>
            <a:ext cx="336550" cy="29845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图片 215">
            <a:extLst>
              <a:ext uri="{FF2B5EF4-FFF2-40B4-BE49-F238E27FC236}">
                <a16:creationId xmlns:a16="http://schemas.microsoft.com/office/drawing/2014/main" id="{0162D5FF-0C6B-D71A-6E56-FBCC8E27E2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0013" y="2625927"/>
            <a:ext cx="285750" cy="2984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图片 217">
            <a:extLst>
              <a:ext uri="{FF2B5EF4-FFF2-40B4-BE49-F238E27FC236}">
                <a16:creationId xmlns:a16="http://schemas.microsoft.com/office/drawing/2014/main" id="{74811176-F0D0-BCA4-D63F-A5F4C276B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643" y="2625927"/>
            <a:ext cx="355600" cy="2984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a:extLst>
              <a:ext uri="{FF2B5EF4-FFF2-40B4-BE49-F238E27FC236}">
                <a16:creationId xmlns:a16="http://schemas.microsoft.com/office/drawing/2014/main" id="{D99BE0BB-13EB-7CF9-7D9F-E26C22FD4190}"/>
              </a:ext>
            </a:extLst>
          </p:cNvPr>
          <p:cNvSpPr>
            <a:spLocks noChangeArrowheads="1"/>
          </p:cNvSpPr>
          <p:nvPr/>
        </p:nvSpPr>
        <p:spPr bwMode="auto">
          <a:xfrm>
            <a:off x="260645" y="941685"/>
            <a:ext cx="4455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(1)</a:t>
            </a:r>
            <a:r>
              <a:rPr kumimoji="0" lang="en-US" altLang="zh-CN" sz="2400" b="0" i="0" u="none" strike="noStrike" cap="none" normalizeH="0" baseline="0" dirty="0" err="1">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Find</a:t>
            </a:r>
            <a:r>
              <a:rPr kumimoji="0" lang="en-US" altLang="zh-CN" sz="2400" b="0" i="0" u="none" strike="noStrike" cap="none" normalizeH="0" baseline="0" dirty="0" err="1">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the</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minimum sample value</a:t>
            </a:r>
            <a:endParaRPr kumimoji="0" lang="en-US" altLang="zh-CN" sz="2400" b="0" i="0" u="none" strike="noStrike" cap="none" normalizeH="0" baseline="0" dirty="0">
              <a:ln>
                <a:noFill/>
              </a:ln>
              <a:solidFill>
                <a:schemeClr val="tx1"/>
              </a:solidFill>
              <a:effectLst/>
            </a:endParaRPr>
          </a:p>
        </p:txBody>
      </p:sp>
      <p:sp>
        <p:nvSpPr>
          <p:cNvPr id="9" name="Rectangle 13">
            <a:extLst>
              <a:ext uri="{FF2B5EF4-FFF2-40B4-BE49-F238E27FC236}">
                <a16:creationId xmlns:a16="http://schemas.microsoft.com/office/drawing/2014/main" id="{7C94A21D-330D-1531-13DF-58240A4276A2}"/>
              </a:ext>
            </a:extLst>
          </p:cNvPr>
          <p:cNvSpPr>
            <a:spLocks noChangeArrowheads="1"/>
          </p:cNvSpPr>
          <p:nvPr/>
        </p:nvSpPr>
        <p:spPr bwMode="auto">
          <a:xfrm>
            <a:off x="5073996" y="941685"/>
            <a:ext cx="3676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and maximum sample value</a:t>
            </a:r>
            <a:endParaRPr kumimoji="0" lang="en-US" altLang="zh-CN" sz="2400" b="0" i="0" u="none" strike="noStrike" cap="none" normalizeH="0" baseline="0" dirty="0">
              <a:ln>
                <a:noFill/>
              </a:ln>
              <a:solidFill>
                <a:schemeClr val="tx1"/>
              </a:solidFill>
              <a:effectLst/>
            </a:endParaRPr>
          </a:p>
        </p:txBody>
      </p:sp>
      <p:sp>
        <p:nvSpPr>
          <p:cNvPr id="10" name="Rectangle 14">
            <a:extLst>
              <a:ext uri="{FF2B5EF4-FFF2-40B4-BE49-F238E27FC236}">
                <a16:creationId xmlns:a16="http://schemas.microsoft.com/office/drawing/2014/main" id="{01A48FE9-D7D0-575D-7BBA-9BA5CA0FAD99}"/>
              </a:ext>
            </a:extLst>
          </p:cNvPr>
          <p:cNvSpPr>
            <a:spLocks noChangeArrowheads="1"/>
          </p:cNvSpPr>
          <p:nvPr/>
        </p:nvSpPr>
        <p:spPr bwMode="auto">
          <a:xfrm>
            <a:off x="20577" y="1468690"/>
            <a:ext cx="3855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Decide</a:t>
            </a:r>
            <a:r>
              <a:rPr kumimoji="0" lang="en-US" altLang="zh-CN" sz="2400" b="0" i="0" u="none" strike="noStrike" cap="none" normalizeH="0" baseline="0" dirty="0" err="1">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the</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number of classes</a:t>
            </a:r>
            <a:endParaRPr kumimoji="0" lang="en-US" altLang="zh-CN" sz="2400" b="0" i="0" u="none" strike="noStrike" cap="none" normalizeH="0" baseline="0" dirty="0">
              <a:ln>
                <a:noFill/>
              </a:ln>
              <a:solidFill>
                <a:schemeClr val="tx1"/>
              </a:solidFill>
              <a:effectLst/>
            </a:endParaRPr>
          </a:p>
        </p:txBody>
      </p:sp>
      <p:sp>
        <p:nvSpPr>
          <p:cNvPr id="11" name="Rectangle 15">
            <a:extLst>
              <a:ext uri="{FF2B5EF4-FFF2-40B4-BE49-F238E27FC236}">
                <a16:creationId xmlns:a16="http://schemas.microsoft.com/office/drawing/2014/main" id="{2EEBB28B-3DF6-0500-4E7E-9CF021D14C45}"/>
              </a:ext>
            </a:extLst>
          </p:cNvPr>
          <p:cNvSpPr>
            <a:spLocks noChangeArrowheads="1"/>
          </p:cNvSpPr>
          <p:nvPr/>
        </p:nvSpPr>
        <p:spPr bwMode="auto">
          <a:xfrm>
            <a:off x="3953441" y="1444277"/>
            <a:ext cx="4748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(usually between 5 and 20) and then</a:t>
            </a:r>
            <a:endParaRPr kumimoji="0" lang="en-US" altLang="zh-CN" sz="2400" b="0" i="0" u="none" strike="noStrike" cap="none" normalizeH="0" baseline="0" dirty="0">
              <a:ln>
                <a:noFill/>
              </a:ln>
              <a:solidFill>
                <a:schemeClr val="tx1"/>
              </a:solidFill>
              <a:effectLst/>
            </a:endParaRPr>
          </a:p>
        </p:txBody>
      </p:sp>
      <p:sp>
        <p:nvSpPr>
          <p:cNvPr id="12" name="Rectangle 16">
            <a:extLst>
              <a:ext uri="{FF2B5EF4-FFF2-40B4-BE49-F238E27FC236}">
                <a16:creationId xmlns:a16="http://schemas.microsoft.com/office/drawing/2014/main" id="{54B74E55-2852-A5C3-969C-76CEF681CC42}"/>
              </a:ext>
            </a:extLst>
          </p:cNvPr>
          <p:cNvSpPr>
            <a:spLocks noChangeArrowheads="1"/>
          </p:cNvSpPr>
          <p:nvPr/>
        </p:nvSpPr>
        <p:spPr bwMode="auto">
          <a:xfrm>
            <a:off x="3659527" y="2019445"/>
            <a:ext cx="3891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of the frequency table so that</a:t>
            </a:r>
            <a:endParaRPr kumimoji="0" lang="en-US" altLang="zh-CN" sz="2400" b="0" i="0" u="none" strike="noStrike" cap="none" normalizeH="0" baseline="0" dirty="0">
              <a:ln>
                <a:noFill/>
              </a:ln>
              <a:solidFill>
                <a:schemeClr val="tx1"/>
              </a:solidFill>
              <a:effectLst/>
            </a:endParaRPr>
          </a:p>
        </p:txBody>
      </p:sp>
      <p:sp>
        <p:nvSpPr>
          <p:cNvPr id="13" name="Rectangle 17">
            <a:extLst>
              <a:ext uri="{FF2B5EF4-FFF2-40B4-BE49-F238E27FC236}">
                <a16:creationId xmlns:a16="http://schemas.microsoft.com/office/drawing/2014/main" id="{065831BC-E010-49D4-5CB0-6FC8DFA1AD40}"/>
              </a:ext>
            </a:extLst>
          </p:cNvPr>
          <p:cNvSpPr>
            <a:spLocks noChangeArrowheads="1"/>
          </p:cNvSpPr>
          <p:nvPr/>
        </p:nvSpPr>
        <p:spPr bwMode="auto">
          <a:xfrm>
            <a:off x="7852761" y="2009428"/>
            <a:ext cx="1227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a little</a:t>
            </a:r>
            <a:endParaRPr kumimoji="0" lang="en-US" altLang="zh-CN" sz="2400" b="0" i="0" u="none" strike="noStrike" cap="none" normalizeH="0" baseline="0" dirty="0">
              <a:ln>
                <a:noFill/>
              </a:ln>
              <a:solidFill>
                <a:schemeClr val="tx1"/>
              </a:solidFill>
              <a:effectLst/>
            </a:endParaRPr>
          </a:p>
        </p:txBody>
      </p:sp>
      <p:sp>
        <p:nvSpPr>
          <p:cNvPr id="14" name="Rectangle 18">
            <a:extLst>
              <a:ext uri="{FF2B5EF4-FFF2-40B4-BE49-F238E27FC236}">
                <a16:creationId xmlns:a16="http://schemas.microsoft.com/office/drawing/2014/main" id="{013492E1-FA66-288D-40CB-8557246D2DB3}"/>
              </a:ext>
            </a:extLst>
          </p:cNvPr>
          <p:cNvSpPr>
            <a:spLocks noChangeArrowheads="1"/>
          </p:cNvSpPr>
          <p:nvPr/>
        </p:nvSpPr>
        <p:spPr bwMode="auto">
          <a:xfrm>
            <a:off x="1698624" y="2506366"/>
            <a:ext cx="65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and</a:t>
            </a:r>
            <a:endParaRPr kumimoji="0" lang="en-US" altLang="zh-CN" sz="2400" b="0" i="0" u="none" strike="noStrike" cap="none" normalizeH="0" baseline="0" dirty="0">
              <a:ln>
                <a:noFill/>
              </a:ln>
              <a:solidFill>
                <a:schemeClr val="tx1"/>
              </a:solidFill>
              <a:effectLst/>
            </a:endParaRPr>
          </a:p>
        </p:txBody>
      </p:sp>
      <p:sp>
        <p:nvSpPr>
          <p:cNvPr id="15" name="Rectangle 19">
            <a:extLst>
              <a:ext uri="{FF2B5EF4-FFF2-40B4-BE49-F238E27FC236}">
                <a16:creationId xmlns:a16="http://schemas.microsoft.com/office/drawing/2014/main" id="{627848B1-507B-7593-9FE3-30C30795DCE8}"/>
              </a:ext>
            </a:extLst>
          </p:cNvPr>
          <p:cNvSpPr>
            <a:spLocks noChangeArrowheads="1"/>
          </p:cNvSpPr>
          <p:nvPr/>
        </p:nvSpPr>
        <p:spPr bwMode="auto">
          <a:xfrm>
            <a:off x="2731801" y="2503206"/>
            <a:ext cx="2721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a little bigger than</a:t>
            </a:r>
            <a:endParaRPr kumimoji="0" lang="en-US" altLang="zh-CN" sz="2400" b="0" i="0" u="none" strike="noStrike" cap="none" normalizeH="0" baseline="0" dirty="0">
              <a:ln>
                <a:noFill/>
              </a:ln>
              <a:solidFill>
                <a:schemeClr val="tx1"/>
              </a:solidFill>
              <a:effectLst/>
            </a:endParaRPr>
          </a:p>
        </p:txBody>
      </p:sp>
      <p:sp>
        <p:nvSpPr>
          <p:cNvPr id="16" name="Rectangle 20">
            <a:extLst>
              <a:ext uri="{FF2B5EF4-FFF2-40B4-BE49-F238E27FC236}">
                <a16:creationId xmlns:a16="http://schemas.microsoft.com/office/drawing/2014/main" id="{41E8686B-E7FD-43E7-9084-66DF3BA1EDAB}"/>
              </a:ext>
            </a:extLst>
          </p:cNvPr>
          <p:cNvSpPr>
            <a:spLocks noChangeArrowheads="1"/>
          </p:cNvSpPr>
          <p:nvPr/>
        </p:nvSpPr>
        <p:spPr bwMode="auto">
          <a:xfrm>
            <a:off x="5830415" y="2461382"/>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18" name="文本框 17">
            <a:extLst>
              <a:ext uri="{FF2B5EF4-FFF2-40B4-BE49-F238E27FC236}">
                <a16:creationId xmlns:a16="http://schemas.microsoft.com/office/drawing/2014/main" id="{95ED5C9D-E9DD-9A2C-2BD1-0711E123257A}"/>
              </a:ext>
            </a:extLst>
          </p:cNvPr>
          <p:cNvSpPr txBox="1"/>
          <p:nvPr/>
        </p:nvSpPr>
        <p:spPr>
          <a:xfrm>
            <a:off x="20577" y="1977083"/>
            <a:ext cx="3072634" cy="461665"/>
          </a:xfrm>
          <a:prstGeom prst="rect">
            <a:avLst/>
          </a:prstGeom>
          <a:noFill/>
        </p:spPr>
        <p:txBody>
          <a:bodyPr wrap="square">
            <a:spAutoFit/>
          </a:bodyPr>
          <a:lstStyle/>
          <a:p>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decide </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 fitting range</a:t>
            </a:r>
            <a:endParaRPr lang="zh-CN" altLang="en-US" sz="2400" dirty="0"/>
          </a:p>
        </p:txBody>
      </p:sp>
      <p:sp>
        <p:nvSpPr>
          <p:cNvPr id="20" name="文本框 19">
            <a:extLst>
              <a:ext uri="{FF2B5EF4-FFF2-40B4-BE49-F238E27FC236}">
                <a16:creationId xmlns:a16="http://schemas.microsoft.com/office/drawing/2014/main" id="{4F862527-C2D0-ABDC-4FD9-47CAA1C47BA0}"/>
              </a:ext>
            </a:extLst>
          </p:cNvPr>
          <p:cNvSpPr txBox="1"/>
          <p:nvPr/>
        </p:nvSpPr>
        <p:spPr>
          <a:xfrm>
            <a:off x="90228" y="2471093"/>
            <a:ext cx="1440081" cy="461665"/>
          </a:xfrm>
          <a:prstGeom prst="rect">
            <a:avLst/>
          </a:prstGeom>
          <a:noFill/>
        </p:spPr>
        <p:txBody>
          <a:bodyPr wrap="square">
            <a:spAutoFit/>
          </a:bodyPr>
          <a:lstStyle/>
          <a:p>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less than</a:t>
            </a:r>
            <a:endParaRPr lang="zh-CN" altLang="en-US" sz="2400" dirty="0"/>
          </a:p>
        </p:txBody>
      </p:sp>
      <p:pic>
        <p:nvPicPr>
          <p:cNvPr id="10271" name="图片 219">
            <a:extLst>
              <a:ext uri="{FF2B5EF4-FFF2-40B4-BE49-F238E27FC236}">
                <a16:creationId xmlns:a16="http://schemas.microsoft.com/office/drawing/2014/main" id="{60D6EF74-F768-C5EE-C087-19C243F06C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573" y="3074516"/>
            <a:ext cx="5270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270" name="图片 221">
            <a:extLst>
              <a:ext uri="{FF2B5EF4-FFF2-40B4-BE49-F238E27FC236}">
                <a16:creationId xmlns:a16="http://schemas.microsoft.com/office/drawing/2014/main" id="{10142608-96E3-4AE9-2151-7A478C7B51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181" y="3057136"/>
            <a:ext cx="7810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69" name="图片 223">
            <a:extLst>
              <a:ext uri="{FF2B5EF4-FFF2-40B4-BE49-F238E27FC236}">
                <a16:creationId xmlns:a16="http://schemas.microsoft.com/office/drawing/2014/main" id="{30FBAE75-F827-7657-1FCF-5EB5D4BFD6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670" y="3087592"/>
            <a:ext cx="27051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68" name="图片 225">
            <a:extLst>
              <a:ext uri="{FF2B5EF4-FFF2-40B4-BE49-F238E27FC236}">
                <a16:creationId xmlns:a16="http://schemas.microsoft.com/office/drawing/2014/main" id="{0C9FC484-3EE7-F338-804C-93A347008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935" y="3493648"/>
            <a:ext cx="78105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67" name="图片 227">
            <a:extLst>
              <a:ext uri="{FF2B5EF4-FFF2-40B4-BE49-F238E27FC236}">
                <a16:creationId xmlns:a16="http://schemas.microsoft.com/office/drawing/2014/main" id="{97DE872F-0568-AB3D-13B5-94A67A81E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4756" y="3620395"/>
            <a:ext cx="2413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66" name="图片 229">
            <a:extLst>
              <a:ext uri="{FF2B5EF4-FFF2-40B4-BE49-F238E27FC236}">
                <a16:creationId xmlns:a16="http://schemas.microsoft.com/office/drawing/2014/main" id="{53D1548D-8BEA-C0C4-5E08-1B696EC4A7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8455" y="3539803"/>
            <a:ext cx="736600" cy="288449"/>
          </a:xfrm>
          <a:prstGeom prst="rect">
            <a:avLst/>
          </a:prstGeom>
          <a:noFill/>
          <a:extLst>
            <a:ext uri="{909E8E84-426E-40DD-AFC4-6F175D3DCCD1}">
              <a14:hiddenFill xmlns:a14="http://schemas.microsoft.com/office/drawing/2010/main">
                <a:solidFill>
                  <a:srgbClr val="FFFFFF"/>
                </a:solidFill>
              </a14:hiddenFill>
            </a:ext>
          </a:extLst>
        </p:spPr>
      </p:pic>
      <p:pic>
        <p:nvPicPr>
          <p:cNvPr id="10265" name="图片 231">
            <a:extLst>
              <a:ext uri="{FF2B5EF4-FFF2-40B4-BE49-F238E27FC236}">
                <a16:creationId xmlns:a16="http://schemas.microsoft.com/office/drawing/2014/main" id="{D7EF65ED-32D4-B47A-F0DC-FE3365C7D2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62220" y="3540794"/>
            <a:ext cx="736600" cy="256399"/>
          </a:xfrm>
          <a:prstGeom prst="rect">
            <a:avLst/>
          </a:prstGeom>
          <a:noFill/>
          <a:extLst>
            <a:ext uri="{909E8E84-426E-40DD-AFC4-6F175D3DCCD1}">
              <a14:hiddenFill xmlns:a14="http://schemas.microsoft.com/office/drawing/2010/main">
                <a:solidFill>
                  <a:srgbClr val="FFFFFF"/>
                </a:solidFill>
              </a14:hiddenFill>
            </a:ext>
          </a:extLst>
        </p:spPr>
      </p:pic>
      <p:pic>
        <p:nvPicPr>
          <p:cNvPr id="10264" name="图片 233">
            <a:extLst>
              <a:ext uri="{FF2B5EF4-FFF2-40B4-BE49-F238E27FC236}">
                <a16:creationId xmlns:a16="http://schemas.microsoft.com/office/drawing/2014/main" id="{C7C1F409-7F83-E61F-3BDF-3325289E1E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727" y="4169450"/>
            <a:ext cx="2476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3" name="图片 235">
            <a:extLst>
              <a:ext uri="{FF2B5EF4-FFF2-40B4-BE49-F238E27FC236}">
                <a16:creationId xmlns:a16="http://schemas.microsoft.com/office/drawing/2014/main" id="{F2469E21-C324-8AD6-430E-E1B5E5BBB5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3437" y="4016023"/>
            <a:ext cx="109855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262" name="图片 237">
            <a:extLst>
              <a:ext uri="{FF2B5EF4-FFF2-40B4-BE49-F238E27FC236}">
                <a16:creationId xmlns:a16="http://schemas.microsoft.com/office/drawing/2014/main" id="{8231A633-539B-BAC0-5F66-22D066BCEAE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8600" y="4046401"/>
            <a:ext cx="93345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261" name="图片 239">
            <a:extLst>
              <a:ext uri="{FF2B5EF4-FFF2-40B4-BE49-F238E27FC236}">
                <a16:creationId xmlns:a16="http://schemas.microsoft.com/office/drawing/2014/main" id="{49BA1035-8753-CF66-15AD-B1D388C51FC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2135" y="4046401"/>
            <a:ext cx="793750" cy="5334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2">
            <a:extLst>
              <a:ext uri="{FF2B5EF4-FFF2-40B4-BE49-F238E27FC236}">
                <a16:creationId xmlns:a16="http://schemas.microsoft.com/office/drawing/2014/main" id="{5AE7695D-FDF9-EC09-2A54-C056A522DA16}"/>
              </a:ext>
            </a:extLst>
          </p:cNvPr>
          <p:cNvSpPr>
            <a:spLocks noChangeArrowheads="1"/>
          </p:cNvSpPr>
          <p:nvPr/>
        </p:nvSpPr>
        <p:spPr bwMode="auto">
          <a:xfrm>
            <a:off x="275055" y="2963027"/>
            <a:ext cx="1249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(2)Insert</a:t>
            </a:r>
            <a:endParaRPr kumimoji="0" lang="en-US" altLang="zh-CN" sz="2400" b="0" i="0" u="none" strike="noStrike" cap="none" normalizeH="0" baseline="0" dirty="0">
              <a:ln>
                <a:noFill/>
              </a:ln>
              <a:solidFill>
                <a:schemeClr val="tx1"/>
              </a:solidFill>
              <a:effectLst/>
            </a:endParaRPr>
          </a:p>
        </p:txBody>
      </p:sp>
      <p:sp>
        <p:nvSpPr>
          <p:cNvPr id="22" name="Rectangle 33">
            <a:extLst>
              <a:ext uri="{FF2B5EF4-FFF2-40B4-BE49-F238E27FC236}">
                <a16:creationId xmlns:a16="http://schemas.microsoft.com/office/drawing/2014/main" id="{F5F807F5-A824-BB2B-7475-AC87938529F2}"/>
              </a:ext>
            </a:extLst>
          </p:cNvPr>
          <p:cNvSpPr>
            <a:spLocks noChangeArrowheads="1"/>
          </p:cNvSpPr>
          <p:nvPr/>
        </p:nvSpPr>
        <p:spPr bwMode="auto">
          <a:xfrm>
            <a:off x="2109556" y="2946155"/>
            <a:ext cx="15208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points into</a:t>
            </a:r>
            <a:endParaRPr kumimoji="0" lang="en-US" altLang="zh-CN" sz="2400" b="0" i="0" u="none" strike="noStrike" cap="none" normalizeH="0" baseline="0" dirty="0">
              <a:ln>
                <a:noFill/>
              </a:ln>
              <a:solidFill>
                <a:schemeClr val="tx1"/>
              </a:solidFill>
              <a:effectLst/>
            </a:endParaRPr>
          </a:p>
        </p:txBody>
      </p:sp>
      <p:sp>
        <p:nvSpPr>
          <p:cNvPr id="23" name="Rectangle 34">
            <a:extLst>
              <a:ext uri="{FF2B5EF4-FFF2-40B4-BE49-F238E27FC236}">
                <a16:creationId xmlns:a16="http://schemas.microsoft.com/office/drawing/2014/main" id="{B460AE58-4A62-E56A-AB24-531D4D8DD9B1}"/>
              </a:ext>
            </a:extLst>
          </p:cNvPr>
          <p:cNvSpPr>
            <a:spLocks noChangeArrowheads="1"/>
          </p:cNvSpPr>
          <p:nvPr/>
        </p:nvSpPr>
        <p:spPr bwMode="auto">
          <a:xfrm>
            <a:off x="4387231" y="2977033"/>
            <a:ext cx="2664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24" name="Rectangle 35">
            <a:extLst>
              <a:ext uri="{FF2B5EF4-FFF2-40B4-BE49-F238E27FC236}">
                <a16:creationId xmlns:a16="http://schemas.microsoft.com/office/drawing/2014/main" id="{AD6CE336-EFD4-CCD1-B629-C40E620FB288}"/>
              </a:ext>
            </a:extLst>
          </p:cNvPr>
          <p:cNvSpPr>
            <a:spLocks noChangeArrowheads="1"/>
          </p:cNvSpPr>
          <p:nvPr/>
        </p:nvSpPr>
        <p:spPr bwMode="auto">
          <a:xfrm>
            <a:off x="7313770" y="2938371"/>
            <a:ext cx="15347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so that the</a:t>
            </a:r>
            <a:endParaRPr kumimoji="0" lang="en-US" altLang="zh-CN" sz="2400" b="0" i="0" u="none" strike="noStrike" cap="none" normalizeH="0" baseline="0" dirty="0">
              <a:ln>
                <a:noFill/>
              </a:ln>
              <a:solidFill>
                <a:schemeClr val="tx1"/>
              </a:solidFill>
              <a:effectLst/>
            </a:endParaRPr>
          </a:p>
        </p:txBody>
      </p:sp>
      <p:sp>
        <p:nvSpPr>
          <p:cNvPr id="25" name="Rectangle 36">
            <a:extLst>
              <a:ext uri="{FF2B5EF4-FFF2-40B4-BE49-F238E27FC236}">
                <a16:creationId xmlns:a16="http://schemas.microsoft.com/office/drawing/2014/main" id="{95B5CD29-1C15-847C-4B3F-0372AB8B3BBA}"/>
              </a:ext>
            </a:extLst>
          </p:cNvPr>
          <p:cNvSpPr>
            <a:spLocks noChangeArrowheads="1"/>
          </p:cNvSpPr>
          <p:nvPr/>
        </p:nvSpPr>
        <p:spPr bwMode="auto">
          <a:xfrm>
            <a:off x="1750610" y="3439967"/>
            <a:ext cx="1924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divided into</a:t>
            </a:r>
            <a:endParaRPr kumimoji="0" lang="en-US" altLang="zh-CN" sz="2400" b="0" i="0" u="none" strike="noStrike" cap="none" normalizeH="0" baseline="0">
              <a:ln>
                <a:noFill/>
              </a:ln>
              <a:solidFill>
                <a:schemeClr val="tx1"/>
              </a:solidFill>
              <a:effectLst/>
            </a:endParaRPr>
          </a:p>
        </p:txBody>
      </p:sp>
      <p:sp>
        <p:nvSpPr>
          <p:cNvPr id="26" name="Rectangle 37">
            <a:extLst>
              <a:ext uri="{FF2B5EF4-FFF2-40B4-BE49-F238E27FC236}">
                <a16:creationId xmlns:a16="http://schemas.microsoft.com/office/drawing/2014/main" id="{50818815-5A5E-617F-4801-FC7CC05F4881}"/>
              </a:ext>
            </a:extLst>
          </p:cNvPr>
          <p:cNvSpPr>
            <a:spLocks noChangeArrowheads="1"/>
          </p:cNvSpPr>
          <p:nvPr/>
        </p:nvSpPr>
        <p:spPr bwMode="auto">
          <a:xfrm>
            <a:off x="3876056" y="3424692"/>
            <a:ext cx="275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equal length classes:</a:t>
            </a:r>
            <a:endParaRPr kumimoji="0" lang="en-US" altLang="zh-CN" sz="2400" b="0" i="0" u="none" strike="noStrike" cap="none" normalizeH="0" baseline="0" dirty="0">
              <a:ln>
                <a:noFill/>
              </a:ln>
              <a:solidFill>
                <a:schemeClr val="tx1"/>
              </a:solidFill>
              <a:effectLst/>
            </a:endParaRPr>
          </a:p>
        </p:txBody>
      </p:sp>
      <p:sp>
        <p:nvSpPr>
          <p:cNvPr id="27" name="Rectangle 38">
            <a:extLst>
              <a:ext uri="{FF2B5EF4-FFF2-40B4-BE49-F238E27FC236}">
                <a16:creationId xmlns:a16="http://schemas.microsoft.com/office/drawing/2014/main" id="{001EC45A-E3BA-149E-E6F4-46BD315187FF}"/>
              </a:ext>
            </a:extLst>
          </p:cNvPr>
          <p:cNvSpPr>
            <a:spLocks noChangeArrowheads="1"/>
          </p:cNvSpPr>
          <p:nvPr/>
        </p:nvSpPr>
        <p:spPr bwMode="auto">
          <a:xfrm>
            <a:off x="7275567" y="3470045"/>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28" name="Rectangle 39">
            <a:extLst>
              <a:ext uri="{FF2B5EF4-FFF2-40B4-BE49-F238E27FC236}">
                <a16:creationId xmlns:a16="http://schemas.microsoft.com/office/drawing/2014/main" id="{D7A2D685-B3FC-A528-AF39-13B3185CECDA}"/>
              </a:ext>
            </a:extLst>
          </p:cNvPr>
          <p:cNvSpPr>
            <a:spLocks noChangeArrowheads="1"/>
          </p:cNvSpPr>
          <p:nvPr/>
        </p:nvSpPr>
        <p:spPr bwMode="auto">
          <a:xfrm>
            <a:off x="8369879" y="3469447"/>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29" name="Rectangle 40">
            <a:extLst>
              <a:ext uri="{FF2B5EF4-FFF2-40B4-BE49-F238E27FC236}">
                <a16:creationId xmlns:a16="http://schemas.microsoft.com/office/drawing/2014/main" id="{B333FB41-C57C-28C9-1F4B-C06E4BBD472A}"/>
              </a:ext>
            </a:extLst>
          </p:cNvPr>
          <p:cNvSpPr>
            <a:spLocks noChangeArrowheads="1"/>
          </p:cNvSpPr>
          <p:nvPr/>
        </p:nvSpPr>
        <p:spPr bwMode="auto">
          <a:xfrm>
            <a:off x="452207" y="3992119"/>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30" name="Rectangle 41">
            <a:extLst>
              <a:ext uri="{FF2B5EF4-FFF2-40B4-BE49-F238E27FC236}">
                <a16:creationId xmlns:a16="http://schemas.microsoft.com/office/drawing/2014/main" id="{A5D8C1DB-6F3D-0F00-9CC7-F5BD8F9BD062}"/>
              </a:ext>
            </a:extLst>
          </p:cNvPr>
          <p:cNvSpPr>
            <a:spLocks noChangeArrowheads="1"/>
          </p:cNvSpPr>
          <p:nvPr/>
        </p:nvSpPr>
        <p:spPr bwMode="auto">
          <a:xfrm>
            <a:off x="1801303" y="3992118"/>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31" name="Rectangle 42">
            <a:extLst>
              <a:ext uri="{FF2B5EF4-FFF2-40B4-BE49-F238E27FC236}">
                <a16:creationId xmlns:a16="http://schemas.microsoft.com/office/drawing/2014/main" id="{6BC18B43-9D4E-4C92-8879-40018E87555C}"/>
              </a:ext>
            </a:extLst>
          </p:cNvPr>
          <p:cNvSpPr>
            <a:spLocks noChangeArrowheads="1"/>
          </p:cNvSpPr>
          <p:nvPr/>
        </p:nvSpPr>
        <p:spPr bwMode="auto">
          <a:xfrm>
            <a:off x="3067737" y="3975054"/>
            <a:ext cx="35607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The length of each class is</a:t>
            </a:r>
            <a:endParaRPr kumimoji="0" lang="en-US" altLang="zh-CN" sz="2400" b="0" i="0" u="none" strike="noStrike" cap="none" normalizeH="0" baseline="0" dirty="0">
              <a:ln>
                <a:noFill/>
              </a:ln>
              <a:solidFill>
                <a:schemeClr val="tx1"/>
              </a:solidFill>
              <a:effectLst/>
            </a:endParaRPr>
          </a:p>
        </p:txBody>
      </p:sp>
      <p:sp>
        <p:nvSpPr>
          <p:cNvPr id="32" name="Rectangle 43">
            <a:extLst>
              <a:ext uri="{FF2B5EF4-FFF2-40B4-BE49-F238E27FC236}">
                <a16:creationId xmlns:a16="http://schemas.microsoft.com/office/drawing/2014/main" id="{F9DC27F4-954C-F1D6-CE0E-9E4456222893}"/>
              </a:ext>
            </a:extLst>
          </p:cNvPr>
          <p:cNvSpPr>
            <a:spLocks noChangeArrowheads="1"/>
          </p:cNvSpPr>
          <p:nvPr/>
        </p:nvSpPr>
        <p:spPr bwMode="auto">
          <a:xfrm>
            <a:off x="7467229" y="4118136"/>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34" name="文本框 33">
            <a:extLst>
              <a:ext uri="{FF2B5EF4-FFF2-40B4-BE49-F238E27FC236}">
                <a16:creationId xmlns:a16="http://schemas.microsoft.com/office/drawing/2014/main" id="{819DBD5B-B876-D540-B473-ED2670149C71}"/>
              </a:ext>
            </a:extLst>
          </p:cNvPr>
          <p:cNvSpPr txBox="1"/>
          <p:nvPr/>
        </p:nvSpPr>
        <p:spPr>
          <a:xfrm>
            <a:off x="90228" y="3400036"/>
            <a:ext cx="1109094" cy="461665"/>
          </a:xfrm>
          <a:prstGeom prst="rect">
            <a:avLst/>
          </a:prstGeom>
          <a:noFill/>
        </p:spPr>
        <p:txBody>
          <a:bodyPr wrap="square">
            <a:spAutoFit/>
          </a:bodyPr>
          <a:lstStyle/>
          <a:p>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range</a:t>
            </a:r>
            <a:endParaRPr lang="zh-CN" altLang="en-US" sz="2400" dirty="0"/>
          </a:p>
        </p:txBody>
      </p:sp>
      <p:sp>
        <p:nvSpPr>
          <p:cNvPr id="36" name="文本框 35">
            <a:extLst>
              <a:ext uri="{FF2B5EF4-FFF2-40B4-BE49-F238E27FC236}">
                <a16:creationId xmlns:a16="http://schemas.microsoft.com/office/drawing/2014/main" id="{DF2B360B-836B-7B08-D7FC-BB33ADDFC4BE}"/>
              </a:ext>
            </a:extLst>
          </p:cNvPr>
          <p:cNvSpPr txBox="1"/>
          <p:nvPr/>
        </p:nvSpPr>
        <p:spPr>
          <a:xfrm>
            <a:off x="306552" y="4567137"/>
            <a:ext cx="8289343"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(3)Count for each class how many sample values are inside this class, and then get the frequency table.</a:t>
            </a:r>
            <a:endParaRPr lang="zh-CN" altLang="en-US" sz="2400" dirty="0"/>
          </a:p>
        </p:txBody>
      </p:sp>
      <p:sp>
        <p:nvSpPr>
          <p:cNvPr id="38" name="文本框 37">
            <a:extLst>
              <a:ext uri="{FF2B5EF4-FFF2-40B4-BE49-F238E27FC236}">
                <a16:creationId xmlns:a16="http://schemas.microsoft.com/office/drawing/2014/main" id="{FA54AB3A-11B7-FC4D-7E20-3FBDD76F8153}"/>
              </a:ext>
            </a:extLst>
          </p:cNvPr>
          <p:cNvSpPr txBox="1"/>
          <p:nvPr/>
        </p:nvSpPr>
        <p:spPr>
          <a:xfrm>
            <a:off x="306552" y="5489200"/>
            <a:ext cx="8622342"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(4)Using the horizontal axis to represent the classes and the vertical axis to represent the frequency, draw the histogram at last.</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26361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10271"/>
                                        </p:tgtEl>
                                        <p:attrNameLst>
                                          <p:attrName>style.visibility</p:attrName>
                                        </p:attrNameLst>
                                      </p:cBhvr>
                                      <p:to>
                                        <p:strVal val="visible"/>
                                      </p:to>
                                    </p:set>
                                    <p:animEffect transition="in" filter="fade">
                                      <p:cBhvr>
                                        <p:cTn id="50" dur="500"/>
                                        <p:tgtEl>
                                          <p:spTgt spid="1027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nodeType="withEffect">
                                  <p:stCondLst>
                                    <p:cond delay="0"/>
                                  </p:stCondLst>
                                  <p:childTnLst>
                                    <p:set>
                                      <p:cBhvr>
                                        <p:cTn id="55" dur="1" fill="hold">
                                          <p:stCondLst>
                                            <p:cond delay="0"/>
                                          </p:stCondLst>
                                        </p:cTn>
                                        <p:tgtEl>
                                          <p:spTgt spid="10270"/>
                                        </p:tgtEl>
                                        <p:attrNameLst>
                                          <p:attrName>style.visibility</p:attrName>
                                        </p:attrNameLst>
                                      </p:cBhvr>
                                      <p:to>
                                        <p:strVal val="visible"/>
                                      </p:to>
                                    </p:set>
                                    <p:animEffect transition="in" filter="fade">
                                      <p:cBhvr>
                                        <p:cTn id="56" dur="500"/>
                                        <p:tgtEl>
                                          <p:spTgt spid="1027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10269"/>
                                        </p:tgtEl>
                                        <p:attrNameLst>
                                          <p:attrName>style.visibility</p:attrName>
                                        </p:attrNameLst>
                                      </p:cBhvr>
                                      <p:to>
                                        <p:strVal val="visible"/>
                                      </p:to>
                                    </p:set>
                                    <p:animEffect transition="in" filter="fade">
                                      <p:cBhvr>
                                        <p:cTn id="62" dur="500"/>
                                        <p:tgtEl>
                                          <p:spTgt spid="1026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10268"/>
                                        </p:tgtEl>
                                        <p:attrNameLst>
                                          <p:attrName>style.visibility</p:attrName>
                                        </p:attrNameLst>
                                      </p:cBhvr>
                                      <p:to>
                                        <p:strVal val="visible"/>
                                      </p:to>
                                    </p:set>
                                    <p:animEffect transition="in" filter="fade">
                                      <p:cBhvr>
                                        <p:cTn id="71" dur="500"/>
                                        <p:tgtEl>
                                          <p:spTgt spid="102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10267"/>
                                        </p:tgtEl>
                                        <p:attrNameLst>
                                          <p:attrName>style.visibility</p:attrName>
                                        </p:attrNameLst>
                                      </p:cBhvr>
                                      <p:to>
                                        <p:strVal val="visible"/>
                                      </p:to>
                                    </p:set>
                                    <p:animEffect transition="in" filter="fade">
                                      <p:cBhvr>
                                        <p:cTn id="80" dur="500"/>
                                        <p:tgtEl>
                                          <p:spTgt spid="10267"/>
                                        </p:tgtEl>
                                      </p:cBhvr>
                                    </p:animEffect>
                                  </p:childTnLst>
                                </p:cTn>
                              </p:par>
                              <p:par>
                                <p:cTn id="81" presetID="10" presetClass="entr" presetSubtype="0" fill="hold" nodeType="withEffect">
                                  <p:stCondLst>
                                    <p:cond delay="0"/>
                                  </p:stCondLst>
                                  <p:childTnLst>
                                    <p:set>
                                      <p:cBhvr>
                                        <p:cTn id="82" dur="1" fill="hold">
                                          <p:stCondLst>
                                            <p:cond delay="0"/>
                                          </p:stCondLst>
                                        </p:cTn>
                                        <p:tgtEl>
                                          <p:spTgt spid="10266"/>
                                        </p:tgtEl>
                                        <p:attrNameLst>
                                          <p:attrName>style.visibility</p:attrName>
                                        </p:attrNameLst>
                                      </p:cBhvr>
                                      <p:to>
                                        <p:strVal val="visible"/>
                                      </p:to>
                                    </p:set>
                                    <p:animEffect transition="in" filter="fade">
                                      <p:cBhvr>
                                        <p:cTn id="83" dur="500"/>
                                        <p:tgtEl>
                                          <p:spTgt spid="10266"/>
                                        </p:tgtEl>
                                      </p:cBhvr>
                                    </p:animEffect>
                                  </p:childTnLst>
                                </p:cTn>
                              </p:par>
                              <p:par>
                                <p:cTn id="84" presetID="10" presetClass="entr" presetSubtype="0" fill="hold" nodeType="withEffect">
                                  <p:stCondLst>
                                    <p:cond delay="0"/>
                                  </p:stCondLst>
                                  <p:childTnLst>
                                    <p:set>
                                      <p:cBhvr>
                                        <p:cTn id="85" dur="1" fill="hold">
                                          <p:stCondLst>
                                            <p:cond delay="0"/>
                                          </p:stCondLst>
                                        </p:cTn>
                                        <p:tgtEl>
                                          <p:spTgt spid="10265"/>
                                        </p:tgtEl>
                                        <p:attrNameLst>
                                          <p:attrName>style.visibility</p:attrName>
                                        </p:attrNameLst>
                                      </p:cBhvr>
                                      <p:to>
                                        <p:strVal val="visible"/>
                                      </p:to>
                                    </p:set>
                                    <p:animEffect transition="in" filter="fade">
                                      <p:cBhvr>
                                        <p:cTn id="86" dur="500"/>
                                        <p:tgtEl>
                                          <p:spTgt spid="1026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10264"/>
                                        </p:tgtEl>
                                        <p:attrNameLst>
                                          <p:attrName>style.visibility</p:attrName>
                                        </p:attrNameLst>
                                      </p:cBhvr>
                                      <p:to>
                                        <p:strVal val="visible"/>
                                      </p:to>
                                    </p:set>
                                    <p:animEffect transition="in" filter="fade">
                                      <p:cBhvr>
                                        <p:cTn id="92" dur="500"/>
                                        <p:tgtEl>
                                          <p:spTgt spid="1026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10263"/>
                                        </p:tgtEl>
                                        <p:attrNameLst>
                                          <p:attrName>style.visibility</p:attrName>
                                        </p:attrNameLst>
                                      </p:cBhvr>
                                      <p:to>
                                        <p:strVal val="visible"/>
                                      </p:to>
                                    </p:set>
                                    <p:animEffect transition="in" filter="fade">
                                      <p:cBhvr>
                                        <p:cTn id="98" dur="500"/>
                                        <p:tgtEl>
                                          <p:spTgt spid="1026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nodeType="withEffect">
                                  <p:stCondLst>
                                    <p:cond delay="0"/>
                                  </p:stCondLst>
                                  <p:childTnLst>
                                    <p:set>
                                      <p:cBhvr>
                                        <p:cTn id="103" dur="1" fill="hold">
                                          <p:stCondLst>
                                            <p:cond delay="0"/>
                                          </p:stCondLst>
                                        </p:cTn>
                                        <p:tgtEl>
                                          <p:spTgt spid="10262"/>
                                        </p:tgtEl>
                                        <p:attrNameLst>
                                          <p:attrName>style.visibility</p:attrName>
                                        </p:attrNameLst>
                                      </p:cBhvr>
                                      <p:to>
                                        <p:strVal val="visible"/>
                                      </p:to>
                                    </p:set>
                                    <p:animEffect transition="in" filter="fade">
                                      <p:cBhvr>
                                        <p:cTn id="104" dur="500"/>
                                        <p:tgtEl>
                                          <p:spTgt spid="1026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par>
                                <p:cTn id="108" presetID="10" presetClass="entr" presetSubtype="0" fill="hold" nodeType="withEffect">
                                  <p:stCondLst>
                                    <p:cond delay="0"/>
                                  </p:stCondLst>
                                  <p:childTnLst>
                                    <p:set>
                                      <p:cBhvr>
                                        <p:cTn id="109" dur="1" fill="hold">
                                          <p:stCondLst>
                                            <p:cond delay="0"/>
                                          </p:stCondLst>
                                        </p:cTn>
                                        <p:tgtEl>
                                          <p:spTgt spid="10261"/>
                                        </p:tgtEl>
                                        <p:attrNameLst>
                                          <p:attrName>style.visibility</p:attrName>
                                        </p:attrNameLst>
                                      </p:cBhvr>
                                      <p:to>
                                        <p:strVal val="visible"/>
                                      </p:to>
                                    </p:set>
                                    <p:animEffect transition="in" filter="fade">
                                      <p:cBhvr>
                                        <p:cTn id="110" dur="500"/>
                                        <p:tgtEl>
                                          <p:spTgt spid="1026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fade">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1000"/>
                                        <p:tgtEl>
                                          <p:spTgt spid="38"/>
                                        </p:tgtEl>
                                      </p:cBhvr>
                                    </p:animEffect>
                                    <p:anim calcmode="lin" valueType="num">
                                      <p:cBhvr>
                                        <p:cTn id="128" dur="1000" fill="hold"/>
                                        <p:tgtEl>
                                          <p:spTgt spid="38"/>
                                        </p:tgtEl>
                                        <p:attrNameLst>
                                          <p:attrName>ppt_x</p:attrName>
                                        </p:attrNameLst>
                                      </p:cBhvr>
                                      <p:tavLst>
                                        <p:tav tm="0">
                                          <p:val>
                                            <p:strVal val="#ppt_x"/>
                                          </p:val>
                                        </p:tav>
                                        <p:tav tm="100000">
                                          <p:val>
                                            <p:strVal val="#ppt_x"/>
                                          </p:val>
                                        </p:tav>
                                      </p:tavLst>
                                    </p:anim>
                                    <p:anim calcmode="lin" valueType="num">
                                      <p:cBhvr>
                                        <p:cTn id="1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8" grpId="0"/>
      <p:bldP spid="20" grpId="0"/>
      <p:bldP spid="21" grpId="0"/>
      <p:bldP spid="22" grpId="0"/>
      <p:bldP spid="23" grpId="0"/>
      <p:bldP spid="24" grpId="0"/>
      <p:bldP spid="25" grpId="0"/>
      <p:bldP spid="26" grpId="0"/>
      <p:bldP spid="27" grpId="0"/>
      <p:bldP spid="28" grpId="0"/>
      <p:bldP spid="29" grpId="0"/>
      <p:bldP spid="30" grpId="0"/>
      <p:bldP spid="31" grpId="0"/>
      <p:bldP spid="32" grpId="0"/>
      <p:bldP spid="34" grpId="0"/>
      <p:bldP spid="36"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7BA849C-892E-6564-5D67-FB2CA81F284E}"/>
              </a:ext>
            </a:extLst>
          </p:cNvPr>
          <p:cNvPicPr>
            <a:picLocks noChangeAspect="1"/>
          </p:cNvPicPr>
          <p:nvPr/>
        </p:nvPicPr>
        <p:blipFill>
          <a:blip r:embed="rId2"/>
          <a:stretch>
            <a:fillRect/>
          </a:stretch>
        </p:blipFill>
        <p:spPr>
          <a:xfrm>
            <a:off x="20700" y="-31831"/>
            <a:ext cx="9123300" cy="7012015"/>
          </a:xfrm>
          <a:prstGeom prst="rect">
            <a:avLst/>
          </a:prstGeom>
        </p:spPr>
      </p:pic>
    </p:spTree>
    <p:extLst>
      <p:ext uri="{BB962C8B-B14F-4D97-AF65-F5344CB8AC3E}">
        <p14:creationId xmlns:p14="http://schemas.microsoft.com/office/powerpoint/2010/main" val="391093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0251BE-5F39-8E6C-3A54-D9E53E43EC53}"/>
              </a:ext>
            </a:extLst>
          </p:cNvPr>
          <p:cNvSpPr txBox="1"/>
          <p:nvPr/>
        </p:nvSpPr>
        <p:spPr>
          <a:xfrm>
            <a:off x="179512" y="188640"/>
            <a:ext cx="8568952" cy="830997"/>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Example 6.3.3 </a:t>
            </a:r>
            <a:r>
              <a:rPr lang="en-US" altLang="zh-CN" sz="2400" dirty="0">
                <a:effectLst/>
                <a:latin typeface="Calibri" panose="020F0502020204030204" pitchFamily="34" charset="0"/>
                <a:ea typeface="等线" panose="02010600030101010101" pitchFamily="2" charset="-122"/>
                <a:cs typeface="21"/>
              </a:rPr>
              <a:t>Find the sample mean and the sample variance if we have a random sample that is given in Table 6.3.1.</a:t>
            </a:r>
            <a:endParaRPr lang="zh-CN" altLang="zh-CN" sz="2400" dirty="0">
              <a:effectLst/>
              <a:latin typeface="Calibri" panose="020F0502020204030204" pitchFamily="34" charset="0"/>
              <a:ea typeface="等线" panose="02010600030101010101" pitchFamily="2" charset="-122"/>
              <a:cs typeface="21"/>
            </a:endParaRPr>
          </a:p>
        </p:txBody>
      </p:sp>
      <p:sp>
        <p:nvSpPr>
          <p:cNvPr id="7" name="文本框 6">
            <a:extLst>
              <a:ext uri="{FF2B5EF4-FFF2-40B4-BE49-F238E27FC236}">
                <a16:creationId xmlns:a16="http://schemas.microsoft.com/office/drawing/2014/main" id="{8DCEF252-625D-70A1-65F8-63AE5AF04C26}"/>
              </a:ext>
            </a:extLst>
          </p:cNvPr>
          <p:cNvSpPr txBox="1"/>
          <p:nvPr/>
        </p:nvSpPr>
        <p:spPr>
          <a:xfrm>
            <a:off x="251520" y="1021196"/>
            <a:ext cx="5742384" cy="461665"/>
          </a:xfrm>
          <a:prstGeom prst="rect">
            <a:avLst/>
          </a:prstGeom>
          <a:noFill/>
        </p:spPr>
        <p:txBody>
          <a:bodyPr wrap="square">
            <a:spAutoFit/>
          </a:bodyPr>
          <a:lstStyle/>
          <a:p>
            <a:r>
              <a:rPr lang="en-US" altLang="zh-CN" sz="2400" dirty="0" err="1">
                <a:solidFill>
                  <a:srgbClr val="0000FF"/>
                </a:solidFill>
                <a:effectLst/>
                <a:latin typeface="Calibri" panose="020F0502020204030204" pitchFamily="34" charset="0"/>
                <a:ea typeface="等线" panose="02010600030101010101" pitchFamily="2" charset="-122"/>
                <a:cs typeface="21"/>
              </a:rPr>
              <a:t>Solution</a:t>
            </a:r>
            <a:r>
              <a:rPr lang="en-US" altLang="zh-CN" sz="2400" dirty="0" err="1">
                <a:effectLst/>
                <a:latin typeface="Calibri" panose="020F0502020204030204" pitchFamily="34" charset="0"/>
                <a:ea typeface="等线" panose="02010600030101010101" pitchFamily="2" charset="-122"/>
                <a:cs typeface="21"/>
              </a:rPr>
              <a:t>.By</a:t>
            </a:r>
            <a:r>
              <a:rPr lang="en-US" altLang="zh-CN" sz="2400" dirty="0">
                <a:effectLst/>
                <a:latin typeface="Calibri" panose="020F0502020204030204" pitchFamily="34" charset="0"/>
                <a:ea typeface="等线" panose="02010600030101010101" pitchFamily="2" charset="-122"/>
                <a:cs typeface="21"/>
              </a:rPr>
              <a:t> Definition 6.3.5, we get that</a:t>
            </a:r>
            <a:endParaRPr lang="zh-CN" altLang="en-US" sz="2400" dirty="0"/>
          </a:p>
        </p:txBody>
      </p:sp>
      <p:pic>
        <p:nvPicPr>
          <p:cNvPr id="8" name="图片 7">
            <a:extLst>
              <a:ext uri="{FF2B5EF4-FFF2-40B4-BE49-F238E27FC236}">
                <a16:creationId xmlns:a16="http://schemas.microsoft.com/office/drawing/2014/main" id="{2CE6D35D-734C-6A47-8EAB-1AEE7C40E08A}"/>
              </a:ext>
            </a:extLst>
          </p:cNvPr>
          <p:cNvPicPr>
            <a:picLocks noChangeAspect="1"/>
          </p:cNvPicPr>
          <p:nvPr/>
        </p:nvPicPr>
        <p:blipFill>
          <a:blip r:embed="rId2"/>
          <a:stretch>
            <a:fillRect/>
          </a:stretch>
        </p:blipFill>
        <p:spPr>
          <a:xfrm>
            <a:off x="497645" y="1679851"/>
            <a:ext cx="8148709" cy="936104"/>
          </a:xfrm>
          <a:prstGeom prst="rect">
            <a:avLst/>
          </a:prstGeom>
        </p:spPr>
      </p:pic>
      <p:pic>
        <p:nvPicPr>
          <p:cNvPr id="9" name="图片 8">
            <a:extLst>
              <a:ext uri="{FF2B5EF4-FFF2-40B4-BE49-F238E27FC236}">
                <a16:creationId xmlns:a16="http://schemas.microsoft.com/office/drawing/2014/main" id="{B879EC08-C5B1-9B36-A88C-9E891DB8FAA3}"/>
              </a:ext>
            </a:extLst>
          </p:cNvPr>
          <p:cNvPicPr>
            <a:picLocks noChangeAspect="1"/>
          </p:cNvPicPr>
          <p:nvPr/>
        </p:nvPicPr>
        <p:blipFill>
          <a:blip r:embed="rId3"/>
          <a:stretch>
            <a:fillRect/>
          </a:stretch>
        </p:blipFill>
        <p:spPr>
          <a:xfrm>
            <a:off x="497645" y="3140968"/>
            <a:ext cx="7997247" cy="1800200"/>
          </a:xfrm>
          <a:prstGeom prst="rect">
            <a:avLst/>
          </a:prstGeom>
        </p:spPr>
      </p:pic>
    </p:spTree>
    <p:extLst>
      <p:ext uri="{BB962C8B-B14F-4D97-AF65-F5344CB8AC3E}">
        <p14:creationId xmlns:p14="http://schemas.microsoft.com/office/powerpoint/2010/main" val="236318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5DC15B3-0C19-E08E-D9A0-D1E6E9B940EF}"/>
              </a:ext>
            </a:extLst>
          </p:cNvPr>
          <p:cNvSpPr txBox="1"/>
          <p:nvPr/>
        </p:nvSpPr>
        <p:spPr>
          <a:xfrm>
            <a:off x="179512" y="9458"/>
            <a:ext cx="3603476"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6.1 Analysis of Data</a:t>
            </a:r>
            <a:endParaRPr lang="zh-CN" altLang="zh-CN" sz="2400" dirty="0">
              <a:effectLst/>
              <a:latin typeface="Calibri" panose="020F0502020204030204" pitchFamily="34" charset="0"/>
              <a:ea typeface="等线" panose="02010600030101010101" pitchFamily="2" charset="-122"/>
              <a:cs typeface="21"/>
            </a:endParaRPr>
          </a:p>
        </p:txBody>
      </p:sp>
      <p:sp>
        <p:nvSpPr>
          <p:cNvPr id="7" name="文本框 6">
            <a:extLst>
              <a:ext uri="{FF2B5EF4-FFF2-40B4-BE49-F238E27FC236}">
                <a16:creationId xmlns:a16="http://schemas.microsoft.com/office/drawing/2014/main" id="{2E527D45-46C8-C461-A380-08447CB53B7E}"/>
              </a:ext>
            </a:extLst>
          </p:cNvPr>
          <p:cNvSpPr txBox="1"/>
          <p:nvPr/>
        </p:nvSpPr>
        <p:spPr>
          <a:xfrm>
            <a:off x="395536" y="692696"/>
            <a:ext cx="93610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Mean</a:t>
            </a:r>
            <a:endParaRPr lang="zh-CN" altLang="en-US" sz="2400" dirty="0"/>
          </a:p>
        </p:txBody>
      </p:sp>
      <p:pic>
        <p:nvPicPr>
          <p:cNvPr id="8" name="图片 7">
            <a:extLst>
              <a:ext uri="{FF2B5EF4-FFF2-40B4-BE49-F238E27FC236}">
                <a16:creationId xmlns:a16="http://schemas.microsoft.com/office/drawing/2014/main" id="{C448B0EB-D8E1-8FF9-F9C7-BA651223D6A1}"/>
              </a:ext>
            </a:extLst>
          </p:cNvPr>
          <p:cNvPicPr>
            <a:picLocks noChangeAspect="1"/>
          </p:cNvPicPr>
          <p:nvPr/>
        </p:nvPicPr>
        <p:blipFill>
          <a:blip r:embed="rId2"/>
          <a:stretch>
            <a:fillRect/>
          </a:stretch>
        </p:blipFill>
        <p:spPr>
          <a:xfrm>
            <a:off x="1763688" y="601137"/>
            <a:ext cx="2437086" cy="666750"/>
          </a:xfrm>
          <a:prstGeom prst="rect">
            <a:avLst/>
          </a:prstGeom>
        </p:spPr>
      </p:pic>
      <p:pic>
        <p:nvPicPr>
          <p:cNvPr id="9" name="图片 8">
            <a:extLst>
              <a:ext uri="{FF2B5EF4-FFF2-40B4-BE49-F238E27FC236}">
                <a16:creationId xmlns:a16="http://schemas.microsoft.com/office/drawing/2014/main" id="{CCEA7D4A-A05F-8211-E6BF-F11818F52825}"/>
              </a:ext>
            </a:extLst>
          </p:cNvPr>
          <p:cNvPicPr>
            <a:picLocks noChangeAspect="1"/>
          </p:cNvPicPr>
          <p:nvPr/>
        </p:nvPicPr>
        <p:blipFill>
          <a:blip r:embed="rId3"/>
          <a:stretch>
            <a:fillRect/>
          </a:stretch>
        </p:blipFill>
        <p:spPr>
          <a:xfrm>
            <a:off x="4717405" y="543986"/>
            <a:ext cx="2950939" cy="740379"/>
          </a:xfrm>
          <a:prstGeom prst="rect">
            <a:avLst/>
          </a:prstGeom>
        </p:spPr>
      </p:pic>
      <p:sp>
        <p:nvSpPr>
          <p:cNvPr id="11" name="文本框 10">
            <a:extLst>
              <a:ext uri="{FF2B5EF4-FFF2-40B4-BE49-F238E27FC236}">
                <a16:creationId xmlns:a16="http://schemas.microsoft.com/office/drawing/2014/main" id="{787F41AC-2269-31FB-91A3-220250B89FDE}"/>
              </a:ext>
            </a:extLst>
          </p:cNvPr>
          <p:cNvSpPr txBox="1"/>
          <p:nvPr/>
        </p:nvSpPr>
        <p:spPr>
          <a:xfrm>
            <a:off x="322907" y="1747090"/>
            <a:ext cx="136815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Median</a:t>
            </a:r>
            <a:endParaRPr lang="zh-CN" altLang="en-US" sz="2400" dirty="0"/>
          </a:p>
        </p:txBody>
      </p:sp>
      <p:pic>
        <p:nvPicPr>
          <p:cNvPr id="12" name="图片 11">
            <a:extLst>
              <a:ext uri="{FF2B5EF4-FFF2-40B4-BE49-F238E27FC236}">
                <a16:creationId xmlns:a16="http://schemas.microsoft.com/office/drawing/2014/main" id="{550ED6F0-F8EA-8634-BCAC-6CC74A1D2AB3}"/>
              </a:ext>
            </a:extLst>
          </p:cNvPr>
          <p:cNvPicPr>
            <a:picLocks noChangeAspect="1"/>
          </p:cNvPicPr>
          <p:nvPr/>
        </p:nvPicPr>
        <p:blipFill>
          <a:blip r:embed="rId4"/>
          <a:stretch>
            <a:fillRect/>
          </a:stretch>
        </p:blipFill>
        <p:spPr>
          <a:xfrm>
            <a:off x="1839231" y="1405107"/>
            <a:ext cx="2765339" cy="1417236"/>
          </a:xfrm>
          <a:prstGeom prst="rect">
            <a:avLst/>
          </a:prstGeom>
        </p:spPr>
      </p:pic>
      <p:sp>
        <p:nvSpPr>
          <p:cNvPr id="14" name="文本框 13">
            <a:extLst>
              <a:ext uri="{FF2B5EF4-FFF2-40B4-BE49-F238E27FC236}">
                <a16:creationId xmlns:a16="http://schemas.microsoft.com/office/drawing/2014/main" id="{52015B4F-B1A2-0E64-D0C4-43D072158A7C}"/>
              </a:ext>
            </a:extLst>
          </p:cNvPr>
          <p:cNvSpPr txBox="1"/>
          <p:nvPr/>
        </p:nvSpPr>
        <p:spPr>
          <a:xfrm>
            <a:off x="293563" y="3343520"/>
            <a:ext cx="2213993"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Mean Deviation</a:t>
            </a:r>
            <a:endParaRPr lang="zh-CN" altLang="en-US" sz="2400" dirty="0"/>
          </a:p>
        </p:txBody>
      </p:sp>
      <p:pic>
        <p:nvPicPr>
          <p:cNvPr id="15" name="图片 14">
            <a:extLst>
              <a:ext uri="{FF2B5EF4-FFF2-40B4-BE49-F238E27FC236}">
                <a16:creationId xmlns:a16="http://schemas.microsoft.com/office/drawing/2014/main" id="{3BBAEE5D-DACB-1321-A493-61366FB7C9AB}"/>
              </a:ext>
            </a:extLst>
          </p:cNvPr>
          <p:cNvPicPr>
            <a:picLocks noChangeAspect="1"/>
          </p:cNvPicPr>
          <p:nvPr/>
        </p:nvPicPr>
        <p:blipFill>
          <a:blip r:embed="rId5"/>
          <a:stretch>
            <a:fillRect/>
          </a:stretch>
        </p:blipFill>
        <p:spPr>
          <a:xfrm>
            <a:off x="2701331" y="3304838"/>
            <a:ext cx="2248097" cy="753057"/>
          </a:xfrm>
          <a:prstGeom prst="rect">
            <a:avLst/>
          </a:prstGeom>
        </p:spPr>
      </p:pic>
      <p:pic>
        <p:nvPicPr>
          <p:cNvPr id="16" name="图片 15">
            <a:extLst>
              <a:ext uri="{FF2B5EF4-FFF2-40B4-BE49-F238E27FC236}">
                <a16:creationId xmlns:a16="http://schemas.microsoft.com/office/drawing/2014/main" id="{0181989F-D262-6363-BC2E-287CAECE80AA}"/>
              </a:ext>
            </a:extLst>
          </p:cNvPr>
          <p:cNvPicPr>
            <a:picLocks noChangeAspect="1"/>
          </p:cNvPicPr>
          <p:nvPr/>
        </p:nvPicPr>
        <p:blipFill>
          <a:blip r:embed="rId6"/>
          <a:stretch>
            <a:fillRect/>
          </a:stretch>
        </p:blipFill>
        <p:spPr>
          <a:xfrm>
            <a:off x="2701331" y="4417697"/>
            <a:ext cx="2346344" cy="830997"/>
          </a:xfrm>
          <a:prstGeom prst="rect">
            <a:avLst/>
          </a:prstGeom>
        </p:spPr>
      </p:pic>
      <p:pic>
        <p:nvPicPr>
          <p:cNvPr id="17" name="图片 16">
            <a:extLst>
              <a:ext uri="{FF2B5EF4-FFF2-40B4-BE49-F238E27FC236}">
                <a16:creationId xmlns:a16="http://schemas.microsoft.com/office/drawing/2014/main" id="{E08141B2-2CFF-2A32-55DC-D0A94266FBE6}"/>
              </a:ext>
            </a:extLst>
          </p:cNvPr>
          <p:cNvPicPr>
            <a:picLocks noChangeAspect="1"/>
          </p:cNvPicPr>
          <p:nvPr/>
        </p:nvPicPr>
        <p:blipFill>
          <a:blip r:embed="rId7"/>
          <a:stretch>
            <a:fillRect/>
          </a:stretch>
        </p:blipFill>
        <p:spPr>
          <a:xfrm>
            <a:off x="3419872" y="5604558"/>
            <a:ext cx="2215992" cy="830997"/>
          </a:xfrm>
          <a:prstGeom prst="rect">
            <a:avLst/>
          </a:prstGeom>
        </p:spPr>
      </p:pic>
      <p:sp>
        <p:nvSpPr>
          <p:cNvPr id="19" name="文本框 18">
            <a:extLst>
              <a:ext uri="{FF2B5EF4-FFF2-40B4-BE49-F238E27FC236}">
                <a16:creationId xmlns:a16="http://schemas.microsoft.com/office/drawing/2014/main" id="{116E16CB-7DB6-9A94-12AE-D9EA79A03B95}"/>
              </a:ext>
            </a:extLst>
          </p:cNvPr>
          <p:cNvSpPr txBox="1"/>
          <p:nvPr/>
        </p:nvSpPr>
        <p:spPr>
          <a:xfrm>
            <a:off x="247750" y="5625296"/>
            <a:ext cx="2765339"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Standard Deviation</a:t>
            </a:r>
            <a:endParaRPr lang="zh-CN" altLang="en-US" sz="2400" dirty="0"/>
          </a:p>
        </p:txBody>
      </p:sp>
      <p:sp>
        <p:nvSpPr>
          <p:cNvPr id="21" name="文本框 20">
            <a:extLst>
              <a:ext uri="{FF2B5EF4-FFF2-40B4-BE49-F238E27FC236}">
                <a16:creationId xmlns:a16="http://schemas.microsoft.com/office/drawing/2014/main" id="{531C209F-4743-CE0D-7C35-78850B7B5F56}"/>
              </a:ext>
            </a:extLst>
          </p:cNvPr>
          <p:cNvSpPr txBox="1"/>
          <p:nvPr/>
        </p:nvSpPr>
        <p:spPr>
          <a:xfrm>
            <a:off x="395536" y="4619487"/>
            <a:ext cx="156438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Variance</a:t>
            </a:r>
            <a:endParaRPr lang="zh-CN" altLang="en-US" sz="2400" dirty="0"/>
          </a:p>
        </p:txBody>
      </p:sp>
    </p:spTree>
    <p:extLst>
      <p:ext uri="{BB962C8B-B14F-4D97-AF65-F5344CB8AC3E}">
        <p14:creationId xmlns:p14="http://schemas.microsoft.com/office/powerpoint/2010/main" val="224079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45B4F9-7A9E-06CA-6870-998BAE210C8C}"/>
              </a:ext>
            </a:extLst>
          </p:cNvPr>
          <p:cNvSpPr txBox="1"/>
          <p:nvPr/>
        </p:nvSpPr>
        <p:spPr>
          <a:xfrm>
            <a:off x="17253" y="26381"/>
            <a:ext cx="4572000" cy="461665"/>
          </a:xfrm>
          <a:prstGeom prst="rect">
            <a:avLst/>
          </a:prstGeom>
          <a:noFill/>
        </p:spPr>
        <p:txBody>
          <a:bodyPr wrap="square">
            <a:spAutoFit/>
          </a:bodyPr>
          <a:lstStyle/>
          <a:p>
            <a:r>
              <a:rPr lang="en-US" altLang="zh-CN" sz="2400" dirty="0">
                <a:solidFill>
                  <a:srgbClr val="800080"/>
                </a:solidFill>
                <a:effectLst/>
                <a:latin typeface="Calibri" panose="020F0502020204030204" pitchFamily="34" charset="0"/>
                <a:ea typeface="等线" panose="02010600030101010101" pitchFamily="2" charset="-122"/>
                <a:cs typeface="21"/>
              </a:rPr>
              <a:t>6.4 Sample Distributions </a:t>
            </a:r>
            <a:endParaRPr lang="zh-CN" altLang="en-US" sz="2400" dirty="0"/>
          </a:p>
        </p:txBody>
      </p:sp>
      <p:sp>
        <p:nvSpPr>
          <p:cNvPr id="5" name="文本框 4">
            <a:extLst>
              <a:ext uri="{FF2B5EF4-FFF2-40B4-BE49-F238E27FC236}">
                <a16:creationId xmlns:a16="http://schemas.microsoft.com/office/drawing/2014/main" id="{57BFBE3B-6C2E-76D4-4937-7085D808C03D}"/>
              </a:ext>
            </a:extLst>
          </p:cNvPr>
          <p:cNvSpPr txBox="1"/>
          <p:nvPr/>
        </p:nvSpPr>
        <p:spPr>
          <a:xfrm>
            <a:off x="17253" y="501680"/>
            <a:ext cx="9019243" cy="830997"/>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It should be kept in mind that </a:t>
            </a:r>
            <a:r>
              <a:rPr lang="en-US" altLang="zh-CN" sz="2400" dirty="0">
                <a:solidFill>
                  <a:srgbClr val="FF0000"/>
                </a:solidFill>
                <a:effectLst/>
                <a:latin typeface="Calibri" panose="020F0502020204030204" pitchFamily="34" charset="0"/>
                <a:ea typeface="等线" panose="02010600030101010101" pitchFamily="2" charset="-122"/>
                <a:cs typeface="21"/>
              </a:rPr>
              <a:t>a statistic, </a:t>
            </a:r>
            <a:r>
              <a:rPr lang="en-US" altLang="zh-CN" sz="2400" dirty="0">
                <a:solidFill>
                  <a:srgbClr val="0000FF"/>
                </a:solidFill>
                <a:effectLst/>
                <a:latin typeface="Calibri" panose="020F0502020204030204" pitchFamily="34" charset="0"/>
                <a:ea typeface="等线" panose="02010600030101010101" pitchFamily="2" charset="-122"/>
                <a:cs typeface="21"/>
              </a:rPr>
              <a:t>being computed from samples, </a:t>
            </a:r>
            <a:r>
              <a:rPr lang="en-US" altLang="zh-CN" sz="2400" dirty="0">
                <a:solidFill>
                  <a:srgbClr val="FF0000"/>
                </a:solidFill>
                <a:effectLst/>
                <a:latin typeface="Calibri" panose="020F0502020204030204" pitchFamily="34" charset="0"/>
                <a:ea typeface="等线" panose="02010600030101010101" pitchFamily="2" charset="-122"/>
                <a:cs typeface="21"/>
              </a:rPr>
              <a:t>is a random variable</a:t>
            </a:r>
            <a:r>
              <a:rPr lang="en-US" altLang="zh-CN" sz="2400" dirty="0">
                <a:solidFill>
                  <a:srgbClr val="0000FF"/>
                </a:solidFill>
                <a:effectLst/>
                <a:latin typeface="Calibri" panose="020F0502020204030204" pitchFamily="34" charset="0"/>
                <a:ea typeface="等线" panose="02010600030101010101" pitchFamily="2" charset="-122"/>
                <a:cs typeface="21"/>
              </a:rPr>
              <a:t>.</a:t>
            </a:r>
            <a:endParaRPr lang="zh-CN" altLang="zh-CN" sz="2400" dirty="0">
              <a:effectLst/>
              <a:latin typeface="Calibri" panose="020F0502020204030204" pitchFamily="34" charset="0"/>
              <a:ea typeface="等线" panose="02010600030101010101" pitchFamily="2" charset="-122"/>
              <a:cs typeface="21"/>
            </a:endParaRPr>
          </a:p>
        </p:txBody>
      </p:sp>
      <p:sp>
        <p:nvSpPr>
          <p:cNvPr id="7" name="文本框 6">
            <a:extLst>
              <a:ext uri="{FF2B5EF4-FFF2-40B4-BE49-F238E27FC236}">
                <a16:creationId xmlns:a16="http://schemas.microsoft.com/office/drawing/2014/main" id="{B0916A22-5839-D818-8983-476275B54DEE}"/>
              </a:ext>
            </a:extLst>
          </p:cNvPr>
          <p:cNvSpPr txBox="1"/>
          <p:nvPr/>
        </p:nvSpPr>
        <p:spPr>
          <a:xfrm>
            <a:off x="251520" y="1346311"/>
            <a:ext cx="5184576"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1</a:t>
            </a:r>
            <a:r>
              <a:rPr lang="en-US" altLang="zh-CN" sz="2400" dirty="0">
                <a:solidFill>
                  <a:srgbClr val="0000FF"/>
                </a:solidFill>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sampling distribution of the mean</a:t>
            </a:r>
            <a:endParaRPr lang="zh-CN" altLang="en-US" sz="2400" dirty="0"/>
          </a:p>
        </p:txBody>
      </p:sp>
      <p:pic>
        <p:nvPicPr>
          <p:cNvPr id="5128" name="图片 73">
            <a:extLst>
              <a:ext uri="{FF2B5EF4-FFF2-40B4-BE49-F238E27FC236}">
                <a16:creationId xmlns:a16="http://schemas.microsoft.com/office/drawing/2014/main" id="{0627F428-CF84-22F1-8B2F-DCF14DFA9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620" y="1878403"/>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图片 75">
            <a:extLst>
              <a:ext uri="{FF2B5EF4-FFF2-40B4-BE49-F238E27FC236}">
                <a16:creationId xmlns:a16="http://schemas.microsoft.com/office/drawing/2014/main" id="{2C9DD916-B76C-DF67-CE18-79E7D0622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09" y="1908460"/>
            <a:ext cx="13462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图片 77">
            <a:extLst>
              <a:ext uri="{FF2B5EF4-FFF2-40B4-BE49-F238E27FC236}">
                <a16:creationId xmlns:a16="http://schemas.microsoft.com/office/drawing/2014/main" id="{57A07411-8F8A-39AD-875F-4CEF669FA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08" y="2316881"/>
            <a:ext cx="184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图片 79">
            <a:extLst>
              <a:ext uri="{FF2B5EF4-FFF2-40B4-BE49-F238E27FC236}">
                <a16:creationId xmlns:a16="http://schemas.microsoft.com/office/drawing/2014/main" id="{BECA291E-967E-3322-CF2C-2BC55D2C66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9630" y="2318562"/>
            <a:ext cx="266700" cy="241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图片 81">
            <a:extLst>
              <a:ext uri="{FF2B5EF4-FFF2-40B4-BE49-F238E27FC236}">
                <a16:creationId xmlns:a16="http://schemas.microsoft.com/office/drawing/2014/main" id="{96425B4C-1A55-7CE6-805D-4FAB432F3A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7864" y="2316881"/>
            <a:ext cx="209550" cy="2413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图片 83">
            <a:extLst>
              <a:ext uri="{FF2B5EF4-FFF2-40B4-BE49-F238E27FC236}">
                <a16:creationId xmlns:a16="http://schemas.microsoft.com/office/drawing/2014/main" id="{9154E8D7-6BAD-20FA-9E84-A1D3E12BF4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7307" y="2263559"/>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图片 85">
            <a:extLst>
              <a:ext uri="{FF2B5EF4-FFF2-40B4-BE49-F238E27FC236}">
                <a16:creationId xmlns:a16="http://schemas.microsoft.com/office/drawing/2014/main" id="{2D747D91-A3EF-7D51-759F-3A3B400B1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7482" y="2677692"/>
            <a:ext cx="9652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图片 87">
            <a:extLst>
              <a:ext uri="{FF2B5EF4-FFF2-40B4-BE49-F238E27FC236}">
                <a16:creationId xmlns:a16="http://schemas.microsoft.com/office/drawing/2014/main" id="{79E1FA92-8B40-25AB-DD11-0309F95676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013" y="2578108"/>
            <a:ext cx="1143000" cy="6413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830F4982-8BFA-4662-1A60-0212BFC1C1AE}"/>
              </a:ext>
            </a:extLst>
          </p:cNvPr>
          <p:cNvSpPr>
            <a:spLocks noChangeArrowheads="1"/>
          </p:cNvSpPr>
          <p:nvPr/>
        </p:nvSpPr>
        <p:spPr bwMode="auto">
          <a:xfrm>
            <a:off x="95239" y="1789695"/>
            <a:ext cx="24219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Theorem 6.3.1 </a:t>
            </a: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If</a:t>
            </a:r>
            <a:endParaRPr kumimoji="0" lang="en-US" altLang="zh-CN" sz="2400" b="0" i="0" u="none" strike="noStrike" cap="none" normalizeH="0" baseline="0" dirty="0">
              <a:ln>
                <a:noFill/>
              </a:ln>
              <a:solidFill>
                <a:schemeClr val="tx1"/>
              </a:solidFill>
              <a:effectLst/>
            </a:endParaRPr>
          </a:p>
        </p:txBody>
      </p:sp>
      <p:sp>
        <p:nvSpPr>
          <p:cNvPr id="9" name="Rectangle 10">
            <a:extLst>
              <a:ext uri="{FF2B5EF4-FFF2-40B4-BE49-F238E27FC236}">
                <a16:creationId xmlns:a16="http://schemas.microsoft.com/office/drawing/2014/main" id="{9BDC7333-12E6-0D14-1E5A-251D53266381}"/>
              </a:ext>
            </a:extLst>
          </p:cNvPr>
          <p:cNvSpPr>
            <a:spLocks noChangeArrowheads="1"/>
          </p:cNvSpPr>
          <p:nvPr/>
        </p:nvSpPr>
        <p:spPr bwMode="auto">
          <a:xfrm>
            <a:off x="2618800" y="1789695"/>
            <a:ext cx="3982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is mean of the random sample</a:t>
            </a:r>
            <a:endParaRPr kumimoji="0" lang="en-US" altLang="zh-CN" sz="2400" b="0" i="0" u="none" strike="noStrike" cap="none" normalizeH="0" baseline="0">
              <a:ln>
                <a:noFill/>
              </a:ln>
              <a:solidFill>
                <a:schemeClr val="tx1"/>
              </a:solidFill>
              <a:effectLst/>
            </a:endParaRPr>
          </a:p>
        </p:txBody>
      </p:sp>
      <p:sp>
        <p:nvSpPr>
          <p:cNvPr id="10" name="Rectangle 11">
            <a:extLst>
              <a:ext uri="{FF2B5EF4-FFF2-40B4-BE49-F238E27FC236}">
                <a16:creationId xmlns:a16="http://schemas.microsoft.com/office/drawing/2014/main" id="{C575558D-C919-9ED6-D24D-860DE765B078}"/>
              </a:ext>
            </a:extLst>
          </p:cNvPr>
          <p:cNvSpPr>
            <a:spLocks noChangeArrowheads="1"/>
          </p:cNvSpPr>
          <p:nvPr/>
        </p:nvSpPr>
        <p:spPr bwMode="auto">
          <a:xfrm>
            <a:off x="8066872" y="1792419"/>
            <a:ext cx="969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of size</a:t>
            </a:r>
            <a:endParaRPr kumimoji="0" lang="en-US" altLang="zh-CN" sz="2400" b="0" i="0" u="none" strike="noStrike" cap="none" normalizeH="0" baseline="0" dirty="0">
              <a:ln>
                <a:noFill/>
              </a:ln>
              <a:solidFill>
                <a:schemeClr val="tx1"/>
              </a:solidFill>
              <a:effectLst/>
            </a:endParaRPr>
          </a:p>
        </p:txBody>
      </p:sp>
      <p:sp>
        <p:nvSpPr>
          <p:cNvPr id="11" name="Rectangle 12">
            <a:extLst>
              <a:ext uri="{FF2B5EF4-FFF2-40B4-BE49-F238E27FC236}">
                <a16:creationId xmlns:a16="http://schemas.microsoft.com/office/drawing/2014/main" id="{845F15DC-5D08-054E-A006-A55CEA9BAA87}"/>
              </a:ext>
            </a:extLst>
          </p:cNvPr>
          <p:cNvSpPr>
            <a:spLocks noChangeArrowheads="1"/>
          </p:cNvSpPr>
          <p:nvPr/>
        </p:nvSpPr>
        <p:spPr bwMode="auto">
          <a:xfrm>
            <a:off x="642751" y="2174580"/>
            <a:ext cx="3116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from a random variable</a:t>
            </a:r>
            <a:endParaRPr kumimoji="0" lang="en-US" altLang="zh-CN" sz="2400" b="0" i="0" u="none" strike="noStrike" cap="none" normalizeH="0" baseline="0" dirty="0">
              <a:ln>
                <a:noFill/>
              </a:ln>
              <a:solidFill>
                <a:schemeClr val="tx1"/>
              </a:solidFill>
              <a:effectLst/>
            </a:endParaRPr>
          </a:p>
        </p:txBody>
      </p:sp>
      <p:sp>
        <p:nvSpPr>
          <p:cNvPr id="12" name="Rectangle 13">
            <a:extLst>
              <a:ext uri="{FF2B5EF4-FFF2-40B4-BE49-F238E27FC236}">
                <a16:creationId xmlns:a16="http://schemas.microsoft.com/office/drawing/2014/main" id="{633C6E32-1D6A-A1FD-5405-6A7B23C4159A}"/>
              </a:ext>
            </a:extLst>
          </p:cNvPr>
          <p:cNvSpPr>
            <a:spLocks noChangeArrowheads="1"/>
          </p:cNvSpPr>
          <p:nvPr/>
        </p:nvSpPr>
        <p:spPr bwMode="auto">
          <a:xfrm>
            <a:off x="4049269" y="2190823"/>
            <a:ext cx="2204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which has mean</a:t>
            </a:r>
            <a:endParaRPr kumimoji="0" lang="en-US" altLang="zh-CN" sz="2400" b="0" i="0" u="none" strike="noStrike" cap="none" normalizeH="0" baseline="0" dirty="0">
              <a:ln>
                <a:noFill/>
              </a:ln>
              <a:solidFill>
                <a:schemeClr val="tx1"/>
              </a:solidFill>
              <a:effectLst/>
            </a:endParaRPr>
          </a:p>
        </p:txBody>
      </p:sp>
      <p:sp>
        <p:nvSpPr>
          <p:cNvPr id="13" name="Rectangle 14">
            <a:extLst>
              <a:ext uri="{FF2B5EF4-FFF2-40B4-BE49-F238E27FC236}">
                <a16:creationId xmlns:a16="http://schemas.microsoft.com/office/drawing/2014/main" id="{6B4A6299-5A8B-ACBF-F390-41A3D272A5BE}"/>
              </a:ext>
            </a:extLst>
          </p:cNvPr>
          <p:cNvSpPr>
            <a:spLocks noChangeArrowheads="1"/>
          </p:cNvSpPr>
          <p:nvPr/>
        </p:nvSpPr>
        <p:spPr bwMode="auto">
          <a:xfrm>
            <a:off x="6424507" y="2185127"/>
            <a:ext cx="2265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and the variance</a:t>
            </a:r>
            <a:endParaRPr kumimoji="0" lang="en-US" altLang="zh-CN" sz="2400" b="0" i="0" u="none" strike="noStrike" cap="none" normalizeH="0" baseline="0" dirty="0">
              <a:ln>
                <a:noFill/>
              </a:ln>
              <a:solidFill>
                <a:schemeClr val="tx1"/>
              </a:solidFill>
              <a:effectLst/>
            </a:endParaRPr>
          </a:p>
        </p:txBody>
      </p:sp>
      <p:sp>
        <p:nvSpPr>
          <p:cNvPr id="14" name="Rectangle 15">
            <a:extLst>
              <a:ext uri="{FF2B5EF4-FFF2-40B4-BE49-F238E27FC236}">
                <a16:creationId xmlns:a16="http://schemas.microsoft.com/office/drawing/2014/main" id="{4C6C2180-D025-8362-E492-A0B9DFE9FE43}"/>
              </a:ext>
            </a:extLst>
          </p:cNvPr>
          <p:cNvSpPr>
            <a:spLocks noChangeArrowheads="1"/>
          </p:cNvSpPr>
          <p:nvPr/>
        </p:nvSpPr>
        <p:spPr bwMode="auto">
          <a:xfrm>
            <a:off x="90469" y="2598003"/>
            <a:ext cx="9108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 then</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p:txBody>
      </p:sp>
      <p:sp>
        <p:nvSpPr>
          <p:cNvPr id="15" name="Rectangle 16">
            <a:extLst>
              <a:ext uri="{FF2B5EF4-FFF2-40B4-BE49-F238E27FC236}">
                <a16:creationId xmlns:a16="http://schemas.microsoft.com/office/drawing/2014/main" id="{66621367-C6EF-CDF9-3969-7CBBB3A21C3B}"/>
              </a:ext>
            </a:extLst>
          </p:cNvPr>
          <p:cNvSpPr>
            <a:spLocks noChangeArrowheads="1"/>
          </p:cNvSpPr>
          <p:nvPr/>
        </p:nvSpPr>
        <p:spPr bwMode="auto">
          <a:xfrm>
            <a:off x="2290825" y="2624394"/>
            <a:ext cx="65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and</a:t>
            </a:r>
            <a:endParaRPr kumimoji="0" lang="en-US" altLang="zh-CN" sz="2400" b="0" i="0" u="none" strike="noStrike" cap="none" normalizeH="0" baseline="0" dirty="0">
              <a:ln>
                <a:noFill/>
              </a:ln>
              <a:solidFill>
                <a:schemeClr val="tx1"/>
              </a:solidFill>
              <a:effectLst/>
            </a:endParaRPr>
          </a:p>
        </p:txBody>
      </p:sp>
      <p:sp>
        <p:nvSpPr>
          <p:cNvPr id="16" name="Rectangle 17">
            <a:extLst>
              <a:ext uri="{FF2B5EF4-FFF2-40B4-BE49-F238E27FC236}">
                <a16:creationId xmlns:a16="http://schemas.microsoft.com/office/drawing/2014/main" id="{D1D7C7FA-FEE0-C84D-F1DD-F4999E3390CB}"/>
              </a:ext>
            </a:extLst>
          </p:cNvPr>
          <p:cNvSpPr>
            <a:spLocks noChangeArrowheads="1"/>
          </p:cNvSpPr>
          <p:nvPr/>
        </p:nvSpPr>
        <p:spPr bwMode="auto">
          <a:xfrm>
            <a:off x="4276444" y="2601292"/>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dirty="0">
              <a:ln>
                <a:noFill/>
              </a:ln>
              <a:solidFill>
                <a:schemeClr val="tx1"/>
              </a:solidFill>
              <a:effectLst/>
            </a:endParaRPr>
          </a:p>
        </p:txBody>
      </p:sp>
      <p:pic>
        <p:nvPicPr>
          <p:cNvPr id="5141" name="图片 99">
            <a:extLst>
              <a:ext uri="{FF2B5EF4-FFF2-40B4-BE49-F238E27FC236}">
                <a16:creationId xmlns:a16="http://schemas.microsoft.com/office/drawing/2014/main" id="{AA382B88-8716-FC88-95DB-587B541580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430" y="3725237"/>
            <a:ext cx="5842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5140" name="图片 101">
            <a:extLst>
              <a:ext uri="{FF2B5EF4-FFF2-40B4-BE49-F238E27FC236}">
                <a16:creationId xmlns:a16="http://schemas.microsoft.com/office/drawing/2014/main" id="{ACCC60E3-C678-CF6E-FC78-1349A3AFB8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6444" y="3813019"/>
            <a:ext cx="323850" cy="298450"/>
          </a:xfrm>
          <a:prstGeom prst="rect">
            <a:avLst/>
          </a:prstGeom>
          <a:noFill/>
          <a:extLst>
            <a:ext uri="{909E8E84-426E-40DD-AFC4-6F175D3DCCD1}">
              <a14:hiddenFill xmlns:a14="http://schemas.microsoft.com/office/drawing/2010/main">
                <a:solidFill>
                  <a:srgbClr val="FFFFFF"/>
                </a:solidFill>
              </a14:hiddenFill>
            </a:ext>
          </a:extLst>
        </p:spPr>
      </p:pic>
      <p:pic>
        <p:nvPicPr>
          <p:cNvPr id="5139" name="图片 103">
            <a:extLst>
              <a:ext uri="{FF2B5EF4-FFF2-40B4-BE49-F238E27FC236}">
                <a16:creationId xmlns:a16="http://schemas.microsoft.com/office/drawing/2014/main" id="{A76C6AEC-F4A9-111F-BD7A-B3D37B00B7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3345" y="3725237"/>
            <a:ext cx="603250" cy="355600"/>
          </a:xfrm>
          <a:prstGeom prst="rect">
            <a:avLst/>
          </a:prstGeom>
          <a:noFill/>
          <a:extLst>
            <a:ext uri="{909E8E84-426E-40DD-AFC4-6F175D3DCCD1}">
              <a14:hiddenFill xmlns:a14="http://schemas.microsoft.com/office/drawing/2010/main">
                <a:solidFill>
                  <a:srgbClr val="FFFFFF"/>
                </a:solidFill>
              </a14:hiddenFill>
            </a:ext>
          </a:extLst>
        </p:spPr>
      </p:pic>
      <p:pic>
        <p:nvPicPr>
          <p:cNvPr id="5138" name="图片 105">
            <a:extLst>
              <a:ext uri="{FF2B5EF4-FFF2-40B4-BE49-F238E27FC236}">
                <a16:creationId xmlns:a16="http://schemas.microsoft.com/office/drawing/2014/main" id="{01CA68A7-3D7A-36DC-AF96-2FE11701309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5748" y="3703011"/>
            <a:ext cx="355600" cy="4000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2">
            <a:extLst>
              <a:ext uri="{FF2B5EF4-FFF2-40B4-BE49-F238E27FC236}">
                <a16:creationId xmlns:a16="http://schemas.microsoft.com/office/drawing/2014/main" id="{2265FD46-9008-8D5C-444D-5E12D8CDEDF7}"/>
              </a:ext>
            </a:extLst>
          </p:cNvPr>
          <p:cNvSpPr>
            <a:spLocks noChangeArrowheads="1"/>
          </p:cNvSpPr>
          <p:nvPr/>
        </p:nvSpPr>
        <p:spPr bwMode="auto">
          <a:xfrm>
            <a:off x="123712" y="3622281"/>
            <a:ext cx="3053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It is customary to write</a:t>
            </a:r>
            <a:endParaRPr kumimoji="0" lang="en-US" altLang="zh-CN" sz="2400" b="0" i="0" u="none" strike="noStrike" cap="none" normalizeH="0" baseline="0" dirty="0">
              <a:ln>
                <a:noFill/>
              </a:ln>
              <a:solidFill>
                <a:schemeClr val="tx1"/>
              </a:solidFill>
              <a:effectLst/>
            </a:endParaRPr>
          </a:p>
        </p:txBody>
      </p:sp>
      <p:sp>
        <p:nvSpPr>
          <p:cNvPr id="18" name="Rectangle 23">
            <a:extLst>
              <a:ext uri="{FF2B5EF4-FFF2-40B4-BE49-F238E27FC236}">
                <a16:creationId xmlns:a16="http://schemas.microsoft.com/office/drawing/2014/main" id="{F2EC7CD7-013A-AE10-B3B5-287D3B6154CD}"/>
              </a:ext>
            </a:extLst>
          </p:cNvPr>
          <p:cNvSpPr>
            <a:spLocks noChangeArrowheads="1"/>
          </p:cNvSpPr>
          <p:nvPr/>
        </p:nvSpPr>
        <p:spPr bwMode="auto">
          <a:xfrm>
            <a:off x="3808519" y="3672204"/>
            <a:ext cx="4523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as</a:t>
            </a:r>
            <a:endParaRPr kumimoji="0" lang="en-US" altLang="zh-CN" sz="2400" b="0" i="0" u="none" strike="noStrike" cap="none" normalizeH="0" baseline="0" dirty="0">
              <a:ln>
                <a:noFill/>
              </a:ln>
              <a:solidFill>
                <a:schemeClr val="tx1"/>
              </a:solidFill>
              <a:effectLst/>
            </a:endParaRPr>
          </a:p>
        </p:txBody>
      </p:sp>
      <p:sp>
        <p:nvSpPr>
          <p:cNvPr id="19" name="Rectangle 24">
            <a:extLst>
              <a:ext uri="{FF2B5EF4-FFF2-40B4-BE49-F238E27FC236}">
                <a16:creationId xmlns:a16="http://schemas.microsoft.com/office/drawing/2014/main" id="{427F00E5-1184-CBFB-9F17-EFE209CF9123}"/>
              </a:ext>
            </a:extLst>
          </p:cNvPr>
          <p:cNvSpPr>
            <a:spLocks noChangeArrowheads="1"/>
          </p:cNvSpPr>
          <p:nvPr/>
        </p:nvSpPr>
        <p:spPr bwMode="auto">
          <a:xfrm>
            <a:off x="4609954" y="3672204"/>
            <a:ext cx="65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and</a:t>
            </a:r>
            <a:endParaRPr kumimoji="0" lang="en-US" altLang="zh-CN" sz="2400" b="0" i="0" u="none" strike="noStrike" cap="none" normalizeH="0" baseline="0" dirty="0">
              <a:ln>
                <a:noFill/>
              </a:ln>
              <a:solidFill>
                <a:schemeClr val="tx1"/>
              </a:solidFill>
              <a:effectLst/>
            </a:endParaRPr>
          </a:p>
        </p:txBody>
      </p:sp>
      <p:sp>
        <p:nvSpPr>
          <p:cNvPr id="20" name="Rectangle 25">
            <a:extLst>
              <a:ext uri="{FF2B5EF4-FFF2-40B4-BE49-F238E27FC236}">
                <a16:creationId xmlns:a16="http://schemas.microsoft.com/office/drawing/2014/main" id="{6FC440E4-1A0C-3C17-99A5-5594027FF2C3}"/>
              </a:ext>
            </a:extLst>
          </p:cNvPr>
          <p:cNvSpPr>
            <a:spLocks noChangeArrowheads="1"/>
          </p:cNvSpPr>
          <p:nvPr/>
        </p:nvSpPr>
        <p:spPr bwMode="auto">
          <a:xfrm>
            <a:off x="5958196" y="3649804"/>
            <a:ext cx="4523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as</a:t>
            </a:r>
            <a:endParaRPr kumimoji="0" lang="en-US" altLang="zh-CN" sz="2400" b="0" i="0" u="none" strike="noStrike" cap="none" normalizeH="0" baseline="0" dirty="0">
              <a:ln>
                <a:noFill/>
              </a:ln>
              <a:solidFill>
                <a:schemeClr val="tx1"/>
              </a:solidFill>
              <a:effectLst/>
            </a:endParaRPr>
          </a:p>
        </p:txBody>
      </p:sp>
      <p:sp>
        <p:nvSpPr>
          <p:cNvPr id="21" name="Rectangle 26">
            <a:extLst>
              <a:ext uri="{FF2B5EF4-FFF2-40B4-BE49-F238E27FC236}">
                <a16:creationId xmlns:a16="http://schemas.microsoft.com/office/drawing/2014/main" id="{A9725F8D-48BC-C548-F430-8F2DF0F05F14}"/>
              </a:ext>
            </a:extLst>
          </p:cNvPr>
          <p:cNvSpPr>
            <a:spLocks noChangeArrowheads="1"/>
          </p:cNvSpPr>
          <p:nvPr/>
        </p:nvSpPr>
        <p:spPr bwMode="auto">
          <a:xfrm>
            <a:off x="6811348" y="3619172"/>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dirty="0">
              <a:ln>
                <a:noFill/>
              </a:ln>
              <a:solidFill>
                <a:schemeClr val="tx1"/>
              </a:solidFill>
              <a:effectLst/>
            </a:endParaRPr>
          </a:p>
        </p:txBody>
      </p:sp>
      <p:pic>
        <p:nvPicPr>
          <p:cNvPr id="5148" name="图片 107">
            <a:extLst>
              <a:ext uri="{FF2B5EF4-FFF2-40B4-BE49-F238E27FC236}">
                <a16:creationId xmlns:a16="http://schemas.microsoft.com/office/drawing/2014/main" id="{992AE41A-89CA-350E-EF51-7B21DE7569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7865" y="4344589"/>
            <a:ext cx="946150" cy="355600"/>
          </a:xfrm>
          <a:prstGeom prst="rect">
            <a:avLst/>
          </a:prstGeom>
          <a:noFill/>
          <a:extLst>
            <a:ext uri="{909E8E84-426E-40DD-AFC4-6F175D3DCCD1}">
              <a14:hiddenFill xmlns:a14="http://schemas.microsoft.com/office/drawing/2010/main">
                <a:solidFill>
                  <a:srgbClr val="FFFFFF"/>
                </a:solidFill>
              </a14:hiddenFill>
            </a:ext>
          </a:extLst>
        </p:spPr>
      </p:pic>
      <p:pic>
        <p:nvPicPr>
          <p:cNvPr id="5147" name="图片 109">
            <a:extLst>
              <a:ext uri="{FF2B5EF4-FFF2-40B4-BE49-F238E27FC236}">
                <a16:creationId xmlns:a16="http://schemas.microsoft.com/office/drawing/2014/main" id="{47E5C386-0364-5E5E-2A6F-13287A3863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1115" y="5095547"/>
            <a:ext cx="946150" cy="571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9">
            <a:extLst>
              <a:ext uri="{FF2B5EF4-FFF2-40B4-BE49-F238E27FC236}">
                <a16:creationId xmlns:a16="http://schemas.microsoft.com/office/drawing/2014/main" id="{79CA774C-0E9A-3D2E-E19D-0906913D8CAB}"/>
              </a:ext>
            </a:extLst>
          </p:cNvPr>
          <p:cNvSpPr>
            <a:spLocks noChangeArrowheads="1"/>
          </p:cNvSpPr>
          <p:nvPr/>
        </p:nvSpPr>
        <p:spPr bwMode="auto">
          <a:xfrm>
            <a:off x="311115" y="4280515"/>
            <a:ext cx="865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Here,</a:t>
            </a:r>
            <a:endParaRPr kumimoji="0" lang="en-US" altLang="zh-CN" sz="2400" b="0" i="0" u="none" strike="noStrike" cap="none" normalizeH="0" baseline="0" dirty="0">
              <a:ln>
                <a:noFill/>
              </a:ln>
              <a:solidFill>
                <a:schemeClr val="tx1"/>
              </a:solidFill>
              <a:effectLst/>
            </a:endParaRPr>
          </a:p>
        </p:txBody>
      </p:sp>
      <p:sp>
        <p:nvSpPr>
          <p:cNvPr id="23" name="Rectangle 30">
            <a:extLst>
              <a:ext uri="{FF2B5EF4-FFF2-40B4-BE49-F238E27FC236}">
                <a16:creationId xmlns:a16="http://schemas.microsoft.com/office/drawing/2014/main" id="{F77F9684-635E-0703-6F8C-41AB225C52B2}"/>
              </a:ext>
            </a:extLst>
          </p:cNvPr>
          <p:cNvSpPr>
            <a:spLocks noChangeArrowheads="1"/>
          </p:cNvSpPr>
          <p:nvPr/>
        </p:nvSpPr>
        <p:spPr bwMode="auto">
          <a:xfrm>
            <a:off x="2265892" y="4291556"/>
            <a:ext cx="48675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called the </a:t>
            </a: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expectation of the mean</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zh-CN" altLang="en-US" sz="2400" b="0" i="0" u="none" strike="noStrike" cap="none" normalizeH="0" baseline="0" dirty="0">
              <a:ln>
                <a:noFill/>
              </a:ln>
              <a:solidFill>
                <a:schemeClr val="tx1"/>
              </a:solidFill>
              <a:effectLst/>
            </a:endParaRPr>
          </a:p>
        </p:txBody>
      </p:sp>
      <p:sp>
        <p:nvSpPr>
          <p:cNvPr id="24" name="Rectangle 31">
            <a:extLst>
              <a:ext uri="{FF2B5EF4-FFF2-40B4-BE49-F238E27FC236}">
                <a16:creationId xmlns:a16="http://schemas.microsoft.com/office/drawing/2014/main" id="{37A2CA83-8CBC-0CD7-1F28-F77261974AEF}"/>
              </a:ext>
            </a:extLst>
          </p:cNvPr>
          <p:cNvSpPr>
            <a:spLocks noChangeArrowheads="1"/>
          </p:cNvSpPr>
          <p:nvPr/>
        </p:nvSpPr>
        <p:spPr bwMode="auto">
          <a:xfrm>
            <a:off x="1415170" y="4757150"/>
            <a:ext cx="52856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is called the </a:t>
            </a: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standard error of the mean</a:t>
            </a: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r>
              <a:rPr kumimoji="0" lang="en-US" altLang="zh-CN"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1259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128"/>
                                        </p:tgtEl>
                                        <p:attrNameLst>
                                          <p:attrName>style.visibility</p:attrName>
                                        </p:attrNameLst>
                                      </p:cBhvr>
                                      <p:to>
                                        <p:strVal val="visible"/>
                                      </p:to>
                                    </p:set>
                                    <p:anim calcmode="lin" valueType="num">
                                      <p:cBhvr additive="base">
                                        <p:cTn id="16" dur="500" fill="hold"/>
                                        <p:tgtEl>
                                          <p:spTgt spid="5128"/>
                                        </p:tgtEl>
                                        <p:attrNameLst>
                                          <p:attrName>ppt_x</p:attrName>
                                        </p:attrNameLst>
                                      </p:cBhvr>
                                      <p:tavLst>
                                        <p:tav tm="0">
                                          <p:val>
                                            <p:strVal val="#ppt_x"/>
                                          </p:val>
                                        </p:tav>
                                        <p:tav tm="100000">
                                          <p:val>
                                            <p:strVal val="#ppt_x"/>
                                          </p:val>
                                        </p:tav>
                                      </p:tavLst>
                                    </p:anim>
                                    <p:anim calcmode="lin" valueType="num">
                                      <p:cBhvr additive="base">
                                        <p:cTn id="17" dur="500" fill="hold"/>
                                        <p:tgtEl>
                                          <p:spTgt spid="512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127"/>
                                        </p:tgtEl>
                                        <p:attrNameLst>
                                          <p:attrName>style.visibility</p:attrName>
                                        </p:attrNameLst>
                                      </p:cBhvr>
                                      <p:to>
                                        <p:strVal val="visible"/>
                                      </p:to>
                                    </p:set>
                                    <p:anim calcmode="lin" valueType="num">
                                      <p:cBhvr additive="base">
                                        <p:cTn id="20" dur="500" fill="hold"/>
                                        <p:tgtEl>
                                          <p:spTgt spid="5127"/>
                                        </p:tgtEl>
                                        <p:attrNameLst>
                                          <p:attrName>ppt_x</p:attrName>
                                        </p:attrNameLst>
                                      </p:cBhvr>
                                      <p:tavLst>
                                        <p:tav tm="0">
                                          <p:val>
                                            <p:strVal val="#ppt_x"/>
                                          </p:val>
                                        </p:tav>
                                        <p:tav tm="100000">
                                          <p:val>
                                            <p:strVal val="#ppt_x"/>
                                          </p:val>
                                        </p:tav>
                                      </p:tavLst>
                                    </p:anim>
                                    <p:anim calcmode="lin" valueType="num">
                                      <p:cBhvr additive="base">
                                        <p:cTn id="21" dur="500" fill="hold"/>
                                        <p:tgtEl>
                                          <p:spTgt spid="512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126"/>
                                        </p:tgtEl>
                                        <p:attrNameLst>
                                          <p:attrName>style.visibility</p:attrName>
                                        </p:attrNameLst>
                                      </p:cBhvr>
                                      <p:to>
                                        <p:strVal val="visible"/>
                                      </p:to>
                                    </p:set>
                                    <p:anim calcmode="lin" valueType="num">
                                      <p:cBhvr additive="base">
                                        <p:cTn id="24" dur="500" fill="hold"/>
                                        <p:tgtEl>
                                          <p:spTgt spid="5126"/>
                                        </p:tgtEl>
                                        <p:attrNameLst>
                                          <p:attrName>ppt_x</p:attrName>
                                        </p:attrNameLst>
                                      </p:cBhvr>
                                      <p:tavLst>
                                        <p:tav tm="0">
                                          <p:val>
                                            <p:strVal val="#ppt_x"/>
                                          </p:val>
                                        </p:tav>
                                        <p:tav tm="100000">
                                          <p:val>
                                            <p:strVal val="#ppt_x"/>
                                          </p:val>
                                        </p:tav>
                                      </p:tavLst>
                                    </p:anim>
                                    <p:anim calcmode="lin" valueType="num">
                                      <p:cBhvr additive="base">
                                        <p:cTn id="25" dur="500" fill="hold"/>
                                        <p:tgtEl>
                                          <p:spTgt spid="512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additive="base">
                                        <p:cTn id="28" dur="500" fill="hold"/>
                                        <p:tgtEl>
                                          <p:spTgt spid="5125"/>
                                        </p:tgtEl>
                                        <p:attrNameLst>
                                          <p:attrName>ppt_x</p:attrName>
                                        </p:attrNameLst>
                                      </p:cBhvr>
                                      <p:tavLst>
                                        <p:tav tm="0">
                                          <p:val>
                                            <p:strVal val="#ppt_x"/>
                                          </p:val>
                                        </p:tav>
                                        <p:tav tm="100000">
                                          <p:val>
                                            <p:strVal val="#ppt_x"/>
                                          </p:val>
                                        </p:tav>
                                      </p:tavLst>
                                    </p:anim>
                                    <p:anim calcmode="lin" valueType="num">
                                      <p:cBhvr additive="base">
                                        <p:cTn id="29" dur="500" fill="hold"/>
                                        <p:tgtEl>
                                          <p:spTgt spid="512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124"/>
                                        </p:tgtEl>
                                        <p:attrNameLst>
                                          <p:attrName>style.visibility</p:attrName>
                                        </p:attrNameLst>
                                      </p:cBhvr>
                                      <p:to>
                                        <p:strVal val="visible"/>
                                      </p:to>
                                    </p:set>
                                    <p:anim calcmode="lin" valueType="num">
                                      <p:cBhvr additive="base">
                                        <p:cTn id="32" dur="500" fill="hold"/>
                                        <p:tgtEl>
                                          <p:spTgt spid="5124"/>
                                        </p:tgtEl>
                                        <p:attrNameLst>
                                          <p:attrName>ppt_x</p:attrName>
                                        </p:attrNameLst>
                                      </p:cBhvr>
                                      <p:tavLst>
                                        <p:tav tm="0">
                                          <p:val>
                                            <p:strVal val="#ppt_x"/>
                                          </p:val>
                                        </p:tav>
                                        <p:tav tm="100000">
                                          <p:val>
                                            <p:strVal val="#ppt_x"/>
                                          </p:val>
                                        </p:tav>
                                      </p:tavLst>
                                    </p:anim>
                                    <p:anim calcmode="lin" valueType="num">
                                      <p:cBhvr additive="base">
                                        <p:cTn id="33" dur="500" fill="hold"/>
                                        <p:tgtEl>
                                          <p:spTgt spid="512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122"/>
                                        </p:tgtEl>
                                        <p:attrNameLst>
                                          <p:attrName>style.visibility</p:attrName>
                                        </p:attrNameLst>
                                      </p:cBhvr>
                                      <p:to>
                                        <p:strVal val="visible"/>
                                      </p:to>
                                    </p:set>
                                    <p:anim calcmode="lin" valueType="num">
                                      <p:cBhvr additive="base">
                                        <p:cTn id="36" dur="500" fill="hold"/>
                                        <p:tgtEl>
                                          <p:spTgt spid="5122"/>
                                        </p:tgtEl>
                                        <p:attrNameLst>
                                          <p:attrName>ppt_x</p:attrName>
                                        </p:attrNameLst>
                                      </p:cBhvr>
                                      <p:tavLst>
                                        <p:tav tm="0">
                                          <p:val>
                                            <p:strVal val="#ppt_x"/>
                                          </p:val>
                                        </p:tav>
                                        <p:tav tm="100000">
                                          <p:val>
                                            <p:strVal val="#ppt_x"/>
                                          </p:val>
                                        </p:tav>
                                      </p:tavLst>
                                    </p:anim>
                                    <p:anim calcmode="lin" valueType="num">
                                      <p:cBhvr additive="base">
                                        <p:cTn id="37" dur="500" fill="hold"/>
                                        <p:tgtEl>
                                          <p:spTgt spid="512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ppt_x"/>
                                          </p:val>
                                        </p:tav>
                                        <p:tav tm="100000">
                                          <p:val>
                                            <p:strVal val="#ppt_x"/>
                                          </p:val>
                                        </p:tav>
                                      </p:tavLst>
                                    </p:anim>
                                    <p:anim calcmode="lin" valueType="num">
                                      <p:cBhvr additive="base">
                                        <p:cTn id="65" dur="500" fill="hold"/>
                                        <p:tgtEl>
                                          <p:spTgt spid="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123"/>
                                        </p:tgtEl>
                                        <p:attrNameLst>
                                          <p:attrName>style.visibility</p:attrName>
                                        </p:attrNameLst>
                                      </p:cBhvr>
                                      <p:to>
                                        <p:strVal val="visible"/>
                                      </p:to>
                                    </p:set>
                                    <p:anim calcmode="lin" valueType="num">
                                      <p:cBhvr additive="base">
                                        <p:cTn id="72" dur="500" fill="hold"/>
                                        <p:tgtEl>
                                          <p:spTgt spid="5123"/>
                                        </p:tgtEl>
                                        <p:attrNameLst>
                                          <p:attrName>ppt_x</p:attrName>
                                        </p:attrNameLst>
                                      </p:cBhvr>
                                      <p:tavLst>
                                        <p:tav tm="0">
                                          <p:val>
                                            <p:strVal val="#ppt_x"/>
                                          </p:val>
                                        </p:tav>
                                        <p:tav tm="100000">
                                          <p:val>
                                            <p:strVal val="#ppt_x"/>
                                          </p:val>
                                        </p:tav>
                                      </p:tavLst>
                                    </p:anim>
                                    <p:anim calcmode="lin" valueType="num">
                                      <p:cBhvr additive="base">
                                        <p:cTn id="73" dur="500" fill="hold"/>
                                        <p:tgtEl>
                                          <p:spTgt spid="512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additive="base">
                                        <p:cTn id="76" dur="500" fill="hold"/>
                                        <p:tgtEl>
                                          <p:spTgt spid="14"/>
                                        </p:tgtEl>
                                        <p:attrNameLst>
                                          <p:attrName>ppt_x</p:attrName>
                                        </p:attrNameLst>
                                      </p:cBhvr>
                                      <p:tavLst>
                                        <p:tav tm="0">
                                          <p:val>
                                            <p:strVal val="#ppt_x"/>
                                          </p:val>
                                        </p:tav>
                                        <p:tav tm="100000">
                                          <p:val>
                                            <p:strVal val="#ppt_x"/>
                                          </p:val>
                                        </p:tav>
                                      </p:tavLst>
                                    </p:anim>
                                    <p:anim calcmode="lin" valueType="num">
                                      <p:cBhvr additive="base">
                                        <p:cTn id="77" dur="500" fill="hold"/>
                                        <p:tgtEl>
                                          <p:spTgt spid="14"/>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5121"/>
                                        </p:tgtEl>
                                        <p:attrNameLst>
                                          <p:attrName>style.visibility</p:attrName>
                                        </p:attrNameLst>
                                      </p:cBhvr>
                                      <p:to>
                                        <p:strVal val="visible"/>
                                      </p:to>
                                    </p:set>
                                    <p:anim calcmode="lin" valueType="num">
                                      <p:cBhvr additive="base">
                                        <p:cTn id="80" dur="500" fill="hold"/>
                                        <p:tgtEl>
                                          <p:spTgt spid="5121"/>
                                        </p:tgtEl>
                                        <p:attrNameLst>
                                          <p:attrName>ppt_x</p:attrName>
                                        </p:attrNameLst>
                                      </p:cBhvr>
                                      <p:tavLst>
                                        <p:tav tm="0">
                                          <p:val>
                                            <p:strVal val="#ppt_x"/>
                                          </p:val>
                                        </p:tav>
                                        <p:tav tm="100000">
                                          <p:val>
                                            <p:strVal val="#ppt_x"/>
                                          </p:val>
                                        </p:tav>
                                      </p:tavLst>
                                    </p:anim>
                                    <p:anim calcmode="lin" valueType="num">
                                      <p:cBhvr additive="base">
                                        <p:cTn id="81" dur="500" fill="hold"/>
                                        <p:tgtEl>
                                          <p:spTgt spid="5121"/>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1000"/>
                                        <p:tgtEl>
                                          <p:spTgt spid="17"/>
                                        </p:tgtEl>
                                      </p:cBhvr>
                                    </p:animEffect>
                                    <p:anim calcmode="lin" valueType="num">
                                      <p:cBhvr>
                                        <p:cTn id="87" dur="1000" fill="hold"/>
                                        <p:tgtEl>
                                          <p:spTgt spid="17"/>
                                        </p:tgtEl>
                                        <p:attrNameLst>
                                          <p:attrName>ppt_x</p:attrName>
                                        </p:attrNameLst>
                                      </p:cBhvr>
                                      <p:tavLst>
                                        <p:tav tm="0">
                                          <p:val>
                                            <p:strVal val="#ppt_x"/>
                                          </p:val>
                                        </p:tav>
                                        <p:tav tm="100000">
                                          <p:val>
                                            <p:strVal val="#ppt_x"/>
                                          </p:val>
                                        </p:tav>
                                      </p:tavLst>
                                    </p:anim>
                                    <p:anim calcmode="lin" valueType="num">
                                      <p:cBhvr>
                                        <p:cTn id="88" dur="1000" fill="hold"/>
                                        <p:tgtEl>
                                          <p:spTgt spid="1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5141"/>
                                        </p:tgtEl>
                                        <p:attrNameLst>
                                          <p:attrName>style.visibility</p:attrName>
                                        </p:attrNameLst>
                                      </p:cBhvr>
                                      <p:to>
                                        <p:strVal val="visible"/>
                                      </p:to>
                                    </p:set>
                                    <p:animEffect transition="in" filter="fade">
                                      <p:cBhvr>
                                        <p:cTn id="91" dur="1000"/>
                                        <p:tgtEl>
                                          <p:spTgt spid="5141"/>
                                        </p:tgtEl>
                                      </p:cBhvr>
                                    </p:animEffect>
                                    <p:anim calcmode="lin" valueType="num">
                                      <p:cBhvr>
                                        <p:cTn id="92" dur="1000" fill="hold"/>
                                        <p:tgtEl>
                                          <p:spTgt spid="5141"/>
                                        </p:tgtEl>
                                        <p:attrNameLst>
                                          <p:attrName>ppt_x</p:attrName>
                                        </p:attrNameLst>
                                      </p:cBhvr>
                                      <p:tavLst>
                                        <p:tav tm="0">
                                          <p:val>
                                            <p:strVal val="#ppt_x"/>
                                          </p:val>
                                        </p:tav>
                                        <p:tav tm="100000">
                                          <p:val>
                                            <p:strVal val="#ppt_x"/>
                                          </p:val>
                                        </p:tav>
                                      </p:tavLst>
                                    </p:anim>
                                    <p:anim calcmode="lin" valueType="num">
                                      <p:cBhvr>
                                        <p:cTn id="93" dur="1000" fill="hold"/>
                                        <p:tgtEl>
                                          <p:spTgt spid="514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1000"/>
                                        <p:tgtEl>
                                          <p:spTgt spid="18"/>
                                        </p:tgtEl>
                                      </p:cBhvr>
                                    </p:animEffect>
                                    <p:anim calcmode="lin" valueType="num">
                                      <p:cBhvr>
                                        <p:cTn id="97" dur="1000" fill="hold"/>
                                        <p:tgtEl>
                                          <p:spTgt spid="18"/>
                                        </p:tgtEl>
                                        <p:attrNameLst>
                                          <p:attrName>ppt_x</p:attrName>
                                        </p:attrNameLst>
                                      </p:cBhvr>
                                      <p:tavLst>
                                        <p:tav tm="0">
                                          <p:val>
                                            <p:strVal val="#ppt_x"/>
                                          </p:val>
                                        </p:tav>
                                        <p:tav tm="100000">
                                          <p:val>
                                            <p:strVal val="#ppt_x"/>
                                          </p:val>
                                        </p:tav>
                                      </p:tavLst>
                                    </p:anim>
                                    <p:anim calcmode="lin" valueType="num">
                                      <p:cBhvr>
                                        <p:cTn id="98" dur="1000" fill="hold"/>
                                        <p:tgtEl>
                                          <p:spTgt spid="1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5140"/>
                                        </p:tgtEl>
                                        <p:attrNameLst>
                                          <p:attrName>style.visibility</p:attrName>
                                        </p:attrNameLst>
                                      </p:cBhvr>
                                      <p:to>
                                        <p:strVal val="visible"/>
                                      </p:to>
                                    </p:set>
                                    <p:animEffect transition="in" filter="fade">
                                      <p:cBhvr>
                                        <p:cTn id="101" dur="1000"/>
                                        <p:tgtEl>
                                          <p:spTgt spid="5140"/>
                                        </p:tgtEl>
                                      </p:cBhvr>
                                    </p:animEffect>
                                    <p:anim calcmode="lin" valueType="num">
                                      <p:cBhvr>
                                        <p:cTn id="102" dur="1000" fill="hold"/>
                                        <p:tgtEl>
                                          <p:spTgt spid="5140"/>
                                        </p:tgtEl>
                                        <p:attrNameLst>
                                          <p:attrName>ppt_x</p:attrName>
                                        </p:attrNameLst>
                                      </p:cBhvr>
                                      <p:tavLst>
                                        <p:tav tm="0">
                                          <p:val>
                                            <p:strVal val="#ppt_x"/>
                                          </p:val>
                                        </p:tav>
                                        <p:tav tm="100000">
                                          <p:val>
                                            <p:strVal val="#ppt_x"/>
                                          </p:val>
                                        </p:tav>
                                      </p:tavLst>
                                    </p:anim>
                                    <p:anim calcmode="lin" valueType="num">
                                      <p:cBhvr>
                                        <p:cTn id="103" dur="1000" fill="hold"/>
                                        <p:tgtEl>
                                          <p:spTgt spid="514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1000"/>
                                        <p:tgtEl>
                                          <p:spTgt spid="19"/>
                                        </p:tgtEl>
                                      </p:cBhvr>
                                    </p:animEffect>
                                    <p:anim calcmode="lin" valueType="num">
                                      <p:cBhvr>
                                        <p:cTn id="107" dur="1000" fill="hold"/>
                                        <p:tgtEl>
                                          <p:spTgt spid="19"/>
                                        </p:tgtEl>
                                        <p:attrNameLst>
                                          <p:attrName>ppt_x</p:attrName>
                                        </p:attrNameLst>
                                      </p:cBhvr>
                                      <p:tavLst>
                                        <p:tav tm="0">
                                          <p:val>
                                            <p:strVal val="#ppt_x"/>
                                          </p:val>
                                        </p:tav>
                                        <p:tav tm="100000">
                                          <p:val>
                                            <p:strVal val="#ppt_x"/>
                                          </p:val>
                                        </p:tav>
                                      </p:tavLst>
                                    </p:anim>
                                    <p:anim calcmode="lin" valueType="num">
                                      <p:cBhvr>
                                        <p:cTn id="108" dur="1000" fill="hold"/>
                                        <p:tgtEl>
                                          <p:spTgt spid="19"/>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5139"/>
                                        </p:tgtEl>
                                        <p:attrNameLst>
                                          <p:attrName>style.visibility</p:attrName>
                                        </p:attrNameLst>
                                      </p:cBhvr>
                                      <p:to>
                                        <p:strVal val="visible"/>
                                      </p:to>
                                    </p:set>
                                    <p:animEffect transition="in" filter="fade">
                                      <p:cBhvr>
                                        <p:cTn id="111" dur="1000"/>
                                        <p:tgtEl>
                                          <p:spTgt spid="5139"/>
                                        </p:tgtEl>
                                      </p:cBhvr>
                                    </p:animEffect>
                                    <p:anim calcmode="lin" valueType="num">
                                      <p:cBhvr>
                                        <p:cTn id="112" dur="1000" fill="hold"/>
                                        <p:tgtEl>
                                          <p:spTgt spid="5139"/>
                                        </p:tgtEl>
                                        <p:attrNameLst>
                                          <p:attrName>ppt_x</p:attrName>
                                        </p:attrNameLst>
                                      </p:cBhvr>
                                      <p:tavLst>
                                        <p:tav tm="0">
                                          <p:val>
                                            <p:strVal val="#ppt_x"/>
                                          </p:val>
                                        </p:tav>
                                        <p:tav tm="100000">
                                          <p:val>
                                            <p:strVal val="#ppt_x"/>
                                          </p:val>
                                        </p:tav>
                                      </p:tavLst>
                                    </p:anim>
                                    <p:anim calcmode="lin" valueType="num">
                                      <p:cBhvr>
                                        <p:cTn id="113" dur="1000" fill="hold"/>
                                        <p:tgtEl>
                                          <p:spTgt spid="513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fade">
                                      <p:cBhvr>
                                        <p:cTn id="116" dur="1000"/>
                                        <p:tgtEl>
                                          <p:spTgt spid="20"/>
                                        </p:tgtEl>
                                      </p:cBhvr>
                                    </p:animEffect>
                                    <p:anim calcmode="lin" valueType="num">
                                      <p:cBhvr>
                                        <p:cTn id="117" dur="1000" fill="hold"/>
                                        <p:tgtEl>
                                          <p:spTgt spid="20"/>
                                        </p:tgtEl>
                                        <p:attrNameLst>
                                          <p:attrName>ppt_x</p:attrName>
                                        </p:attrNameLst>
                                      </p:cBhvr>
                                      <p:tavLst>
                                        <p:tav tm="0">
                                          <p:val>
                                            <p:strVal val="#ppt_x"/>
                                          </p:val>
                                        </p:tav>
                                        <p:tav tm="100000">
                                          <p:val>
                                            <p:strVal val="#ppt_x"/>
                                          </p:val>
                                        </p:tav>
                                      </p:tavLst>
                                    </p:anim>
                                    <p:anim calcmode="lin" valueType="num">
                                      <p:cBhvr>
                                        <p:cTn id="118" dur="1000" fill="hold"/>
                                        <p:tgtEl>
                                          <p:spTgt spid="20"/>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5138"/>
                                        </p:tgtEl>
                                        <p:attrNameLst>
                                          <p:attrName>style.visibility</p:attrName>
                                        </p:attrNameLst>
                                      </p:cBhvr>
                                      <p:to>
                                        <p:strVal val="visible"/>
                                      </p:to>
                                    </p:set>
                                    <p:animEffect transition="in" filter="fade">
                                      <p:cBhvr>
                                        <p:cTn id="121" dur="1000"/>
                                        <p:tgtEl>
                                          <p:spTgt spid="5138"/>
                                        </p:tgtEl>
                                      </p:cBhvr>
                                    </p:animEffect>
                                    <p:anim calcmode="lin" valueType="num">
                                      <p:cBhvr>
                                        <p:cTn id="122" dur="1000" fill="hold"/>
                                        <p:tgtEl>
                                          <p:spTgt spid="5138"/>
                                        </p:tgtEl>
                                        <p:attrNameLst>
                                          <p:attrName>ppt_x</p:attrName>
                                        </p:attrNameLst>
                                      </p:cBhvr>
                                      <p:tavLst>
                                        <p:tav tm="0">
                                          <p:val>
                                            <p:strVal val="#ppt_x"/>
                                          </p:val>
                                        </p:tav>
                                        <p:tav tm="100000">
                                          <p:val>
                                            <p:strVal val="#ppt_x"/>
                                          </p:val>
                                        </p:tav>
                                      </p:tavLst>
                                    </p:anim>
                                    <p:anim calcmode="lin" valueType="num">
                                      <p:cBhvr>
                                        <p:cTn id="123"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514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5147"/>
                                        </p:tgtEl>
                                        <p:attrNameLst>
                                          <p:attrName>style.visibility</p:attrName>
                                        </p:attrNameLst>
                                      </p:cBhvr>
                                      <p:to>
                                        <p:strVal val="visible"/>
                                      </p:to>
                                    </p:set>
                                    <p:animEffect transition="in" filter="fade">
                                      <p:cBhvr>
                                        <p:cTn id="136" dur="500"/>
                                        <p:tgtEl>
                                          <p:spTgt spid="514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4"/>
                                        </p:tgtEl>
                                        <p:attrNameLst>
                                          <p:attrName>style.visibility</p:attrName>
                                        </p:attrNameLst>
                                      </p:cBhvr>
                                      <p:to>
                                        <p:strVal val="visible"/>
                                      </p:to>
                                    </p:set>
                                    <p:animEffect transition="in" filter="fade">
                                      <p:cBhvr>
                                        <p:cTn id="1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图片 111">
            <a:extLst>
              <a:ext uri="{FF2B5EF4-FFF2-40B4-BE49-F238E27FC236}">
                <a16:creationId xmlns:a16="http://schemas.microsoft.com/office/drawing/2014/main" id="{13E9AEA9-15B1-84AC-E599-57F44DCD0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05" y="695697"/>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图片 113">
            <a:extLst>
              <a:ext uri="{FF2B5EF4-FFF2-40B4-BE49-F238E27FC236}">
                <a16:creationId xmlns:a16="http://schemas.microsoft.com/office/drawing/2014/main" id="{889E17A1-595F-85BB-54DB-8CF6F0A01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79" y="755080"/>
            <a:ext cx="184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6147" name="图片 115">
            <a:extLst>
              <a:ext uri="{FF2B5EF4-FFF2-40B4-BE49-F238E27FC236}">
                <a16:creationId xmlns:a16="http://schemas.microsoft.com/office/drawing/2014/main" id="{3C530CBE-71BB-B33E-B817-8DE717629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6" y="1218472"/>
            <a:ext cx="184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117">
            <a:extLst>
              <a:ext uri="{FF2B5EF4-FFF2-40B4-BE49-F238E27FC236}">
                <a16:creationId xmlns:a16="http://schemas.microsoft.com/office/drawing/2014/main" id="{4C9D92CC-F929-D7F6-9B9D-1D7DAF3A9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200" y="1180372"/>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19">
            <a:extLst>
              <a:ext uri="{FF2B5EF4-FFF2-40B4-BE49-F238E27FC236}">
                <a16:creationId xmlns:a16="http://schemas.microsoft.com/office/drawing/2014/main" id="{9345C6F3-0C3E-91D3-2F50-8D57A5281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7127" y="1186722"/>
            <a:ext cx="209550" cy="241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8FD34A5C-7E88-1C17-AB6D-9D36081FEA59}"/>
              </a:ext>
            </a:extLst>
          </p:cNvPr>
          <p:cNvSpPr>
            <a:spLocks noChangeArrowheads="1"/>
          </p:cNvSpPr>
          <p:nvPr/>
        </p:nvSpPr>
        <p:spPr bwMode="auto">
          <a:xfrm>
            <a:off x="261610" y="188640"/>
            <a:ext cx="8716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This formula shows that the standard deviation of the distribution of</a:t>
            </a:r>
            <a:endParaRPr kumimoji="0" lang="en-US" altLang="zh-CN" sz="2400" b="0" i="0" u="none" strike="noStrike" cap="none" normalizeH="0" baseline="0" dirty="0">
              <a:ln>
                <a:noFill/>
              </a:ln>
              <a:solidFill>
                <a:schemeClr val="tx1"/>
              </a:solidFill>
              <a:effectLst/>
            </a:endParaRPr>
          </a:p>
        </p:txBody>
      </p:sp>
      <p:sp>
        <p:nvSpPr>
          <p:cNvPr id="3" name="Rectangle 7">
            <a:extLst>
              <a:ext uri="{FF2B5EF4-FFF2-40B4-BE49-F238E27FC236}">
                <a16:creationId xmlns:a16="http://schemas.microsoft.com/office/drawing/2014/main" id="{2CD6578A-1E72-84C0-FA7D-C023A60C5D6B}"/>
              </a:ext>
            </a:extLst>
          </p:cNvPr>
          <p:cNvSpPr>
            <a:spLocks noChangeArrowheads="1"/>
          </p:cNvSpPr>
          <p:nvPr/>
        </p:nvSpPr>
        <p:spPr bwMode="auto">
          <a:xfrm>
            <a:off x="439229" y="607740"/>
            <a:ext cx="2195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decreases when</a:t>
            </a:r>
            <a:endParaRPr kumimoji="0" lang="en-US" altLang="zh-CN" sz="2400" b="0" i="0" u="none" strike="noStrike" cap="none" normalizeH="0" baseline="0" dirty="0">
              <a:ln>
                <a:noFill/>
              </a:ln>
              <a:solidFill>
                <a:schemeClr val="tx1"/>
              </a:solidFill>
              <a:effectLst/>
            </a:endParaRPr>
          </a:p>
        </p:txBody>
      </p:sp>
      <p:sp>
        <p:nvSpPr>
          <p:cNvPr id="4" name="Rectangle 8">
            <a:extLst>
              <a:ext uri="{FF2B5EF4-FFF2-40B4-BE49-F238E27FC236}">
                <a16:creationId xmlns:a16="http://schemas.microsoft.com/office/drawing/2014/main" id="{95487B4D-F1DB-8142-99A7-3F1936CC4764}"/>
              </a:ext>
            </a:extLst>
          </p:cNvPr>
          <p:cNvSpPr>
            <a:spLocks noChangeArrowheads="1"/>
          </p:cNvSpPr>
          <p:nvPr/>
        </p:nvSpPr>
        <p:spPr bwMode="auto">
          <a:xfrm>
            <a:off x="2732036" y="607739"/>
            <a:ext cx="6424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 the sample size, is increased. It means that when</a:t>
            </a:r>
            <a:endParaRPr kumimoji="0" lang="en-US" altLang="zh-CN" sz="2400" b="0" i="0" u="none" strike="noStrike" cap="none" normalizeH="0" baseline="0" dirty="0">
              <a:ln>
                <a:noFill/>
              </a:ln>
              <a:solidFill>
                <a:schemeClr val="tx1"/>
              </a:solidFill>
              <a:effectLst/>
            </a:endParaRPr>
          </a:p>
        </p:txBody>
      </p:sp>
      <p:sp>
        <p:nvSpPr>
          <p:cNvPr id="5" name="Rectangle 9">
            <a:extLst>
              <a:ext uri="{FF2B5EF4-FFF2-40B4-BE49-F238E27FC236}">
                <a16:creationId xmlns:a16="http://schemas.microsoft.com/office/drawing/2014/main" id="{05DC2F01-1F1B-6955-B90F-057EC836DC14}"/>
              </a:ext>
            </a:extLst>
          </p:cNvPr>
          <p:cNvSpPr>
            <a:spLocks noChangeArrowheads="1"/>
          </p:cNvSpPr>
          <p:nvPr/>
        </p:nvSpPr>
        <p:spPr bwMode="auto">
          <a:xfrm>
            <a:off x="272856" y="1045101"/>
            <a:ext cx="6128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becomes larger, we can expect that the value of</a:t>
            </a:r>
            <a:endParaRPr kumimoji="0" lang="en-US" altLang="zh-CN" sz="2400" b="0" i="0" u="none" strike="noStrike" cap="none" normalizeH="0" baseline="0" dirty="0">
              <a:ln>
                <a:noFill/>
              </a:ln>
              <a:solidFill>
                <a:schemeClr val="tx1"/>
              </a:solidFill>
              <a:effectLst/>
            </a:endParaRPr>
          </a:p>
        </p:txBody>
      </p:sp>
      <p:sp>
        <p:nvSpPr>
          <p:cNvPr id="6" name="Rectangle 10">
            <a:extLst>
              <a:ext uri="{FF2B5EF4-FFF2-40B4-BE49-F238E27FC236}">
                <a16:creationId xmlns:a16="http://schemas.microsoft.com/office/drawing/2014/main" id="{60099310-6CC1-F3AC-EF26-F73E37EF3C8D}"/>
              </a:ext>
            </a:extLst>
          </p:cNvPr>
          <p:cNvSpPr>
            <a:spLocks noChangeArrowheads="1"/>
          </p:cNvSpPr>
          <p:nvPr/>
        </p:nvSpPr>
        <p:spPr bwMode="auto">
          <a:xfrm>
            <a:off x="6672735" y="1045101"/>
            <a:ext cx="1974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to be closer to</a:t>
            </a:r>
            <a:endParaRPr kumimoji="0" lang="en-US" altLang="zh-CN" sz="2400" b="0" i="0" u="none" strike="noStrike" cap="none" normalizeH="0" baseline="0" dirty="0">
              <a:ln>
                <a:noFill/>
              </a:ln>
              <a:solidFill>
                <a:schemeClr val="tx1"/>
              </a:solidFill>
              <a:effectLst/>
            </a:endParaRPr>
          </a:p>
        </p:txBody>
      </p:sp>
      <p:sp>
        <p:nvSpPr>
          <p:cNvPr id="7" name="Rectangle 11">
            <a:extLst>
              <a:ext uri="{FF2B5EF4-FFF2-40B4-BE49-F238E27FC236}">
                <a16:creationId xmlns:a16="http://schemas.microsoft.com/office/drawing/2014/main" id="{E4638984-FBB5-AFAC-E62C-A15FD729D070}"/>
              </a:ext>
            </a:extLst>
          </p:cNvPr>
          <p:cNvSpPr>
            <a:spLocks noChangeArrowheads="1"/>
          </p:cNvSpPr>
          <p:nvPr/>
        </p:nvSpPr>
        <p:spPr bwMode="auto">
          <a:xfrm>
            <a:off x="8758233" y="1092414"/>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pic>
        <p:nvPicPr>
          <p:cNvPr id="6159" name="图片 121">
            <a:extLst>
              <a:ext uri="{FF2B5EF4-FFF2-40B4-BE49-F238E27FC236}">
                <a16:creationId xmlns:a16="http://schemas.microsoft.com/office/drawing/2014/main" id="{2459378D-B3AE-42DD-B0A5-CE8B46842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775" y="2472336"/>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6158" name="图片 123">
            <a:extLst>
              <a:ext uri="{FF2B5EF4-FFF2-40B4-BE49-F238E27FC236}">
                <a16:creationId xmlns:a16="http://schemas.microsoft.com/office/drawing/2014/main" id="{82FAC567-7393-4FED-E4B4-FFC2DD0B6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916" y="2548536"/>
            <a:ext cx="184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6157" name="图片 125">
            <a:extLst>
              <a:ext uri="{FF2B5EF4-FFF2-40B4-BE49-F238E27FC236}">
                <a16:creationId xmlns:a16="http://schemas.microsoft.com/office/drawing/2014/main" id="{A4F38304-8FED-2FF0-FC24-BF31673D7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700" y="3041854"/>
            <a:ext cx="9144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图片 127">
            <a:extLst>
              <a:ext uri="{FF2B5EF4-FFF2-40B4-BE49-F238E27FC236}">
                <a16:creationId xmlns:a16="http://schemas.microsoft.com/office/drawing/2014/main" id="{30DEC8FA-22CE-E1E5-6369-8544E69AB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475" y="3572412"/>
            <a:ext cx="1403350" cy="6286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6">
            <a:extLst>
              <a:ext uri="{FF2B5EF4-FFF2-40B4-BE49-F238E27FC236}">
                <a16:creationId xmlns:a16="http://schemas.microsoft.com/office/drawing/2014/main" id="{67AC4612-EA63-BF15-BB1A-E2DFF0DC4604}"/>
              </a:ext>
            </a:extLst>
          </p:cNvPr>
          <p:cNvSpPr>
            <a:spLocks noChangeArrowheads="1"/>
          </p:cNvSpPr>
          <p:nvPr/>
        </p:nvSpPr>
        <p:spPr bwMode="auto">
          <a:xfrm>
            <a:off x="199820" y="2384379"/>
            <a:ext cx="21721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Corollary 6.4.1If</a:t>
            </a:r>
            <a:endParaRPr kumimoji="0" lang="en-US" altLang="zh-CN" sz="2400" b="0" i="0" u="none" strike="noStrike" cap="none" normalizeH="0" baseline="0" dirty="0">
              <a:ln>
                <a:noFill/>
              </a:ln>
              <a:solidFill>
                <a:schemeClr val="tx1"/>
              </a:solidFill>
              <a:effectLst/>
            </a:endParaRPr>
          </a:p>
        </p:txBody>
      </p:sp>
      <p:sp>
        <p:nvSpPr>
          <p:cNvPr id="9" name="Rectangle 17">
            <a:extLst>
              <a:ext uri="{FF2B5EF4-FFF2-40B4-BE49-F238E27FC236}">
                <a16:creationId xmlns:a16="http://schemas.microsoft.com/office/drawing/2014/main" id="{E1197B0F-05D8-7227-732C-A7A81482821D}"/>
              </a:ext>
            </a:extLst>
          </p:cNvPr>
          <p:cNvSpPr>
            <a:spLocks noChangeArrowheads="1"/>
          </p:cNvSpPr>
          <p:nvPr/>
        </p:nvSpPr>
        <p:spPr bwMode="auto">
          <a:xfrm>
            <a:off x="2632475" y="2384379"/>
            <a:ext cx="50526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is the mean of a random sample of size</a:t>
            </a:r>
            <a:endParaRPr kumimoji="0" lang="en-US" altLang="zh-CN" sz="2400" b="0" i="0" u="none" strike="noStrike" cap="none" normalizeH="0" baseline="0">
              <a:ln>
                <a:noFill/>
              </a:ln>
              <a:solidFill>
                <a:schemeClr val="tx1"/>
              </a:solidFill>
              <a:effectLst/>
            </a:endParaRPr>
          </a:p>
        </p:txBody>
      </p:sp>
      <p:sp>
        <p:nvSpPr>
          <p:cNvPr id="10" name="Rectangle 18">
            <a:extLst>
              <a:ext uri="{FF2B5EF4-FFF2-40B4-BE49-F238E27FC236}">
                <a16:creationId xmlns:a16="http://schemas.microsoft.com/office/drawing/2014/main" id="{383E2C3D-6A5C-1ED0-4DCC-3E544CC7470F}"/>
              </a:ext>
            </a:extLst>
          </p:cNvPr>
          <p:cNvSpPr>
            <a:spLocks noChangeArrowheads="1"/>
          </p:cNvSpPr>
          <p:nvPr/>
        </p:nvSpPr>
        <p:spPr bwMode="auto">
          <a:xfrm>
            <a:off x="270923" y="2934001"/>
            <a:ext cx="5973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from a population that is a normal distribution</a:t>
            </a:r>
            <a:endParaRPr kumimoji="0" lang="en-US" altLang="zh-CN" sz="2400" b="0" i="0" u="none" strike="noStrike" cap="none" normalizeH="0" baseline="0" dirty="0">
              <a:ln>
                <a:noFill/>
              </a:ln>
              <a:solidFill>
                <a:schemeClr val="tx1"/>
              </a:solidFill>
              <a:effectLst/>
            </a:endParaRPr>
          </a:p>
        </p:txBody>
      </p:sp>
      <p:sp>
        <p:nvSpPr>
          <p:cNvPr id="11" name="Rectangle 19">
            <a:extLst>
              <a:ext uri="{FF2B5EF4-FFF2-40B4-BE49-F238E27FC236}">
                <a16:creationId xmlns:a16="http://schemas.microsoft.com/office/drawing/2014/main" id="{E6EB1C7A-D8B5-718B-1E4B-805D64BEC6BB}"/>
              </a:ext>
            </a:extLst>
          </p:cNvPr>
          <p:cNvSpPr>
            <a:spLocks noChangeArrowheads="1"/>
          </p:cNvSpPr>
          <p:nvPr/>
        </p:nvSpPr>
        <p:spPr bwMode="auto">
          <a:xfrm>
            <a:off x="7094165" y="2982478"/>
            <a:ext cx="9108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 then</a:t>
            </a:r>
            <a:endParaRPr kumimoji="0" lang="en-US" altLang="zh-CN" sz="2400" b="0" i="0" u="none" strike="noStrike" cap="none" normalizeH="0" baseline="0" dirty="0">
              <a:ln>
                <a:noFill/>
              </a:ln>
              <a:solidFill>
                <a:schemeClr val="tx1"/>
              </a:solidFill>
              <a:effectLst/>
            </a:endParaRPr>
          </a:p>
        </p:txBody>
      </p:sp>
      <p:sp>
        <p:nvSpPr>
          <p:cNvPr id="12" name="Rectangle 20">
            <a:extLst>
              <a:ext uri="{FF2B5EF4-FFF2-40B4-BE49-F238E27FC236}">
                <a16:creationId xmlns:a16="http://schemas.microsoft.com/office/drawing/2014/main" id="{0D4611CD-35AB-771D-4D14-3D7DAFE91350}"/>
              </a:ext>
            </a:extLst>
          </p:cNvPr>
          <p:cNvSpPr>
            <a:spLocks noChangeArrowheads="1"/>
          </p:cNvSpPr>
          <p:nvPr/>
        </p:nvSpPr>
        <p:spPr bwMode="auto">
          <a:xfrm>
            <a:off x="4035825" y="3655904"/>
            <a:ext cx="346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a:t>
            </a:r>
            <a:r>
              <a:rPr kumimoji="0" lang="en-US" altLang="zh-CN"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4998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7CF32FC-995D-3DB5-48A8-A314009C5D02}"/>
              </a:ext>
            </a:extLst>
          </p:cNvPr>
          <p:cNvPicPr>
            <a:picLocks noChangeAspect="1"/>
          </p:cNvPicPr>
          <p:nvPr/>
        </p:nvPicPr>
        <p:blipFill>
          <a:blip r:embed="rId2"/>
          <a:stretch>
            <a:fillRect/>
          </a:stretch>
        </p:blipFill>
        <p:spPr>
          <a:xfrm>
            <a:off x="-1264" y="0"/>
            <a:ext cx="9145264" cy="2772858"/>
          </a:xfrm>
          <a:prstGeom prst="rect">
            <a:avLst/>
          </a:prstGeom>
        </p:spPr>
      </p:pic>
      <p:pic>
        <p:nvPicPr>
          <p:cNvPr id="7176" name="图片 157">
            <a:extLst>
              <a:ext uri="{FF2B5EF4-FFF2-40B4-BE49-F238E27FC236}">
                <a16:creationId xmlns:a16="http://schemas.microsoft.com/office/drawing/2014/main" id="{97AE232D-D209-A92E-AFD4-6D6A3029A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603" y="3141927"/>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7175" name="图片 159">
            <a:extLst>
              <a:ext uri="{FF2B5EF4-FFF2-40B4-BE49-F238E27FC236}">
                <a16:creationId xmlns:a16="http://schemas.microsoft.com/office/drawing/2014/main" id="{432AC312-B017-329B-8E6C-1196FE669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156" y="3141927"/>
            <a:ext cx="13462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图片 161">
            <a:extLst>
              <a:ext uri="{FF2B5EF4-FFF2-40B4-BE49-F238E27FC236}">
                <a16:creationId xmlns:a16="http://schemas.microsoft.com/office/drawing/2014/main" id="{AC493634-5D2C-5ED3-B5E0-E87107D82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4980" y="3218127"/>
            <a:ext cx="184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7173" name="图片 163">
            <a:extLst>
              <a:ext uri="{FF2B5EF4-FFF2-40B4-BE49-F238E27FC236}">
                <a16:creationId xmlns:a16="http://schemas.microsoft.com/office/drawing/2014/main" id="{8EEF7185-2E3C-1E02-0092-304E634C23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384" y="3705672"/>
            <a:ext cx="266700" cy="2603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图片 165">
            <a:extLst>
              <a:ext uri="{FF2B5EF4-FFF2-40B4-BE49-F238E27FC236}">
                <a16:creationId xmlns:a16="http://schemas.microsoft.com/office/drawing/2014/main" id="{823B88B5-D3B8-319A-F9EE-ED0A49F9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6754" y="3757512"/>
            <a:ext cx="209550" cy="2413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图片 167">
            <a:extLst>
              <a:ext uri="{FF2B5EF4-FFF2-40B4-BE49-F238E27FC236}">
                <a16:creationId xmlns:a16="http://schemas.microsoft.com/office/drawing/2014/main" id="{830B4DD8-8339-866A-8F75-04E2A6EE8C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9525" y="367685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图片 169">
            <a:extLst>
              <a:ext uri="{FF2B5EF4-FFF2-40B4-BE49-F238E27FC236}">
                <a16:creationId xmlns:a16="http://schemas.microsoft.com/office/drawing/2014/main" id="{A2BCC71F-4764-831B-88EC-83A30432E7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125" y="4097085"/>
            <a:ext cx="9652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图片 171">
            <a:extLst>
              <a:ext uri="{FF2B5EF4-FFF2-40B4-BE49-F238E27FC236}">
                <a16:creationId xmlns:a16="http://schemas.microsoft.com/office/drawing/2014/main" id="{7138DD42-5169-3682-0B17-5EEECEE6BC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6895" y="3998812"/>
            <a:ext cx="1828800" cy="641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9">
            <a:extLst>
              <a:ext uri="{FF2B5EF4-FFF2-40B4-BE49-F238E27FC236}">
                <a16:creationId xmlns:a16="http://schemas.microsoft.com/office/drawing/2014/main" id="{D60FDDB7-36C2-ECFD-611A-D01DF746E416}"/>
              </a:ext>
            </a:extLst>
          </p:cNvPr>
          <p:cNvSpPr>
            <a:spLocks noChangeArrowheads="1"/>
          </p:cNvSpPr>
          <p:nvPr/>
        </p:nvSpPr>
        <p:spPr bwMode="auto">
          <a:xfrm>
            <a:off x="15055" y="3056652"/>
            <a:ext cx="2383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Theorem 6.4.3   </a:t>
            </a: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If</a:t>
            </a:r>
            <a:endParaRPr kumimoji="0" lang="en-US" altLang="zh-CN" sz="2400" b="0" i="0" u="none" strike="noStrike" cap="none" normalizeH="0" baseline="0" dirty="0">
              <a:ln>
                <a:noFill/>
              </a:ln>
              <a:solidFill>
                <a:schemeClr val="tx1"/>
              </a:solidFill>
              <a:effectLst/>
            </a:endParaRPr>
          </a:p>
        </p:txBody>
      </p:sp>
      <p:sp>
        <p:nvSpPr>
          <p:cNvPr id="4" name="Rectangle 10">
            <a:extLst>
              <a:ext uri="{FF2B5EF4-FFF2-40B4-BE49-F238E27FC236}">
                <a16:creationId xmlns:a16="http://schemas.microsoft.com/office/drawing/2014/main" id="{ADCFF0FD-2BCD-B887-7D09-FB42E1700F21}"/>
              </a:ext>
            </a:extLst>
          </p:cNvPr>
          <p:cNvSpPr>
            <a:spLocks noChangeArrowheads="1"/>
          </p:cNvSpPr>
          <p:nvPr/>
        </p:nvSpPr>
        <p:spPr bwMode="auto">
          <a:xfrm>
            <a:off x="2569323" y="3053969"/>
            <a:ext cx="3711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is mean of a random sample</a:t>
            </a:r>
            <a:endParaRPr kumimoji="0" lang="en-US" altLang="zh-CN" sz="2400" b="0" i="0" u="none" strike="noStrike" cap="none" normalizeH="0" baseline="0" dirty="0">
              <a:ln>
                <a:noFill/>
              </a:ln>
              <a:solidFill>
                <a:schemeClr val="tx1"/>
              </a:solidFill>
              <a:effectLst/>
            </a:endParaRPr>
          </a:p>
        </p:txBody>
      </p:sp>
      <p:sp>
        <p:nvSpPr>
          <p:cNvPr id="5" name="Rectangle 11">
            <a:extLst>
              <a:ext uri="{FF2B5EF4-FFF2-40B4-BE49-F238E27FC236}">
                <a16:creationId xmlns:a16="http://schemas.microsoft.com/office/drawing/2014/main" id="{1FCB1FAB-C892-110E-67AE-FE0A40EC59F1}"/>
              </a:ext>
            </a:extLst>
          </p:cNvPr>
          <p:cNvSpPr>
            <a:spLocks noChangeArrowheads="1"/>
          </p:cNvSpPr>
          <p:nvPr/>
        </p:nvSpPr>
        <p:spPr bwMode="auto">
          <a:xfrm>
            <a:off x="7605356" y="3053969"/>
            <a:ext cx="969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of size</a:t>
            </a:r>
            <a:endParaRPr kumimoji="0" lang="en-US" altLang="zh-CN" sz="2400" b="0" i="0" u="none" strike="noStrike" cap="none" normalizeH="0" baseline="0" dirty="0">
              <a:ln>
                <a:noFill/>
              </a:ln>
              <a:solidFill>
                <a:schemeClr val="tx1"/>
              </a:solidFill>
              <a:effectLst/>
            </a:endParaRPr>
          </a:p>
        </p:txBody>
      </p:sp>
      <p:sp>
        <p:nvSpPr>
          <p:cNvPr id="6" name="Rectangle 12">
            <a:extLst>
              <a:ext uri="{FF2B5EF4-FFF2-40B4-BE49-F238E27FC236}">
                <a16:creationId xmlns:a16="http://schemas.microsoft.com/office/drawing/2014/main" id="{D4601CD4-A301-8CBA-C501-79625654D1AB}"/>
              </a:ext>
            </a:extLst>
          </p:cNvPr>
          <p:cNvSpPr>
            <a:spLocks noChangeArrowheads="1"/>
          </p:cNvSpPr>
          <p:nvPr/>
        </p:nvSpPr>
        <p:spPr bwMode="auto">
          <a:xfrm>
            <a:off x="22748" y="3575527"/>
            <a:ext cx="40538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From </a:t>
            </a:r>
            <a:r>
              <a:rPr kumimoji="0" lang="en-US" altLang="zh-CN" sz="2400" b="0" i="0" u="none" strike="noStrike" cap="none" normalizeH="0" baseline="0" dirty="0">
                <a:ln>
                  <a:noFill/>
                </a:ln>
                <a:solidFill>
                  <a:srgbClr val="0000FF"/>
                </a:solidFill>
                <a:effectLst/>
                <a:latin typeface="Calibri" panose="020F0502020204030204" pitchFamily="34" charset="0"/>
                <a:ea typeface="等线" panose="02010600030101010101" pitchFamily="2" charset="-122"/>
                <a:cs typeface="Calibri" panose="020F0502020204030204" pitchFamily="34" charset="0"/>
              </a:rPr>
              <a:t>a finite population of size</a:t>
            </a:r>
            <a:endParaRPr kumimoji="0" lang="en-US" altLang="zh-CN" sz="2400" b="0" i="0" u="none" strike="noStrike" cap="none" normalizeH="0" baseline="0" dirty="0">
              <a:ln>
                <a:noFill/>
              </a:ln>
              <a:solidFill>
                <a:schemeClr val="tx1"/>
              </a:solidFill>
              <a:effectLst/>
            </a:endParaRPr>
          </a:p>
        </p:txBody>
      </p:sp>
      <p:sp>
        <p:nvSpPr>
          <p:cNvPr id="7" name="Rectangle 13">
            <a:extLst>
              <a:ext uri="{FF2B5EF4-FFF2-40B4-BE49-F238E27FC236}">
                <a16:creationId xmlns:a16="http://schemas.microsoft.com/office/drawing/2014/main" id="{E3F0DF81-7EFC-02E9-F869-572986B1CFA2}"/>
              </a:ext>
            </a:extLst>
          </p:cNvPr>
          <p:cNvSpPr>
            <a:spLocks noChangeArrowheads="1"/>
          </p:cNvSpPr>
          <p:nvPr/>
        </p:nvSpPr>
        <p:spPr bwMode="auto">
          <a:xfrm>
            <a:off x="4219084" y="3605014"/>
            <a:ext cx="2004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with the mean</a:t>
            </a:r>
            <a:endParaRPr kumimoji="0" lang="en-US" altLang="zh-CN" sz="2400" b="0" i="0" u="none" strike="noStrike" cap="none" normalizeH="0" baseline="0" dirty="0">
              <a:ln>
                <a:noFill/>
              </a:ln>
              <a:solidFill>
                <a:schemeClr val="tx1"/>
              </a:solidFill>
              <a:effectLst/>
            </a:endParaRPr>
          </a:p>
        </p:txBody>
      </p:sp>
      <p:sp>
        <p:nvSpPr>
          <p:cNvPr id="8" name="Rectangle 14">
            <a:extLst>
              <a:ext uri="{FF2B5EF4-FFF2-40B4-BE49-F238E27FC236}">
                <a16:creationId xmlns:a16="http://schemas.microsoft.com/office/drawing/2014/main" id="{FC15FE2F-ACF0-6975-DAAA-3E5DAB596079}"/>
              </a:ext>
            </a:extLst>
          </p:cNvPr>
          <p:cNvSpPr>
            <a:spLocks noChangeArrowheads="1"/>
          </p:cNvSpPr>
          <p:nvPr/>
        </p:nvSpPr>
        <p:spPr bwMode="auto">
          <a:xfrm>
            <a:off x="6309295" y="3598426"/>
            <a:ext cx="2265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and the variance</a:t>
            </a:r>
            <a:endParaRPr kumimoji="0" lang="en-US" altLang="zh-CN" sz="2400" b="0" i="0" u="none" strike="noStrike" cap="none" normalizeH="0" baseline="0" dirty="0">
              <a:ln>
                <a:noFill/>
              </a:ln>
              <a:solidFill>
                <a:schemeClr val="tx1"/>
              </a:solidFill>
              <a:effectLst/>
            </a:endParaRPr>
          </a:p>
        </p:txBody>
      </p:sp>
      <p:sp>
        <p:nvSpPr>
          <p:cNvPr id="9" name="Rectangle 15">
            <a:extLst>
              <a:ext uri="{FF2B5EF4-FFF2-40B4-BE49-F238E27FC236}">
                <a16:creationId xmlns:a16="http://schemas.microsoft.com/office/drawing/2014/main" id="{CBE5A3EC-2DE3-0BFD-5DD9-B60585EBDE57}"/>
              </a:ext>
            </a:extLst>
          </p:cNvPr>
          <p:cNvSpPr>
            <a:spLocks noChangeArrowheads="1"/>
          </p:cNvSpPr>
          <p:nvPr/>
        </p:nvSpPr>
        <p:spPr bwMode="auto">
          <a:xfrm>
            <a:off x="30770" y="4037192"/>
            <a:ext cx="8338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 then</a:t>
            </a:r>
            <a:endParaRPr kumimoji="0" lang="en-US" altLang="zh-CN" sz="2400" b="0" i="0" u="none" strike="noStrike" cap="none" normalizeH="0" baseline="0" dirty="0">
              <a:ln>
                <a:noFill/>
              </a:ln>
              <a:solidFill>
                <a:schemeClr val="tx1"/>
              </a:solidFill>
              <a:effectLst/>
            </a:endParaRPr>
          </a:p>
        </p:txBody>
      </p:sp>
      <p:sp>
        <p:nvSpPr>
          <p:cNvPr id="10" name="Rectangle 16">
            <a:extLst>
              <a:ext uri="{FF2B5EF4-FFF2-40B4-BE49-F238E27FC236}">
                <a16:creationId xmlns:a16="http://schemas.microsoft.com/office/drawing/2014/main" id="{0FBCE84A-D116-5404-EEA4-DC36DDDF0B47}"/>
              </a:ext>
            </a:extLst>
          </p:cNvPr>
          <p:cNvSpPr>
            <a:spLocks noChangeArrowheads="1"/>
          </p:cNvSpPr>
          <p:nvPr/>
        </p:nvSpPr>
        <p:spPr bwMode="auto">
          <a:xfrm>
            <a:off x="2152328" y="4029982"/>
            <a:ext cx="65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and</a:t>
            </a:r>
            <a:endParaRPr kumimoji="0" lang="en-US" altLang="zh-CN" sz="2400" b="0" i="0" u="none" strike="noStrike" cap="none" normalizeH="0" baseline="0" dirty="0">
              <a:ln>
                <a:noFill/>
              </a:ln>
              <a:solidFill>
                <a:schemeClr val="tx1"/>
              </a:solidFill>
              <a:effectLst/>
            </a:endParaRPr>
          </a:p>
        </p:txBody>
      </p:sp>
      <p:sp>
        <p:nvSpPr>
          <p:cNvPr id="11" name="Rectangle 17">
            <a:extLst>
              <a:ext uri="{FF2B5EF4-FFF2-40B4-BE49-F238E27FC236}">
                <a16:creationId xmlns:a16="http://schemas.microsoft.com/office/drawing/2014/main" id="{859177A3-3902-E953-039A-D187E1423CA6}"/>
              </a:ext>
            </a:extLst>
          </p:cNvPr>
          <p:cNvSpPr>
            <a:spLocks noChangeArrowheads="1"/>
          </p:cNvSpPr>
          <p:nvPr/>
        </p:nvSpPr>
        <p:spPr bwMode="auto">
          <a:xfrm>
            <a:off x="4784472" y="4072303"/>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94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1116DD-DA42-E0BA-3107-AD1E470EE4B2}"/>
              </a:ext>
            </a:extLst>
          </p:cNvPr>
          <p:cNvSpPr txBox="1"/>
          <p:nvPr/>
        </p:nvSpPr>
        <p:spPr>
          <a:xfrm>
            <a:off x="8627" y="0"/>
            <a:ext cx="4572000"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6.5 Chi-square Distributions</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1A3902C2-4D00-A3E5-C9BF-081D38C27C05}"/>
              </a:ext>
            </a:extLst>
          </p:cNvPr>
          <p:cNvSpPr txBox="1"/>
          <p:nvPr/>
        </p:nvSpPr>
        <p:spPr>
          <a:xfrm>
            <a:off x="107504" y="461665"/>
            <a:ext cx="4616066"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1</a:t>
            </a:r>
            <a:r>
              <a:rPr lang="en-US" altLang="zh-CN" sz="2400" dirty="0">
                <a:effectLst/>
                <a:latin typeface="等线" panose="02010600030101010101" pitchFamily="2" charset="-122"/>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gamma distribution</a:t>
            </a:r>
            <a:endParaRPr lang="zh-CN" altLang="zh-CN" sz="2400" dirty="0">
              <a:effectLst/>
              <a:latin typeface="Calibri" panose="020F0502020204030204" pitchFamily="34" charset="0"/>
              <a:ea typeface="等线" panose="02010600030101010101" pitchFamily="2" charset="-122"/>
              <a:cs typeface="21"/>
            </a:endParaRPr>
          </a:p>
        </p:txBody>
      </p:sp>
      <p:pic>
        <p:nvPicPr>
          <p:cNvPr id="6" name="图片 5">
            <a:extLst>
              <a:ext uri="{FF2B5EF4-FFF2-40B4-BE49-F238E27FC236}">
                <a16:creationId xmlns:a16="http://schemas.microsoft.com/office/drawing/2014/main" id="{A982D48E-E196-23D7-91BD-85378E2519E2}"/>
              </a:ext>
            </a:extLst>
          </p:cNvPr>
          <p:cNvPicPr>
            <a:picLocks noChangeAspect="1"/>
          </p:cNvPicPr>
          <p:nvPr/>
        </p:nvPicPr>
        <p:blipFill>
          <a:blip r:embed="rId2"/>
          <a:stretch>
            <a:fillRect/>
          </a:stretch>
        </p:blipFill>
        <p:spPr>
          <a:xfrm>
            <a:off x="914154" y="1039495"/>
            <a:ext cx="6826198" cy="2845572"/>
          </a:xfrm>
          <a:prstGeom prst="rect">
            <a:avLst/>
          </a:prstGeom>
        </p:spPr>
      </p:pic>
      <p:pic>
        <p:nvPicPr>
          <p:cNvPr id="7" name="图片 6">
            <a:extLst>
              <a:ext uri="{FF2B5EF4-FFF2-40B4-BE49-F238E27FC236}">
                <a16:creationId xmlns:a16="http://schemas.microsoft.com/office/drawing/2014/main" id="{9CDE3E56-4DF4-1842-9F3B-F65D2AD3684B}"/>
              </a:ext>
            </a:extLst>
          </p:cNvPr>
          <p:cNvPicPr>
            <a:picLocks noChangeAspect="1"/>
          </p:cNvPicPr>
          <p:nvPr/>
        </p:nvPicPr>
        <p:blipFill>
          <a:blip r:embed="rId3"/>
          <a:stretch>
            <a:fillRect/>
          </a:stretch>
        </p:blipFill>
        <p:spPr>
          <a:xfrm>
            <a:off x="3146047" y="494705"/>
            <a:ext cx="1676400" cy="428625"/>
          </a:xfrm>
          <a:prstGeom prst="rect">
            <a:avLst/>
          </a:prstGeom>
        </p:spPr>
      </p:pic>
      <p:pic>
        <p:nvPicPr>
          <p:cNvPr id="11266" name="图片 251">
            <a:extLst>
              <a:ext uri="{FF2B5EF4-FFF2-40B4-BE49-F238E27FC236}">
                <a16:creationId xmlns:a16="http://schemas.microsoft.com/office/drawing/2014/main" id="{500F4DB3-AA3F-B0AA-F32F-78D57FF4D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358" y="4212764"/>
            <a:ext cx="1879600" cy="469900"/>
          </a:xfrm>
          <a:prstGeom prst="rect">
            <a:avLst/>
          </a:prstGeom>
          <a:noFill/>
          <a:extLst>
            <a:ext uri="{909E8E84-426E-40DD-AFC4-6F175D3DCCD1}">
              <a14:hiddenFill xmlns:a14="http://schemas.microsoft.com/office/drawing/2010/main">
                <a:solidFill>
                  <a:srgbClr val="FFFFFF"/>
                </a:solidFill>
              </a14:hiddenFill>
            </a:ext>
          </a:extLst>
        </p:spPr>
      </p:pic>
      <p:pic>
        <p:nvPicPr>
          <p:cNvPr id="11265" name="图片 253">
            <a:extLst>
              <a:ext uri="{FF2B5EF4-FFF2-40B4-BE49-F238E27FC236}">
                <a16:creationId xmlns:a16="http://schemas.microsoft.com/office/drawing/2014/main" id="{15A4C458-E982-1EB2-3CCA-18B416034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5980" y="4310246"/>
            <a:ext cx="571500" cy="266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98DB3DD-EE13-F1C0-4D7A-40190318BCF3}"/>
              </a:ext>
            </a:extLst>
          </p:cNvPr>
          <p:cNvSpPr>
            <a:spLocks noChangeArrowheads="1"/>
          </p:cNvSpPr>
          <p:nvPr/>
        </p:nvSpPr>
        <p:spPr bwMode="auto">
          <a:xfrm>
            <a:off x="151570" y="4178206"/>
            <a:ext cx="22227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gamma function</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p:txBody>
      </p:sp>
      <p:sp>
        <p:nvSpPr>
          <p:cNvPr id="9" name="Rectangle 4">
            <a:extLst>
              <a:ext uri="{FF2B5EF4-FFF2-40B4-BE49-F238E27FC236}">
                <a16:creationId xmlns:a16="http://schemas.microsoft.com/office/drawing/2014/main" id="{AA1EEFA8-3150-55B2-88F2-53CEFC338425}"/>
              </a:ext>
            </a:extLst>
          </p:cNvPr>
          <p:cNvSpPr>
            <a:spLocks noChangeArrowheads="1"/>
          </p:cNvSpPr>
          <p:nvPr/>
        </p:nvSpPr>
        <p:spPr bwMode="auto">
          <a:xfrm>
            <a:off x="4343909" y="4212764"/>
            <a:ext cx="5420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for</a:t>
            </a:r>
            <a:endParaRPr kumimoji="0" lang="en-US" altLang="zh-CN" sz="24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245E40F6-9CAC-BAEC-BBC1-4BE6E4D708BE}"/>
              </a:ext>
            </a:extLst>
          </p:cNvPr>
          <p:cNvSpPr>
            <a:spLocks noChangeArrowheads="1"/>
          </p:cNvSpPr>
          <p:nvPr/>
        </p:nvSpPr>
        <p:spPr bwMode="auto">
          <a:xfrm>
            <a:off x="5428051" y="4234907"/>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rPr>
              <a:t>.</a:t>
            </a:r>
            <a:endParaRPr kumimoji="0" lang="en-US" altLang="zh-CN" sz="2400" b="0" i="0" u="none" strike="noStrike" cap="none" normalizeH="0" baseline="0">
              <a:ln>
                <a:noFill/>
              </a:ln>
              <a:solidFill>
                <a:schemeClr val="tx1"/>
              </a:solidFill>
              <a:effectLst/>
            </a:endParaRPr>
          </a:p>
        </p:txBody>
      </p:sp>
      <p:sp>
        <p:nvSpPr>
          <p:cNvPr id="12" name="文本框 11">
            <a:extLst>
              <a:ext uri="{FF2B5EF4-FFF2-40B4-BE49-F238E27FC236}">
                <a16:creationId xmlns:a16="http://schemas.microsoft.com/office/drawing/2014/main" id="{1B61C1C3-D7EF-5C18-3F26-D966C4903A07}"/>
              </a:ext>
            </a:extLst>
          </p:cNvPr>
          <p:cNvSpPr txBox="1"/>
          <p:nvPr/>
        </p:nvSpPr>
        <p:spPr>
          <a:xfrm>
            <a:off x="107504" y="4735169"/>
            <a:ext cx="8595533"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Gamma function has a few useful properties, such the recursion formula</a:t>
            </a:r>
            <a:endParaRPr lang="zh-CN" altLang="zh-CN" sz="2400" dirty="0">
              <a:effectLst/>
              <a:latin typeface="Calibri" panose="020F0502020204030204" pitchFamily="34" charset="0"/>
              <a:ea typeface="等线" panose="02010600030101010101" pitchFamily="2" charset="-122"/>
              <a:cs typeface="21"/>
            </a:endParaRPr>
          </a:p>
        </p:txBody>
      </p:sp>
      <p:pic>
        <p:nvPicPr>
          <p:cNvPr id="13" name="图片 12">
            <a:extLst>
              <a:ext uri="{FF2B5EF4-FFF2-40B4-BE49-F238E27FC236}">
                <a16:creationId xmlns:a16="http://schemas.microsoft.com/office/drawing/2014/main" id="{7A33D83F-1124-9115-5BC4-C438A522A7FF}"/>
              </a:ext>
            </a:extLst>
          </p:cNvPr>
          <p:cNvPicPr>
            <a:picLocks noChangeAspect="1"/>
          </p:cNvPicPr>
          <p:nvPr/>
        </p:nvPicPr>
        <p:blipFill>
          <a:blip r:embed="rId6"/>
          <a:stretch>
            <a:fillRect/>
          </a:stretch>
        </p:blipFill>
        <p:spPr>
          <a:xfrm>
            <a:off x="1353499" y="5236281"/>
            <a:ext cx="2124075" cy="304800"/>
          </a:xfrm>
          <a:prstGeom prst="rect">
            <a:avLst/>
          </a:prstGeom>
        </p:spPr>
      </p:pic>
      <p:sp>
        <p:nvSpPr>
          <p:cNvPr id="17" name="文本框 16">
            <a:extLst>
              <a:ext uri="{FF2B5EF4-FFF2-40B4-BE49-F238E27FC236}">
                <a16:creationId xmlns:a16="http://schemas.microsoft.com/office/drawing/2014/main" id="{B74EF307-554F-CEC2-1DEF-4D9A0B079515}"/>
              </a:ext>
            </a:extLst>
          </p:cNvPr>
          <p:cNvSpPr txBox="1"/>
          <p:nvPr/>
        </p:nvSpPr>
        <p:spPr>
          <a:xfrm>
            <a:off x="395536" y="5697945"/>
            <a:ext cx="18002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Also, when</a:t>
            </a:r>
            <a:endParaRPr lang="zh-CN" altLang="en-US" sz="2400" dirty="0"/>
          </a:p>
        </p:txBody>
      </p:sp>
      <p:pic>
        <p:nvPicPr>
          <p:cNvPr id="18" name="图片 17">
            <a:extLst>
              <a:ext uri="{FF2B5EF4-FFF2-40B4-BE49-F238E27FC236}">
                <a16:creationId xmlns:a16="http://schemas.microsoft.com/office/drawing/2014/main" id="{D817F40A-5F13-9A37-E840-AE60363DAECB}"/>
              </a:ext>
            </a:extLst>
          </p:cNvPr>
          <p:cNvPicPr>
            <a:picLocks noChangeAspect="1"/>
          </p:cNvPicPr>
          <p:nvPr/>
        </p:nvPicPr>
        <p:blipFill>
          <a:blip r:embed="rId7"/>
          <a:stretch>
            <a:fillRect/>
          </a:stretch>
        </p:blipFill>
        <p:spPr>
          <a:xfrm>
            <a:off x="1979321" y="5849465"/>
            <a:ext cx="180975" cy="209550"/>
          </a:xfrm>
          <a:prstGeom prst="rect">
            <a:avLst/>
          </a:prstGeom>
        </p:spPr>
      </p:pic>
      <p:sp>
        <p:nvSpPr>
          <p:cNvPr id="20" name="文本框 19">
            <a:extLst>
              <a:ext uri="{FF2B5EF4-FFF2-40B4-BE49-F238E27FC236}">
                <a16:creationId xmlns:a16="http://schemas.microsoft.com/office/drawing/2014/main" id="{95FAC7F4-3AD9-4BFF-DD13-D6BEEA4BEBCB}"/>
              </a:ext>
            </a:extLst>
          </p:cNvPr>
          <p:cNvSpPr txBox="1"/>
          <p:nvPr/>
        </p:nvSpPr>
        <p:spPr>
          <a:xfrm>
            <a:off x="2195736" y="5693265"/>
            <a:ext cx="461606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a positive integer, we have</a:t>
            </a:r>
            <a:endParaRPr lang="zh-CN" altLang="en-US" sz="2400" dirty="0"/>
          </a:p>
        </p:txBody>
      </p:sp>
      <p:pic>
        <p:nvPicPr>
          <p:cNvPr id="21" name="图片 20">
            <a:extLst>
              <a:ext uri="{FF2B5EF4-FFF2-40B4-BE49-F238E27FC236}">
                <a16:creationId xmlns:a16="http://schemas.microsoft.com/office/drawing/2014/main" id="{E283A926-DEEB-8BCE-EBCE-45836086741B}"/>
              </a:ext>
            </a:extLst>
          </p:cNvPr>
          <p:cNvPicPr>
            <a:picLocks noChangeAspect="1"/>
          </p:cNvPicPr>
          <p:nvPr/>
        </p:nvPicPr>
        <p:blipFill>
          <a:blip r:embed="rId8"/>
          <a:stretch>
            <a:fillRect/>
          </a:stretch>
        </p:blipFill>
        <p:spPr>
          <a:xfrm>
            <a:off x="6012160" y="5793335"/>
            <a:ext cx="1362075" cy="304800"/>
          </a:xfrm>
          <a:prstGeom prst="rect">
            <a:avLst/>
          </a:prstGeom>
        </p:spPr>
      </p:pic>
      <p:pic>
        <p:nvPicPr>
          <p:cNvPr id="22" name="图片 21">
            <a:extLst>
              <a:ext uri="{FF2B5EF4-FFF2-40B4-BE49-F238E27FC236}">
                <a16:creationId xmlns:a16="http://schemas.microsoft.com/office/drawing/2014/main" id="{066F674F-CDAB-DC44-8D8D-5B1C84D9B43C}"/>
              </a:ext>
            </a:extLst>
          </p:cNvPr>
          <p:cNvPicPr>
            <a:picLocks noChangeAspect="1"/>
          </p:cNvPicPr>
          <p:nvPr/>
        </p:nvPicPr>
        <p:blipFill>
          <a:blip r:embed="rId9"/>
          <a:stretch>
            <a:fillRect/>
          </a:stretch>
        </p:blipFill>
        <p:spPr>
          <a:xfrm>
            <a:off x="6010237" y="6231602"/>
            <a:ext cx="1066800" cy="590550"/>
          </a:xfrm>
          <a:prstGeom prst="rect">
            <a:avLst/>
          </a:prstGeom>
        </p:spPr>
      </p:pic>
      <p:sp>
        <p:nvSpPr>
          <p:cNvPr id="24" name="文本框 23">
            <a:extLst>
              <a:ext uri="{FF2B5EF4-FFF2-40B4-BE49-F238E27FC236}">
                <a16:creationId xmlns:a16="http://schemas.microsoft.com/office/drawing/2014/main" id="{89EFBEBB-2ECE-E3D2-4C8A-58CC994F02BC}"/>
              </a:ext>
            </a:extLst>
          </p:cNvPr>
          <p:cNvSpPr txBox="1"/>
          <p:nvPr/>
        </p:nvSpPr>
        <p:spPr>
          <a:xfrm>
            <a:off x="395536" y="6231602"/>
            <a:ext cx="4869675"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last, an important special value is</a:t>
            </a:r>
            <a:endParaRPr lang="zh-CN" altLang="en-US" sz="2400" dirty="0"/>
          </a:p>
        </p:txBody>
      </p:sp>
    </p:spTree>
    <p:extLst>
      <p:ext uri="{BB962C8B-B14F-4D97-AF65-F5344CB8AC3E}">
        <p14:creationId xmlns:p14="http://schemas.microsoft.com/office/powerpoint/2010/main" val="331962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1266"/>
                                        </p:tgtEl>
                                        <p:attrNameLst>
                                          <p:attrName>style.visibility</p:attrName>
                                        </p:attrNameLst>
                                      </p:cBhvr>
                                      <p:to>
                                        <p:strVal val="visible"/>
                                      </p:to>
                                    </p:set>
                                    <p:anim calcmode="lin" valueType="num">
                                      <p:cBhvr additive="base">
                                        <p:cTn id="22" dur="500" fill="hold"/>
                                        <p:tgtEl>
                                          <p:spTgt spid="11266"/>
                                        </p:tgtEl>
                                        <p:attrNameLst>
                                          <p:attrName>ppt_x</p:attrName>
                                        </p:attrNameLst>
                                      </p:cBhvr>
                                      <p:tavLst>
                                        <p:tav tm="0">
                                          <p:val>
                                            <p:strVal val="#ppt_x"/>
                                          </p:val>
                                        </p:tav>
                                        <p:tav tm="100000">
                                          <p:val>
                                            <p:strVal val="#ppt_x"/>
                                          </p:val>
                                        </p:tav>
                                      </p:tavLst>
                                    </p:anim>
                                    <p:anim calcmode="lin" valueType="num">
                                      <p:cBhvr additive="base">
                                        <p:cTn id="23" dur="500" fill="hold"/>
                                        <p:tgtEl>
                                          <p:spTgt spid="1126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265"/>
                                        </p:tgtEl>
                                        <p:attrNameLst>
                                          <p:attrName>style.visibility</p:attrName>
                                        </p:attrNameLst>
                                      </p:cBhvr>
                                      <p:to>
                                        <p:strVal val="visible"/>
                                      </p:to>
                                    </p:set>
                                    <p:anim calcmode="lin" valueType="num">
                                      <p:cBhvr additive="base">
                                        <p:cTn id="26" dur="500" fill="hold"/>
                                        <p:tgtEl>
                                          <p:spTgt spid="11265"/>
                                        </p:tgtEl>
                                        <p:attrNameLst>
                                          <p:attrName>ppt_x</p:attrName>
                                        </p:attrNameLst>
                                      </p:cBhvr>
                                      <p:tavLst>
                                        <p:tav tm="0">
                                          <p:val>
                                            <p:strVal val="#ppt_x"/>
                                          </p:val>
                                        </p:tav>
                                        <p:tav tm="100000">
                                          <p:val>
                                            <p:strVal val="#ppt_x"/>
                                          </p:val>
                                        </p:tav>
                                      </p:tavLst>
                                    </p:anim>
                                    <p:anim calcmode="lin" valueType="num">
                                      <p:cBhvr additive="base">
                                        <p:cTn id="27" dur="500" fill="hold"/>
                                        <p:tgtEl>
                                          <p:spTgt spid="112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2" grpId="0"/>
      <p:bldP spid="17" grpId="0"/>
      <p:bldP spid="20"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905547-B41B-5D57-8891-29C3E0B4C742}"/>
              </a:ext>
            </a:extLst>
          </p:cNvPr>
          <p:cNvSpPr txBox="1"/>
          <p:nvPr/>
        </p:nvSpPr>
        <p:spPr>
          <a:xfrm>
            <a:off x="0" y="26381"/>
            <a:ext cx="169168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Properties</a:t>
            </a:r>
            <a:endParaRPr lang="zh-CN" altLang="en-US" sz="2400" dirty="0"/>
          </a:p>
        </p:txBody>
      </p:sp>
      <p:sp>
        <p:nvSpPr>
          <p:cNvPr id="5" name="文本框 4">
            <a:extLst>
              <a:ext uri="{FF2B5EF4-FFF2-40B4-BE49-F238E27FC236}">
                <a16:creationId xmlns:a16="http://schemas.microsoft.com/office/drawing/2014/main" id="{00248BC1-5B5C-C1D8-265E-D9C7F97E8C8E}"/>
              </a:ext>
            </a:extLst>
          </p:cNvPr>
          <p:cNvSpPr txBox="1"/>
          <p:nvPr/>
        </p:nvSpPr>
        <p:spPr>
          <a:xfrm>
            <a:off x="22692" y="548680"/>
            <a:ext cx="8941796"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Theorem 6.5.1 The mean and the variance of the gamma distribution</a:t>
            </a:r>
            <a:endParaRPr lang="zh-CN" altLang="en-US" sz="2400" dirty="0"/>
          </a:p>
        </p:txBody>
      </p:sp>
      <p:pic>
        <p:nvPicPr>
          <p:cNvPr id="6" name="图片 5">
            <a:extLst>
              <a:ext uri="{FF2B5EF4-FFF2-40B4-BE49-F238E27FC236}">
                <a16:creationId xmlns:a16="http://schemas.microsoft.com/office/drawing/2014/main" id="{99E9E256-04CC-D917-ED25-C88381019F6F}"/>
              </a:ext>
            </a:extLst>
          </p:cNvPr>
          <p:cNvPicPr>
            <a:picLocks noChangeAspect="1"/>
          </p:cNvPicPr>
          <p:nvPr/>
        </p:nvPicPr>
        <p:blipFill>
          <a:blip r:embed="rId2"/>
          <a:stretch>
            <a:fillRect/>
          </a:stretch>
        </p:blipFill>
        <p:spPr>
          <a:xfrm>
            <a:off x="66759" y="1128818"/>
            <a:ext cx="1209675" cy="304800"/>
          </a:xfrm>
          <a:prstGeom prst="rect">
            <a:avLst/>
          </a:prstGeom>
        </p:spPr>
      </p:pic>
      <p:sp>
        <p:nvSpPr>
          <p:cNvPr id="8" name="文本框 7">
            <a:extLst>
              <a:ext uri="{FF2B5EF4-FFF2-40B4-BE49-F238E27FC236}">
                <a16:creationId xmlns:a16="http://schemas.microsoft.com/office/drawing/2014/main" id="{59A160D4-BCD3-69D2-5133-A36944157D58}"/>
              </a:ext>
            </a:extLst>
          </p:cNvPr>
          <p:cNvSpPr txBox="1"/>
          <p:nvPr/>
        </p:nvSpPr>
        <p:spPr>
          <a:xfrm>
            <a:off x="1281407" y="1035435"/>
            <a:ext cx="18563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given by</a:t>
            </a:r>
            <a:endParaRPr lang="zh-CN" altLang="en-US" sz="2400" dirty="0"/>
          </a:p>
        </p:txBody>
      </p:sp>
      <p:pic>
        <p:nvPicPr>
          <p:cNvPr id="9" name="图片 8">
            <a:extLst>
              <a:ext uri="{FF2B5EF4-FFF2-40B4-BE49-F238E27FC236}">
                <a16:creationId xmlns:a16="http://schemas.microsoft.com/office/drawing/2014/main" id="{8B20C092-659E-C2E3-515A-5AEAEF09BF01}"/>
              </a:ext>
            </a:extLst>
          </p:cNvPr>
          <p:cNvPicPr>
            <a:picLocks noChangeAspect="1"/>
          </p:cNvPicPr>
          <p:nvPr/>
        </p:nvPicPr>
        <p:blipFill>
          <a:blip r:embed="rId3"/>
          <a:stretch>
            <a:fillRect/>
          </a:stretch>
        </p:blipFill>
        <p:spPr>
          <a:xfrm>
            <a:off x="1139230" y="1700808"/>
            <a:ext cx="1104900" cy="295275"/>
          </a:xfrm>
          <a:prstGeom prst="rect">
            <a:avLst/>
          </a:prstGeom>
        </p:spPr>
      </p:pic>
      <p:sp>
        <p:nvSpPr>
          <p:cNvPr id="11" name="文本框 10">
            <a:extLst>
              <a:ext uri="{FF2B5EF4-FFF2-40B4-BE49-F238E27FC236}">
                <a16:creationId xmlns:a16="http://schemas.microsoft.com/office/drawing/2014/main" id="{A4F2BEEF-EF6E-543A-E43F-CB607BAB185F}"/>
              </a:ext>
            </a:extLst>
          </p:cNvPr>
          <p:cNvSpPr txBox="1"/>
          <p:nvPr/>
        </p:nvSpPr>
        <p:spPr>
          <a:xfrm>
            <a:off x="2627784" y="1617612"/>
            <a:ext cx="77618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12" name="图片 11">
            <a:extLst>
              <a:ext uri="{FF2B5EF4-FFF2-40B4-BE49-F238E27FC236}">
                <a16:creationId xmlns:a16="http://schemas.microsoft.com/office/drawing/2014/main" id="{AE518611-6240-2731-CC70-F202C8936587}"/>
              </a:ext>
            </a:extLst>
          </p:cNvPr>
          <p:cNvPicPr>
            <a:picLocks noChangeAspect="1"/>
          </p:cNvPicPr>
          <p:nvPr/>
        </p:nvPicPr>
        <p:blipFill>
          <a:blip r:embed="rId4"/>
          <a:stretch>
            <a:fillRect/>
          </a:stretch>
        </p:blipFill>
        <p:spPr>
          <a:xfrm>
            <a:off x="3563888" y="1676994"/>
            <a:ext cx="1200150" cy="342900"/>
          </a:xfrm>
          <a:prstGeom prst="rect">
            <a:avLst/>
          </a:prstGeom>
        </p:spPr>
      </p:pic>
      <p:sp>
        <p:nvSpPr>
          <p:cNvPr id="14" name="文本框 13">
            <a:extLst>
              <a:ext uri="{FF2B5EF4-FFF2-40B4-BE49-F238E27FC236}">
                <a16:creationId xmlns:a16="http://schemas.microsoft.com/office/drawing/2014/main" id="{A18A999B-ECEA-0874-47C7-172B0307A4E9}"/>
              </a:ext>
            </a:extLst>
          </p:cNvPr>
          <p:cNvSpPr txBox="1"/>
          <p:nvPr/>
        </p:nvSpPr>
        <p:spPr>
          <a:xfrm>
            <a:off x="0" y="2032440"/>
            <a:ext cx="236036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Theorem 6.5.2 If</a:t>
            </a:r>
            <a:endParaRPr lang="zh-CN" altLang="en-US" sz="2400" dirty="0"/>
          </a:p>
        </p:txBody>
      </p:sp>
      <p:pic>
        <p:nvPicPr>
          <p:cNvPr id="15" name="图片 14">
            <a:extLst>
              <a:ext uri="{FF2B5EF4-FFF2-40B4-BE49-F238E27FC236}">
                <a16:creationId xmlns:a16="http://schemas.microsoft.com/office/drawing/2014/main" id="{F91F2CCB-AD70-2EDC-CF61-7CDA89AC906B}"/>
              </a:ext>
            </a:extLst>
          </p:cNvPr>
          <p:cNvPicPr>
            <a:picLocks noChangeAspect="1"/>
          </p:cNvPicPr>
          <p:nvPr/>
        </p:nvPicPr>
        <p:blipFill>
          <a:blip r:embed="rId5"/>
          <a:stretch>
            <a:fillRect/>
          </a:stretch>
        </p:blipFill>
        <p:spPr>
          <a:xfrm>
            <a:off x="2244130" y="2125425"/>
            <a:ext cx="1428750" cy="342900"/>
          </a:xfrm>
          <a:prstGeom prst="rect">
            <a:avLst/>
          </a:prstGeom>
        </p:spPr>
      </p:pic>
      <p:sp>
        <p:nvSpPr>
          <p:cNvPr id="17" name="文本框 16">
            <a:extLst>
              <a:ext uri="{FF2B5EF4-FFF2-40B4-BE49-F238E27FC236}">
                <a16:creationId xmlns:a16="http://schemas.microsoft.com/office/drawing/2014/main" id="{D0E3FA42-6492-C9FB-C06C-36C9A905C5F8}"/>
              </a:ext>
            </a:extLst>
          </p:cNvPr>
          <p:cNvSpPr txBox="1"/>
          <p:nvPr/>
        </p:nvSpPr>
        <p:spPr>
          <a:xfrm>
            <a:off x="3687292" y="2019894"/>
            <a:ext cx="54567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independent random variables and</a:t>
            </a:r>
            <a:endParaRPr lang="zh-CN" altLang="en-US" sz="2400" dirty="0"/>
          </a:p>
        </p:txBody>
      </p:sp>
      <p:pic>
        <p:nvPicPr>
          <p:cNvPr id="18" name="图片 17">
            <a:extLst>
              <a:ext uri="{FF2B5EF4-FFF2-40B4-BE49-F238E27FC236}">
                <a16:creationId xmlns:a16="http://schemas.microsoft.com/office/drawing/2014/main" id="{76DA6FC0-6A5F-4C73-C5C9-4C7648F36CF0}"/>
              </a:ext>
            </a:extLst>
          </p:cNvPr>
          <p:cNvPicPr>
            <a:picLocks noChangeAspect="1"/>
          </p:cNvPicPr>
          <p:nvPr/>
        </p:nvPicPr>
        <p:blipFill>
          <a:blip r:embed="rId6"/>
          <a:stretch>
            <a:fillRect/>
          </a:stretch>
        </p:blipFill>
        <p:spPr>
          <a:xfrm>
            <a:off x="66759" y="2530462"/>
            <a:ext cx="2733675" cy="352425"/>
          </a:xfrm>
          <a:prstGeom prst="rect">
            <a:avLst/>
          </a:prstGeom>
        </p:spPr>
      </p:pic>
      <p:sp>
        <p:nvSpPr>
          <p:cNvPr id="20" name="文本框 19">
            <a:extLst>
              <a:ext uri="{FF2B5EF4-FFF2-40B4-BE49-F238E27FC236}">
                <a16:creationId xmlns:a16="http://schemas.microsoft.com/office/drawing/2014/main" id="{11E632EE-AF27-C479-AF4A-F284B1BC6F08}"/>
              </a:ext>
            </a:extLst>
          </p:cNvPr>
          <p:cNvSpPr txBox="1"/>
          <p:nvPr/>
        </p:nvSpPr>
        <p:spPr>
          <a:xfrm>
            <a:off x="2769636" y="2455710"/>
            <a:ext cx="106422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pic>
        <p:nvPicPr>
          <p:cNvPr id="21" name="图片 20">
            <a:extLst>
              <a:ext uri="{FF2B5EF4-FFF2-40B4-BE49-F238E27FC236}">
                <a16:creationId xmlns:a16="http://schemas.microsoft.com/office/drawing/2014/main" id="{5939A23E-C5D6-51B9-6F40-2FBB3A029E85}"/>
              </a:ext>
            </a:extLst>
          </p:cNvPr>
          <p:cNvPicPr>
            <a:picLocks noChangeAspect="1"/>
          </p:cNvPicPr>
          <p:nvPr/>
        </p:nvPicPr>
        <p:blipFill>
          <a:blip r:embed="rId7"/>
          <a:stretch>
            <a:fillRect/>
          </a:stretch>
        </p:blipFill>
        <p:spPr>
          <a:xfrm>
            <a:off x="1691680" y="2904141"/>
            <a:ext cx="3924300" cy="352425"/>
          </a:xfrm>
          <a:prstGeom prst="rect">
            <a:avLst/>
          </a:prstGeom>
        </p:spPr>
      </p:pic>
      <p:sp>
        <p:nvSpPr>
          <p:cNvPr id="2" name="文本框 1">
            <a:extLst>
              <a:ext uri="{FF2B5EF4-FFF2-40B4-BE49-F238E27FC236}">
                <a16:creationId xmlns:a16="http://schemas.microsoft.com/office/drawing/2014/main" id="{356D10CB-3624-25E9-4241-9069F62E739C}"/>
              </a:ext>
            </a:extLst>
          </p:cNvPr>
          <p:cNvSpPr txBox="1"/>
          <p:nvPr/>
        </p:nvSpPr>
        <p:spPr>
          <a:xfrm>
            <a:off x="-123002" y="3392838"/>
            <a:ext cx="653864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gamma densities with several special values of</a:t>
            </a:r>
            <a:endParaRPr lang="zh-CN" altLang="en-US" sz="2400" dirty="0"/>
          </a:p>
        </p:txBody>
      </p:sp>
      <p:pic>
        <p:nvPicPr>
          <p:cNvPr id="4" name="图片 3">
            <a:extLst>
              <a:ext uri="{FF2B5EF4-FFF2-40B4-BE49-F238E27FC236}">
                <a16:creationId xmlns:a16="http://schemas.microsoft.com/office/drawing/2014/main" id="{4D27B2E6-6D4A-E01E-85BC-1996B3DD45AB}"/>
              </a:ext>
            </a:extLst>
          </p:cNvPr>
          <p:cNvPicPr>
            <a:picLocks noChangeAspect="1"/>
          </p:cNvPicPr>
          <p:nvPr/>
        </p:nvPicPr>
        <p:blipFill>
          <a:blip r:embed="rId8"/>
          <a:stretch>
            <a:fillRect/>
          </a:stretch>
        </p:blipFill>
        <p:spPr>
          <a:xfrm>
            <a:off x="6315633" y="3523279"/>
            <a:ext cx="200025" cy="200025"/>
          </a:xfrm>
          <a:prstGeom prst="rect">
            <a:avLst/>
          </a:prstGeom>
        </p:spPr>
      </p:pic>
      <p:sp>
        <p:nvSpPr>
          <p:cNvPr id="7" name="文本框 6">
            <a:extLst>
              <a:ext uri="{FF2B5EF4-FFF2-40B4-BE49-F238E27FC236}">
                <a16:creationId xmlns:a16="http://schemas.microsoft.com/office/drawing/2014/main" id="{6B67912B-F380-B278-25D3-B45416E8810A}"/>
              </a:ext>
            </a:extLst>
          </p:cNvPr>
          <p:cNvSpPr txBox="1"/>
          <p:nvPr/>
        </p:nvSpPr>
        <p:spPr>
          <a:xfrm>
            <a:off x="6515658" y="3392458"/>
            <a:ext cx="77618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10" name="图片 9">
            <a:extLst>
              <a:ext uri="{FF2B5EF4-FFF2-40B4-BE49-F238E27FC236}">
                <a16:creationId xmlns:a16="http://schemas.microsoft.com/office/drawing/2014/main" id="{18D82B84-CEE5-AC16-5FAA-6B68043FB3D1}"/>
              </a:ext>
            </a:extLst>
          </p:cNvPr>
          <p:cNvPicPr>
            <a:picLocks noChangeAspect="1"/>
          </p:cNvPicPr>
          <p:nvPr/>
        </p:nvPicPr>
        <p:blipFill>
          <a:blip r:embed="rId9"/>
          <a:stretch>
            <a:fillRect/>
          </a:stretch>
        </p:blipFill>
        <p:spPr>
          <a:xfrm>
            <a:off x="7163258" y="3489222"/>
            <a:ext cx="228600" cy="295275"/>
          </a:xfrm>
          <a:prstGeom prst="rect">
            <a:avLst/>
          </a:prstGeom>
        </p:spPr>
      </p:pic>
      <p:sp>
        <p:nvSpPr>
          <p:cNvPr id="13" name="文本框 12">
            <a:extLst>
              <a:ext uri="{FF2B5EF4-FFF2-40B4-BE49-F238E27FC236}">
                <a16:creationId xmlns:a16="http://schemas.microsoft.com/office/drawing/2014/main" id="{795E6E9C-4F8C-3966-794F-AAA82FAC56A2}"/>
              </a:ext>
            </a:extLst>
          </p:cNvPr>
          <p:cNvSpPr txBox="1"/>
          <p:nvPr/>
        </p:nvSpPr>
        <p:spPr>
          <a:xfrm>
            <a:off x="7391858" y="3392458"/>
            <a:ext cx="192873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are shown in</a:t>
            </a:r>
            <a:endParaRPr lang="zh-CN" altLang="en-US" sz="2400" dirty="0"/>
          </a:p>
        </p:txBody>
      </p:sp>
      <p:sp>
        <p:nvSpPr>
          <p:cNvPr id="16" name="文本框 15">
            <a:extLst>
              <a:ext uri="{FF2B5EF4-FFF2-40B4-BE49-F238E27FC236}">
                <a16:creationId xmlns:a16="http://schemas.microsoft.com/office/drawing/2014/main" id="{A89B394C-8D39-0591-9391-34DC470B9B70}"/>
              </a:ext>
            </a:extLst>
          </p:cNvPr>
          <p:cNvSpPr txBox="1"/>
          <p:nvPr/>
        </p:nvSpPr>
        <p:spPr>
          <a:xfrm>
            <a:off x="-16732" y="3924607"/>
            <a:ext cx="9160731"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Figure 6.5.1. The readers can get some idea about the shape of the gamma distribution.</a:t>
            </a:r>
            <a:endParaRPr lang="zh-CN" altLang="en-US" sz="2400" dirty="0"/>
          </a:p>
        </p:txBody>
      </p:sp>
    </p:spTree>
    <p:extLst>
      <p:ext uri="{BB962C8B-B14F-4D97-AF65-F5344CB8AC3E}">
        <p14:creationId xmlns:p14="http://schemas.microsoft.com/office/powerpoint/2010/main" val="391616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P spid="17" grpId="0"/>
      <p:bldP spid="20" grpId="0"/>
      <p:bldP spid="2" grpId="0"/>
      <p:bldP spid="7" grpId="0"/>
      <p:bldP spid="13"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83B346-5879-995D-10E2-E4F4DAF4F212}"/>
              </a:ext>
            </a:extLst>
          </p:cNvPr>
          <p:cNvPicPr>
            <a:picLocks noChangeAspect="1"/>
          </p:cNvPicPr>
          <p:nvPr/>
        </p:nvPicPr>
        <p:blipFill>
          <a:blip r:embed="rId2"/>
          <a:stretch>
            <a:fillRect/>
          </a:stretch>
        </p:blipFill>
        <p:spPr>
          <a:xfrm>
            <a:off x="1331640" y="692696"/>
            <a:ext cx="5784676" cy="4131911"/>
          </a:xfrm>
          <a:prstGeom prst="rect">
            <a:avLst/>
          </a:prstGeom>
        </p:spPr>
      </p:pic>
      <p:sp>
        <p:nvSpPr>
          <p:cNvPr id="4" name="文本框 3">
            <a:extLst>
              <a:ext uri="{FF2B5EF4-FFF2-40B4-BE49-F238E27FC236}">
                <a16:creationId xmlns:a16="http://schemas.microsoft.com/office/drawing/2014/main" id="{005F2B36-1EA3-A231-F64A-CE93810DC4D1}"/>
              </a:ext>
            </a:extLst>
          </p:cNvPr>
          <p:cNvSpPr txBox="1"/>
          <p:nvPr/>
        </p:nvSpPr>
        <p:spPr>
          <a:xfrm>
            <a:off x="1592796" y="5229200"/>
            <a:ext cx="595840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Figure 6.4.1: Graphs of gamma distribution</a:t>
            </a:r>
            <a:endParaRPr lang="zh-CN" altLang="en-US" sz="2400" dirty="0"/>
          </a:p>
        </p:txBody>
      </p:sp>
    </p:spTree>
    <p:extLst>
      <p:ext uri="{BB962C8B-B14F-4D97-AF65-F5344CB8AC3E}">
        <p14:creationId xmlns:p14="http://schemas.microsoft.com/office/powerpoint/2010/main" val="368155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03A238-E9CA-839B-7A89-BAC555A828B8}"/>
              </a:ext>
            </a:extLst>
          </p:cNvPr>
          <p:cNvSpPr txBox="1"/>
          <p:nvPr/>
        </p:nvSpPr>
        <p:spPr>
          <a:xfrm>
            <a:off x="0" y="116632"/>
            <a:ext cx="989856" cy="461665"/>
          </a:xfrm>
          <a:prstGeom prst="rect">
            <a:avLst/>
          </a:prstGeom>
          <a:noFill/>
        </p:spPr>
        <p:txBody>
          <a:bodyPr wrap="square">
            <a:spAutoFit/>
          </a:bodyPr>
          <a:lstStyle/>
          <a:p>
            <a:r>
              <a:rPr lang="en-US" altLang="zh-CN" sz="2400" dirty="0">
                <a:solidFill>
                  <a:srgbClr val="0000FF"/>
                </a:solidFill>
                <a:effectLst/>
                <a:latin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1</a:t>
            </a:r>
            <a:r>
              <a:rPr lang="en-US" altLang="zh-CN" sz="2400" dirty="0">
                <a:solidFill>
                  <a:srgbClr val="0000FF"/>
                </a:solidFill>
                <a:effectLst/>
                <a:latin typeface="等线" panose="02010600030101010101" pitchFamily="2" charset="-122"/>
                <a:cs typeface="21"/>
              </a:rPr>
              <a:t>）</a:t>
            </a:r>
            <a:endParaRPr lang="zh-CN" altLang="en-US" sz="2400" dirty="0"/>
          </a:p>
        </p:txBody>
      </p:sp>
      <p:pic>
        <p:nvPicPr>
          <p:cNvPr id="4" name="图片 3">
            <a:extLst>
              <a:ext uri="{FF2B5EF4-FFF2-40B4-BE49-F238E27FC236}">
                <a16:creationId xmlns:a16="http://schemas.microsoft.com/office/drawing/2014/main" id="{FAF266E2-2C24-F555-FC4F-C2368C723252}"/>
              </a:ext>
            </a:extLst>
          </p:cNvPr>
          <p:cNvPicPr>
            <a:picLocks noChangeAspect="1"/>
          </p:cNvPicPr>
          <p:nvPr/>
        </p:nvPicPr>
        <p:blipFill>
          <a:blip r:embed="rId2"/>
          <a:stretch>
            <a:fillRect/>
          </a:stretch>
        </p:blipFill>
        <p:spPr>
          <a:xfrm>
            <a:off x="827584" y="214114"/>
            <a:ext cx="533400" cy="266700"/>
          </a:xfrm>
          <a:prstGeom prst="rect">
            <a:avLst/>
          </a:prstGeom>
        </p:spPr>
      </p:pic>
      <p:sp>
        <p:nvSpPr>
          <p:cNvPr id="6" name="文本框 5">
            <a:extLst>
              <a:ext uri="{FF2B5EF4-FFF2-40B4-BE49-F238E27FC236}">
                <a16:creationId xmlns:a16="http://schemas.microsoft.com/office/drawing/2014/main" id="{ECE6DE41-9E4B-F125-420F-38852F544CA9}"/>
              </a:ext>
            </a:extLst>
          </p:cNvPr>
          <p:cNvSpPr txBox="1"/>
          <p:nvPr/>
        </p:nvSpPr>
        <p:spPr>
          <a:xfrm>
            <a:off x="1393342" y="140623"/>
            <a:ext cx="84819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7" name="图片 6">
            <a:extLst>
              <a:ext uri="{FF2B5EF4-FFF2-40B4-BE49-F238E27FC236}">
                <a16:creationId xmlns:a16="http://schemas.microsoft.com/office/drawing/2014/main" id="{219591C9-56AB-B3AB-1D24-FEACE44C523E}"/>
              </a:ext>
            </a:extLst>
          </p:cNvPr>
          <p:cNvPicPr>
            <a:picLocks noChangeAspect="1"/>
          </p:cNvPicPr>
          <p:nvPr/>
        </p:nvPicPr>
        <p:blipFill>
          <a:blip r:embed="rId3"/>
          <a:stretch>
            <a:fillRect/>
          </a:stretch>
        </p:blipFill>
        <p:spPr>
          <a:xfrm>
            <a:off x="2025899" y="268887"/>
            <a:ext cx="619125" cy="295275"/>
          </a:xfrm>
          <a:prstGeom prst="rect">
            <a:avLst/>
          </a:prstGeom>
        </p:spPr>
      </p:pic>
      <p:pic>
        <p:nvPicPr>
          <p:cNvPr id="8" name="图片 7">
            <a:extLst>
              <a:ext uri="{FF2B5EF4-FFF2-40B4-BE49-F238E27FC236}">
                <a16:creationId xmlns:a16="http://schemas.microsoft.com/office/drawing/2014/main" id="{2A6C88EE-5CF9-0243-E515-448D5C6BB507}"/>
              </a:ext>
            </a:extLst>
          </p:cNvPr>
          <p:cNvPicPr>
            <a:picLocks noChangeAspect="1"/>
          </p:cNvPicPr>
          <p:nvPr/>
        </p:nvPicPr>
        <p:blipFill>
          <a:blip r:embed="rId4"/>
          <a:stretch>
            <a:fillRect/>
          </a:stretch>
        </p:blipFill>
        <p:spPr>
          <a:xfrm>
            <a:off x="406649" y="706561"/>
            <a:ext cx="1619250" cy="304800"/>
          </a:xfrm>
          <a:prstGeom prst="rect">
            <a:avLst/>
          </a:prstGeom>
        </p:spPr>
      </p:pic>
      <p:sp>
        <p:nvSpPr>
          <p:cNvPr id="10" name="文本框 9">
            <a:extLst>
              <a:ext uri="{FF2B5EF4-FFF2-40B4-BE49-F238E27FC236}">
                <a16:creationId xmlns:a16="http://schemas.microsoft.com/office/drawing/2014/main" id="{A431D0E5-B4E1-2A4B-1847-7B0B97E546C6}"/>
              </a:ext>
            </a:extLst>
          </p:cNvPr>
          <p:cNvSpPr txBox="1"/>
          <p:nvPr/>
        </p:nvSpPr>
        <p:spPr>
          <a:xfrm>
            <a:off x="2025899" y="602288"/>
            <a:ext cx="462157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exponential distribution</a:t>
            </a:r>
            <a:endParaRPr lang="zh-CN" altLang="en-US" sz="2400" dirty="0"/>
          </a:p>
        </p:txBody>
      </p:sp>
      <p:sp>
        <p:nvSpPr>
          <p:cNvPr id="12" name="文本框 11">
            <a:extLst>
              <a:ext uri="{FF2B5EF4-FFF2-40B4-BE49-F238E27FC236}">
                <a16:creationId xmlns:a16="http://schemas.microsoft.com/office/drawing/2014/main" id="{379E769B-2650-9986-3069-AB5D198AACF9}"/>
              </a:ext>
            </a:extLst>
          </p:cNvPr>
          <p:cNvSpPr txBox="1"/>
          <p:nvPr/>
        </p:nvSpPr>
        <p:spPr>
          <a:xfrm>
            <a:off x="228360" y="1264258"/>
            <a:ext cx="36004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probability density of</a:t>
            </a:r>
            <a:endParaRPr lang="zh-CN" altLang="en-US" sz="2400" dirty="0"/>
          </a:p>
        </p:txBody>
      </p:sp>
      <p:pic>
        <p:nvPicPr>
          <p:cNvPr id="13" name="图片 12">
            <a:extLst>
              <a:ext uri="{FF2B5EF4-FFF2-40B4-BE49-F238E27FC236}">
                <a16:creationId xmlns:a16="http://schemas.microsoft.com/office/drawing/2014/main" id="{420DBAA9-B92B-4EC6-1BA3-715DB0FAEBD6}"/>
              </a:ext>
            </a:extLst>
          </p:cNvPr>
          <p:cNvPicPr>
            <a:picLocks noChangeAspect="1"/>
          </p:cNvPicPr>
          <p:nvPr/>
        </p:nvPicPr>
        <p:blipFill>
          <a:blip r:embed="rId5"/>
          <a:stretch>
            <a:fillRect/>
          </a:stretch>
        </p:blipFill>
        <p:spPr>
          <a:xfrm>
            <a:off x="3637252" y="1374689"/>
            <a:ext cx="676275" cy="295275"/>
          </a:xfrm>
          <a:prstGeom prst="rect">
            <a:avLst/>
          </a:prstGeom>
        </p:spPr>
      </p:pic>
      <p:sp>
        <p:nvSpPr>
          <p:cNvPr id="15" name="文本框 14">
            <a:extLst>
              <a:ext uri="{FF2B5EF4-FFF2-40B4-BE49-F238E27FC236}">
                <a16:creationId xmlns:a16="http://schemas.microsoft.com/office/drawing/2014/main" id="{38BAEA50-9ED8-61C7-95EF-B2C7A63B6B58}"/>
              </a:ext>
            </a:extLst>
          </p:cNvPr>
          <p:cNvSpPr txBox="1"/>
          <p:nvPr/>
        </p:nvSpPr>
        <p:spPr>
          <a:xfrm>
            <a:off x="4325520" y="1264257"/>
            <a:ext cx="63217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a:t>
            </a:r>
            <a:endParaRPr lang="zh-CN" altLang="en-US" sz="2400" dirty="0"/>
          </a:p>
        </p:txBody>
      </p:sp>
      <p:pic>
        <p:nvPicPr>
          <p:cNvPr id="16" name="图片 15">
            <a:extLst>
              <a:ext uri="{FF2B5EF4-FFF2-40B4-BE49-F238E27FC236}">
                <a16:creationId xmlns:a16="http://schemas.microsoft.com/office/drawing/2014/main" id="{562D0077-744F-8D5B-BD77-B34A5A9DC8FE}"/>
              </a:ext>
            </a:extLst>
          </p:cNvPr>
          <p:cNvPicPr>
            <a:picLocks noChangeAspect="1"/>
          </p:cNvPicPr>
          <p:nvPr/>
        </p:nvPicPr>
        <p:blipFill>
          <a:blip r:embed="rId6"/>
          <a:stretch>
            <a:fillRect/>
          </a:stretch>
        </p:blipFill>
        <p:spPr>
          <a:xfrm>
            <a:off x="4836344" y="907138"/>
            <a:ext cx="2886075" cy="1152525"/>
          </a:xfrm>
          <a:prstGeom prst="rect">
            <a:avLst/>
          </a:prstGeom>
        </p:spPr>
      </p:pic>
      <p:sp>
        <p:nvSpPr>
          <p:cNvPr id="17" name="文本框 16">
            <a:extLst>
              <a:ext uri="{FF2B5EF4-FFF2-40B4-BE49-F238E27FC236}">
                <a16:creationId xmlns:a16="http://schemas.microsoft.com/office/drawing/2014/main" id="{83A0732A-BCF6-DD95-29B7-96B92EB01992}"/>
              </a:ext>
            </a:extLst>
          </p:cNvPr>
          <p:cNvSpPr txBox="1"/>
          <p:nvPr/>
        </p:nvSpPr>
        <p:spPr>
          <a:xfrm>
            <a:off x="-54116" y="1991307"/>
            <a:ext cx="989856" cy="461665"/>
          </a:xfrm>
          <a:prstGeom prst="rect">
            <a:avLst/>
          </a:prstGeom>
          <a:noFill/>
        </p:spPr>
        <p:txBody>
          <a:bodyPr wrap="square">
            <a:spAutoFit/>
          </a:bodyPr>
          <a:lstStyle/>
          <a:p>
            <a:r>
              <a:rPr lang="en-US" altLang="zh-CN" sz="2400" dirty="0">
                <a:solidFill>
                  <a:srgbClr val="0000FF"/>
                </a:solidFill>
                <a:effectLst/>
                <a:latin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2</a:t>
            </a:r>
            <a:r>
              <a:rPr lang="en-US" altLang="zh-CN" sz="2400" dirty="0">
                <a:solidFill>
                  <a:srgbClr val="0000FF"/>
                </a:solidFill>
                <a:effectLst/>
                <a:latin typeface="等线" panose="02010600030101010101" pitchFamily="2" charset="-122"/>
                <a:cs typeface="21"/>
              </a:rPr>
              <a:t>）</a:t>
            </a:r>
            <a:endParaRPr lang="zh-CN" altLang="en-US" sz="2400" dirty="0"/>
          </a:p>
        </p:txBody>
      </p:sp>
      <p:pic>
        <p:nvPicPr>
          <p:cNvPr id="18" name="图片 17">
            <a:extLst>
              <a:ext uri="{FF2B5EF4-FFF2-40B4-BE49-F238E27FC236}">
                <a16:creationId xmlns:a16="http://schemas.microsoft.com/office/drawing/2014/main" id="{34B4B389-8D8D-1134-336C-EC8052D9F769}"/>
              </a:ext>
            </a:extLst>
          </p:cNvPr>
          <p:cNvPicPr>
            <a:picLocks noChangeAspect="1"/>
          </p:cNvPicPr>
          <p:nvPr/>
        </p:nvPicPr>
        <p:blipFill>
          <a:blip r:embed="rId7"/>
          <a:stretch>
            <a:fillRect/>
          </a:stretch>
        </p:blipFill>
        <p:spPr>
          <a:xfrm>
            <a:off x="773468" y="1955439"/>
            <a:ext cx="628650" cy="533400"/>
          </a:xfrm>
          <a:prstGeom prst="rect">
            <a:avLst/>
          </a:prstGeom>
        </p:spPr>
      </p:pic>
      <p:sp>
        <p:nvSpPr>
          <p:cNvPr id="19" name="文本框 18">
            <a:extLst>
              <a:ext uri="{FF2B5EF4-FFF2-40B4-BE49-F238E27FC236}">
                <a16:creationId xmlns:a16="http://schemas.microsoft.com/office/drawing/2014/main" id="{E122A9BC-32E7-9DE4-D087-CEF0C9ABE892}"/>
              </a:ext>
            </a:extLst>
          </p:cNvPr>
          <p:cNvSpPr txBox="1"/>
          <p:nvPr/>
        </p:nvSpPr>
        <p:spPr>
          <a:xfrm>
            <a:off x="1488844" y="1955439"/>
            <a:ext cx="84819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20" name="图片 19">
            <a:extLst>
              <a:ext uri="{FF2B5EF4-FFF2-40B4-BE49-F238E27FC236}">
                <a16:creationId xmlns:a16="http://schemas.microsoft.com/office/drawing/2014/main" id="{E3CF05D6-2A5F-63E6-9C41-BDC72005544B}"/>
              </a:ext>
            </a:extLst>
          </p:cNvPr>
          <p:cNvPicPr>
            <a:picLocks noChangeAspect="1"/>
          </p:cNvPicPr>
          <p:nvPr/>
        </p:nvPicPr>
        <p:blipFill>
          <a:blip r:embed="rId8"/>
          <a:stretch>
            <a:fillRect/>
          </a:stretch>
        </p:blipFill>
        <p:spPr>
          <a:xfrm>
            <a:off x="2123728" y="2074501"/>
            <a:ext cx="600075" cy="295275"/>
          </a:xfrm>
          <a:prstGeom prst="rect">
            <a:avLst/>
          </a:prstGeom>
        </p:spPr>
      </p:pic>
      <p:pic>
        <p:nvPicPr>
          <p:cNvPr id="21" name="图片 20">
            <a:extLst>
              <a:ext uri="{FF2B5EF4-FFF2-40B4-BE49-F238E27FC236}">
                <a16:creationId xmlns:a16="http://schemas.microsoft.com/office/drawing/2014/main" id="{5E9E3A54-F13F-DBF0-694D-61F466A4B724}"/>
              </a:ext>
            </a:extLst>
          </p:cNvPr>
          <p:cNvPicPr>
            <a:picLocks noChangeAspect="1"/>
          </p:cNvPicPr>
          <p:nvPr/>
        </p:nvPicPr>
        <p:blipFill>
          <a:blip r:embed="rId9"/>
          <a:stretch>
            <a:fillRect/>
          </a:stretch>
        </p:blipFill>
        <p:spPr>
          <a:xfrm>
            <a:off x="376932" y="2500323"/>
            <a:ext cx="1666875" cy="542925"/>
          </a:xfrm>
          <a:prstGeom prst="rect">
            <a:avLst/>
          </a:prstGeom>
        </p:spPr>
      </p:pic>
      <p:sp>
        <p:nvSpPr>
          <p:cNvPr id="23" name="文本框 22">
            <a:extLst>
              <a:ext uri="{FF2B5EF4-FFF2-40B4-BE49-F238E27FC236}">
                <a16:creationId xmlns:a16="http://schemas.microsoft.com/office/drawing/2014/main" id="{DB61048E-B982-D280-58BA-BFB283922033}"/>
              </a:ext>
            </a:extLst>
          </p:cNvPr>
          <p:cNvSpPr txBox="1"/>
          <p:nvPr/>
        </p:nvSpPr>
        <p:spPr>
          <a:xfrm>
            <a:off x="2123728" y="2517650"/>
            <a:ext cx="351249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chi-square distribution</a:t>
            </a:r>
            <a:endParaRPr lang="zh-CN" altLang="en-US" sz="2400" dirty="0"/>
          </a:p>
        </p:txBody>
      </p:sp>
      <p:pic>
        <p:nvPicPr>
          <p:cNvPr id="24" name="图片 23">
            <a:extLst>
              <a:ext uri="{FF2B5EF4-FFF2-40B4-BE49-F238E27FC236}">
                <a16:creationId xmlns:a16="http://schemas.microsoft.com/office/drawing/2014/main" id="{CB8DEB03-C2A6-9BFF-4180-EC00F578240B}"/>
              </a:ext>
            </a:extLst>
          </p:cNvPr>
          <p:cNvPicPr>
            <a:picLocks noChangeAspect="1"/>
          </p:cNvPicPr>
          <p:nvPr/>
        </p:nvPicPr>
        <p:blipFill>
          <a:blip r:embed="rId10"/>
          <a:stretch>
            <a:fillRect/>
          </a:stretch>
        </p:blipFill>
        <p:spPr>
          <a:xfrm>
            <a:off x="118338" y="3055444"/>
            <a:ext cx="8784976" cy="3238773"/>
          </a:xfrm>
          <a:prstGeom prst="rect">
            <a:avLst/>
          </a:prstGeom>
        </p:spPr>
      </p:pic>
      <p:pic>
        <p:nvPicPr>
          <p:cNvPr id="25" name="图片 24">
            <a:extLst>
              <a:ext uri="{FF2B5EF4-FFF2-40B4-BE49-F238E27FC236}">
                <a16:creationId xmlns:a16="http://schemas.microsoft.com/office/drawing/2014/main" id="{5C4CAFFC-E366-CA85-D984-24929589D948}"/>
              </a:ext>
            </a:extLst>
          </p:cNvPr>
          <p:cNvPicPr>
            <a:picLocks noChangeAspect="1"/>
          </p:cNvPicPr>
          <p:nvPr/>
        </p:nvPicPr>
        <p:blipFill>
          <a:blip r:embed="rId11"/>
          <a:stretch>
            <a:fillRect/>
          </a:stretch>
        </p:blipFill>
        <p:spPr>
          <a:xfrm>
            <a:off x="5626269" y="2441521"/>
            <a:ext cx="1524000" cy="561975"/>
          </a:xfrm>
          <a:prstGeom prst="rect">
            <a:avLst/>
          </a:prstGeom>
        </p:spPr>
      </p:pic>
      <p:sp>
        <p:nvSpPr>
          <p:cNvPr id="27" name="文本框 26">
            <a:extLst>
              <a:ext uri="{FF2B5EF4-FFF2-40B4-BE49-F238E27FC236}">
                <a16:creationId xmlns:a16="http://schemas.microsoft.com/office/drawing/2014/main" id="{15205D4D-A35E-75B7-3AB5-6A02DA90B3E5}"/>
              </a:ext>
            </a:extLst>
          </p:cNvPr>
          <p:cNvSpPr txBox="1"/>
          <p:nvPr/>
        </p:nvSpPr>
        <p:spPr>
          <a:xfrm>
            <a:off x="251520" y="6404446"/>
            <a:ext cx="230425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parameter</a:t>
            </a:r>
            <a:endParaRPr lang="zh-CN" altLang="en-US" sz="2400" dirty="0"/>
          </a:p>
        </p:txBody>
      </p:sp>
      <p:pic>
        <p:nvPicPr>
          <p:cNvPr id="28" name="图片 27">
            <a:extLst>
              <a:ext uri="{FF2B5EF4-FFF2-40B4-BE49-F238E27FC236}">
                <a16:creationId xmlns:a16="http://schemas.microsoft.com/office/drawing/2014/main" id="{6EAC53AD-CF00-A7C3-6EA9-93B1F2994D6A}"/>
              </a:ext>
            </a:extLst>
          </p:cNvPr>
          <p:cNvPicPr>
            <a:picLocks noChangeAspect="1"/>
          </p:cNvPicPr>
          <p:nvPr/>
        </p:nvPicPr>
        <p:blipFill>
          <a:blip r:embed="rId12"/>
          <a:stretch>
            <a:fillRect/>
          </a:stretch>
        </p:blipFill>
        <p:spPr>
          <a:xfrm>
            <a:off x="2237987" y="6553525"/>
            <a:ext cx="180975" cy="200025"/>
          </a:xfrm>
          <a:prstGeom prst="rect">
            <a:avLst/>
          </a:prstGeom>
        </p:spPr>
      </p:pic>
      <p:sp>
        <p:nvSpPr>
          <p:cNvPr id="30" name="文本框 29">
            <a:extLst>
              <a:ext uri="{FF2B5EF4-FFF2-40B4-BE49-F238E27FC236}">
                <a16:creationId xmlns:a16="http://schemas.microsoft.com/office/drawing/2014/main" id="{F56F3411-059B-914C-5CB4-7955B583B51D}"/>
              </a:ext>
            </a:extLst>
          </p:cNvPr>
          <p:cNvSpPr txBox="1"/>
          <p:nvPr/>
        </p:nvSpPr>
        <p:spPr>
          <a:xfrm>
            <a:off x="2555776" y="6404446"/>
            <a:ext cx="316835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degree of freedom</a:t>
            </a:r>
            <a:endParaRPr lang="zh-CN" altLang="en-US" sz="2400" dirty="0"/>
          </a:p>
        </p:txBody>
      </p:sp>
    </p:spTree>
    <p:extLst>
      <p:ext uri="{BB962C8B-B14F-4D97-AF65-F5344CB8AC3E}">
        <p14:creationId xmlns:p14="http://schemas.microsoft.com/office/powerpoint/2010/main" val="372145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P spid="19" grpId="0"/>
      <p:bldP spid="23" grpId="0"/>
      <p:bldP spid="27"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11FF56-AAC0-86DE-3D07-EAAFBE66F175}"/>
              </a:ext>
            </a:extLst>
          </p:cNvPr>
          <p:cNvSpPr/>
          <p:nvPr/>
        </p:nvSpPr>
        <p:spPr>
          <a:xfrm>
            <a:off x="1101969" y="4654677"/>
            <a:ext cx="4355490" cy="369332"/>
          </a:xfrm>
          <a:prstGeom prst="rect">
            <a:avLst/>
          </a:prstGeom>
        </p:spPr>
        <p:txBody>
          <a:bodyPr wrap="square">
            <a:spAutoFit/>
          </a:bodyPr>
          <a:lstStyle/>
          <a:p>
            <a:r>
              <a:rPr lang="en-US" altLang="zh-CN" b="1" dirty="0"/>
              <a:t>PDF of Chi-squared distributions</a:t>
            </a:r>
            <a:endParaRPr lang="zh-CN"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6015EA3-46D5-922B-83FD-7958CB0F6EAD}"/>
                  </a:ext>
                </a:extLst>
              </p:cNvPr>
              <p:cNvSpPr txBox="1"/>
              <p:nvPr/>
            </p:nvSpPr>
            <p:spPr>
              <a:xfrm>
                <a:off x="555787" y="5325524"/>
                <a:ext cx="6518031" cy="532966"/>
              </a:xfrm>
              <a:prstGeom prst="rect">
                <a:avLst/>
              </a:prstGeom>
              <a:noFill/>
            </p:spPr>
            <p:txBody>
              <a:bodyPr wrap="square">
                <a:spAutoFit/>
              </a:bodyPr>
              <a:lstStyle/>
              <a:p>
                <a:r>
                  <a:rPr lang="en-US" altLang="zh-CN" sz="2400" b="1" dirty="0">
                    <a:latin typeface="Cambria Math" panose="02040503050406030204" pitchFamily="18" charset="0"/>
                    <a:ea typeface="Cambria Math" panose="02040503050406030204" pitchFamily="18" charset="0"/>
                  </a:rPr>
                  <a:t>The density function of </a:t>
                </a:r>
                <a14:m>
                  <m:oMath xmlns:m="http://schemas.openxmlformats.org/officeDocument/2006/math">
                    <m:sSup>
                      <m:sSupPr>
                        <m:ctrlPr>
                          <a:rPr lang="en-US" altLang="zh-CN" sz="2800" b="1" i="1">
                            <a:solidFill>
                              <a:srgbClr val="002060"/>
                            </a:solidFill>
                            <a:latin typeface="Cambria Math" panose="02040503050406030204" pitchFamily="18" charset="0"/>
                          </a:rPr>
                        </m:ctrlPr>
                      </m:sSupPr>
                      <m:e>
                        <m:r>
                          <a:rPr lang="zh-CN" altLang="en-US" sz="2800" b="1" i="1">
                            <a:solidFill>
                              <a:srgbClr val="002060"/>
                            </a:solidFill>
                            <a:latin typeface="Cambria Math" panose="02040503050406030204" pitchFamily="18" charset="0"/>
                          </a:rPr>
                          <m:t>𝝌</m:t>
                        </m:r>
                      </m:e>
                      <m:sup>
                        <m:r>
                          <a:rPr lang="en-US" altLang="zh-CN" sz="2800" b="1" i="1">
                            <a:solidFill>
                              <a:srgbClr val="002060"/>
                            </a:solidFill>
                            <a:latin typeface="Cambria Math" panose="02040503050406030204" pitchFamily="18" charset="0"/>
                          </a:rPr>
                          <m:t>𝟐</m:t>
                        </m:r>
                      </m:sup>
                    </m:sSup>
                    <m:r>
                      <a:rPr lang="en-US" altLang="zh-CN" sz="2800" b="1" i="1">
                        <a:solidFill>
                          <a:srgbClr val="002060"/>
                        </a:solidFill>
                        <a:latin typeface="Cambria Math" panose="02040503050406030204" pitchFamily="18" charset="0"/>
                      </a:rPr>
                      <m:t>(</m:t>
                    </m:r>
                    <m:r>
                      <a:rPr lang="en-US" altLang="zh-CN" sz="2800" b="1" i="1" smtClean="0">
                        <a:solidFill>
                          <a:srgbClr val="002060"/>
                        </a:solidFill>
                        <a:latin typeface="Cambria Math" panose="02040503050406030204" pitchFamily="18" charset="0"/>
                      </a:rPr>
                      <m:t>𝟐</m:t>
                    </m:r>
                    <m:r>
                      <a:rPr lang="en-US" altLang="zh-CN" sz="2800" b="1" i="1">
                        <a:solidFill>
                          <a:srgbClr val="002060"/>
                        </a:solidFill>
                        <a:latin typeface="Cambria Math" panose="02040503050406030204" pitchFamily="18" charset="0"/>
                      </a:rPr>
                      <m:t>)</m:t>
                    </m:r>
                  </m:oMath>
                </a14:m>
                <a:r>
                  <a:rPr lang="en-US" altLang="zh-CN" sz="2800" b="1" dirty="0">
                    <a:latin typeface="Cambria Math" panose="02040503050406030204" pitchFamily="18" charset="0"/>
                    <a:ea typeface="Cambria Math" panose="02040503050406030204" pitchFamily="18" charset="0"/>
                  </a:rPr>
                  <a:t> is </a:t>
                </a:r>
                <a:endParaRPr lang="zh-CN" altLang="en-US" sz="2800" dirty="0"/>
              </a:p>
            </p:txBody>
          </p:sp>
        </mc:Choice>
        <mc:Fallback>
          <p:sp>
            <p:nvSpPr>
              <p:cNvPr id="7" name="文本框 6">
                <a:extLst>
                  <a:ext uri="{FF2B5EF4-FFF2-40B4-BE49-F238E27FC236}">
                    <a16:creationId xmlns:a16="http://schemas.microsoft.com/office/drawing/2014/main" id="{36015EA3-46D5-922B-83FD-7958CB0F6EAD}"/>
                  </a:ext>
                </a:extLst>
              </p:cNvPr>
              <p:cNvSpPr txBox="1">
                <a:spLocks noRot="1" noChangeAspect="1" noMove="1" noResize="1" noEditPoints="1" noAdjustHandles="1" noChangeArrowheads="1" noChangeShapeType="1" noTextEdit="1"/>
              </p:cNvSpPr>
              <p:nvPr/>
            </p:nvSpPr>
            <p:spPr>
              <a:xfrm>
                <a:off x="555787" y="5325524"/>
                <a:ext cx="6518031" cy="532966"/>
              </a:xfrm>
              <a:prstGeom prst="rect">
                <a:avLst/>
              </a:prstGeom>
              <a:blipFill>
                <a:blip r:embed="rId2"/>
                <a:stretch>
                  <a:fillRect l="-1403" t="-11494"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BBE54F1-5185-45B3-D9F8-1E5441E7EFCA}"/>
                  </a:ext>
                </a:extLst>
              </p:cNvPr>
              <p:cNvSpPr txBox="1"/>
              <p:nvPr/>
            </p:nvSpPr>
            <p:spPr>
              <a:xfrm>
                <a:off x="5079695" y="5079921"/>
                <a:ext cx="3681046" cy="959237"/>
              </a:xfrm>
              <a:prstGeom prst="rect">
                <a:avLst/>
              </a:prstGeom>
              <a:noFill/>
            </p:spPr>
            <p:txBody>
              <a:bodyPr wrap="square" lIns="0" tIns="0" rIns="0" bIns="0" rtlCol="0">
                <a:spAutoFit/>
              </a:bodyPr>
              <a:lstStyle/>
              <a:p>
                <a14:m>
                  <m:oMath xmlns:m="http://schemas.openxmlformats.org/officeDocument/2006/math">
                    <m:r>
                      <a:rPr lang="en-US" altLang="zh-CN" sz="2400" b="1" i="1" smtClean="0">
                        <a:solidFill>
                          <a:srgbClr val="6D0002"/>
                        </a:solidFill>
                        <a:latin typeface="Cambria Math" panose="02040503050406030204" pitchFamily="18" charset="0"/>
                        <a:ea typeface="Cambria Math" panose="02040503050406030204" pitchFamily="18" charset="0"/>
                      </a:rPr>
                      <m:t>𝒇</m:t>
                    </m:r>
                    <m:r>
                      <a:rPr lang="en-US" altLang="zh-CN" sz="2400" b="1" i="1">
                        <a:solidFill>
                          <a:srgbClr val="6D0002"/>
                        </a:solidFill>
                        <a:latin typeface="Cambria Math" panose="02040503050406030204" pitchFamily="18" charset="0"/>
                      </a:rPr>
                      <m:t>(</m:t>
                    </m:r>
                    <m:r>
                      <a:rPr lang="en-US" altLang="zh-CN" sz="2400" b="1" i="1" smtClean="0">
                        <a:solidFill>
                          <a:srgbClr val="6D0002"/>
                        </a:solidFill>
                        <a:latin typeface="Cambria Math" panose="02040503050406030204" pitchFamily="18" charset="0"/>
                      </a:rPr>
                      <m:t>𝒙</m:t>
                    </m:r>
                    <m:r>
                      <a:rPr lang="en-US" altLang="zh-CN" sz="2400" b="1" i="1">
                        <a:solidFill>
                          <a:srgbClr val="6D0002"/>
                        </a:solidFill>
                        <a:latin typeface="Cambria Math" panose="02040503050406030204" pitchFamily="18" charset="0"/>
                      </a:rPr>
                      <m:t>)</m:t>
                    </m:r>
                  </m:oMath>
                </a14:m>
                <a:r>
                  <a:rPr lang="el-GR" altLang="zh-CN" sz="2400" b="1" dirty="0">
                    <a:solidFill>
                      <a:srgbClr val="6D0002"/>
                    </a:solidFill>
                    <a:ea typeface="Cambria Math" panose="02040503050406030204" pitchFamily="18" charset="0"/>
                  </a:rPr>
                  <a:t> </a:t>
                </a:r>
                <a14:m>
                  <m:oMath xmlns:m="http://schemas.openxmlformats.org/officeDocument/2006/math">
                    <m:r>
                      <a:rPr lang="en-US" altLang="zh-CN" sz="2400" b="1" i="1">
                        <a:solidFill>
                          <a:srgbClr val="6D0002"/>
                        </a:solidFill>
                        <a:latin typeface="Cambria Math"/>
                      </a:rPr>
                      <m:t>=</m:t>
                    </m:r>
                    <m:d>
                      <m:dPr>
                        <m:begChr m:val="{"/>
                        <m:endChr m:val=""/>
                        <m:ctrlPr>
                          <a:rPr lang="en-US" altLang="zh-CN" sz="2400" b="1" i="1" smtClean="0">
                            <a:solidFill>
                              <a:srgbClr val="6D0002"/>
                            </a:solidFill>
                            <a:latin typeface="Cambria Math" panose="02040503050406030204" pitchFamily="18" charset="0"/>
                          </a:rPr>
                        </m:ctrlPr>
                      </m:dPr>
                      <m:e>
                        <m:eqArr>
                          <m:eqArrPr>
                            <m:ctrlPr>
                              <a:rPr lang="en-US" altLang="zh-CN" sz="2400" b="1" i="1" smtClean="0">
                                <a:solidFill>
                                  <a:srgbClr val="6D0002"/>
                                </a:solidFill>
                                <a:latin typeface="Cambria Math" panose="02040503050406030204" pitchFamily="18" charset="0"/>
                              </a:rPr>
                            </m:ctrlPr>
                          </m:eqArrPr>
                          <m:e>
                            <m:f>
                              <m:fPr>
                                <m:ctrlPr>
                                  <a:rPr lang="en-US" altLang="zh-CN" sz="2400" b="1" i="1" smtClean="0">
                                    <a:solidFill>
                                      <a:srgbClr val="6D0002"/>
                                    </a:solidFill>
                                    <a:latin typeface="Cambria Math" panose="02040503050406030204" pitchFamily="18" charset="0"/>
                                  </a:rPr>
                                </m:ctrlPr>
                              </m:fPr>
                              <m:num>
                                <m:r>
                                  <a:rPr lang="en-US" altLang="zh-CN" sz="2400" b="1" i="1" smtClean="0">
                                    <a:solidFill>
                                      <a:srgbClr val="6D0002"/>
                                    </a:solidFill>
                                    <a:latin typeface="Cambria Math" panose="02040503050406030204" pitchFamily="18" charset="0"/>
                                  </a:rPr>
                                  <m:t>𝟏</m:t>
                                </m:r>
                              </m:num>
                              <m:den>
                                <m:r>
                                  <a:rPr lang="en-US" altLang="zh-CN" sz="2400" b="1" i="1" smtClean="0">
                                    <a:solidFill>
                                      <a:srgbClr val="6D0002"/>
                                    </a:solidFill>
                                    <a:latin typeface="Cambria Math" panose="02040503050406030204" pitchFamily="18" charset="0"/>
                                    <a:ea typeface="Cambria Math"/>
                                  </a:rPr>
                                  <m:t>𝟐</m:t>
                                </m:r>
                              </m:den>
                            </m:f>
                            <m:sSup>
                              <m:sSupPr>
                                <m:ctrlPr>
                                  <a:rPr lang="en-US" altLang="zh-CN" sz="2400" b="1" i="1">
                                    <a:solidFill>
                                      <a:srgbClr val="6D0002"/>
                                    </a:solidFill>
                                    <a:latin typeface="Cambria Math" panose="02040503050406030204" pitchFamily="18" charset="0"/>
                                    <a:ea typeface="Cambria Math"/>
                                  </a:rPr>
                                </m:ctrlPr>
                              </m:sSupPr>
                              <m:e>
                                <m:r>
                                  <a:rPr lang="en-US" altLang="zh-CN" sz="2400" b="1" i="1">
                                    <a:solidFill>
                                      <a:srgbClr val="6D0002"/>
                                    </a:solidFill>
                                    <a:latin typeface="Cambria Math" panose="02040503050406030204" pitchFamily="18" charset="0"/>
                                  </a:rPr>
                                  <m:t>𝒆</m:t>
                                </m:r>
                              </m:e>
                              <m:sup>
                                <m:r>
                                  <a:rPr lang="en-US" altLang="zh-CN" sz="2400" b="1" i="1" dirty="0">
                                    <a:solidFill>
                                      <a:srgbClr val="6D0002"/>
                                    </a:solidFill>
                                    <a:latin typeface="Cambria Math" panose="02040503050406030204" pitchFamily="18" charset="0"/>
                                  </a:rPr>
                                  <m:t>−</m:t>
                                </m:r>
                                <m:r>
                                  <a:rPr lang="en-US" altLang="zh-CN" sz="2400" b="1" i="1" dirty="0">
                                    <a:solidFill>
                                      <a:srgbClr val="6D0002"/>
                                    </a:solidFill>
                                    <a:latin typeface="Cambria Math" panose="02040503050406030204" pitchFamily="18" charset="0"/>
                                  </a:rPr>
                                  <m:t>𝒙</m:t>
                                </m:r>
                                <m:r>
                                  <a:rPr lang="en-US" altLang="zh-CN" sz="2400" b="1" i="1" dirty="0" smtClean="0">
                                    <a:solidFill>
                                      <a:srgbClr val="6D0002"/>
                                    </a:solidFill>
                                    <a:latin typeface="Cambria Math" panose="02040503050406030204" pitchFamily="18" charset="0"/>
                                  </a:rPr>
                                  <m:t>/</m:t>
                                </m:r>
                                <m:r>
                                  <a:rPr lang="en-US" altLang="zh-CN" sz="2400" b="1" i="1">
                                    <a:solidFill>
                                      <a:srgbClr val="6D0002"/>
                                    </a:solidFill>
                                    <a:latin typeface="Cambria Math" panose="02040503050406030204" pitchFamily="18" charset="0"/>
                                  </a:rPr>
                                  <m:t>𝟐</m:t>
                                </m:r>
                              </m:sup>
                            </m:sSup>
                            <m:r>
                              <m:rPr>
                                <m:nor/>
                              </m:rPr>
                              <a:rPr lang="en-US" altLang="zh-CN" sz="2400" b="1" dirty="0">
                                <a:solidFill>
                                  <a:srgbClr val="6D0002"/>
                                </a:solidFill>
                              </a:rPr>
                              <m:t>, </m:t>
                            </m:r>
                            <m:r>
                              <a:rPr lang="en-US" altLang="zh-CN" sz="2400" b="1" i="1" dirty="0" smtClean="0">
                                <a:solidFill>
                                  <a:srgbClr val="6D0002"/>
                                </a:solidFill>
                                <a:latin typeface="Cambria Math" panose="02040503050406030204" pitchFamily="18" charset="0"/>
                              </a:rPr>
                              <m:t>      </m:t>
                            </m:r>
                            <m:r>
                              <a:rPr lang="en-US" altLang="zh-CN" sz="2400" b="1" i="1" dirty="0">
                                <a:solidFill>
                                  <a:srgbClr val="6D0002"/>
                                </a:solidFill>
                                <a:latin typeface="Cambria Math" panose="02040503050406030204" pitchFamily="18" charset="0"/>
                              </a:rPr>
                              <m:t>𝒙</m:t>
                            </m:r>
                            <m:r>
                              <a:rPr lang="en-US" altLang="zh-CN" sz="2400" b="1" i="1" dirty="0">
                                <a:solidFill>
                                  <a:srgbClr val="6D0002"/>
                                </a:solidFill>
                                <a:latin typeface="Cambria Math" panose="02040503050406030204" pitchFamily="18" charset="0"/>
                              </a:rPr>
                              <m:t>&gt;</m:t>
                            </m:r>
                            <m:r>
                              <a:rPr lang="en-US" altLang="zh-CN" sz="2400" b="1" i="1" dirty="0">
                                <a:solidFill>
                                  <a:srgbClr val="6D0002"/>
                                </a:solidFill>
                                <a:latin typeface="Cambria Math" panose="02040503050406030204" pitchFamily="18" charset="0"/>
                              </a:rPr>
                              <m:t>𝟎</m:t>
                            </m:r>
                          </m:e>
                          <m:e>
                            <m:r>
                              <a:rPr lang="en-US" altLang="zh-CN" sz="2400" b="1" i="1" dirty="0" smtClean="0">
                                <a:solidFill>
                                  <a:srgbClr val="6D0002"/>
                                </a:solidFill>
                                <a:latin typeface="Cambria Math" panose="02040503050406030204" pitchFamily="18" charset="0"/>
                              </a:rPr>
                              <m:t>𝟎</m:t>
                            </m:r>
                            <m:r>
                              <a:rPr lang="en-US" altLang="zh-CN" sz="2400" b="1" i="1" dirty="0" smtClean="0">
                                <a:solidFill>
                                  <a:srgbClr val="6D0002"/>
                                </a:solidFill>
                                <a:latin typeface="Cambria Math" panose="02040503050406030204" pitchFamily="18" charset="0"/>
                              </a:rPr>
                              <m:t>,                  </m:t>
                            </m:r>
                            <m:r>
                              <a:rPr lang="en-US" altLang="zh-CN" sz="2400" b="1" i="1" dirty="0">
                                <a:solidFill>
                                  <a:srgbClr val="6D0002"/>
                                </a:solidFill>
                                <a:latin typeface="Cambria Math" panose="02040503050406030204" pitchFamily="18" charset="0"/>
                              </a:rPr>
                              <m:t>𝒙</m:t>
                            </m:r>
                            <m:r>
                              <a:rPr lang="en-US" altLang="zh-CN" sz="2400" b="1" i="1" dirty="0" smtClean="0">
                                <a:solidFill>
                                  <a:srgbClr val="6D0002"/>
                                </a:solidFill>
                                <a:latin typeface="Cambria Math" panose="02040503050406030204" pitchFamily="18" charset="0"/>
                              </a:rPr>
                              <m:t>≤</m:t>
                            </m:r>
                            <m:r>
                              <a:rPr lang="en-US" altLang="zh-CN" sz="2400" b="1" i="1" dirty="0">
                                <a:solidFill>
                                  <a:srgbClr val="6D0002"/>
                                </a:solidFill>
                                <a:latin typeface="Cambria Math" panose="02040503050406030204" pitchFamily="18" charset="0"/>
                              </a:rPr>
                              <m:t>𝟎</m:t>
                            </m:r>
                          </m:e>
                        </m:eqArr>
                      </m:e>
                    </m:d>
                  </m:oMath>
                </a14:m>
                <a:endParaRPr lang="zh-CN" altLang="en-US" sz="2400" b="1" dirty="0">
                  <a:solidFill>
                    <a:srgbClr val="6D0002"/>
                  </a:solidFill>
                </a:endParaRPr>
              </a:p>
            </p:txBody>
          </p:sp>
        </mc:Choice>
        <mc:Fallback>
          <p:sp>
            <p:nvSpPr>
              <p:cNvPr id="8" name="文本框 7">
                <a:extLst>
                  <a:ext uri="{FF2B5EF4-FFF2-40B4-BE49-F238E27FC236}">
                    <a16:creationId xmlns:a16="http://schemas.microsoft.com/office/drawing/2014/main" id="{DBBE54F1-5185-45B3-D9F8-1E5441E7EFCA}"/>
                  </a:ext>
                </a:extLst>
              </p:cNvPr>
              <p:cNvSpPr txBox="1">
                <a:spLocks noRot="1" noChangeAspect="1" noMove="1" noResize="1" noEditPoints="1" noAdjustHandles="1" noChangeArrowheads="1" noChangeShapeType="1" noTextEdit="1"/>
              </p:cNvSpPr>
              <p:nvPr/>
            </p:nvSpPr>
            <p:spPr>
              <a:xfrm>
                <a:off x="5079695" y="5079921"/>
                <a:ext cx="3681046" cy="959237"/>
              </a:xfrm>
              <a:prstGeom prst="rect">
                <a:avLst/>
              </a:prstGeom>
              <a:blipFill>
                <a:blip r:embed="rId3"/>
                <a:stretch>
                  <a:fillRect l="-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30D94AD-2C37-B42E-6AA6-C58B780ED00B}"/>
                  </a:ext>
                </a:extLst>
              </p:cNvPr>
              <p:cNvSpPr txBox="1"/>
              <p:nvPr/>
            </p:nvSpPr>
            <p:spPr>
              <a:xfrm>
                <a:off x="633941" y="6168098"/>
                <a:ext cx="8400644" cy="470000"/>
              </a:xfrm>
              <a:prstGeom prst="rect">
                <a:avLst/>
              </a:prstGeom>
              <a:noFill/>
            </p:spPr>
            <p:txBody>
              <a:bodyPr wrap="square">
                <a:spAutoFit/>
              </a:bodyPr>
              <a:lstStyle/>
              <a:p>
                <a14:m>
                  <m:oMath xmlns:m="http://schemas.openxmlformats.org/officeDocument/2006/math">
                    <m:sSup>
                      <m:sSupPr>
                        <m:ctrlPr>
                          <a:rPr lang="en-US" altLang="zh-CN" sz="2400" b="1" i="1" smtClean="0">
                            <a:solidFill>
                              <a:schemeClr val="tx1"/>
                            </a:solidFill>
                            <a:highlight>
                              <a:srgbClr val="FFFF00"/>
                            </a:highlight>
                            <a:latin typeface="Cambria Math" panose="02040503050406030204" pitchFamily="18" charset="0"/>
                          </a:rPr>
                        </m:ctrlPr>
                      </m:sSupPr>
                      <m:e>
                        <m:r>
                          <a:rPr lang="zh-CN" altLang="en-US" sz="2400" b="1" i="1">
                            <a:solidFill>
                              <a:schemeClr val="tx1"/>
                            </a:solidFill>
                            <a:highlight>
                              <a:srgbClr val="FFFF00"/>
                            </a:highlight>
                            <a:latin typeface="Cambria Math" panose="02040503050406030204" pitchFamily="18" charset="0"/>
                          </a:rPr>
                          <m:t>𝝌</m:t>
                        </m:r>
                      </m:e>
                      <m:sup>
                        <m:r>
                          <a:rPr lang="en-US" altLang="zh-CN" sz="2400" b="1" i="1">
                            <a:solidFill>
                              <a:schemeClr val="tx1"/>
                            </a:solidFill>
                            <a:highlight>
                              <a:srgbClr val="FFFF00"/>
                            </a:highlight>
                            <a:latin typeface="Cambria Math" panose="02040503050406030204" pitchFamily="18" charset="0"/>
                          </a:rPr>
                          <m:t>𝟐</m:t>
                        </m:r>
                      </m:sup>
                    </m:sSup>
                    <m:r>
                      <a:rPr lang="en-US" altLang="zh-CN" sz="2400" b="1" i="1">
                        <a:solidFill>
                          <a:schemeClr val="tx1"/>
                        </a:solidFill>
                        <a:highlight>
                          <a:srgbClr val="FFFF00"/>
                        </a:highlight>
                        <a:latin typeface="Cambria Math" panose="02040503050406030204" pitchFamily="18" charset="0"/>
                      </a:rPr>
                      <m:t>(</m:t>
                    </m:r>
                    <m:r>
                      <a:rPr lang="en-US" altLang="zh-CN" sz="2400" b="1" i="1">
                        <a:solidFill>
                          <a:schemeClr val="tx1"/>
                        </a:solidFill>
                        <a:highlight>
                          <a:srgbClr val="FFFF00"/>
                        </a:highlight>
                        <a:latin typeface="Cambria Math" panose="02040503050406030204" pitchFamily="18" charset="0"/>
                      </a:rPr>
                      <m:t>𝟐</m:t>
                    </m:r>
                    <m:r>
                      <a:rPr lang="en-US" altLang="zh-CN" sz="2400" b="1" i="1">
                        <a:solidFill>
                          <a:schemeClr val="tx1"/>
                        </a:solidFill>
                        <a:highlight>
                          <a:srgbClr val="FFFF00"/>
                        </a:highlight>
                        <a:latin typeface="Cambria Math" panose="02040503050406030204" pitchFamily="18" charset="0"/>
                      </a:rPr>
                      <m:t>)</m:t>
                    </m:r>
                  </m:oMath>
                </a14:m>
                <a:r>
                  <a:rPr lang="en-US" altLang="zh-CN" sz="2400" b="0" i="0" dirty="0">
                    <a:solidFill>
                      <a:schemeClr val="tx1"/>
                    </a:solidFill>
                    <a:effectLst/>
                    <a:highlight>
                      <a:srgbClr val="FFFF00"/>
                    </a:highlight>
                    <a:latin typeface="黑体" panose="02010609060101010101" pitchFamily="49" charset="-122"/>
                    <a:ea typeface="黑体" panose="02010609060101010101" pitchFamily="49" charset="-122"/>
                  </a:rPr>
                  <a:t> </a:t>
                </a:r>
                <a:r>
                  <a:rPr lang="en-US" altLang="zh-CN" sz="2400" b="1" dirty="0">
                    <a:highlight>
                      <a:srgbClr val="FFFF00"/>
                    </a:highlight>
                    <a:latin typeface="Cambria Math" panose="02040503050406030204" pitchFamily="18" charset="0"/>
                    <a:ea typeface="Cambria Math" panose="02040503050406030204" pitchFamily="18" charset="0"/>
                  </a:rPr>
                  <a:t>is exponential distribution </a:t>
                </a:r>
                <a:r>
                  <a:rPr lang="en-US" altLang="zh-CN" sz="2400" b="1" dirty="0">
                    <a:latin typeface="Cambria Math" panose="02040503050406030204" pitchFamily="18" charset="0"/>
                    <a:ea typeface="Cambria Math" panose="02040503050406030204" pitchFamily="18" charset="0"/>
                  </a:rPr>
                  <a:t>with parameter </a:t>
                </a:r>
                <a:r>
                  <a:rPr lang="en-US" altLang="zh-CN" sz="2400" b="1" dirty="0">
                    <a:solidFill>
                      <a:srgbClr val="002060"/>
                    </a:solidFill>
                    <a:latin typeface="Cambria Math" panose="02040503050406030204" pitchFamily="18" charset="0"/>
                    <a:ea typeface="Cambria Math" panose="02040503050406030204" pitchFamily="18" charset="0"/>
                  </a:rPr>
                  <a:t>2</a:t>
                </a:r>
                <a:r>
                  <a:rPr lang="zh-CN" altLang="en-US" sz="2400" b="1" dirty="0">
                    <a:latin typeface="Cambria Math" panose="02040503050406030204" pitchFamily="18" charset="0"/>
                    <a:ea typeface="Cambria Math" panose="02040503050406030204" pitchFamily="18" charset="0"/>
                  </a:rPr>
                  <a:t>，</a:t>
                </a:r>
                <a:r>
                  <a:rPr lang="en-US" altLang="zh-CN" sz="2400" b="1" i="1" dirty="0">
                    <a:solidFill>
                      <a:srgbClr val="002060"/>
                    </a:solidFill>
                    <a:highlight>
                      <a:srgbClr val="FFFF00"/>
                    </a:highlight>
                    <a:latin typeface="Times New Roman" pitchFamily="18" charset="0"/>
                    <a:cs typeface="Times New Roman" pitchFamily="18" charset="0"/>
                  </a:rPr>
                  <a:t>Exp </a:t>
                </a:r>
                <a:r>
                  <a:rPr lang="en-US" altLang="zh-CN" sz="2400" b="1" dirty="0">
                    <a:solidFill>
                      <a:srgbClr val="002060"/>
                    </a:solidFill>
                    <a:highlight>
                      <a:srgbClr val="FFFF00"/>
                    </a:highlight>
                    <a:latin typeface="Times New Roman" pitchFamily="18" charset="0"/>
                    <a:cs typeface="Times New Roman" pitchFamily="18" charset="0"/>
                  </a:rPr>
                  <a:t>(2). </a:t>
                </a:r>
                <a:endParaRPr lang="zh-CN" altLang="en-US" sz="2400" dirty="0">
                  <a:solidFill>
                    <a:schemeClr val="tx1"/>
                  </a:solidFill>
                  <a:highlight>
                    <a:srgbClr val="FFFF00"/>
                  </a:highlight>
                </a:endParaRPr>
              </a:p>
            </p:txBody>
          </p:sp>
        </mc:Choice>
        <mc:Fallback>
          <p:sp>
            <p:nvSpPr>
              <p:cNvPr id="9" name="文本框 8">
                <a:extLst>
                  <a:ext uri="{FF2B5EF4-FFF2-40B4-BE49-F238E27FC236}">
                    <a16:creationId xmlns:a16="http://schemas.microsoft.com/office/drawing/2014/main" id="{B30D94AD-2C37-B42E-6AA6-C58B780ED00B}"/>
                  </a:ext>
                </a:extLst>
              </p:cNvPr>
              <p:cNvSpPr txBox="1">
                <a:spLocks noRot="1" noChangeAspect="1" noMove="1" noResize="1" noEditPoints="1" noAdjustHandles="1" noChangeArrowheads="1" noChangeShapeType="1" noTextEdit="1"/>
              </p:cNvSpPr>
              <p:nvPr/>
            </p:nvSpPr>
            <p:spPr>
              <a:xfrm>
                <a:off x="633941" y="6168098"/>
                <a:ext cx="8400644" cy="470000"/>
              </a:xfrm>
              <a:prstGeom prst="rect">
                <a:avLst/>
              </a:prstGeom>
              <a:blipFill>
                <a:blip r:embed="rId4"/>
                <a:stretch>
                  <a:fillRect l="-218" t="-12987" b="-2987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CD444FB-DC99-BA85-88C3-E02ED5AAFA56}"/>
              </a:ext>
            </a:extLst>
          </p:cNvPr>
          <p:cNvPicPr>
            <a:picLocks noChangeAspect="1"/>
          </p:cNvPicPr>
          <p:nvPr/>
        </p:nvPicPr>
        <p:blipFill>
          <a:blip r:embed="rId5"/>
          <a:stretch>
            <a:fillRect/>
          </a:stretch>
        </p:blipFill>
        <p:spPr>
          <a:xfrm>
            <a:off x="971600" y="1196752"/>
            <a:ext cx="4429125" cy="3048000"/>
          </a:xfrm>
          <a:prstGeom prst="rect">
            <a:avLst/>
          </a:prstGeom>
        </p:spPr>
      </p:pic>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2F79D84D-BB17-A0B1-343B-AA78C1EAC726}"/>
                  </a:ext>
                </a:extLst>
              </p:cNvPr>
              <p:cNvSpPr/>
              <p:nvPr/>
            </p:nvSpPr>
            <p:spPr>
              <a:xfrm>
                <a:off x="4701931" y="1385271"/>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oMath>
                  </m:oMathPara>
                </a14:m>
                <a:endParaRPr lang="zh-CN" altLang="en-US" sz="1600" b="1" dirty="0"/>
              </a:p>
            </p:txBody>
          </p:sp>
        </mc:Choice>
        <mc:Fallback>
          <p:sp>
            <p:nvSpPr>
              <p:cNvPr id="12" name="矩形 11">
                <a:extLst>
                  <a:ext uri="{FF2B5EF4-FFF2-40B4-BE49-F238E27FC236}">
                    <a16:creationId xmlns:a16="http://schemas.microsoft.com/office/drawing/2014/main" id="{2F79D84D-BB17-A0B1-343B-AA78C1EAC726}"/>
                  </a:ext>
                </a:extLst>
              </p:cNvPr>
              <p:cNvSpPr>
                <a:spLocks noRot="1" noChangeAspect="1" noMove="1" noResize="1" noEditPoints="1" noAdjustHandles="1" noChangeArrowheads="1" noChangeShapeType="1" noTextEdit="1"/>
              </p:cNvSpPr>
              <p:nvPr/>
            </p:nvSpPr>
            <p:spPr>
              <a:xfrm>
                <a:off x="4701931" y="1385271"/>
                <a:ext cx="755528"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8F95D8C2-2F42-3875-F9F5-A51E48F8EFEF}"/>
                  </a:ext>
                </a:extLst>
              </p:cNvPr>
              <p:cNvSpPr/>
              <p:nvPr/>
            </p:nvSpPr>
            <p:spPr>
              <a:xfrm>
                <a:off x="4701931" y="1638662"/>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𝟐</m:t>
                      </m:r>
                    </m:oMath>
                  </m:oMathPara>
                </a14:m>
                <a:endParaRPr lang="zh-CN" altLang="en-US" sz="1600" b="1" dirty="0"/>
              </a:p>
            </p:txBody>
          </p:sp>
        </mc:Choice>
        <mc:Fallback>
          <p:sp>
            <p:nvSpPr>
              <p:cNvPr id="13" name="矩形 12">
                <a:extLst>
                  <a:ext uri="{FF2B5EF4-FFF2-40B4-BE49-F238E27FC236}">
                    <a16:creationId xmlns:a16="http://schemas.microsoft.com/office/drawing/2014/main" id="{8F95D8C2-2F42-3875-F9F5-A51E48F8EFEF}"/>
                  </a:ext>
                </a:extLst>
              </p:cNvPr>
              <p:cNvSpPr>
                <a:spLocks noRot="1" noChangeAspect="1" noMove="1" noResize="1" noEditPoints="1" noAdjustHandles="1" noChangeArrowheads="1" noChangeShapeType="1" noTextEdit="1"/>
              </p:cNvSpPr>
              <p:nvPr/>
            </p:nvSpPr>
            <p:spPr>
              <a:xfrm>
                <a:off x="4701931" y="1638662"/>
                <a:ext cx="755528" cy="3385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D5557A78-3684-E25D-5F0A-4A76DC3B21FD}"/>
                  </a:ext>
                </a:extLst>
              </p:cNvPr>
              <p:cNvSpPr/>
              <p:nvPr/>
            </p:nvSpPr>
            <p:spPr>
              <a:xfrm>
                <a:off x="4701931" y="1881031"/>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𝟑</m:t>
                      </m:r>
                    </m:oMath>
                  </m:oMathPara>
                </a14:m>
                <a:endParaRPr lang="zh-CN" altLang="en-US" sz="1600" b="1" dirty="0"/>
              </a:p>
            </p:txBody>
          </p:sp>
        </mc:Choice>
        <mc:Fallback>
          <p:sp>
            <p:nvSpPr>
              <p:cNvPr id="14" name="矩形 13">
                <a:extLst>
                  <a:ext uri="{FF2B5EF4-FFF2-40B4-BE49-F238E27FC236}">
                    <a16:creationId xmlns:a16="http://schemas.microsoft.com/office/drawing/2014/main" id="{D5557A78-3684-E25D-5F0A-4A76DC3B21FD}"/>
                  </a:ext>
                </a:extLst>
              </p:cNvPr>
              <p:cNvSpPr>
                <a:spLocks noRot="1" noChangeAspect="1" noMove="1" noResize="1" noEditPoints="1" noAdjustHandles="1" noChangeArrowheads="1" noChangeShapeType="1" noTextEdit="1"/>
              </p:cNvSpPr>
              <p:nvPr/>
            </p:nvSpPr>
            <p:spPr>
              <a:xfrm>
                <a:off x="4701931" y="1881031"/>
                <a:ext cx="755528" cy="3385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8FA8D306-DC07-D717-28D0-AEF748C60E45}"/>
                  </a:ext>
                </a:extLst>
              </p:cNvPr>
              <p:cNvSpPr/>
              <p:nvPr/>
            </p:nvSpPr>
            <p:spPr>
              <a:xfrm>
                <a:off x="4701931" y="2099530"/>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𝟒</m:t>
                      </m:r>
                    </m:oMath>
                  </m:oMathPara>
                </a14:m>
                <a:endParaRPr lang="zh-CN" altLang="en-US" sz="1600" b="1" dirty="0"/>
              </a:p>
            </p:txBody>
          </p:sp>
        </mc:Choice>
        <mc:Fallback>
          <p:sp>
            <p:nvSpPr>
              <p:cNvPr id="15" name="矩形 14">
                <a:extLst>
                  <a:ext uri="{FF2B5EF4-FFF2-40B4-BE49-F238E27FC236}">
                    <a16:creationId xmlns:a16="http://schemas.microsoft.com/office/drawing/2014/main" id="{8FA8D306-DC07-D717-28D0-AEF748C60E45}"/>
                  </a:ext>
                </a:extLst>
              </p:cNvPr>
              <p:cNvSpPr>
                <a:spLocks noRot="1" noChangeAspect="1" noMove="1" noResize="1" noEditPoints="1" noAdjustHandles="1" noChangeArrowheads="1" noChangeShapeType="1" noTextEdit="1"/>
              </p:cNvSpPr>
              <p:nvPr/>
            </p:nvSpPr>
            <p:spPr>
              <a:xfrm>
                <a:off x="4701931" y="2099530"/>
                <a:ext cx="755528"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D78227B9-FC2D-1A2C-C2CA-8B0DDC8CBEF9}"/>
                  </a:ext>
                </a:extLst>
              </p:cNvPr>
              <p:cNvSpPr/>
              <p:nvPr/>
            </p:nvSpPr>
            <p:spPr>
              <a:xfrm>
                <a:off x="4701931" y="2352921"/>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𝟔</m:t>
                      </m:r>
                    </m:oMath>
                  </m:oMathPara>
                </a14:m>
                <a:endParaRPr lang="zh-CN" altLang="en-US" sz="1600" b="1" dirty="0"/>
              </a:p>
            </p:txBody>
          </p:sp>
        </mc:Choice>
        <mc:Fallback>
          <p:sp>
            <p:nvSpPr>
              <p:cNvPr id="16" name="矩形 15">
                <a:extLst>
                  <a:ext uri="{FF2B5EF4-FFF2-40B4-BE49-F238E27FC236}">
                    <a16:creationId xmlns:a16="http://schemas.microsoft.com/office/drawing/2014/main" id="{D78227B9-FC2D-1A2C-C2CA-8B0DDC8CBEF9}"/>
                  </a:ext>
                </a:extLst>
              </p:cNvPr>
              <p:cNvSpPr>
                <a:spLocks noRot="1" noChangeAspect="1" noMove="1" noResize="1" noEditPoints="1" noAdjustHandles="1" noChangeArrowheads="1" noChangeShapeType="1" noTextEdit="1"/>
              </p:cNvSpPr>
              <p:nvPr/>
            </p:nvSpPr>
            <p:spPr>
              <a:xfrm>
                <a:off x="4701931" y="2352921"/>
                <a:ext cx="755528" cy="3385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8F610594-6B5F-D98F-E6D6-EDC2DCF81C9A}"/>
                  </a:ext>
                </a:extLst>
              </p:cNvPr>
              <p:cNvSpPr/>
              <p:nvPr/>
            </p:nvSpPr>
            <p:spPr>
              <a:xfrm>
                <a:off x="4701931" y="2595290"/>
                <a:ext cx="7555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002060"/>
                          </a:solidFill>
                          <a:latin typeface="Cambria Math" panose="02040503050406030204" pitchFamily="18" charset="0"/>
                        </a:rPr>
                        <m:t>𝒗</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𝟗</m:t>
                      </m:r>
                    </m:oMath>
                  </m:oMathPara>
                </a14:m>
                <a:endParaRPr lang="zh-CN" altLang="en-US" sz="1600" b="1" dirty="0"/>
              </a:p>
            </p:txBody>
          </p:sp>
        </mc:Choice>
        <mc:Fallback>
          <p:sp>
            <p:nvSpPr>
              <p:cNvPr id="17" name="矩形 16">
                <a:extLst>
                  <a:ext uri="{FF2B5EF4-FFF2-40B4-BE49-F238E27FC236}">
                    <a16:creationId xmlns:a16="http://schemas.microsoft.com/office/drawing/2014/main" id="{8F610594-6B5F-D98F-E6D6-EDC2DCF81C9A}"/>
                  </a:ext>
                </a:extLst>
              </p:cNvPr>
              <p:cNvSpPr>
                <a:spLocks noRot="1" noChangeAspect="1" noMove="1" noResize="1" noEditPoints="1" noAdjustHandles="1" noChangeArrowheads="1" noChangeShapeType="1" noTextEdit="1"/>
              </p:cNvSpPr>
              <p:nvPr/>
            </p:nvSpPr>
            <p:spPr>
              <a:xfrm>
                <a:off x="4701931" y="2595290"/>
                <a:ext cx="755528" cy="338554"/>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42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44A45F-085C-6E10-D628-2ED58C0EEFB5}"/>
              </a:ext>
            </a:extLst>
          </p:cNvPr>
          <p:cNvSpPr txBox="1"/>
          <p:nvPr/>
        </p:nvSpPr>
        <p:spPr>
          <a:xfrm>
            <a:off x="179512" y="116632"/>
            <a:ext cx="194421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will write</a:t>
            </a:r>
            <a:endParaRPr lang="zh-CN" altLang="en-US" sz="2400" dirty="0"/>
          </a:p>
        </p:txBody>
      </p:sp>
      <p:pic>
        <p:nvPicPr>
          <p:cNvPr id="4" name="图片 3">
            <a:extLst>
              <a:ext uri="{FF2B5EF4-FFF2-40B4-BE49-F238E27FC236}">
                <a16:creationId xmlns:a16="http://schemas.microsoft.com/office/drawing/2014/main" id="{DD25F285-A8B1-C83A-B002-9C2FE6A86A32}"/>
              </a:ext>
            </a:extLst>
          </p:cNvPr>
          <p:cNvPicPr>
            <a:picLocks noChangeAspect="1"/>
          </p:cNvPicPr>
          <p:nvPr/>
        </p:nvPicPr>
        <p:blipFill>
          <a:blip r:embed="rId2"/>
          <a:stretch>
            <a:fillRect/>
          </a:stretch>
        </p:blipFill>
        <p:spPr>
          <a:xfrm>
            <a:off x="2051720" y="66476"/>
            <a:ext cx="1524000" cy="561975"/>
          </a:xfrm>
          <a:prstGeom prst="rect">
            <a:avLst/>
          </a:prstGeom>
        </p:spPr>
      </p:pic>
      <p:sp>
        <p:nvSpPr>
          <p:cNvPr id="6" name="文本框 5">
            <a:extLst>
              <a:ext uri="{FF2B5EF4-FFF2-40B4-BE49-F238E27FC236}">
                <a16:creationId xmlns:a16="http://schemas.microsoft.com/office/drawing/2014/main" id="{87C4CA63-1499-AE7F-455F-A0ECA877F420}"/>
              </a:ext>
            </a:extLst>
          </p:cNvPr>
          <p:cNvSpPr txBox="1"/>
          <p:nvPr/>
        </p:nvSpPr>
        <p:spPr>
          <a:xfrm>
            <a:off x="3587396" y="152437"/>
            <a:ext cx="55780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if</a:t>
            </a:r>
            <a:endParaRPr lang="zh-CN" altLang="en-US" sz="2400" dirty="0"/>
          </a:p>
        </p:txBody>
      </p:sp>
      <p:pic>
        <p:nvPicPr>
          <p:cNvPr id="7" name="图片 6">
            <a:extLst>
              <a:ext uri="{FF2B5EF4-FFF2-40B4-BE49-F238E27FC236}">
                <a16:creationId xmlns:a16="http://schemas.microsoft.com/office/drawing/2014/main" id="{6ABDF6DF-7066-1363-1678-C8124A18CF69}"/>
              </a:ext>
            </a:extLst>
          </p:cNvPr>
          <p:cNvPicPr>
            <a:picLocks noChangeAspect="1"/>
          </p:cNvPicPr>
          <p:nvPr/>
        </p:nvPicPr>
        <p:blipFill>
          <a:blip r:embed="rId3"/>
          <a:stretch>
            <a:fillRect/>
          </a:stretch>
        </p:blipFill>
        <p:spPr>
          <a:xfrm>
            <a:off x="3990826" y="264206"/>
            <a:ext cx="266700" cy="238125"/>
          </a:xfrm>
          <a:prstGeom prst="rect">
            <a:avLst/>
          </a:prstGeom>
        </p:spPr>
      </p:pic>
      <p:sp>
        <p:nvSpPr>
          <p:cNvPr id="9" name="文本框 8">
            <a:extLst>
              <a:ext uri="{FF2B5EF4-FFF2-40B4-BE49-F238E27FC236}">
                <a16:creationId xmlns:a16="http://schemas.microsoft.com/office/drawing/2014/main" id="{D2858D51-3A8F-2CEF-4CBE-3A8B1B055F4A}"/>
              </a:ext>
            </a:extLst>
          </p:cNvPr>
          <p:cNvSpPr txBox="1"/>
          <p:nvPr/>
        </p:nvSpPr>
        <p:spPr>
          <a:xfrm>
            <a:off x="4273186" y="152437"/>
            <a:ext cx="4572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a random variable which follows</a:t>
            </a:r>
            <a:endParaRPr lang="zh-CN" altLang="en-US" sz="2400" dirty="0"/>
          </a:p>
        </p:txBody>
      </p:sp>
      <p:sp>
        <p:nvSpPr>
          <p:cNvPr id="11" name="文本框 10">
            <a:extLst>
              <a:ext uri="{FF2B5EF4-FFF2-40B4-BE49-F238E27FC236}">
                <a16:creationId xmlns:a16="http://schemas.microsoft.com/office/drawing/2014/main" id="{7B0FB950-FBDB-0D92-54C0-4CC3584A8F88}"/>
              </a:ext>
            </a:extLst>
          </p:cNvPr>
          <p:cNvSpPr txBox="1"/>
          <p:nvPr/>
        </p:nvSpPr>
        <p:spPr>
          <a:xfrm>
            <a:off x="179512" y="618223"/>
            <a:ext cx="72008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 chi-square distribution with the degree of freedom</a:t>
            </a:r>
            <a:endParaRPr lang="zh-CN" altLang="en-US" sz="2400" dirty="0"/>
          </a:p>
        </p:txBody>
      </p:sp>
      <p:pic>
        <p:nvPicPr>
          <p:cNvPr id="12" name="图片 11">
            <a:extLst>
              <a:ext uri="{FF2B5EF4-FFF2-40B4-BE49-F238E27FC236}">
                <a16:creationId xmlns:a16="http://schemas.microsoft.com/office/drawing/2014/main" id="{D3B0113F-A494-8E29-BC9A-F55C7DE3FDC3}"/>
              </a:ext>
            </a:extLst>
          </p:cNvPr>
          <p:cNvPicPr>
            <a:picLocks noChangeAspect="1"/>
          </p:cNvPicPr>
          <p:nvPr/>
        </p:nvPicPr>
        <p:blipFill>
          <a:blip r:embed="rId4"/>
          <a:stretch>
            <a:fillRect/>
          </a:stretch>
        </p:blipFill>
        <p:spPr>
          <a:xfrm>
            <a:off x="6876256" y="764704"/>
            <a:ext cx="180975" cy="200025"/>
          </a:xfrm>
          <a:prstGeom prst="rect">
            <a:avLst/>
          </a:prstGeom>
        </p:spPr>
      </p:pic>
      <p:sp>
        <p:nvSpPr>
          <p:cNvPr id="14" name="文本框 13">
            <a:extLst>
              <a:ext uri="{FF2B5EF4-FFF2-40B4-BE49-F238E27FC236}">
                <a16:creationId xmlns:a16="http://schemas.microsoft.com/office/drawing/2014/main" id="{3047ACBD-E710-8AF1-0D84-6ED67B167487}"/>
              </a:ext>
            </a:extLst>
          </p:cNvPr>
          <p:cNvSpPr txBox="1"/>
          <p:nvPr/>
        </p:nvSpPr>
        <p:spPr>
          <a:xfrm>
            <a:off x="0" y="1601751"/>
            <a:ext cx="914400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Corollary 6.5.1 </a:t>
            </a:r>
            <a:r>
              <a:rPr lang="en-US" altLang="zh-CN" sz="2400" dirty="0">
                <a:solidFill>
                  <a:srgbClr val="000000"/>
                </a:solidFill>
                <a:effectLst/>
                <a:latin typeface="Calibri" panose="020F0502020204030204" pitchFamily="34" charset="0"/>
                <a:ea typeface="等线" panose="02010600030101010101" pitchFamily="2" charset="-122"/>
                <a:cs typeface="21"/>
              </a:rPr>
              <a:t>The mean and the variance of the chi-square distribution</a:t>
            </a:r>
            <a:endParaRPr lang="zh-CN" altLang="en-US" sz="2400" dirty="0"/>
          </a:p>
        </p:txBody>
      </p:sp>
      <p:pic>
        <p:nvPicPr>
          <p:cNvPr id="15" name="图片 14">
            <a:extLst>
              <a:ext uri="{FF2B5EF4-FFF2-40B4-BE49-F238E27FC236}">
                <a16:creationId xmlns:a16="http://schemas.microsoft.com/office/drawing/2014/main" id="{81730C1A-BE79-D584-D78D-12D9BBF18743}"/>
              </a:ext>
            </a:extLst>
          </p:cNvPr>
          <p:cNvPicPr>
            <a:picLocks noChangeAspect="1"/>
          </p:cNvPicPr>
          <p:nvPr/>
        </p:nvPicPr>
        <p:blipFill>
          <a:blip r:embed="rId5"/>
          <a:stretch>
            <a:fillRect/>
          </a:stretch>
        </p:blipFill>
        <p:spPr>
          <a:xfrm>
            <a:off x="152368" y="2245133"/>
            <a:ext cx="942975" cy="342900"/>
          </a:xfrm>
          <a:prstGeom prst="rect">
            <a:avLst/>
          </a:prstGeom>
        </p:spPr>
      </p:pic>
      <p:sp>
        <p:nvSpPr>
          <p:cNvPr id="17" name="文本框 16">
            <a:extLst>
              <a:ext uri="{FF2B5EF4-FFF2-40B4-BE49-F238E27FC236}">
                <a16:creationId xmlns:a16="http://schemas.microsoft.com/office/drawing/2014/main" id="{FA5A1DF2-7313-4A23-28AD-80B2FA3A53B8}"/>
              </a:ext>
            </a:extLst>
          </p:cNvPr>
          <p:cNvSpPr txBox="1"/>
          <p:nvPr/>
        </p:nvSpPr>
        <p:spPr>
          <a:xfrm>
            <a:off x="1271713" y="2185750"/>
            <a:ext cx="1704029"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is given by</a:t>
            </a:r>
            <a:endParaRPr lang="zh-CN" altLang="en-US" sz="2400" dirty="0"/>
          </a:p>
        </p:txBody>
      </p:sp>
      <p:pic>
        <p:nvPicPr>
          <p:cNvPr id="18" name="图片 17">
            <a:extLst>
              <a:ext uri="{FF2B5EF4-FFF2-40B4-BE49-F238E27FC236}">
                <a16:creationId xmlns:a16="http://schemas.microsoft.com/office/drawing/2014/main" id="{155204DD-DA2B-AF8F-279D-3C25333606FE}"/>
              </a:ext>
            </a:extLst>
          </p:cNvPr>
          <p:cNvPicPr>
            <a:picLocks noChangeAspect="1"/>
          </p:cNvPicPr>
          <p:nvPr/>
        </p:nvPicPr>
        <p:blipFill>
          <a:blip r:embed="rId6"/>
          <a:stretch>
            <a:fillRect/>
          </a:stretch>
        </p:blipFill>
        <p:spPr>
          <a:xfrm>
            <a:off x="1851695" y="2850925"/>
            <a:ext cx="962025" cy="304800"/>
          </a:xfrm>
          <a:prstGeom prst="rect">
            <a:avLst/>
          </a:prstGeom>
        </p:spPr>
      </p:pic>
      <p:sp>
        <p:nvSpPr>
          <p:cNvPr id="20" name="文本框 19">
            <a:extLst>
              <a:ext uri="{FF2B5EF4-FFF2-40B4-BE49-F238E27FC236}">
                <a16:creationId xmlns:a16="http://schemas.microsoft.com/office/drawing/2014/main" id="{437CAFCB-10E7-6F90-2C24-2B94A31530E4}"/>
              </a:ext>
            </a:extLst>
          </p:cNvPr>
          <p:cNvSpPr txBox="1"/>
          <p:nvPr/>
        </p:nvSpPr>
        <p:spPr>
          <a:xfrm>
            <a:off x="3094707" y="2772492"/>
            <a:ext cx="962025"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21" name="图片 20">
            <a:extLst>
              <a:ext uri="{FF2B5EF4-FFF2-40B4-BE49-F238E27FC236}">
                <a16:creationId xmlns:a16="http://schemas.microsoft.com/office/drawing/2014/main" id="{810813D8-75BA-8803-1B19-B10F06CBA469}"/>
              </a:ext>
            </a:extLst>
          </p:cNvPr>
          <p:cNvPicPr>
            <a:picLocks noChangeAspect="1"/>
          </p:cNvPicPr>
          <p:nvPr/>
        </p:nvPicPr>
        <p:blipFill>
          <a:blip r:embed="rId7"/>
          <a:stretch>
            <a:fillRect/>
          </a:stretch>
        </p:blipFill>
        <p:spPr>
          <a:xfrm>
            <a:off x="4129077" y="2898665"/>
            <a:ext cx="1095375" cy="304800"/>
          </a:xfrm>
          <a:prstGeom prst="rect">
            <a:avLst/>
          </a:prstGeom>
        </p:spPr>
      </p:pic>
    </p:spTree>
    <p:extLst>
      <p:ext uri="{BB962C8B-B14F-4D97-AF65-F5344CB8AC3E}">
        <p14:creationId xmlns:p14="http://schemas.microsoft.com/office/powerpoint/2010/main" val="166378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B70A65-280D-EB35-789A-E168A6FA935D}"/>
              </a:ext>
            </a:extLst>
          </p:cNvPr>
          <p:cNvSpPr txBox="1"/>
          <p:nvPr/>
        </p:nvSpPr>
        <p:spPr>
          <a:xfrm>
            <a:off x="179512" y="692696"/>
            <a:ext cx="8784975" cy="1200329"/>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The chi-square distribution is closely related to the normal distribution and has many important applications in statistics. Let us list several meaningful properties below.</a:t>
            </a:r>
            <a:endParaRPr lang="zh-CN" altLang="zh-CN" sz="2400" dirty="0">
              <a:effectLst/>
              <a:latin typeface="Calibri" panose="020F0502020204030204" pitchFamily="34" charset="0"/>
              <a:ea typeface="等线" panose="02010600030101010101" pitchFamily="2" charset="-122"/>
              <a:cs typeface="21"/>
            </a:endParaRPr>
          </a:p>
        </p:txBody>
      </p:sp>
      <p:sp>
        <p:nvSpPr>
          <p:cNvPr id="4" name="文本框 3">
            <a:extLst>
              <a:ext uri="{FF2B5EF4-FFF2-40B4-BE49-F238E27FC236}">
                <a16:creationId xmlns:a16="http://schemas.microsoft.com/office/drawing/2014/main" id="{C98A2B46-256B-BD79-57CA-30C21C614C68}"/>
              </a:ext>
            </a:extLst>
          </p:cNvPr>
          <p:cNvSpPr txBox="1"/>
          <p:nvPr/>
        </p:nvSpPr>
        <p:spPr>
          <a:xfrm>
            <a:off x="539552" y="2564905"/>
            <a:ext cx="288032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6.5.3  </a:t>
            </a:r>
            <a:r>
              <a:rPr lang="en-US" altLang="zh-CN" sz="2400" dirty="0">
                <a:solidFill>
                  <a:srgbClr val="000000"/>
                </a:solidFill>
                <a:effectLst/>
                <a:latin typeface="Calibri" panose="020F0502020204030204" pitchFamily="34" charset="0"/>
                <a:ea typeface="等线" panose="02010600030101010101" pitchFamily="2" charset="-122"/>
                <a:cs typeface="21"/>
              </a:rPr>
              <a:t>Let</a:t>
            </a:r>
            <a:endParaRPr lang="zh-CN" altLang="en-US" sz="2400" dirty="0"/>
          </a:p>
        </p:txBody>
      </p:sp>
      <p:pic>
        <p:nvPicPr>
          <p:cNvPr id="5" name="图片 4">
            <a:extLst>
              <a:ext uri="{FF2B5EF4-FFF2-40B4-BE49-F238E27FC236}">
                <a16:creationId xmlns:a16="http://schemas.microsoft.com/office/drawing/2014/main" id="{AB2D6B0D-5798-9EB9-E072-F9FF182E1103}"/>
              </a:ext>
            </a:extLst>
          </p:cNvPr>
          <p:cNvPicPr>
            <a:picLocks noChangeAspect="1"/>
          </p:cNvPicPr>
          <p:nvPr/>
        </p:nvPicPr>
        <p:blipFill>
          <a:blip r:embed="rId2"/>
          <a:stretch>
            <a:fillRect/>
          </a:stretch>
        </p:blipFill>
        <p:spPr>
          <a:xfrm>
            <a:off x="3059832" y="2676674"/>
            <a:ext cx="266700" cy="238125"/>
          </a:xfrm>
          <a:prstGeom prst="rect">
            <a:avLst/>
          </a:prstGeom>
        </p:spPr>
      </p:pic>
      <p:sp>
        <p:nvSpPr>
          <p:cNvPr id="7" name="文本框 6">
            <a:extLst>
              <a:ext uri="{FF2B5EF4-FFF2-40B4-BE49-F238E27FC236}">
                <a16:creationId xmlns:a16="http://schemas.microsoft.com/office/drawing/2014/main" id="{0BB082F6-0A03-67EA-66ED-EE34027AE9C2}"/>
              </a:ext>
            </a:extLst>
          </p:cNvPr>
          <p:cNvSpPr txBox="1"/>
          <p:nvPr/>
        </p:nvSpPr>
        <p:spPr>
          <a:xfrm>
            <a:off x="3341532" y="2564904"/>
            <a:ext cx="5094312"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has the standard normal distribution</a:t>
            </a:r>
            <a:endParaRPr lang="zh-CN" altLang="en-US" sz="2400" dirty="0"/>
          </a:p>
        </p:txBody>
      </p:sp>
      <p:pic>
        <p:nvPicPr>
          <p:cNvPr id="8" name="图片 7">
            <a:extLst>
              <a:ext uri="{FF2B5EF4-FFF2-40B4-BE49-F238E27FC236}">
                <a16:creationId xmlns:a16="http://schemas.microsoft.com/office/drawing/2014/main" id="{8BC2B478-E0A2-B2A9-9A11-FF67414FBDCE}"/>
              </a:ext>
            </a:extLst>
          </p:cNvPr>
          <p:cNvPicPr>
            <a:picLocks noChangeAspect="1"/>
          </p:cNvPicPr>
          <p:nvPr/>
        </p:nvPicPr>
        <p:blipFill>
          <a:blip r:embed="rId3"/>
          <a:stretch>
            <a:fillRect/>
          </a:stretch>
        </p:blipFill>
        <p:spPr>
          <a:xfrm>
            <a:off x="8102469" y="2676674"/>
            <a:ext cx="666750" cy="295275"/>
          </a:xfrm>
          <a:prstGeom prst="rect">
            <a:avLst/>
          </a:prstGeom>
        </p:spPr>
      </p:pic>
      <p:sp>
        <p:nvSpPr>
          <p:cNvPr id="10" name="文本框 9">
            <a:extLst>
              <a:ext uri="{FF2B5EF4-FFF2-40B4-BE49-F238E27FC236}">
                <a16:creationId xmlns:a16="http://schemas.microsoft.com/office/drawing/2014/main" id="{75242C55-FB2B-524F-0AD7-758BE6174890}"/>
              </a:ext>
            </a:extLst>
          </p:cNvPr>
          <p:cNvSpPr txBox="1"/>
          <p:nvPr/>
        </p:nvSpPr>
        <p:spPr>
          <a:xfrm>
            <a:off x="179512" y="3108838"/>
            <a:ext cx="1008112"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Then</a:t>
            </a:r>
            <a:endParaRPr lang="zh-CN" altLang="en-US" sz="2400" dirty="0"/>
          </a:p>
        </p:txBody>
      </p:sp>
      <p:pic>
        <p:nvPicPr>
          <p:cNvPr id="11" name="图片 10">
            <a:extLst>
              <a:ext uri="{FF2B5EF4-FFF2-40B4-BE49-F238E27FC236}">
                <a16:creationId xmlns:a16="http://schemas.microsoft.com/office/drawing/2014/main" id="{23C6F3C5-EE7D-BF9B-D019-1E4C4F7CAF83}"/>
              </a:ext>
            </a:extLst>
          </p:cNvPr>
          <p:cNvPicPr>
            <a:picLocks noChangeAspect="1"/>
          </p:cNvPicPr>
          <p:nvPr/>
        </p:nvPicPr>
        <p:blipFill>
          <a:blip r:embed="rId4"/>
          <a:stretch>
            <a:fillRect/>
          </a:stretch>
        </p:blipFill>
        <p:spPr>
          <a:xfrm>
            <a:off x="1011411" y="3201557"/>
            <a:ext cx="352425" cy="276225"/>
          </a:xfrm>
          <a:prstGeom prst="rect">
            <a:avLst/>
          </a:prstGeom>
        </p:spPr>
      </p:pic>
      <p:sp>
        <p:nvSpPr>
          <p:cNvPr id="13" name="文本框 12">
            <a:extLst>
              <a:ext uri="{FF2B5EF4-FFF2-40B4-BE49-F238E27FC236}">
                <a16:creationId xmlns:a16="http://schemas.microsoft.com/office/drawing/2014/main" id="{C813022E-2F4B-AD82-32D2-7C400B5024DB}"/>
              </a:ext>
            </a:extLst>
          </p:cNvPr>
          <p:cNvSpPr txBox="1"/>
          <p:nvPr/>
        </p:nvSpPr>
        <p:spPr>
          <a:xfrm>
            <a:off x="1468816" y="3111351"/>
            <a:ext cx="748883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follows the chi-square distribution with degree of freedom</a:t>
            </a:r>
            <a:endParaRPr lang="zh-CN" altLang="en-US" sz="2400" dirty="0"/>
          </a:p>
        </p:txBody>
      </p:sp>
      <p:pic>
        <p:nvPicPr>
          <p:cNvPr id="14" name="图片 13">
            <a:extLst>
              <a:ext uri="{FF2B5EF4-FFF2-40B4-BE49-F238E27FC236}">
                <a16:creationId xmlns:a16="http://schemas.microsoft.com/office/drawing/2014/main" id="{2A5875E6-D2B2-246E-9C01-7E6BBF4E6A41}"/>
              </a:ext>
            </a:extLst>
          </p:cNvPr>
          <p:cNvPicPr>
            <a:picLocks noChangeAspect="1"/>
          </p:cNvPicPr>
          <p:nvPr/>
        </p:nvPicPr>
        <p:blipFill>
          <a:blip r:embed="rId5"/>
          <a:stretch>
            <a:fillRect/>
          </a:stretch>
        </p:blipFill>
        <p:spPr>
          <a:xfrm>
            <a:off x="291902" y="3644508"/>
            <a:ext cx="495300" cy="266700"/>
          </a:xfrm>
          <a:prstGeom prst="rect">
            <a:avLst/>
          </a:prstGeom>
        </p:spPr>
      </p:pic>
      <p:sp>
        <p:nvSpPr>
          <p:cNvPr id="16" name="文本框 15">
            <a:extLst>
              <a:ext uri="{FF2B5EF4-FFF2-40B4-BE49-F238E27FC236}">
                <a16:creationId xmlns:a16="http://schemas.microsoft.com/office/drawing/2014/main" id="{B0F76A7A-D3CF-C731-1CCF-F9E0827BA625}"/>
              </a:ext>
            </a:extLst>
          </p:cNvPr>
          <p:cNvSpPr txBox="1"/>
          <p:nvPr/>
        </p:nvSpPr>
        <p:spPr>
          <a:xfrm>
            <a:off x="787202" y="3578099"/>
            <a:ext cx="151216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in short,</a:t>
            </a:r>
            <a:endParaRPr lang="zh-CN" altLang="en-US" sz="2400" dirty="0"/>
          </a:p>
        </p:txBody>
      </p:sp>
      <p:pic>
        <p:nvPicPr>
          <p:cNvPr id="19" name="图片 18">
            <a:extLst>
              <a:ext uri="{FF2B5EF4-FFF2-40B4-BE49-F238E27FC236}">
                <a16:creationId xmlns:a16="http://schemas.microsoft.com/office/drawing/2014/main" id="{FE21B365-2690-5235-3BBC-CFD0273F2AF9}"/>
              </a:ext>
            </a:extLst>
          </p:cNvPr>
          <p:cNvPicPr>
            <a:picLocks noChangeAspect="1"/>
          </p:cNvPicPr>
          <p:nvPr/>
        </p:nvPicPr>
        <p:blipFill>
          <a:blip r:embed="rId6"/>
          <a:stretch>
            <a:fillRect/>
          </a:stretch>
        </p:blipFill>
        <p:spPr>
          <a:xfrm>
            <a:off x="2242796" y="3561281"/>
            <a:ext cx="1476375" cy="495300"/>
          </a:xfrm>
          <a:prstGeom prst="rect">
            <a:avLst/>
          </a:prstGeom>
        </p:spPr>
      </p:pic>
      <p:sp>
        <p:nvSpPr>
          <p:cNvPr id="21" name="文本框 20">
            <a:extLst>
              <a:ext uri="{FF2B5EF4-FFF2-40B4-BE49-F238E27FC236}">
                <a16:creationId xmlns:a16="http://schemas.microsoft.com/office/drawing/2014/main" id="{BD8E07B0-C6E2-059F-779E-508F8627761D}"/>
              </a:ext>
            </a:extLst>
          </p:cNvPr>
          <p:cNvSpPr txBox="1"/>
          <p:nvPr/>
        </p:nvSpPr>
        <p:spPr>
          <a:xfrm>
            <a:off x="3790405" y="3615407"/>
            <a:ext cx="702746"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t>
            </a:r>
            <a:endParaRPr lang="zh-CN" altLang="en-US" sz="2400" dirty="0"/>
          </a:p>
        </p:txBody>
      </p:sp>
      <p:sp>
        <p:nvSpPr>
          <p:cNvPr id="23" name="文本框 22">
            <a:extLst>
              <a:ext uri="{FF2B5EF4-FFF2-40B4-BE49-F238E27FC236}">
                <a16:creationId xmlns:a16="http://schemas.microsoft.com/office/drawing/2014/main" id="{C6946366-702F-67FB-D491-3C05374D4AEE}"/>
              </a:ext>
            </a:extLst>
          </p:cNvPr>
          <p:cNvSpPr txBox="1"/>
          <p:nvPr/>
        </p:nvSpPr>
        <p:spPr>
          <a:xfrm>
            <a:off x="563646" y="4423443"/>
            <a:ext cx="2280162"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6.5.4 </a:t>
            </a:r>
            <a:r>
              <a:rPr lang="en-US" altLang="zh-CN" sz="2400" dirty="0">
                <a:solidFill>
                  <a:srgbClr val="000000"/>
                </a:solidFill>
                <a:effectLst/>
                <a:latin typeface="Calibri" panose="020F0502020204030204" pitchFamily="34" charset="0"/>
                <a:ea typeface="等线" panose="02010600030101010101" pitchFamily="2" charset="-122"/>
                <a:cs typeface="21"/>
              </a:rPr>
              <a:t>If</a:t>
            </a:r>
            <a:endParaRPr lang="zh-CN" altLang="en-US" sz="2400" dirty="0"/>
          </a:p>
        </p:txBody>
      </p:sp>
      <p:pic>
        <p:nvPicPr>
          <p:cNvPr id="24" name="图片 23">
            <a:extLst>
              <a:ext uri="{FF2B5EF4-FFF2-40B4-BE49-F238E27FC236}">
                <a16:creationId xmlns:a16="http://schemas.microsoft.com/office/drawing/2014/main" id="{8FDCCF08-94C2-DE14-4959-8524668FF96D}"/>
              </a:ext>
            </a:extLst>
          </p:cNvPr>
          <p:cNvPicPr>
            <a:picLocks noChangeAspect="1"/>
          </p:cNvPicPr>
          <p:nvPr/>
        </p:nvPicPr>
        <p:blipFill>
          <a:blip r:embed="rId7"/>
          <a:stretch>
            <a:fillRect/>
          </a:stretch>
        </p:blipFill>
        <p:spPr>
          <a:xfrm>
            <a:off x="2843808" y="4506511"/>
            <a:ext cx="1428750" cy="342900"/>
          </a:xfrm>
          <a:prstGeom prst="rect">
            <a:avLst/>
          </a:prstGeom>
        </p:spPr>
      </p:pic>
      <p:sp>
        <p:nvSpPr>
          <p:cNvPr id="26" name="文本框 25">
            <a:extLst>
              <a:ext uri="{FF2B5EF4-FFF2-40B4-BE49-F238E27FC236}">
                <a16:creationId xmlns:a16="http://schemas.microsoft.com/office/drawing/2014/main" id="{C82FA531-CDD7-2CA6-A894-A30EA5140FA6}"/>
              </a:ext>
            </a:extLst>
          </p:cNvPr>
          <p:cNvSpPr txBox="1"/>
          <p:nvPr/>
        </p:nvSpPr>
        <p:spPr>
          <a:xfrm>
            <a:off x="4355977" y="4433912"/>
            <a:ext cx="489654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independent random variables</a:t>
            </a:r>
            <a:endParaRPr lang="zh-CN" altLang="en-US" sz="2400" dirty="0"/>
          </a:p>
        </p:txBody>
      </p:sp>
      <p:sp>
        <p:nvSpPr>
          <p:cNvPr id="28" name="文本框 27">
            <a:extLst>
              <a:ext uri="{FF2B5EF4-FFF2-40B4-BE49-F238E27FC236}">
                <a16:creationId xmlns:a16="http://schemas.microsoft.com/office/drawing/2014/main" id="{BEB63706-AFBC-CB07-E995-DFC7215DD784}"/>
              </a:ext>
            </a:extLst>
          </p:cNvPr>
          <p:cNvSpPr txBox="1"/>
          <p:nvPr/>
        </p:nvSpPr>
        <p:spPr>
          <a:xfrm>
            <a:off x="29163" y="4932479"/>
            <a:ext cx="6624737"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that each of them has standard normal distribution</a:t>
            </a:r>
            <a:endParaRPr lang="zh-CN" altLang="en-US" sz="2400" dirty="0"/>
          </a:p>
        </p:txBody>
      </p:sp>
      <p:pic>
        <p:nvPicPr>
          <p:cNvPr id="29" name="图片 28">
            <a:extLst>
              <a:ext uri="{FF2B5EF4-FFF2-40B4-BE49-F238E27FC236}">
                <a16:creationId xmlns:a16="http://schemas.microsoft.com/office/drawing/2014/main" id="{A5CC7354-49DB-719F-49B0-E092AF7C33EB}"/>
              </a:ext>
            </a:extLst>
          </p:cNvPr>
          <p:cNvPicPr>
            <a:picLocks noChangeAspect="1"/>
          </p:cNvPicPr>
          <p:nvPr/>
        </p:nvPicPr>
        <p:blipFill>
          <a:blip r:embed="rId3"/>
          <a:stretch>
            <a:fillRect/>
          </a:stretch>
        </p:blipFill>
        <p:spPr>
          <a:xfrm>
            <a:off x="6470874" y="5077941"/>
            <a:ext cx="666750" cy="295275"/>
          </a:xfrm>
          <a:prstGeom prst="rect">
            <a:avLst/>
          </a:prstGeom>
        </p:spPr>
      </p:pic>
      <p:sp>
        <p:nvSpPr>
          <p:cNvPr id="31" name="文本框 30">
            <a:extLst>
              <a:ext uri="{FF2B5EF4-FFF2-40B4-BE49-F238E27FC236}">
                <a16:creationId xmlns:a16="http://schemas.microsoft.com/office/drawing/2014/main" id="{E70F4E92-D0FB-E600-D271-E5E4F5884325}"/>
              </a:ext>
            </a:extLst>
          </p:cNvPr>
          <p:cNvSpPr txBox="1"/>
          <p:nvPr/>
        </p:nvSpPr>
        <p:spPr>
          <a:xfrm>
            <a:off x="7164288" y="4912341"/>
            <a:ext cx="1224136"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pic>
        <p:nvPicPr>
          <p:cNvPr id="32" name="图片 31">
            <a:extLst>
              <a:ext uri="{FF2B5EF4-FFF2-40B4-BE49-F238E27FC236}">
                <a16:creationId xmlns:a16="http://schemas.microsoft.com/office/drawing/2014/main" id="{4E625281-5262-3766-0546-75AFB56E70F5}"/>
              </a:ext>
            </a:extLst>
          </p:cNvPr>
          <p:cNvPicPr>
            <a:picLocks noChangeAspect="1"/>
          </p:cNvPicPr>
          <p:nvPr/>
        </p:nvPicPr>
        <p:blipFill>
          <a:blip r:embed="rId8"/>
          <a:stretch>
            <a:fillRect/>
          </a:stretch>
        </p:blipFill>
        <p:spPr>
          <a:xfrm>
            <a:off x="3558183" y="5531085"/>
            <a:ext cx="1733550" cy="771525"/>
          </a:xfrm>
          <a:prstGeom prst="rect">
            <a:avLst/>
          </a:prstGeom>
        </p:spPr>
      </p:pic>
    </p:spTree>
    <p:extLst>
      <p:ext uri="{BB962C8B-B14F-4D97-AF65-F5344CB8AC3E}">
        <p14:creationId xmlns:p14="http://schemas.microsoft.com/office/powerpoint/2010/main" val="320059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3" grpId="0"/>
      <p:bldP spid="16" grpId="0"/>
      <p:bldP spid="21" grpId="0"/>
      <p:bldP spid="23" grpId="0"/>
      <p:bldP spid="26" grpId="0"/>
      <p:bldP spid="28"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E62752-293D-677D-412E-83BE27D76B5E}"/>
              </a:ext>
            </a:extLst>
          </p:cNvPr>
          <p:cNvSpPr txBox="1"/>
          <p:nvPr/>
        </p:nvSpPr>
        <p:spPr>
          <a:xfrm>
            <a:off x="-36512" y="0"/>
            <a:ext cx="4572000"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6</a:t>
            </a:r>
            <a:r>
              <a:rPr lang="en-US" altLang="zh-CN" sz="2400" dirty="0">
                <a:solidFill>
                  <a:srgbClr val="0000FF"/>
                </a:solidFill>
                <a:effectLst/>
                <a:latin typeface="等线" panose="02010600030101010101" pitchFamily="2" charset="-122"/>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2  Random Sampling</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0045B211-95F3-E60A-61EC-38FAF18B51C6}"/>
              </a:ext>
            </a:extLst>
          </p:cNvPr>
          <p:cNvSpPr txBox="1"/>
          <p:nvPr/>
        </p:nvSpPr>
        <p:spPr>
          <a:xfrm>
            <a:off x="135443" y="461665"/>
            <a:ext cx="8712968" cy="1200329"/>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Sampling is one of the most important concepts in the study of statistics. We need the fundamental ideas of populations and samples before studying particular statistical descriptions.</a:t>
            </a:r>
            <a:endParaRPr lang="zh-CN" altLang="zh-CN" sz="2400" dirty="0">
              <a:effectLst/>
              <a:latin typeface="Calibri" panose="020F0502020204030204" pitchFamily="34" charset="0"/>
              <a:ea typeface="等线" panose="02010600030101010101" pitchFamily="2" charset="-122"/>
              <a:cs typeface="21"/>
            </a:endParaRPr>
          </a:p>
        </p:txBody>
      </p:sp>
      <p:pic>
        <p:nvPicPr>
          <p:cNvPr id="6" name="图片 5">
            <a:extLst>
              <a:ext uri="{FF2B5EF4-FFF2-40B4-BE49-F238E27FC236}">
                <a16:creationId xmlns:a16="http://schemas.microsoft.com/office/drawing/2014/main" id="{ABE81C71-54CE-CCFD-A2A8-95E8B6C3BF9A}"/>
              </a:ext>
            </a:extLst>
          </p:cNvPr>
          <p:cNvPicPr>
            <a:picLocks noChangeAspect="1"/>
          </p:cNvPicPr>
          <p:nvPr/>
        </p:nvPicPr>
        <p:blipFill>
          <a:blip r:embed="rId2"/>
          <a:stretch>
            <a:fillRect/>
          </a:stretch>
        </p:blipFill>
        <p:spPr>
          <a:xfrm>
            <a:off x="271978" y="1772816"/>
            <a:ext cx="8600043" cy="1957803"/>
          </a:xfrm>
          <a:prstGeom prst="rect">
            <a:avLst/>
          </a:prstGeom>
        </p:spPr>
      </p:pic>
    </p:spTree>
    <p:extLst>
      <p:ext uri="{BB962C8B-B14F-4D97-AF65-F5344CB8AC3E}">
        <p14:creationId xmlns:p14="http://schemas.microsoft.com/office/powerpoint/2010/main" val="27612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DE2195FC-5203-29BC-8918-5A5F8320639E}"/>
                  </a:ext>
                </a:extLst>
              </p:cNvPr>
              <p:cNvSpPr/>
              <p:nvPr/>
            </p:nvSpPr>
            <p:spPr>
              <a:xfrm>
                <a:off x="107505" y="340275"/>
                <a:ext cx="9036496" cy="1271374"/>
              </a:xfrm>
              <a:prstGeom prst="rect">
                <a:avLst/>
              </a:prstGeom>
            </p:spPr>
            <p:txBody>
              <a:bodyPr wrap="square">
                <a:spAutoFit/>
              </a:bodyPr>
              <a:lstStyle/>
              <a:p>
                <a:pPr>
                  <a:lnSpc>
                    <a:spcPct val="170000"/>
                  </a:lnSpc>
                </a:pPr>
                <a:r>
                  <a:rPr lang="en-US" altLang="zh-CN" sz="2400" b="1" dirty="0">
                    <a:solidFill>
                      <a:srgbClr val="6D0002"/>
                    </a:solidFill>
                  </a:rPr>
                  <a:t>E</a:t>
                </a:r>
                <a14:m>
                  <m:oMath xmlns:m="http://schemas.openxmlformats.org/officeDocument/2006/math">
                    <m:r>
                      <m:rPr>
                        <m:sty m:val="p"/>
                      </m:rPr>
                      <a:rPr lang="en-US" altLang="zh-CN" sz="2400" b="1" i="1" dirty="0">
                        <a:solidFill>
                          <a:srgbClr val="6D0002"/>
                        </a:solidFill>
                        <a:latin typeface="Cambria Math" panose="02040503050406030204" pitchFamily="18" charset="0"/>
                        <a:ea typeface="Cambria Math" panose="02040503050406030204" pitchFamily="18" charset="0"/>
                      </a:rPr>
                      <m:t>xample</m:t>
                    </m:r>
                    <m:r>
                      <a:rPr lang="en-US" altLang="zh-CN" sz="2400" b="1" i="1" dirty="0" smtClean="0">
                        <a:solidFill>
                          <a:srgbClr val="6D0002"/>
                        </a:solidFill>
                        <a:latin typeface="Cambria Math" panose="02040503050406030204" pitchFamily="18" charset="0"/>
                        <a:ea typeface="Cambria Math" panose="02040503050406030204" pitchFamily="18" charset="0"/>
                      </a:rPr>
                      <m:t> </m:t>
                    </m:r>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b="1" dirty="0">
                    <a:latin typeface="Cambria Math" panose="02040503050406030204" pitchFamily="18" charset="0"/>
                    <a:ea typeface="Cambria Math" panose="02040503050406030204" pitchFamily="18" charset="0"/>
                  </a:rPr>
                  <a:t> is a sample of population</a:t>
                </a:r>
                <a:r>
                  <a:rPr lang="en-US" altLang="zh-CN" sz="2400" b="1" i="1" dirty="0">
                    <a:solidFill>
                      <a:srgbClr val="002060"/>
                    </a:solidFill>
                    <a:latin typeface="Cambria Math" panose="02040503050406030204" pitchFamily="18" charset="0"/>
                    <a:ea typeface="Cambria Math" panose="02040503050406030204" pitchFamily="18" charset="0"/>
                    <a:cs typeface="Times New Roman" pitchFamily="18" charset="0"/>
                  </a:rPr>
                  <a:t> X</a:t>
                </a:r>
                <a:r>
                  <a:rPr lang="en-US" altLang="zh-CN" sz="2400" b="1" dirty="0">
                    <a:latin typeface="Cambria Math" panose="02040503050406030204" pitchFamily="18" charset="0"/>
                    <a:ea typeface="Cambria Math" panose="02040503050406030204" pitchFamily="18" charset="0"/>
                  </a:rPr>
                  <a:t>, and </a:t>
                </a:r>
                <a:r>
                  <a:rPr lang="en-US" altLang="zh-CN" sz="2400" b="1" i="1" dirty="0">
                    <a:solidFill>
                      <a:srgbClr val="002060"/>
                    </a:solidFill>
                    <a:latin typeface="Cambria Math" panose="02040503050406030204" pitchFamily="18" charset="0"/>
                    <a:ea typeface="Cambria Math" panose="02040503050406030204" pitchFamily="18" charset="0"/>
                    <a:cs typeface="Times New Roman" pitchFamily="18" charset="0"/>
                  </a:rPr>
                  <a:t>X </a:t>
                </a:r>
                <a:r>
                  <a:rPr lang="en-US" altLang="zh-CN" sz="2400" b="1" dirty="0">
                    <a:solidFill>
                      <a:srgbClr val="002060"/>
                    </a:solidFill>
                    <a:latin typeface="Cambria Math" panose="02040503050406030204" pitchFamily="18" charset="0"/>
                    <a:ea typeface="Cambria Math" panose="02040503050406030204" pitchFamily="18" charset="0"/>
                    <a:cs typeface="Times New Roman" pitchFamily="18" charset="0"/>
                  </a:rPr>
                  <a:t>~</a:t>
                </a:r>
                <a:r>
                  <a:rPr lang="en-US" altLang="zh-CN" sz="2400" b="1" i="1" dirty="0">
                    <a:solidFill>
                      <a:srgbClr val="002060"/>
                    </a:solidFill>
                    <a:latin typeface="Cambria Math" panose="02040503050406030204" pitchFamily="18" charset="0"/>
                    <a:ea typeface="Cambria Math" panose="02040503050406030204" pitchFamily="18" charset="0"/>
                    <a:cs typeface="Times New Roman" pitchFamily="18" charset="0"/>
                  </a:rPr>
                  <a:t> N </a:t>
                </a:r>
                <a:r>
                  <a:rPr lang="en-US" altLang="zh-CN" sz="2400" b="1" dirty="0">
                    <a:solidFill>
                      <a:srgbClr val="002060"/>
                    </a:solidFill>
                    <a:latin typeface="Cambria Math" panose="02040503050406030204" pitchFamily="18" charset="0"/>
                    <a:ea typeface="Cambria Math" panose="02040503050406030204" pitchFamily="18" charset="0"/>
                    <a:cs typeface="Times New Roman" pitchFamily="18" charset="0"/>
                  </a:rPr>
                  <a:t>(</a:t>
                </a:r>
                <a14:m>
                  <m:oMath xmlns:m="http://schemas.openxmlformats.org/officeDocument/2006/math">
                    <m:r>
                      <a:rPr lang="zh-CN" altLang="en-US" sz="2400" b="1" i="1">
                        <a:solidFill>
                          <a:srgbClr val="002060"/>
                        </a:solidFill>
                        <a:latin typeface="Cambria Math" panose="02040503050406030204" pitchFamily="18" charset="0"/>
                      </a:rPr>
                      <m:t>𝝁</m:t>
                    </m:r>
                  </m:oMath>
                </a14:m>
                <a:r>
                  <a:rPr lang="en-US" altLang="zh-CN" sz="2400" b="1" dirty="0">
                    <a:solidFill>
                      <a:srgbClr val="002060"/>
                    </a:solidFill>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zh-CN" altLang="en-US" sz="2400" b="1" i="1">
                            <a:solidFill>
                              <a:srgbClr val="002060"/>
                            </a:solidFill>
                            <a:latin typeface="Cambria Math" panose="02040503050406030204" pitchFamily="18" charset="0"/>
                          </a:rPr>
                          <m:t>𝝈</m:t>
                        </m:r>
                      </m:e>
                      <m:sup>
                        <m:r>
                          <a:rPr lang="en-US" altLang="zh-CN" sz="2400" b="1" i="1">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solidFill>
                      <a:srgbClr val="002060"/>
                    </a:solidFill>
                    <a:latin typeface="Cambria Math" panose="02040503050406030204" pitchFamily="18" charset="0"/>
                    <a:ea typeface="Cambria Math" panose="02040503050406030204" pitchFamily="18" charset="0"/>
                    <a:cs typeface="Times New Roman" pitchFamily="18" charset="0"/>
                  </a:rPr>
                  <a:t>)</a:t>
                </a:r>
                <a:r>
                  <a:rPr lang="en-US" altLang="zh-CN" sz="2400" b="1" dirty="0">
                    <a:latin typeface="Cambria Math" panose="02040503050406030204" pitchFamily="18" charset="0"/>
                    <a:ea typeface="Cambria Math" panose="02040503050406030204" pitchFamily="18" charset="0"/>
                  </a:rPr>
                  <a:t>,</a:t>
                </a:r>
                <a:r>
                  <a:rPr lang="en-US" altLang="zh-CN" sz="2400" b="1" dirty="0">
                    <a:solidFill>
                      <a:srgbClr val="002060"/>
                    </a:solidFill>
                    <a:latin typeface="Cambria Math" panose="02040503050406030204" pitchFamily="18" charset="0"/>
                    <a:ea typeface="Cambria Math" panose="02040503050406030204" pitchFamily="18" charset="0"/>
                    <a:cs typeface="Times New Roman" pitchFamily="18" charset="0"/>
                  </a:rPr>
                  <a:t> </a:t>
                </a:r>
                <a:r>
                  <a:rPr lang="en-US" altLang="zh-CN" sz="2400" b="1" dirty="0">
                    <a:latin typeface="Cambria Math" panose="02040503050406030204" pitchFamily="18" charset="0"/>
                    <a:ea typeface="Cambria Math" panose="02040503050406030204" pitchFamily="18" charset="0"/>
                  </a:rPr>
                  <a:t>then the statistic</a:t>
                </a:r>
                <a:endParaRPr lang="zh-CN" altLang="en-US" sz="2400" b="1" dirty="0">
                  <a:solidFill>
                    <a:srgbClr val="6D0002"/>
                  </a:solidFill>
                  <a:latin typeface="Cambria Math" panose="02040503050406030204" pitchFamily="18" charset="0"/>
                </a:endParaRPr>
              </a:p>
            </p:txBody>
          </p:sp>
        </mc:Choice>
        <mc:Fallback>
          <p:sp>
            <p:nvSpPr>
              <p:cNvPr id="4" name="矩形 3">
                <a:extLst>
                  <a:ext uri="{FF2B5EF4-FFF2-40B4-BE49-F238E27FC236}">
                    <a16:creationId xmlns:a16="http://schemas.microsoft.com/office/drawing/2014/main" id="{DE2195FC-5203-29BC-8918-5A5F8320639E}"/>
                  </a:ext>
                </a:extLst>
              </p:cNvPr>
              <p:cNvSpPr>
                <a:spLocks noRot="1" noChangeAspect="1" noMove="1" noResize="1" noEditPoints="1" noAdjustHandles="1" noChangeArrowheads="1" noChangeShapeType="1" noTextEdit="1"/>
              </p:cNvSpPr>
              <p:nvPr/>
            </p:nvSpPr>
            <p:spPr>
              <a:xfrm>
                <a:off x="107505" y="340275"/>
                <a:ext cx="9036496" cy="1271374"/>
              </a:xfrm>
              <a:prstGeom prst="rect">
                <a:avLst/>
              </a:prstGeom>
              <a:blipFill>
                <a:blip r:embed="rId2"/>
                <a:stretch>
                  <a:fillRect l="-1080" r="-1012" b="-1057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746062C-D561-2397-9893-7A06C1288C2A}"/>
              </a:ext>
            </a:extLst>
          </p:cNvPr>
          <p:cNvSpPr/>
          <p:nvPr/>
        </p:nvSpPr>
        <p:spPr>
          <a:xfrm>
            <a:off x="155100" y="380919"/>
            <a:ext cx="8988900" cy="1899314"/>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400" b="1">
              <a:latin typeface="Cambria Math" panose="02040503050406030204" pitchFamily="18" charset="0"/>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052091E0-7AE8-0CBA-5D74-E427FD125099}"/>
                  </a:ext>
                </a:extLst>
              </p:cNvPr>
              <p:cNvSpPr/>
              <p:nvPr/>
            </p:nvSpPr>
            <p:spPr>
              <a:xfrm>
                <a:off x="1249884" y="3429000"/>
                <a:ext cx="1752916" cy="438582"/>
              </a:xfrm>
              <a:prstGeom prst="rect">
                <a:avLst/>
              </a:prstGeom>
            </p:spPr>
            <p:txBody>
              <a:bodyPr wrap="none">
                <a:spAutoFit/>
              </a:bodyPr>
              <a:lstStyle/>
              <a:p>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X </a:t>
                </a:r>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 N </a:t>
                </a:r>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14:m>
                  <m:oMath xmlns:m="http://schemas.openxmlformats.org/officeDocument/2006/math">
                    <m:r>
                      <a:rPr lang="zh-CN" altLang="en-US" sz="2200" b="1" i="1">
                        <a:solidFill>
                          <a:srgbClr val="002060"/>
                        </a:solidFill>
                        <a:latin typeface="Cambria Math" panose="02040503050406030204" pitchFamily="18" charset="0"/>
                      </a:rPr>
                      <m:t>𝝁</m:t>
                    </m:r>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endParaRPr lang="zh-CN" altLang="en-US" sz="2200" b="1" dirty="0">
                  <a:latin typeface="Cambria Math" panose="02040503050406030204" pitchFamily="18" charset="0"/>
                </a:endParaRPr>
              </a:p>
            </p:txBody>
          </p:sp>
        </mc:Choice>
        <mc:Fallback>
          <p:sp>
            <p:nvSpPr>
              <p:cNvPr id="6" name="矩形 5">
                <a:extLst>
                  <a:ext uri="{FF2B5EF4-FFF2-40B4-BE49-F238E27FC236}">
                    <a16:creationId xmlns:a16="http://schemas.microsoft.com/office/drawing/2014/main" id="{052091E0-7AE8-0CBA-5D74-E427FD125099}"/>
                  </a:ext>
                </a:extLst>
              </p:cNvPr>
              <p:cNvSpPr>
                <a:spLocks noRot="1" noChangeAspect="1" noMove="1" noResize="1" noEditPoints="1" noAdjustHandles="1" noChangeArrowheads="1" noChangeShapeType="1" noTextEdit="1"/>
              </p:cNvSpPr>
              <p:nvPr/>
            </p:nvSpPr>
            <p:spPr>
              <a:xfrm>
                <a:off x="1249884" y="3429000"/>
                <a:ext cx="1752916" cy="438582"/>
              </a:xfrm>
              <a:prstGeom prst="rect">
                <a:avLst/>
              </a:prstGeom>
              <a:blipFill>
                <a:blip r:embed="rId3"/>
                <a:stretch>
                  <a:fillRect l="-4514" t="-8451" r="-3819" b="-28169"/>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38D839C9-33B6-1F54-33ED-CA620D5D9832}"/>
              </a:ext>
            </a:extLst>
          </p:cNvPr>
          <p:cNvSpPr/>
          <p:nvPr/>
        </p:nvSpPr>
        <p:spPr>
          <a:xfrm>
            <a:off x="417703" y="3438077"/>
            <a:ext cx="844963" cy="400110"/>
          </a:xfrm>
          <a:prstGeom prst="rect">
            <a:avLst/>
          </a:prstGeom>
          <a:solidFill>
            <a:srgbClr val="FFFF00"/>
          </a:solidFill>
        </p:spPr>
        <p:txBody>
          <a:bodyPr wrap="square">
            <a:spAutoFit/>
          </a:bodyPr>
          <a:lstStyle/>
          <a:p>
            <a:r>
              <a:rPr lang="en-US" altLang="zh-CN" sz="2000" b="1" i="1" dirty="0">
                <a:latin typeface="Cambria Math" panose="02040503050406030204" pitchFamily="18" charset="0"/>
                <a:ea typeface="Cambria Math" panose="02040503050406030204" pitchFamily="18" charset="0"/>
              </a:rPr>
              <a:t>proof </a:t>
            </a:r>
            <a:r>
              <a:rPr lang="en-US" altLang="zh-CN" sz="2000" b="1" dirty="0">
                <a:latin typeface="Cambria Math" panose="02040503050406030204" pitchFamily="18" charset="0"/>
                <a:ea typeface="Cambria Math" panose="02040503050406030204" pitchFamily="18" charset="0"/>
                <a:sym typeface="Wingdings" pitchFamily="2" charset="2"/>
              </a:rPr>
              <a:t>:</a:t>
            </a:r>
            <a:endParaRPr lang="zh-CN" altLang="en-US" sz="2000" b="1"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2766061-325E-DE02-1B34-25723891D1F7}"/>
                  </a:ext>
                </a:extLst>
              </p:cNvPr>
              <p:cNvSpPr txBox="1"/>
              <p:nvPr/>
            </p:nvSpPr>
            <p:spPr>
              <a:xfrm>
                <a:off x="2612392" y="3314047"/>
                <a:ext cx="823239" cy="4846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p:sp>
            <p:nvSpPr>
              <p:cNvPr id="8" name="文本框 7">
                <a:extLst>
                  <a:ext uri="{FF2B5EF4-FFF2-40B4-BE49-F238E27FC236}">
                    <a16:creationId xmlns:a16="http://schemas.microsoft.com/office/drawing/2014/main" id="{82766061-325E-DE02-1B34-25723891D1F7}"/>
                  </a:ext>
                </a:extLst>
              </p:cNvPr>
              <p:cNvSpPr txBox="1">
                <a:spLocks noRot="1" noChangeAspect="1" noMove="1" noResize="1" noEditPoints="1" noAdjustHandles="1" noChangeArrowheads="1" noChangeShapeType="1" noTextEdit="1"/>
              </p:cNvSpPr>
              <p:nvPr/>
            </p:nvSpPr>
            <p:spPr>
              <a:xfrm>
                <a:off x="2612392" y="3314047"/>
                <a:ext cx="823239" cy="48468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389BB679-D886-AA61-1AD9-8D8905708FD7}"/>
                  </a:ext>
                </a:extLst>
              </p:cNvPr>
              <p:cNvSpPr txBox="1"/>
              <p:nvPr/>
            </p:nvSpPr>
            <p:spPr>
              <a:xfrm>
                <a:off x="4693659" y="3321089"/>
                <a:ext cx="823239" cy="4846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p:sp>
            <p:nvSpPr>
              <p:cNvPr id="9" name="文本框 8">
                <a:extLst>
                  <a:ext uri="{FF2B5EF4-FFF2-40B4-BE49-F238E27FC236}">
                    <a16:creationId xmlns:a16="http://schemas.microsoft.com/office/drawing/2014/main" id="{389BB679-D886-AA61-1AD9-8D8905708FD7}"/>
                  </a:ext>
                </a:extLst>
              </p:cNvPr>
              <p:cNvSpPr txBox="1">
                <a:spLocks noRot="1" noChangeAspect="1" noMove="1" noResize="1" noEditPoints="1" noAdjustHandles="1" noChangeArrowheads="1" noChangeShapeType="1" noTextEdit="1"/>
              </p:cNvSpPr>
              <p:nvPr/>
            </p:nvSpPr>
            <p:spPr>
              <a:xfrm>
                <a:off x="4693659" y="3321089"/>
                <a:ext cx="823239" cy="4846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3A009D4-30C2-3685-8F66-1FCE5969A1FA}"/>
                  </a:ext>
                </a:extLst>
              </p:cNvPr>
              <p:cNvSpPr txBox="1"/>
              <p:nvPr/>
            </p:nvSpPr>
            <p:spPr>
              <a:xfrm>
                <a:off x="2568339" y="4385412"/>
                <a:ext cx="823239" cy="4846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p:sp>
            <p:nvSpPr>
              <p:cNvPr id="10" name="文本框 9">
                <a:extLst>
                  <a:ext uri="{FF2B5EF4-FFF2-40B4-BE49-F238E27FC236}">
                    <a16:creationId xmlns:a16="http://schemas.microsoft.com/office/drawing/2014/main" id="{03A009D4-30C2-3685-8F66-1FCE5969A1FA}"/>
                  </a:ext>
                </a:extLst>
              </p:cNvPr>
              <p:cNvSpPr txBox="1">
                <a:spLocks noRot="1" noChangeAspect="1" noMove="1" noResize="1" noEditPoints="1" noAdjustHandles="1" noChangeArrowheads="1" noChangeShapeType="1" noTextEdit="1"/>
              </p:cNvSpPr>
              <p:nvPr/>
            </p:nvSpPr>
            <p:spPr>
              <a:xfrm>
                <a:off x="2568339" y="4385412"/>
                <a:ext cx="823239" cy="4846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9206FADB-639A-B72E-20E9-3850F1AB9F3A}"/>
                  </a:ext>
                </a:extLst>
              </p:cNvPr>
              <p:cNvSpPr/>
              <p:nvPr/>
            </p:nvSpPr>
            <p:spPr>
              <a:xfrm>
                <a:off x="3239963" y="1065865"/>
                <a:ext cx="3161058"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400" b="1" i="1" smtClean="0">
                              <a:solidFill>
                                <a:srgbClr val="6D0002"/>
                              </a:solidFill>
                              <a:latin typeface="Cambria Math" panose="02040503050406030204" pitchFamily="18" charset="0"/>
                            </a:rPr>
                          </m:ctrlPr>
                        </m:naryPr>
                        <m:sub>
                          <m:r>
                            <m:rPr>
                              <m:brk m:alnAt="23"/>
                            </m:rPr>
                            <a:rPr lang="en-US" altLang="zh-CN" sz="2400" b="1" i="1">
                              <a:solidFill>
                                <a:srgbClr val="6D0002"/>
                              </a:solidFill>
                              <a:latin typeface="Cambria Math" panose="02040503050406030204" pitchFamily="18" charset="0"/>
                              <a:ea typeface="Cambria Math" panose="02040503050406030204" pitchFamily="18" charset="0"/>
                            </a:rPr>
                            <m:t>𝒊</m:t>
                          </m:r>
                          <m:r>
                            <a:rPr lang="en-US" altLang="zh-CN" sz="2400" b="1" i="1">
                              <a:solidFill>
                                <a:srgbClr val="6D0002"/>
                              </a:solidFill>
                              <a:latin typeface="Cambria Math" panose="02040503050406030204" pitchFamily="18" charset="0"/>
                              <a:ea typeface="Cambria Math" panose="02040503050406030204" pitchFamily="18" charset="0"/>
                            </a:rPr>
                            <m:t>=</m:t>
                          </m:r>
                          <m:r>
                            <a:rPr lang="en-US" altLang="zh-CN" sz="2400" b="1" i="1">
                              <a:solidFill>
                                <a:srgbClr val="6D0002"/>
                              </a:solidFill>
                              <a:latin typeface="Cambria Math" panose="02040503050406030204" pitchFamily="18" charset="0"/>
                              <a:ea typeface="Cambria Math" panose="02040503050406030204" pitchFamily="18" charset="0"/>
                            </a:rPr>
                            <m:t>𝟏</m:t>
                          </m:r>
                        </m:sub>
                        <m:sup>
                          <m:r>
                            <a:rPr lang="en-US" altLang="zh-CN" sz="2400" b="1" i="1">
                              <a:solidFill>
                                <a:srgbClr val="6D0002"/>
                              </a:solidFill>
                              <a:latin typeface="Cambria Math" panose="02040503050406030204" pitchFamily="18" charset="0"/>
                              <a:ea typeface="Cambria Math" panose="02040503050406030204" pitchFamily="18" charset="0"/>
                            </a:rPr>
                            <m:t>𝒏</m:t>
                          </m:r>
                        </m:sup>
                        <m:e>
                          <m:f>
                            <m:fPr>
                              <m:ctrlPr>
                                <a:rPr lang="en-US" altLang="zh-CN" sz="2400" b="1" i="1">
                                  <a:solidFill>
                                    <a:srgbClr val="6D0002"/>
                                  </a:solidFill>
                                  <a:latin typeface="Cambria Math" panose="02040503050406030204" pitchFamily="18" charset="0"/>
                                  <a:ea typeface="Cambria Math" panose="02040503050406030204" pitchFamily="18" charset="0"/>
                                </a:rPr>
                              </m:ctrlPr>
                            </m:fPr>
                            <m:num>
                              <m:r>
                                <a:rPr lang="en-US" altLang="zh-CN" sz="2400" b="1" i="1">
                                  <a:solidFill>
                                    <a:srgbClr val="6D0002"/>
                                  </a:solidFill>
                                  <a:latin typeface="Cambria Math" panose="02040503050406030204" pitchFamily="18" charset="0"/>
                                  <a:ea typeface="Cambria Math" panose="02040503050406030204" pitchFamily="18" charset="0"/>
                                </a:rPr>
                                <m:t>(</m:t>
                              </m:r>
                              <m:sSup>
                                <m:sSupPr>
                                  <m:ctrlPr>
                                    <a:rPr lang="en-US" altLang="zh-CN" sz="2400" b="1" i="1">
                                      <a:solidFill>
                                        <a:srgbClr val="6D0002"/>
                                      </a:solidFill>
                                      <a:latin typeface="Cambria Math" panose="02040503050406030204" pitchFamily="18" charset="0"/>
                                      <a:ea typeface="Cambria Math" panose="02040503050406030204" pitchFamily="18" charset="0"/>
                                    </a:rPr>
                                  </m:ctrlPr>
                                </m:sSupPr>
                                <m:e>
                                  <m:sSub>
                                    <m:sSubPr>
                                      <m:ctrlPr>
                                        <a:rPr lang="en-US" altLang="zh-CN" sz="2400" b="1" i="1">
                                          <a:solidFill>
                                            <a:srgbClr val="6D0002"/>
                                          </a:solidFill>
                                          <a:latin typeface="Cambria Math" panose="02040503050406030204" pitchFamily="18" charset="0"/>
                                          <a:ea typeface="Cambria Math" panose="02040503050406030204" pitchFamily="18" charset="0"/>
                                        </a:rPr>
                                      </m:ctrlPr>
                                    </m:sSubPr>
                                    <m:e>
                                      <m:r>
                                        <a:rPr lang="en-US" altLang="zh-CN" sz="2400" b="1" i="1">
                                          <a:solidFill>
                                            <a:srgbClr val="6D0002"/>
                                          </a:solidFill>
                                          <a:latin typeface="Cambria Math" panose="02040503050406030204" pitchFamily="18" charset="0"/>
                                          <a:ea typeface="Cambria Math" panose="02040503050406030204" pitchFamily="18" charset="0"/>
                                        </a:rPr>
                                        <m:t>𝑿</m:t>
                                      </m:r>
                                    </m:e>
                                    <m:sub>
                                      <m:r>
                                        <a:rPr lang="en-US" altLang="zh-CN" sz="2400" b="1" i="1">
                                          <a:solidFill>
                                            <a:srgbClr val="6D0002"/>
                                          </a:solidFill>
                                          <a:latin typeface="Cambria Math" panose="02040503050406030204" pitchFamily="18" charset="0"/>
                                          <a:ea typeface="Cambria Math" panose="02040503050406030204" pitchFamily="18" charset="0"/>
                                        </a:rPr>
                                        <m:t>𝒊</m:t>
                                      </m:r>
                                    </m:sub>
                                  </m:sSub>
                                  <m:r>
                                    <a:rPr lang="en-US" altLang="zh-CN" sz="2400" b="1" i="1">
                                      <a:solidFill>
                                        <a:srgbClr val="6D0002"/>
                                      </a:solidFill>
                                      <a:latin typeface="Cambria Math" panose="02040503050406030204" pitchFamily="18" charset="0"/>
                                      <a:ea typeface="Cambria Math" panose="02040503050406030204" pitchFamily="18" charset="0"/>
                                    </a:rPr>
                                    <m:t>−</m:t>
                                  </m:r>
                                  <m:r>
                                    <m:rPr>
                                      <m:nor/>
                                    </m:rPr>
                                    <a:rPr lang="el-GR" altLang="zh-CN" sz="2400" b="1" i="1" dirty="0">
                                      <a:solidFill>
                                        <a:srgbClr val="6D0002"/>
                                      </a:solidFill>
                                      <a:latin typeface="Cambria Math" panose="02040503050406030204" pitchFamily="18" charset="0"/>
                                      <a:ea typeface="Cambria Math" panose="02040503050406030204" pitchFamily="18" charset="0"/>
                                      <a:cs typeface="Times New Roman" panose="02020603050405020304" pitchFamily="18" charset="0"/>
                                    </a:rPr>
                                    <m:t>μ</m:t>
                                  </m:r>
                                  <m:r>
                                    <a:rPr lang="en-US" altLang="zh-CN" sz="2400" b="1" i="1" dirty="0">
                                      <a:solidFill>
                                        <a:srgbClr val="6D0002"/>
                                      </a:solidFill>
                                      <a:latin typeface="Cambria Math" panose="02040503050406030204" pitchFamily="18" charset="0"/>
                                      <a:ea typeface="Cambria Math" panose="02040503050406030204" pitchFamily="18" charset="0"/>
                                    </a:rPr>
                                    <m:t>)</m:t>
                                  </m:r>
                                </m:e>
                                <m:sup>
                                  <m:r>
                                    <a:rPr lang="en-US" altLang="zh-CN" sz="2400" b="1" i="1">
                                      <a:solidFill>
                                        <a:srgbClr val="6D0002"/>
                                      </a:solidFill>
                                      <a:latin typeface="Cambria Math" panose="02040503050406030204" pitchFamily="18" charset="0"/>
                                      <a:ea typeface="Cambria Math" panose="02040503050406030204" pitchFamily="18" charset="0"/>
                                    </a:rPr>
                                    <m:t>𝟐</m:t>
                                  </m:r>
                                </m:sup>
                              </m:sSup>
                            </m:num>
                            <m:den>
                              <m:sSup>
                                <m:sSupPr>
                                  <m:ctrlPr>
                                    <a:rPr lang="en-US" altLang="zh-CN" sz="2400" b="1" i="1">
                                      <a:solidFill>
                                        <a:srgbClr val="6D0002"/>
                                      </a:solidFill>
                                      <a:latin typeface="Cambria Math" panose="02040503050406030204" pitchFamily="18" charset="0"/>
                                      <a:ea typeface="Cambria Math" panose="02040503050406030204" pitchFamily="18" charset="0"/>
                                    </a:rPr>
                                  </m:ctrlPr>
                                </m:sSupPr>
                                <m:e>
                                  <m:r>
                                    <a:rPr lang="en-US" altLang="zh-CN" sz="2400" b="1" i="1">
                                      <a:solidFill>
                                        <a:srgbClr val="6D0002"/>
                                      </a:solidFill>
                                      <a:latin typeface="Cambria Math" panose="02040503050406030204" pitchFamily="18" charset="0"/>
                                      <a:ea typeface="Cambria Math" panose="02040503050406030204" pitchFamily="18" charset="0"/>
                                    </a:rPr>
                                    <m:t> </m:t>
                                  </m:r>
                                  <m:r>
                                    <a:rPr lang="zh-CN" altLang="en-US" sz="2400" b="1" i="1">
                                      <a:solidFill>
                                        <a:srgbClr val="6D0002"/>
                                      </a:solidFill>
                                      <a:latin typeface="Cambria Math" panose="02040503050406030204" pitchFamily="18" charset="0"/>
                                    </a:rPr>
                                    <m:t>𝝈</m:t>
                                  </m:r>
                                </m:e>
                                <m:sup>
                                  <m:r>
                                    <a:rPr lang="en-US" altLang="zh-CN" sz="2400" b="1" i="1">
                                      <a:solidFill>
                                        <a:srgbClr val="6D0002"/>
                                      </a:solidFill>
                                      <a:latin typeface="Cambria Math" panose="02040503050406030204" pitchFamily="18" charset="0"/>
                                      <a:ea typeface="Cambria Math" panose="02040503050406030204" pitchFamily="18" charset="0"/>
                                    </a:rPr>
                                    <m:t>𝟐</m:t>
                                  </m:r>
                                </m:sup>
                              </m:sSup>
                              <m:r>
                                <m:rPr>
                                  <m:nor/>
                                </m:rPr>
                                <a:rPr lang="en-US" altLang="zh-CN" sz="2400" b="1" dirty="0">
                                  <a:solidFill>
                                    <a:srgbClr val="6D0002"/>
                                  </a:solidFill>
                                  <a:latin typeface="Cambria Math" panose="02040503050406030204" pitchFamily="18" charset="0"/>
                                  <a:ea typeface="Cambria Math" panose="02040503050406030204" pitchFamily="18" charset="0"/>
                                  <a:cs typeface="Times New Roman" panose="02020603050405020304" pitchFamily="18" charset="0"/>
                                </a:rPr>
                                <m:t> </m:t>
                              </m:r>
                            </m:den>
                          </m:f>
                          <m:r>
                            <m:rPr>
                              <m:nor/>
                            </m:rPr>
                            <a:rPr lang="en-US" altLang="zh-CN" sz="2400" b="1" dirty="0">
                              <a:solidFill>
                                <a:srgbClr val="6D0002"/>
                              </a:solidFill>
                              <a:latin typeface="Cambria Math" panose="02040503050406030204" pitchFamily="18" charset="0"/>
                              <a:ea typeface="Cambria Math" panose="02040503050406030204" pitchFamily="18" charset="0"/>
                              <a:cs typeface="Times New Roman" pitchFamily="18" charset="0"/>
                            </a:rPr>
                            <m:t>~</m:t>
                          </m:r>
                          <m:r>
                            <m:rPr>
                              <m:nor/>
                            </m:rPr>
                            <a:rPr lang="en-US" altLang="zh-CN" sz="2400" b="1" i="1" dirty="0">
                              <a:solidFill>
                                <a:srgbClr val="6D0002"/>
                              </a:solidFill>
                              <a:latin typeface="Cambria Math" panose="02040503050406030204" pitchFamily="18" charset="0"/>
                              <a:ea typeface="Cambria Math" panose="02040503050406030204" pitchFamily="18" charset="0"/>
                              <a:cs typeface="Times New Roman" pitchFamily="18" charset="0"/>
                            </a:rPr>
                            <m:t> </m:t>
                          </m:r>
                          <m:sSup>
                            <m:sSupPr>
                              <m:ctrlPr>
                                <a:rPr lang="en-US" altLang="zh-CN" sz="2400" b="1" i="1">
                                  <a:solidFill>
                                    <a:srgbClr val="6D0002"/>
                                  </a:solidFill>
                                  <a:latin typeface="Cambria Math" panose="02040503050406030204" pitchFamily="18" charset="0"/>
                                  <a:ea typeface="Cambria Math" panose="02040503050406030204" pitchFamily="18" charset="0"/>
                                </a:rPr>
                              </m:ctrlPr>
                            </m:sSupPr>
                            <m:e>
                              <m:r>
                                <a:rPr lang="zh-CN" altLang="en-US" sz="2400" b="1" i="1">
                                  <a:solidFill>
                                    <a:srgbClr val="6D0002"/>
                                  </a:solidFill>
                                  <a:latin typeface="Cambria Math" panose="02040503050406030204" pitchFamily="18" charset="0"/>
                                </a:rPr>
                                <m:t>𝝌</m:t>
                              </m:r>
                            </m:e>
                            <m:sup>
                              <m:r>
                                <a:rPr lang="en-US" altLang="zh-CN" sz="2400" b="1" i="1">
                                  <a:solidFill>
                                    <a:srgbClr val="6D0002"/>
                                  </a:solidFill>
                                  <a:latin typeface="Cambria Math" panose="02040503050406030204" pitchFamily="18" charset="0"/>
                                  <a:ea typeface="Cambria Math" panose="02040503050406030204" pitchFamily="18" charset="0"/>
                                </a:rPr>
                                <m:t>𝟐</m:t>
                              </m:r>
                            </m:sup>
                          </m:sSup>
                          <m:r>
                            <a:rPr lang="en-US" altLang="zh-CN" sz="2400" b="1" i="1">
                              <a:solidFill>
                                <a:srgbClr val="6D0002"/>
                              </a:solidFill>
                              <a:latin typeface="Cambria Math" panose="02040503050406030204" pitchFamily="18" charset="0"/>
                              <a:ea typeface="Cambria Math" panose="02040503050406030204" pitchFamily="18" charset="0"/>
                            </a:rPr>
                            <m:t>(</m:t>
                          </m:r>
                          <m:r>
                            <a:rPr lang="en-US" altLang="zh-CN" sz="2400" b="1" i="1">
                              <a:solidFill>
                                <a:srgbClr val="6D0002"/>
                              </a:solidFill>
                              <a:latin typeface="Cambria Math" panose="02040503050406030204" pitchFamily="18" charset="0"/>
                              <a:ea typeface="Cambria Math" panose="02040503050406030204" pitchFamily="18" charset="0"/>
                            </a:rPr>
                            <m:t>𝒏</m:t>
                          </m:r>
                          <m:r>
                            <a:rPr lang="en-US" altLang="zh-CN" sz="2400" b="1" i="1">
                              <a:solidFill>
                                <a:srgbClr val="6D0002"/>
                              </a:solidFill>
                              <a:latin typeface="Cambria Math" panose="02040503050406030204" pitchFamily="18" charset="0"/>
                              <a:ea typeface="Cambria Math" panose="02040503050406030204" pitchFamily="18" charset="0"/>
                            </a:rPr>
                            <m:t>)</m:t>
                          </m:r>
                          <m:r>
                            <m:rPr>
                              <m:nor/>
                            </m:rPr>
                            <a:rPr lang="zh-CN" altLang="en-US" sz="2400" b="1" dirty="0">
                              <a:solidFill>
                                <a:srgbClr val="6D0002"/>
                              </a:solidFill>
                              <a:latin typeface="Cambria Math" panose="02040503050406030204" pitchFamily="18" charset="0"/>
                            </a:rPr>
                            <m:t> </m:t>
                          </m:r>
                        </m:e>
                      </m:nary>
                    </m:oMath>
                  </m:oMathPara>
                </a14:m>
                <a:endParaRPr lang="zh-CN" altLang="en-US" sz="2400" b="1" dirty="0">
                  <a:solidFill>
                    <a:srgbClr val="6D0002"/>
                  </a:solidFill>
                  <a:latin typeface="Cambria Math" panose="02040503050406030204" pitchFamily="18" charset="0"/>
                </a:endParaRPr>
              </a:p>
            </p:txBody>
          </p:sp>
        </mc:Choice>
        <mc:Fallback>
          <p:sp>
            <p:nvSpPr>
              <p:cNvPr id="11" name="矩形 10">
                <a:extLst>
                  <a:ext uri="{FF2B5EF4-FFF2-40B4-BE49-F238E27FC236}">
                    <a16:creationId xmlns:a16="http://schemas.microsoft.com/office/drawing/2014/main" id="{9206FADB-639A-B72E-20E9-3850F1AB9F3A}"/>
                  </a:ext>
                </a:extLst>
              </p:cNvPr>
              <p:cNvSpPr>
                <a:spLocks noRot="1" noChangeAspect="1" noMove="1" noResize="1" noEditPoints="1" noAdjustHandles="1" noChangeArrowheads="1" noChangeShapeType="1" noTextEdit="1"/>
              </p:cNvSpPr>
              <p:nvPr/>
            </p:nvSpPr>
            <p:spPr>
              <a:xfrm>
                <a:off x="3239963" y="1065865"/>
                <a:ext cx="3161058" cy="10988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0881C984-09CE-F9E1-AC93-86FA30FE3265}"/>
                  </a:ext>
                </a:extLst>
              </p:cNvPr>
              <p:cNvSpPr/>
              <p:nvPr/>
            </p:nvSpPr>
            <p:spPr>
              <a:xfrm>
                <a:off x="3077371" y="3415145"/>
                <a:ext cx="1878463" cy="438582"/>
              </a:xfrm>
              <a:prstGeom prst="rect">
                <a:avLst/>
              </a:prstGeom>
            </p:spPr>
            <p:txBody>
              <a:bodyPr wrap="none">
                <a:spAutoFit/>
              </a:bodyPr>
              <a:lstStyle/>
              <a:p>
                <a14:m>
                  <m:oMath xmlns:m="http://schemas.openxmlformats.org/officeDocument/2006/math">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𝒊</m:t>
                        </m:r>
                      </m:sub>
                    </m:sSub>
                  </m:oMath>
                </a14:m>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 </a:t>
                </a:r>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 N </a:t>
                </a:r>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14:m>
                  <m:oMath xmlns:m="http://schemas.openxmlformats.org/officeDocument/2006/math">
                    <m:r>
                      <a:rPr lang="zh-CN" altLang="en-US" sz="2200" b="1" i="1">
                        <a:solidFill>
                          <a:srgbClr val="002060"/>
                        </a:solidFill>
                        <a:latin typeface="Cambria Math" panose="02040503050406030204" pitchFamily="18" charset="0"/>
                      </a:rPr>
                      <m:t>𝝁</m:t>
                    </m:r>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a:t>
                </a:r>
                <a:endParaRPr lang="zh-CN" altLang="en-US" sz="2200" b="1" dirty="0">
                  <a:latin typeface="Cambria Math" panose="02040503050406030204" pitchFamily="18" charset="0"/>
                </a:endParaRPr>
              </a:p>
            </p:txBody>
          </p:sp>
        </mc:Choice>
        <mc:Fallback>
          <p:sp>
            <p:nvSpPr>
              <p:cNvPr id="12" name="矩形 11">
                <a:extLst>
                  <a:ext uri="{FF2B5EF4-FFF2-40B4-BE49-F238E27FC236}">
                    <a16:creationId xmlns:a16="http://schemas.microsoft.com/office/drawing/2014/main" id="{0881C984-09CE-F9E1-AC93-86FA30FE3265}"/>
                  </a:ext>
                </a:extLst>
              </p:cNvPr>
              <p:cNvSpPr>
                <a:spLocks noRot="1" noChangeAspect="1" noMove="1" noResize="1" noEditPoints="1" noAdjustHandles="1" noChangeArrowheads="1" noChangeShapeType="1" noTextEdit="1"/>
              </p:cNvSpPr>
              <p:nvPr/>
            </p:nvSpPr>
            <p:spPr>
              <a:xfrm>
                <a:off x="3077371" y="3415145"/>
                <a:ext cx="1878463" cy="438582"/>
              </a:xfrm>
              <a:prstGeom prst="rect">
                <a:avLst/>
              </a:prstGeom>
              <a:blipFill>
                <a:blip r:embed="rId8"/>
                <a:stretch>
                  <a:fillRect l="-325" t="-8333" r="-3571" b="-277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EB6661FC-6CCA-BFF4-1E4D-9940BACF0F15}"/>
                  </a:ext>
                </a:extLst>
              </p:cNvPr>
              <p:cNvSpPr/>
              <p:nvPr/>
            </p:nvSpPr>
            <p:spPr>
              <a:xfrm>
                <a:off x="5305727" y="3270447"/>
                <a:ext cx="2228302"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200" b="1" i="1">
                              <a:solidFill>
                                <a:srgbClr val="002060"/>
                              </a:solidFill>
                              <a:latin typeface="Cambria Math" panose="02040503050406030204" pitchFamily="18" charset="0"/>
                              <a:ea typeface="Cambria Math" panose="02040503050406030204" pitchFamily="18" charset="0"/>
                            </a:rPr>
                          </m:ctrlPr>
                        </m:fPr>
                        <m:num>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𝒊</m:t>
                              </m:r>
                            </m:sub>
                          </m:sSub>
                          <m:r>
                            <a:rPr lang="en-US" altLang="zh-CN" sz="2200" b="1" i="1">
                              <a:solidFill>
                                <a:srgbClr val="002060"/>
                              </a:solidFill>
                              <a:latin typeface="Cambria Math" panose="02040503050406030204" pitchFamily="18" charset="0"/>
                              <a:ea typeface="Cambria Math" panose="02040503050406030204" pitchFamily="18" charset="0"/>
                            </a:rPr>
                            <m:t>−</m:t>
                          </m:r>
                          <m:r>
                            <m:rPr>
                              <m:nor/>
                            </m:rPr>
                            <a:rPr lang="el-GR" altLang="zh-CN" sz="2200" b="1"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μ</m:t>
                          </m:r>
                        </m:num>
                        <m:den>
                          <m:r>
                            <a:rPr lang="zh-CN" altLang="en-US" sz="2200" b="1" i="1">
                              <a:solidFill>
                                <a:srgbClr val="002060"/>
                              </a:solidFill>
                              <a:latin typeface="Cambria Math" panose="02040503050406030204" pitchFamily="18" charset="0"/>
                            </a:rPr>
                            <m:t>𝝈</m:t>
                          </m:r>
                        </m:den>
                      </m:f>
                      <m:r>
                        <m:rPr>
                          <m:nor/>
                        </m:rP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m:t>~</m:t>
                      </m:r>
                      <m:r>
                        <m:rPr>
                          <m:nor/>
                        </m:rP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 </m:t>
                      </m:r>
                      <m:r>
                        <m:rPr>
                          <m:nor/>
                        </m:rP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N</m:t>
                      </m:r>
                      <m:r>
                        <m:rPr>
                          <m:nor/>
                        </m:rP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 </m:t>
                      </m:r>
                      <m:r>
                        <m:rPr>
                          <m:nor/>
                        </m:rPr>
                        <a:rPr lang="en-US" altLang="zh-CN" sz="2200" b="1" dirty="0" smtClean="0">
                          <a:solidFill>
                            <a:srgbClr val="002060"/>
                          </a:solidFill>
                          <a:latin typeface="Cambria Math" panose="02040503050406030204" pitchFamily="18" charset="0"/>
                          <a:ea typeface="Cambria Math" panose="02040503050406030204" pitchFamily="18" charset="0"/>
                          <a:cs typeface="Times New Roman" pitchFamily="18" charset="0"/>
                        </a:rPr>
                        <m:t>(0,1)</m:t>
                      </m:r>
                      <m:r>
                        <m:rPr>
                          <m:nor/>
                        </m:r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t> </m:t>
                      </m:r>
                    </m:oMath>
                  </m:oMathPara>
                </a14:m>
                <a:endParaRPr lang="zh-CN" altLang="en-US" sz="2200" b="1" dirty="0">
                  <a:latin typeface="Cambria Math" panose="02040503050406030204" pitchFamily="18" charset="0"/>
                </a:endParaRPr>
              </a:p>
            </p:txBody>
          </p:sp>
        </mc:Choice>
        <mc:Fallback>
          <p:sp>
            <p:nvSpPr>
              <p:cNvPr id="13" name="矩形 12">
                <a:extLst>
                  <a:ext uri="{FF2B5EF4-FFF2-40B4-BE49-F238E27FC236}">
                    <a16:creationId xmlns:a16="http://schemas.microsoft.com/office/drawing/2014/main" id="{EB6661FC-6CCA-BFF4-1E4D-9940BACF0F15}"/>
                  </a:ext>
                </a:extLst>
              </p:cNvPr>
              <p:cNvSpPr>
                <a:spLocks noRot="1" noChangeAspect="1" noMove="1" noResize="1" noEditPoints="1" noAdjustHandles="1" noChangeArrowheads="1" noChangeShapeType="1" noTextEdit="1"/>
              </p:cNvSpPr>
              <p:nvPr/>
            </p:nvSpPr>
            <p:spPr>
              <a:xfrm>
                <a:off x="5305727" y="3270447"/>
                <a:ext cx="2228302" cy="72622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DA1B3BC8-D881-BB5E-3D3B-FC6E39FA0FD7}"/>
                  </a:ext>
                </a:extLst>
              </p:cNvPr>
              <p:cNvSpPr/>
              <p:nvPr/>
            </p:nvSpPr>
            <p:spPr>
              <a:xfrm>
                <a:off x="3002800" y="4211303"/>
                <a:ext cx="2096087" cy="10150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200" b="1" i="1" smtClean="0">
                              <a:solidFill>
                                <a:srgbClr val="002060"/>
                              </a:solidFill>
                              <a:latin typeface="Cambria Math" panose="02040503050406030204" pitchFamily="18" charset="0"/>
                            </a:rPr>
                          </m:ctrlPr>
                        </m:naryPr>
                        <m:sub>
                          <m:r>
                            <m:rPr>
                              <m:brk m:alnAt="23"/>
                            </m:rPr>
                            <a:rPr lang="en-US" altLang="zh-CN" sz="2200" b="1" i="1">
                              <a:solidFill>
                                <a:srgbClr val="002060"/>
                              </a:solidFill>
                              <a:latin typeface="Cambria Math" panose="02040503050406030204" pitchFamily="18" charset="0"/>
                              <a:ea typeface="Cambria Math" panose="02040503050406030204" pitchFamily="18" charset="0"/>
                            </a:rPr>
                            <m:t>𝒊</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𝟏</m:t>
                          </m:r>
                        </m:sub>
                        <m:sup>
                          <m:r>
                            <a:rPr lang="en-US" altLang="zh-CN" sz="2200" b="1" i="1">
                              <a:solidFill>
                                <a:srgbClr val="002060"/>
                              </a:solidFill>
                              <a:latin typeface="Cambria Math" panose="02040503050406030204" pitchFamily="18" charset="0"/>
                              <a:ea typeface="Cambria Math" panose="02040503050406030204" pitchFamily="18" charset="0"/>
                            </a:rPr>
                            <m:t>𝒏</m:t>
                          </m:r>
                        </m:sup>
                        <m:e>
                          <m:f>
                            <m:fPr>
                              <m:ctrlPr>
                                <a:rPr lang="en-US" altLang="zh-CN" sz="2200" b="1" i="1">
                                  <a:solidFill>
                                    <a:srgbClr val="002060"/>
                                  </a:solidFill>
                                  <a:latin typeface="Cambria Math" panose="02040503050406030204" pitchFamily="18" charset="0"/>
                                  <a:ea typeface="Cambria Math" panose="02040503050406030204" pitchFamily="18" charset="0"/>
                                </a:rPr>
                              </m:ctrlPr>
                            </m:fPr>
                            <m:num>
                              <m:r>
                                <a:rPr lang="en-US" altLang="zh-CN" sz="2200" b="1" i="1">
                                  <a:solidFill>
                                    <a:srgbClr val="002060"/>
                                  </a:solidFill>
                                  <a:latin typeface="Cambria Math" panose="02040503050406030204" pitchFamily="18" charset="0"/>
                                  <a:ea typeface="Cambria Math" panose="02040503050406030204" pitchFamily="18" charset="0"/>
                                </a:rPr>
                                <m:t>(</m:t>
                              </m:r>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𝒊</m:t>
                                      </m:r>
                                    </m:sub>
                                  </m:sSub>
                                  <m:r>
                                    <a:rPr lang="en-US" altLang="zh-CN" sz="2200" b="1" i="1">
                                      <a:solidFill>
                                        <a:srgbClr val="002060"/>
                                      </a:solidFill>
                                      <a:latin typeface="Cambria Math" panose="02040503050406030204" pitchFamily="18" charset="0"/>
                                      <a:ea typeface="Cambria Math" panose="02040503050406030204" pitchFamily="18" charset="0"/>
                                    </a:rPr>
                                    <m:t>−</m:t>
                                  </m:r>
                                  <m:r>
                                    <m:rPr>
                                      <m:nor/>
                                    </m:rPr>
                                    <a:rPr lang="el-GR" altLang="zh-CN" sz="2200" b="1"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μ</m:t>
                                  </m:r>
                                  <m:r>
                                    <a:rPr lang="en-US" altLang="zh-CN" sz="2200" b="1" i="1" dirty="0">
                                      <a:solidFill>
                                        <a:srgbClr val="002060"/>
                                      </a:solidFill>
                                      <a:latin typeface="Cambria Math" panose="02040503050406030204" pitchFamily="18" charset="0"/>
                                      <a:ea typeface="Cambria Math" panose="02040503050406030204" pitchFamily="18" charset="0"/>
                                    </a:rPr>
                                    <m:t>)</m:t>
                                  </m:r>
                                </m:e>
                                <m:sup>
                                  <m:r>
                                    <a:rPr lang="en-US" altLang="zh-CN" sz="2200" b="1" i="1">
                                      <a:solidFill>
                                        <a:srgbClr val="002060"/>
                                      </a:solidFill>
                                      <a:latin typeface="Cambria Math" panose="02040503050406030204" pitchFamily="18" charset="0"/>
                                      <a:ea typeface="Cambria Math" panose="02040503050406030204" pitchFamily="18" charset="0"/>
                                    </a:rPr>
                                    <m:t>𝟐</m:t>
                                  </m:r>
                                </m:sup>
                              </m:sSup>
                            </m:num>
                            <m:den>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en-US" altLang="zh-CN" sz="2200" b="1" i="1">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r>
                                <m:rPr>
                                  <m:nor/>
                                </m:rP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m:t>
                          </m:r>
                        </m:e>
                      </m:nary>
                    </m:oMath>
                  </m:oMathPara>
                </a14:m>
                <a:endParaRPr lang="zh-CN" altLang="en-US" sz="2200" b="1" dirty="0">
                  <a:latin typeface="Cambria Math" panose="02040503050406030204" pitchFamily="18" charset="0"/>
                </a:endParaRPr>
              </a:p>
            </p:txBody>
          </p:sp>
        </mc:Choice>
        <mc:Fallback>
          <p:sp>
            <p:nvSpPr>
              <p:cNvPr id="14" name="矩形 13">
                <a:extLst>
                  <a:ext uri="{FF2B5EF4-FFF2-40B4-BE49-F238E27FC236}">
                    <a16:creationId xmlns:a16="http://schemas.microsoft.com/office/drawing/2014/main" id="{DA1B3BC8-D881-BB5E-3D3B-FC6E39FA0FD7}"/>
                  </a:ext>
                </a:extLst>
              </p:cNvPr>
              <p:cNvSpPr>
                <a:spLocks noRot="1" noChangeAspect="1" noMove="1" noResize="1" noEditPoints="1" noAdjustHandles="1" noChangeArrowheads="1" noChangeShapeType="1" noTextEdit="1"/>
              </p:cNvSpPr>
              <p:nvPr/>
            </p:nvSpPr>
            <p:spPr>
              <a:xfrm>
                <a:off x="3002800" y="4211303"/>
                <a:ext cx="2096087" cy="10150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EA225FD4-5CA3-6ACA-5E64-69FDA3A2A0A0}"/>
                  </a:ext>
                </a:extLst>
              </p:cNvPr>
              <p:cNvSpPr/>
              <p:nvPr/>
            </p:nvSpPr>
            <p:spPr>
              <a:xfrm>
                <a:off x="4854855" y="4238032"/>
                <a:ext cx="2042162" cy="10150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200" b="1" i="1" smtClean="0">
                              <a:solidFill>
                                <a:srgbClr val="002060"/>
                              </a:solidFill>
                              <a:latin typeface="Cambria Math" panose="02040503050406030204" pitchFamily="18" charset="0"/>
                            </a:rPr>
                          </m:ctrlPr>
                        </m:naryPr>
                        <m:sub>
                          <m:r>
                            <m:rPr>
                              <m:brk m:alnAt="23"/>
                            </m:rPr>
                            <a:rPr lang="en-US" altLang="zh-CN" sz="2200" b="1" i="1">
                              <a:solidFill>
                                <a:srgbClr val="002060"/>
                              </a:solidFill>
                              <a:latin typeface="Cambria Math" panose="02040503050406030204" pitchFamily="18" charset="0"/>
                            </a:rPr>
                            <m:t>𝒊</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𝟏</m:t>
                          </m:r>
                        </m:sub>
                        <m:sup>
                          <m:r>
                            <a:rPr lang="en-US" altLang="zh-CN" sz="2200" b="1" i="1">
                              <a:solidFill>
                                <a:srgbClr val="002060"/>
                              </a:solidFill>
                              <a:latin typeface="Cambria Math" panose="02040503050406030204" pitchFamily="18" charset="0"/>
                            </a:rPr>
                            <m:t>𝒏</m:t>
                          </m:r>
                        </m:sup>
                        <m:e>
                          <m:sSup>
                            <m:sSupPr>
                              <m:ctrlPr>
                                <a:rPr lang="en-US" altLang="zh-CN" sz="2200" b="1" i="1" smtClean="0">
                                  <a:solidFill>
                                    <a:srgbClr val="002060"/>
                                  </a:solidFill>
                                  <a:latin typeface="Cambria Math" panose="02040503050406030204" pitchFamily="18" charset="0"/>
                                </a:rPr>
                              </m:ctrlPr>
                            </m:sSupPr>
                            <m:e>
                              <m:d>
                                <m:dPr>
                                  <m:ctrlPr>
                                    <a:rPr lang="en-US" altLang="zh-CN" sz="2200" b="1" i="1" smtClean="0">
                                      <a:solidFill>
                                        <a:srgbClr val="002060"/>
                                      </a:solidFill>
                                      <a:latin typeface="Cambria Math" panose="02040503050406030204" pitchFamily="18" charset="0"/>
                                    </a:rPr>
                                  </m:ctrlPr>
                                </m:dPr>
                                <m:e>
                                  <m:f>
                                    <m:fPr>
                                      <m:ctrlPr>
                                        <a:rPr lang="en-US" altLang="zh-CN" sz="2200" b="1" i="1">
                                          <a:solidFill>
                                            <a:srgbClr val="002060"/>
                                          </a:solidFill>
                                          <a:latin typeface="Cambria Math" panose="02040503050406030204" pitchFamily="18" charset="0"/>
                                        </a:rPr>
                                      </m:ctrlPr>
                                    </m:fPr>
                                    <m:num>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𝑿</m:t>
                                          </m:r>
                                        </m:e>
                                        <m:sub>
                                          <m:r>
                                            <a:rPr lang="en-US" altLang="zh-CN" sz="2200" b="1" i="1">
                                              <a:solidFill>
                                                <a:srgbClr val="002060"/>
                                              </a:solidFill>
                                              <a:latin typeface="Cambria Math" panose="02040503050406030204" pitchFamily="18" charset="0"/>
                                            </a:rPr>
                                            <m:t>𝒊</m:t>
                                          </m:r>
                                        </m:sub>
                                      </m:sSub>
                                      <m:r>
                                        <a:rPr lang="en-US" altLang="zh-CN" sz="2200" b="1" i="1">
                                          <a:solidFill>
                                            <a:srgbClr val="002060"/>
                                          </a:solidFill>
                                          <a:latin typeface="Cambria Math" panose="02040503050406030204" pitchFamily="18" charset="0"/>
                                        </a:rPr>
                                        <m:t>−</m:t>
                                      </m:r>
                                      <m:r>
                                        <m:rPr>
                                          <m:nor/>
                                        </m:rPr>
                                        <a:rPr lang="el-GR" altLang="zh-CN" sz="2200" b="1" i="1" dirty="0">
                                          <a:solidFill>
                                            <a:srgbClr val="002060"/>
                                          </a:solidFill>
                                          <a:latin typeface="Times New Roman" panose="02020603050405020304" pitchFamily="18" charset="0"/>
                                          <a:cs typeface="Times New Roman" panose="02020603050405020304" pitchFamily="18" charset="0"/>
                                        </a:rPr>
                                        <m:t>μ</m:t>
                                      </m:r>
                                    </m:num>
                                    <m:den>
                                      <m:r>
                                        <a:rPr lang="zh-CN" altLang="en-US" sz="2200" b="1" i="1">
                                          <a:solidFill>
                                            <a:srgbClr val="002060"/>
                                          </a:solidFill>
                                          <a:latin typeface="Cambria Math"/>
                                        </a:rPr>
                                        <m:t>𝝈</m:t>
                                      </m:r>
                                    </m:den>
                                  </m:f>
                                </m:e>
                              </m:d>
                            </m:e>
                            <m:sup>
                              <m:r>
                                <a:rPr lang="en-US" altLang="zh-CN" sz="2200" b="1" i="1" smtClean="0">
                                  <a:solidFill>
                                    <a:srgbClr val="002060"/>
                                  </a:solidFill>
                                  <a:latin typeface="Cambria Math" panose="02040503050406030204" pitchFamily="18" charset="0"/>
                                </a:rPr>
                                <m:t>𝟐</m:t>
                              </m:r>
                            </m:sup>
                          </m:sSup>
                          <m:r>
                            <m:rPr>
                              <m:nor/>
                            </m:rPr>
                            <a:rPr lang="zh-CN" altLang="en-US" sz="2200" b="1" dirty="0">
                              <a:solidFill>
                                <a:srgbClr val="002060"/>
                              </a:solidFill>
                            </a:rPr>
                            <m:t> </m:t>
                          </m:r>
                        </m:e>
                      </m:nary>
                    </m:oMath>
                  </m:oMathPara>
                </a14:m>
                <a:endParaRPr lang="zh-CN" altLang="en-US" sz="2200" b="1" dirty="0"/>
              </a:p>
            </p:txBody>
          </p:sp>
        </mc:Choice>
        <mc:Fallback>
          <p:sp>
            <p:nvSpPr>
              <p:cNvPr id="15" name="矩形 14">
                <a:extLst>
                  <a:ext uri="{FF2B5EF4-FFF2-40B4-BE49-F238E27FC236}">
                    <a16:creationId xmlns:a16="http://schemas.microsoft.com/office/drawing/2014/main" id="{EA225FD4-5CA3-6ACA-5E64-69FDA3A2A0A0}"/>
                  </a:ext>
                </a:extLst>
              </p:cNvPr>
              <p:cNvSpPr>
                <a:spLocks noRot="1" noChangeAspect="1" noMove="1" noResize="1" noEditPoints="1" noAdjustHandles="1" noChangeArrowheads="1" noChangeShapeType="1" noTextEdit="1"/>
              </p:cNvSpPr>
              <p:nvPr/>
            </p:nvSpPr>
            <p:spPr>
              <a:xfrm>
                <a:off x="4854855" y="4238032"/>
                <a:ext cx="2042162" cy="101502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679D53D0-2E48-8808-DCD1-699ED5001DDD}"/>
                  </a:ext>
                </a:extLst>
              </p:cNvPr>
              <p:cNvSpPr/>
              <p:nvPr/>
            </p:nvSpPr>
            <p:spPr>
              <a:xfrm>
                <a:off x="6556121" y="4498855"/>
                <a:ext cx="1243161"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m:t>~</m:t>
                      </m:r>
                      <m:r>
                        <m:rPr>
                          <m:nor/>
                        </m:r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t> </m:t>
                      </m:r>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zh-CN" altLang="en-US" sz="2200" b="1" i="1">
                              <a:solidFill>
                                <a:srgbClr val="002060"/>
                              </a:solidFill>
                              <a:latin typeface="Cambria Math" panose="02040503050406030204" pitchFamily="18" charset="0"/>
                            </a:rPr>
                            <m:t>𝝌</m:t>
                          </m:r>
                        </m:e>
                        <m:sup>
                          <m:r>
                            <a:rPr lang="en-US" altLang="zh-CN" sz="2200" b="1" i="1">
                              <a:solidFill>
                                <a:srgbClr val="002060"/>
                              </a:solidFill>
                              <a:latin typeface="Cambria Math" panose="02040503050406030204" pitchFamily="18" charset="0"/>
                              <a:ea typeface="Cambria Math" panose="02040503050406030204" pitchFamily="18" charset="0"/>
                            </a:rPr>
                            <m:t>𝟐</m:t>
                          </m:r>
                        </m:sup>
                      </m:sSup>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𝒏</m:t>
                      </m:r>
                      <m:r>
                        <a:rPr lang="en-US" altLang="zh-CN" sz="2200" b="1" i="1">
                          <a:solidFill>
                            <a:srgbClr val="002060"/>
                          </a:solidFill>
                          <a:latin typeface="Cambria Math" panose="02040503050406030204" pitchFamily="18" charset="0"/>
                          <a:ea typeface="Cambria Math" panose="02040503050406030204" pitchFamily="18" charset="0"/>
                        </a:rPr>
                        <m:t>)</m:t>
                      </m:r>
                    </m:oMath>
                  </m:oMathPara>
                </a14:m>
                <a:endParaRPr lang="zh-CN" altLang="en-US" sz="2200" b="1" dirty="0">
                  <a:latin typeface="Cambria Math" panose="02040503050406030204" pitchFamily="18" charset="0"/>
                </a:endParaRPr>
              </a:p>
            </p:txBody>
          </p:sp>
        </mc:Choice>
        <mc:Fallback>
          <p:sp>
            <p:nvSpPr>
              <p:cNvPr id="16" name="矩形 15">
                <a:extLst>
                  <a:ext uri="{FF2B5EF4-FFF2-40B4-BE49-F238E27FC236}">
                    <a16:creationId xmlns:a16="http://schemas.microsoft.com/office/drawing/2014/main" id="{679D53D0-2E48-8808-DCD1-699ED5001DDD}"/>
                  </a:ext>
                </a:extLst>
              </p:cNvPr>
              <p:cNvSpPr>
                <a:spLocks noRot="1" noChangeAspect="1" noMove="1" noResize="1" noEditPoints="1" noAdjustHandles="1" noChangeArrowheads="1" noChangeShapeType="1" noTextEdit="1"/>
              </p:cNvSpPr>
              <p:nvPr/>
            </p:nvSpPr>
            <p:spPr>
              <a:xfrm>
                <a:off x="6556121" y="4498855"/>
                <a:ext cx="1243161" cy="438582"/>
              </a:xfrm>
              <a:prstGeom prst="rect">
                <a:avLst/>
              </a:prstGeom>
              <a:blipFill>
                <a:blip r:embed="rId12"/>
                <a:stretch>
                  <a:fillRect r="-980" b="-18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27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p:bldP spid="10" grpId="0"/>
      <p:bldP spid="11" grpId="0"/>
      <p:bldP spid="12"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86DDF2B-0686-B949-478B-A14835AAAEA4}"/>
              </a:ext>
            </a:extLst>
          </p:cNvPr>
          <p:cNvSpPr txBox="1"/>
          <p:nvPr/>
        </p:nvSpPr>
        <p:spPr>
          <a:xfrm>
            <a:off x="323528" y="260648"/>
            <a:ext cx="252028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6.5.5 </a:t>
            </a:r>
            <a:r>
              <a:rPr lang="en-US" altLang="zh-CN" sz="2400" dirty="0">
                <a:solidFill>
                  <a:srgbClr val="000000"/>
                </a:solidFill>
                <a:effectLst/>
                <a:latin typeface="Calibri" panose="020F0502020204030204" pitchFamily="34" charset="0"/>
                <a:ea typeface="等线" panose="02010600030101010101" pitchFamily="2" charset="-122"/>
                <a:cs typeface="21"/>
              </a:rPr>
              <a:t>If</a:t>
            </a:r>
            <a:endParaRPr lang="zh-CN" altLang="en-US" sz="2400" dirty="0"/>
          </a:p>
        </p:txBody>
      </p:sp>
      <p:pic>
        <p:nvPicPr>
          <p:cNvPr id="4" name="图片 3">
            <a:extLst>
              <a:ext uri="{FF2B5EF4-FFF2-40B4-BE49-F238E27FC236}">
                <a16:creationId xmlns:a16="http://schemas.microsoft.com/office/drawing/2014/main" id="{A8FCD46B-117B-0030-70A4-4F1E63FC4929}"/>
              </a:ext>
            </a:extLst>
          </p:cNvPr>
          <p:cNvPicPr>
            <a:picLocks noChangeAspect="1"/>
          </p:cNvPicPr>
          <p:nvPr/>
        </p:nvPicPr>
        <p:blipFill>
          <a:blip r:embed="rId2"/>
          <a:stretch>
            <a:fillRect/>
          </a:stretch>
        </p:blipFill>
        <p:spPr>
          <a:xfrm>
            <a:off x="2627784" y="349796"/>
            <a:ext cx="1428750" cy="342900"/>
          </a:xfrm>
          <a:prstGeom prst="rect">
            <a:avLst/>
          </a:prstGeom>
        </p:spPr>
      </p:pic>
      <p:sp>
        <p:nvSpPr>
          <p:cNvPr id="6" name="文本框 5">
            <a:extLst>
              <a:ext uri="{FF2B5EF4-FFF2-40B4-BE49-F238E27FC236}">
                <a16:creationId xmlns:a16="http://schemas.microsoft.com/office/drawing/2014/main" id="{32FACEBA-CD57-1C78-C1A1-45DD3ABD6D3D}"/>
              </a:ext>
            </a:extLst>
          </p:cNvPr>
          <p:cNvSpPr txBox="1"/>
          <p:nvPr/>
        </p:nvSpPr>
        <p:spPr>
          <a:xfrm>
            <a:off x="4139952" y="260648"/>
            <a:ext cx="523832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independent random variables and</a:t>
            </a:r>
            <a:endParaRPr lang="zh-CN" altLang="en-US" sz="2400" dirty="0"/>
          </a:p>
        </p:txBody>
      </p:sp>
      <p:pic>
        <p:nvPicPr>
          <p:cNvPr id="7" name="图片 6">
            <a:extLst>
              <a:ext uri="{FF2B5EF4-FFF2-40B4-BE49-F238E27FC236}">
                <a16:creationId xmlns:a16="http://schemas.microsoft.com/office/drawing/2014/main" id="{66430432-8964-575C-599E-C71EA5DB3AAB}"/>
              </a:ext>
            </a:extLst>
          </p:cNvPr>
          <p:cNvPicPr>
            <a:picLocks noChangeAspect="1"/>
          </p:cNvPicPr>
          <p:nvPr/>
        </p:nvPicPr>
        <p:blipFill>
          <a:blip r:embed="rId3"/>
          <a:stretch>
            <a:fillRect/>
          </a:stretch>
        </p:blipFill>
        <p:spPr>
          <a:xfrm>
            <a:off x="179512" y="836712"/>
            <a:ext cx="1028700" cy="342900"/>
          </a:xfrm>
          <a:prstGeom prst="rect">
            <a:avLst/>
          </a:prstGeom>
        </p:spPr>
      </p:pic>
      <p:sp>
        <p:nvSpPr>
          <p:cNvPr id="9" name="文本框 8">
            <a:extLst>
              <a:ext uri="{FF2B5EF4-FFF2-40B4-BE49-F238E27FC236}">
                <a16:creationId xmlns:a16="http://schemas.microsoft.com/office/drawing/2014/main" id="{BE2F516A-A388-48BD-CACD-BC23CD26EFA0}"/>
              </a:ext>
            </a:extLst>
          </p:cNvPr>
          <p:cNvSpPr txBox="1"/>
          <p:nvPr/>
        </p:nvSpPr>
        <p:spPr>
          <a:xfrm>
            <a:off x="1331640" y="807095"/>
            <a:ext cx="90367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for</a:t>
            </a:r>
            <a:endParaRPr lang="zh-CN" altLang="en-US" sz="2400" dirty="0"/>
          </a:p>
        </p:txBody>
      </p:sp>
      <p:pic>
        <p:nvPicPr>
          <p:cNvPr id="10" name="图片 9">
            <a:extLst>
              <a:ext uri="{FF2B5EF4-FFF2-40B4-BE49-F238E27FC236}">
                <a16:creationId xmlns:a16="http://schemas.microsoft.com/office/drawing/2014/main" id="{A9BAE17C-0460-B322-5C35-2CFDC3551324}"/>
              </a:ext>
            </a:extLst>
          </p:cNvPr>
          <p:cNvPicPr>
            <a:picLocks noChangeAspect="1"/>
          </p:cNvPicPr>
          <p:nvPr/>
        </p:nvPicPr>
        <p:blipFill>
          <a:blip r:embed="rId4"/>
          <a:stretch>
            <a:fillRect/>
          </a:stretch>
        </p:blipFill>
        <p:spPr>
          <a:xfrm>
            <a:off x="2075334" y="884337"/>
            <a:ext cx="1266825" cy="295275"/>
          </a:xfrm>
          <a:prstGeom prst="rect">
            <a:avLst/>
          </a:prstGeom>
        </p:spPr>
      </p:pic>
      <p:sp>
        <p:nvSpPr>
          <p:cNvPr id="12" name="文本框 11">
            <a:extLst>
              <a:ext uri="{FF2B5EF4-FFF2-40B4-BE49-F238E27FC236}">
                <a16:creationId xmlns:a16="http://schemas.microsoft.com/office/drawing/2014/main" id="{AD6C5106-64FA-930E-BA67-37046FE3E055}"/>
              </a:ext>
            </a:extLst>
          </p:cNvPr>
          <p:cNvSpPr txBox="1"/>
          <p:nvPr/>
        </p:nvSpPr>
        <p:spPr>
          <a:xfrm>
            <a:off x="3363627" y="807095"/>
            <a:ext cx="1148041"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pic>
        <p:nvPicPr>
          <p:cNvPr id="13" name="图片 12">
            <a:extLst>
              <a:ext uri="{FF2B5EF4-FFF2-40B4-BE49-F238E27FC236}">
                <a16:creationId xmlns:a16="http://schemas.microsoft.com/office/drawing/2014/main" id="{C373075B-AC8E-C66C-C9CF-D6D5B728150B}"/>
              </a:ext>
            </a:extLst>
          </p:cNvPr>
          <p:cNvPicPr>
            <a:picLocks noChangeAspect="1"/>
          </p:cNvPicPr>
          <p:nvPr/>
        </p:nvPicPr>
        <p:blipFill>
          <a:blip r:embed="rId5"/>
          <a:stretch>
            <a:fillRect/>
          </a:stretch>
        </p:blipFill>
        <p:spPr>
          <a:xfrm>
            <a:off x="1622488" y="1268760"/>
            <a:ext cx="5181600" cy="581025"/>
          </a:xfrm>
          <a:prstGeom prst="rect">
            <a:avLst/>
          </a:prstGeom>
        </p:spPr>
      </p:pic>
      <p:sp>
        <p:nvSpPr>
          <p:cNvPr id="15" name="文本框 14">
            <a:extLst>
              <a:ext uri="{FF2B5EF4-FFF2-40B4-BE49-F238E27FC236}">
                <a16:creationId xmlns:a16="http://schemas.microsoft.com/office/drawing/2014/main" id="{E6F67C9C-A08B-7E2A-8291-391CEF594F59}"/>
              </a:ext>
            </a:extLst>
          </p:cNvPr>
          <p:cNvSpPr txBox="1"/>
          <p:nvPr/>
        </p:nvSpPr>
        <p:spPr>
          <a:xfrm>
            <a:off x="364908" y="2195016"/>
            <a:ext cx="3415004"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6.5.6 </a:t>
            </a:r>
            <a:r>
              <a:rPr lang="en-US" altLang="zh-CN" sz="2400" dirty="0">
                <a:solidFill>
                  <a:srgbClr val="000000"/>
                </a:solidFill>
                <a:effectLst/>
                <a:latin typeface="Calibri" panose="020F0502020204030204" pitchFamily="34" charset="0"/>
                <a:ea typeface="等线" panose="02010600030101010101" pitchFamily="2" charset="-122"/>
                <a:cs typeface="21"/>
              </a:rPr>
              <a:t>Suppose</a:t>
            </a:r>
            <a:endParaRPr lang="zh-CN" altLang="en-US" sz="2400" dirty="0"/>
          </a:p>
        </p:txBody>
      </p:sp>
      <p:pic>
        <p:nvPicPr>
          <p:cNvPr id="16" name="图片 15">
            <a:extLst>
              <a:ext uri="{FF2B5EF4-FFF2-40B4-BE49-F238E27FC236}">
                <a16:creationId xmlns:a16="http://schemas.microsoft.com/office/drawing/2014/main" id="{39802060-31BA-9F8D-6B31-95107BFA73AD}"/>
              </a:ext>
            </a:extLst>
          </p:cNvPr>
          <p:cNvPicPr>
            <a:picLocks noChangeAspect="1"/>
          </p:cNvPicPr>
          <p:nvPr/>
        </p:nvPicPr>
        <p:blipFill>
          <a:blip r:embed="rId6"/>
          <a:stretch>
            <a:fillRect/>
          </a:stretch>
        </p:blipFill>
        <p:spPr>
          <a:xfrm>
            <a:off x="3475112" y="2311450"/>
            <a:ext cx="304800" cy="295275"/>
          </a:xfrm>
          <a:prstGeom prst="rect">
            <a:avLst/>
          </a:prstGeom>
        </p:spPr>
      </p:pic>
      <p:sp>
        <p:nvSpPr>
          <p:cNvPr id="18" name="文本框 17">
            <a:extLst>
              <a:ext uri="{FF2B5EF4-FFF2-40B4-BE49-F238E27FC236}">
                <a16:creationId xmlns:a16="http://schemas.microsoft.com/office/drawing/2014/main" id="{92EDBAE9-ADC1-DCA7-21C5-E1638CDB408C}"/>
              </a:ext>
            </a:extLst>
          </p:cNvPr>
          <p:cNvSpPr txBox="1"/>
          <p:nvPr/>
        </p:nvSpPr>
        <p:spPr>
          <a:xfrm>
            <a:off x="3806919" y="2195016"/>
            <a:ext cx="860009"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19" name="图片 18">
            <a:extLst>
              <a:ext uri="{FF2B5EF4-FFF2-40B4-BE49-F238E27FC236}">
                <a16:creationId xmlns:a16="http://schemas.microsoft.com/office/drawing/2014/main" id="{1842B79D-90A5-6876-7F7D-A617E61B90EE}"/>
              </a:ext>
            </a:extLst>
          </p:cNvPr>
          <p:cNvPicPr>
            <a:picLocks noChangeAspect="1"/>
          </p:cNvPicPr>
          <p:nvPr/>
        </p:nvPicPr>
        <p:blipFill>
          <a:blip r:embed="rId7"/>
          <a:stretch>
            <a:fillRect/>
          </a:stretch>
        </p:blipFill>
        <p:spPr>
          <a:xfrm>
            <a:off x="4505003" y="2320975"/>
            <a:ext cx="323850" cy="285750"/>
          </a:xfrm>
          <a:prstGeom prst="rect">
            <a:avLst/>
          </a:prstGeom>
        </p:spPr>
      </p:pic>
      <p:sp>
        <p:nvSpPr>
          <p:cNvPr id="21" name="文本框 20">
            <a:extLst>
              <a:ext uri="{FF2B5EF4-FFF2-40B4-BE49-F238E27FC236}">
                <a16:creationId xmlns:a16="http://schemas.microsoft.com/office/drawing/2014/main" id="{53975403-46AB-0508-7178-246966908EF8}"/>
              </a:ext>
            </a:extLst>
          </p:cNvPr>
          <p:cNvSpPr txBox="1"/>
          <p:nvPr/>
        </p:nvSpPr>
        <p:spPr>
          <a:xfrm>
            <a:off x="4820226" y="2195016"/>
            <a:ext cx="432377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two independent random</a:t>
            </a:r>
            <a:endParaRPr lang="zh-CN" altLang="en-US" sz="2400" dirty="0"/>
          </a:p>
        </p:txBody>
      </p:sp>
      <p:sp>
        <p:nvSpPr>
          <p:cNvPr id="23" name="文本框 22">
            <a:extLst>
              <a:ext uri="{FF2B5EF4-FFF2-40B4-BE49-F238E27FC236}">
                <a16:creationId xmlns:a16="http://schemas.microsoft.com/office/drawing/2014/main" id="{143AEED8-7976-CA2D-E2AF-C3B8511E303D}"/>
              </a:ext>
            </a:extLst>
          </p:cNvPr>
          <p:cNvSpPr txBox="1"/>
          <p:nvPr/>
        </p:nvSpPr>
        <p:spPr>
          <a:xfrm>
            <a:off x="136727" y="2688834"/>
            <a:ext cx="179611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variables. If</a:t>
            </a:r>
            <a:endParaRPr lang="zh-CN" altLang="en-US" sz="2400" dirty="0"/>
          </a:p>
        </p:txBody>
      </p:sp>
      <p:pic>
        <p:nvPicPr>
          <p:cNvPr id="24" name="图片 23">
            <a:extLst>
              <a:ext uri="{FF2B5EF4-FFF2-40B4-BE49-F238E27FC236}">
                <a16:creationId xmlns:a16="http://schemas.microsoft.com/office/drawing/2014/main" id="{0608464D-8595-15F4-020C-E4158F38EFE1}"/>
              </a:ext>
            </a:extLst>
          </p:cNvPr>
          <p:cNvPicPr>
            <a:picLocks noChangeAspect="1"/>
          </p:cNvPicPr>
          <p:nvPr/>
        </p:nvPicPr>
        <p:blipFill>
          <a:blip r:embed="rId8"/>
          <a:stretch>
            <a:fillRect/>
          </a:stretch>
        </p:blipFill>
        <p:spPr>
          <a:xfrm>
            <a:off x="1740018" y="2734728"/>
            <a:ext cx="990600" cy="352425"/>
          </a:xfrm>
          <a:prstGeom prst="rect">
            <a:avLst/>
          </a:prstGeom>
        </p:spPr>
      </p:pic>
      <p:sp>
        <p:nvSpPr>
          <p:cNvPr id="26" name="文本框 25">
            <a:extLst>
              <a:ext uri="{FF2B5EF4-FFF2-40B4-BE49-F238E27FC236}">
                <a16:creationId xmlns:a16="http://schemas.microsoft.com/office/drawing/2014/main" id="{0D910919-2386-0E1D-98E2-4E5EF584226B}"/>
              </a:ext>
            </a:extLst>
          </p:cNvPr>
          <p:cNvSpPr txBox="1"/>
          <p:nvPr/>
        </p:nvSpPr>
        <p:spPr>
          <a:xfrm>
            <a:off x="2769600" y="2680107"/>
            <a:ext cx="71599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27" name="图片 26">
            <a:extLst>
              <a:ext uri="{FF2B5EF4-FFF2-40B4-BE49-F238E27FC236}">
                <a16:creationId xmlns:a16="http://schemas.microsoft.com/office/drawing/2014/main" id="{9F5642A7-A932-EB63-269B-17FA8015E242}"/>
              </a:ext>
            </a:extLst>
          </p:cNvPr>
          <p:cNvPicPr>
            <a:picLocks noChangeAspect="1"/>
          </p:cNvPicPr>
          <p:nvPr/>
        </p:nvPicPr>
        <p:blipFill>
          <a:blip r:embed="rId9"/>
          <a:stretch>
            <a:fillRect/>
          </a:stretch>
        </p:blipFill>
        <p:spPr>
          <a:xfrm>
            <a:off x="3437490" y="2773115"/>
            <a:ext cx="1533525" cy="352425"/>
          </a:xfrm>
          <a:prstGeom prst="rect">
            <a:avLst/>
          </a:prstGeom>
        </p:spPr>
      </p:pic>
      <p:sp>
        <p:nvSpPr>
          <p:cNvPr id="29" name="文本框 28">
            <a:extLst>
              <a:ext uri="{FF2B5EF4-FFF2-40B4-BE49-F238E27FC236}">
                <a16:creationId xmlns:a16="http://schemas.microsoft.com/office/drawing/2014/main" id="{BD62319F-1351-22E5-B5D6-BFAD510F3E85}"/>
              </a:ext>
            </a:extLst>
          </p:cNvPr>
          <p:cNvSpPr txBox="1"/>
          <p:nvPr/>
        </p:nvSpPr>
        <p:spPr>
          <a:xfrm>
            <a:off x="4997032" y="2680106"/>
            <a:ext cx="101978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with</a:t>
            </a:r>
            <a:endParaRPr lang="zh-CN" altLang="en-US" sz="2400" dirty="0"/>
          </a:p>
        </p:txBody>
      </p:sp>
      <p:pic>
        <p:nvPicPr>
          <p:cNvPr id="30" name="图片 29">
            <a:extLst>
              <a:ext uri="{FF2B5EF4-FFF2-40B4-BE49-F238E27FC236}">
                <a16:creationId xmlns:a16="http://schemas.microsoft.com/office/drawing/2014/main" id="{8221C8D8-41D1-7269-E083-10D915545C4E}"/>
              </a:ext>
            </a:extLst>
          </p:cNvPr>
          <p:cNvPicPr>
            <a:picLocks noChangeAspect="1"/>
          </p:cNvPicPr>
          <p:nvPr/>
        </p:nvPicPr>
        <p:blipFill>
          <a:blip r:embed="rId10"/>
          <a:stretch>
            <a:fillRect/>
          </a:stretch>
        </p:blipFill>
        <p:spPr>
          <a:xfrm>
            <a:off x="5752324" y="2835027"/>
            <a:ext cx="581025" cy="228600"/>
          </a:xfrm>
          <a:prstGeom prst="rect">
            <a:avLst/>
          </a:prstGeom>
        </p:spPr>
      </p:pic>
      <p:sp>
        <p:nvSpPr>
          <p:cNvPr id="32" name="文本框 31">
            <a:extLst>
              <a:ext uri="{FF2B5EF4-FFF2-40B4-BE49-F238E27FC236}">
                <a16:creationId xmlns:a16="http://schemas.microsoft.com/office/drawing/2014/main" id="{98E1A384-70A3-259C-71E6-7B9D1CFD8BD7}"/>
              </a:ext>
            </a:extLst>
          </p:cNvPr>
          <p:cNvSpPr txBox="1"/>
          <p:nvPr/>
        </p:nvSpPr>
        <p:spPr>
          <a:xfrm>
            <a:off x="6384194" y="2683185"/>
            <a:ext cx="101978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pic>
        <p:nvPicPr>
          <p:cNvPr id="33" name="图片 32">
            <a:extLst>
              <a:ext uri="{FF2B5EF4-FFF2-40B4-BE49-F238E27FC236}">
                <a16:creationId xmlns:a16="http://schemas.microsoft.com/office/drawing/2014/main" id="{2A62E927-6C5B-7BF5-B612-C54A37453307}"/>
              </a:ext>
            </a:extLst>
          </p:cNvPr>
          <p:cNvPicPr>
            <a:picLocks noChangeAspect="1"/>
          </p:cNvPicPr>
          <p:nvPr/>
        </p:nvPicPr>
        <p:blipFill>
          <a:blip r:embed="rId11"/>
          <a:stretch>
            <a:fillRect/>
          </a:stretch>
        </p:blipFill>
        <p:spPr>
          <a:xfrm>
            <a:off x="3314378" y="3319660"/>
            <a:ext cx="1190625" cy="352425"/>
          </a:xfrm>
          <a:prstGeom prst="rect">
            <a:avLst/>
          </a:prstGeom>
        </p:spPr>
      </p:pic>
      <p:sp>
        <p:nvSpPr>
          <p:cNvPr id="35" name="文本框 34">
            <a:extLst>
              <a:ext uri="{FF2B5EF4-FFF2-40B4-BE49-F238E27FC236}">
                <a16:creationId xmlns:a16="http://schemas.microsoft.com/office/drawing/2014/main" id="{AA80DF2C-DAE4-EAE0-01FA-21714B20C643}"/>
              </a:ext>
            </a:extLst>
          </p:cNvPr>
          <p:cNvSpPr txBox="1"/>
          <p:nvPr/>
        </p:nvSpPr>
        <p:spPr>
          <a:xfrm>
            <a:off x="397446" y="3969520"/>
            <a:ext cx="3230066"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6.5.7 </a:t>
            </a:r>
            <a:r>
              <a:rPr lang="en-US" altLang="zh-CN" sz="2400" dirty="0">
                <a:solidFill>
                  <a:srgbClr val="000000"/>
                </a:solidFill>
                <a:effectLst/>
                <a:latin typeface="Calibri" panose="020F0502020204030204" pitchFamily="34" charset="0"/>
                <a:ea typeface="等线" panose="02010600030101010101" pitchFamily="2" charset="-122"/>
                <a:cs typeface="21"/>
              </a:rPr>
              <a:t>Suppose</a:t>
            </a:r>
            <a:endParaRPr lang="zh-CN" altLang="en-US" sz="2400" dirty="0"/>
          </a:p>
        </p:txBody>
      </p:sp>
      <p:pic>
        <p:nvPicPr>
          <p:cNvPr id="36" name="图片 35">
            <a:extLst>
              <a:ext uri="{FF2B5EF4-FFF2-40B4-BE49-F238E27FC236}">
                <a16:creationId xmlns:a16="http://schemas.microsoft.com/office/drawing/2014/main" id="{3E6DA11D-53F2-CE59-8EBD-1DA53EB2A58B}"/>
              </a:ext>
            </a:extLst>
          </p:cNvPr>
          <p:cNvPicPr>
            <a:picLocks noChangeAspect="1"/>
          </p:cNvPicPr>
          <p:nvPr/>
        </p:nvPicPr>
        <p:blipFill>
          <a:blip r:embed="rId12"/>
          <a:stretch>
            <a:fillRect/>
          </a:stretch>
        </p:blipFill>
        <p:spPr>
          <a:xfrm>
            <a:off x="3494162" y="4057477"/>
            <a:ext cx="266700" cy="285750"/>
          </a:xfrm>
          <a:prstGeom prst="rect">
            <a:avLst/>
          </a:prstGeom>
        </p:spPr>
      </p:pic>
      <p:sp>
        <p:nvSpPr>
          <p:cNvPr id="38" name="文本框 37">
            <a:extLst>
              <a:ext uri="{FF2B5EF4-FFF2-40B4-BE49-F238E27FC236}">
                <a16:creationId xmlns:a16="http://schemas.microsoft.com/office/drawing/2014/main" id="{2DF22D66-2F54-08C9-3F79-B5BA211BD93C}"/>
              </a:ext>
            </a:extLst>
          </p:cNvPr>
          <p:cNvSpPr txBox="1"/>
          <p:nvPr/>
        </p:nvSpPr>
        <p:spPr>
          <a:xfrm>
            <a:off x="3818347" y="3969519"/>
            <a:ext cx="71599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39" name="图片 38">
            <a:extLst>
              <a:ext uri="{FF2B5EF4-FFF2-40B4-BE49-F238E27FC236}">
                <a16:creationId xmlns:a16="http://schemas.microsoft.com/office/drawing/2014/main" id="{15884CAC-8A3B-B5EC-3497-F7F50FDF6868}"/>
              </a:ext>
            </a:extLst>
          </p:cNvPr>
          <p:cNvPicPr>
            <a:picLocks noChangeAspect="1"/>
          </p:cNvPicPr>
          <p:nvPr/>
        </p:nvPicPr>
        <p:blipFill>
          <a:blip r:embed="rId13"/>
          <a:stretch>
            <a:fillRect/>
          </a:stretch>
        </p:blipFill>
        <p:spPr>
          <a:xfrm>
            <a:off x="4543103" y="4047952"/>
            <a:ext cx="285750" cy="304800"/>
          </a:xfrm>
          <a:prstGeom prst="rect">
            <a:avLst/>
          </a:prstGeom>
        </p:spPr>
      </p:pic>
      <p:sp>
        <p:nvSpPr>
          <p:cNvPr id="41" name="文本框 40">
            <a:extLst>
              <a:ext uri="{FF2B5EF4-FFF2-40B4-BE49-F238E27FC236}">
                <a16:creationId xmlns:a16="http://schemas.microsoft.com/office/drawing/2014/main" id="{31F46118-AB4F-581B-25BD-4CF80562FB97}"/>
              </a:ext>
            </a:extLst>
          </p:cNvPr>
          <p:cNvSpPr txBox="1"/>
          <p:nvPr/>
        </p:nvSpPr>
        <p:spPr>
          <a:xfrm>
            <a:off x="4820831" y="3969519"/>
            <a:ext cx="432317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the sample mean and the</a:t>
            </a:r>
            <a:endParaRPr lang="zh-CN" altLang="en-US" sz="2400" dirty="0"/>
          </a:p>
        </p:txBody>
      </p:sp>
      <p:sp>
        <p:nvSpPr>
          <p:cNvPr id="43" name="文本框 42">
            <a:extLst>
              <a:ext uri="{FF2B5EF4-FFF2-40B4-BE49-F238E27FC236}">
                <a16:creationId xmlns:a16="http://schemas.microsoft.com/office/drawing/2014/main" id="{A8E6F395-F7A0-AB22-59F9-E4E8CB50ECA7}"/>
              </a:ext>
            </a:extLst>
          </p:cNvPr>
          <p:cNvSpPr txBox="1"/>
          <p:nvPr/>
        </p:nvSpPr>
        <p:spPr>
          <a:xfrm>
            <a:off x="43124" y="4554452"/>
            <a:ext cx="573622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sample variance of a random sample of size</a:t>
            </a:r>
            <a:endParaRPr lang="zh-CN" altLang="en-US" sz="2400" dirty="0"/>
          </a:p>
        </p:txBody>
      </p:sp>
      <p:pic>
        <p:nvPicPr>
          <p:cNvPr id="44" name="图片 43">
            <a:extLst>
              <a:ext uri="{FF2B5EF4-FFF2-40B4-BE49-F238E27FC236}">
                <a16:creationId xmlns:a16="http://schemas.microsoft.com/office/drawing/2014/main" id="{01DEEDFA-7D20-A870-4E8C-B224648D3F97}"/>
              </a:ext>
            </a:extLst>
          </p:cNvPr>
          <p:cNvPicPr>
            <a:picLocks noChangeAspect="1"/>
          </p:cNvPicPr>
          <p:nvPr/>
        </p:nvPicPr>
        <p:blipFill>
          <a:blip r:embed="rId14"/>
          <a:stretch>
            <a:fillRect/>
          </a:stretch>
        </p:blipFill>
        <p:spPr>
          <a:xfrm>
            <a:off x="5598373" y="4680509"/>
            <a:ext cx="180975" cy="209550"/>
          </a:xfrm>
          <a:prstGeom prst="rect">
            <a:avLst/>
          </a:prstGeom>
        </p:spPr>
      </p:pic>
      <p:sp>
        <p:nvSpPr>
          <p:cNvPr id="46" name="文本框 45">
            <a:extLst>
              <a:ext uri="{FF2B5EF4-FFF2-40B4-BE49-F238E27FC236}">
                <a16:creationId xmlns:a16="http://schemas.microsoft.com/office/drawing/2014/main" id="{2EF1E3A6-7946-19F2-9A5F-C4200F1A1875}"/>
              </a:ext>
            </a:extLst>
          </p:cNvPr>
          <p:cNvSpPr txBox="1"/>
          <p:nvPr/>
        </p:nvSpPr>
        <p:spPr>
          <a:xfrm>
            <a:off x="5805538" y="4568360"/>
            <a:ext cx="315895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from a population that</a:t>
            </a:r>
            <a:endParaRPr lang="zh-CN" altLang="en-US" sz="2400" dirty="0"/>
          </a:p>
        </p:txBody>
      </p:sp>
      <p:sp>
        <p:nvSpPr>
          <p:cNvPr id="48" name="文本框 47">
            <a:extLst>
              <a:ext uri="{FF2B5EF4-FFF2-40B4-BE49-F238E27FC236}">
                <a16:creationId xmlns:a16="http://schemas.microsoft.com/office/drawing/2014/main" id="{8F941420-2691-FF39-AA9F-107F51F69BAB}"/>
              </a:ext>
            </a:extLst>
          </p:cNvPr>
          <p:cNvSpPr txBox="1"/>
          <p:nvPr/>
        </p:nvSpPr>
        <p:spPr>
          <a:xfrm>
            <a:off x="105008" y="5084052"/>
            <a:ext cx="381892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follows a normal distribution</a:t>
            </a:r>
            <a:endParaRPr lang="zh-CN" altLang="en-US" sz="2400" dirty="0"/>
          </a:p>
        </p:txBody>
      </p:sp>
      <p:pic>
        <p:nvPicPr>
          <p:cNvPr id="49" name="图片 48">
            <a:extLst>
              <a:ext uri="{FF2B5EF4-FFF2-40B4-BE49-F238E27FC236}">
                <a16:creationId xmlns:a16="http://schemas.microsoft.com/office/drawing/2014/main" id="{2C779EE5-81BD-5E4B-6F93-D26262083C2F}"/>
              </a:ext>
            </a:extLst>
          </p:cNvPr>
          <p:cNvPicPr>
            <a:picLocks noChangeAspect="1"/>
          </p:cNvPicPr>
          <p:nvPr/>
        </p:nvPicPr>
        <p:blipFill>
          <a:blip r:embed="rId15"/>
          <a:stretch>
            <a:fillRect/>
          </a:stretch>
        </p:blipFill>
        <p:spPr>
          <a:xfrm>
            <a:off x="3867634" y="5165913"/>
            <a:ext cx="857250" cy="295275"/>
          </a:xfrm>
          <a:prstGeom prst="rect">
            <a:avLst/>
          </a:prstGeom>
        </p:spPr>
      </p:pic>
      <p:sp>
        <p:nvSpPr>
          <p:cNvPr id="53" name="文本框 52">
            <a:extLst>
              <a:ext uri="{FF2B5EF4-FFF2-40B4-BE49-F238E27FC236}">
                <a16:creationId xmlns:a16="http://schemas.microsoft.com/office/drawing/2014/main" id="{04CCFA7C-E80F-88E3-6711-A6C2DF6EEC20}"/>
              </a:ext>
            </a:extLst>
          </p:cNvPr>
          <p:cNvSpPr txBox="1"/>
          <p:nvPr/>
        </p:nvSpPr>
        <p:spPr>
          <a:xfrm>
            <a:off x="4666928" y="5083372"/>
            <a:ext cx="1330842" cy="460356"/>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sp>
        <p:nvSpPr>
          <p:cNvPr id="55" name="文本框 54">
            <a:extLst>
              <a:ext uri="{FF2B5EF4-FFF2-40B4-BE49-F238E27FC236}">
                <a16:creationId xmlns:a16="http://schemas.microsoft.com/office/drawing/2014/main" id="{0F8A1362-5721-B255-47AF-240A3DAC5A80}"/>
              </a:ext>
            </a:extLst>
          </p:cNvPr>
          <p:cNvSpPr txBox="1"/>
          <p:nvPr/>
        </p:nvSpPr>
        <p:spPr>
          <a:xfrm>
            <a:off x="493501" y="5577599"/>
            <a:ext cx="541282"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t>
            </a:r>
            <a:r>
              <a:rPr lang="en-US" altLang="zh-CN" sz="2400" dirty="0" err="1">
                <a:solidFill>
                  <a:srgbClr val="000000"/>
                </a:solidFill>
                <a:effectLst/>
                <a:latin typeface="Calibri" panose="020F0502020204030204" pitchFamily="34" charset="0"/>
                <a:ea typeface="等线" panose="02010600030101010101" pitchFamily="2" charset="-122"/>
                <a:cs typeface="21"/>
              </a:rPr>
              <a:t>i</a:t>
            </a:r>
            <a:r>
              <a:rPr lang="en-US" altLang="zh-CN" sz="2400" dirty="0">
                <a:solidFill>
                  <a:srgbClr val="000000"/>
                </a:solidFill>
                <a:effectLst/>
                <a:latin typeface="Calibri" panose="020F0502020204030204" pitchFamily="34" charset="0"/>
                <a:ea typeface="等线" panose="02010600030101010101" pitchFamily="2" charset="-122"/>
                <a:cs typeface="21"/>
              </a:rPr>
              <a:t>)</a:t>
            </a:r>
            <a:endParaRPr lang="zh-CN" altLang="en-US" sz="2400" dirty="0"/>
          </a:p>
        </p:txBody>
      </p:sp>
      <p:pic>
        <p:nvPicPr>
          <p:cNvPr id="56" name="图片 55">
            <a:extLst>
              <a:ext uri="{FF2B5EF4-FFF2-40B4-BE49-F238E27FC236}">
                <a16:creationId xmlns:a16="http://schemas.microsoft.com/office/drawing/2014/main" id="{D773508F-B463-35EC-E066-22C1490D0E3C}"/>
              </a:ext>
            </a:extLst>
          </p:cNvPr>
          <p:cNvPicPr>
            <a:picLocks noChangeAspect="1"/>
          </p:cNvPicPr>
          <p:nvPr/>
        </p:nvPicPr>
        <p:blipFill>
          <a:blip r:embed="rId12"/>
          <a:stretch>
            <a:fillRect/>
          </a:stretch>
        </p:blipFill>
        <p:spPr>
          <a:xfrm>
            <a:off x="941512" y="5665556"/>
            <a:ext cx="266700" cy="285750"/>
          </a:xfrm>
          <a:prstGeom prst="rect">
            <a:avLst/>
          </a:prstGeom>
        </p:spPr>
      </p:pic>
      <p:sp>
        <p:nvSpPr>
          <p:cNvPr id="58" name="文本框 57">
            <a:extLst>
              <a:ext uri="{FF2B5EF4-FFF2-40B4-BE49-F238E27FC236}">
                <a16:creationId xmlns:a16="http://schemas.microsoft.com/office/drawing/2014/main" id="{12451A8E-FF81-5A27-BC8B-AD5AC1883A73}"/>
              </a:ext>
            </a:extLst>
          </p:cNvPr>
          <p:cNvSpPr txBox="1"/>
          <p:nvPr/>
        </p:nvSpPr>
        <p:spPr>
          <a:xfrm>
            <a:off x="1382021" y="5581974"/>
            <a:ext cx="71599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sp>
        <p:nvSpPr>
          <p:cNvPr id="61" name="文本框 60">
            <a:extLst>
              <a:ext uri="{FF2B5EF4-FFF2-40B4-BE49-F238E27FC236}">
                <a16:creationId xmlns:a16="http://schemas.microsoft.com/office/drawing/2014/main" id="{10527831-E4B8-1F3B-6233-CC539B0CEC0C}"/>
              </a:ext>
            </a:extLst>
          </p:cNvPr>
          <p:cNvSpPr txBox="1"/>
          <p:nvPr/>
        </p:nvSpPr>
        <p:spPr>
          <a:xfrm>
            <a:off x="2506740" y="5577599"/>
            <a:ext cx="3091633" cy="460356"/>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independent, and</a:t>
            </a:r>
            <a:endParaRPr lang="zh-CN" altLang="en-US" sz="2400" dirty="0"/>
          </a:p>
        </p:txBody>
      </p:sp>
      <p:sp>
        <p:nvSpPr>
          <p:cNvPr id="63" name="文本框 62">
            <a:extLst>
              <a:ext uri="{FF2B5EF4-FFF2-40B4-BE49-F238E27FC236}">
                <a16:creationId xmlns:a16="http://schemas.microsoft.com/office/drawing/2014/main" id="{FB9F3C79-C879-D463-D06C-E8FEBFACC354}"/>
              </a:ext>
            </a:extLst>
          </p:cNvPr>
          <p:cNvSpPr txBox="1"/>
          <p:nvPr/>
        </p:nvSpPr>
        <p:spPr>
          <a:xfrm>
            <a:off x="466533" y="6039263"/>
            <a:ext cx="1183067"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(ii)</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F2B509E-852B-E67F-DB83-EC73F48B6FB0}"/>
                  </a:ext>
                </a:extLst>
              </p:cNvPr>
              <p:cNvSpPr txBox="1"/>
              <p:nvPr/>
            </p:nvSpPr>
            <p:spPr>
              <a:xfrm>
                <a:off x="2123700" y="5678891"/>
                <a:ext cx="356486" cy="28642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sup>
                          <m:r>
                            <a:rPr lang="en-US" altLang="zh-CN" b="0" i="1" smtClean="0">
                              <a:latin typeface="Cambria Math" panose="02040503050406030204" pitchFamily="18" charset="0"/>
                            </a:rPr>
                            <m:t>2</m:t>
                          </m:r>
                        </m:sup>
                      </m:sSup>
                    </m:oMath>
                  </m:oMathPara>
                </a14:m>
                <a:endParaRPr lang="zh-CN" altLang="en-US" dirty="0"/>
              </a:p>
            </p:txBody>
          </p:sp>
        </mc:Choice>
        <mc:Fallback>
          <p:sp>
            <p:nvSpPr>
              <p:cNvPr id="5" name="文本框 4">
                <a:extLst>
                  <a:ext uri="{FF2B5EF4-FFF2-40B4-BE49-F238E27FC236}">
                    <a16:creationId xmlns:a16="http://schemas.microsoft.com/office/drawing/2014/main" id="{7F2B509E-852B-E67F-DB83-EC73F48B6FB0}"/>
                  </a:ext>
                </a:extLst>
              </p:cNvPr>
              <p:cNvSpPr txBox="1">
                <a:spLocks noRot="1" noChangeAspect="1" noMove="1" noResize="1" noEditPoints="1" noAdjustHandles="1" noChangeArrowheads="1" noChangeShapeType="1" noTextEdit="1"/>
              </p:cNvSpPr>
              <p:nvPr/>
            </p:nvSpPr>
            <p:spPr>
              <a:xfrm>
                <a:off x="2123700" y="5678891"/>
                <a:ext cx="356486" cy="286425"/>
              </a:xfrm>
              <a:prstGeom prst="rect">
                <a:avLst/>
              </a:prstGeom>
              <a:blipFill>
                <a:blip r:embed="rId16"/>
                <a:stretch>
                  <a:fillRect l="-5085" t="-25532" r="-35593" b="-85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AEE2B98-ED11-5B0E-1962-07D9D5D4DCB1}"/>
                  </a:ext>
                </a:extLst>
              </p:cNvPr>
              <p:cNvSpPr txBox="1"/>
              <p:nvPr/>
            </p:nvSpPr>
            <p:spPr>
              <a:xfrm>
                <a:off x="1516558" y="6098490"/>
                <a:ext cx="1875670" cy="5657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𝑛</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sup>
                              <m:r>
                                <a:rPr lang="en-US" altLang="zh-CN" i="1">
                                  <a:latin typeface="Cambria Math" panose="02040503050406030204" pitchFamily="18" charset="0"/>
                                </a:rPr>
                                <m:t>2</m:t>
                              </m:r>
                            </m:sup>
                          </m:sSup>
                        </m:num>
                        <m:den>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𝜒</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zh-CN" altLang="en-US" dirty="0"/>
              </a:p>
            </p:txBody>
          </p:sp>
        </mc:Choice>
        <mc:Fallback>
          <p:sp>
            <p:nvSpPr>
              <p:cNvPr id="8" name="文本框 7">
                <a:extLst>
                  <a:ext uri="{FF2B5EF4-FFF2-40B4-BE49-F238E27FC236}">
                    <a16:creationId xmlns:a16="http://schemas.microsoft.com/office/drawing/2014/main" id="{3AEE2B98-ED11-5B0E-1962-07D9D5D4DCB1}"/>
                  </a:ext>
                </a:extLst>
              </p:cNvPr>
              <p:cNvSpPr txBox="1">
                <a:spLocks noRot="1" noChangeAspect="1" noMove="1" noResize="1" noEditPoints="1" noAdjustHandles="1" noChangeArrowheads="1" noChangeShapeType="1" noTextEdit="1"/>
              </p:cNvSpPr>
              <p:nvPr/>
            </p:nvSpPr>
            <p:spPr>
              <a:xfrm>
                <a:off x="1516558" y="6098490"/>
                <a:ext cx="1875670" cy="565732"/>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648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2" presetClass="entr" presetSubtype="4"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fill="hold"/>
                                        <p:tgtEl>
                                          <p:spTgt spid="63"/>
                                        </p:tgtEl>
                                        <p:attrNameLst>
                                          <p:attrName>ppt_x</p:attrName>
                                        </p:attrNameLst>
                                      </p:cBhvr>
                                      <p:tavLst>
                                        <p:tav tm="0">
                                          <p:val>
                                            <p:strVal val="#ppt_x"/>
                                          </p:val>
                                        </p:tav>
                                        <p:tav tm="100000">
                                          <p:val>
                                            <p:strVal val="#ppt_x"/>
                                          </p:val>
                                        </p:tav>
                                      </p:tavLst>
                                    </p:anim>
                                    <p:anim calcmode="lin" valueType="num">
                                      <p:cBhvr additive="base">
                                        <p:cTn id="7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p:bldP spid="23" grpId="0"/>
      <p:bldP spid="26" grpId="0"/>
      <p:bldP spid="29" grpId="0"/>
      <p:bldP spid="32" grpId="0"/>
      <p:bldP spid="35" grpId="0"/>
      <p:bldP spid="38" grpId="0"/>
      <p:bldP spid="41" grpId="0"/>
      <p:bldP spid="43" grpId="0"/>
      <p:bldP spid="46" grpId="0"/>
      <p:bldP spid="48" grpId="0"/>
      <p:bldP spid="53" grpId="0"/>
      <p:bldP spid="55" grpId="0"/>
      <p:bldP spid="58" grpId="0"/>
      <p:bldP spid="61" grpId="0"/>
      <p:bldP spid="63" grpId="0"/>
      <p:bldP spid="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67F3B3-6C1F-A19B-226D-2E039E7A908A}"/>
              </a:ext>
            </a:extLst>
          </p:cNvPr>
          <p:cNvSpPr txBox="1"/>
          <p:nvPr/>
        </p:nvSpPr>
        <p:spPr>
          <a:xfrm>
            <a:off x="251520" y="188640"/>
            <a:ext cx="5616624"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6.6  Student</a:t>
            </a:r>
            <a:r>
              <a:rPr lang="en-US" altLang="zh-CN" sz="2400" dirty="0">
                <a:solidFill>
                  <a:srgbClr val="0000FF"/>
                </a:solidFill>
                <a:effectLst/>
                <a:latin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s Distributions (t-Distribution)</a:t>
            </a:r>
            <a:endParaRPr lang="zh-CN" altLang="en-US" sz="2400" dirty="0"/>
          </a:p>
        </p:txBody>
      </p:sp>
      <p:sp>
        <p:nvSpPr>
          <p:cNvPr id="5" name="文本框 4">
            <a:extLst>
              <a:ext uri="{FF2B5EF4-FFF2-40B4-BE49-F238E27FC236}">
                <a16:creationId xmlns:a16="http://schemas.microsoft.com/office/drawing/2014/main" id="{99673640-A98D-6C9B-F241-B843B08F43D0}"/>
              </a:ext>
            </a:extLst>
          </p:cNvPr>
          <p:cNvSpPr txBox="1"/>
          <p:nvPr/>
        </p:nvSpPr>
        <p:spPr>
          <a:xfrm>
            <a:off x="683568" y="650305"/>
            <a:ext cx="610242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Consider the case that a random sample of size</a:t>
            </a:r>
            <a:endParaRPr lang="zh-CN" altLang="en-US" sz="2400" dirty="0"/>
          </a:p>
        </p:txBody>
      </p:sp>
      <p:pic>
        <p:nvPicPr>
          <p:cNvPr id="6" name="图片 5">
            <a:extLst>
              <a:ext uri="{FF2B5EF4-FFF2-40B4-BE49-F238E27FC236}">
                <a16:creationId xmlns:a16="http://schemas.microsoft.com/office/drawing/2014/main" id="{1767329A-1526-411F-C690-F3FC0C0BBCCC}"/>
              </a:ext>
            </a:extLst>
          </p:cNvPr>
          <p:cNvPicPr>
            <a:picLocks noChangeAspect="1"/>
          </p:cNvPicPr>
          <p:nvPr/>
        </p:nvPicPr>
        <p:blipFill>
          <a:blip r:embed="rId3"/>
          <a:stretch>
            <a:fillRect/>
          </a:stretch>
        </p:blipFill>
        <p:spPr>
          <a:xfrm>
            <a:off x="6719891" y="776362"/>
            <a:ext cx="180975" cy="209550"/>
          </a:xfrm>
          <a:prstGeom prst="rect">
            <a:avLst/>
          </a:prstGeom>
        </p:spPr>
      </p:pic>
      <p:sp>
        <p:nvSpPr>
          <p:cNvPr id="8" name="文本框 7">
            <a:extLst>
              <a:ext uri="{FF2B5EF4-FFF2-40B4-BE49-F238E27FC236}">
                <a16:creationId xmlns:a16="http://schemas.microsoft.com/office/drawing/2014/main" id="{C0FE81DB-C4EB-29D6-3D1C-CB8ED4050692}"/>
              </a:ext>
            </a:extLst>
          </p:cNvPr>
          <p:cNvSpPr txBox="1"/>
          <p:nvPr/>
        </p:nvSpPr>
        <p:spPr>
          <a:xfrm>
            <a:off x="6858000" y="650305"/>
            <a:ext cx="203448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from a normal</a:t>
            </a:r>
            <a:endParaRPr lang="zh-CN" altLang="en-US" sz="2400" dirty="0"/>
          </a:p>
        </p:txBody>
      </p:sp>
      <p:sp>
        <p:nvSpPr>
          <p:cNvPr id="10" name="文本框 9">
            <a:extLst>
              <a:ext uri="{FF2B5EF4-FFF2-40B4-BE49-F238E27FC236}">
                <a16:creationId xmlns:a16="http://schemas.microsoft.com/office/drawing/2014/main" id="{A4ED26CC-4898-3B24-C907-104AE11695BF}"/>
              </a:ext>
            </a:extLst>
          </p:cNvPr>
          <p:cNvSpPr txBox="1"/>
          <p:nvPr/>
        </p:nvSpPr>
        <p:spPr>
          <a:xfrm>
            <a:off x="135383" y="1152106"/>
            <a:ext cx="358214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population with the mean</a:t>
            </a:r>
            <a:endParaRPr lang="zh-CN" altLang="en-US" sz="2400" dirty="0"/>
          </a:p>
        </p:txBody>
      </p:sp>
      <p:pic>
        <p:nvPicPr>
          <p:cNvPr id="11" name="图片 10">
            <a:extLst>
              <a:ext uri="{FF2B5EF4-FFF2-40B4-BE49-F238E27FC236}">
                <a16:creationId xmlns:a16="http://schemas.microsoft.com/office/drawing/2014/main" id="{0B9E8863-9C00-D34B-D31A-88604AECE35A}"/>
              </a:ext>
            </a:extLst>
          </p:cNvPr>
          <p:cNvPicPr>
            <a:picLocks noChangeAspect="1"/>
          </p:cNvPicPr>
          <p:nvPr/>
        </p:nvPicPr>
        <p:blipFill>
          <a:blip r:embed="rId4"/>
          <a:stretch>
            <a:fillRect/>
          </a:stretch>
        </p:blipFill>
        <p:spPr>
          <a:xfrm>
            <a:off x="3612752" y="1305214"/>
            <a:ext cx="209550" cy="238125"/>
          </a:xfrm>
          <a:prstGeom prst="rect">
            <a:avLst/>
          </a:prstGeom>
        </p:spPr>
      </p:pic>
      <p:sp>
        <p:nvSpPr>
          <p:cNvPr id="13" name="文本框 12">
            <a:extLst>
              <a:ext uri="{FF2B5EF4-FFF2-40B4-BE49-F238E27FC236}">
                <a16:creationId xmlns:a16="http://schemas.microsoft.com/office/drawing/2014/main" id="{4168B424-81B4-2A5A-8123-3A2AA9C1A28F}"/>
              </a:ext>
            </a:extLst>
          </p:cNvPr>
          <p:cNvSpPr txBox="1"/>
          <p:nvPr/>
        </p:nvSpPr>
        <p:spPr>
          <a:xfrm>
            <a:off x="3897030" y="1152106"/>
            <a:ext cx="257403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 the variance</a:t>
            </a:r>
            <a:endParaRPr lang="zh-CN" altLang="en-US" sz="2400" dirty="0"/>
          </a:p>
        </p:txBody>
      </p:sp>
      <p:pic>
        <p:nvPicPr>
          <p:cNvPr id="14" name="图片 13">
            <a:extLst>
              <a:ext uri="{FF2B5EF4-FFF2-40B4-BE49-F238E27FC236}">
                <a16:creationId xmlns:a16="http://schemas.microsoft.com/office/drawing/2014/main" id="{12240600-EDFA-6873-7A9A-964CA53CF026}"/>
              </a:ext>
            </a:extLst>
          </p:cNvPr>
          <p:cNvPicPr>
            <a:picLocks noChangeAspect="1"/>
          </p:cNvPicPr>
          <p:nvPr/>
        </p:nvPicPr>
        <p:blipFill>
          <a:blip r:embed="rId5"/>
          <a:stretch>
            <a:fillRect/>
          </a:stretch>
        </p:blipFill>
        <p:spPr>
          <a:xfrm>
            <a:off x="6166262" y="1238539"/>
            <a:ext cx="304800" cy="304800"/>
          </a:xfrm>
          <a:prstGeom prst="rect">
            <a:avLst/>
          </a:prstGeom>
        </p:spPr>
      </p:pic>
      <p:sp>
        <p:nvSpPr>
          <p:cNvPr id="16" name="文本框 15">
            <a:extLst>
              <a:ext uri="{FF2B5EF4-FFF2-40B4-BE49-F238E27FC236}">
                <a16:creationId xmlns:a16="http://schemas.microsoft.com/office/drawing/2014/main" id="{67545A33-9526-B3B4-F782-80C421B6F504}"/>
              </a:ext>
            </a:extLst>
          </p:cNvPr>
          <p:cNvSpPr txBox="1"/>
          <p:nvPr/>
        </p:nvSpPr>
        <p:spPr>
          <a:xfrm>
            <a:off x="6454294" y="1198272"/>
            <a:ext cx="268970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In Corollary 6.3.1, </a:t>
            </a:r>
            <a:endParaRPr lang="zh-CN" altLang="en-US" sz="2400" dirty="0"/>
          </a:p>
        </p:txBody>
      </p:sp>
      <p:sp>
        <p:nvSpPr>
          <p:cNvPr id="18" name="文本框 17">
            <a:extLst>
              <a:ext uri="{FF2B5EF4-FFF2-40B4-BE49-F238E27FC236}">
                <a16:creationId xmlns:a16="http://schemas.microsoft.com/office/drawing/2014/main" id="{154C19CF-C5B2-17A7-B4A8-5C93E6482E82}"/>
              </a:ext>
            </a:extLst>
          </p:cNvPr>
          <p:cNvSpPr txBox="1"/>
          <p:nvPr/>
        </p:nvSpPr>
        <p:spPr>
          <a:xfrm>
            <a:off x="135383" y="1696447"/>
            <a:ext cx="4572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know that the random variable</a:t>
            </a:r>
            <a:endParaRPr lang="zh-CN" altLang="en-US" sz="2400" dirty="0"/>
          </a:p>
        </p:txBody>
      </p:sp>
      <p:pic>
        <p:nvPicPr>
          <p:cNvPr id="19" name="图片 18">
            <a:extLst>
              <a:ext uri="{FF2B5EF4-FFF2-40B4-BE49-F238E27FC236}">
                <a16:creationId xmlns:a16="http://schemas.microsoft.com/office/drawing/2014/main" id="{FF74161F-3673-2D56-C95E-FEFAB20183F2}"/>
              </a:ext>
            </a:extLst>
          </p:cNvPr>
          <p:cNvPicPr>
            <a:picLocks noChangeAspect="1"/>
          </p:cNvPicPr>
          <p:nvPr/>
        </p:nvPicPr>
        <p:blipFill>
          <a:blip r:embed="rId6"/>
          <a:stretch>
            <a:fillRect/>
          </a:stretch>
        </p:blipFill>
        <p:spPr>
          <a:xfrm>
            <a:off x="4574033" y="1784404"/>
            <a:ext cx="266700" cy="285750"/>
          </a:xfrm>
          <a:prstGeom prst="rect">
            <a:avLst/>
          </a:prstGeom>
        </p:spPr>
      </p:pic>
      <p:sp>
        <p:nvSpPr>
          <p:cNvPr id="21" name="文本框 20">
            <a:extLst>
              <a:ext uri="{FF2B5EF4-FFF2-40B4-BE49-F238E27FC236}">
                <a16:creationId xmlns:a16="http://schemas.microsoft.com/office/drawing/2014/main" id="{066F9ECA-9A1C-E665-6CDC-3B10349D9499}"/>
              </a:ext>
            </a:extLst>
          </p:cNvPr>
          <p:cNvSpPr txBox="1"/>
          <p:nvPr/>
        </p:nvSpPr>
        <p:spPr>
          <a:xfrm>
            <a:off x="4840733" y="1724205"/>
            <a:ext cx="388026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also a normal distribution</a:t>
            </a:r>
            <a:endParaRPr lang="zh-CN" altLang="en-US" sz="2400" dirty="0"/>
          </a:p>
        </p:txBody>
      </p:sp>
      <p:pic>
        <p:nvPicPr>
          <p:cNvPr id="22" name="图片 21">
            <a:extLst>
              <a:ext uri="{FF2B5EF4-FFF2-40B4-BE49-F238E27FC236}">
                <a16:creationId xmlns:a16="http://schemas.microsoft.com/office/drawing/2014/main" id="{2454EE25-E6A2-2B63-9773-C143E4C26FFF}"/>
              </a:ext>
            </a:extLst>
          </p:cNvPr>
          <p:cNvPicPr>
            <a:picLocks noChangeAspect="1"/>
          </p:cNvPicPr>
          <p:nvPr/>
        </p:nvPicPr>
        <p:blipFill>
          <a:blip r:embed="rId7"/>
          <a:stretch>
            <a:fillRect/>
          </a:stretch>
        </p:blipFill>
        <p:spPr>
          <a:xfrm>
            <a:off x="3629025" y="2174526"/>
            <a:ext cx="942975" cy="638175"/>
          </a:xfrm>
          <a:prstGeom prst="rect">
            <a:avLst/>
          </a:prstGeom>
        </p:spPr>
      </p:pic>
      <p:sp>
        <p:nvSpPr>
          <p:cNvPr id="24" name="文本框 23">
            <a:extLst>
              <a:ext uri="{FF2B5EF4-FFF2-40B4-BE49-F238E27FC236}">
                <a16:creationId xmlns:a16="http://schemas.microsoft.com/office/drawing/2014/main" id="{6B1063B5-9800-D0D4-08AE-567D6399C44C}"/>
              </a:ext>
            </a:extLst>
          </p:cNvPr>
          <p:cNvSpPr txBox="1"/>
          <p:nvPr/>
        </p:nvSpPr>
        <p:spPr>
          <a:xfrm>
            <a:off x="655360" y="2864251"/>
            <a:ext cx="214198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Furthermore,</a:t>
            </a:r>
            <a:endParaRPr lang="zh-CN" altLang="en-US" sz="2400" dirty="0"/>
          </a:p>
        </p:txBody>
      </p:sp>
      <p:pic>
        <p:nvPicPr>
          <p:cNvPr id="25" name="图片 24">
            <a:extLst>
              <a:ext uri="{FF2B5EF4-FFF2-40B4-BE49-F238E27FC236}">
                <a16:creationId xmlns:a16="http://schemas.microsoft.com/office/drawing/2014/main" id="{42747DDB-CACC-D264-528D-9565B6AF6EF0}"/>
              </a:ext>
            </a:extLst>
          </p:cNvPr>
          <p:cNvPicPr>
            <a:picLocks noChangeAspect="1"/>
          </p:cNvPicPr>
          <p:nvPr/>
        </p:nvPicPr>
        <p:blipFill>
          <a:blip r:embed="rId8"/>
          <a:stretch>
            <a:fillRect/>
          </a:stretch>
        </p:blipFill>
        <p:spPr>
          <a:xfrm>
            <a:off x="3083665" y="2845768"/>
            <a:ext cx="1552575" cy="666750"/>
          </a:xfrm>
          <a:prstGeom prst="rect">
            <a:avLst/>
          </a:prstGeom>
        </p:spPr>
      </p:pic>
      <p:sp>
        <p:nvSpPr>
          <p:cNvPr id="27" name="文本框 26">
            <a:extLst>
              <a:ext uri="{FF2B5EF4-FFF2-40B4-BE49-F238E27FC236}">
                <a16:creationId xmlns:a16="http://schemas.microsoft.com/office/drawing/2014/main" id="{6E94B3D7-CD05-FA4A-12E6-F2B9AA2F531D}"/>
              </a:ext>
            </a:extLst>
          </p:cNvPr>
          <p:cNvSpPr txBox="1"/>
          <p:nvPr/>
        </p:nvSpPr>
        <p:spPr>
          <a:xfrm>
            <a:off x="5326293" y="2912849"/>
            <a:ext cx="102867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(6.6.1)</a:t>
            </a:r>
            <a:endParaRPr lang="zh-CN" altLang="en-US" sz="2400" dirty="0"/>
          </a:p>
        </p:txBody>
      </p:sp>
      <p:sp>
        <p:nvSpPr>
          <p:cNvPr id="29" name="文本框 28">
            <a:extLst>
              <a:ext uri="{FF2B5EF4-FFF2-40B4-BE49-F238E27FC236}">
                <a16:creationId xmlns:a16="http://schemas.microsoft.com/office/drawing/2014/main" id="{E5739D33-DBE3-767C-AAF8-6B1C542C7B43}"/>
              </a:ext>
            </a:extLst>
          </p:cNvPr>
          <p:cNvSpPr txBox="1"/>
          <p:nvPr/>
        </p:nvSpPr>
        <p:spPr>
          <a:xfrm>
            <a:off x="170334" y="3450755"/>
            <a:ext cx="8424936"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Of course this is an important conclusion in statistics. However, in application, the population standard deviation</a:t>
            </a:r>
            <a:endParaRPr lang="zh-CN" altLang="en-US" sz="2400" dirty="0"/>
          </a:p>
        </p:txBody>
      </p:sp>
      <p:pic>
        <p:nvPicPr>
          <p:cNvPr id="30" name="图片 29">
            <a:extLst>
              <a:ext uri="{FF2B5EF4-FFF2-40B4-BE49-F238E27FC236}">
                <a16:creationId xmlns:a16="http://schemas.microsoft.com/office/drawing/2014/main" id="{1762A755-68FD-8ECC-668D-FDB651458941}"/>
              </a:ext>
            </a:extLst>
          </p:cNvPr>
          <p:cNvPicPr>
            <a:picLocks noChangeAspect="1"/>
          </p:cNvPicPr>
          <p:nvPr/>
        </p:nvPicPr>
        <p:blipFill>
          <a:blip r:embed="rId9"/>
          <a:stretch>
            <a:fillRect/>
          </a:stretch>
        </p:blipFill>
        <p:spPr>
          <a:xfrm>
            <a:off x="6389914" y="3976688"/>
            <a:ext cx="209550" cy="200025"/>
          </a:xfrm>
          <a:prstGeom prst="rect">
            <a:avLst/>
          </a:prstGeom>
        </p:spPr>
      </p:pic>
      <p:sp>
        <p:nvSpPr>
          <p:cNvPr id="32" name="文本框 31">
            <a:extLst>
              <a:ext uri="{FF2B5EF4-FFF2-40B4-BE49-F238E27FC236}">
                <a16:creationId xmlns:a16="http://schemas.microsoft.com/office/drawing/2014/main" id="{44458F55-BDF3-5011-E57A-9E066EF9EA58}"/>
              </a:ext>
            </a:extLst>
          </p:cNvPr>
          <p:cNvSpPr txBox="1"/>
          <p:nvPr/>
        </p:nvSpPr>
        <p:spPr>
          <a:xfrm>
            <a:off x="6599464" y="3836620"/>
            <a:ext cx="3037865"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usually unknown. </a:t>
            </a:r>
            <a:endParaRPr lang="zh-CN" altLang="en-US" sz="2400" dirty="0"/>
          </a:p>
        </p:txBody>
      </p:sp>
      <p:sp>
        <p:nvSpPr>
          <p:cNvPr id="34" name="文本框 33">
            <a:extLst>
              <a:ext uri="{FF2B5EF4-FFF2-40B4-BE49-F238E27FC236}">
                <a16:creationId xmlns:a16="http://schemas.microsoft.com/office/drawing/2014/main" id="{6D4EB4BB-CECE-FEE4-3956-FCBF8EF9945C}"/>
              </a:ext>
            </a:extLst>
          </p:cNvPr>
          <p:cNvSpPr txBox="1"/>
          <p:nvPr/>
        </p:nvSpPr>
        <p:spPr>
          <a:xfrm>
            <a:off x="142691" y="4300114"/>
            <a:ext cx="741682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Therefore, people start to seek a replacement of</a:t>
            </a:r>
            <a:endParaRPr lang="zh-CN" altLang="en-US" sz="2400" dirty="0"/>
          </a:p>
        </p:txBody>
      </p:sp>
      <p:pic>
        <p:nvPicPr>
          <p:cNvPr id="35" name="图片 34">
            <a:extLst>
              <a:ext uri="{FF2B5EF4-FFF2-40B4-BE49-F238E27FC236}">
                <a16:creationId xmlns:a16="http://schemas.microsoft.com/office/drawing/2014/main" id="{38EAC8C1-9546-1D27-2FE6-B0B4A854E7DC}"/>
              </a:ext>
            </a:extLst>
          </p:cNvPr>
          <p:cNvPicPr>
            <a:picLocks noChangeAspect="1"/>
          </p:cNvPicPr>
          <p:nvPr/>
        </p:nvPicPr>
        <p:blipFill>
          <a:blip r:embed="rId9"/>
          <a:stretch>
            <a:fillRect/>
          </a:stretch>
        </p:blipFill>
        <p:spPr>
          <a:xfrm>
            <a:off x="6305886" y="4430933"/>
            <a:ext cx="209550" cy="200025"/>
          </a:xfrm>
          <a:prstGeom prst="rect">
            <a:avLst/>
          </a:prstGeom>
        </p:spPr>
      </p:pic>
      <p:sp>
        <p:nvSpPr>
          <p:cNvPr id="37" name="文本框 36">
            <a:extLst>
              <a:ext uri="{FF2B5EF4-FFF2-40B4-BE49-F238E27FC236}">
                <a16:creationId xmlns:a16="http://schemas.microsoft.com/office/drawing/2014/main" id="{53A2353F-6A14-F7DF-FADA-922AB2D23BFF}"/>
              </a:ext>
            </a:extLst>
          </p:cNvPr>
          <p:cNvSpPr txBox="1"/>
          <p:nvPr/>
        </p:nvSpPr>
        <p:spPr>
          <a:xfrm>
            <a:off x="6547448" y="4281752"/>
            <a:ext cx="2434025"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with an estimate. </a:t>
            </a:r>
            <a:endParaRPr lang="zh-CN" altLang="en-US" sz="2400" dirty="0"/>
          </a:p>
        </p:txBody>
      </p:sp>
      <p:sp>
        <p:nvSpPr>
          <p:cNvPr id="39" name="文本框 38">
            <a:extLst>
              <a:ext uri="{FF2B5EF4-FFF2-40B4-BE49-F238E27FC236}">
                <a16:creationId xmlns:a16="http://schemas.microsoft.com/office/drawing/2014/main" id="{92A010FF-F4E6-5BC6-7694-903520CC80AF}"/>
              </a:ext>
            </a:extLst>
          </p:cNvPr>
          <p:cNvSpPr txBox="1"/>
          <p:nvPr/>
        </p:nvSpPr>
        <p:spPr>
          <a:xfrm>
            <a:off x="170334" y="4794846"/>
            <a:ext cx="555800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Naturally, the sample standard deviation</a:t>
            </a:r>
            <a:endParaRPr lang="zh-CN" altLang="en-US" sz="2400" dirty="0"/>
          </a:p>
        </p:txBody>
      </p:sp>
      <p:pic>
        <p:nvPicPr>
          <p:cNvPr id="40" name="图片 39">
            <a:extLst>
              <a:ext uri="{FF2B5EF4-FFF2-40B4-BE49-F238E27FC236}">
                <a16:creationId xmlns:a16="http://schemas.microsoft.com/office/drawing/2014/main" id="{F41D8B4F-E7C0-11D9-2A07-B344C246FE9B}"/>
              </a:ext>
            </a:extLst>
          </p:cNvPr>
          <p:cNvPicPr>
            <a:picLocks noChangeAspect="1"/>
          </p:cNvPicPr>
          <p:nvPr/>
        </p:nvPicPr>
        <p:blipFill>
          <a:blip r:embed="rId10"/>
          <a:stretch>
            <a:fillRect/>
          </a:stretch>
        </p:blipFill>
        <p:spPr>
          <a:xfrm>
            <a:off x="5355800" y="4887630"/>
            <a:ext cx="209550" cy="257175"/>
          </a:xfrm>
          <a:prstGeom prst="rect">
            <a:avLst/>
          </a:prstGeom>
        </p:spPr>
      </p:pic>
      <p:sp>
        <p:nvSpPr>
          <p:cNvPr id="42" name="文本框 41">
            <a:extLst>
              <a:ext uri="{FF2B5EF4-FFF2-40B4-BE49-F238E27FC236}">
                <a16:creationId xmlns:a16="http://schemas.microsoft.com/office/drawing/2014/main" id="{58D13F32-9204-58EB-5382-7E1825F227C5}"/>
              </a:ext>
            </a:extLst>
          </p:cNvPr>
          <p:cNvSpPr txBox="1"/>
          <p:nvPr/>
        </p:nvSpPr>
        <p:spPr>
          <a:xfrm>
            <a:off x="5565350" y="4780141"/>
            <a:ext cx="3613601" cy="47637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seems to be a good choice. </a:t>
            </a:r>
            <a:endParaRPr lang="zh-CN" altLang="en-US" sz="2400" dirty="0"/>
          </a:p>
        </p:txBody>
      </p:sp>
      <p:sp>
        <p:nvSpPr>
          <p:cNvPr id="46" name="文本框 45">
            <a:extLst>
              <a:ext uri="{FF2B5EF4-FFF2-40B4-BE49-F238E27FC236}">
                <a16:creationId xmlns:a16="http://schemas.microsoft.com/office/drawing/2014/main" id="{6C5116E6-F3EB-A66E-7168-DD040A207643}"/>
              </a:ext>
            </a:extLst>
          </p:cNvPr>
          <p:cNvSpPr txBox="1"/>
          <p:nvPr/>
        </p:nvSpPr>
        <p:spPr>
          <a:xfrm>
            <a:off x="170333" y="5297515"/>
            <a:ext cx="5732761"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Since in the later material, we will know that</a:t>
            </a:r>
            <a:endParaRPr lang="zh-CN" altLang="en-US" sz="2400" dirty="0"/>
          </a:p>
        </p:txBody>
      </p:sp>
      <p:pic>
        <p:nvPicPr>
          <p:cNvPr id="47" name="图片 46">
            <a:extLst>
              <a:ext uri="{FF2B5EF4-FFF2-40B4-BE49-F238E27FC236}">
                <a16:creationId xmlns:a16="http://schemas.microsoft.com/office/drawing/2014/main" id="{21B8D742-A265-410B-BCB5-61FD669A1E8D}"/>
              </a:ext>
            </a:extLst>
          </p:cNvPr>
          <p:cNvPicPr>
            <a:picLocks noChangeAspect="1"/>
          </p:cNvPicPr>
          <p:nvPr/>
        </p:nvPicPr>
        <p:blipFill>
          <a:blip r:embed="rId11"/>
          <a:stretch>
            <a:fillRect/>
          </a:stretch>
        </p:blipFill>
        <p:spPr>
          <a:xfrm>
            <a:off x="5891546" y="5218784"/>
            <a:ext cx="1562100" cy="619125"/>
          </a:xfrm>
          <a:prstGeom prst="rect">
            <a:avLst/>
          </a:prstGeom>
        </p:spPr>
      </p:pic>
      <p:sp>
        <p:nvSpPr>
          <p:cNvPr id="49" name="文本框 48">
            <a:extLst>
              <a:ext uri="{FF2B5EF4-FFF2-40B4-BE49-F238E27FC236}">
                <a16:creationId xmlns:a16="http://schemas.microsoft.com/office/drawing/2014/main" id="{64AEB6F0-78BE-BB0F-E99D-824B8E7A2514}"/>
              </a:ext>
            </a:extLst>
          </p:cNvPr>
          <p:cNvSpPr txBox="1"/>
          <p:nvPr/>
        </p:nvSpPr>
        <p:spPr>
          <a:xfrm>
            <a:off x="7453646" y="5297515"/>
            <a:ext cx="2049849"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we replace</a:t>
            </a:r>
            <a:endParaRPr lang="zh-CN" altLang="en-US" sz="2400" dirty="0"/>
          </a:p>
        </p:txBody>
      </p:sp>
      <p:pic>
        <p:nvPicPr>
          <p:cNvPr id="50" name="图片 49">
            <a:extLst>
              <a:ext uri="{FF2B5EF4-FFF2-40B4-BE49-F238E27FC236}">
                <a16:creationId xmlns:a16="http://schemas.microsoft.com/office/drawing/2014/main" id="{AFC15C87-3F5B-2C67-A5C0-E145D10BD6F1}"/>
              </a:ext>
            </a:extLst>
          </p:cNvPr>
          <p:cNvPicPr>
            <a:picLocks noChangeAspect="1"/>
          </p:cNvPicPr>
          <p:nvPr/>
        </p:nvPicPr>
        <p:blipFill>
          <a:blip r:embed="rId12"/>
          <a:stretch>
            <a:fillRect/>
          </a:stretch>
        </p:blipFill>
        <p:spPr>
          <a:xfrm>
            <a:off x="180279" y="5895613"/>
            <a:ext cx="390525" cy="571500"/>
          </a:xfrm>
          <a:prstGeom prst="rect">
            <a:avLst/>
          </a:prstGeom>
        </p:spPr>
      </p:pic>
      <p:sp>
        <p:nvSpPr>
          <p:cNvPr id="52" name="文本框 51">
            <a:extLst>
              <a:ext uri="{FF2B5EF4-FFF2-40B4-BE49-F238E27FC236}">
                <a16:creationId xmlns:a16="http://schemas.microsoft.com/office/drawing/2014/main" id="{D24C44FD-64A1-6157-A7C3-944492A05F07}"/>
              </a:ext>
            </a:extLst>
          </p:cNvPr>
          <p:cNvSpPr txBox="1"/>
          <p:nvPr/>
        </p:nvSpPr>
        <p:spPr>
          <a:xfrm>
            <a:off x="617583" y="5950530"/>
            <a:ext cx="206172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in (6.6.1) by</a:t>
            </a:r>
            <a:endParaRPr lang="zh-CN" altLang="en-US" sz="2400" dirty="0"/>
          </a:p>
        </p:txBody>
      </p:sp>
      <p:pic>
        <p:nvPicPr>
          <p:cNvPr id="53" name="图片 52">
            <a:extLst>
              <a:ext uri="{FF2B5EF4-FFF2-40B4-BE49-F238E27FC236}">
                <a16:creationId xmlns:a16="http://schemas.microsoft.com/office/drawing/2014/main" id="{064ECD1D-B728-20A9-5E21-1CADB3114B2D}"/>
              </a:ext>
            </a:extLst>
          </p:cNvPr>
          <p:cNvPicPr>
            <a:picLocks noChangeAspect="1"/>
          </p:cNvPicPr>
          <p:nvPr/>
        </p:nvPicPr>
        <p:blipFill>
          <a:blip r:embed="rId13"/>
          <a:stretch>
            <a:fillRect/>
          </a:stretch>
        </p:blipFill>
        <p:spPr>
          <a:xfrm>
            <a:off x="2231050" y="5871799"/>
            <a:ext cx="666750" cy="619125"/>
          </a:xfrm>
          <a:prstGeom prst="rect">
            <a:avLst/>
          </a:prstGeom>
        </p:spPr>
      </p:pic>
      <p:sp>
        <p:nvSpPr>
          <p:cNvPr id="57" name="文本框 56">
            <a:extLst>
              <a:ext uri="{FF2B5EF4-FFF2-40B4-BE49-F238E27FC236}">
                <a16:creationId xmlns:a16="http://schemas.microsoft.com/office/drawing/2014/main" id="{86474F84-64FD-4D6F-C737-CAA42653AC71}"/>
              </a:ext>
            </a:extLst>
          </p:cNvPr>
          <p:cNvSpPr txBox="1"/>
          <p:nvPr/>
        </p:nvSpPr>
        <p:spPr>
          <a:xfrm>
            <a:off x="3083665" y="5962089"/>
            <a:ext cx="3463783"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 it comes the problem: </a:t>
            </a:r>
            <a:endParaRPr lang="zh-CN" altLang="en-US" sz="2400" dirty="0"/>
          </a:p>
        </p:txBody>
      </p:sp>
    </p:spTree>
    <p:extLst>
      <p:ext uri="{BB962C8B-B14F-4D97-AF65-F5344CB8AC3E}">
        <p14:creationId xmlns:p14="http://schemas.microsoft.com/office/powerpoint/2010/main" val="209220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ppt_x"/>
                                          </p:val>
                                        </p:tav>
                                        <p:tav tm="100000">
                                          <p:val>
                                            <p:strVal val="#ppt_x"/>
                                          </p:val>
                                        </p:tav>
                                      </p:tavLst>
                                    </p:anim>
                                    <p:anim calcmode="lin" valueType="num">
                                      <p:cBhvr additive="base">
                                        <p:cTn id="42" dur="500" fill="hold"/>
                                        <p:tgtEl>
                                          <p:spTgt spid="3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ppt_x"/>
                                          </p:val>
                                        </p:tav>
                                        <p:tav tm="100000">
                                          <p:val>
                                            <p:strVal val="#ppt_x"/>
                                          </p:val>
                                        </p:tav>
                                      </p:tavLst>
                                    </p:anim>
                                    <p:anim calcmode="lin" valueType="num">
                                      <p:cBhvr additive="base">
                                        <p:cTn id="78" dur="500" fill="hold"/>
                                        <p:tgtEl>
                                          <p:spTgt spid="5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fill="hold"/>
                                        <p:tgtEl>
                                          <p:spTgt spid="57"/>
                                        </p:tgtEl>
                                        <p:attrNameLst>
                                          <p:attrName>ppt_x</p:attrName>
                                        </p:attrNameLst>
                                      </p:cBhvr>
                                      <p:tavLst>
                                        <p:tav tm="0">
                                          <p:val>
                                            <p:strVal val="#ppt_x"/>
                                          </p:val>
                                        </p:tav>
                                        <p:tav tm="100000">
                                          <p:val>
                                            <p:strVal val="#ppt_x"/>
                                          </p:val>
                                        </p:tav>
                                      </p:tavLst>
                                    </p:anim>
                                    <p:anim calcmode="lin" valueType="num">
                                      <p:cBhvr additive="base">
                                        <p:cTn id="82" dur="500" fill="hold"/>
                                        <p:tgtEl>
                                          <p:spTgt spid="5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fill="hold"/>
                                        <p:tgtEl>
                                          <p:spTgt spid="32"/>
                                        </p:tgtEl>
                                        <p:attrNameLst>
                                          <p:attrName>ppt_x</p:attrName>
                                        </p:attrNameLst>
                                      </p:cBhvr>
                                      <p:tavLst>
                                        <p:tav tm="0">
                                          <p:val>
                                            <p:strVal val="#ppt_x"/>
                                          </p:val>
                                        </p:tav>
                                        <p:tav tm="100000">
                                          <p:val>
                                            <p:strVal val="#ppt_x"/>
                                          </p:val>
                                        </p:tav>
                                      </p:tavLst>
                                    </p:anim>
                                    <p:anim calcmode="lin" valueType="num">
                                      <p:cBhvr additive="base">
                                        <p:cTn id="90" dur="500" fill="hold"/>
                                        <p:tgtEl>
                                          <p:spTgt spid="3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fill="hold"/>
                                        <p:tgtEl>
                                          <p:spTgt spid="37"/>
                                        </p:tgtEl>
                                        <p:attrNameLst>
                                          <p:attrName>ppt_x</p:attrName>
                                        </p:attrNameLst>
                                      </p:cBhvr>
                                      <p:tavLst>
                                        <p:tav tm="0">
                                          <p:val>
                                            <p:strVal val="#ppt_x"/>
                                          </p:val>
                                        </p:tav>
                                        <p:tav tm="100000">
                                          <p:val>
                                            <p:strVal val="#ppt_x"/>
                                          </p:val>
                                        </p:tav>
                                      </p:tavLst>
                                    </p:anim>
                                    <p:anim calcmode="lin" valueType="num">
                                      <p:cBhvr additive="base">
                                        <p:cTn id="94" dur="500" fill="hold"/>
                                        <p:tgtEl>
                                          <p:spTgt spid="3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 calcmode="lin" valueType="num">
                                      <p:cBhvr additive="base">
                                        <p:cTn id="101" dur="500" fill="hold"/>
                                        <p:tgtEl>
                                          <p:spTgt spid="49"/>
                                        </p:tgtEl>
                                        <p:attrNameLst>
                                          <p:attrName>ppt_x</p:attrName>
                                        </p:attrNameLst>
                                      </p:cBhvr>
                                      <p:tavLst>
                                        <p:tav tm="0">
                                          <p:val>
                                            <p:strVal val="#ppt_x"/>
                                          </p:val>
                                        </p:tav>
                                        <p:tav tm="100000">
                                          <p:val>
                                            <p:strVal val="#ppt_x"/>
                                          </p:val>
                                        </p:tav>
                                      </p:tavLst>
                                    </p:anim>
                                    <p:anim calcmode="lin" valueType="num">
                                      <p:cBhvr additive="base">
                                        <p:cTn id="10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3" grpId="0"/>
      <p:bldP spid="16" grpId="0"/>
      <p:bldP spid="18" grpId="0"/>
      <p:bldP spid="21" grpId="0"/>
      <p:bldP spid="24" grpId="0"/>
      <p:bldP spid="27" grpId="0"/>
      <p:bldP spid="29" grpId="0"/>
      <p:bldP spid="32" grpId="0"/>
      <p:bldP spid="34" grpId="0"/>
      <p:bldP spid="37" grpId="0"/>
      <p:bldP spid="39" grpId="0"/>
      <p:bldP spid="42" grpId="0"/>
      <p:bldP spid="46" grpId="0"/>
      <p:bldP spid="49" grpId="0"/>
      <p:bldP spid="52"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A9FE916-7F04-41B3-3651-29A6B6348C1E}"/>
              </a:ext>
            </a:extLst>
          </p:cNvPr>
          <p:cNvSpPr txBox="1"/>
          <p:nvPr/>
        </p:nvSpPr>
        <p:spPr>
          <a:xfrm>
            <a:off x="179512" y="188640"/>
            <a:ext cx="4572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What is the exact distribution of</a:t>
            </a:r>
            <a:endParaRPr lang="zh-CN" altLang="en-US" sz="2400" dirty="0"/>
          </a:p>
        </p:txBody>
      </p:sp>
      <p:pic>
        <p:nvPicPr>
          <p:cNvPr id="4" name="图片 3">
            <a:extLst>
              <a:ext uri="{FF2B5EF4-FFF2-40B4-BE49-F238E27FC236}">
                <a16:creationId xmlns:a16="http://schemas.microsoft.com/office/drawing/2014/main" id="{78479698-E03A-C2FB-9013-7B7BE9880FB4}"/>
              </a:ext>
            </a:extLst>
          </p:cNvPr>
          <p:cNvPicPr>
            <a:picLocks noChangeAspect="1"/>
          </p:cNvPicPr>
          <p:nvPr/>
        </p:nvPicPr>
        <p:blipFill>
          <a:blip r:embed="rId2"/>
          <a:stretch>
            <a:fillRect/>
          </a:stretch>
        </p:blipFill>
        <p:spPr>
          <a:xfrm>
            <a:off x="4275262" y="90859"/>
            <a:ext cx="952500" cy="657225"/>
          </a:xfrm>
          <a:prstGeom prst="rect">
            <a:avLst/>
          </a:prstGeom>
        </p:spPr>
      </p:pic>
      <p:sp>
        <p:nvSpPr>
          <p:cNvPr id="6" name="文本框 5">
            <a:extLst>
              <a:ext uri="{FF2B5EF4-FFF2-40B4-BE49-F238E27FC236}">
                <a16:creationId xmlns:a16="http://schemas.microsoft.com/office/drawing/2014/main" id="{2126695A-5630-EF96-08BA-CD9C07DBCB9E}"/>
              </a:ext>
            </a:extLst>
          </p:cNvPr>
          <p:cNvSpPr txBox="1"/>
          <p:nvPr/>
        </p:nvSpPr>
        <p:spPr>
          <a:xfrm>
            <a:off x="179512" y="1844824"/>
            <a:ext cx="8784976" cy="3046988"/>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This problem was originally studied by W.S. </a:t>
            </a:r>
            <a:r>
              <a:rPr lang="en-US" altLang="zh-CN" sz="2400" dirty="0" err="1">
                <a:effectLst/>
                <a:latin typeface="Calibri" panose="020F0502020204030204" pitchFamily="34" charset="0"/>
                <a:ea typeface="等线" panose="02010600030101010101" pitchFamily="2" charset="-122"/>
                <a:cs typeface="21"/>
              </a:rPr>
              <a:t>Gosset</a:t>
            </a:r>
            <a:r>
              <a:rPr lang="en-US" altLang="zh-CN" sz="2400" dirty="0">
                <a:effectLst/>
                <a:latin typeface="Calibri" panose="020F0502020204030204" pitchFamily="34" charset="0"/>
                <a:ea typeface="等线" panose="02010600030101010101" pitchFamily="2" charset="-122"/>
                <a:cs typeface="21"/>
              </a:rPr>
              <a:t>, who wrote under the pen name </a:t>
            </a:r>
            <a:r>
              <a:rPr lang="en-US" altLang="zh-CN" sz="2400" dirty="0">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student</a:t>
            </a:r>
            <a:r>
              <a:rPr lang="en-US" altLang="zh-CN" sz="2400" dirty="0">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 because the company where he worked, </a:t>
            </a:r>
            <a:r>
              <a:rPr lang="en-US" altLang="zh-CN" sz="2400" dirty="0" err="1">
                <a:effectLst/>
                <a:latin typeface="Calibri" panose="020F0502020204030204" pitchFamily="34" charset="0"/>
                <a:ea typeface="等线" panose="02010600030101010101" pitchFamily="2" charset="-122"/>
                <a:cs typeface="21"/>
              </a:rPr>
              <a:t>Guiness</a:t>
            </a:r>
            <a:r>
              <a:rPr lang="en-US" altLang="zh-CN" sz="2400" dirty="0">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 Brewery in Dublin, did not allow publication by the employees.  </a:t>
            </a:r>
            <a:r>
              <a:rPr lang="en-US" altLang="zh-CN" sz="2400" dirty="0" err="1">
                <a:effectLst/>
                <a:latin typeface="Calibri" panose="020F0502020204030204" pitchFamily="34" charset="0"/>
                <a:ea typeface="等线" panose="02010600030101010101" pitchFamily="2" charset="-122"/>
                <a:cs typeface="21"/>
              </a:rPr>
              <a:t>Gosset</a:t>
            </a:r>
            <a:r>
              <a:rPr lang="en-US" altLang="zh-CN" sz="2400" dirty="0">
                <a:effectLst/>
                <a:latin typeface="Calibri" panose="020F0502020204030204" pitchFamily="34" charset="0"/>
                <a:ea typeface="等线" panose="02010600030101010101" pitchFamily="2" charset="-122"/>
                <a:cs typeface="21"/>
              </a:rPr>
              <a:t> found that the quantities resulting from this substitution no longer follows normal distribution, instead, it satisfied a different type of distribution which has been called Student</a:t>
            </a:r>
            <a:r>
              <a:rPr lang="en-US" altLang="zh-CN" sz="2400" dirty="0">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s t-distribution since then. Let us first introduce a more general situation which leads to the formal definition of t-distribution.</a:t>
            </a:r>
            <a:endParaRPr lang="zh-CN" altLang="en-US" sz="2400" dirty="0"/>
          </a:p>
        </p:txBody>
      </p:sp>
      <p:sp>
        <p:nvSpPr>
          <p:cNvPr id="8" name="文本框 7">
            <a:extLst>
              <a:ext uri="{FF2B5EF4-FFF2-40B4-BE49-F238E27FC236}">
                <a16:creationId xmlns:a16="http://schemas.microsoft.com/office/drawing/2014/main" id="{6BA3A538-0138-66A3-4521-3F7F497FE267}"/>
              </a:ext>
            </a:extLst>
          </p:cNvPr>
          <p:cNvSpPr txBox="1"/>
          <p:nvPr/>
        </p:nvSpPr>
        <p:spPr>
          <a:xfrm>
            <a:off x="719572" y="893911"/>
            <a:ext cx="7704856"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for a random sample from a normal population?</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80971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FC5D02-6D8C-9AED-58EC-C967B78FBBE0}"/>
              </a:ext>
            </a:extLst>
          </p:cNvPr>
          <p:cNvSpPr txBox="1"/>
          <p:nvPr/>
        </p:nvSpPr>
        <p:spPr>
          <a:xfrm>
            <a:off x="19973" y="116632"/>
            <a:ext cx="4572000"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1</a:t>
            </a:r>
            <a:r>
              <a:rPr lang="en-US" altLang="zh-CN" sz="2400" dirty="0">
                <a:solidFill>
                  <a:srgbClr val="0000FF"/>
                </a:solidFill>
                <a:effectLst/>
                <a:latin typeface="等线" panose="02010600030101010101" pitchFamily="2" charset="-122"/>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Student</a:t>
            </a:r>
            <a:r>
              <a:rPr lang="en-US" altLang="zh-CN" sz="2400" dirty="0">
                <a:solidFill>
                  <a:srgbClr val="0000FF"/>
                </a:solidFill>
                <a:effectLst/>
                <a:latin typeface="等线" panose="02010600030101010101" pitchFamily="2" charset="-122"/>
                <a:ea typeface="等线" panose="02010600030101010101" pitchFamily="2" charset="-122"/>
                <a:cs typeface="21"/>
              </a:rPr>
              <a:t>’</a:t>
            </a:r>
            <a:r>
              <a:rPr lang="en-US" altLang="zh-CN" sz="2400" dirty="0">
                <a:solidFill>
                  <a:srgbClr val="0000FF"/>
                </a:solidFill>
                <a:effectLst/>
                <a:latin typeface="Calibri" panose="020F0502020204030204" pitchFamily="34" charset="0"/>
                <a:ea typeface="等线" panose="02010600030101010101" pitchFamily="2" charset="-122"/>
                <a:cs typeface="21"/>
              </a:rPr>
              <a:t>s distribution</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3D1CB324-E83C-1153-7C67-8C4E8A3D529F}"/>
              </a:ext>
            </a:extLst>
          </p:cNvPr>
          <p:cNvSpPr txBox="1"/>
          <p:nvPr/>
        </p:nvSpPr>
        <p:spPr>
          <a:xfrm>
            <a:off x="918030" y="476672"/>
            <a:ext cx="2775886" cy="461665"/>
          </a:xfrm>
          <a:prstGeom prst="rect">
            <a:avLst/>
          </a:prstGeom>
          <a:noFill/>
        </p:spPr>
        <p:txBody>
          <a:bodyPr wrap="square">
            <a:spAutoFit/>
          </a:bodyPr>
          <a:lstStyle/>
          <a:p>
            <a:r>
              <a:rPr lang="en-US" altLang="zh-CN" sz="2400" dirty="0" err="1">
                <a:solidFill>
                  <a:srgbClr val="0000FF"/>
                </a:solidFill>
                <a:effectLst/>
                <a:latin typeface="Calibri" panose="020F0502020204030204" pitchFamily="34" charset="0"/>
                <a:ea typeface="等线" panose="02010600030101010101" pitchFamily="2" charset="-122"/>
                <a:cs typeface="21"/>
              </a:rPr>
              <a:t>Theroem</a:t>
            </a:r>
            <a:r>
              <a:rPr lang="en-US" altLang="zh-CN" sz="2400" dirty="0">
                <a:solidFill>
                  <a:srgbClr val="0000FF"/>
                </a:solidFill>
                <a:effectLst/>
                <a:latin typeface="Calibri" panose="020F0502020204030204" pitchFamily="34" charset="0"/>
                <a:ea typeface="等线" panose="02010600030101010101" pitchFamily="2" charset="-122"/>
                <a:cs typeface="21"/>
              </a:rPr>
              <a:t> 6.6.1 </a:t>
            </a:r>
            <a:r>
              <a:rPr lang="en-US" altLang="zh-CN" sz="2400" dirty="0">
                <a:solidFill>
                  <a:srgbClr val="000000"/>
                </a:solidFill>
                <a:effectLst/>
                <a:latin typeface="Calibri" panose="020F0502020204030204" pitchFamily="34" charset="0"/>
                <a:ea typeface="等线" panose="02010600030101010101" pitchFamily="2" charset="-122"/>
                <a:cs typeface="21"/>
              </a:rPr>
              <a:t>Let</a:t>
            </a:r>
            <a:endParaRPr lang="zh-CN" altLang="en-US" sz="2400" dirty="0"/>
          </a:p>
        </p:txBody>
      </p:sp>
      <p:pic>
        <p:nvPicPr>
          <p:cNvPr id="6" name="图片 5">
            <a:extLst>
              <a:ext uri="{FF2B5EF4-FFF2-40B4-BE49-F238E27FC236}">
                <a16:creationId xmlns:a16="http://schemas.microsoft.com/office/drawing/2014/main" id="{5ED37A3D-8BAE-3DC1-1EF3-C4AD673410FC}"/>
              </a:ext>
            </a:extLst>
          </p:cNvPr>
          <p:cNvPicPr>
            <a:picLocks noChangeAspect="1"/>
          </p:cNvPicPr>
          <p:nvPr/>
        </p:nvPicPr>
        <p:blipFill>
          <a:blip r:embed="rId2"/>
          <a:stretch>
            <a:fillRect/>
          </a:stretch>
        </p:blipFill>
        <p:spPr>
          <a:xfrm>
            <a:off x="3347864" y="588441"/>
            <a:ext cx="219075" cy="238125"/>
          </a:xfrm>
          <a:prstGeom prst="rect">
            <a:avLst/>
          </a:prstGeom>
        </p:spPr>
      </p:pic>
      <p:sp>
        <p:nvSpPr>
          <p:cNvPr id="8" name="文本框 7">
            <a:extLst>
              <a:ext uri="{FF2B5EF4-FFF2-40B4-BE49-F238E27FC236}">
                <a16:creationId xmlns:a16="http://schemas.microsoft.com/office/drawing/2014/main" id="{DF9806FC-3029-DEA1-58E3-95E77C23ADA9}"/>
              </a:ext>
            </a:extLst>
          </p:cNvPr>
          <p:cNvSpPr txBox="1"/>
          <p:nvPr/>
        </p:nvSpPr>
        <p:spPr>
          <a:xfrm>
            <a:off x="3580016" y="468469"/>
            <a:ext cx="594423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be a standard normal random variable and</a:t>
            </a:r>
            <a:endParaRPr lang="zh-CN" altLang="en-US" sz="2400" dirty="0"/>
          </a:p>
        </p:txBody>
      </p:sp>
      <p:pic>
        <p:nvPicPr>
          <p:cNvPr id="9" name="图片 8">
            <a:extLst>
              <a:ext uri="{FF2B5EF4-FFF2-40B4-BE49-F238E27FC236}">
                <a16:creationId xmlns:a16="http://schemas.microsoft.com/office/drawing/2014/main" id="{3AFDE484-AF5A-406F-F9AC-E2B7DCF0C712}"/>
              </a:ext>
            </a:extLst>
          </p:cNvPr>
          <p:cNvPicPr>
            <a:picLocks noChangeAspect="1"/>
          </p:cNvPicPr>
          <p:nvPr/>
        </p:nvPicPr>
        <p:blipFill>
          <a:blip r:embed="rId3"/>
          <a:stretch>
            <a:fillRect/>
          </a:stretch>
        </p:blipFill>
        <p:spPr>
          <a:xfrm>
            <a:off x="179512" y="1052736"/>
            <a:ext cx="200025" cy="238125"/>
          </a:xfrm>
          <a:prstGeom prst="rect">
            <a:avLst/>
          </a:prstGeom>
        </p:spPr>
      </p:pic>
      <p:sp>
        <p:nvSpPr>
          <p:cNvPr id="11" name="文本框 10">
            <a:extLst>
              <a:ext uri="{FF2B5EF4-FFF2-40B4-BE49-F238E27FC236}">
                <a16:creationId xmlns:a16="http://schemas.microsoft.com/office/drawing/2014/main" id="{C5581C3C-903E-3CCF-0206-1A149EF45628}"/>
              </a:ext>
            </a:extLst>
          </p:cNvPr>
          <p:cNvSpPr txBox="1"/>
          <p:nvPr/>
        </p:nvSpPr>
        <p:spPr>
          <a:xfrm>
            <a:off x="392807" y="945423"/>
            <a:ext cx="1023305"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be a</a:t>
            </a:r>
            <a:endParaRPr lang="zh-CN" altLang="en-US" sz="2400" dirty="0"/>
          </a:p>
        </p:txBody>
      </p:sp>
      <p:pic>
        <p:nvPicPr>
          <p:cNvPr id="12" name="图片 11">
            <a:extLst>
              <a:ext uri="{FF2B5EF4-FFF2-40B4-BE49-F238E27FC236}">
                <a16:creationId xmlns:a16="http://schemas.microsoft.com/office/drawing/2014/main" id="{3D02F863-EED4-DE42-72EB-A8BEF7043692}"/>
              </a:ext>
            </a:extLst>
          </p:cNvPr>
          <p:cNvPicPr>
            <a:picLocks noChangeAspect="1"/>
          </p:cNvPicPr>
          <p:nvPr/>
        </p:nvPicPr>
        <p:blipFill>
          <a:blip r:embed="rId4"/>
          <a:stretch>
            <a:fillRect/>
          </a:stretch>
        </p:blipFill>
        <p:spPr>
          <a:xfrm>
            <a:off x="1133538" y="1005110"/>
            <a:ext cx="304800" cy="333375"/>
          </a:xfrm>
          <a:prstGeom prst="rect">
            <a:avLst/>
          </a:prstGeom>
        </p:spPr>
      </p:pic>
      <p:sp>
        <p:nvSpPr>
          <p:cNvPr id="14" name="文本框 13">
            <a:extLst>
              <a:ext uri="{FF2B5EF4-FFF2-40B4-BE49-F238E27FC236}">
                <a16:creationId xmlns:a16="http://schemas.microsoft.com/office/drawing/2014/main" id="{40061CA8-D09F-E9AE-A50F-86763297D692}"/>
              </a:ext>
            </a:extLst>
          </p:cNvPr>
          <p:cNvSpPr txBox="1"/>
          <p:nvPr/>
        </p:nvSpPr>
        <p:spPr>
          <a:xfrm>
            <a:off x="1547664" y="945423"/>
            <a:ext cx="3183545"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random variable with</a:t>
            </a:r>
            <a:endParaRPr lang="zh-CN" altLang="en-US" sz="2400" dirty="0"/>
          </a:p>
        </p:txBody>
      </p:sp>
      <p:pic>
        <p:nvPicPr>
          <p:cNvPr id="15" name="图片 14">
            <a:extLst>
              <a:ext uri="{FF2B5EF4-FFF2-40B4-BE49-F238E27FC236}">
                <a16:creationId xmlns:a16="http://schemas.microsoft.com/office/drawing/2014/main" id="{0B271069-2E9A-F23D-BF08-F54A624C5812}"/>
              </a:ext>
            </a:extLst>
          </p:cNvPr>
          <p:cNvPicPr>
            <a:picLocks noChangeAspect="1"/>
          </p:cNvPicPr>
          <p:nvPr/>
        </p:nvPicPr>
        <p:blipFill>
          <a:blip r:embed="rId5"/>
          <a:stretch>
            <a:fillRect/>
          </a:stretch>
        </p:blipFill>
        <p:spPr>
          <a:xfrm>
            <a:off x="4419600" y="1093590"/>
            <a:ext cx="152400" cy="200025"/>
          </a:xfrm>
          <a:prstGeom prst="rect">
            <a:avLst/>
          </a:prstGeom>
        </p:spPr>
      </p:pic>
      <p:sp>
        <p:nvSpPr>
          <p:cNvPr id="17" name="文本框 16">
            <a:extLst>
              <a:ext uri="{FF2B5EF4-FFF2-40B4-BE49-F238E27FC236}">
                <a16:creationId xmlns:a16="http://schemas.microsoft.com/office/drawing/2014/main" id="{8C3AA1C3-04F7-37B2-FC21-5A7BB11381EA}"/>
              </a:ext>
            </a:extLst>
          </p:cNvPr>
          <p:cNvSpPr txBox="1"/>
          <p:nvPr/>
        </p:nvSpPr>
        <p:spPr>
          <a:xfrm>
            <a:off x="4591973" y="930134"/>
            <a:ext cx="4119649"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degree of freedom such that</a:t>
            </a:r>
            <a:endParaRPr lang="zh-CN" altLang="en-US" sz="2400" dirty="0"/>
          </a:p>
        </p:txBody>
      </p:sp>
      <p:pic>
        <p:nvPicPr>
          <p:cNvPr id="18" name="图片 17">
            <a:extLst>
              <a:ext uri="{FF2B5EF4-FFF2-40B4-BE49-F238E27FC236}">
                <a16:creationId xmlns:a16="http://schemas.microsoft.com/office/drawing/2014/main" id="{3FF22286-CB62-165C-66D6-1FD212B5CE61}"/>
              </a:ext>
            </a:extLst>
          </p:cNvPr>
          <p:cNvPicPr>
            <a:picLocks noChangeAspect="1"/>
          </p:cNvPicPr>
          <p:nvPr/>
        </p:nvPicPr>
        <p:blipFill>
          <a:blip r:embed="rId2"/>
          <a:stretch>
            <a:fillRect/>
          </a:stretch>
        </p:blipFill>
        <p:spPr>
          <a:xfrm>
            <a:off x="8316416" y="1052734"/>
            <a:ext cx="219075" cy="238125"/>
          </a:xfrm>
          <a:prstGeom prst="rect">
            <a:avLst/>
          </a:prstGeom>
        </p:spPr>
      </p:pic>
      <p:sp>
        <p:nvSpPr>
          <p:cNvPr id="20" name="文本框 19">
            <a:extLst>
              <a:ext uri="{FF2B5EF4-FFF2-40B4-BE49-F238E27FC236}">
                <a16:creationId xmlns:a16="http://schemas.microsoft.com/office/drawing/2014/main" id="{6BC95F3B-026B-E135-05FD-BB80FBB3E546}"/>
              </a:ext>
            </a:extLst>
          </p:cNvPr>
          <p:cNvSpPr txBox="1"/>
          <p:nvPr/>
        </p:nvSpPr>
        <p:spPr>
          <a:xfrm>
            <a:off x="110233" y="1473861"/>
            <a:ext cx="1023305"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21" name="图片 20">
            <a:extLst>
              <a:ext uri="{FF2B5EF4-FFF2-40B4-BE49-F238E27FC236}">
                <a16:creationId xmlns:a16="http://schemas.microsoft.com/office/drawing/2014/main" id="{5263CF53-9C0A-3EF3-C1E5-8BE0E6F9DF6F}"/>
              </a:ext>
            </a:extLst>
          </p:cNvPr>
          <p:cNvPicPr>
            <a:picLocks noChangeAspect="1"/>
          </p:cNvPicPr>
          <p:nvPr/>
        </p:nvPicPr>
        <p:blipFill>
          <a:blip r:embed="rId3"/>
          <a:stretch>
            <a:fillRect/>
          </a:stretch>
        </p:blipFill>
        <p:spPr>
          <a:xfrm>
            <a:off x="804446" y="1595776"/>
            <a:ext cx="200025" cy="238125"/>
          </a:xfrm>
          <a:prstGeom prst="rect">
            <a:avLst/>
          </a:prstGeom>
        </p:spPr>
      </p:pic>
      <p:sp>
        <p:nvSpPr>
          <p:cNvPr id="23" name="文本框 22">
            <a:extLst>
              <a:ext uri="{FF2B5EF4-FFF2-40B4-BE49-F238E27FC236}">
                <a16:creationId xmlns:a16="http://schemas.microsoft.com/office/drawing/2014/main" id="{2A2FEB55-AC7D-2BC7-2E5C-CC39F0D0F35C}"/>
              </a:ext>
            </a:extLst>
          </p:cNvPr>
          <p:cNvSpPr txBox="1"/>
          <p:nvPr/>
        </p:nvSpPr>
        <p:spPr>
          <a:xfrm>
            <a:off x="1015955" y="1473860"/>
            <a:ext cx="577583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independent, then the random variable</a:t>
            </a:r>
            <a:endParaRPr lang="zh-CN" altLang="en-US" sz="2400" dirty="0"/>
          </a:p>
        </p:txBody>
      </p:sp>
      <p:pic>
        <p:nvPicPr>
          <p:cNvPr id="24" name="图片 23">
            <a:extLst>
              <a:ext uri="{FF2B5EF4-FFF2-40B4-BE49-F238E27FC236}">
                <a16:creationId xmlns:a16="http://schemas.microsoft.com/office/drawing/2014/main" id="{49515D81-C909-0E79-D1BA-50EE97C2CCE9}"/>
              </a:ext>
            </a:extLst>
          </p:cNvPr>
          <p:cNvPicPr>
            <a:picLocks noChangeAspect="1"/>
          </p:cNvPicPr>
          <p:nvPr/>
        </p:nvPicPr>
        <p:blipFill>
          <a:blip r:embed="rId6"/>
          <a:stretch>
            <a:fillRect/>
          </a:stretch>
        </p:blipFill>
        <p:spPr>
          <a:xfrm>
            <a:off x="6651797" y="1436695"/>
            <a:ext cx="1066800" cy="628650"/>
          </a:xfrm>
          <a:prstGeom prst="rect">
            <a:avLst/>
          </a:prstGeom>
        </p:spPr>
      </p:pic>
      <p:sp>
        <p:nvSpPr>
          <p:cNvPr id="26" name="文本框 25">
            <a:extLst>
              <a:ext uri="{FF2B5EF4-FFF2-40B4-BE49-F238E27FC236}">
                <a16:creationId xmlns:a16="http://schemas.microsoft.com/office/drawing/2014/main" id="{766E8A53-D6B8-80B7-3985-46E97FAC27E0}"/>
              </a:ext>
            </a:extLst>
          </p:cNvPr>
          <p:cNvSpPr txBox="1"/>
          <p:nvPr/>
        </p:nvSpPr>
        <p:spPr>
          <a:xfrm>
            <a:off x="99907" y="1972690"/>
            <a:ext cx="3039529" cy="461665"/>
          </a:xfrm>
          <a:prstGeom prst="rect">
            <a:avLst/>
          </a:prstGeom>
          <a:noFill/>
        </p:spPr>
        <p:txBody>
          <a:bodyPr wrap="square">
            <a:spAutoFit/>
          </a:bodyPr>
          <a:lstStyle/>
          <a:p>
            <a:pPr algn="just"/>
            <a:r>
              <a:rPr lang="en-US" altLang="zh-CN" sz="2400" dirty="0">
                <a:solidFill>
                  <a:srgbClr val="000000"/>
                </a:solidFill>
                <a:effectLst/>
                <a:latin typeface="Calibri" panose="020F0502020204030204" pitchFamily="34" charset="0"/>
                <a:ea typeface="等线" panose="02010600030101010101" pitchFamily="2" charset="-122"/>
                <a:cs typeface="21"/>
              </a:rPr>
              <a:t>has density function</a:t>
            </a:r>
            <a:endParaRPr lang="zh-CN" altLang="zh-CN" sz="2400" dirty="0">
              <a:effectLst/>
              <a:latin typeface="Calibri" panose="020F0502020204030204" pitchFamily="34" charset="0"/>
              <a:ea typeface="等线" panose="02010600030101010101" pitchFamily="2" charset="-122"/>
              <a:cs typeface="21"/>
            </a:endParaRPr>
          </a:p>
        </p:txBody>
      </p:sp>
      <p:pic>
        <p:nvPicPr>
          <p:cNvPr id="27" name="图片 26">
            <a:extLst>
              <a:ext uri="{FF2B5EF4-FFF2-40B4-BE49-F238E27FC236}">
                <a16:creationId xmlns:a16="http://schemas.microsoft.com/office/drawing/2014/main" id="{A7BC881C-5523-2871-3A1F-1F38A0E3E998}"/>
              </a:ext>
            </a:extLst>
          </p:cNvPr>
          <p:cNvPicPr>
            <a:picLocks noChangeAspect="1"/>
          </p:cNvPicPr>
          <p:nvPr/>
        </p:nvPicPr>
        <p:blipFill>
          <a:blip r:embed="rId7"/>
          <a:stretch>
            <a:fillRect/>
          </a:stretch>
        </p:blipFill>
        <p:spPr>
          <a:xfrm>
            <a:off x="2952750" y="2065345"/>
            <a:ext cx="2933700" cy="1285875"/>
          </a:xfrm>
          <a:prstGeom prst="rect">
            <a:avLst/>
          </a:prstGeom>
        </p:spPr>
      </p:pic>
      <p:sp>
        <p:nvSpPr>
          <p:cNvPr id="29" name="文本框 28">
            <a:extLst>
              <a:ext uri="{FF2B5EF4-FFF2-40B4-BE49-F238E27FC236}">
                <a16:creationId xmlns:a16="http://schemas.microsoft.com/office/drawing/2014/main" id="{369D988E-6DBD-B97B-5B33-8EB1684A5C16}"/>
              </a:ext>
            </a:extLst>
          </p:cNvPr>
          <p:cNvSpPr txBox="1"/>
          <p:nvPr/>
        </p:nvSpPr>
        <p:spPr>
          <a:xfrm>
            <a:off x="146237" y="3327375"/>
            <a:ext cx="65821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for</a:t>
            </a:r>
            <a:endParaRPr lang="zh-CN" altLang="en-US" sz="2400" dirty="0"/>
          </a:p>
        </p:txBody>
      </p:sp>
      <p:pic>
        <p:nvPicPr>
          <p:cNvPr id="30" name="图片 29">
            <a:extLst>
              <a:ext uri="{FF2B5EF4-FFF2-40B4-BE49-F238E27FC236}">
                <a16:creationId xmlns:a16="http://schemas.microsoft.com/office/drawing/2014/main" id="{45DA9697-1494-8C57-DD20-01290C0E590A}"/>
              </a:ext>
            </a:extLst>
          </p:cNvPr>
          <p:cNvPicPr>
            <a:picLocks noChangeAspect="1"/>
          </p:cNvPicPr>
          <p:nvPr/>
        </p:nvPicPr>
        <p:blipFill>
          <a:blip r:embed="rId8"/>
          <a:stretch>
            <a:fillRect/>
          </a:stretch>
        </p:blipFill>
        <p:spPr>
          <a:xfrm>
            <a:off x="621885" y="3481597"/>
            <a:ext cx="1143000" cy="190500"/>
          </a:xfrm>
          <a:prstGeom prst="rect">
            <a:avLst/>
          </a:prstGeom>
        </p:spPr>
      </p:pic>
      <p:sp>
        <p:nvSpPr>
          <p:cNvPr id="32" name="文本框 31">
            <a:extLst>
              <a:ext uri="{FF2B5EF4-FFF2-40B4-BE49-F238E27FC236}">
                <a16:creationId xmlns:a16="http://schemas.microsoft.com/office/drawing/2014/main" id="{8B159D51-CFD1-E622-C0C2-0B4D602B6347}"/>
              </a:ext>
            </a:extLst>
          </p:cNvPr>
          <p:cNvSpPr txBox="1"/>
          <p:nvPr/>
        </p:nvSpPr>
        <p:spPr>
          <a:xfrm>
            <a:off x="1725291" y="3334235"/>
            <a:ext cx="480335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 it is called the </a:t>
            </a:r>
            <a:r>
              <a:rPr lang="en-US" altLang="zh-CN" sz="2400" dirty="0">
                <a:solidFill>
                  <a:srgbClr val="0000FF"/>
                </a:solidFill>
                <a:effectLst/>
                <a:latin typeface="Calibri" panose="020F0502020204030204" pitchFamily="34" charset="0"/>
                <a:ea typeface="等线" panose="02010600030101010101" pitchFamily="2" charset="-122"/>
                <a:cs typeface="21"/>
              </a:rPr>
              <a:t>t-distribution with</a:t>
            </a:r>
            <a:endParaRPr lang="zh-CN" altLang="en-US" sz="2400" dirty="0"/>
          </a:p>
        </p:txBody>
      </p:sp>
      <p:pic>
        <p:nvPicPr>
          <p:cNvPr id="33" name="图片 32">
            <a:extLst>
              <a:ext uri="{FF2B5EF4-FFF2-40B4-BE49-F238E27FC236}">
                <a16:creationId xmlns:a16="http://schemas.microsoft.com/office/drawing/2014/main" id="{3093B5FD-E077-DB92-EF9F-1566142559A7}"/>
              </a:ext>
            </a:extLst>
          </p:cNvPr>
          <p:cNvPicPr>
            <a:picLocks noChangeAspect="1"/>
          </p:cNvPicPr>
          <p:nvPr/>
        </p:nvPicPr>
        <p:blipFill>
          <a:blip r:embed="rId9"/>
          <a:stretch>
            <a:fillRect/>
          </a:stretch>
        </p:blipFill>
        <p:spPr>
          <a:xfrm>
            <a:off x="6364022" y="3462196"/>
            <a:ext cx="180975" cy="200025"/>
          </a:xfrm>
          <a:prstGeom prst="rect">
            <a:avLst/>
          </a:prstGeom>
        </p:spPr>
      </p:pic>
      <p:sp>
        <p:nvSpPr>
          <p:cNvPr id="35" name="文本框 34">
            <a:extLst>
              <a:ext uri="{FF2B5EF4-FFF2-40B4-BE49-F238E27FC236}">
                <a16:creationId xmlns:a16="http://schemas.microsoft.com/office/drawing/2014/main" id="{CBBFEC9C-30F7-7728-AAAF-8361C5096F5D}"/>
              </a:ext>
            </a:extLst>
          </p:cNvPr>
          <p:cNvSpPr txBox="1"/>
          <p:nvPr/>
        </p:nvSpPr>
        <p:spPr>
          <a:xfrm>
            <a:off x="6501168" y="3326613"/>
            <a:ext cx="288032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degrees of freedom</a:t>
            </a:r>
            <a:r>
              <a:rPr lang="en-US" altLang="zh-CN" sz="2400" dirty="0">
                <a:solidFill>
                  <a:srgbClr val="000000"/>
                </a:solidFill>
                <a:effectLst/>
                <a:latin typeface="Calibri" panose="020F0502020204030204" pitchFamily="34" charset="0"/>
                <a:ea typeface="等线" panose="02010600030101010101" pitchFamily="2" charset="-122"/>
                <a:cs typeface="21"/>
              </a:rPr>
              <a:t>.</a:t>
            </a:r>
            <a:endParaRPr lang="zh-CN" altLang="en-US" sz="2400" dirty="0"/>
          </a:p>
        </p:txBody>
      </p:sp>
      <p:sp>
        <p:nvSpPr>
          <p:cNvPr id="37" name="文本框 36">
            <a:extLst>
              <a:ext uri="{FF2B5EF4-FFF2-40B4-BE49-F238E27FC236}">
                <a16:creationId xmlns:a16="http://schemas.microsoft.com/office/drawing/2014/main" id="{99664CF2-7CC3-B9FF-ABA6-1EA53E36CF90}"/>
              </a:ext>
            </a:extLst>
          </p:cNvPr>
          <p:cNvSpPr txBox="1"/>
          <p:nvPr/>
        </p:nvSpPr>
        <p:spPr>
          <a:xfrm>
            <a:off x="110232" y="3982963"/>
            <a:ext cx="8782247"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We omit the detailed proof which is above the requirement of this book. If a random distribution        has the t-distribution with      degrees of freedom, we will write</a:t>
            </a:r>
            <a:endParaRPr lang="zh-CN" altLang="en-US" sz="2400" dirty="0"/>
          </a:p>
        </p:txBody>
      </p:sp>
      <p:pic>
        <p:nvPicPr>
          <p:cNvPr id="38" name="图片 37">
            <a:extLst>
              <a:ext uri="{FF2B5EF4-FFF2-40B4-BE49-F238E27FC236}">
                <a16:creationId xmlns:a16="http://schemas.microsoft.com/office/drawing/2014/main" id="{32F1CD3A-AE1B-BA88-7978-904A39840480}"/>
              </a:ext>
            </a:extLst>
          </p:cNvPr>
          <p:cNvPicPr>
            <a:picLocks noChangeAspect="1"/>
          </p:cNvPicPr>
          <p:nvPr/>
        </p:nvPicPr>
        <p:blipFill>
          <a:blip r:embed="rId10"/>
          <a:stretch>
            <a:fillRect/>
          </a:stretch>
        </p:blipFill>
        <p:spPr>
          <a:xfrm>
            <a:off x="4022193" y="4460409"/>
            <a:ext cx="209550" cy="238125"/>
          </a:xfrm>
          <a:prstGeom prst="rect">
            <a:avLst/>
          </a:prstGeom>
        </p:spPr>
      </p:pic>
      <p:pic>
        <p:nvPicPr>
          <p:cNvPr id="39" name="图片 38">
            <a:extLst>
              <a:ext uri="{FF2B5EF4-FFF2-40B4-BE49-F238E27FC236}">
                <a16:creationId xmlns:a16="http://schemas.microsoft.com/office/drawing/2014/main" id="{427EBEB2-E068-AAFE-94C3-C9CE356719FB}"/>
              </a:ext>
            </a:extLst>
          </p:cNvPr>
          <p:cNvPicPr>
            <a:picLocks noChangeAspect="1"/>
          </p:cNvPicPr>
          <p:nvPr/>
        </p:nvPicPr>
        <p:blipFill>
          <a:blip r:embed="rId9"/>
          <a:stretch>
            <a:fillRect/>
          </a:stretch>
        </p:blipFill>
        <p:spPr>
          <a:xfrm>
            <a:off x="7782387" y="4509120"/>
            <a:ext cx="180975" cy="200025"/>
          </a:xfrm>
          <a:prstGeom prst="rect">
            <a:avLst/>
          </a:prstGeom>
        </p:spPr>
      </p:pic>
      <p:pic>
        <p:nvPicPr>
          <p:cNvPr id="42" name="图片 41">
            <a:extLst>
              <a:ext uri="{FF2B5EF4-FFF2-40B4-BE49-F238E27FC236}">
                <a16:creationId xmlns:a16="http://schemas.microsoft.com/office/drawing/2014/main" id="{1BB00E9B-220F-9685-CDD2-6520E2032446}"/>
              </a:ext>
            </a:extLst>
          </p:cNvPr>
          <p:cNvPicPr>
            <a:picLocks noChangeAspect="1"/>
          </p:cNvPicPr>
          <p:nvPr/>
        </p:nvPicPr>
        <p:blipFill>
          <a:blip r:embed="rId11"/>
          <a:stretch>
            <a:fillRect/>
          </a:stretch>
        </p:blipFill>
        <p:spPr>
          <a:xfrm>
            <a:off x="2960155" y="5369122"/>
            <a:ext cx="2124075" cy="790575"/>
          </a:xfrm>
          <a:prstGeom prst="rect">
            <a:avLst/>
          </a:prstGeom>
        </p:spPr>
      </p:pic>
      <p:sp>
        <p:nvSpPr>
          <p:cNvPr id="44" name="文本框 43">
            <a:extLst>
              <a:ext uri="{FF2B5EF4-FFF2-40B4-BE49-F238E27FC236}">
                <a16:creationId xmlns:a16="http://schemas.microsoft.com/office/drawing/2014/main" id="{98CEFBD8-FCA2-8A8C-0584-912F61B739F4}"/>
              </a:ext>
            </a:extLst>
          </p:cNvPr>
          <p:cNvSpPr txBox="1"/>
          <p:nvPr/>
        </p:nvSpPr>
        <p:spPr>
          <a:xfrm>
            <a:off x="392807" y="6151242"/>
            <a:ext cx="1586905"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 short.</a:t>
            </a:r>
            <a:endParaRPr lang="zh-CN" altLang="en-US" sz="2400" dirty="0"/>
          </a:p>
        </p:txBody>
      </p:sp>
    </p:spTree>
    <p:extLst>
      <p:ext uri="{BB962C8B-B14F-4D97-AF65-F5344CB8AC3E}">
        <p14:creationId xmlns:p14="http://schemas.microsoft.com/office/powerpoint/2010/main" val="26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ppt_x"/>
                                          </p:val>
                                        </p:tav>
                                        <p:tav tm="100000">
                                          <p:val>
                                            <p:strVal val="#ppt_x"/>
                                          </p:val>
                                        </p:tav>
                                      </p:tavLst>
                                    </p:anim>
                                    <p:anim calcmode="lin" valueType="num">
                                      <p:cBhvr additive="base">
                                        <p:cTn id="59" dur="500" fill="hold"/>
                                        <p:tgtEl>
                                          <p:spTgt spid="3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additive="base">
                                        <p:cTn id="70" dur="500" fill="hold"/>
                                        <p:tgtEl>
                                          <p:spTgt spid="42"/>
                                        </p:tgtEl>
                                        <p:attrNameLst>
                                          <p:attrName>ppt_x</p:attrName>
                                        </p:attrNameLst>
                                      </p:cBhvr>
                                      <p:tavLst>
                                        <p:tav tm="0">
                                          <p:val>
                                            <p:strVal val="#ppt_x"/>
                                          </p:val>
                                        </p:tav>
                                        <p:tav tm="100000">
                                          <p:val>
                                            <p:strVal val="#ppt_x"/>
                                          </p:val>
                                        </p:tav>
                                      </p:tavLst>
                                    </p:anim>
                                    <p:anim calcmode="lin" valueType="num">
                                      <p:cBhvr additive="base">
                                        <p:cTn id="71" dur="500" fill="hold"/>
                                        <p:tgtEl>
                                          <p:spTgt spid="4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P spid="17" grpId="0"/>
      <p:bldP spid="20" grpId="0"/>
      <p:bldP spid="23" grpId="0"/>
      <p:bldP spid="26" grpId="0"/>
      <p:bldP spid="29" grpId="0"/>
      <p:bldP spid="32" grpId="0"/>
      <p:bldP spid="35" grpId="0"/>
      <p:bldP spid="37" grpId="0"/>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0612A40-41E6-7615-1D1D-C27446A9EC19}"/>
              </a:ext>
            </a:extLst>
          </p:cNvPr>
          <p:cNvPicPr>
            <a:picLocks noChangeAspect="1"/>
          </p:cNvPicPr>
          <p:nvPr/>
        </p:nvPicPr>
        <p:blipFill>
          <a:blip r:embed="rId2"/>
          <a:stretch>
            <a:fillRect/>
          </a:stretch>
        </p:blipFill>
        <p:spPr>
          <a:xfrm>
            <a:off x="1043608" y="764704"/>
            <a:ext cx="6912769" cy="4417233"/>
          </a:xfrm>
          <a:prstGeom prst="rect">
            <a:avLst/>
          </a:prstGeom>
        </p:spPr>
      </p:pic>
      <p:sp>
        <p:nvSpPr>
          <p:cNvPr id="4" name="文本框 3">
            <a:extLst>
              <a:ext uri="{FF2B5EF4-FFF2-40B4-BE49-F238E27FC236}">
                <a16:creationId xmlns:a16="http://schemas.microsoft.com/office/drawing/2014/main" id="{C24C2AB6-5A43-C4D8-E118-D305960B3DDB}"/>
              </a:ext>
            </a:extLst>
          </p:cNvPr>
          <p:cNvSpPr txBox="1"/>
          <p:nvPr/>
        </p:nvSpPr>
        <p:spPr>
          <a:xfrm>
            <a:off x="2123728" y="5589240"/>
            <a:ext cx="4572000" cy="400110"/>
          </a:xfrm>
          <a:prstGeom prst="rect">
            <a:avLst/>
          </a:prstGeom>
          <a:noFill/>
        </p:spPr>
        <p:txBody>
          <a:bodyPr wrap="square">
            <a:spAutoFit/>
          </a:bodyPr>
          <a:lstStyle/>
          <a:p>
            <a:pPr algn="ctr"/>
            <a:r>
              <a:rPr lang="en-US" altLang="zh-CN" sz="2000" dirty="0">
                <a:effectLst/>
                <a:latin typeface="Calibri" panose="020F0502020204030204" pitchFamily="34" charset="0"/>
                <a:ea typeface="等线" panose="02010600030101010101" pitchFamily="2" charset="-122"/>
                <a:cs typeface="21"/>
              </a:rPr>
              <a:t>Figure 6.6.1</a:t>
            </a:r>
            <a:endParaRPr lang="zh-CN" altLang="zh-CN" sz="20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4277697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C4F48AE-A593-3480-4AC2-B0396E4BA375}"/>
              </a:ext>
            </a:extLst>
          </p:cNvPr>
          <p:cNvSpPr txBox="1"/>
          <p:nvPr/>
        </p:nvSpPr>
        <p:spPr>
          <a:xfrm>
            <a:off x="611560" y="260648"/>
            <a:ext cx="8352928" cy="2308324"/>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Figure 6.6.1 includes the graphs of standard normal distribution, t-distributions with 1 and 5 degrees of freedom. We can see that the curves of t-distributions resemble in general shape the normal distribution. Also, as      increases, the t-distribution will get closer to the normal distribution. In fact, the standard normal distribution can be considered to be the limiting case for the</a:t>
            </a:r>
            <a:endParaRPr lang="zh-CN" altLang="en-US" sz="2400" dirty="0"/>
          </a:p>
        </p:txBody>
      </p:sp>
      <p:pic>
        <p:nvPicPr>
          <p:cNvPr id="4" name="图片 3">
            <a:extLst>
              <a:ext uri="{FF2B5EF4-FFF2-40B4-BE49-F238E27FC236}">
                <a16:creationId xmlns:a16="http://schemas.microsoft.com/office/drawing/2014/main" id="{C0C3D3D0-D373-E279-F546-F1A834FCFA8E}"/>
              </a:ext>
            </a:extLst>
          </p:cNvPr>
          <p:cNvPicPr>
            <a:picLocks noChangeAspect="1"/>
          </p:cNvPicPr>
          <p:nvPr/>
        </p:nvPicPr>
        <p:blipFill>
          <a:blip r:embed="rId2"/>
          <a:stretch>
            <a:fillRect/>
          </a:stretch>
        </p:blipFill>
        <p:spPr>
          <a:xfrm>
            <a:off x="4283968" y="1556792"/>
            <a:ext cx="180975" cy="200025"/>
          </a:xfrm>
          <a:prstGeom prst="rect">
            <a:avLst/>
          </a:prstGeom>
        </p:spPr>
      </p:pic>
      <p:pic>
        <p:nvPicPr>
          <p:cNvPr id="6" name="图片 5">
            <a:extLst>
              <a:ext uri="{FF2B5EF4-FFF2-40B4-BE49-F238E27FC236}">
                <a16:creationId xmlns:a16="http://schemas.microsoft.com/office/drawing/2014/main" id="{59ED8CDA-59C4-CA22-8AAF-139A5CFBFB6D}"/>
              </a:ext>
            </a:extLst>
          </p:cNvPr>
          <p:cNvPicPr>
            <a:picLocks noChangeAspect="1"/>
          </p:cNvPicPr>
          <p:nvPr/>
        </p:nvPicPr>
        <p:blipFill>
          <a:blip r:embed="rId3"/>
          <a:stretch>
            <a:fillRect/>
          </a:stretch>
        </p:blipFill>
        <p:spPr>
          <a:xfrm>
            <a:off x="683568" y="2568972"/>
            <a:ext cx="597024" cy="395528"/>
          </a:xfrm>
          <a:prstGeom prst="rect">
            <a:avLst/>
          </a:prstGeom>
        </p:spPr>
      </p:pic>
      <p:sp>
        <p:nvSpPr>
          <p:cNvPr id="8" name="文本框 7">
            <a:extLst>
              <a:ext uri="{FF2B5EF4-FFF2-40B4-BE49-F238E27FC236}">
                <a16:creationId xmlns:a16="http://schemas.microsoft.com/office/drawing/2014/main" id="{833AEC6F-AB3E-4288-CBFC-5797CC77FF99}"/>
              </a:ext>
            </a:extLst>
          </p:cNvPr>
          <p:cNvSpPr txBox="1"/>
          <p:nvPr/>
        </p:nvSpPr>
        <p:spPr>
          <a:xfrm>
            <a:off x="1283704" y="2535903"/>
            <a:ext cx="286206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distributions, that is,</a:t>
            </a:r>
            <a:endParaRPr lang="zh-CN" altLang="en-US" sz="2400" dirty="0"/>
          </a:p>
        </p:txBody>
      </p:sp>
      <p:pic>
        <p:nvPicPr>
          <p:cNvPr id="9" name="图片 8">
            <a:extLst>
              <a:ext uri="{FF2B5EF4-FFF2-40B4-BE49-F238E27FC236}">
                <a16:creationId xmlns:a16="http://schemas.microsoft.com/office/drawing/2014/main" id="{97371B90-D2E0-7019-3C3D-387FBA0181D5}"/>
              </a:ext>
            </a:extLst>
          </p:cNvPr>
          <p:cNvPicPr>
            <a:picLocks noChangeAspect="1"/>
          </p:cNvPicPr>
          <p:nvPr/>
        </p:nvPicPr>
        <p:blipFill>
          <a:blip r:embed="rId4"/>
          <a:stretch>
            <a:fillRect/>
          </a:stretch>
        </p:blipFill>
        <p:spPr>
          <a:xfrm>
            <a:off x="4010793" y="2651424"/>
            <a:ext cx="727323" cy="246351"/>
          </a:xfrm>
          <a:prstGeom prst="rect">
            <a:avLst/>
          </a:prstGeom>
        </p:spPr>
      </p:pic>
      <p:sp>
        <p:nvSpPr>
          <p:cNvPr id="11" name="文本框 10">
            <a:extLst>
              <a:ext uri="{FF2B5EF4-FFF2-40B4-BE49-F238E27FC236}">
                <a16:creationId xmlns:a16="http://schemas.microsoft.com/office/drawing/2014/main" id="{D9D1DA72-DCAD-A312-A71E-2792BD55C1B8}"/>
              </a:ext>
            </a:extLst>
          </p:cNvPr>
          <p:cNvSpPr txBox="1"/>
          <p:nvPr/>
        </p:nvSpPr>
        <p:spPr>
          <a:xfrm>
            <a:off x="4738116" y="2568972"/>
            <a:ext cx="485800" cy="369332"/>
          </a:xfrm>
          <a:prstGeom prst="rect">
            <a:avLst/>
          </a:prstGeom>
          <a:noFill/>
        </p:spPr>
        <p:txBody>
          <a:bodyPr wrap="square">
            <a:spAutoFit/>
          </a:bodyPr>
          <a:lstStyle/>
          <a:p>
            <a:r>
              <a:rPr lang="en-US" altLang="zh-CN" sz="1800" dirty="0">
                <a:effectLst/>
                <a:latin typeface="Calibri" panose="020F0502020204030204" pitchFamily="34" charset="0"/>
                <a:ea typeface="等线" panose="02010600030101010101" pitchFamily="2" charset="-122"/>
                <a:cs typeface="21"/>
              </a:rPr>
              <a:t>.</a:t>
            </a:r>
            <a:endParaRPr lang="zh-CN" altLang="en-US" dirty="0"/>
          </a:p>
        </p:txBody>
      </p:sp>
      <p:sp>
        <p:nvSpPr>
          <p:cNvPr id="13" name="文本框 12">
            <a:extLst>
              <a:ext uri="{FF2B5EF4-FFF2-40B4-BE49-F238E27FC236}">
                <a16:creationId xmlns:a16="http://schemas.microsoft.com/office/drawing/2014/main" id="{8B3145A8-3C75-E221-5916-E0321C267718}"/>
              </a:ext>
            </a:extLst>
          </p:cNvPr>
          <p:cNvSpPr txBox="1"/>
          <p:nvPr/>
        </p:nvSpPr>
        <p:spPr>
          <a:xfrm>
            <a:off x="611560" y="3062504"/>
            <a:ext cx="8169511"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With the help of Theorem 6.6.1, we are now able to obtain</a:t>
            </a:r>
            <a:endParaRPr lang="zh-CN" altLang="en-US" sz="2400" dirty="0"/>
          </a:p>
        </p:txBody>
      </p:sp>
      <p:pic>
        <p:nvPicPr>
          <p:cNvPr id="14" name="图片 13">
            <a:extLst>
              <a:ext uri="{FF2B5EF4-FFF2-40B4-BE49-F238E27FC236}">
                <a16:creationId xmlns:a16="http://schemas.microsoft.com/office/drawing/2014/main" id="{E585A6C1-7D4D-487A-FCB2-2444EF4833AB}"/>
              </a:ext>
            </a:extLst>
          </p:cNvPr>
          <p:cNvPicPr>
            <a:picLocks noChangeAspect="1"/>
          </p:cNvPicPr>
          <p:nvPr/>
        </p:nvPicPr>
        <p:blipFill>
          <a:blip r:embed="rId5"/>
          <a:stretch>
            <a:fillRect/>
          </a:stretch>
        </p:blipFill>
        <p:spPr>
          <a:xfrm>
            <a:off x="3298747" y="3579874"/>
            <a:ext cx="952500" cy="657225"/>
          </a:xfrm>
          <a:prstGeom prst="rect">
            <a:avLst/>
          </a:prstGeom>
        </p:spPr>
      </p:pic>
      <p:sp>
        <p:nvSpPr>
          <p:cNvPr id="16" name="文本框 15">
            <a:extLst>
              <a:ext uri="{FF2B5EF4-FFF2-40B4-BE49-F238E27FC236}">
                <a16:creationId xmlns:a16="http://schemas.microsoft.com/office/drawing/2014/main" id="{C0F36144-503F-7D9E-A0A1-A795FA3F8C0F}"/>
              </a:ext>
            </a:extLst>
          </p:cNvPr>
          <p:cNvSpPr txBox="1"/>
          <p:nvPr/>
        </p:nvSpPr>
        <p:spPr>
          <a:xfrm>
            <a:off x="786422" y="3700195"/>
            <a:ext cx="313750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distribution of</a:t>
            </a:r>
            <a:endParaRPr lang="zh-CN" altLang="en-US" sz="2400" dirty="0"/>
          </a:p>
        </p:txBody>
      </p:sp>
      <p:sp>
        <p:nvSpPr>
          <p:cNvPr id="18" name="文本框 17">
            <a:extLst>
              <a:ext uri="{FF2B5EF4-FFF2-40B4-BE49-F238E27FC236}">
                <a16:creationId xmlns:a16="http://schemas.microsoft.com/office/drawing/2014/main" id="{8A648A24-EC13-8610-4EE1-F47CAC4B2DEF}"/>
              </a:ext>
            </a:extLst>
          </p:cNvPr>
          <p:cNvSpPr txBox="1"/>
          <p:nvPr/>
        </p:nvSpPr>
        <p:spPr>
          <a:xfrm>
            <a:off x="4374454" y="3700195"/>
            <a:ext cx="4572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which is the problem raised in the</a:t>
            </a:r>
            <a:endParaRPr lang="zh-CN" altLang="en-US" sz="2400" dirty="0"/>
          </a:p>
        </p:txBody>
      </p:sp>
      <p:sp>
        <p:nvSpPr>
          <p:cNvPr id="20" name="文本框 19">
            <a:extLst>
              <a:ext uri="{FF2B5EF4-FFF2-40B4-BE49-F238E27FC236}">
                <a16:creationId xmlns:a16="http://schemas.microsoft.com/office/drawing/2014/main" id="{B00FDFED-E1B1-7B72-6DE9-34B2E98C7E13}"/>
              </a:ext>
            </a:extLst>
          </p:cNvPr>
          <p:cNvSpPr txBox="1"/>
          <p:nvPr/>
        </p:nvSpPr>
        <p:spPr>
          <a:xfrm>
            <a:off x="787081" y="4237099"/>
            <a:ext cx="8064895"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beginning of this section. It is treated in the following theorem.</a:t>
            </a:r>
            <a:endParaRPr lang="zh-CN" altLang="en-US" sz="2400" dirty="0"/>
          </a:p>
        </p:txBody>
      </p:sp>
    </p:spTree>
    <p:extLst>
      <p:ext uri="{BB962C8B-B14F-4D97-AF65-F5344CB8AC3E}">
        <p14:creationId xmlns:p14="http://schemas.microsoft.com/office/powerpoint/2010/main" val="88402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67BD8E-BF9B-7E6D-6FFF-90B523F6F576}"/>
              </a:ext>
            </a:extLst>
          </p:cNvPr>
          <p:cNvSpPr txBox="1"/>
          <p:nvPr/>
        </p:nvSpPr>
        <p:spPr>
          <a:xfrm>
            <a:off x="-28525" y="679596"/>
            <a:ext cx="457200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6.6.2  </a:t>
            </a:r>
            <a:r>
              <a:rPr lang="en-US" altLang="zh-CN" sz="2400" dirty="0">
                <a:solidFill>
                  <a:srgbClr val="000000"/>
                </a:solidFill>
                <a:effectLst/>
                <a:latin typeface="Calibri" panose="020F0502020204030204" pitchFamily="34" charset="0"/>
                <a:ea typeface="等线" panose="02010600030101010101" pitchFamily="2" charset="-122"/>
                <a:cs typeface="21"/>
              </a:rPr>
              <a:t>Suppose that</a:t>
            </a:r>
            <a:endParaRPr lang="zh-CN" altLang="en-US" sz="2400" dirty="0"/>
          </a:p>
        </p:txBody>
      </p:sp>
      <p:pic>
        <p:nvPicPr>
          <p:cNvPr id="4" name="图片 3">
            <a:extLst>
              <a:ext uri="{FF2B5EF4-FFF2-40B4-BE49-F238E27FC236}">
                <a16:creationId xmlns:a16="http://schemas.microsoft.com/office/drawing/2014/main" id="{5207778C-B454-3E3C-B9C4-E5669EA18C79}"/>
              </a:ext>
            </a:extLst>
          </p:cNvPr>
          <p:cNvPicPr>
            <a:picLocks noChangeAspect="1"/>
          </p:cNvPicPr>
          <p:nvPr/>
        </p:nvPicPr>
        <p:blipFill>
          <a:blip r:embed="rId2"/>
          <a:stretch>
            <a:fillRect/>
          </a:stretch>
        </p:blipFill>
        <p:spPr>
          <a:xfrm>
            <a:off x="3751387" y="767553"/>
            <a:ext cx="266700" cy="285750"/>
          </a:xfrm>
          <a:prstGeom prst="rect">
            <a:avLst/>
          </a:prstGeom>
        </p:spPr>
      </p:pic>
      <p:sp>
        <p:nvSpPr>
          <p:cNvPr id="6" name="文本框 5">
            <a:extLst>
              <a:ext uri="{FF2B5EF4-FFF2-40B4-BE49-F238E27FC236}">
                <a16:creationId xmlns:a16="http://schemas.microsoft.com/office/drawing/2014/main" id="{9E7C086F-A5FD-066B-CD82-57BC03EC10A8}"/>
              </a:ext>
            </a:extLst>
          </p:cNvPr>
          <p:cNvSpPr txBox="1"/>
          <p:nvPr/>
        </p:nvSpPr>
        <p:spPr>
          <a:xfrm>
            <a:off x="4019543" y="679596"/>
            <a:ext cx="92020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7" name="图片 6">
            <a:extLst>
              <a:ext uri="{FF2B5EF4-FFF2-40B4-BE49-F238E27FC236}">
                <a16:creationId xmlns:a16="http://schemas.microsoft.com/office/drawing/2014/main" id="{A2EC06EB-1A86-FE9F-ACDB-E79B2F1954AD}"/>
              </a:ext>
            </a:extLst>
          </p:cNvPr>
          <p:cNvPicPr>
            <a:picLocks noChangeAspect="1"/>
          </p:cNvPicPr>
          <p:nvPr/>
        </p:nvPicPr>
        <p:blipFill>
          <a:blip r:embed="rId3"/>
          <a:stretch>
            <a:fillRect/>
          </a:stretch>
        </p:blipFill>
        <p:spPr>
          <a:xfrm>
            <a:off x="4653997" y="730715"/>
            <a:ext cx="285750" cy="314325"/>
          </a:xfrm>
          <a:prstGeom prst="rect">
            <a:avLst/>
          </a:prstGeom>
        </p:spPr>
      </p:pic>
      <p:sp>
        <p:nvSpPr>
          <p:cNvPr id="9" name="文本框 8">
            <a:extLst>
              <a:ext uri="{FF2B5EF4-FFF2-40B4-BE49-F238E27FC236}">
                <a16:creationId xmlns:a16="http://schemas.microsoft.com/office/drawing/2014/main" id="{A42B0D5D-A3A1-6056-4667-3FCB764C6506}"/>
              </a:ext>
            </a:extLst>
          </p:cNvPr>
          <p:cNvSpPr txBox="1"/>
          <p:nvPr/>
        </p:nvSpPr>
        <p:spPr>
          <a:xfrm>
            <a:off x="4939747" y="679596"/>
            <a:ext cx="4176744"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are the mean and the variance</a:t>
            </a:r>
            <a:endParaRPr lang="zh-CN" altLang="en-US" sz="2400" dirty="0"/>
          </a:p>
        </p:txBody>
      </p:sp>
      <p:sp>
        <p:nvSpPr>
          <p:cNvPr id="11" name="文本框 10">
            <a:extLst>
              <a:ext uri="{FF2B5EF4-FFF2-40B4-BE49-F238E27FC236}">
                <a16:creationId xmlns:a16="http://schemas.microsoft.com/office/drawing/2014/main" id="{770F06C3-7A22-752A-D5A7-828CB0223BBC}"/>
              </a:ext>
            </a:extLst>
          </p:cNvPr>
          <p:cNvSpPr txBox="1"/>
          <p:nvPr/>
        </p:nvSpPr>
        <p:spPr>
          <a:xfrm>
            <a:off x="376779" y="1070440"/>
            <a:ext cx="4847420"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of a random sample of size</a:t>
            </a:r>
            <a:endParaRPr lang="zh-CN" altLang="en-US" sz="2400" dirty="0"/>
          </a:p>
        </p:txBody>
      </p:sp>
      <p:pic>
        <p:nvPicPr>
          <p:cNvPr id="12" name="图片 11">
            <a:extLst>
              <a:ext uri="{FF2B5EF4-FFF2-40B4-BE49-F238E27FC236}">
                <a16:creationId xmlns:a16="http://schemas.microsoft.com/office/drawing/2014/main" id="{C34E74AA-5588-734E-1320-442F0C1BF804}"/>
              </a:ext>
            </a:extLst>
          </p:cNvPr>
          <p:cNvPicPr>
            <a:picLocks noChangeAspect="1"/>
          </p:cNvPicPr>
          <p:nvPr/>
        </p:nvPicPr>
        <p:blipFill>
          <a:blip r:embed="rId4"/>
          <a:stretch>
            <a:fillRect/>
          </a:stretch>
        </p:blipFill>
        <p:spPr>
          <a:xfrm>
            <a:off x="3935062" y="1217845"/>
            <a:ext cx="216024" cy="250133"/>
          </a:xfrm>
          <a:prstGeom prst="rect">
            <a:avLst/>
          </a:prstGeom>
        </p:spPr>
      </p:pic>
      <p:sp>
        <p:nvSpPr>
          <p:cNvPr id="14" name="文本框 13">
            <a:extLst>
              <a:ext uri="{FF2B5EF4-FFF2-40B4-BE49-F238E27FC236}">
                <a16:creationId xmlns:a16="http://schemas.microsoft.com/office/drawing/2014/main" id="{CC7C7B30-70BA-B4EB-4E62-836FBC776BE2}"/>
              </a:ext>
            </a:extLst>
          </p:cNvPr>
          <p:cNvSpPr txBox="1"/>
          <p:nvPr/>
        </p:nvSpPr>
        <p:spPr>
          <a:xfrm>
            <a:off x="4230786" y="1084650"/>
            <a:ext cx="535451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from a population which is a normal</a:t>
            </a:r>
            <a:endParaRPr lang="zh-CN" altLang="en-US" sz="2400" dirty="0"/>
          </a:p>
        </p:txBody>
      </p:sp>
      <p:sp>
        <p:nvSpPr>
          <p:cNvPr id="16" name="文本框 15">
            <a:extLst>
              <a:ext uri="{FF2B5EF4-FFF2-40B4-BE49-F238E27FC236}">
                <a16:creationId xmlns:a16="http://schemas.microsoft.com/office/drawing/2014/main" id="{3D3B8ABA-21E6-8139-F981-9CD702CFEF4B}"/>
              </a:ext>
            </a:extLst>
          </p:cNvPr>
          <p:cNvSpPr txBox="1"/>
          <p:nvPr/>
        </p:nvSpPr>
        <p:spPr>
          <a:xfrm>
            <a:off x="376779" y="1557505"/>
            <a:ext cx="1728192"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distribution</a:t>
            </a:r>
            <a:endParaRPr lang="zh-CN" altLang="en-US" sz="2400" dirty="0"/>
          </a:p>
        </p:txBody>
      </p:sp>
      <p:pic>
        <p:nvPicPr>
          <p:cNvPr id="17" name="图片 16">
            <a:extLst>
              <a:ext uri="{FF2B5EF4-FFF2-40B4-BE49-F238E27FC236}">
                <a16:creationId xmlns:a16="http://schemas.microsoft.com/office/drawing/2014/main" id="{17EAE663-DA3A-D31A-C150-A7713F4313DC}"/>
              </a:ext>
            </a:extLst>
          </p:cNvPr>
          <p:cNvPicPr>
            <a:picLocks noChangeAspect="1"/>
          </p:cNvPicPr>
          <p:nvPr/>
        </p:nvPicPr>
        <p:blipFill>
          <a:blip r:embed="rId5"/>
          <a:stretch>
            <a:fillRect/>
          </a:stretch>
        </p:blipFill>
        <p:spPr>
          <a:xfrm>
            <a:off x="1987699" y="1616887"/>
            <a:ext cx="942975" cy="342900"/>
          </a:xfrm>
          <a:prstGeom prst="rect">
            <a:avLst/>
          </a:prstGeom>
        </p:spPr>
      </p:pic>
      <p:sp>
        <p:nvSpPr>
          <p:cNvPr id="19" name="文本框 18">
            <a:extLst>
              <a:ext uri="{FF2B5EF4-FFF2-40B4-BE49-F238E27FC236}">
                <a16:creationId xmlns:a16="http://schemas.microsoft.com/office/drawing/2014/main" id="{0C07B491-842D-15A8-5801-4D1059F0D8C8}"/>
              </a:ext>
            </a:extLst>
          </p:cNvPr>
          <p:cNvSpPr txBox="1"/>
          <p:nvPr/>
        </p:nvSpPr>
        <p:spPr>
          <a:xfrm>
            <a:off x="2843101" y="1588233"/>
            <a:ext cx="119997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a:t>
            </a:r>
            <a:endParaRPr lang="zh-CN" altLang="en-US" sz="2400" dirty="0"/>
          </a:p>
        </p:txBody>
      </p:sp>
      <p:pic>
        <p:nvPicPr>
          <p:cNvPr id="22" name="图片 21">
            <a:extLst>
              <a:ext uri="{FF2B5EF4-FFF2-40B4-BE49-F238E27FC236}">
                <a16:creationId xmlns:a16="http://schemas.microsoft.com/office/drawing/2014/main" id="{FC427728-BC43-A65B-9EE6-3461C208599D}"/>
              </a:ext>
            </a:extLst>
          </p:cNvPr>
          <p:cNvPicPr>
            <a:picLocks noChangeAspect="1"/>
          </p:cNvPicPr>
          <p:nvPr/>
        </p:nvPicPr>
        <p:blipFill>
          <a:blip r:embed="rId6"/>
          <a:stretch>
            <a:fillRect/>
          </a:stretch>
        </p:blipFill>
        <p:spPr>
          <a:xfrm>
            <a:off x="3715343" y="1468740"/>
            <a:ext cx="1138717" cy="728496"/>
          </a:xfrm>
          <a:prstGeom prst="rect">
            <a:avLst/>
          </a:prstGeom>
        </p:spPr>
      </p:pic>
      <p:sp>
        <p:nvSpPr>
          <p:cNvPr id="24" name="文本框 23">
            <a:extLst>
              <a:ext uri="{FF2B5EF4-FFF2-40B4-BE49-F238E27FC236}">
                <a16:creationId xmlns:a16="http://schemas.microsoft.com/office/drawing/2014/main" id="{E89EE2FE-CC68-5B1D-F613-A0D164E80BD7}"/>
              </a:ext>
            </a:extLst>
          </p:cNvPr>
          <p:cNvSpPr txBox="1"/>
          <p:nvPr/>
        </p:nvSpPr>
        <p:spPr>
          <a:xfrm>
            <a:off x="4779611" y="1616887"/>
            <a:ext cx="3576237"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has the t-distribution with</a:t>
            </a:r>
            <a:endParaRPr lang="zh-CN" altLang="en-US" sz="2400" dirty="0"/>
          </a:p>
        </p:txBody>
      </p:sp>
      <p:pic>
        <p:nvPicPr>
          <p:cNvPr id="25" name="图片 24">
            <a:extLst>
              <a:ext uri="{FF2B5EF4-FFF2-40B4-BE49-F238E27FC236}">
                <a16:creationId xmlns:a16="http://schemas.microsoft.com/office/drawing/2014/main" id="{81E97573-EA43-350D-8686-E2D405992A23}"/>
              </a:ext>
            </a:extLst>
          </p:cNvPr>
          <p:cNvPicPr>
            <a:picLocks noChangeAspect="1"/>
          </p:cNvPicPr>
          <p:nvPr/>
        </p:nvPicPr>
        <p:blipFill>
          <a:blip r:embed="rId7"/>
          <a:stretch>
            <a:fillRect/>
          </a:stretch>
        </p:blipFill>
        <p:spPr>
          <a:xfrm>
            <a:off x="8252395" y="1685742"/>
            <a:ext cx="525877" cy="294491"/>
          </a:xfrm>
          <a:prstGeom prst="rect">
            <a:avLst/>
          </a:prstGeom>
        </p:spPr>
      </p:pic>
      <p:sp>
        <p:nvSpPr>
          <p:cNvPr id="27" name="文本框 26">
            <a:extLst>
              <a:ext uri="{FF2B5EF4-FFF2-40B4-BE49-F238E27FC236}">
                <a16:creationId xmlns:a16="http://schemas.microsoft.com/office/drawing/2014/main" id="{25BF5474-45E0-1F74-F1FA-DA3C07742A6A}"/>
              </a:ext>
            </a:extLst>
          </p:cNvPr>
          <p:cNvSpPr txBox="1"/>
          <p:nvPr/>
        </p:nvSpPr>
        <p:spPr>
          <a:xfrm>
            <a:off x="356009" y="2197236"/>
            <a:ext cx="4080293" cy="461665"/>
          </a:xfrm>
          <a:prstGeom prst="rect">
            <a:avLst/>
          </a:prstGeom>
          <a:noFill/>
        </p:spPr>
        <p:txBody>
          <a:bodyPr wrap="square">
            <a:spAutoFit/>
          </a:bodyPr>
          <a:lstStyle/>
          <a:p>
            <a:pPr algn="just"/>
            <a:r>
              <a:rPr lang="en-US" altLang="zh-CN" sz="2400" dirty="0">
                <a:solidFill>
                  <a:srgbClr val="000000"/>
                </a:solidFill>
                <a:effectLst/>
                <a:latin typeface="Calibri" panose="020F0502020204030204" pitchFamily="34" charset="0"/>
                <a:ea typeface="等线" panose="02010600030101010101" pitchFamily="2" charset="-122"/>
                <a:cs typeface="21"/>
              </a:rPr>
              <a:t>degrees of freedom. In short,</a:t>
            </a:r>
            <a:endParaRPr lang="zh-CN" altLang="zh-CN" sz="2400" dirty="0">
              <a:effectLst/>
              <a:latin typeface="Calibri" panose="020F0502020204030204" pitchFamily="34" charset="0"/>
              <a:ea typeface="等线" panose="02010600030101010101" pitchFamily="2" charset="-122"/>
              <a:cs typeface="21"/>
            </a:endParaRPr>
          </a:p>
        </p:txBody>
      </p:sp>
      <p:pic>
        <p:nvPicPr>
          <p:cNvPr id="28" name="图片 27">
            <a:extLst>
              <a:ext uri="{FF2B5EF4-FFF2-40B4-BE49-F238E27FC236}">
                <a16:creationId xmlns:a16="http://schemas.microsoft.com/office/drawing/2014/main" id="{6118DF1A-42DB-1164-08C5-BE7C71B83B66}"/>
              </a:ext>
            </a:extLst>
          </p:cNvPr>
          <p:cNvPicPr>
            <a:picLocks noChangeAspect="1"/>
          </p:cNvPicPr>
          <p:nvPr/>
        </p:nvPicPr>
        <p:blipFill>
          <a:blip r:embed="rId6"/>
          <a:stretch>
            <a:fillRect/>
          </a:stretch>
        </p:blipFill>
        <p:spPr>
          <a:xfrm>
            <a:off x="2798199" y="3015762"/>
            <a:ext cx="1138717" cy="728496"/>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F75837F-1E95-9527-1209-F25A497C2C3E}"/>
                  </a:ext>
                </a:extLst>
              </p:cNvPr>
              <p:cNvSpPr txBox="1"/>
              <p:nvPr/>
            </p:nvSpPr>
            <p:spPr>
              <a:xfrm>
                <a:off x="4018087" y="3290500"/>
                <a:ext cx="1059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zh-CN" altLang="en-US" dirty="0"/>
              </a:p>
            </p:txBody>
          </p:sp>
        </mc:Choice>
        <mc:Fallback xmlns="">
          <p:sp>
            <p:nvSpPr>
              <p:cNvPr id="29" name="文本框 28">
                <a:extLst>
                  <a:ext uri="{FF2B5EF4-FFF2-40B4-BE49-F238E27FC236}">
                    <a16:creationId xmlns:a16="http://schemas.microsoft.com/office/drawing/2014/main" id="{CF75837F-1E95-9527-1209-F25A497C2C3E}"/>
                  </a:ext>
                </a:extLst>
              </p:cNvPr>
              <p:cNvSpPr txBox="1">
                <a:spLocks noRot="1" noChangeAspect="1" noMove="1" noResize="1" noEditPoints="1" noAdjustHandles="1" noChangeArrowheads="1" noChangeShapeType="1" noTextEdit="1"/>
              </p:cNvSpPr>
              <p:nvPr/>
            </p:nvSpPr>
            <p:spPr>
              <a:xfrm>
                <a:off x="4018087" y="3290500"/>
                <a:ext cx="1059585" cy="276999"/>
              </a:xfrm>
              <a:prstGeom prst="rect">
                <a:avLst/>
              </a:prstGeom>
              <a:blipFill>
                <a:blip r:embed="rId8"/>
                <a:stretch>
                  <a:fillRect l="-575" r="-6897" b="-37778"/>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DCF6A737-17F7-B06B-99FF-E5F9FBDB4504}"/>
              </a:ext>
            </a:extLst>
          </p:cNvPr>
          <p:cNvSpPr txBox="1"/>
          <p:nvPr/>
        </p:nvSpPr>
        <p:spPr>
          <a:xfrm>
            <a:off x="258260" y="4199098"/>
            <a:ext cx="863422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Let     be a  -distribution with degrees of freedom   , find the value </a:t>
            </a:r>
            <a:endParaRPr lang="zh-CN" altLang="en-US" sz="2400" dirty="0"/>
          </a:p>
        </p:txBody>
      </p:sp>
      <p:pic>
        <p:nvPicPr>
          <p:cNvPr id="32" name="图片 31">
            <a:extLst>
              <a:ext uri="{FF2B5EF4-FFF2-40B4-BE49-F238E27FC236}">
                <a16:creationId xmlns:a16="http://schemas.microsoft.com/office/drawing/2014/main" id="{387F1662-DCA3-D2A1-ACB1-5B029255F702}"/>
              </a:ext>
            </a:extLst>
          </p:cNvPr>
          <p:cNvPicPr>
            <a:picLocks noChangeAspect="1"/>
          </p:cNvPicPr>
          <p:nvPr/>
        </p:nvPicPr>
        <p:blipFill>
          <a:blip r:embed="rId9"/>
          <a:stretch>
            <a:fillRect/>
          </a:stretch>
        </p:blipFill>
        <p:spPr>
          <a:xfrm>
            <a:off x="827584" y="4305780"/>
            <a:ext cx="200025" cy="238125"/>
          </a:xfrm>
          <a:prstGeom prst="rect">
            <a:avLst/>
          </a:prstGeom>
        </p:spPr>
      </p:pic>
      <p:pic>
        <p:nvPicPr>
          <p:cNvPr id="33" name="图片 32">
            <a:extLst>
              <a:ext uri="{FF2B5EF4-FFF2-40B4-BE49-F238E27FC236}">
                <a16:creationId xmlns:a16="http://schemas.microsoft.com/office/drawing/2014/main" id="{A59133A1-D2CA-8A21-3609-1EE97170D597}"/>
              </a:ext>
            </a:extLst>
          </p:cNvPr>
          <p:cNvPicPr>
            <a:picLocks noChangeAspect="1"/>
          </p:cNvPicPr>
          <p:nvPr/>
        </p:nvPicPr>
        <p:blipFill>
          <a:blip r:embed="rId10"/>
          <a:stretch>
            <a:fillRect/>
          </a:stretch>
        </p:blipFill>
        <p:spPr>
          <a:xfrm>
            <a:off x="1639863" y="4315931"/>
            <a:ext cx="123825" cy="228600"/>
          </a:xfrm>
          <a:prstGeom prst="rect">
            <a:avLst/>
          </a:prstGeom>
        </p:spPr>
      </p:pic>
      <p:pic>
        <p:nvPicPr>
          <p:cNvPr id="34" name="图片 33">
            <a:extLst>
              <a:ext uri="{FF2B5EF4-FFF2-40B4-BE49-F238E27FC236}">
                <a16:creationId xmlns:a16="http://schemas.microsoft.com/office/drawing/2014/main" id="{CB11663B-77A2-AA3C-3536-F768CF2C28DA}"/>
              </a:ext>
            </a:extLst>
          </p:cNvPr>
          <p:cNvPicPr>
            <a:picLocks noChangeAspect="1"/>
          </p:cNvPicPr>
          <p:nvPr/>
        </p:nvPicPr>
        <p:blipFill>
          <a:blip r:embed="rId4"/>
          <a:stretch>
            <a:fillRect/>
          </a:stretch>
        </p:blipFill>
        <p:spPr>
          <a:xfrm>
            <a:off x="6430990" y="4336478"/>
            <a:ext cx="200025" cy="231608"/>
          </a:xfrm>
          <a:prstGeom prst="rect">
            <a:avLst/>
          </a:prstGeom>
        </p:spPr>
      </p:pic>
      <p:pic>
        <p:nvPicPr>
          <p:cNvPr id="37" name="图片 36">
            <a:extLst>
              <a:ext uri="{FF2B5EF4-FFF2-40B4-BE49-F238E27FC236}">
                <a16:creationId xmlns:a16="http://schemas.microsoft.com/office/drawing/2014/main" id="{B6D2A31D-1597-4188-765E-38555699C79C}"/>
              </a:ext>
            </a:extLst>
          </p:cNvPr>
          <p:cNvPicPr>
            <a:picLocks noChangeAspect="1"/>
          </p:cNvPicPr>
          <p:nvPr/>
        </p:nvPicPr>
        <p:blipFill>
          <a:blip r:embed="rId11"/>
          <a:stretch>
            <a:fillRect/>
          </a:stretch>
        </p:blipFill>
        <p:spPr>
          <a:xfrm>
            <a:off x="8515333" y="4299696"/>
            <a:ext cx="262939" cy="304456"/>
          </a:xfrm>
          <a:prstGeom prst="rect">
            <a:avLst/>
          </a:prstGeom>
        </p:spPr>
      </p:pic>
      <p:sp>
        <p:nvSpPr>
          <p:cNvPr id="39" name="文本框 38">
            <a:extLst>
              <a:ext uri="{FF2B5EF4-FFF2-40B4-BE49-F238E27FC236}">
                <a16:creationId xmlns:a16="http://schemas.microsoft.com/office/drawing/2014/main" id="{014E585A-D7C2-47A2-3E3F-BCE30E38C690}"/>
              </a:ext>
            </a:extLst>
          </p:cNvPr>
          <p:cNvSpPr txBox="1"/>
          <p:nvPr/>
        </p:nvSpPr>
        <p:spPr>
          <a:xfrm>
            <a:off x="260464" y="4746271"/>
            <a:ext cx="1503224"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such that</a:t>
            </a:r>
            <a:endParaRPr lang="zh-CN" altLang="en-US" sz="2400" dirty="0"/>
          </a:p>
        </p:txBody>
      </p:sp>
      <p:sp>
        <p:nvSpPr>
          <p:cNvPr id="41" name="文本框 40">
            <a:extLst>
              <a:ext uri="{FF2B5EF4-FFF2-40B4-BE49-F238E27FC236}">
                <a16:creationId xmlns:a16="http://schemas.microsoft.com/office/drawing/2014/main" id="{269EB690-F33F-D996-93AA-A5E8E6411270}"/>
              </a:ext>
            </a:extLst>
          </p:cNvPr>
          <p:cNvSpPr txBox="1"/>
          <p:nvPr/>
        </p:nvSpPr>
        <p:spPr>
          <a:xfrm>
            <a:off x="504209" y="5204594"/>
            <a:ext cx="683415"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(a)</a:t>
            </a:r>
            <a:endParaRPr lang="zh-CN" altLang="en-US" sz="2400" dirty="0"/>
          </a:p>
        </p:txBody>
      </p:sp>
      <p:pic>
        <p:nvPicPr>
          <p:cNvPr id="42" name="图片 41">
            <a:extLst>
              <a:ext uri="{FF2B5EF4-FFF2-40B4-BE49-F238E27FC236}">
                <a16:creationId xmlns:a16="http://schemas.microsoft.com/office/drawing/2014/main" id="{AE1DDD3D-08B0-EE19-8B3D-96EA27BBD387}"/>
              </a:ext>
            </a:extLst>
          </p:cNvPr>
          <p:cNvPicPr>
            <a:picLocks noChangeAspect="1"/>
          </p:cNvPicPr>
          <p:nvPr/>
        </p:nvPicPr>
        <p:blipFill>
          <a:blip r:embed="rId12"/>
          <a:stretch>
            <a:fillRect/>
          </a:stretch>
        </p:blipFill>
        <p:spPr>
          <a:xfrm>
            <a:off x="987400" y="5314281"/>
            <a:ext cx="1792888" cy="351978"/>
          </a:xfrm>
          <a:prstGeom prst="rect">
            <a:avLst/>
          </a:prstGeom>
        </p:spPr>
      </p:pic>
      <p:sp>
        <p:nvSpPr>
          <p:cNvPr id="44" name="文本框 43">
            <a:extLst>
              <a:ext uri="{FF2B5EF4-FFF2-40B4-BE49-F238E27FC236}">
                <a16:creationId xmlns:a16="http://schemas.microsoft.com/office/drawing/2014/main" id="{0C6713A9-A0F1-BAC5-E617-A0D81837D44A}"/>
              </a:ext>
            </a:extLst>
          </p:cNvPr>
          <p:cNvSpPr txBox="1"/>
          <p:nvPr/>
        </p:nvSpPr>
        <p:spPr>
          <a:xfrm>
            <a:off x="2780288" y="5225138"/>
            <a:ext cx="1237799"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 when</a:t>
            </a:r>
            <a:endParaRPr lang="zh-CN" altLang="en-US" sz="2400" dirty="0"/>
          </a:p>
        </p:txBody>
      </p:sp>
      <p:pic>
        <p:nvPicPr>
          <p:cNvPr id="45" name="图片 44">
            <a:extLst>
              <a:ext uri="{FF2B5EF4-FFF2-40B4-BE49-F238E27FC236}">
                <a16:creationId xmlns:a16="http://schemas.microsoft.com/office/drawing/2014/main" id="{E7D2FEF9-FBDA-5A96-74E5-9CE6DDAAC7B8}"/>
              </a:ext>
            </a:extLst>
          </p:cNvPr>
          <p:cNvPicPr>
            <a:picLocks noChangeAspect="1"/>
          </p:cNvPicPr>
          <p:nvPr/>
        </p:nvPicPr>
        <p:blipFill>
          <a:blip r:embed="rId13"/>
          <a:stretch>
            <a:fillRect/>
          </a:stretch>
        </p:blipFill>
        <p:spPr>
          <a:xfrm>
            <a:off x="3839552" y="5292361"/>
            <a:ext cx="596750" cy="298375"/>
          </a:xfrm>
          <a:prstGeom prst="rect">
            <a:avLst/>
          </a:prstGeom>
        </p:spPr>
      </p:pic>
      <p:sp>
        <p:nvSpPr>
          <p:cNvPr id="47" name="文本框 46">
            <a:extLst>
              <a:ext uri="{FF2B5EF4-FFF2-40B4-BE49-F238E27FC236}">
                <a16:creationId xmlns:a16="http://schemas.microsoft.com/office/drawing/2014/main" id="{55973FC3-13D5-C168-1EA9-2D9BFC3DBE41}"/>
              </a:ext>
            </a:extLst>
          </p:cNvPr>
          <p:cNvSpPr txBox="1"/>
          <p:nvPr/>
        </p:nvSpPr>
        <p:spPr>
          <a:xfrm>
            <a:off x="4427984" y="5229446"/>
            <a:ext cx="38500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a:t>
            </a:r>
            <a:endParaRPr lang="zh-CN" altLang="en-US" sz="2400" dirty="0"/>
          </a:p>
        </p:txBody>
      </p:sp>
      <p:sp>
        <p:nvSpPr>
          <p:cNvPr id="49" name="文本框 48">
            <a:extLst>
              <a:ext uri="{FF2B5EF4-FFF2-40B4-BE49-F238E27FC236}">
                <a16:creationId xmlns:a16="http://schemas.microsoft.com/office/drawing/2014/main" id="{F8588D81-B381-BE0D-9AAF-E4340F351F6F}"/>
              </a:ext>
            </a:extLst>
          </p:cNvPr>
          <p:cNvSpPr txBox="1"/>
          <p:nvPr/>
        </p:nvSpPr>
        <p:spPr>
          <a:xfrm>
            <a:off x="520198" y="5787560"/>
            <a:ext cx="667425"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(b)</a:t>
            </a:r>
            <a:endParaRPr lang="zh-CN" altLang="en-US" sz="2400" dirty="0"/>
          </a:p>
        </p:txBody>
      </p:sp>
      <p:pic>
        <p:nvPicPr>
          <p:cNvPr id="50" name="图片 49">
            <a:extLst>
              <a:ext uri="{FF2B5EF4-FFF2-40B4-BE49-F238E27FC236}">
                <a16:creationId xmlns:a16="http://schemas.microsoft.com/office/drawing/2014/main" id="{A8861011-B149-0807-20B6-E5662E824553}"/>
              </a:ext>
            </a:extLst>
          </p:cNvPr>
          <p:cNvPicPr>
            <a:picLocks noChangeAspect="1"/>
          </p:cNvPicPr>
          <p:nvPr/>
        </p:nvPicPr>
        <p:blipFill>
          <a:blip r:embed="rId14"/>
          <a:stretch>
            <a:fillRect/>
          </a:stretch>
        </p:blipFill>
        <p:spPr>
          <a:xfrm>
            <a:off x="1087666" y="5878458"/>
            <a:ext cx="1592356" cy="322502"/>
          </a:xfrm>
          <a:prstGeom prst="rect">
            <a:avLst/>
          </a:prstGeom>
        </p:spPr>
      </p:pic>
      <p:sp>
        <p:nvSpPr>
          <p:cNvPr id="51" name="文本框 50">
            <a:extLst>
              <a:ext uri="{FF2B5EF4-FFF2-40B4-BE49-F238E27FC236}">
                <a16:creationId xmlns:a16="http://schemas.microsoft.com/office/drawing/2014/main" id="{4CEDDE75-BAE5-CDD9-D331-59CF6FB3BEE2}"/>
              </a:ext>
            </a:extLst>
          </p:cNvPr>
          <p:cNvSpPr txBox="1"/>
          <p:nvPr/>
        </p:nvSpPr>
        <p:spPr>
          <a:xfrm>
            <a:off x="2697263" y="5732290"/>
            <a:ext cx="1237799"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 when</a:t>
            </a:r>
            <a:endParaRPr lang="zh-CN" altLang="en-US" sz="2400" dirty="0"/>
          </a:p>
        </p:txBody>
      </p:sp>
      <p:pic>
        <p:nvPicPr>
          <p:cNvPr id="52" name="图片 51">
            <a:extLst>
              <a:ext uri="{FF2B5EF4-FFF2-40B4-BE49-F238E27FC236}">
                <a16:creationId xmlns:a16="http://schemas.microsoft.com/office/drawing/2014/main" id="{FAAE79E9-0652-3B86-80DD-BACED0C9D4D9}"/>
              </a:ext>
            </a:extLst>
          </p:cNvPr>
          <p:cNvPicPr>
            <a:picLocks noChangeAspect="1"/>
          </p:cNvPicPr>
          <p:nvPr/>
        </p:nvPicPr>
        <p:blipFill>
          <a:blip r:embed="rId13"/>
          <a:stretch>
            <a:fillRect/>
          </a:stretch>
        </p:blipFill>
        <p:spPr>
          <a:xfrm>
            <a:off x="3756527" y="5799513"/>
            <a:ext cx="596750" cy="298375"/>
          </a:xfrm>
          <a:prstGeom prst="rect">
            <a:avLst/>
          </a:prstGeom>
        </p:spPr>
      </p:pic>
      <p:sp>
        <p:nvSpPr>
          <p:cNvPr id="54" name="文本框 53">
            <a:extLst>
              <a:ext uri="{FF2B5EF4-FFF2-40B4-BE49-F238E27FC236}">
                <a16:creationId xmlns:a16="http://schemas.microsoft.com/office/drawing/2014/main" id="{065A66F7-4D8F-D064-76CB-A57415F7322C}"/>
              </a:ext>
            </a:extLst>
          </p:cNvPr>
          <p:cNvSpPr txBox="1"/>
          <p:nvPr/>
        </p:nvSpPr>
        <p:spPr>
          <a:xfrm>
            <a:off x="4353277" y="5773350"/>
            <a:ext cx="459707"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t>
            </a:r>
            <a:endParaRPr lang="zh-CN" altLang="en-US" sz="2400" dirty="0"/>
          </a:p>
        </p:txBody>
      </p:sp>
    </p:spTree>
    <p:extLst>
      <p:ext uri="{BB962C8B-B14F-4D97-AF65-F5344CB8AC3E}">
        <p14:creationId xmlns:p14="http://schemas.microsoft.com/office/powerpoint/2010/main" val="28953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9" grpId="0"/>
      <p:bldP spid="41" grpId="0"/>
      <p:bldP spid="44" grpId="0"/>
      <p:bldP spid="47" grpId="0"/>
      <p:bldP spid="49" grpId="0"/>
      <p:bldP spid="51" grpId="0"/>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F84023-76A4-B35F-19E8-733D0FBCE068}"/>
              </a:ext>
            </a:extLst>
          </p:cNvPr>
          <p:cNvSpPr txBox="1"/>
          <p:nvPr/>
        </p:nvSpPr>
        <p:spPr>
          <a:xfrm>
            <a:off x="66101" y="0"/>
            <a:ext cx="2430016"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6.7 F-Distribution</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74A962D6-858B-3C14-99FA-F9CEA8923E6B}"/>
              </a:ext>
            </a:extLst>
          </p:cNvPr>
          <p:cNvSpPr txBox="1"/>
          <p:nvPr/>
        </p:nvSpPr>
        <p:spPr>
          <a:xfrm>
            <a:off x="323528" y="1628800"/>
            <a:ext cx="8496944" cy="2677656"/>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In this section, we will study another important distribution in practical applications of statistics, the F-distribution. It helps us to deal with the comparison of the variability of two samples. In order to obtain the F-distribution, we consider the ratio of two independent chi-square random variables, each divided by its own degrees of freedom. The distribution of this radio is presented in the following theorem.</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98798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869556-7556-2D6C-20BC-209FE348015A}"/>
              </a:ext>
            </a:extLst>
          </p:cNvPr>
          <p:cNvSpPr txBox="1"/>
          <p:nvPr/>
        </p:nvSpPr>
        <p:spPr>
          <a:xfrm>
            <a:off x="33847" y="188640"/>
            <a:ext cx="2790056"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6.7.1  </a:t>
            </a:r>
            <a:r>
              <a:rPr lang="en-US" altLang="zh-CN" sz="2400" dirty="0">
                <a:solidFill>
                  <a:srgbClr val="000000"/>
                </a:solidFill>
                <a:effectLst/>
                <a:latin typeface="Calibri" panose="020F0502020204030204" pitchFamily="34" charset="0"/>
                <a:ea typeface="等线" panose="02010600030101010101" pitchFamily="2" charset="-122"/>
                <a:cs typeface="21"/>
              </a:rPr>
              <a:t>Let</a:t>
            </a:r>
            <a:endParaRPr lang="zh-CN" altLang="en-US" sz="2400" dirty="0"/>
          </a:p>
        </p:txBody>
      </p:sp>
      <p:pic>
        <p:nvPicPr>
          <p:cNvPr id="4" name="图片 3">
            <a:extLst>
              <a:ext uri="{FF2B5EF4-FFF2-40B4-BE49-F238E27FC236}">
                <a16:creationId xmlns:a16="http://schemas.microsoft.com/office/drawing/2014/main" id="{33F6F4FA-6337-2A10-0C68-274AA77FE434}"/>
              </a:ext>
            </a:extLst>
          </p:cNvPr>
          <p:cNvPicPr>
            <a:picLocks noChangeAspect="1"/>
          </p:cNvPicPr>
          <p:nvPr/>
        </p:nvPicPr>
        <p:blipFill>
          <a:blip r:embed="rId2"/>
          <a:stretch>
            <a:fillRect/>
          </a:stretch>
        </p:blipFill>
        <p:spPr>
          <a:xfrm>
            <a:off x="2555776" y="300409"/>
            <a:ext cx="266700" cy="238125"/>
          </a:xfrm>
          <a:prstGeom prst="rect">
            <a:avLst/>
          </a:prstGeom>
        </p:spPr>
      </p:pic>
      <p:sp>
        <p:nvSpPr>
          <p:cNvPr id="6" name="文本框 5">
            <a:extLst>
              <a:ext uri="{FF2B5EF4-FFF2-40B4-BE49-F238E27FC236}">
                <a16:creationId xmlns:a16="http://schemas.microsoft.com/office/drawing/2014/main" id="{2268AE9E-B4ED-D856-B9BE-EE617A116B35}"/>
              </a:ext>
            </a:extLst>
          </p:cNvPr>
          <p:cNvSpPr txBox="1"/>
          <p:nvPr/>
        </p:nvSpPr>
        <p:spPr>
          <a:xfrm>
            <a:off x="2822476" y="188638"/>
            <a:ext cx="8234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7" name="图片 6">
            <a:extLst>
              <a:ext uri="{FF2B5EF4-FFF2-40B4-BE49-F238E27FC236}">
                <a16:creationId xmlns:a16="http://schemas.microsoft.com/office/drawing/2014/main" id="{B6ECAAFC-D9C2-407A-0452-31BFD35F63BA}"/>
              </a:ext>
            </a:extLst>
          </p:cNvPr>
          <p:cNvPicPr>
            <a:picLocks noChangeAspect="1"/>
          </p:cNvPicPr>
          <p:nvPr/>
        </p:nvPicPr>
        <p:blipFill>
          <a:blip r:embed="rId3"/>
          <a:stretch>
            <a:fillRect/>
          </a:stretch>
        </p:blipFill>
        <p:spPr>
          <a:xfrm>
            <a:off x="3445859" y="314180"/>
            <a:ext cx="200025" cy="238125"/>
          </a:xfrm>
          <a:prstGeom prst="rect">
            <a:avLst/>
          </a:prstGeom>
        </p:spPr>
      </p:pic>
      <p:sp>
        <p:nvSpPr>
          <p:cNvPr id="9" name="文本框 8">
            <a:extLst>
              <a:ext uri="{FF2B5EF4-FFF2-40B4-BE49-F238E27FC236}">
                <a16:creationId xmlns:a16="http://schemas.microsoft.com/office/drawing/2014/main" id="{E6FBBF2F-F903-59CF-5760-5CC2C8DBF66A}"/>
              </a:ext>
            </a:extLst>
          </p:cNvPr>
          <p:cNvSpPr txBox="1"/>
          <p:nvPr/>
        </p:nvSpPr>
        <p:spPr>
          <a:xfrm>
            <a:off x="3674621" y="202409"/>
            <a:ext cx="62240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be two independent random variables such</a:t>
            </a:r>
            <a:endParaRPr lang="zh-CN" altLang="en-US" sz="2400" dirty="0"/>
          </a:p>
        </p:txBody>
      </p:sp>
      <p:sp>
        <p:nvSpPr>
          <p:cNvPr id="11" name="文本框 10">
            <a:extLst>
              <a:ext uri="{FF2B5EF4-FFF2-40B4-BE49-F238E27FC236}">
                <a16:creationId xmlns:a16="http://schemas.microsoft.com/office/drawing/2014/main" id="{12C9C052-39BF-A11E-3DAA-0A6010FF71D3}"/>
              </a:ext>
            </a:extLst>
          </p:cNvPr>
          <p:cNvSpPr txBox="1"/>
          <p:nvPr/>
        </p:nvSpPr>
        <p:spPr>
          <a:xfrm>
            <a:off x="36897" y="624338"/>
            <a:ext cx="8234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that</a:t>
            </a:r>
            <a:endParaRPr lang="zh-CN" altLang="en-US" sz="2400" dirty="0"/>
          </a:p>
        </p:txBody>
      </p:sp>
      <p:pic>
        <p:nvPicPr>
          <p:cNvPr id="12" name="图片 11">
            <a:extLst>
              <a:ext uri="{FF2B5EF4-FFF2-40B4-BE49-F238E27FC236}">
                <a16:creationId xmlns:a16="http://schemas.microsoft.com/office/drawing/2014/main" id="{D73FA14C-FB2D-E549-9B24-F57726A8F249}"/>
              </a:ext>
            </a:extLst>
          </p:cNvPr>
          <p:cNvPicPr>
            <a:picLocks noChangeAspect="1"/>
          </p:cNvPicPr>
          <p:nvPr/>
        </p:nvPicPr>
        <p:blipFill>
          <a:blip r:embed="rId4"/>
          <a:stretch>
            <a:fillRect/>
          </a:stretch>
        </p:blipFill>
        <p:spPr>
          <a:xfrm>
            <a:off x="732631" y="696704"/>
            <a:ext cx="1000125" cy="342900"/>
          </a:xfrm>
          <a:prstGeom prst="rect">
            <a:avLst/>
          </a:prstGeom>
        </p:spPr>
      </p:pic>
      <p:sp>
        <p:nvSpPr>
          <p:cNvPr id="14" name="文本框 13">
            <a:extLst>
              <a:ext uri="{FF2B5EF4-FFF2-40B4-BE49-F238E27FC236}">
                <a16:creationId xmlns:a16="http://schemas.microsoft.com/office/drawing/2014/main" id="{2E1FFD49-7F84-B360-FF11-3A419702C23D}"/>
              </a:ext>
            </a:extLst>
          </p:cNvPr>
          <p:cNvSpPr txBox="1"/>
          <p:nvPr/>
        </p:nvSpPr>
        <p:spPr>
          <a:xfrm>
            <a:off x="1721520" y="609390"/>
            <a:ext cx="82340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15" name="图片 14">
            <a:extLst>
              <a:ext uri="{FF2B5EF4-FFF2-40B4-BE49-F238E27FC236}">
                <a16:creationId xmlns:a16="http://schemas.microsoft.com/office/drawing/2014/main" id="{1B646AEF-5A01-E4E4-7D92-EE56C513F24F}"/>
              </a:ext>
            </a:extLst>
          </p:cNvPr>
          <p:cNvPicPr>
            <a:picLocks noChangeAspect="1"/>
          </p:cNvPicPr>
          <p:nvPr/>
        </p:nvPicPr>
        <p:blipFill>
          <a:blip r:embed="rId5"/>
          <a:stretch>
            <a:fillRect/>
          </a:stretch>
        </p:blipFill>
        <p:spPr>
          <a:xfrm>
            <a:off x="2374801" y="699879"/>
            <a:ext cx="895350" cy="352425"/>
          </a:xfrm>
          <a:prstGeom prst="rect">
            <a:avLst/>
          </a:prstGeom>
        </p:spPr>
      </p:pic>
      <p:sp>
        <p:nvSpPr>
          <p:cNvPr id="17" name="文本框 16">
            <a:extLst>
              <a:ext uri="{FF2B5EF4-FFF2-40B4-BE49-F238E27FC236}">
                <a16:creationId xmlns:a16="http://schemas.microsoft.com/office/drawing/2014/main" id="{FC4228DE-B11C-084C-1287-F91D7A24F3E0}"/>
              </a:ext>
            </a:extLst>
          </p:cNvPr>
          <p:cNvSpPr txBox="1"/>
          <p:nvPr/>
        </p:nvSpPr>
        <p:spPr>
          <a:xfrm>
            <a:off x="3241881" y="620688"/>
            <a:ext cx="3588449"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 Then the random variable</a:t>
            </a:r>
            <a:endParaRPr lang="zh-CN" altLang="en-US" sz="2400" dirty="0"/>
          </a:p>
        </p:txBody>
      </p:sp>
      <p:pic>
        <p:nvPicPr>
          <p:cNvPr id="18" name="图片 17">
            <a:extLst>
              <a:ext uri="{FF2B5EF4-FFF2-40B4-BE49-F238E27FC236}">
                <a16:creationId xmlns:a16="http://schemas.microsoft.com/office/drawing/2014/main" id="{0AB3F56D-9615-F560-50BF-BE9C2432647A}"/>
              </a:ext>
            </a:extLst>
          </p:cNvPr>
          <p:cNvPicPr>
            <a:picLocks noChangeAspect="1"/>
          </p:cNvPicPr>
          <p:nvPr/>
        </p:nvPicPr>
        <p:blipFill>
          <a:blip r:embed="rId6"/>
          <a:stretch>
            <a:fillRect/>
          </a:stretch>
        </p:blipFill>
        <p:spPr>
          <a:xfrm>
            <a:off x="3270151" y="1082353"/>
            <a:ext cx="1038225" cy="723900"/>
          </a:xfrm>
          <a:prstGeom prst="rect">
            <a:avLst/>
          </a:prstGeom>
        </p:spPr>
      </p:pic>
      <p:sp>
        <p:nvSpPr>
          <p:cNvPr id="20" name="文本框 19">
            <a:extLst>
              <a:ext uri="{FF2B5EF4-FFF2-40B4-BE49-F238E27FC236}">
                <a16:creationId xmlns:a16="http://schemas.microsoft.com/office/drawing/2014/main" id="{B7C9CDB6-D189-FF6A-BC5C-13C1B94E7280}"/>
              </a:ext>
            </a:extLst>
          </p:cNvPr>
          <p:cNvSpPr txBox="1"/>
          <p:nvPr/>
        </p:nvSpPr>
        <p:spPr>
          <a:xfrm>
            <a:off x="55521" y="1758936"/>
            <a:ext cx="3372425" cy="461665"/>
          </a:xfrm>
          <a:prstGeom prst="rect">
            <a:avLst/>
          </a:prstGeom>
          <a:noFill/>
        </p:spPr>
        <p:txBody>
          <a:bodyPr wrap="square">
            <a:spAutoFit/>
          </a:bodyPr>
          <a:lstStyle/>
          <a:p>
            <a:pPr algn="just"/>
            <a:r>
              <a:rPr lang="en-US" altLang="zh-CN" sz="2400" dirty="0">
                <a:solidFill>
                  <a:srgbClr val="000000"/>
                </a:solidFill>
                <a:effectLst/>
                <a:latin typeface="Calibri" panose="020F0502020204030204" pitchFamily="34" charset="0"/>
                <a:ea typeface="等线" panose="02010600030101010101" pitchFamily="2" charset="-122"/>
                <a:cs typeface="21"/>
              </a:rPr>
              <a:t>has the density function</a:t>
            </a:r>
            <a:endParaRPr lang="zh-CN" altLang="zh-CN" sz="2400" dirty="0">
              <a:effectLst/>
              <a:latin typeface="Calibri" panose="020F0502020204030204" pitchFamily="34" charset="0"/>
              <a:ea typeface="等线" panose="02010600030101010101" pitchFamily="2" charset="-122"/>
              <a:cs typeface="21"/>
            </a:endParaRPr>
          </a:p>
        </p:txBody>
      </p:sp>
      <p:pic>
        <p:nvPicPr>
          <p:cNvPr id="21" name="图片 20">
            <a:extLst>
              <a:ext uri="{FF2B5EF4-FFF2-40B4-BE49-F238E27FC236}">
                <a16:creationId xmlns:a16="http://schemas.microsoft.com/office/drawing/2014/main" id="{8FDE2884-FFB6-F62B-519E-80917DEFEC3B}"/>
              </a:ext>
            </a:extLst>
          </p:cNvPr>
          <p:cNvPicPr>
            <a:picLocks noChangeAspect="1"/>
          </p:cNvPicPr>
          <p:nvPr/>
        </p:nvPicPr>
        <p:blipFill>
          <a:blip r:embed="rId7"/>
          <a:stretch>
            <a:fillRect/>
          </a:stretch>
        </p:blipFill>
        <p:spPr>
          <a:xfrm>
            <a:off x="1950938" y="2420888"/>
            <a:ext cx="4714875" cy="1600200"/>
          </a:xfrm>
          <a:prstGeom prst="rect">
            <a:avLst/>
          </a:prstGeom>
        </p:spPr>
      </p:pic>
      <p:sp>
        <p:nvSpPr>
          <p:cNvPr id="23" name="文本框 22">
            <a:extLst>
              <a:ext uri="{FF2B5EF4-FFF2-40B4-BE49-F238E27FC236}">
                <a16:creationId xmlns:a16="http://schemas.microsoft.com/office/drawing/2014/main" id="{0EED965D-7759-3B00-64A6-110E41AFDE4E}"/>
              </a:ext>
            </a:extLst>
          </p:cNvPr>
          <p:cNvSpPr txBox="1"/>
          <p:nvPr/>
        </p:nvSpPr>
        <p:spPr>
          <a:xfrm>
            <a:off x="65964" y="4270423"/>
            <a:ext cx="7314348"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 it is called F-distribution with degrees of freedom</a:t>
            </a:r>
            <a:endParaRPr lang="zh-CN" altLang="en-US" sz="2400" dirty="0"/>
          </a:p>
        </p:txBody>
      </p:sp>
      <p:pic>
        <p:nvPicPr>
          <p:cNvPr id="24" name="图片 23">
            <a:extLst>
              <a:ext uri="{FF2B5EF4-FFF2-40B4-BE49-F238E27FC236}">
                <a16:creationId xmlns:a16="http://schemas.microsoft.com/office/drawing/2014/main" id="{EA03F24C-D9E1-3EA7-3A55-2310F32BE305}"/>
              </a:ext>
            </a:extLst>
          </p:cNvPr>
          <p:cNvPicPr>
            <a:picLocks noChangeAspect="1"/>
          </p:cNvPicPr>
          <p:nvPr/>
        </p:nvPicPr>
        <p:blipFill>
          <a:blip r:embed="rId8"/>
          <a:stretch>
            <a:fillRect/>
          </a:stretch>
        </p:blipFill>
        <p:spPr>
          <a:xfrm>
            <a:off x="6830331" y="4396480"/>
            <a:ext cx="261950" cy="230516"/>
          </a:xfrm>
          <a:prstGeom prst="rect">
            <a:avLst/>
          </a:prstGeom>
        </p:spPr>
      </p:pic>
      <p:sp>
        <p:nvSpPr>
          <p:cNvPr id="26" name="文本框 25">
            <a:extLst>
              <a:ext uri="{FF2B5EF4-FFF2-40B4-BE49-F238E27FC236}">
                <a16:creationId xmlns:a16="http://schemas.microsoft.com/office/drawing/2014/main" id="{102CD38C-DE65-D959-35D6-23B60F4F2914}"/>
              </a:ext>
            </a:extLst>
          </p:cNvPr>
          <p:cNvSpPr txBox="1"/>
          <p:nvPr/>
        </p:nvSpPr>
        <p:spPr>
          <a:xfrm>
            <a:off x="7113811" y="4280905"/>
            <a:ext cx="67111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and</a:t>
            </a:r>
            <a:endParaRPr lang="zh-CN" altLang="en-US" sz="2400" dirty="0"/>
          </a:p>
        </p:txBody>
      </p:sp>
      <p:pic>
        <p:nvPicPr>
          <p:cNvPr id="27" name="图片 26">
            <a:extLst>
              <a:ext uri="{FF2B5EF4-FFF2-40B4-BE49-F238E27FC236}">
                <a16:creationId xmlns:a16="http://schemas.microsoft.com/office/drawing/2014/main" id="{D65EEF38-1BE4-B292-31D7-5640B58EE3FD}"/>
              </a:ext>
            </a:extLst>
          </p:cNvPr>
          <p:cNvPicPr>
            <a:picLocks noChangeAspect="1"/>
          </p:cNvPicPr>
          <p:nvPr/>
        </p:nvPicPr>
        <p:blipFill>
          <a:blip r:embed="rId9"/>
          <a:stretch>
            <a:fillRect/>
          </a:stretch>
        </p:blipFill>
        <p:spPr>
          <a:xfrm>
            <a:off x="7754070" y="4365104"/>
            <a:ext cx="274313" cy="317626"/>
          </a:xfrm>
          <a:prstGeom prst="rect">
            <a:avLst/>
          </a:prstGeom>
        </p:spPr>
      </p:pic>
      <p:sp>
        <p:nvSpPr>
          <p:cNvPr id="29" name="文本框 28">
            <a:extLst>
              <a:ext uri="{FF2B5EF4-FFF2-40B4-BE49-F238E27FC236}">
                <a16:creationId xmlns:a16="http://schemas.microsoft.com/office/drawing/2014/main" id="{4A0A12F3-C1FD-52E4-4188-D80678C106BE}"/>
              </a:ext>
            </a:extLst>
          </p:cNvPr>
          <p:cNvSpPr txBox="1"/>
          <p:nvPr/>
        </p:nvSpPr>
        <p:spPr>
          <a:xfrm>
            <a:off x="7948600" y="4336322"/>
            <a:ext cx="510783" cy="461665"/>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a:t>
            </a:r>
            <a:endParaRPr lang="zh-CN" altLang="en-US" sz="2400" dirty="0"/>
          </a:p>
        </p:txBody>
      </p:sp>
    </p:spTree>
    <p:extLst>
      <p:ext uri="{BB962C8B-B14F-4D97-AF65-F5344CB8AC3E}">
        <p14:creationId xmlns:p14="http://schemas.microsoft.com/office/powerpoint/2010/main" val="391873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6C7709-CA68-882F-48BD-D6FB392EC7D5}"/>
              </a:ext>
            </a:extLst>
          </p:cNvPr>
          <p:cNvSpPr txBox="1"/>
          <p:nvPr/>
        </p:nvSpPr>
        <p:spPr>
          <a:xfrm>
            <a:off x="117733" y="1718018"/>
            <a:ext cx="8640960"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This is </a:t>
            </a:r>
            <a:r>
              <a:rPr lang="en-US" altLang="zh-CN" sz="2400" dirty="0">
                <a:solidFill>
                  <a:srgbClr val="0000FF"/>
                </a:solidFill>
                <a:effectLst/>
                <a:latin typeface="Calibri" panose="020F0502020204030204" pitchFamily="34" charset="0"/>
                <a:ea typeface="等线" panose="02010600030101010101" pitchFamily="2" charset="-122"/>
                <a:cs typeface="21"/>
              </a:rPr>
              <a:t>a finite population. </a:t>
            </a:r>
            <a:r>
              <a:rPr lang="en-US" altLang="zh-CN" sz="2400" dirty="0">
                <a:effectLst/>
                <a:latin typeface="Calibri" panose="020F0502020204030204" pitchFamily="34" charset="0"/>
                <a:ea typeface="等线" panose="02010600030101010101" pitchFamily="2" charset="-122"/>
                <a:cs typeface="21"/>
              </a:rPr>
              <a:t>A example is the study of the length of newborns in China.</a:t>
            </a:r>
            <a:endParaRPr lang="zh-CN" altLang="zh-CN" sz="2400" dirty="0">
              <a:effectLst/>
              <a:latin typeface="Calibri" panose="020F0502020204030204" pitchFamily="34" charset="0"/>
              <a:ea typeface="等线" panose="02010600030101010101" pitchFamily="2" charset="-122"/>
              <a:cs typeface="21"/>
            </a:endParaRPr>
          </a:p>
        </p:txBody>
      </p:sp>
      <p:sp>
        <p:nvSpPr>
          <p:cNvPr id="4" name="文本框 3">
            <a:extLst>
              <a:ext uri="{FF2B5EF4-FFF2-40B4-BE49-F238E27FC236}">
                <a16:creationId xmlns:a16="http://schemas.microsoft.com/office/drawing/2014/main" id="{41394FB8-EE0D-BD04-B2EF-2D7FDD564CAD}"/>
              </a:ext>
            </a:extLst>
          </p:cNvPr>
          <p:cNvSpPr txBox="1"/>
          <p:nvPr/>
        </p:nvSpPr>
        <p:spPr>
          <a:xfrm>
            <a:off x="117733" y="116632"/>
            <a:ext cx="8764518" cy="1569660"/>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A population may consist of finitely or infinitely many varieties. For example, in the study of the grade of Calculus course in some university of the year 2006, the grades of all the students who took this course constitute the population.</a:t>
            </a:r>
            <a:endParaRPr lang="zh-CN" altLang="zh-CN" sz="2400" dirty="0">
              <a:effectLst/>
              <a:latin typeface="Calibri" panose="020F0502020204030204" pitchFamily="34" charset="0"/>
              <a:ea typeface="等线" panose="02010600030101010101" pitchFamily="2" charset="-122"/>
              <a:cs typeface="21"/>
            </a:endParaRPr>
          </a:p>
        </p:txBody>
      </p:sp>
      <p:sp>
        <p:nvSpPr>
          <p:cNvPr id="6" name="文本框 5">
            <a:extLst>
              <a:ext uri="{FF2B5EF4-FFF2-40B4-BE49-F238E27FC236}">
                <a16:creationId xmlns:a16="http://schemas.microsoft.com/office/drawing/2014/main" id="{BF245E8C-BCF7-1463-34E9-151369882607}"/>
              </a:ext>
            </a:extLst>
          </p:cNvPr>
          <p:cNvSpPr txBox="1"/>
          <p:nvPr/>
        </p:nvSpPr>
        <p:spPr>
          <a:xfrm>
            <a:off x="184626" y="2647109"/>
            <a:ext cx="8507173" cy="1200329"/>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The population is then the all possible lengths of the newborns in China, in the past, now or in the future. Such population is </a:t>
            </a:r>
            <a:r>
              <a:rPr lang="en-US" altLang="zh-CN" sz="2400" dirty="0">
                <a:solidFill>
                  <a:srgbClr val="0000FF"/>
                </a:solidFill>
                <a:effectLst/>
                <a:latin typeface="Calibri" panose="020F0502020204030204" pitchFamily="34" charset="0"/>
                <a:ea typeface="等线" panose="02010600030101010101" pitchFamily="2" charset="-122"/>
                <a:cs typeface="21"/>
              </a:rPr>
              <a:t>an infinite one.</a:t>
            </a:r>
            <a:endParaRPr lang="zh-CN" altLang="zh-CN" sz="2400" dirty="0">
              <a:effectLst/>
              <a:latin typeface="Calibri" panose="020F0502020204030204" pitchFamily="34" charset="0"/>
              <a:ea typeface="等线" panose="02010600030101010101" pitchFamily="2" charset="-122"/>
              <a:cs typeface="21"/>
            </a:endParaRPr>
          </a:p>
        </p:txBody>
      </p:sp>
      <p:sp>
        <p:nvSpPr>
          <p:cNvPr id="8" name="文本框 7">
            <a:extLst>
              <a:ext uri="{FF2B5EF4-FFF2-40B4-BE49-F238E27FC236}">
                <a16:creationId xmlns:a16="http://schemas.microsoft.com/office/drawing/2014/main" id="{076AD502-BFBA-2C9A-5901-F3ECAA3A7996}"/>
              </a:ext>
            </a:extLst>
          </p:cNvPr>
          <p:cNvSpPr txBox="1"/>
          <p:nvPr/>
        </p:nvSpPr>
        <p:spPr>
          <a:xfrm>
            <a:off x="184626" y="3879164"/>
            <a:ext cx="8507172" cy="1200329"/>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Since in many cases we are not able to investigate a whole population we are obliged to get conclusions regarding a population from its samples.</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17095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452401-02F7-2FC3-C9D2-4796DA944CB5}"/>
              </a:ext>
            </a:extLst>
          </p:cNvPr>
          <p:cNvSpPr txBox="1"/>
          <p:nvPr/>
        </p:nvSpPr>
        <p:spPr>
          <a:xfrm>
            <a:off x="22968" y="404664"/>
            <a:ext cx="8640960" cy="156966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Theorem 6.7.1 is often applied in the cases when we are interested in comparing the variances of two normal populations or two samples from normal populations. For example, we may need to estimate the ratio</a:t>
            </a:r>
            <a:endParaRPr lang="zh-CN" altLang="en-US" sz="2400" dirty="0"/>
          </a:p>
        </p:txBody>
      </p:sp>
      <p:pic>
        <p:nvPicPr>
          <p:cNvPr id="4" name="图片 3">
            <a:extLst>
              <a:ext uri="{FF2B5EF4-FFF2-40B4-BE49-F238E27FC236}">
                <a16:creationId xmlns:a16="http://schemas.microsoft.com/office/drawing/2014/main" id="{44771AD5-79F7-80DE-5A95-3F9B76928185}"/>
              </a:ext>
            </a:extLst>
          </p:cNvPr>
          <p:cNvPicPr>
            <a:picLocks noChangeAspect="1"/>
          </p:cNvPicPr>
          <p:nvPr/>
        </p:nvPicPr>
        <p:blipFill>
          <a:blip r:embed="rId2"/>
          <a:stretch>
            <a:fillRect/>
          </a:stretch>
        </p:blipFill>
        <p:spPr>
          <a:xfrm>
            <a:off x="2987824" y="1772816"/>
            <a:ext cx="438150" cy="723900"/>
          </a:xfrm>
          <a:prstGeom prst="rect">
            <a:avLst/>
          </a:prstGeom>
        </p:spPr>
      </p:pic>
      <p:sp>
        <p:nvSpPr>
          <p:cNvPr id="6" name="文本框 5">
            <a:extLst>
              <a:ext uri="{FF2B5EF4-FFF2-40B4-BE49-F238E27FC236}">
                <a16:creationId xmlns:a16="http://schemas.microsoft.com/office/drawing/2014/main" id="{C1AE6FE2-1919-EE0D-C5D8-FD828F51600A}"/>
              </a:ext>
            </a:extLst>
          </p:cNvPr>
          <p:cNvSpPr txBox="1"/>
          <p:nvPr/>
        </p:nvSpPr>
        <p:spPr>
          <a:xfrm>
            <a:off x="107504" y="2708920"/>
            <a:ext cx="629916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Or, in many cases we need to check whether</a:t>
            </a:r>
            <a:endParaRPr lang="zh-CN" altLang="en-US" sz="2400" dirty="0"/>
          </a:p>
        </p:txBody>
      </p:sp>
      <p:pic>
        <p:nvPicPr>
          <p:cNvPr id="7" name="图片 6">
            <a:extLst>
              <a:ext uri="{FF2B5EF4-FFF2-40B4-BE49-F238E27FC236}">
                <a16:creationId xmlns:a16="http://schemas.microsoft.com/office/drawing/2014/main" id="{1282B1BF-1E7B-4909-F195-BB3C9943AC10}"/>
              </a:ext>
            </a:extLst>
          </p:cNvPr>
          <p:cNvPicPr>
            <a:picLocks noChangeAspect="1"/>
          </p:cNvPicPr>
          <p:nvPr/>
        </p:nvPicPr>
        <p:blipFill>
          <a:blip r:embed="rId3"/>
          <a:stretch>
            <a:fillRect/>
          </a:stretch>
        </p:blipFill>
        <p:spPr>
          <a:xfrm>
            <a:off x="3176651" y="3305175"/>
            <a:ext cx="752475" cy="247650"/>
          </a:xfrm>
          <a:prstGeom prst="rect">
            <a:avLst/>
          </a:prstGeom>
        </p:spPr>
      </p:pic>
    </p:spTree>
    <p:extLst>
      <p:ext uri="{BB962C8B-B14F-4D97-AF65-F5344CB8AC3E}">
        <p14:creationId xmlns:p14="http://schemas.microsoft.com/office/powerpoint/2010/main" val="835799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07D2FA-1481-7580-E8EF-6395349E340B}"/>
              </a:ext>
            </a:extLst>
          </p:cNvPr>
          <p:cNvSpPr txBox="1"/>
          <p:nvPr/>
        </p:nvSpPr>
        <p:spPr>
          <a:xfrm>
            <a:off x="30523" y="116632"/>
            <a:ext cx="603041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already know, from Theorem 6.5.7, that if</a:t>
            </a:r>
            <a:endParaRPr lang="zh-CN" altLang="en-US" sz="2400" dirty="0"/>
          </a:p>
        </p:txBody>
      </p:sp>
      <p:pic>
        <p:nvPicPr>
          <p:cNvPr id="4" name="图片 3">
            <a:extLst>
              <a:ext uri="{FF2B5EF4-FFF2-40B4-BE49-F238E27FC236}">
                <a16:creationId xmlns:a16="http://schemas.microsoft.com/office/drawing/2014/main" id="{7431E8C7-D43B-06B1-C06A-52B921683002}"/>
              </a:ext>
            </a:extLst>
          </p:cNvPr>
          <p:cNvPicPr>
            <a:picLocks noChangeAspect="1"/>
          </p:cNvPicPr>
          <p:nvPr/>
        </p:nvPicPr>
        <p:blipFill>
          <a:blip r:embed="rId3"/>
          <a:stretch>
            <a:fillRect/>
          </a:stretch>
        </p:blipFill>
        <p:spPr>
          <a:xfrm>
            <a:off x="5894251" y="171251"/>
            <a:ext cx="333375" cy="352425"/>
          </a:xfrm>
          <a:prstGeom prst="rect">
            <a:avLst/>
          </a:prstGeom>
        </p:spPr>
      </p:pic>
      <p:sp>
        <p:nvSpPr>
          <p:cNvPr id="6" name="文本框 5">
            <a:extLst>
              <a:ext uri="{FF2B5EF4-FFF2-40B4-BE49-F238E27FC236}">
                <a16:creationId xmlns:a16="http://schemas.microsoft.com/office/drawing/2014/main" id="{484DE080-5DD8-64E9-C1FA-31FF62F1D249}"/>
              </a:ext>
            </a:extLst>
          </p:cNvPr>
          <p:cNvSpPr txBox="1"/>
          <p:nvPr/>
        </p:nvSpPr>
        <p:spPr>
          <a:xfrm>
            <a:off x="6261006" y="108177"/>
            <a:ext cx="263147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the variance of</a:t>
            </a:r>
            <a:endParaRPr lang="zh-CN" altLang="en-US" sz="2400" dirty="0"/>
          </a:p>
        </p:txBody>
      </p:sp>
      <p:sp>
        <p:nvSpPr>
          <p:cNvPr id="8" name="文本框 7">
            <a:extLst>
              <a:ext uri="{FF2B5EF4-FFF2-40B4-BE49-F238E27FC236}">
                <a16:creationId xmlns:a16="http://schemas.microsoft.com/office/drawing/2014/main" id="{815A9403-B281-C023-760B-A51C0503A309}"/>
              </a:ext>
            </a:extLst>
          </p:cNvPr>
          <p:cNvSpPr txBox="1"/>
          <p:nvPr/>
        </p:nvSpPr>
        <p:spPr>
          <a:xfrm>
            <a:off x="57200" y="578297"/>
            <a:ext cx="329066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 random sample of size</a:t>
            </a:r>
            <a:endParaRPr lang="zh-CN" altLang="en-US" sz="2400" dirty="0"/>
          </a:p>
        </p:txBody>
      </p:sp>
      <p:pic>
        <p:nvPicPr>
          <p:cNvPr id="9" name="图片 8">
            <a:extLst>
              <a:ext uri="{FF2B5EF4-FFF2-40B4-BE49-F238E27FC236}">
                <a16:creationId xmlns:a16="http://schemas.microsoft.com/office/drawing/2014/main" id="{3D969C64-7BE7-0D9C-DDD3-F0B48817FA99}"/>
              </a:ext>
            </a:extLst>
          </p:cNvPr>
          <p:cNvPicPr>
            <a:picLocks noChangeAspect="1"/>
          </p:cNvPicPr>
          <p:nvPr/>
        </p:nvPicPr>
        <p:blipFill>
          <a:blip r:embed="rId4"/>
          <a:stretch>
            <a:fillRect/>
          </a:stretch>
        </p:blipFill>
        <p:spPr>
          <a:xfrm>
            <a:off x="3265003" y="703838"/>
            <a:ext cx="254739" cy="276890"/>
          </a:xfrm>
          <a:prstGeom prst="rect">
            <a:avLst/>
          </a:prstGeom>
        </p:spPr>
      </p:pic>
      <p:sp>
        <p:nvSpPr>
          <p:cNvPr id="11" name="文本框 10">
            <a:extLst>
              <a:ext uri="{FF2B5EF4-FFF2-40B4-BE49-F238E27FC236}">
                <a16:creationId xmlns:a16="http://schemas.microsoft.com/office/drawing/2014/main" id="{65ACBEB7-1371-4C2A-A160-277FCE5EB301}"/>
              </a:ext>
            </a:extLst>
          </p:cNvPr>
          <p:cNvSpPr txBox="1"/>
          <p:nvPr/>
        </p:nvSpPr>
        <p:spPr>
          <a:xfrm>
            <a:off x="3519742" y="611450"/>
            <a:ext cx="586396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from a normal population with variance</a:t>
            </a:r>
            <a:endParaRPr lang="zh-CN" altLang="en-US" sz="2400" dirty="0"/>
          </a:p>
        </p:txBody>
      </p:sp>
      <p:pic>
        <p:nvPicPr>
          <p:cNvPr id="12" name="图片 11">
            <a:extLst>
              <a:ext uri="{FF2B5EF4-FFF2-40B4-BE49-F238E27FC236}">
                <a16:creationId xmlns:a16="http://schemas.microsoft.com/office/drawing/2014/main" id="{BD03CB05-EFF5-64D4-A020-1D536FAD1A24}"/>
              </a:ext>
            </a:extLst>
          </p:cNvPr>
          <p:cNvPicPr>
            <a:picLocks noChangeAspect="1"/>
          </p:cNvPicPr>
          <p:nvPr/>
        </p:nvPicPr>
        <p:blipFill>
          <a:blip r:embed="rId5"/>
          <a:stretch>
            <a:fillRect/>
          </a:stretch>
        </p:blipFill>
        <p:spPr>
          <a:xfrm>
            <a:off x="79234" y="1149202"/>
            <a:ext cx="333375" cy="352425"/>
          </a:xfrm>
          <a:prstGeom prst="rect">
            <a:avLst/>
          </a:prstGeom>
        </p:spPr>
      </p:pic>
      <p:sp>
        <p:nvSpPr>
          <p:cNvPr id="14" name="文本框 13">
            <a:extLst>
              <a:ext uri="{FF2B5EF4-FFF2-40B4-BE49-F238E27FC236}">
                <a16:creationId xmlns:a16="http://schemas.microsoft.com/office/drawing/2014/main" id="{368449DD-6103-5BE1-0D0D-147EAF24580F}"/>
              </a:ext>
            </a:extLst>
          </p:cNvPr>
          <p:cNvSpPr txBox="1"/>
          <p:nvPr/>
        </p:nvSpPr>
        <p:spPr>
          <a:xfrm>
            <a:off x="439286" y="1101203"/>
            <a:ext cx="96798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and</a:t>
            </a:r>
            <a:endParaRPr lang="zh-CN" altLang="en-US" sz="2400" dirty="0"/>
          </a:p>
        </p:txBody>
      </p:sp>
      <p:pic>
        <p:nvPicPr>
          <p:cNvPr id="15" name="图片 14">
            <a:extLst>
              <a:ext uri="{FF2B5EF4-FFF2-40B4-BE49-F238E27FC236}">
                <a16:creationId xmlns:a16="http://schemas.microsoft.com/office/drawing/2014/main" id="{815E29BD-FEB6-9EFD-5A3A-D71FD43DD0D1}"/>
              </a:ext>
            </a:extLst>
          </p:cNvPr>
          <p:cNvPicPr>
            <a:picLocks noChangeAspect="1"/>
          </p:cNvPicPr>
          <p:nvPr/>
        </p:nvPicPr>
        <p:blipFill>
          <a:blip r:embed="rId6"/>
          <a:stretch>
            <a:fillRect/>
          </a:stretch>
        </p:blipFill>
        <p:spPr>
          <a:xfrm>
            <a:off x="1231059" y="1149201"/>
            <a:ext cx="352425" cy="352425"/>
          </a:xfrm>
          <a:prstGeom prst="rect">
            <a:avLst/>
          </a:prstGeom>
        </p:spPr>
      </p:pic>
      <p:sp>
        <p:nvSpPr>
          <p:cNvPr id="17" name="文本框 16">
            <a:extLst>
              <a:ext uri="{FF2B5EF4-FFF2-40B4-BE49-F238E27FC236}">
                <a16:creationId xmlns:a16="http://schemas.microsoft.com/office/drawing/2014/main" id="{B5908872-DA2F-B45E-9FAB-584777AD64A3}"/>
              </a:ext>
            </a:extLst>
          </p:cNvPr>
          <p:cNvSpPr txBox="1"/>
          <p:nvPr/>
        </p:nvSpPr>
        <p:spPr>
          <a:xfrm>
            <a:off x="1587468" y="1101202"/>
            <a:ext cx="551534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the variance of a random sample of size</a:t>
            </a:r>
            <a:endParaRPr lang="zh-CN" altLang="en-US" sz="2400" dirty="0"/>
          </a:p>
        </p:txBody>
      </p:sp>
      <p:pic>
        <p:nvPicPr>
          <p:cNvPr id="18" name="图片 17">
            <a:extLst>
              <a:ext uri="{FF2B5EF4-FFF2-40B4-BE49-F238E27FC236}">
                <a16:creationId xmlns:a16="http://schemas.microsoft.com/office/drawing/2014/main" id="{A1E81827-FE88-0E85-6A8E-52793B73F8E2}"/>
              </a:ext>
            </a:extLst>
          </p:cNvPr>
          <p:cNvPicPr>
            <a:picLocks noChangeAspect="1"/>
          </p:cNvPicPr>
          <p:nvPr/>
        </p:nvPicPr>
        <p:blipFill>
          <a:blip r:embed="rId7"/>
          <a:stretch>
            <a:fillRect/>
          </a:stretch>
        </p:blipFill>
        <p:spPr>
          <a:xfrm>
            <a:off x="6969462" y="1263501"/>
            <a:ext cx="266700" cy="238125"/>
          </a:xfrm>
          <a:prstGeom prst="rect">
            <a:avLst/>
          </a:prstGeom>
        </p:spPr>
      </p:pic>
      <p:sp>
        <p:nvSpPr>
          <p:cNvPr id="20" name="文本框 19">
            <a:extLst>
              <a:ext uri="{FF2B5EF4-FFF2-40B4-BE49-F238E27FC236}">
                <a16:creationId xmlns:a16="http://schemas.microsoft.com/office/drawing/2014/main" id="{8D943099-36C8-B451-EBE4-90765BA65DE9}"/>
              </a:ext>
            </a:extLst>
          </p:cNvPr>
          <p:cNvSpPr txBox="1"/>
          <p:nvPr/>
        </p:nvSpPr>
        <p:spPr>
          <a:xfrm>
            <a:off x="7387517" y="1114723"/>
            <a:ext cx="1050847"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From a </a:t>
            </a:r>
            <a:endParaRPr lang="zh-CN" altLang="en-US" sz="2400" dirty="0"/>
          </a:p>
        </p:txBody>
      </p:sp>
      <p:sp>
        <p:nvSpPr>
          <p:cNvPr id="22" name="文本框 21">
            <a:extLst>
              <a:ext uri="{FF2B5EF4-FFF2-40B4-BE49-F238E27FC236}">
                <a16:creationId xmlns:a16="http://schemas.microsoft.com/office/drawing/2014/main" id="{9A50D0A5-9BBC-8434-26BF-2463FD7AA59E}"/>
              </a:ext>
            </a:extLst>
          </p:cNvPr>
          <p:cNvSpPr txBox="1"/>
          <p:nvPr/>
        </p:nvSpPr>
        <p:spPr>
          <a:xfrm>
            <a:off x="23023" y="1562867"/>
            <a:ext cx="472623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normal population with variance</a:t>
            </a:r>
            <a:endParaRPr lang="zh-CN" altLang="en-US" sz="2400" dirty="0"/>
          </a:p>
        </p:txBody>
      </p:sp>
      <p:pic>
        <p:nvPicPr>
          <p:cNvPr id="23" name="图片 22">
            <a:extLst>
              <a:ext uri="{FF2B5EF4-FFF2-40B4-BE49-F238E27FC236}">
                <a16:creationId xmlns:a16="http://schemas.microsoft.com/office/drawing/2014/main" id="{92FD69D6-1799-4F24-BF2C-4CACCE71DFB7}"/>
              </a:ext>
            </a:extLst>
          </p:cNvPr>
          <p:cNvPicPr>
            <a:picLocks noChangeAspect="1"/>
          </p:cNvPicPr>
          <p:nvPr/>
        </p:nvPicPr>
        <p:blipFill>
          <a:blip r:embed="rId8"/>
          <a:stretch>
            <a:fillRect/>
          </a:stretch>
        </p:blipFill>
        <p:spPr>
          <a:xfrm>
            <a:off x="4216017" y="1626861"/>
            <a:ext cx="400050" cy="361950"/>
          </a:xfrm>
          <a:prstGeom prst="rect">
            <a:avLst/>
          </a:prstGeom>
        </p:spPr>
      </p:pic>
      <p:sp>
        <p:nvSpPr>
          <p:cNvPr id="25" name="文本框 24">
            <a:extLst>
              <a:ext uri="{FF2B5EF4-FFF2-40B4-BE49-F238E27FC236}">
                <a16:creationId xmlns:a16="http://schemas.microsoft.com/office/drawing/2014/main" id="{60097292-4B31-5BB0-0917-2871D50A81F2}"/>
              </a:ext>
            </a:extLst>
          </p:cNvPr>
          <p:cNvSpPr txBox="1"/>
          <p:nvPr/>
        </p:nvSpPr>
        <p:spPr>
          <a:xfrm>
            <a:off x="4547109" y="1577003"/>
            <a:ext cx="134714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then</a:t>
            </a:r>
            <a:endParaRPr lang="zh-CN" altLang="en-US" sz="2400" dirty="0"/>
          </a:p>
        </p:txBody>
      </p:sp>
      <p:pic>
        <p:nvPicPr>
          <p:cNvPr id="26" name="图片 25">
            <a:extLst>
              <a:ext uri="{FF2B5EF4-FFF2-40B4-BE49-F238E27FC236}">
                <a16:creationId xmlns:a16="http://schemas.microsoft.com/office/drawing/2014/main" id="{261B1764-5830-FF65-E0C6-CFB660A73655}"/>
              </a:ext>
            </a:extLst>
          </p:cNvPr>
          <p:cNvPicPr>
            <a:picLocks noChangeAspect="1"/>
          </p:cNvPicPr>
          <p:nvPr/>
        </p:nvPicPr>
        <p:blipFill>
          <a:blip r:embed="rId9"/>
          <a:stretch>
            <a:fillRect/>
          </a:stretch>
        </p:blipFill>
        <p:spPr>
          <a:xfrm>
            <a:off x="1407271" y="2341549"/>
            <a:ext cx="2174902" cy="1087451"/>
          </a:xfrm>
          <a:prstGeom prst="rect">
            <a:avLst/>
          </a:prstGeom>
        </p:spPr>
      </p:pic>
      <p:pic>
        <p:nvPicPr>
          <p:cNvPr id="27" name="图片 26">
            <a:extLst>
              <a:ext uri="{FF2B5EF4-FFF2-40B4-BE49-F238E27FC236}">
                <a16:creationId xmlns:a16="http://schemas.microsoft.com/office/drawing/2014/main" id="{92082F3C-0A90-E297-FA73-330B15BACB7B}"/>
              </a:ext>
            </a:extLst>
          </p:cNvPr>
          <p:cNvPicPr>
            <a:picLocks noChangeAspect="1"/>
          </p:cNvPicPr>
          <p:nvPr/>
        </p:nvPicPr>
        <p:blipFill>
          <a:blip r:embed="rId10"/>
          <a:stretch>
            <a:fillRect/>
          </a:stretch>
        </p:blipFill>
        <p:spPr>
          <a:xfrm>
            <a:off x="4477730" y="2486197"/>
            <a:ext cx="1961030" cy="942803"/>
          </a:xfrm>
          <a:prstGeom prst="rect">
            <a:avLst/>
          </a:prstGeom>
        </p:spPr>
      </p:pic>
      <p:sp>
        <p:nvSpPr>
          <p:cNvPr id="29" name="文本框 28">
            <a:extLst>
              <a:ext uri="{FF2B5EF4-FFF2-40B4-BE49-F238E27FC236}">
                <a16:creationId xmlns:a16="http://schemas.microsoft.com/office/drawing/2014/main" id="{9FB09617-E407-D87F-2450-D8A355AF4653}"/>
              </a:ext>
            </a:extLst>
          </p:cNvPr>
          <p:cNvSpPr txBox="1"/>
          <p:nvPr/>
        </p:nvSpPr>
        <p:spPr>
          <a:xfrm>
            <a:off x="79234" y="3430711"/>
            <a:ext cx="8957261" cy="156966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Suppose that these two samples are independent random samples, which means that all the             random variables in these two random samples are independent. Then these two chi-square random variables are also independent. Replacing      and       in Theorem 6.6.1 by</a:t>
            </a:r>
            <a:endParaRPr lang="zh-CN" altLang="en-US" sz="2400" dirty="0"/>
          </a:p>
        </p:txBody>
      </p:sp>
      <p:pic>
        <p:nvPicPr>
          <p:cNvPr id="30" name="图片 29">
            <a:extLst>
              <a:ext uri="{FF2B5EF4-FFF2-40B4-BE49-F238E27FC236}">
                <a16:creationId xmlns:a16="http://schemas.microsoft.com/office/drawing/2014/main" id="{1F8B4848-F774-A86B-2132-BA7311829BAC}"/>
              </a:ext>
            </a:extLst>
          </p:cNvPr>
          <p:cNvPicPr>
            <a:picLocks noChangeAspect="1"/>
          </p:cNvPicPr>
          <p:nvPr/>
        </p:nvPicPr>
        <p:blipFill>
          <a:blip r:embed="rId11"/>
          <a:stretch>
            <a:fillRect/>
          </a:stretch>
        </p:blipFill>
        <p:spPr>
          <a:xfrm>
            <a:off x="3326324" y="3912737"/>
            <a:ext cx="657225" cy="257175"/>
          </a:xfrm>
          <a:prstGeom prst="rect">
            <a:avLst/>
          </a:prstGeom>
        </p:spPr>
      </p:pic>
      <p:pic>
        <p:nvPicPr>
          <p:cNvPr id="31" name="图片 30">
            <a:extLst>
              <a:ext uri="{FF2B5EF4-FFF2-40B4-BE49-F238E27FC236}">
                <a16:creationId xmlns:a16="http://schemas.microsoft.com/office/drawing/2014/main" id="{3544E4E3-630B-E67F-C00D-3E5B5CB79540}"/>
              </a:ext>
            </a:extLst>
          </p:cNvPr>
          <p:cNvPicPr>
            <a:picLocks noChangeAspect="1"/>
          </p:cNvPicPr>
          <p:nvPr/>
        </p:nvPicPr>
        <p:blipFill>
          <a:blip r:embed="rId12"/>
          <a:stretch>
            <a:fillRect/>
          </a:stretch>
        </p:blipFill>
        <p:spPr>
          <a:xfrm>
            <a:off x="4160359" y="4697188"/>
            <a:ext cx="266700" cy="238125"/>
          </a:xfrm>
          <a:prstGeom prst="rect">
            <a:avLst/>
          </a:prstGeom>
        </p:spPr>
      </p:pic>
      <p:pic>
        <p:nvPicPr>
          <p:cNvPr id="32" name="图片 31">
            <a:extLst>
              <a:ext uri="{FF2B5EF4-FFF2-40B4-BE49-F238E27FC236}">
                <a16:creationId xmlns:a16="http://schemas.microsoft.com/office/drawing/2014/main" id="{B0E6FFA2-9CF7-4C94-240C-E2B88E34B839}"/>
              </a:ext>
            </a:extLst>
          </p:cNvPr>
          <p:cNvPicPr>
            <a:picLocks noChangeAspect="1"/>
          </p:cNvPicPr>
          <p:nvPr/>
        </p:nvPicPr>
        <p:blipFill>
          <a:blip r:embed="rId13"/>
          <a:stretch>
            <a:fillRect/>
          </a:stretch>
        </p:blipFill>
        <p:spPr>
          <a:xfrm>
            <a:off x="5120667" y="4682739"/>
            <a:ext cx="200025" cy="238125"/>
          </a:xfrm>
          <a:prstGeom prst="rect">
            <a:avLst/>
          </a:prstGeom>
        </p:spPr>
      </p:pic>
      <p:pic>
        <p:nvPicPr>
          <p:cNvPr id="33" name="图片 32">
            <a:extLst>
              <a:ext uri="{FF2B5EF4-FFF2-40B4-BE49-F238E27FC236}">
                <a16:creationId xmlns:a16="http://schemas.microsoft.com/office/drawing/2014/main" id="{94E16689-2918-59CD-8D84-F1CE53DD9D26}"/>
              </a:ext>
            </a:extLst>
          </p:cNvPr>
          <p:cNvPicPr>
            <a:picLocks noChangeAspect="1"/>
          </p:cNvPicPr>
          <p:nvPr/>
        </p:nvPicPr>
        <p:blipFill>
          <a:blip r:embed="rId14"/>
          <a:stretch>
            <a:fillRect/>
          </a:stretch>
        </p:blipFill>
        <p:spPr>
          <a:xfrm>
            <a:off x="1913697" y="5002238"/>
            <a:ext cx="714087" cy="877976"/>
          </a:xfrm>
          <a:prstGeom prst="rect">
            <a:avLst/>
          </a:prstGeom>
        </p:spPr>
      </p:pic>
      <p:sp>
        <p:nvSpPr>
          <p:cNvPr id="35" name="文本框 34">
            <a:extLst>
              <a:ext uri="{FF2B5EF4-FFF2-40B4-BE49-F238E27FC236}">
                <a16:creationId xmlns:a16="http://schemas.microsoft.com/office/drawing/2014/main" id="{E18B7BFD-62BB-521B-7AE7-878179C3C899}"/>
              </a:ext>
            </a:extLst>
          </p:cNvPr>
          <p:cNvSpPr txBox="1"/>
          <p:nvPr/>
        </p:nvSpPr>
        <p:spPr>
          <a:xfrm>
            <a:off x="2829965" y="5225167"/>
            <a:ext cx="877939"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36" name="图片 35">
            <a:extLst>
              <a:ext uri="{FF2B5EF4-FFF2-40B4-BE49-F238E27FC236}">
                <a16:creationId xmlns:a16="http://schemas.microsoft.com/office/drawing/2014/main" id="{A96EDFF2-9962-F157-D9FD-229AA17B4454}"/>
              </a:ext>
            </a:extLst>
          </p:cNvPr>
          <p:cNvPicPr>
            <a:picLocks noChangeAspect="1"/>
          </p:cNvPicPr>
          <p:nvPr/>
        </p:nvPicPr>
        <p:blipFill>
          <a:blip r:embed="rId15"/>
          <a:stretch>
            <a:fillRect/>
          </a:stretch>
        </p:blipFill>
        <p:spPr>
          <a:xfrm>
            <a:off x="3716490" y="5054550"/>
            <a:ext cx="628650" cy="714375"/>
          </a:xfrm>
          <a:prstGeom prst="rect">
            <a:avLst/>
          </a:prstGeom>
        </p:spPr>
      </p:pic>
      <p:sp>
        <p:nvSpPr>
          <p:cNvPr id="38" name="文本框 37">
            <a:extLst>
              <a:ext uri="{FF2B5EF4-FFF2-40B4-BE49-F238E27FC236}">
                <a16:creationId xmlns:a16="http://schemas.microsoft.com/office/drawing/2014/main" id="{3D8E4EB7-664F-A49E-573E-A6183AD00759}"/>
              </a:ext>
            </a:extLst>
          </p:cNvPr>
          <p:cNvSpPr txBox="1"/>
          <p:nvPr/>
        </p:nvSpPr>
        <p:spPr>
          <a:xfrm>
            <a:off x="261911" y="6037218"/>
            <a:ext cx="5799027"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leads to the following important conclusion.</a:t>
            </a:r>
            <a:endParaRPr lang="zh-CN" altLang="en-US" sz="2400" dirty="0"/>
          </a:p>
        </p:txBody>
      </p:sp>
    </p:spTree>
    <p:extLst>
      <p:ext uri="{BB962C8B-B14F-4D97-AF65-F5344CB8AC3E}">
        <p14:creationId xmlns:p14="http://schemas.microsoft.com/office/powerpoint/2010/main" val="302673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958A7D6-990F-28D6-E41D-053081BA0D6F}"/>
              </a:ext>
            </a:extLst>
          </p:cNvPr>
          <p:cNvSpPr txBox="1"/>
          <p:nvPr/>
        </p:nvSpPr>
        <p:spPr>
          <a:xfrm>
            <a:off x="-20908" y="116632"/>
            <a:ext cx="9057403" cy="1200329"/>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Theorem 6.7.2 </a:t>
            </a:r>
            <a:r>
              <a:rPr lang="en-US" altLang="zh-CN" sz="2400" dirty="0">
                <a:solidFill>
                  <a:srgbClr val="000000"/>
                </a:solidFill>
                <a:effectLst/>
                <a:latin typeface="Calibri" panose="020F0502020204030204" pitchFamily="34" charset="0"/>
                <a:ea typeface="等线" panose="02010600030101010101" pitchFamily="2" charset="-122"/>
                <a:cs typeface="21"/>
              </a:rPr>
              <a:t>Let         and        be the variance of two independent random samples of size       and       from two normal populations with the variance        and         . Then,   </a:t>
            </a:r>
            <a:endParaRPr lang="zh-CN" altLang="en-US" sz="2400" dirty="0"/>
          </a:p>
        </p:txBody>
      </p:sp>
      <p:pic>
        <p:nvPicPr>
          <p:cNvPr id="4" name="图片 3">
            <a:extLst>
              <a:ext uri="{FF2B5EF4-FFF2-40B4-BE49-F238E27FC236}">
                <a16:creationId xmlns:a16="http://schemas.microsoft.com/office/drawing/2014/main" id="{DE37C06E-DA47-C8CD-E30C-FFA0AA9B64B5}"/>
              </a:ext>
            </a:extLst>
          </p:cNvPr>
          <p:cNvPicPr>
            <a:picLocks noChangeAspect="1"/>
          </p:cNvPicPr>
          <p:nvPr/>
        </p:nvPicPr>
        <p:blipFill>
          <a:blip r:embed="rId2"/>
          <a:stretch>
            <a:fillRect/>
          </a:stretch>
        </p:blipFill>
        <p:spPr>
          <a:xfrm>
            <a:off x="2483768" y="195576"/>
            <a:ext cx="333375" cy="352425"/>
          </a:xfrm>
          <a:prstGeom prst="rect">
            <a:avLst/>
          </a:prstGeom>
        </p:spPr>
      </p:pic>
      <p:pic>
        <p:nvPicPr>
          <p:cNvPr id="5" name="图片 4">
            <a:extLst>
              <a:ext uri="{FF2B5EF4-FFF2-40B4-BE49-F238E27FC236}">
                <a16:creationId xmlns:a16="http://schemas.microsoft.com/office/drawing/2014/main" id="{4FAF9B16-AAFB-459E-8F93-B184B8C836C9}"/>
              </a:ext>
            </a:extLst>
          </p:cNvPr>
          <p:cNvPicPr>
            <a:picLocks noChangeAspect="1"/>
          </p:cNvPicPr>
          <p:nvPr/>
        </p:nvPicPr>
        <p:blipFill>
          <a:blip r:embed="rId3"/>
          <a:stretch>
            <a:fillRect/>
          </a:stretch>
        </p:blipFill>
        <p:spPr>
          <a:xfrm>
            <a:off x="3509032" y="195576"/>
            <a:ext cx="352425" cy="352425"/>
          </a:xfrm>
          <a:prstGeom prst="rect">
            <a:avLst/>
          </a:prstGeom>
        </p:spPr>
      </p:pic>
      <p:pic>
        <p:nvPicPr>
          <p:cNvPr id="6" name="图片 5">
            <a:extLst>
              <a:ext uri="{FF2B5EF4-FFF2-40B4-BE49-F238E27FC236}">
                <a16:creationId xmlns:a16="http://schemas.microsoft.com/office/drawing/2014/main" id="{981F1484-4980-AE96-5604-733C0E6AD798}"/>
              </a:ext>
            </a:extLst>
          </p:cNvPr>
          <p:cNvPicPr>
            <a:picLocks noChangeAspect="1"/>
          </p:cNvPicPr>
          <p:nvPr/>
        </p:nvPicPr>
        <p:blipFill>
          <a:blip r:embed="rId4"/>
          <a:stretch>
            <a:fillRect/>
          </a:stretch>
        </p:blipFill>
        <p:spPr>
          <a:xfrm>
            <a:off x="3059832" y="620688"/>
            <a:ext cx="264989" cy="288032"/>
          </a:xfrm>
          <a:prstGeom prst="rect">
            <a:avLst/>
          </a:prstGeom>
        </p:spPr>
      </p:pic>
      <p:pic>
        <p:nvPicPr>
          <p:cNvPr id="7" name="图片 6">
            <a:extLst>
              <a:ext uri="{FF2B5EF4-FFF2-40B4-BE49-F238E27FC236}">
                <a16:creationId xmlns:a16="http://schemas.microsoft.com/office/drawing/2014/main" id="{6C00E7EE-9BAA-93F8-5EC0-5AD833FF0FA4}"/>
              </a:ext>
            </a:extLst>
          </p:cNvPr>
          <p:cNvPicPr>
            <a:picLocks noChangeAspect="1"/>
          </p:cNvPicPr>
          <p:nvPr/>
        </p:nvPicPr>
        <p:blipFill>
          <a:blip r:embed="rId5"/>
          <a:stretch>
            <a:fillRect/>
          </a:stretch>
        </p:blipFill>
        <p:spPr>
          <a:xfrm>
            <a:off x="3995936" y="596778"/>
            <a:ext cx="349374" cy="311942"/>
          </a:xfrm>
          <a:prstGeom prst="rect">
            <a:avLst/>
          </a:prstGeom>
        </p:spPr>
      </p:pic>
      <p:pic>
        <p:nvPicPr>
          <p:cNvPr id="8" name="图片 7">
            <a:extLst>
              <a:ext uri="{FF2B5EF4-FFF2-40B4-BE49-F238E27FC236}">
                <a16:creationId xmlns:a16="http://schemas.microsoft.com/office/drawing/2014/main" id="{BCCD09E4-0DAF-7234-39B3-57144D68B6A7}"/>
              </a:ext>
            </a:extLst>
          </p:cNvPr>
          <p:cNvPicPr>
            <a:picLocks noChangeAspect="1"/>
          </p:cNvPicPr>
          <p:nvPr/>
        </p:nvPicPr>
        <p:blipFill>
          <a:blip r:embed="rId6"/>
          <a:stretch>
            <a:fillRect/>
          </a:stretch>
        </p:blipFill>
        <p:spPr>
          <a:xfrm>
            <a:off x="1691680" y="912380"/>
            <a:ext cx="382712" cy="404581"/>
          </a:xfrm>
          <a:prstGeom prst="rect">
            <a:avLst/>
          </a:prstGeom>
        </p:spPr>
      </p:pic>
      <p:pic>
        <p:nvPicPr>
          <p:cNvPr id="9" name="图片 8">
            <a:extLst>
              <a:ext uri="{FF2B5EF4-FFF2-40B4-BE49-F238E27FC236}">
                <a16:creationId xmlns:a16="http://schemas.microsoft.com/office/drawing/2014/main" id="{BACDAB05-DB8D-E462-C5F0-5C982086E135}"/>
              </a:ext>
            </a:extLst>
          </p:cNvPr>
          <p:cNvPicPr>
            <a:picLocks noChangeAspect="1"/>
          </p:cNvPicPr>
          <p:nvPr/>
        </p:nvPicPr>
        <p:blipFill>
          <a:blip r:embed="rId7"/>
          <a:stretch>
            <a:fillRect/>
          </a:stretch>
        </p:blipFill>
        <p:spPr>
          <a:xfrm>
            <a:off x="2692101" y="919962"/>
            <a:ext cx="438788" cy="396999"/>
          </a:xfrm>
          <a:prstGeom prst="rect">
            <a:avLst/>
          </a:prstGeom>
        </p:spPr>
      </p:pic>
      <p:pic>
        <p:nvPicPr>
          <p:cNvPr id="11" name="图片 10">
            <a:extLst>
              <a:ext uri="{FF2B5EF4-FFF2-40B4-BE49-F238E27FC236}">
                <a16:creationId xmlns:a16="http://schemas.microsoft.com/office/drawing/2014/main" id="{1A294112-1533-266B-930D-AD19CAEF2516}"/>
              </a:ext>
            </a:extLst>
          </p:cNvPr>
          <p:cNvPicPr>
            <a:picLocks noChangeAspect="1"/>
          </p:cNvPicPr>
          <p:nvPr/>
        </p:nvPicPr>
        <p:blipFill>
          <a:blip r:embed="rId8"/>
          <a:stretch>
            <a:fillRect/>
          </a:stretch>
        </p:blipFill>
        <p:spPr>
          <a:xfrm>
            <a:off x="1216744" y="1412776"/>
            <a:ext cx="3686175" cy="1476375"/>
          </a:xfrm>
          <a:prstGeom prst="rect">
            <a:avLst/>
          </a:prstGeom>
        </p:spPr>
      </p:pic>
      <p:pic>
        <p:nvPicPr>
          <p:cNvPr id="13" name="图片 12">
            <a:extLst>
              <a:ext uri="{FF2B5EF4-FFF2-40B4-BE49-F238E27FC236}">
                <a16:creationId xmlns:a16="http://schemas.microsoft.com/office/drawing/2014/main" id="{25DDA52F-AF88-6987-3E1B-BFA056DF1751}"/>
              </a:ext>
            </a:extLst>
          </p:cNvPr>
          <p:cNvPicPr>
            <a:picLocks noChangeAspect="1"/>
          </p:cNvPicPr>
          <p:nvPr/>
        </p:nvPicPr>
        <p:blipFill>
          <a:blip r:embed="rId9"/>
          <a:stretch>
            <a:fillRect/>
          </a:stretch>
        </p:blipFill>
        <p:spPr>
          <a:xfrm>
            <a:off x="4897946" y="1925274"/>
            <a:ext cx="2621409" cy="579851"/>
          </a:xfrm>
          <a:prstGeom prst="rect">
            <a:avLst/>
          </a:prstGeom>
        </p:spPr>
      </p:pic>
      <p:sp>
        <p:nvSpPr>
          <p:cNvPr id="15" name="文本框 14">
            <a:extLst>
              <a:ext uri="{FF2B5EF4-FFF2-40B4-BE49-F238E27FC236}">
                <a16:creationId xmlns:a16="http://schemas.microsoft.com/office/drawing/2014/main" id="{3F2B978C-41EA-C5EC-EFB0-4E3329F9D1C7}"/>
              </a:ext>
            </a:extLst>
          </p:cNvPr>
          <p:cNvSpPr txBox="1"/>
          <p:nvPr/>
        </p:nvSpPr>
        <p:spPr>
          <a:xfrm>
            <a:off x="107504" y="2970089"/>
            <a:ext cx="8928991"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There is a special case when the two random samples are from a same normal population. Thus,</a:t>
            </a:r>
            <a:endParaRPr lang="zh-CN" altLang="en-US" sz="2400" dirty="0"/>
          </a:p>
        </p:txBody>
      </p:sp>
      <p:pic>
        <p:nvPicPr>
          <p:cNvPr id="16" name="图片 15">
            <a:extLst>
              <a:ext uri="{FF2B5EF4-FFF2-40B4-BE49-F238E27FC236}">
                <a16:creationId xmlns:a16="http://schemas.microsoft.com/office/drawing/2014/main" id="{54369BB0-8EF8-4F89-7E12-472EDD8E0971}"/>
              </a:ext>
            </a:extLst>
          </p:cNvPr>
          <p:cNvPicPr>
            <a:picLocks noChangeAspect="1"/>
          </p:cNvPicPr>
          <p:nvPr/>
        </p:nvPicPr>
        <p:blipFill>
          <a:blip r:embed="rId10"/>
          <a:stretch>
            <a:fillRect/>
          </a:stretch>
        </p:blipFill>
        <p:spPr>
          <a:xfrm>
            <a:off x="3418148" y="3429000"/>
            <a:ext cx="875174" cy="288032"/>
          </a:xfrm>
          <a:prstGeom prst="rect">
            <a:avLst/>
          </a:prstGeom>
        </p:spPr>
      </p:pic>
      <p:sp>
        <p:nvSpPr>
          <p:cNvPr id="18" name="文本框 17">
            <a:extLst>
              <a:ext uri="{FF2B5EF4-FFF2-40B4-BE49-F238E27FC236}">
                <a16:creationId xmlns:a16="http://schemas.microsoft.com/office/drawing/2014/main" id="{9E5DF307-1E7A-2AC5-59CF-7E83C2799EC5}"/>
              </a:ext>
            </a:extLst>
          </p:cNvPr>
          <p:cNvSpPr txBox="1"/>
          <p:nvPr/>
        </p:nvSpPr>
        <p:spPr>
          <a:xfrm>
            <a:off x="4345310" y="3326972"/>
            <a:ext cx="46381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 we have the result below.</a:t>
            </a:r>
            <a:endParaRPr lang="zh-CN" altLang="en-US" sz="2400" dirty="0"/>
          </a:p>
        </p:txBody>
      </p:sp>
      <p:sp>
        <p:nvSpPr>
          <p:cNvPr id="20" name="文本框 19">
            <a:extLst>
              <a:ext uri="{FF2B5EF4-FFF2-40B4-BE49-F238E27FC236}">
                <a16:creationId xmlns:a16="http://schemas.microsoft.com/office/drawing/2014/main" id="{43638E91-520F-371A-1FC9-86E524964825}"/>
              </a:ext>
            </a:extLst>
          </p:cNvPr>
          <p:cNvSpPr txBox="1"/>
          <p:nvPr/>
        </p:nvSpPr>
        <p:spPr>
          <a:xfrm>
            <a:off x="164718" y="3893419"/>
            <a:ext cx="8583746" cy="1200329"/>
          </a:xfrm>
          <a:prstGeom prst="rect">
            <a:avLst/>
          </a:prstGeom>
          <a:noFill/>
        </p:spPr>
        <p:txBody>
          <a:bodyPr wrap="square">
            <a:spAutoFit/>
          </a:bodyPr>
          <a:lstStyle/>
          <a:p>
            <a:r>
              <a:rPr lang="en-US" altLang="zh-CN" sz="2400" dirty="0">
                <a:solidFill>
                  <a:srgbClr val="000000"/>
                </a:solidFill>
                <a:effectLst/>
                <a:latin typeface="Calibri" panose="020F0502020204030204" pitchFamily="34" charset="0"/>
                <a:ea typeface="等线" panose="02010600030101010101" pitchFamily="2" charset="-122"/>
                <a:cs typeface="21"/>
              </a:rPr>
              <a:t>Corollary 6.7.1  Suppose that        and       </a:t>
            </a:r>
            <a:r>
              <a:rPr lang="en-US" altLang="zh-CN" sz="1800" dirty="0">
                <a:solidFill>
                  <a:srgbClr val="000000"/>
                </a:solidFill>
                <a:effectLst/>
                <a:latin typeface="Calibri" panose="020F0502020204030204" pitchFamily="34" charset="0"/>
                <a:ea typeface="等线" panose="02010600030101010101" pitchFamily="2" charset="-122"/>
                <a:cs typeface="21"/>
              </a:rPr>
              <a:t> </a:t>
            </a:r>
            <a:r>
              <a:rPr lang="en-US" altLang="zh-CN" sz="2400" dirty="0">
                <a:solidFill>
                  <a:srgbClr val="000000"/>
                </a:solidFill>
                <a:effectLst/>
                <a:latin typeface="Calibri" panose="020F0502020204030204" pitchFamily="34" charset="0"/>
                <a:ea typeface="等线" panose="02010600030101010101" pitchFamily="2" charset="-122"/>
                <a:cs typeface="21"/>
              </a:rPr>
              <a:t>are the variance of two independent random samples of size      and       from a normal population, then </a:t>
            </a:r>
            <a:endParaRPr lang="zh-CN" altLang="en-US" sz="2400" dirty="0"/>
          </a:p>
        </p:txBody>
      </p:sp>
      <p:pic>
        <p:nvPicPr>
          <p:cNvPr id="21" name="图片 20">
            <a:extLst>
              <a:ext uri="{FF2B5EF4-FFF2-40B4-BE49-F238E27FC236}">
                <a16:creationId xmlns:a16="http://schemas.microsoft.com/office/drawing/2014/main" id="{37E6F541-B32B-FFAE-998D-C7250BD2DCCD}"/>
              </a:ext>
            </a:extLst>
          </p:cNvPr>
          <p:cNvPicPr>
            <a:picLocks noChangeAspect="1"/>
          </p:cNvPicPr>
          <p:nvPr/>
        </p:nvPicPr>
        <p:blipFill>
          <a:blip r:embed="rId2"/>
          <a:stretch>
            <a:fillRect/>
          </a:stretch>
        </p:blipFill>
        <p:spPr>
          <a:xfrm>
            <a:off x="3877768" y="3948038"/>
            <a:ext cx="333375" cy="352425"/>
          </a:xfrm>
          <a:prstGeom prst="rect">
            <a:avLst/>
          </a:prstGeom>
        </p:spPr>
      </p:pic>
      <p:pic>
        <p:nvPicPr>
          <p:cNvPr id="22" name="图片 21">
            <a:extLst>
              <a:ext uri="{FF2B5EF4-FFF2-40B4-BE49-F238E27FC236}">
                <a16:creationId xmlns:a16="http://schemas.microsoft.com/office/drawing/2014/main" id="{52087D43-B878-225C-B060-B39761862AE8}"/>
              </a:ext>
            </a:extLst>
          </p:cNvPr>
          <p:cNvPicPr>
            <a:picLocks noChangeAspect="1"/>
          </p:cNvPicPr>
          <p:nvPr/>
        </p:nvPicPr>
        <p:blipFill>
          <a:blip r:embed="rId3"/>
          <a:stretch>
            <a:fillRect/>
          </a:stretch>
        </p:blipFill>
        <p:spPr>
          <a:xfrm>
            <a:off x="4897946" y="3948037"/>
            <a:ext cx="352425" cy="352425"/>
          </a:xfrm>
          <a:prstGeom prst="rect">
            <a:avLst/>
          </a:prstGeom>
        </p:spPr>
      </p:pic>
      <p:pic>
        <p:nvPicPr>
          <p:cNvPr id="25" name="图片 24">
            <a:extLst>
              <a:ext uri="{FF2B5EF4-FFF2-40B4-BE49-F238E27FC236}">
                <a16:creationId xmlns:a16="http://schemas.microsoft.com/office/drawing/2014/main" id="{F1C77A9C-D339-95D1-F58D-59DED1BD767C}"/>
              </a:ext>
            </a:extLst>
          </p:cNvPr>
          <p:cNvPicPr>
            <a:picLocks noChangeAspect="1"/>
          </p:cNvPicPr>
          <p:nvPr/>
        </p:nvPicPr>
        <p:blipFill>
          <a:blip r:embed="rId4"/>
          <a:stretch>
            <a:fillRect/>
          </a:stretch>
        </p:blipFill>
        <p:spPr>
          <a:xfrm>
            <a:off x="4919979" y="4423216"/>
            <a:ext cx="219075" cy="238125"/>
          </a:xfrm>
          <a:prstGeom prst="rect">
            <a:avLst/>
          </a:prstGeom>
        </p:spPr>
      </p:pic>
      <p:pic>
        <p:nvPicPr>
          <p:cNvPr id="26" name="图片 25">
            <a:extLst>
              <a:ext uri="{FF2B5EF4-FFF2-40B4-BE49-F238E27FC236}">
                <a16:creationId xmlns:a16="http://schemas.microsoft.com/office/drawing/2014/main" id="{20D1B376-BF97-70E5-5635-104247522E83}"/>
              </a:ext>
            </a:extLst>
          </p:cNvPr>
          <p:cNvPicPr>
            <a:picLocks noChangeAspect="1"/>
          </p:cNvPicPr>
          <p:nvPr/>
        </p:nvPicPr>
        <p:blipFill>
          <a:blip r:embed="rId5"/>
          <a:stretch>
            <a:fillRect/>
          </a:stretch>
        </p:blipFill>
        <p:spPr>
          <a:xfrm>
            <a:off x="5796136" y="4404591"/>
            <a:ext cx="266700" cy="238125"/>
          </a:xfrm>
          <a:prstGeom prst="rect">
            <a:avLst/>
          </a:prstGeom>
        </p:spPr>
      </p:pic>
      <p:pic>
        <p:nvPicPr>
          <p:cNvPr id="28" name="图片 27">
            <a:extLst>
              <a:ext uri="{FF2B5EF4-FFF2-40B4-BE49-F238E27FC236}">
                <a16:creationId xmlns:a16="http://schemas.microsoft.com/office/drawing/2014/main" id="{2AEED538-4831-E334-882E-3BBB9D2A4DE0}"/>
              </a:ext>
            </a:extLst>
          </p:cNvPr>
          <p:cNvPicPr>
            <a:picLocks noChangeAspect="1"/>
          </p:cNvPicPr>
          <p:nvPr/>
        </p:nvPicPr>
        <p:blipFill>
          <a:blip r:embed="rId11"/>
          <a:stretch>
            <a:fillRect/>
          </a:stretch>
        </p:blipFill>
        <p:spPr>
          <a:xfrm>
            <a:off x="1713620" y="5115924"/>
            <a:ext cx="2496259" cy="1200329"/>
          </a:xfrm>
          <a:prstGeom prst="rect">
            <a:avLst/>
          </a:prstGeom>
        </p:spPr>
      </p:pic>
      <p:pic>
        <p:nvPicPr>
          <p:cNvPr id="29" name="图片 28">
            <a:extLst>
              <a:ext uri="{FF2B5EF4-FFF2-40B4-BE49-F238E27FC236}">
                <a16:creationId xmlns:a16="http://schemas.microsoft.com/office/drawing/2014/main" id="{1A3505DC-A529-B350-ED02-9A87ED50FF67}"/>
              </a:ext>
            </a:extLst>
          </p:cNvPr>
          <p:cNvPicPr>
            <a:picLocks noChangeAspect="1"/>
          </p:cNvPicPr>
          <p:nvPr/>
        </p:nvPicPr>
        <p:blipFill>
          <a:blip r:embed="rId9"/>
          <a:stretch>
            <a:fillRect/>
          </a:stretch>
        </p:blipFill>
        <p:spPr>
          <a:xfrm>
            <a:off x="4211143" y="5467667"/>
            <a:ext cx="2621409" cy="579851"/>
          </a:xfrm>
          <a:prstGeom prst="rect">
            <a:avLst/>
          </a:prstGeom>
        </p:spPr>
      </p:pic>
    </p:spTree>
    <p:extLst>
      <p:ext uri="{BB962C8B-B14F-4D97-AF65-F5344CB8AC3E}">
        <p14:creationId xmlns:p14="http://schemas.microsoft.com/office/powerpoint/2010/main" val="34254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00BB26-1CAE-7C32-E4CD-19FED0FC79E2}"/>
              </a:ext>
            </a:extLst>
          </p:cNvPr>
          <p:cNvSpPr txBox="1"/>
          <p:nvPr/>
        </p:nvSpPr>
        <p:spPr>
          <a:xfrm>
            <a:off x="179512" y="0"/>
            <a:ext cx="1781944" cy="461665"/>
          </a:xfrm>
          <a:prstGeom prst="rect">
            <a:avLst/>
          </a:prstGeom>
          <a:noFill/>
        </p:spPr>
        <p:txBody>
          <a:bodyPr wrap="square">
            <a:spAutoFit/>
          </a:bodyPr>
          <a:lstStyle/>
          <a:p>
            <a:pPr algn="just"/>
            <a:r>
              <a:rPr lang="en-US" altLang="zh-CN" sz="2400" dirty="0">
                <a:solidFill>
                  <a:srgbClr val="FF0000"/>
                </a:solidFill>
                <a:effectLst/>
                <a:latin typeface="Calibri" panose="020F0502020204030204" pitchFamily="34" charset="0"/>
                <a:ea typeface="等线" panose="02010600030101010101" pitchFamily="2" charset="-122"/>
                <a:cs typeface="21"/>
              </a:rPr>
              <a:t>F-properties</a:t>
            </a:r>
            <a:endParaRPr lang="zh-CN" altLang="zh-CN" sz="2400" dirty="0">
              <a:effectLst/>
              <a:latin typeface="Calibri" panose="020F0502020204030204" pitchFamily="34" charset="0"/>
              <a:ea typeface="等线" panose="02010600030101010101" pitchFamily="2" charset="-122"/>
              <a:cs typeface="21"/>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7327A5E-7457-F98F-D452-4EBEF980B575}"/>
                  </a:ext>
                </a:extLst>
              </p:cNvPr>
              <p:cNvSpPr/>
              <p:nvPr/>
            </p:nvSpPr>
            <p:spPr>
              <a:xfrm>
                <a:off x="1951895" y="1844824"/>
                <a:ext cx="3242395" cy="7251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𝑭</m:t>
                          </m:r>
                        </m:e>
                        <m:sub>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𝜶</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a:rPr>
                            <m:t>𝟏</m:t>
                          </m:r>
                        </m:sub>
                      </m:sSub>
                      <m:r>
                        <a:rPr lang="en-US" altLang="zh-CN" sz="2000" b="1" i="1">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m:t>
                      </m:r>
                      <m:r>
                        <a:rPr lang="en-US" altLang="zh-CN" sz="2000" b="1" smtClean="0">
                          <a:solidFill>
                            <a:srgbClr val="002060"/>
                          </a:solidFill>
                          <a:latin typeface="Cambria Math" panose="02040503050406030204" pitchFamily="18" charset="0"/>
                        </a:rPr>
                        <m:t>=</m:t>
                      </m:r>
                      <m:f>
                        <m:fPr>
                          <m:ctrlPr>
                            <a:rPr lang="en-US" altLang="zh-CN" sz="2000" b="1" i="1" smtClean="0">
                              <a:solidFill>
                                <a:srgbClr val="002060"/>
                              </a:solidFill>
                              <a:latin typeface="Cambria Math" panose="02040503050406030204" pitchFamily="18" charset="0"/>
                            </a:rPr>
                          </m:ctrlPr>
                        </m:fPr>
                        <m:num>
                          <m:r>
                            <a:rPr lang="en-US" altLang="zh-CN" sz="2000" b="1" i="0" smtClean="0">
                              <a:solidFill>
                                <a:srgbClr val="002060"/>
                              </a:solidFill>
                              <a:latin typeface="Cambria Math" panose="02040503050406030204" pitchFamily="18" charset="0"/>
                            </a:rPr>
                            <m:t>𝟏</m:t>
                          </m:r>
                        </m:num>
                        <m:den>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𝑭</m:t>
                              </m:r>
                            </m:e>
                            <m:sub>
                              <m:r>
                                <a:rPr lang="zh-CN" altLang="en-US" sz="2000" b="1" i="1">
                                  <a:solidFill>
                                    <a:srgbClr val="002060"/>
                                  </a:solidFill>
                                  <a:latin typeface="Cambria Math" panose="02040503050406030204" pitchFamily="18" charset="0"/>
                                </a:rPr>
                                <m:t>𝜶</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den>
                      </m:f>
                    </m:oMath>
                  </m:oMathPara>
                </a14:m>
                <a:endParaRPr lang="zh-CN" altLang="en-US" sz="2000" b="1" dirty="0"/>
              </a:p>
            </p:txBody>
          </p:sp>
        </mc:Choice>
        <mc:Fallback xmlns="">
          <p:sp>
            <p:nvSpPr>
              <p:cNvPr id="4" name="矩形 3">
                <a:extLst>
                  <a:ext uri="{FF2B5EF4-FFF2-40B4-BE49-F238E27FC236}">
                    <a16:creationId xmlns:a16="http://schemas.microsoft.com/office/drawing/2014/main" id="{77327A5E-7457-F98F-D452-4EBEF980B575}"/>
                  </a:ext>
                </a:extLst>
              </p:cNvPr>
              <p:cNvSpPr>
                <a:spLocks noRot="1" noChangeAspect="1" noMove="1" noResize="1" noEditPoints="1" noAdjustHandles="1" noChangeArrowheads="1" noChangeShapeType="1" noTextEdit="1"/>
              </p:cNvSpPr>
              <p:nvPr/>
            </p:nvSpPr>
            <p:spPr>
              <a:xfrm>
                <a:off x="1951895" y="1844824"/>
                <a:ext cx="3242395" cy="725135"/>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FC9D754-2A0F-3BDC-A0DE-F76428630E84}"/>
              </a:ext>
            </a:extLst>
          </p:cNvPr>
          <p:cNvSpPr txBox="1"/>
          <p:nvPr/>
        </p:nvSpPr>
        <p:spPr>
          <a:xfrm>
            <a:off x="172465" y="3383359"/>
            <a:ext cx="91784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Find</a:t>
            </a:r>
            <a:endParaRPr lang="zh-CN" altLang="en-US" sz="2400" dirty="0"/>
          </a:p>
        </p:txBody>
      </p:sp>
      <p:pic>
        <p:nvPicPr>
          <p:cNvPr id="7" name="图片 6">
            <a:extLst>
              <a:ext uri="{FF2B5EF4-FFF2-40B4-BE49-F238E27FC236}">
                <a16:creationId xmlns:a16="http://schemas.microsoft.com/office/drawing/2014/main" id="{CBD6989A-E670-5AC4-F96F-613264463208}"/>
              </a:ext>
            </a:extLst>
          </p:cNvPr>
          <p:cNvPicPr>
            <a:picLocks noChangeAspect="1"/>
          </p:cNvPicPr>
          <p:nvPr/>
        </p:nvPicPr>
        <p:blipFill>
          <a:blip r:embed="rId3"/>
          <a:stretch>
            <a:fillRect/>
          </a:stretch>
        </p:blipFill>
        <p:spPr>
          <a:xfrm>
            <a:off x="964553" y="3429000"/>
            <a:ext cx="2732558" cy="46166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969DE3E-D54D-1965-7714-719437CB0284}"/>
                  </a:ext>
                </a:extLst>
              </p:cNvPr>
              <p:cNvSpPr/>
              <p:nvPr/>
            </p:nvSpPr>
            <p:spPr>
              <a:xfrm>
                <a:off x="827584" y="938700"/>
                <a:ext cx="5084757" cy="583814"/>
              </a:xfrm>
              <a:prstGeom prst="rect">
                <a:avLst/>
              </a:prstGeom>
            </p:spPr>
            <p:txBody>
              <a:bodyPr wrap="square">
                <a:spAutoFit/>
              </a:bodyPr>
              <a:lstStyle/>
              <a:p>
                <a:pPr>
                  <a:lnSpc>
                    <a:spcPct val="150000"/>
                  </a:lnSpc>
                </a:pPr>
                <a14:m>
                  <m:oMath xmlns:m="http://schemas.openxmlformats.org/officeDocument/2006/math">
                    <m:r>
                      <a:rPr lang="en-US" altLang="zh-CN" sz="2400" b="1" i="1" smtClean="0">
                        <a:solidFill>
                          <a:srgbClr val="002060"/>
                        </a:solidFill>
                        <a:latin typeface="Cambria Math" panose="02040503050406030204" pitchFamily="18" charset="0"/>
                        <a:ea typeface="黑体" panose="02010609060101010101" pitchFamily="49" charset="-122"/>
                      </a:rPr>
                      <m:t>𝑿</m:t>
                    </m:r>
                    <m:r>
                      <m:rPr>
                        <m:nor/>
                      </m:rPr>
                      <a:rPr lang="en-US" altLang="zh-CN" sz="2400" b="1" dirty="0">
                        <a:solidFill>
                          <a:srgbClr val="002060"/>
                        </a:solidFill>
                        <a:latin typeface="Times New Roman" pitchFamily="18" charset="0"/>
                        <a:cs typeface="Times New Roman" pitchFamily="18" charset="0"/>
                      </a:rPr>
                      <m:t>~</m:t>
                    </m:r>
                    <m:r>
                      <a:rPr lang="en-US" altLang="zh-CN" sz="2400" b="1" i="1" smtClean="0">
                        <a:solidFill>
                          <a:srgbClr val="002060"/>
                        </a:solidFill>
                        <a:latin typeface="Cambria Math" panose="02040503050406030204" pitchFamily="18" charset="0"/>
                        <a:ea typeface="Cambria Math" panose="02040503050406030204" pitchFamily="18" charset="0"/>
                      </a:rPr>
                      <m:t>𝑭</m:t>
                    </m:r>
                    <m:d>
                      <m:dPr>
                        <m:ctrlPr>
                          <a:rPr lang="en-US" altLang="zh-CN" sz="2400" b="1" i="1">
                            <a:solidFill>
                              <a:srgbClr val="002060"/>
                            </a:solidFill>
                            <a:latin typeface="Cambria Math" panose="02040503050406030204" pitchFamily="18" charset="0"/>
                            <a:ea typeface="Cambria Math" panose="02040503050406030204" pitchFamily="18" charset="0"/>
                          </a:rPr>
                        </m:ctrlPr>
                      </m:dPr>
                      <m:e>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𝒏</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𝒏</m:t>
                            </m:r>
                          </m:e>
                          <m:sub>
                            <m:r>
                              <a:rPr lang="en-US" altLang="zh-CN" sz="2400" b="1" i="1">
                                <a:solidFill>
                                  <a:srgbClr val="002060"/>
                                </a:solidFill>
                                <a:latin typeface="Cambria Math" panose="02040503050406030204" pitchFamily="18" charset="0"/>
                                <a:ea typeface="Cambria Math" panose="02040503050406030204" pitchFamily="18" charset="0"/>
                              </a:rPr>
                              <m:t>𝟐</m:t>
                            </m:r>
                          </m:sub>
                        </m:sSub>
                      </m:e>
                    </m:d>
                    <m:r>
                      <a:rPr lang="en-US" altLang="zh-CN" sz="2400">
                        <a:solidFill>
                          <a:srgbClr val="002060"/>
                        </a:solidFill>
                        <a:latin typeface="Cambria Math" panose="02040503050406030204" pitchFamily="18" charset="0"/>
                        <a:ea typeface="黑体" panose="02010609060101010101" pitchFamily="49" charset="-122"/>
                      </a:rPr>
                      <m:t>,</m:t>
                    </m:r>
                    <m:r>
                      <a:rPr lang="en-US" altLang="zh-CN" sz="2400" i="1" smtClean="0">
                        <a:solidFill>
                          <a:srgbClr val="002060"/>
                        </a:solidFill>
                        <a:latin typeface="Cambria Math" panose="02040503050406030204" pitchFamily="18" charset="0"/>
                        <a:ea typeface="黑体" panose="02010609060101010101" pitchFamily="49" charset="-122"/>
                      </a:rPr>
                      <m:t> </m:t>
                    </m:r>
                  </m:oMath>
                </a14:m>
                <a:r>
                  <a:rPr lang="zh-CN" altLang="en-US" sz="2400" dirty="0">
                    <a:latin typeface="黑体" panose="02010609060101010101" pitchFamily="49" charset="-122"/>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then</a:t>
                </a:r>
                <a:r>
                  <a:rPr lang="en-US" altLang="zh-CN"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1" i="0" smtClean="0">
                        <a:solidFill>
                          <a:srgbClr val="002060"/>
                        </a:solidFill>
                        <a:latin typeface="Cambria Math" panose="02040503050406030204" pitchFamily="18" charset="0"/>
                        <a:ea typeface="黑体" panose="02010609060101010101" pitchFamily="49" charset="-122"/>
                      </a:rPr>
                      <m:t>𝟏</m:t>
                    </m:r>
                    <m:r>
                      <a:rPr lang="en-US" altLang="zh-CN" sz="2400" b="1" i="0" smtClean="0">
                        <a:solidFill>
                          <a:srgbClr val="002060"/>
                        </a:solidFill>
                        <a:latin typeface="Cambria Math" panose="02040503050406030204" pitchFamily="18" charset="0"/>
                        <a:ea typeface="黑体" panose="02010609060101010101" pitchFamily="49" charset="-122"/>
                      </a:rPr>
                      <m:t>/</m:t>
                    </m:r>
                    <m:r>
                      <a:rPr lang="en-US" altLang="zh-CN" sz="2400" b="1" i="1">
                        <a:solidFill>
                          <a:srgbClr val="002060"/>
                        </a:solidFill>
                        <a:latin typeface="Cambria Math" panose="02040503050406030204" pitchFamily="18" charset="0"/>
                        <a:ea typeface="黑体" panose="02010609060101010101" pitchFamily="49" charset="-122"/>
                      </a:rPr>
                      <m:t>𝑿</m:t>
                    </m:r>
                    <m:r>
                      <m:rPr>
                        <m:nor/>
                      </m:rPr>
                      <a:rPr lang="en-US" altLang="zh-CN" sz="2400" b="1" dirty="0">
                        <a:solidFill>
                          <a:srgbClr val="002060"/>
                        </a:solidFill>
                        <a:latin typeface="Times New Roman" pitchFamily="18" charset="0"/>
                        <a:cs typeface="Times New Roman"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𝑭</m:t>
                    </m:r>
                    <m:d>
                      <m:dPr>
                        <m:ctrlPr>
                          <a:rPr lang="en-US" altLang="zh-CN" sz="2400" b="1" i="1">
                            <a:solidFill>
                              <a:srgbClr val="002060"/>
                            </a:solidFill>
                            <a:latin typeface="Cambria Math" panose="02040503050406030204" pitchFamily="18" charset="0"/>
                            <a:ea typeface="Cambria Math" panose="02040503050406030204" pitchFamily="18" charset="0"/>
                          </a:rPr>
                        </m:ctrlPr>
                      </m:dPr>
                      <m:e>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𝒏</m:t>
                            </m:r>
                          </m:e>
                          <m:sub>
                            <m:r>
                              <a:rPr lang="en-US" altLang="zh-CN" sz="2400" b="1" i="1" smtClean="0">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𝒏</m:t>
                            </m:r>
                          </m:e>
                          <m:sub>
                            <m:r>
                              <a:rPr lang="en-US" altLang="zh-CN" sz="2400" b="1" i="1" smtClean="0">
                                <a:solidFill>
                                  <a:srgbClr val="002060"/>
                                </a:solidFill>
                                <a:latin typeface="Cambria Math" panose="02040503050406030204" pitchFamily="18" charset="0"/>
                                <a:ea typeface="Cambria Math" panose="02040503050406030204" pitchFamily="18" charset="0"/>
                              </a:rPr>
                              <m:t>𝟏</m:t>
                            </m:r>
                          </m:sub>
                        </m:sSub>
                      </m:e>
                    </m:d>
                    <m:r>
                      <a:rPr lang="en-US" altLang="zh-CN" sz="2400" b="1" i="1" smtClean="0">
                        <a:solidFill>
                          <a:srgbClr val="002060"/>
                        </a:solidFill>
                        <a:latin typeface="Cambria Math" panose="02040503050406030204" pitchFamily="18" charset="0"/>
                      </a:rPr>
                      <m:t>.</m:t>
                    </m:r>
                  </m:oMath>
                </a14:m>
                <a:endParaRPr lang="en-US" altLang="zh-CN" sz="2400" dirty="0"/>
              </a:p>
            </p:txBody>
          </p:sp>
        </mc:Choice>
        <mc:Fallback xmlns="">
          <p:sp>
            <p:nvSpPr>
              <p:cNvPr id="8" name="矩形 7">
                <a:extLst>
                  <a:ext uri="{FF2B5EF4-FFF2-40B4-BE49-F238E27FC236}">
                    <a16:creationId xmlns:a16="http://schemas.microsoft.com/office/drawing/2014/main" id="{2969DE3E-D54D-1965-7714-719437CB0284}"/>
                  </a:ext>
                </a:extLst>
              </p:cNvPr>
              <p:cNvSpPr>
                <a:spLocks noRot="1" noChangeAspect="1" noMove="1" noResize="1" noEditPoints="1" noAdjustHandles="1" noChangeArrowheads="1" noChangeShapeType="1" noTextEdit="1"/>
              </p:cNvSpPr>
              <p:nvPr/>
            </p:nvSpPr>
            <p:spPr>
              <a:xfrm>
                <a:off x="827584" y="938700"/>
                <a:ext cx="5084757" cy="583814"/>
              </a:xfrm>
              <a:prstGeom prst="rect">
                <a:avLst/>
              </a:prstGeom>
              <a:blipFill>
                <a:blip r:embed="rId4"/>
                <a:stretch>
                  <a:fillRect l="-360" b="-22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386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B3261E0-06A6-BDBA-D30F-BC445DA5CCD9}"/>
              </a:ext>
            </a:extLst>
          </p:cNvPr>
          <p:cNvPicPr>
            <a:picLocks noChangeAspect="1"/>
          </p:cNvPicPr>
          <p:nvPr/>
        </p:nvPicPr>
        <p:blipFill>
          <a:blip r:embed="rId2"/>
          <a:stretch>
            <a:fillRect/>
          </a:stretch>
        </p:blipFill>
        <p:spPr>
          <a:xfrm>
            <a:off x="467544" y="188640"/>
            <a:ext cx="8280920" cy="2044774"/>
          </a:xfrm>
          <a:prstGeom prst="rect">
            <a:avLst/>
          </a:prstGeom>
        </p:spPr>
      </p:pic>
      <p:sp>
        <p:nvSpPr>
          <p:cNvPr id="5" name="文本框 4">
            <a:extLst>
              <a:ext uri="{FF2B5EF4-FFF2-40B4-BE49-F238E27FC236}">
                <a16:creationId xmlns:a16="http://schemas.microsoft.com/office/drawing/2014/main" id="{43E6D0D2-3484-CA68-BDCA-B0C840FCCD57}"/>
              </a:ext>
            </a:extLst>
          </p:cNvPr>
          <p:cNvSpPr txBox="1"/>
          <p:nvPr/>
        </p:nvSpPr>
        <p:spPr>
          <a:xfrm>
            <a:off x="391631" y="2598003"/>
            <a:ext cx="8352928"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process of performing an experiment to obtain a sample from the population is called sampling.</a:t>
            </a:r>
            <a:endParaRPr lang="zh-CN" altLang="en-US" sz="2400" dirty="0"/>
          </a:p>
        </p:txBody>
      </p:sp>
      <p:sp>
        <p:nvSpPr>
          <p:cNvPr id="7" name="文本框 6">
            <a:extLst>
              <a:ext uri="{FF2B5EF4-FFF2-40B4-BE49-F238E27FC236}">
                <a16:creationId xmlns:a16="http://schemas.microsoft.com/office/drawing/2014/main" id="{E1659665-37B9-20E5-E982-E245975AC151}"/>
              </a:ext>
            </a:extLst>
          </p:cNvPr>
          <p:cNvSpPr txBox="1"/>
          <p:nvPr/>
        </p:nvSpPr>
        <p:spPr>
          <a:xfrm>
            <a:off x="495607" y="3645024"/>
            <a:ext cx="8248952" cy="830997"/>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The purpose </a:t>
            </a:r>
            <a:r>
              <a:rPr lang="en-US" altLang="zh-CN" sz="2400" dirty="0">
                <a:effectLst/>
                <a:latin typeface="Calibri" panose="020F0502020204030204" pitchFamily="34" charset="0"/>
                <a:ea typeface="等线" panose="02010600030101010101" pitchFamily="2" charset="-122"/>
                <a:cs typeface="21"/>
              </a:rPr>
              <a:t>of the sampling is to find out something about the nature of the population.</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09787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4DE7E8-A408-6926-5A7B-C1258F2BDD83}"/>
              </a:ext>
            </a:extLst>
          </p:cNvPr>
          <p:cNvPicPr>
            <a:picLocks noChangeAspect="1"/>
          </p:cNvPicPr>
          <p:nvPr/>
        </p:nvPicPr>
        <p:blipFill>
          <a:blip r:embed="rId2"/>
          <a:stretch>
            <a:fillRect/>
          </a:stretch>
        </p:blipFill>
        <p:spPr>
          <a:xfrm>
            <a:off x="179512" y="136630"/>
            <a:ext cx="8280920" cy="3292370"/>
          </a:xfrm>
          <a:prstGeom prst="rect">
            <a:avLst/>
          </a:prstGeom>
        </p:spPr>
      </p:pic>
      <p:sp>
        <p:nvSpPr>
          <p:cNvPr id="10" name="文本框 9">
            <a:extLst>
              <a:ext uri="{FF2B5EF4-FFF2-40B4-BE49-F238E27FC236}">
                <a16:creationId xmlns:a16="http://schemas.microsoft.com/office/drawing/2014/main" id="{DFD60F5B-3E21-A081-D3B1-F7CAE28E9BA7}"/>
              </a:ext>
            </a:extLst>
          </p:cNvPr>
          <p:cNvSpPr txBox="1"/>
          <p:nvPr/>
        </p:nvSpPr>
        <p:spPr>
          <a:xfrm>
            <a:off x="395536" y="3573016"/>
            <a:ext cx="43204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If</a:t>
            </a:r>
            <a:endParaRPr lang="zh-CN" altLang="en-US" sz="2400" dirty="0"/>
          </a:p>
        </p:txBody>
      </p:sp>
      <p:pic>
        <p:nvPicPr>
          <p:cNvPr id="11" name="图片 10">
            <a:extLst>
              <a:ext uri="{FF2B5EF4-FFF2-40B4-BE49-F238E27FC236}">
                <a16:creationId xmlns:a16="http://schemas.microsoft.com/office/drawing/2014/main" id="{86FE0459-7271-AFB0-323E-3BCBC5593EE3}"/>
              </a:ext>
            </a:extLst>
          </p:cNvPr>
          <p:cNvPicPr>
            <a:picLocks noChangeAspect="1"/>
          </p:cNvPicPr>
          <p:nvPr/>
        </p:nvPicPr>
        <p:blipFill>
          <a:blip r:embed="rId3"/>
          <a:stretch>
            <a:fillRect/>
          </a:stretch>
        </p:blipFill>
        <p:spPr>
          <a:xfrm>
            <a:off x="827584" y="3627635"/>
            <a:ext cx="1476375" cy="352425"/>
          </a:xfrm>
          <a:prstGeom prst="rect">
            <a:avLst/>
          </a:prstGeom>
        </p:spPr>
      </p:pic>
      <p:sp>
        <p:nvSpPr>
          <p:cNvPr id="13" name="文本框 12">
            <a:extLst>
              <a:ext uri="{FF2B5EF4-FFF2-40B4-BE49-F238E27FC236}">
                <a16:creationId xmlns:a16="http://schemas.microsoft.com/office/drawing/2014/main" id="{2FC17637-FA7C-7F92-4379-C2B517D1E9BA}"/>
              </a:ext>
            </a:extLst>
          </p:cNvPr>
          <p:cNvSpPr txBox="1"/>
          <p:nvPr/>
        </p:nvSpPr>
        <p:spPr>
          <a:xfrm>
            <a:off x="2337829" y="3594135"/>
            <a:ext cx="619461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the value of the joint distribution of such a set</a:t>
            </a:r>
            <a:endParaRPr lang="zh-CN" altLang="en-US" sz="2400" dirty="0"/>
          </a:p>
        </p:txBody>
      </p:sp>
      <p:sp>
        <p:nvSpPr>
          <p:cNvPr id="15" name="文本框 14">
            <a:extLst>
              <a:ext uri="{FF2B5EF4-FFF2-40B4-BE49-F238E27FC236}">
                <a16:creationId xmlns:a16="http://schemas.microsoft.com/office/drawing/2014/main" id="{2E5CEB5A-F6C9-F7CF-8DAE-9811F86AB8F9}"/>
              </a:ext>
            </a:extLst>
          </p:cNvPr>
          <p:cNvSpPr txBox="1"/>
          <p:nvPr/>
        </p:nvSpPr>
        <p:spPr>
          <a:xfrm>
            <a:off x="323528" y="4089300"/>
            <a:ext cx="482453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of random variables at                   </a:t>
            </a:r>
            <a:r>
              <a:rPr lang="zh-CN" altLang="en-US" sz="2400" dirty="0">
                <a:latin typeface="Calibri" panose="020F0502020204030204" pitchFamily="34" charset="0"/>
                <a:ea typeface="等线" panose="02010600030101010101" pitchFamily="2" charset="-122"/>
                <a:cs typeface="21"/>
              </a:rPr>
              <a:t>  ，  </a:t>
            </a:r>
            <a:endParaRPr lang="zh-CN" altLang="en-US" sz="2400" dirty="0"/>
          </a:p>
        </p:txBody>
      </p:sp>
      <p:pic>
        <p:nvPicPr>
          <p:cNvPr id="16" name="图片 15">
            <a:extLst>
              <a:ext uri="{FF2B5EF4-FFF2-40B4-BE49-F238E27FC236}">
                <a16:creationId xmlns:a16="http://schemas.microsoft.com/office/drawing/2014/main" id="{283A4B6C-D4CC-B176-6893-1E22A2153032}"/>
              </a:ext>
            </a:extLst>
          </p:cNvPr>
          <p:cNvPicPr>
            <a:picLocks noChangeAspect="1"/>
          </p:cNvPicPr>
          <p:nvPr/>
        </p:nvPicPr>
        <p:blipFill>
          <a:blip r:embed="rId4"/>
          <a:stretch>
            <a:fillRect/>
          </a:stretch>
        </p:blipFill>
        <p:spPr>
          <a:xfrm>
            <a:off x="3347864" y="4143919"/>
            <a:ext cx="1314450" cy="352425"/>
          </a:xfrm>
          <a:prstGeom prst="rect">
            <a:avLst/>
          </a:prstGeom>
        </p:spPr>
      </p:pic>
      <p:sp>
        <p:nvSpPr>
          <p:cNvPr id="18" name="文本框 17">
            <a:extLst>
              <a:ext uri="{FF2B5EF4-FFF2-40B4-BE49-F238E27FC236}">
                <a16:creationId xmlns:a16="http://schemas.microsoft.com/office/drawing/2014/main" id="{4A75C4B9-E2FF-D5A7-7178-ED5FB56CDCAE}"/>
              </a:ext>
            </a:extLst>
          </p:cNvPr>
          <p:cNvSpPr txBox="1"/>
          <p:nvPr/>
        </p:nvSpPr>
        <p:spPr>
          <a:xfrm>
            <a:off x="4860032" y="4055801"/>
            <a:ext cx="2232248"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can get that</a:t>
            </a:r>
            <a:endParaRPr lang="zh-CN" altLang="en-US" sz="2400" dirty="0"/>
          </a:p>
        </p:txBody>
      </p:sp>
      <p:pic>
        <p:nvPicPr>
          <p:cNvPr id="19" name="图片 18">
            <a:extLst>
              <a:ext uri="{FF2B5EF4-FFF2-40B4-BE49-F238E27FC236}">
                <a16:creationId xmlns:a16="http://schemas.microsoft.com/office/drawing/2014/main" id="{81A26079-D106-464C-7BC1-C6E364C710BC}"/>
              </a:ext>
            </a:extLst>
          </p:cNvPr>
          <p:cNvPicPr>
            <a:picLocks noChangeAspect="1"/>
          </p:cNvPicPr>
          <p:nvPr/>
        </p:nvPicPr>
        <p:blipFill>
          <a:blip r:embed="rId5"/>
          <a:stretch>
            <a:fillRect/>
          </a:stretch>
        </p:blipFill>
        <p:spPr>
          <a:xfrm>
            <a:off x="1776797" y="4515870"/>
            <a:ext cx="2543175" cy="628650"/>
          </a:xfrm>
          <a:prstGeom prst="rect">
            <a:avLst/>
          </a:prstGeom>
        </p:spPr>
      </p:pic>
      <p:sp>
        <p:nvSpPr>
          <p:cNvPr id="21" name="文本框 20">
            <a:extLst>
              <a:ext uri="{FF2B5EF4-FFF2-40B4-BE49-F238E27FC236}">
                <a16:creationId xmlns:a16="http://schemas.microsoft.com/office/drawing/2014/main" id="{C2CCE4AB-2E07-08C4-45DB-AF62A73A9CEE}"/>
              </a:ext>
            </a:extLst>
          </p:cNvPr>
          <p:cNvSpPr txBox="1"/>
          <p:nvPr/>
        </p:nvSpPr>
        <p:spPr>
          <a:xfrm>
            <a:off x="5292080" y="4574845"/>
            <a:ext cx="1116124" cy="369332"/>
          </a:xfrm>
          <a:prstGeom prst="rect">
            <a:avLst/>
          </a:prstGeom>
          <a:noFill/>
        </p:spPr>
        <p:txBody>
          <a:bodyPr wrap="square">
            <a:spAutoFit/>
          </a:bodyPr>
          <a:lstStyle/>
          <a:p>
            <a:r>
              <a:rPr lang="zh-CN" altLang="en-US" sz="1800" dirty="0">
                <a:effectLst/>
                <a:latin typeface="Calibri" panose="020F0502020204030204" pitchFamily="34" charset="0"/>
                <a:ea typeface="等线" panose="02010600030101010101" pitchFamily="2" charset="-122"/>
                <a:cs typeface="21"/>
              </a:rPr>
              <a:t>（</a:t>
            </a:r>
            <a:r>
              <a:rPr lang="en-US" altLang="zh-CN" sz="1800" dirty="0">
                <a:effectLst/>
                <a:latin typeface="Calibri" panose="020F0502020204030204" pitchFamily="34" charset="0"/>
                <a:ea typeface="等线" panose="02010600030101010101" pitchFamily="2" charset="-122"/>
                <a:cs typeface="21"/>
              </a:rPr>
              <a:t>6.2.1</a:t>
            </a:r>
            <a:r>
              <a:rPr lang="zh-CN" altLang="en-US" sz="1800" dirty="0">
                <a:effectLst/>
                <a:latin typeface="Calibri" panose="020F0502020204030204" pitchFamily="34" charset="0"/>
                <a:ea typeface="等线" panose="02010600030101010101" pitchFamily="2" charset="-122"/>
                <a:cs typeface="21"/>
              </a:rPr>
              <a:t>）</a:t>
            </a:r>
            <a:endParaRPr lang="zh-CN" altLang="en-US" dirty="0"/>
          </a:p>
        </p:txBody>
      </p:sp>
      <p:sp>
        <p:nvSpPr>
          <p:cNvPr id="23" name="文本框 22">
            <a:extLst>
              <a:ext uri="{FF2B5EF4-FFF2-40B4-BE49-F238E27FC236}">
                <a16:creationId xmlns:a16="http://schemas.microsoft.com/office/drawing/2014/main" id="{86542C5B-CDFA-19E7-8A30-3E360914E75E}"/>
              </a:ext>
            </a:extLst>
          </p:cNvPr>
          <p:cNvSpPr txBox="1"/>
          <p:nvPr/>
        </p:nvSpPr>
        <p:spPr>
          <a:xfrm>
            <a:off x="449796" y="5211265"/>
            <a:ext cx="13859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in which</a:t>
            </a:r>
            <a:endParaRPr lang="zh-CN" altLang="en-US" sz="2400" dirty="0"/>
          </a:p>
        </p:txBody>
      </p:sp>
      <p:pic>
        <p:nvPicPr>
          <p:cNvPr id="24" name="图片 23">
            <a:extLst>
              <a:ext uri="{FF2B5EF4-FFF2-40B4-BE49-F238E27FC236}">
                <a16:creationId xmlns:a16="http://schemas.microsoft.com/office/drawing/2014/main" id="{72921113-8893-5AD8-0EAA-1D82AECE022C}"/>
              </a:ext>
            </a:extLst>
          </p:cNvPr>
          <p:cNvPicPr>
            <a:picLocks noChangeAspect="1"/>
          </p:cNvPicPr>
          <p:nvPr/>
        </p:nvPicPr>
        <p:blipFill>
          <a:blip r:embed="rId6"/>
          <a:stretch>
            <a:fillRect/>
          </a:stretch>
        </p:blipFill>
        <p:spPr>
          <a:xfrm>
            <a:off x="1736377" y="5318188"/>
            <a:ext cx="571500" cy="342900"/>
          </a:xfrm>
          <a:prstGeom prst="rect">
            <a:avLst/>
          </a:prstGeom>
        </p:spPr>
      </p:pic>
      <p:sp>
        <p:nvSpPr>
          <p:cNvPr id="26" name="文本框 25">
            <a:extLst>
              <a:ext uri="{FF2B5EF4-FFF2-40B4-BE49-F238E27FC236}">
                <a16:creationId xmlns:a16="http://schemas.microsoft.com/office/drawing/2014/main" id="{9C6EA99E-0EA6-3762-9228-66307B4C3C6A}"/>
              </a:ext>
            </a:extLst>
          </p:cNvPr>
          <p:cNvSpPr txBox="1"/>
          <p:nvPr/>
        </p:nvSpPr>
        <p:spPr>
          <a:xfrm>
            <a:off x="2483768" y="5258805"/>
            <a:ext cx="417646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the population distribution at</a:t>
            </a:r>
            <a:endParaRPr lang="zh-CN" altLang="en-US" sz="2400" dirty="0"/>
          </a:p>
        </p:txBody>
      </p:sp>
      <p:pic>
        <p:nvPicPr>
          <p:cNvPr id="27" name="图片 26">
            <a:extLst>
              <a:ext uri="{FF2B5EF4-FFF2-40B4-BE49-F238E27FC236}">
                <a16:creationId xmlns:a16="http://schemas.microsoft.com/office/drawing/2014/main" id="{575A0A64-77DF-4FC2-4702-E9F6D8A2EA5F}"/>
              </a:ext>
            </a:extLst>
          </p:cNvPr>
          <p:cNvPicPr>
            <a:picLocks noChangeAspect="1"/>
          </p:cNvPicPr>
          <p:nvPr/>
        </p:nvPicPr>
        <p:blipFill>
          <a:blip r:embed="rId7"/>
          <a:stretch>
            <a:fillRect/>
          </a:stretch>
        </p:blipFill>
        <p:spPr>
          <a:xfrm>
            <a:off x="6650607" y="5384863"/>
            <a:ext cx="209550" cy="276225"/>
          </a:xfrm>
          <a:prstGeom prst="rect">
            <a:avLst/>
          </a:prstGeom>
        </p:spPr>
      </p:pic>
    </p:spTree>
    <p:extLst>
      <p:ext uri="{BB962C8B-B14F-4D97-AF65-F5344CB8AC3E}">
        <p14:creationId xmlns:p14="http://schemas.microsoft.com/office/powerpoint/2010/main" val="37788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8" grpId="0"/>
      <p:bldP spid="21" grpId="0"/>
      <p:bldP spid="23"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D5DC68D-94C1-B0F3-488E-BBB452030A67}"/>
              </a:ext>
            </a:extLst>
          </p:cNvPr>
          <p:cNvPicPr>
            <a:picLocks noChangeAspect="1"/>
          </p:cNvPicPr>
          <p:nvPr/>
        </p:nvPicPr>
        <p:blipFill>
          <a:blip r:embed="rId2"/>
          <a:stretch>
            <a:fillRect/>
          </a:stretch>
        </p:blipFill>
        <p:spPr>
          <a:xfrm>
            <a:off x="483772" y="1484784"/>
            <a:ext cx="8176455" cy="2875844"/>
          </a:xfrm>
          <a:prstGeom prst="rect">
            <a:avLst/>
          </a:prstGeom>
        </p:spPr>
      </p:pic>
    </p:spTree>
    <p:extLst>
      <p:ext uri="{BB962C8B-B14F-4D97-AF65-F5344CB8AC3E}">
        <p14:creationId xmlns:p14="http://schemas.microsoft.com/office/powerpoint/2010/main" val="130719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FFE22F-F2BA-6C72-42CC-F27F93256B9C}"/>
              </a:ext>
            </a:extLst>
          </p:cNvPr>
          <p:cNvSpPr txBox="1"/>
          <p:nvPr/>
        </p:nvSpPr>
        <p:spPr>
          <a:xfrm>
            <a:off x="107504" y="44624"/>
            <a:ext cx="2016224"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6.3 Statistics</a:t>
            </a:r>
            <a:endParaRPr lang="zh-CN" altLang="en-US" sz="2400" dirty="0"/>
          </a:p>
        </p:txBody>
      </p:sp>
      <p:pic>
        <p:nvPicPr>
          <p:cNvPr id="4" name="图片 3">
            <a:extLst>
              <a:ext uri="{FF2B5EF4-FFF2-40B4-BE49-F238E27FC236}">
                <a16:creationId xmlns:a16="http://schemas.microsoft.com/office/drawing/2014/main" id="{992D0B21-D648-0491-B1DA-28ACE01A9004}"/>
              </a:ext>
            </a:extLst>
          </p:cNvPr>
          <p:cNvPicPr>
            <a:picLocks noChangeAspect="1"/>
          </p:cNvPicPr>
          <p:nvPr/>
        </p:nvPicPr>
        <p:blipFill>
          <a:blip r:embed="rId3"/>
          <a:stretch>
            <a:fillRect/>
          </a:stretch>
        </p:blipFill>
        <p:spPr>
          <a:xfrm>
            <a:off x="170212" y="2579712"/>
            <a:ext cx="8504182" cy="1698575"/>
          </a:xfrm>
          <a:prstGeom prst="rect">
            <a:avLst/>
          </a:prstGeom>
        </p:spPr>
      </p:pic>
      <p:sp>
        <p:nvSpPr>
          <p:cNvPr id="6" name="文本框 5">
            <a:extLst>
              <a:ext uri="{FF2B5EF4-FFF2-40B4-BE49-F238E27FC236}">
                <a16:creationId xmlns:a16="http://schemas.microsoft.com/office/drawing/2014/main" id="{535C0BC5-3D73-2F06-7B5A-99C9653E937B}"/>
              </a:ext>
            </a:extLst>
          </p:cNvPr>
          <p:cNvSpPr txBox="1"/>
          <p:nvPr/>
        </p:nvSpPr>
        <p:spPr>
          <a:xfrm>
            <a:off x="186202" y="764704"/>
            <a:ext cx="8504182"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will discuss the definition of the word statistic and some commonly used statistics in this section.</a:t>
            </a:r>
            <a:endParaRPr lang="zh-CN" altLang="en-US" sz="2400" dirty="0"/>
          </a:p>
        </p:txBody>
      </p:sp>
    </p:spTree>
    <p:extLst>
      <p:ext uri="{BB962C8B-B14F-4D97-AF65-F5344CB8AC3E}">
        <p14:creationId xmlns:p14="http://schemas.microsoft.com/office/powerpoint/2010/main" val="28475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6C92CD0-6307-932C-EC97-CBAD121CAFB8}"/>
              </a:ext>
            </a:extLst>
          </p:cNvPr>
          <p:cNvPicPr>
            <a:picLocks noChangeAspect="1"/>
          </p:cNvPicPr>
          <p:nvPr/>
        </p:nvPicPr>
        <p:blipFill>
          <a:blip r:embed="rId2"/>
          <a:stretch>
            <a:fillRect/>
          </a:stretch>
        </p:blipFill>
        <p:spPr>
          <a:xfrm>
            <a:off x="-1" y="0"/>
            <a:ext cx="9144001" cy="6858000"/>
          </a:xfrm>
          <a:prstGeom prst="rect">
            <a:avLst/>
          </a:prstGeom>
        </p:spPr>
      </p:pic>
    </p:spTree>
    <p:extLst>
      <p:ext uri="{BB962C8B-B14F-4D97-AF65-F5344CB8AC3E}">
        <p14:creationId xmlns:p14="http://schemas.microsoft.com/office/powerpoint/2010/main" val="227286988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2318</Words>
  <Application>Microsoft Office PowerPoint</Application>
  <PresentationFormat>全屏显示(4:3)</PresentationFormat>
  <Paragraphs>353</Paragraphs>
  <Slides>43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黑体</vt:lpstr>
      <vt:lpstr>Arial</vt:lpstr>
      <vt:lpstr>Calibri</vt:lpstr>
      <vt:lpstr>Cambria Math</vt:lpstr>
      <vt:lpstr>Times New Roman</vt:lpstr>
      <vt:lpstr>默认设计模板</vt:lpstr>
      <vt:lpstr>6. Fundamental Sampling Distributions and Data Descriptions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95</cp:revision>
  <dcterms:created xsi:type="dcterms:W3CDTF">2016-12-02T08:56:59Z</dcterms:created>
  <dcterms:modified xsi:type="dcterms:W3CDTF">2023-04-03T09:46:29Z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