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60"/>
  </p:normalViewPr>
  <p:slideViewPr>
    <p:cSldViewPr>
      <p:cViewPr varScale="1">
        <p:scale>
          <a:sx n="60" d="100"/>
          <a:sy n="60" d="100"/>
        </p:scale>
        <p:origin x="144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15.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26" Type="http://schemas.openxmlformats.org/officeDocument/2006/relationships/image" Target="../media/image108.png"/><Relationship Id="rId3" Type="http://schemas.openxmlformats.org/officeDocument/2006/relationships/image" Target="../media/image85.pn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image" Target="../media/image84.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105.png"/><Relationship Id="rId28" Type="http://schemas.openxmlformats.org/officeDocument/2006/relationships/image" Target="../media/image110.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 Id="rId27" Type="http://schemas.openxmlformats.org/officeDocument/2006/relationships/image" Target="../media/image109.png"/></Relationships>
</file>

<file path=ppt/slides/_rels/slide1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13.png"/></Relationships>
</file>

<file path=ppt/slides/_rels/slide17.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27.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18.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s>
</file>

<file path=ppt/slides/_rels/slide1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139.png"/></Relationships>
</file>

<file path=ppt/slides/_rels/slide21.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22.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10" Type="http://schemas.openxmlformats.org/officeDocument/2006/relationships/image" Target="../media/image114.png"/><Relationship Id="rId4" Type="http://schemas.openxmlformats.org/officeDocument/2006/relationships/image" Target="../media/image150.png"/><Relationship Id="rId9" Type="http://schemas.openxmlformats.org/officeDocument/2006/relationships/image" Target="../media/image155.png"/></Relationships>
</file>

<file path=ppt/slides/_rels/slide23.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3" Type="http://schemas.openxmlformats.org/officeDocument/2006/relationships/image" Target="../media/image158.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 Type="http://schemas.openxmlformats.org/officeDocument/2006/relationships/image" Target="../media/image157.png"/><Relationship Id="rId16"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5" Type="http://schemas.openxmlformats.org/officeDocument/2006/relationships/image" Target="../media/image170.png"/><Relationship Id="rId10" Type="http://schemas.openxmlformats.org/officeDocument/2006/relationships/image" Target="../media/image165.png"/><Relationship Id="rId4" Type="http://schemas.openxmlformats.org/officeDocument/2006/relationships/image" Target="../media/image159.png"/><Relationship Id="rId9" Type="http://schemas.openxmlformats.org/officeDocument/2006/relationships/image" Target="../media/image164.png"/><Relationship Id="rId14" Type="http://schemas.openxmlformats.org/officeDocument/2006/relationships/image" Target="../media/image16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6.gif"/><Relationship Id="rId2" Type="http://schemas.openxmlformats.org/officeDocument/2006/relationships/image" Target="../media/image115.gif"/><Relationship Id="rId1" Type="http://schemas.openxmlformats.org/officeDocument/2006/relationships/slideLayout" Target="../slideLayouts/slideLayout2.xml"/><Relationship Id="rId4" Type="http://schemas.openxmlformats.org/officeDocument/2006/relationships/image" Target="../media/image117.gif"/></Relationships>
</file>

<file path=ppt/slides/_rels/slide26.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124.png"/><Relationship Id="rId4" Type="http://schemas.openxmlformats.org/officeDocument/2006/relationships/image" Target="../media/image179.png"/></Relationships>
</file>

<file path=ppt/slides/_rels/slide27.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82.png"/><Relationship Id="rId1" Type="http://schemas.openxmlformats.org/officeDocument/2006/relationships/slideLayout" Target="../slideLayouts/slideLayout2.xml"/><Relationship Id="rId5" Type="http://schemas.openxmlformats.org/officeDocument/2006/relationships/image" Target="../media/image185.png"/><Relationship Id="rId4" Type="http://schemas.openxmlformats.org/officeDocument/2006/relationships/image" Target="../media/image184.png"/></Relationships>
</file>

<file path=ppt/slides/_rels/slide28.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2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7.gif"/><Relationship Id="rId7" Type="http://schemas.openxmlformats.org/officeDocument/2006/relationships/image" Target="../media/image193.png"/><Relationship Id="rId2" Type="http://schemas.openxmlformats.org/officeDocument/2006/relationships/image" Target="../media/image188.png"/><Relationship Id="rId1" Type="http://schemas.openxmlformats.org/officeDocument/2006/relationships/slideLayout" Target="../slideLayouts/slideLayout2.xml"/><Relationship Id="rId6" Type="http://schemas.openxmlformats.org/officeDocument/2006/relationships/image" Target="../media/image128.gif"/><Relationship Id="rId5" Type="http://schemas.openxmlformats.org/officeDocument/2006/relationships/image" Target="../media/image191.png"/><Relationship Id="rId4" Type="http://schemas.openxmlformats.org/officeDocument/2006/relationships/image" Target="../media/image19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3.gif"/><Relationship Id="rId3" Type="http://schemas.openxmlformats.org/officeDocument/2006/relationships/image" Target="../media/image129.gif"/><Relationship Id="rId7" Type="http://schemas.openxmlformats.org/officeDocument/2006/relationships/image" Target="../media/image132.gif"/><Relationship Id="rId2" Type="http://schemas.openxmlformats.org/officeDocument/2006/relationships/image" Target="../media/image196.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31.gif"/><Relationship Id="rId4" Type="http://schemas.openxmlformats.org/officeDocument/2006/relationships/image" Target="../media/image130.gif"/></Relationships>
</file>

<file path=ppt/slides/_rels/slide32.xml.rels><?xml version="1.0" encoding="UTF-8" standalone="yes"?>
<Relationships xmlns="http://schemas.openxmlformats.org/package/2006/relationships"><Relationship Id="rId8" Type="http://schemas.openxmlformats.org/officeDocument/2006/relationships/image" Target="../media/image138.gif"/><Relationship Id="rId3" Type="http://schemas.openxmlformats.org/officeDocument/2006/relationships/image" Target="../media/image134.gif"/><Relationship Id="rId7" Type="http://schemas.openxmlformats.org/officeDocument/2006/relationships/image" Target="../media/image137.gif"/><Relationship Id="rId2" Type="http://schemas.openxmlformats.org/officeDocument/2006/relationships/image" Target="../media/image203.png"/><Relationship Id="rId1" Type="http://schemas.openxmlformats.org/officeDocument/2006/relationships/slideLayout" Target="../slideLayouts/slideLayout2.xml"/><Relationship Id="rId6" Type="http://schemas.openxmlformats.org/officeDocument/2006/relationships/image" Target="../media/image207.png"/><Relationship Id="rId5" Type="http://schemas.openxmlformats.org/officeDocument/2006/relationships/image" Target="../media/image136.gif"/><Relationship Id="rId10" Type="http://schemas.openxmlformats.org/officeDocument/2006/relationships/image" Target="../media/image133.gif"/><Relationship Id="rId4" Type="http://schemas.openxmlformats.org/officeDocument/2006/relationships/image" Target="../media/image135.gif"/><Relationship Id="rId9" Type="http://schemas.openxmlformats.org/officeDocument/2006/relationships/image" Target="../media/image132.gif"/></Relationships>
</file>

<file path=ppt/slides/_rels/slide33.xml.rels><?xml version="1.0" encoding="UTF-8" standalone="yes"?>
<Relationships xmlns="http://schemas.openxmlformats.org/package/2006/relationships"><Relationship Id="rId8" Type="http://schemas.openxmlformats.org/officeDocument/2006/relationships/image" Target="../media/image142.gif"/><Relationship Id="rId3" Type="http://schemas.openxmlformats.org/officeDocument/2006/relationships/image" Target="../media/image1140.png"/><Relationship Id="rId7" Type="http://schemas.openxmlformats.org/officeDocument/2006/relationships/image" Target="../media/image141.gif"/><Relationship Id="rId2" Type="http://schemas.openxmlformats.org/officeDocument/2006/relationships/image" Target="../media/image710.png"/><Relationship Id="rId1" Type="http://schemas.openxmlformats.org/officeDocument/2006/relationships/slideLayout" Target="../slideLayouts/slideLayout2.xml"/><Relationship Id="rId6" Type="http://schemas.openxmlformats.org/officeDocument/2006/relationships/image" Target="../media/image1240.png"/><Relationship Id="rId5" Type="http://schemas.openxmlformats.org/officeDocument/2006/relationships/image" Target="../media/image140.gif"/><Relationship Id="rId4" Type="http://schemas.openxmlformats.org/officeDocument/2006/relationships/image" Target="../media/image139.gif"/></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3.gif"/><Relationship Id="rId1" Type="http://schemas.openxmlformats.org/officeDocument/2006/relationships/slideLayout" Target="../slideLayouts/slideLayout2.xml"/><Relationship Id="rId5" Type="http://schemas.openxmlformats.org/officeDocument/2006/relationships/image" Target="../media/image145.gif"/><Relationship Id="rId4" Type="http://schemas.openxmlformats.org/officeDocument/2006/relationships/image" Target="../media/image144.gi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gif"/><Relationship Id="rId7"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7.gif"/><Relationship Id="rId7" Type="http://schemas.openxmlformats.org/officeDocument/2006/relationships/image" Target="../media/image20.gi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18.gif"/><Relationship Id="rId9" Type="http://schemas.openxmlformats.org/officeDocument/2006/relationships/image" Target="../media/image2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a:xfrm>
            <a:off x="899592" y="1196752"/>
            <a:ext cx="7533456" cy="2387600"/>
          </a:xfrm>
        </p:spPr>
        <p:txBody>
          <a:bodyPr/>
          <a:lstStyle/>
          <a:p>
            <a:pPr algn="ctr"/>
            <a:r>
              <a:rPr lang="en-US" altLang="zh-CN" dirty="0">
                <a:solidFill>
                  <a:srgbClr val="0000FF"/>
                </a:solidFill>
                <a:effectLst/>
                <a:latin typeface="Calibri" panose="020F0502020204030204" pitchFamily="34" charset="0"/>
                <a:ea typeface="等线" panose="02010600030101010101" pitchFamily="2" charset="-122"/>
                <a:cs typeface="21"/>
              </a:rPr>
              <a:t>7. Estimation Problems</a:t>
            </a:r>
            <a:endParaRPr lang="zh-CN" altLang="zh-CN" dirty="0">
              <a:effectLst/>
              <a:latin typeface="Calibri" panose="020F0502020204030204" pitchFamily="34" charset="0"/>
              <a:ea typeface="等线" panose="02010600030101010101" pitchFamily="2" charset="-122"/>
              <a:cs typeface="21"/>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529617-E003-1773-F05E-9585A51AD924}"/>
                  </a:ext>
                </a:extLst>
              </p:cNvPr>
              <p:cNvSpPr txBox="1"/>
              <p:nvPr/>
            </p:nvSpPr>
            <p:spPr>
              <a:xfrm>
                <a:off x="215516" y="1700808"/>
                <a:ext cx="8712968" cy="156966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 example, when</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 </m:t>
                    </m:r>
                    <m:r>
                      <a:rPr lang="zh-CN" altLang="en-US" sz="2400" i="1" smtClean="0">
                        <a:latin typeface="Cambria Math" panose="02040503050406030204" pitchFamily="18" charset="0"/>
                        <a:ea typeface="等线" panose="02010600030101010101" pitchFamily="2" charset="-122"/>
                        <a:cs typeface="21"/>
                      </a:rPr>
                      <m:t>𝛼</m:t>
                    </m:r>
                    <m:r>
                      <a:rPr lang="en-US" altLang="zh-CN" sz="2400" b="0" i="1" smtClean="0">
                        <a:latin typeface="Cambria Math" panose="02040503050406030204" pitchFamily="18" charset="0"/>
                        <a:ea typeface="等线" panose="02010600030101010101" pitchFamily="2" charset="-122"/>
                        <a:cs typeface="21"/>
                      </a:rPr>
                      <m:t>=0.05</m:t>
                    </m:r>
                  </m:oMath>
                </a14:m>
                <a:r>
                  <a:rPr lang="zh-CN" altLang="en-US" sz="2400" dirty="0"/>
                  <a:t> </a:t>
                </a:r>
                <a:r>
                  <a:rPr lang="en-US" altLang="zh-CN" sz="2400" dirty="0"/>
                  <a:t>and if we know that</a:t>
                </a:r>
                <a:r>
                  <a:rPr lang="zh-CN" altLang="en-US" sz="2400" dirty="0"/>
                  <a:t>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𝜃</m:t>
                        </m:r>
                        <m:r>
                          <a:rPr lang="zh-CN" altLang="en-US" sz="2400" b="0" i="1" smtClean="0">
                            <a:latin typeface="Cambria Math" panose="02040503050406030204" pitchFamily="18" charset="0"/>
                            <a:ea typeface="Cambria Math" panose="02040503050406030204" pitchFamily="18" charset="0"/>
                          </a:rPr>
                          <m:t>≤7</m:t>
                        </m:r>
                      </m:e>
                    </m:d>
                    <m:r>
                      <a:rPr lang="en-US" altLang="zh-CN" sz="2400" b="0" i="1" smtClean="0">
                        <a:latin typeface="Cambria Math" panose="02040503050406030204" pitchFamily="18" charset="0"/>
                      </a:rPr>
                      <m:t>=0.95</m:t>
                    </m:r>
                  </m:oMath>
                </a14:m>
                <a:r>
                  <a:rPr lang="en-US" altLang="zh-CN" sz="2400" dirty="0"/>
                  <a:t>,</a:t>
                </a:r>
                <a:r>
                  <a:rPr lang="zh-CN" altLang="en-US" sz="2400" dirty="0"/>
                  <a:t> </a:t>
                </a:r>
                <a:r>
                  <a:rPr lang="en-US" altLang="zh-CN" sz="2400" dirty="0"/>
                  <a:t>then we say that </a:t>
                </a:r>
                <a14:m>
                  <m:oMath xmlns:m="http://schemas.openxmlformats.org/officeDocument/2006/math">
                    <m:r>
                      <a:rPr lang="en-US" altLang="zh-CN" sz="2400" b="0" i="1" smtClean="0">
                        <a:latin typeface="Cambria Math" panose="02040503050406030204" pitchFamily="18" charset="0"/>
                      </a:rPr>
                      <m:t>[1,7]</m:t>
                    </m:r>
                  </m:oMath>
                </a14:m>
                <a:r>
                  <a:rPr lang="en-US" altLang="zh-CN" sz="2400" dirty="0"/>
                  <a:t> is a </a:t>
                </a:r>
                <a14:m>
                  <m:oMath xmlns:m="http://schemas.openxmlformats.org/officeDocument/2006/math">
                    <m:r>
                      <a:rPr lang="en-US" altLang="zh-CN" sz="2400" b="0" i="1" smtClean="0">
                        <a:latin typeface="Cambria Math" panose="02040503050406030204" pitchFamily="18" charset="0"/>
                      </a:rPr>
                      <m:t>95%</m:t>
                    </m:r>
                  </m:oMath>
                </a14:m>
                <a:r>
                  <a:rPr lang="en-US" altLang="zh-CN" sz="2400" dirty="0"/>
                  <a:t> confidence interval for </a:t>
                </a:r>
                <a14:m>
                  <m:oMath xmlns:m="http://schemas.openxmlformats.org/officeDocument/2006/math">
                    <m:r>
                      <a:rPr lang="zh-CN" altLang="en-US" sz="2400" i="1">
                        <a:latin typeface="Cambria Math" panose="02040503050406030204" pitchFamily="18" charset="0"/>
                        <a:ea typeface="Cambria Math" panose="02040503050406030204" pitchFamily="18" charset="0"/>
                      </a:rPr>
                      <m:t>𝜃</m:t>
                    </m:r>
                  </m:oMath>
                </a14:m>
                <a:r>
                  <a:rPr lang="en-US" altLang="zh-CN" sz="2400" dirty="0"/>
                  <a:t>. 1 and 7 are the corresponding lower and upper confidence limits.</a:t>
                </a:r>
                <a:endParaRPr lang="zh-CN" altLang="en-US" sz="2400" dirty="0"/>
              </a:p>
            </p:txBody>
          </p:sp>
        </mc:Choice>
        <mc:Fallback xmlns="">
          <p:sp>
            <p:nvSpPr>
              <p:cNvPr id="3" name="文本框 2">
                <a:extLst>
                  <a:ext uri="{FF2B5EF4-FFF2-40B4-BE49-F238E27FC236}">
                    <a16:creationId xmlns:a16="http://schemas.microsoft.com/office/drawing/2014/main" id="{AD529617-E003-1773-F05E-9585A51AD924}"/>
                  </a:ext>
                </a:extLst>
              </p:cNvPr>
              <p:cNvSpPr txBox="1">
                <a:spLocks noRot="1" noChangeAspect="1" noMove="1" noResize="1" noEditPoints="1" noAdjustHandles="1" noChangeArrowheads="1" noChangeShapeType="1" noTextEdit="1"/>
              </p:cNvSpPr>
              <p:nvPr/>
            </p:nvSpPr>
            <p:spPr>
              <a:xfrm>
                <a:off x="215516" y="1700808"/>
                <a:ext cx="8712968" cy="1569660"/>
              </a:xfrm>
              <a:prstGeom prst="rect">
                <a:avLst/>
              </a:prstGeom>
              <a:blipFill>
                <a:blip r:embed="rId2"/>
                <a:stretch>
                  <a:fillRect l="-1049" t="-3502" b="-8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860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4F0BA9-8551-33F0-41D7-4F733237BD8A}"/>
              </a:ext>
            </a:extLst>
          </p:cNvPr>
          <p:cNvSpPr/>
          <p:nvPr/>
        </p:nvSpPr>
        <p:spPr>
          <a:xfrm>
            <a:off x="648762" y="5278752"/>
            <a:ext cx="1367682" cy="400110"/>
          </a:xfrm>
          <a:prstGeom prst="rect">
            <a:avLst/>
          </a:prstGeom>
          <a:solidFill>
            <a:srgbClr val="E2CCCC"/>
          </a:solidFill>
        </p:spPr>
        <p:txBody>
          <a:bodyPr wrap="none">
            <a:spAutoFit/>
          </a:bodyPr>
          <a:lstStyle/>
          <a:p>
            <a:r>
              <a:rPr lang="el-GR" altLang="zh-CN" sz="2000" b="1" i="1" dirty="0">
                <a:solidFill>
                  <a:srgbClr val="002060"/>
                </a:solidFill>
                <a:latin typeface="Times New Roman" panose="02020603050405020304" pitchFamily="18" charset="0"/>
                <a:cs typeface="Times New Roman" panose="02020603050405020304" pitchFamily="18" charset="0"/>
              </a:rPr>
              <a:t>μ</a:t>
            </a:r>
            <a:r>
              <a:rPr lang="el-GR"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is known</a:t>
            </a:r>
            <a:endParaRPr lang="zh-CN" alt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9F75B63-15A8-F327-D43A-9C34215AC993}"/>
                  </a:ext>
                </a:extLst>
              </p:cNvPr>
              <p:cNvSpPr/>
              <p:nvPr/>
            </p:nvSpPr>
            <p:spPr>
              <a:xfrm>
                <a:off x="3326624" y="5286964"/>
                <a:ext cx="5759938" cy="400110"/>
              </a:xfrm>
              <a:prstGeom prst="rect">
                <a:avLst/>
              </a:prstGeom>
              <a:solidFill>
                <a:srgbClr val="E2CCCC"/>
              </a:solidFill>
            </p:spPr>
            <p:txBody>
              <a:bodyPr wrap="square">
                <a:spAutoFit/>
              </a:bodyPr>
              <a:lstStyle/>
              <a:p>
                <a:r>
                  <a:rPr lang="el-GR" altLang="zh-CN" sz="2000" b="1" i="1" dirty="0">
                    <a:solidFill>
                      <a:srgbClr val="002060"/>
                    </a:solidFill>
                    <a:latin typeface="Times New Roman" panose="02020603050405020304" pitchFamily="18" charset="0"/>
                    <a:cs typeface="Times New Roman" panose="02020603050405020304" pitchFamily="18" charset="0"/>
                  </a:rPr>
                  <a:t>μ</a:t>
                </a:r>
                <a:r>
                  <a:rPr lang="el-GR"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is unknown, and replaced by it’s estimation</a:t>
                </a:r>
                <a14:m>
                  <m:oMath xmlns:m="http://schemas.openxmlformats.org/officeDocument/2006/math">
                    <m:r>
                      <a:rPr lang="en-US" altLang="zh-CN" sz="2000" b="1" i="0" dirty="0" smtClean="0">
                        <a:solidFill>
                          <a:srgbClr val="002060"/>
                        </a:solidFill>
                        <a:latin typeface="Cambria Math" panose="02040503050406030204" pitchFamily="18" charset="0"/>
                      </a:rPr>
                      <m:t> </m:t>
                    </m:r>
                    <m:acc>
                      <m:accPr>
                        <m:chr m:val="̅"/>
                        <m:ctrlPr>
                          <a:rPr lang="en-US" altLang="zh-CN" sz="2000" b="1" i="1" dirty="0" smtClean="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oMath>
                </a14:m>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89F75B63-15A8-F327-D43A-9C34215AC993}"/>
                  </a:ext>
                </a:extLst>
              </p:cNvPr>
              <p:cNvSpPr>
                <a:spLocks noRot="1" noChangeAspect="1" noMove="1" noResize="1" noEditPoints="1" noAdjustHandles="1" noChangeArrowheads="1" noChangeShapeType="1" noTextEdit="1"/>
              </p:cNvSpPr>
              <p:nvPr/>
            </p:nvSpPr>
            <p:spPr>
              <a:xfrm>
                <a:off x="3326624" y="5286964"/>
                <a:ext cx="5759938" cy="400110"/>
              </a:xfrm>
              <a:prstGeom prst="rect">
                <a:avLst/>
              </a:prstGeom>
              <a:blipFill>
                <a:blip r:embed="rId2"/>
                <a:stretch>
                  <a:fillRect l="-116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36D9A9D-9731-A55F-0339-75D02378C941}"/>
                  </a:ext>
                </a:extLst>
              </p:cNvPr>
              <p:cNvSpPr/>
              <p:nvPr/>
            </p:nvSpPr>
            <p:spPr>
              <a:xfrm>
                <a:off x="440436" y="2327362"/>
                <a:ext cx="903003" cy="77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b="1" i="1" smtClean="0">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zh-CN" altLang="en-US" sz="2000" b="1" i="1">
                              <a:solidFill>
                                <a:srgbClr val="002060"/>
                              </a:solidFill>
                              <a:latin typeface="Cambria Math"/>
                            </a:rPr>
                            <m:t>𝝈</m:t>
                          </m:r>
                          <m:r>
                            <a:rPr lang="en-US" altLang="zh-CN" sz="2000" b="1" i="1">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oMath>
                  </m:oMathPara>
                </a14:m>
                <a:endParaRPr lang="zh-CN" altLang="en-US" sz="2000" b="1" dirty="0">
                  <a:solidFill>
                    <a:srgbClr val="002060"/>
                  </a:solidFill>
                </a:endParaRPr>
              </a:p>
            </p:txBody>
          </p:sp>
        </mc:Choice>
        <mc:Fallback xmlns="">
          <p:sp>
            <p:nvSpPr>
              <p:cNvPr id="5" name="矩形 4">
                <a:extLst>
                  <a:ext uri="{FF2B5EF4-FFF2-40B4-BE49-F238E27FC236}">
                    <a16:creationId xmlns:a16="http://schemas.microsoft.com/office/drawing/2014/main" id="{E36D9A9D-9731-A55F-0339-75D02378C941}"/>
                  </a:ext>
                </a:extLst>
              </p:cNvPr>
              <p:cNvSpPr>
                <a:spLocks noRot="1" noChangeAspect="1" noMove="1" noResize="1" noEditPoints="1" noAdjustHandles="1" noChangeArrowheads="1" noChangeShapeType="1" noTextEdit="1"/>
              </p:cNvSpPr>
              <p:nvPr/>
            </p:nvSpPr>
            <p:spPr>
              <a:xfrm>
                <a:off x="440436" y="2327362"/>
                <a:ext cx="903003" cy="7763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BC24AB6-98A2-DBE5-CF35-C1F7BE352844}"/>
                  </a:ext>
                </a:extLst>
              </p:cNvPr>
              <p:cNvSpPr/>
              <p:nvPr/>
            </p:nvSpPr>
            <p:spPr>
              <a:xfrm>
                <a:off x="5389080" y="2468283"/>
                <a:ext cx="1351845" cy="400110"/>
              </a:xfrm>
              <a:prstGeom prst="rect">
                <a:avLst/>
              </a:prstGeom>
            </p:spPr>
            <p:txBody>
              <a:bodyPr wrap="none">
                <a:spAutoFit/>
              </a:bodyPr>
              <a:lstStyle/>
              <a:p>
                <a:r>
                  <a:rPr lang="en-US" altLang="zh-CN" sz="2000" b="1" dirty="0">
                    <a:solidFill>
                      <a:srgbClr val="002060"/>
                    </a:solidFill>
                    <a:latin typeface="Times New Roman" pitchFamily="18" charset="0"/>
                    <a:cs typeface="Times New Roman" pitchFamily="18" charset="0"/>
                  </a:rPr>
                  <a:t>~</a:t>
                </a:r>
                <a:r>
                  <a:rPr lang="en-US" altLang="zh-CN" sz="2000" b="1" i="1" dirty="0">
                    <a:solidFill>
                      <a:srgbClr val="002060"/>
                    </a:solidFill>
                    <a:latin typeface="Verdana"/>
                    <a:ea typeface="Verdana"/>
                    <a:cs typeface="Times New Roman" pitchFamily="18" charset="0"/>
                  </a:rPr>
                  <a:t> </a:t>
                </a:r>
                <a14:m>
                  <m:oMath xmlns:m="http://schemas.openxmlformats.org/officeDocument/2006/math">
                    <m:r>
                      <a:rPr lang="en-US" altLang="zh-CN" sz="2000" b="1" i="1">
                        <a:solidFill>
                          <a:srgbClr val="002060"/>
                        </a:solidFill>
                        <a:latin typeface="Cambria Math" panose="02040503050406030204" pitchFamily="18" charset="0"/>
                      </a:rPr>
                      <m:t>𝒕</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oMath>
                </a14:m>
                <a:endParaRPr lang="zh-CN" altLang="en-US" sz="2000" b="1" dirty="0">
                  <a:solidFill>
                    <a:srgbClr val="002060"/>
                  </a:solidFill>
                </a:endParaRPr>
              </a:p>
            </p:txBody>
          </p:sp>
        </mc:Choice>
        <mc:Fallback xmlns="">
          <p:sp>
            <p:nvSpPr>
              <p:cNvPr id="6" name="矩形 5">
                <a:extLst>
                  <a:ext uri="{FF2B5EF4-FFF2-40B4-BE49-F238E27FC236}">
                    <a16:creationId xmlns:a16="http://schemas.microsoft.com/office/drawing/2014/main" id="{5BC24AB6-98A2-DBE5-CF35-C1F7BE352844}"/>
                  </a:ext>
                </a:extLst>
              </p:cNvPr>
              <p:cNvSpPr>
                <a:spLocks noRot="1" noChangeAspect="1" noMove="1" noResize="1" noEditPoints="1" noAdjustHandles="1" noChangeArrowheads="1" noChangeShapeType="1" noTextEdit="1"/>
              </p:cNvSpPr>
              <p:nvPr/>
            </p:nvSpPr>
            <p:spPr>
              <a:xfrm>
                <a:off x="5389080" y="2468283"/>
                <a:ext cx="1351845" cy="400110"/>
              </a:xfrm>
              <a:prstGeom prst="rect">
                <a:avLst/>
              </a:prstGeom>
              <a:blipFill>
                <a:blip r:embed="rId4"/>
                <a:stretch>
                  <a:fillRect l="-4505" t="-9091" r="-90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C09642F-CC77-AE70-F6B8-D1DB5A6A230F}"/>
                  </a:ext>
                </a:extLst>
              </p:cNvPr>
              <p:cNvSpPr/>
              <p:nvPr/>
            </p:nvSpPr>
            <p:spPr>
              <a:xfrm>
                <a:off x="4753418" y="2300361"/>
                <a:ext cx="903003" cy="77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b="1" i="1" smtClean="0">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smtClean="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oMath>
                  </m:oMathPara>
                </a14:m>
                <a:endParaRPr lang="zh-CN" altLang="en-US" sz="2000" b="1" dirty="0">
                  <a:solidFill>
                    <a:srgbClr val="002060"/>
                  </a:solidFill>
                </a:endParaRPr>
              </a:p>
            </p:txBody>
          </p:sp>
        </mc:Choice>
        <mc:Fallback xmlns="">
          <p:sp>
            <p:nvSpPr>
              <p:cNvPr id="7" name="矩形 6">
                <a:extLst>
                  <a:ext uri="{FF2B5EF4-FFF2-40B4-BE49-F238E27FC236}">
                    <a16:creationId xmlns:a16="http://schemas.microsoft.com/office/drawing/2014/main" id="{AC09642F-CC77-AE70-F6B8-D1DB5A6A230F}"/>
                  </a:ext>
                </a:extLst>
              </p:cNvPr>
              <p:cNvSpPr>
                <a:spLocks noRot="1" noChangeAspect="1" noMove="1" noResize="1" noEditPoints="1" noAdjustHandles="1" noChangeArrowheads="1" noChangeShapeType="1" noTextEdit="1"/>
              </p:cNvSpPr>
              <p:nvPr/>
            </p:nvSpPr>
            <p:spPr>
              <a:xfrm>
                <a:off x="4753418" y="2300361"/>
                <a:ext cx="903003" cy="776303"/>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035C49F-7DD7-C96A-0A5F-2FCF46A5D8B7}"/>
              </a:ext>
            </a:extLst>
          </p:cNvPr>
          <p:cNvSpPr/>
          <p:nvPr/>
        </p:nvSpPr>
        <p:spPr>
          <a:xfrm>
            <a:off x="212428" y="2275569"/>
            <a:ext cx="2214082" cy="795269"/>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sp>
        <p:nvSpPr>
          <p:cNvPr id="9" name="矩形 8">
            <a:extLst>
              <a:ext uri="{FF2B5EF4-FFF2-40B4-BE49-F238E27FC236}">
                <a16:creationId xmlns:a16="http://schemas.microsoft.com/office/drawing/2014/main" id="{8F64616C-79E4-7537-5B34-B28C40B6519C}"/>
              </a:ext>
            </a:extLst>
          </p:cNvPr>
          <p:cNvSpPr/>
          <p:nvPr/>
        </p:nvSpPr>
        <p:spPr>
          <a:xfrm>
            <a:off x="4424704" y="2291126"/>
            <a:ext cx="2609368" cy="795269"/>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E78CB6F-4703-238F-8E9E-C327EB7787FF}"/>
                  </a:ext>
                </a:extLst>
              </p:cNvPr>
              <p:cNvSpPr/>
              <p:nvPr/>
            </p:nvSpPr>
            <p:spPr>
              <a:xfrm>
                <a:off x="374006" y="3173546"/>
                <a:ext cx="1509772" cy="407099"/>
              </a:xfrm>
              <a:prstGeom prst="rect">
                <a:avLst/>
              </a:prstGeom>
              <a:solidFill>
                <a:srgbClr val="E2CCCC"/>
              </a:solidFill>
            </p:spPr>
            <p:txBody>
              <a:bodyPr wrap="none">
                <a:spAutoFit/>
              </a:bodyPr>
              <a:lstStyle/>
              <a:p>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oMath>
                </a14:m>
                <a:r>
                  <a:rPr lang="el-GR"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is known</a:t>
                </a:r>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9E78CB6F-4703-238F-8E9E-C327EB7787FF}"/>
                  </a:ext>
                </a:extLst>
              </p:cNvPr>
              <p:cNvSpPr>
                <a:spLocks noRot="1" noChangeAspect="1" noMove="1" noResize="1" noEditPoints="1" noAdjustHandles="1" noChangeArrowheads="1" noChangeShapeType="1" noTextEdit="1"/>
              </p:cNvSpPr>
              <p:nvPr/>
            </p:nvSpPr>
            <p:spPr>
              <a:xfrm>
                <a:off x="374006" y="3173546"/>
                <a:ext cx="1509772" cy="407099"/>
              </a:xfrm>
              <a:prstGeom prst="rect">
                <a:avLst/>
              </a:prstGeom>
              <a:blipFill>
                <a:blip r:embed="rId6"/>
                <a:stretch>
                  <a:fillRect t="-7576" r="-2823"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35B546B-27F0-9A6E-C4A5-28EFE067A48A}"/>
                  </a:ext>
                </a:extLst>
              </p:cNvPr>
              <p:cNvSpPr/>
              <p:nvPr/>
            </p:nvSpPr>
            <p:spPr>
              <a:xfrm>
                <a:off x="3365453" y="3181759"/>
                <a:ext cx="5551520" cy="407099"/>
              </a:xfrm>
              <a:prstGeom prst="rect">
                <a:avLst/>
              </a:prstGeom>
              <a:solidFill>
                <a:srgbClr val="E2CCCC"/>
              </a:solidFill>
            </p:spPr>
            <p:txBody>
              <a:bodyPr wrap="square">
                <a:spAutoFit/>
              </a:bodyPr>
              <a:lstStyle/>
              <a:p>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oMath>
                </a14:m>
                <a:r>
                  <a:rPr lang="el-GR"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is unknown, and replaced by it’s estimation </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oMath>
                </a14:m>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235B546B-27F0-9A6E-C4A5-28EFE067A48A}"/>
                  </a:ext>
                </a:extLst>
              </p:cNvPr>
              <p:cNvSpPr>
                <a:spLocks noRot="1" noChangeAspect="1" noMove="1" noResize="1" noEditPoints="1" noAdjustHandles="1" noChangeArrowheads="1" noChangeShapeType="1" noTextEdit="1"/>
              </p:cNvSpPr>
              <p:nvPr/>
            </p:nvSpPr>
            <p:spPr>
              <a:xfrm>
                <a:off x="3365453" y="3181759"/>
                <a:ext cx="5551520" cy="407099"/>
              </a:xfrm>
              <a:prstGeom prst="rect">
                <a:avLst/>
              </a:prstGeom>
              <a:blipFill>
                <a:blip r:embed="rId7"/>
                <a:stretch>
                  <a:fillRect t="-7463" b="-25373"/>
                </a:stretch>
              </a:blipFill>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id="{8829777E-F919-292E-B022-CA72CE033D9D}"/>
              </a:ext>
            </a:extLst>
          </p:cNvPr>
          <p:cNvSpPr txBox="1">
            <a:spLocks/>
          </p:cNvSpPr>
          <p:nvPr/>
        </p:nvSpPr>
        <p:spPr>
          <a:xfrm>
            <a:off x="1266817" y="4263"/>
            <a:ext cx="7083982"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u="sng" dirty="0">
                <a:solidFill>
                  <a:srgbClr val="6D0002"/>
                </a:solidFill>
                <a:latin typeface="Times New Roman" panose="02020603050405020304" pitchFamily="18" charset="0"/>
                <a:cs typeface="Times New Roman" panose="02020603050405020304" pitchFamily="18" charset="0"/>
              </a:rPr>
              <a:t>Summary for the Sampling Distributions of Normal Population</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2B2A463-F9F8-47FE-EA59-03A806D40FAF}"/>
                  </a:ext>
                </a:extLst>
              </p:cNvPr>
              <p:cNvSpPr/>
              <p:nvPr/>
            </p:nvSpPr>
            <p:spPr>
              <a:xfrm>
                <a:off x="654001" y="1860447"/>
                <a:ext cx="5771132" cy="400110"/>
              </a:xfrm>
              <a:prstGeom prst="rect">
                <a:avLst/>
              </a:prstGeom>
            </p:spPr>
            <p:txBody>
              <a:bodyPr wrap="none">
                <a:spAutoFit/>
              </a:bodyPr>
              <a:lstStyle/>
              <a:p>
                <a:r>
                  <a:rPr lang="en-US" altLang="zh-CN" sz="2000" b="1" dirty="0">
                    <a:solidFill>
                      <a:srgbClr val="6D0002"/>
                    </a:solidFill>
                  </a:rPr>
                  <a:t>The Sampling Distribution of Sample Mean</a:t>
                </a:r>
                <a14:m>
                  <m:oMath xmlns:m="http://schemas.openxmlformats.org/officeDocument/2006/math">
                    <m:r>
                      <a:rPr lang="en-US" altLang="zh-CN" sz="2000" b="1" dirty="0">
                        <a:latin typeface="Cambria Math" panose="02040503050406030204" pitchFamily="18" charset="0"/>
                      </a:rPr>
                      <m:t> </m:t>
                    </m:r>
                    <m:acc>
                      <m:accPr>
                        <m:chr m:val="̅"/>
                        <m:ctrlPr>
                          <a:rPr lang="en-US" altLang="zh-CN" sz="2000" b="1" i="1" dirty="0">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r>
                          <a:rPr lang="en-US" altLang="zh-CN" sz="2000" b="1" dirty="0">
                            <a:solidFill>
                              <a:srgbClr val="002060"/>
                            </a:solidFill>
                            <a:latin typeface="Cambria Math" panose="02040503050406030204" pitchFamily="18" charset="0"/>
                          </a:rPr>
                          <m:t> </m:t>
                        </m:r>
                      </m:e>
                    </m:acc>
                  </m:oMath>
                </a14:m>
                <a:r>
                  <a:rPr lang="en-US" altLang="zh-CN" sz="2000" b="1" dirty="0"/>
                  <a:t>:</a:t>
                </a:r>
                <a:endParaRPr lang="zh-CN" altLang="en-US" sz="2000" b="1" dirty="0"/>
              </a:p>
            </p:txBody>
          </p:sp>
        </mc:Choice>
        <mc:Fallback xmlns="">
          <p:sp>
            <p:nvSpPr>
              <p:cNvPr id="13" name="矩形 12">
                <a:extLst>
                  <a:ext uri="{FF2B5EF4-FFF2-40B4-BE49-F238E27FC236}">
                    <a16:creationId xmlns:a16="http://schemas.microsoft.com/office/drawing/2014/main" id="{A2B2A463-F9F8-47FE-EA59-03A806D40FAF}"/>
                  </a:ext>
                </a:extLst>
              </p:cNvPr>
              <p:cNvSpPr>
                <a:spLocks noRot="1" noChangeAspect="1" noMove="1" noResize="1" noEditPoints="1" noAdjustHandles="1" noChangeArrowheads="1" noChangeShapeType="1" noTextEdit="1"/>
              </p:cNvSpPr>
              <p:nvPr/>
            </p:nvSpPr>
            <p:spPr>
              <a:xfrm>
                <a:off x="654001" y="1860447"/>
                <a:ext cx="5771132" cy="400110"/>
              </a:xfrm>
              <a:prstGeom prst="rect">
                <a:avLst/>
              </a:prstGeom>
              <a:blipFill>
                <a:blip r:embed="rId8"/>
                <a:stretch>
                  <a:fillRect l="-1056" t="-6061" r="-3379"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6C3C06E-68DC-5023-930B-C4FA8A137BE4}"/>
                  </a:ext>
                </a:extLst>
              </p:cNvPr>
              <p:cNvSpPr/>
              <p:nvPr/>
            </p:nvSpPr>
            <p:spPr>
              <a:xfrm>
                <a:off x="509551" y="3793780"/>
                <a:ext cx="6204968" cy="407099"/>
              </a:xfrm>
              <a:prstGeom prst="rect">
                <a:avLst/>
              </a:prstGeom>
            </p:spPr>
            <p:txBody>
              <a:bodyPr wrap="none">
                <a:spAutoFit/>
              </a:bodyPr>
              <a:lstStyle/>
              <a:p>
                <a14:m>
                  <m:oMath xmlns:m="http://schemas.openxmlformats.org/officeDocument/2006/math">
                    <m:r>
                      <m:rPr>
                        <m:nor/>
                      </m:rPr>
                      <a:rPr lang="en-US" altLang="zh-CN" sz="2000" b="1" i="0" dirty="0" smtClean="0">
                        <a:solidFill>
                          <a:srgbClr val="6D0002"/>
                        </a:solidFill>
                      </a:rPr>
                      <m:t>T</m:t>
                    </m:r>
                    <m:r>
                      <m:rPr>
                        <m:nor/>
                      </m:rPr>
                      <a:rPr lang="en-US" altLang="zh-CN" sz="2000" b="1" dirty="0" smtClean="0">
                        <a:solidFill>
                          <a:srgbClr val="6D0002"/>
                        </a:solidFill>
                      </a:rPr>
                      <m:t>he</m:t>
                    </m:r>
                    <m:r>
                      <m:rPr>
                        <m:nor/>
                      </m:rPr>
                      <a:rPr lang="en-US" altLang="zh-CN" sz="2000" b="1" dirty="0" smtClean="0">
                        <a:solidFill>
                          <a:srgbClr val="6D0002"/>
                        </a:solidFill>
                      </a:rPr>
                      <m:t> </m:t>
                    </m:r>
                    <m:r>
                      <m:rPr>
                        <m:nor/>
                      </m:rPr>
                      <a:rPr lang="en-US" altLang="zh-CN" sz="2000" b="1" dirty="0" smtClean="0">
                        <a:solidFill>
                          <a:srgbClr val="6D0002"/>
                        </a:solidFill>
                      </a:rPr>
                      <m:t>Sampling</m:t>
                    </m:r>
                    <m:r>
                      <m:rPr>
                        <m:nor/>
                      </m:rPr>
                      <a:rPr lang="en-US" altLang="zh-CN" sz="2000" b="1" dirty="0" smtClean="0">
                        <a:solidFill>
                          <a:srgbClr val="6D0002"/>
                        </a:solidFill>
                      </a:rPr>
                      <m:t> </m:t>
                    </m:r>
                    <m:r>
                      <m:rPr>
                        <m:nor/>
                      </m:rPr>
                      <a:rPr lang="en-US" altLang="zh-CN" sz="2000" b="1" dirty="0" smtClean="0">
                        <a:solidFill>
                          <a:srgbClr val="6D0002"/>
                        </a:solidFill>
                      </a:rPr>
                      <m:t>Distribution</m:t>
                    </m:r>
                    <m:r>
                      <m:rPr>
                        <m:nor/>
                      </m:rPr>
                      <a:rPr lang="en-US" altLang="zh-CN" sz="2000" b="1" dirty="0" smtClean="0">
                        <a:solidFill>
                          <a:srgbClr val="6D0002"/>
                        </a:solidFill>
                      </a:rPr>
                      <m:t> </m:t>
                    </m:r>
                    <m:r>
                      <m:rPr>
                        <m:nor/>
                      </m:rPr>
                      <a:rPr lang="en-US" altLang="zh-CN" sz="2000" b="1" dirty="0" smtClean="0">
                        <a:solidFill>
                          <a:srgbClr val="6D0002"/>
                        </a:solidFill>
                      </a:rPr>
                      <m:t>of</m:t>
                    </m:r>
                    <m:r>
                      <a:rPr lang="en-US" altLang="zh-CN" sz="2000" b="1" i="1" dirty="0">
                        <a:solidFill>
                          <a:srgbClr val="6D0002"/>
                        </a:solidFill>
                        <a:latin typeface="Cambria Math" panose="02040503050406030204" pitchFamily="18" charset="0"/>
                      </a:rPr>
                      <m:t> </m:t>
                    </m:r>
                    <m:sSup>
                      <m:sSupPr>
                        <m:ctrlPr>
                          <a:rPr lang="en-US" altLang="zh-CN" sz="2000" b="1" i="1">
                            <a:solidFill>
                              <a:srgbClr val="002060"/>
                            </a:solidFill>
                            <a:latin typeface="Cambria Math" panose="02040503050406030204" pitchFamily="18" charset="0"/>
                          </a:rPr>
                        </m:ctrlPr>
                      </m:sSupPr>
                      <m:e>
                        <m:r>
                          <m:rPr>
                            <m:nor/>
                          </m:rPr>
                          <a:rPr lang="en-US" altLang="zh-CN" sz="2000" b="1" dirty="0">
                            <a:solidFill>
                              <a:srgbClr val="6D0002"/>
                            </a:solidFill>
                          </a:rPr>
                          <m:t>Sample</m:t>
                        </m:r>
                        <m:r>
                          <m:rPr>
                            <m:nor/>
                          </m:rPr>
                          <a:rPr lang="en-US" altLang="zh-CN" sz="2000" b="1" dirty="0">
                            <a:solidFill>
                              <a:srgbClr val="6D0002"/>
                            </a:solidFill>
                          </a:rPr>
                          <m:t> </m:t>
                        </m:r>
                        <m:r>
                          <m:rPr>
                            <m:nor/>
                          </m:rPr>
                          <a:rPr lang="en-US" altLang="zh-CN" sz="2000" b="1" dirty="0">
                            <a:solidFill>
                              <a:srgbClr val="6D0002"/>
                            </a:solidFill>
                          </a:rPr>
                          <m:t>Variance</m:t>
                        </m:r>
                        <m:r>
                          <a:rPr lang="en-US" altLang="zh-CN" sz="2000" b="1" dirty="0">
                            <a:solidFill>
                              <a:srgbClr val="6D0002"/>
                            </a:solidFill>
                            <a:latin typeface="Cambria Math" panose="02040503050406030204" pitchFamily="18" charset="0"/>
                          </a:rPr>
                          <m:t> </m:t>
                        </m:r>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panose="02040503050406030204" pitchFamily="18" charset="0"/>
                          </a:rPr>
                          <m:t>𝟐</m:t>
                        </m:r>
                      </m:sup>
                    </m:sSup>
                  </m:oMath>
                </a14:m>
                <a:r>
                  <a:rPr lang="en-US" altLang="zh-CN" sz="2000" b="1" dirty="0"/>
                  <a:t>:</a:t>
                </a:r>
                <a:endParaRPr lang="zh-CN" altLang="en-US" sz="2000" b="1" dirty="0"/>
              </a:p>
            </p:txBody>
          </p:sp>
        </mc:Choice>
        <mc:Fallback xmlns="">
          <p:sp>
            <p:nvSpPr>
              <p:cNvPr id="14" name="矩形 13">
                <a:extLst>
                  <a:ext uri="{FF2B5EF4-FFF2-40B4-BE49-F238E27FC236}">
                    <a16:creationId xmlns:a16="http://schemas.microsoft.com/office/drawing/2014/main" id="{06C3C06E-68DC-5023-930B-C4FA8A137BE4}"/>
                  </a:ext>
                </a:extLst>
              </p:cNvPr>
              <p:cNvSpPr>
                <a:spLocks noRot="1" noChangeAspect="1" noMove="1" noResize="1" noEditPoints="1" noAdjustHandles="1" noChangeArrowheads="1" noChangeShapeType="1" noTextEdit="1"/>
              </p:cNvSpPr>
              <p:nvPr/>
            </p:nvSpPr>
            <p:spPr>
              <a:xfrm>
                <a:off x="509551" y="3793780"/>
                <a:ext cx="6204968" cy="407099"/>
              </a:xfrm>
              <a:prstGeom prst="rect">
                <a:avLst/>
              </a:prstGeom>
              <a:blipFill>
                <a:blip r:embed="rId9"/>
                <a:stretch>
                  <a:fillRect l="-98" t="-4478" r="-98" b="-268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B2B26E37-F178-FE7F-6C0D-C051D7B21650}"/>
                  </a:ext>
                </a:extLst>
              </p:cNvPr>
              <p:cNvSpPr/>
              <p:nvPr/>
            </p:nvSpPr>
            <p:spPr>
              <a:xfrm>
                <a:off x="383691" y="561232"/>
                <a:ext cx="1766253" cy="407099"/>
              </a:xfrm>
              <a:prstGeom prst="rect">
                <a:avLst/>
              </a:prstGeom>
            </p:spPr>
            <p:txBody>
              <a:bodyPr wrap="none">
                <a:spAutoFit/>
              </a:bodyPr>
              <a:lstStyle/>
              <a:p>
                <a:r>
                  <a:rPr lang="en-US" altLang="zh-CN" sz="2000" b="1" i="1" dirty="0">
                    <a:solidFill>
                      <a:srgbClr val="002060"/>
                    </a:solidFill>
                    <a:latin typeface="Times New Roman" pitchFamily="18" charset="0"/>
                    <a:cs typeface="Times New Roman" pitchFamily="18" charset="0"/>
                  </a:rPr>
                  <a:t>X </a:t>
                </a:r>
                <a:r>
                  <a:rPr lang="en-US" altLang="zh-CN" sz="2000" b="1" dirty="0">
                    <a:solidFill>
                      <a:srgbClr val="002060"/>
                    </a:solidFill>
                    <a:latin typeface="Times New Roman" pitchFamily="18" charset="0"/>
                    <a:cs typeface="Times New Roman" pitchFamily="18" charset="0"/>
                  </a:rPr>
                  <a:t>~</a:t>
                </a:r>
                <a:r>
                  <a:rPr lang="en-US" altLang="zh-CN" sz="2000" b="1" i="1" dirty="0">
                    <a:solidFill>
                      <a:srgbClr val="002060"/>
                    </a:solidFill>
                    <a:latin typeface="Verdana"/>
                    <a:ea typeface="Verdana"/>
                    <a:cs typeface="Times New Roman" pitchFamily="18" charset="0"/>
                  </a:rPr>
                  <a:t> </a:t>
                </a:r>
                <a:r>
                  <a:rPr lang="en-US" altLang="zh-CN" sz="2000" b="1" i="1" dirty="0">
                    <a:solidFill>
                      <a:srgbClr val="002060"/>
                    </a:solidFill>
                    <a:latin typeface="Times New Roman" pitchFamily="18" charset="0"/>
                    <a:cs typeface="Times New Roman" pitchFamily="18" charset="0"/>
                  </a:rPr>
                  <a:t>N </a:t>
                </a:r>
                <a:r>
                  <a:rPr lang="en-US" altLang="zh-CN" sz="2000" b="1" dirty="0">
                    <a:solidFill>
                      <a:srgbClr val="002060"/>
                    </a:solidFill>
                    <a:latin typeface="Times New Roman" pitchFamily="18" charset="0"/>
                    <a:cs typeface="Times New Roman" pitchFamily="18" charset="0"/>
                  </a:rPr>
                  <a:t>(</a:t>
                </a:r>
                <a14:m>
                  <m:oMath xmlns:m="http://schemas.openxmlformats.org/officeDocument/2006/math">
                    <m:r>
                      <a:rPr lang="zh-CN" altLang="en-US" sz="2000" b="1" i="1">
                        <a:solidFill>
                          <a:srgbClr val="002060"/>
                        </a:solidFill>
                        <a:latin typeface="Cambria Math"/>
                      </a:rPr>
                      <m:t>𝝁</m:t>
                    </m:r>
                  </m:oMath>
                </a14:m>
                <a:r>
                  <a:rPr lang="en-US" altLang="zh-CN" sz="2000" b="1" dirty="0">
                    <a:solidFill>
                      <a:srgbClr val="002060"/>
                    </a:solidFill>
                    <a:latin typeface="Times New Roman" pitchFamily="18" charset="0"/>
                    <a:cs typeface="Times New Roman" pitchFamily="18" charset="0"/>
                  </a:rPr>
                  <a:t>, </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oMath>
                </a14:m>
                <a:r>
                  <a:rPr lang="en-US" altLang="zh-CN" sz="2000" b="1" dirty="0">
                    <a:solidFill>
                      <a:srgbClr val="002060"/>
                    </a:solidFill>
                    <a:latin typeface="Times New Roman" pitchFamily="18" charset="0"/>
                    <a:cs typeface="Times New Roman" pitchFamily="18" charset="0"/>
                  </a:rPr>
                  <a:t>), </a:t>
                </a:r>
                <a:endParaRPr lang="zh-CN" altLang="en-US" sz="2000" b="1" dirty="0">
                  <a:solidFill>
                    <a:srgbClr val="002060"/>
                  </a:solidFill>
                </a:endParaRPr>
              </a:p>
            </p:txBody>
          </p:sp>
        </mc:Choice>
        <mc:Fallback xmlns="">
          <p:sp>
            <p:nvSpPr>
              <p:cNvPr id="15" name="矩形 14">
                <a:extLst>
                  <a:ext uri="{FF2B5EF4-FFF2-40B4-BE49-F238E27FC236}">
                    <a16:creationId xmlns:a16="http://schemas.microsoft.com/office/drawing/2014/main" id="{B2B26E37-F178-FE7F-6C0D-C051D7B21650}"/>
                  </a:ext>
                </a:extLst>
              </p:cNvPr>
              <p:cNvSpPr>
                <a:spLocks noRot="1" noChangeAspect="1" noMove="1" noResize="1" noEditPoints="1" noAdjustHandles="1" noChangeArrowheads="1" noChangeShapeType="1" noTextEdit="1"/>
              </p:cNvSpPr>
              <p:nvPr/>
            </p:nvSpPr>
            <p:spPr>
              <a:xfrm>
                <a:off x="383691" y="561232"/>
                <a:ext cx="1766253" cy="407099"/>
              </a:xfrm>
              <a:prstGeom prst="rect">
                <a:avLst/>
              </a:prstGeom>
              <a:blipFill>
                <a:blip r:embed="rId10"/>
                <a:stretch>
                  <a:fillRect l="-3793" t="-5970" r="-2414"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326B5D8-F055-EF5D-B744-BD4271152EDB}"/>
                  </a:ext>
                </a:extLst>
              </p:cNvPr>
              <p:cNvSpPr/>
              <p:nvPr/>
            </p:nvSpPr>
            <p:spPr>
              <a:xfrm>
                <a:off x="4127486" y="613036"/>
                <a:ext cx="724756" cy="400110"/>
              </a:xfrm>
              <a:prstGeom prst="rect">
                <a:avLst/>
              </a:prstGeom>
            </p:spPr>
            <p:txBody>
              <a:bodyPr wrap="square">
                <a:spAutoFit/>
              </a:bodyPr>
              <a:lstStyle/>
              <a:p>
                <a14:m>
                  <m:oMath xmlns:m="http://schemas.openxmlformats.org/officeDocument/2006/math">
                    <m:acc>
                      <m:accPr>
                        <m:chr m:val="̅"/>
                        <m:ctrlPr>
                          <a:rPr lang="en-US" altLang="zh-CN" sz="2000" b="1" i="1" dirty="0" smtClean="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oMath>
                </a14:m>
                <a:r>
                  <a:rPr lang="en-US" altLang="zh-CN" sz="2000" b="1" dirty="0">
                    <a:solidFill>
                      <a:srgbClr val="6D0002"/>
                    </a:solidFill>
                  </a:rPr>
                  <a:t> </a:t>
                </a:r>
                <a14:m>
                  <m:oMath xmlns:m="http://schemas.openxmlformats.org/officeDocument/2006/math">
                    <m:r>
                      <a:rPr lang="en-US" altLang="zh-CN" sz="2000" b="1" i="1" dirty="0" smtClean="0">
                        <a:solidFill>
                          <a:srgbClr val="002060"/>
                        </a:solidFill>
                        <a:latin typeface="Cambria Math" panose="02040503050406030204" pitchFamily="18" charset="0"/>
                      </a:rPr>
                      <m:t>=</m:t>
                    </m:r>
                  </m:oMath>
                </a14:m>
                <a:endParaRPr lang="zh-CN" altLang="en-US" sz="2000" b="1" dirty="0">
                  <a:solidFill>
                    <a:srgbClr val="002060"/>
                  </a:solidFill>
                </a:endParaRPr>
              </a:p>
            </p:txBody>
          </p:sp>
        </mc:Choice>
        <mc:Fallback xmlns="">
          <p:sp>
            <p:nvSpPr>
              <p:cNvPr id="16" name="矩形 15">
                <a:extLst>
                  <a:ext uri="{FF2B5EF4-FFF2-40B4-BE49-F238E27FC236}">
                    <a16:creationId xmlns:a16="http://schemas.microsoft.com/office/drawing/2014/main" id="{4326B5D8-F055-EF5D-B744-BD4271152EDB}"/>
                  </a:ext>
                </a:extLst>
              </p:cNvPr>
              <p:cNvSpPr>
                <a:spLocks noRot="1" noChangeAspect="1" noMove="1" noResize="1" noEditPoints="1" noAdjustHandles="1" noChangeArrowheads="1" noChangeShapeType="1" noTextEdit="1"/>
              </p:cNvSpPr>
              <p:nvPr/>
            </p:nvSpPr>
            <p:spPr>
              <a:xfrm>
                <a:off x="4127486" y="613036"/>
                <a:ext cx="724756" cy="40011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0AF493-9CD7-76E8-0A3A-0A3813F2832C}"/>
                  </a:ext>
                </a:extLst>
              </p:cNvPr>
              <p:cNvSpPr txBox="1"/>
              <p:nvPr/>
            </p:nvSpPr>
            <p:spPr>
              <a:xfrm>
                <a:off x="4796132" y="405774"/>
                <a:ext cx="880569" cy="8388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m:t>
                          </m:r>
                        </m:num>
                        <m:den>
                          <m:r>
                            <a:rPr lang="en-US" altLang="zh-CN" sz="2000" b="1" i="1" dirty="0">
                              <a:solidFill>
                                <a:srgbClr val="002060"/>
                              </a:solidFill>
                              <a:latin typeface="Cambria Math" panose="02040503050406030204" pitchFamily="18" charset="0"/>
                            </a:rPr>
                            <m:t>𝒏</m:t>
                          </m:r>
                        </m:den>
                      </m:f>
                      <m:nary>
                        <m:naryPr>
                          <m:chr m:val="∑"/>
                          <m:ctrlPr>
                            <a:rPr lang="zh-CN" altLang="en-US" sz="2000" b="1" i="1" smtClean="0">
                              <a:solidFill>
                                <a:srgbClr val="002060"/>
                              </a:solidFill>
                              <a:latin typeface="Cambria Math" panose="02040503050406030204" pitchFamily="18" charset="0"/>
                            </a:rPr>
                          </m:ctrlPr>
                        </m:naryPr>
                        <m:sub>
                          <m:r>
                            <m:rPr>
                              <m:brk m:alnAt="23"/>
                            </m:rP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up>
                          <m:r>
                            <a:rPr lang="en-US" altLang="zh-CN" sz="2000" b="1" i="1" smtClean="0">
                              <a:solidFill>
                                <a:srgbClr val="002060"/>
                              </a:solidFill>
                              <a:latin typeface="Cambria Math" panose="02040503050406030204" pitchFamily="18" charset="0"/>
                            </a:rPr>
                            <m:t>𝒏</m:t>
                          </m:r>
                        </m:sup>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smtClean="0">
                                  <a:solidFill>
                                    <a:srgbClr val="002060"/>
                                  </a:solidFill>
                                  <a:latin typeface="Cambria Math" panose="02040503050406030204" pitchFamily="18" charset="0"/>
                                </a:rPr>
                                <m:t>𝒊</m:t>
                              </m:r>
                            </m:sub>
                          </m:sSub>
                        </m:e>
                      </m:nary>
                    </m:oMath>
                  </m:oMathPara>
                </a14:m>
                <a:endParaRPr lang="zh-CN" altLang="en-US" sz="2000" b="1" dirty="0">
                  <a:solidFill>
                    <a:srgbClr val="002060"/>
                  </a:solidFill>
                </a:endParaRPr>
              </a:p>
            </p:txBody>
          </p:sp>
        </mc:Choice>
        <mc:Fallback xmlns="">
          <p:sp>
            <p:nvSpPr>
              <p:cNvPr id="17" name="文本框 16">
                <a:extLst>
                  <a:ext uri="{FF2B5EF4-FFF2-40B4-BE49-F238E27FC236}">
                    <a16:creationId xmlns:a16="http://schemas.microsoft.com/office/drawing/2014/main" id="{C50AF493-9CD7-76E8-0A3A-0A3813F2832C}"/>
                  </a:ext>
                </a:extLst>
              </p:cNvPr>
              <p:cNvSpPr txBox="1">
                <a:spLocks noRot="1" noChangeAspect="1" noMove="1" noResize="1" noEditPoints="1" noAdjustHandles="1" noChangeArrowheads="1" noChangeShapeType="1" noTextEdit="1"/>
              </p:cNvSpPr>
              <p:nvPr/>
            </p:nvSpPr>
            <p:spPr>
              <a:xfrm>
                <a:off x="4796132" y="405774"/>
                <a:ext cx="880569" cy="83888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AF44B454-984C-750E-2DF8-08BD7A000F01}"/>
                  </a:ext>
                </a:extLst>
              </p:cNvPr>
              <p:cNvSpPr/>
              <p:nvPr/>
            </p:nvSpPr>
            <p:spPr>
              <a:xfrm>
                <a:off x="2544428" y="1224738"/>
                <a:ext cx="716286" cy="407099"/>
              </a:xfrm>
              <a:prstGeom prst="rect">
                <a:avLst/>
              </a:prstGeom>
            </p:spPr>
            <p:txBody>
              <a:bodyPr wrap="none">
                <a:spAutoFit/>
              </a:bodyPr>
              <a:lstStyle/>
              <a:p>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panose="02040503050406030204" pitchFamily="18" charset="0"/>
                          </a:rPr>
                          <m:t>𝟐</m:t>
                        </m:r>
                      </m:sup>
                    </m:sSup>
                  </m:oMath>
                </a14:m>
                <a:r>
                  <a:rPr lang="en-US" altLang="zh-CN" sz="2000" b="1" dirty="0">
                    <a:solidFill>
                      <a:srgbClr val="6D0002"/>
                    </a:solidFill>
                  </a:rPr>
                  <a:t> </a:t>
                </a:r>
                <a14:m>
                  <m:oMath xmlns:m="http://schemas.openxmlformats.org/officeDocument/2006/math">
                    <m:r>
                      <a:rPr lang="en-US" altLang="zh-CN" sz="2000" b="1" i="1" dirty="0" smtClean="0">
                        <a:solidFill>
                          <a:srgbClr val="002060"/>
                        </a:solidFill>
                        <a:latin typeface="Cambria Math" panose="02040503050406030204" pitchFamily="18" charset="0"/>
                      </a:rPr>
                      <m:t>=</m:t>
                    </m:r>
                  </m:oMath>
                </a14:m>
                <a:endParaRPr lang="zh-CN" altLang="en-US" sz="2000" b="1" dirty="0">
                  <a:solidFill>
                    <a:srgbClr val="002060"/>
                  </a:solidFill>
                </a:endParaRPr>
              </a:p>
            </p:txBody>
          </p:sp>
        </mc:Choice>
        <mc:Fallback xmlns="">
          <p:sp>
            <p:nvSpPr>
              <p:cNvPr id="18" name="矩形 17">
                <a:extLst>
                  <a:ext uri="{FF2B5EF4-FFF2-40B4-BE49-F238E27FC236}">
                    <a16:creationId xmlns:a16="http://schemas.microsoft.com/office/drawing/2014/main" id="{AF44B454-984C-750E-2DF8-08BD7A000F01}"/>
                  </a:ext>
                </a:extLst>
              </p:cNvPr>
              <p:cNvSpPr>
                <a:spLocks noRot="1" noChangeAspect="1" noMove="1" noResize="1" noEditPoints="1" noAdjustHandles="1" noChangeArrowheads="1" noChangeShapeType="1" noTextEdit="1"/>
              </p:cNvSpPr>
              <p:nvPr/>
            </p:nvSpPr>
            <p:spPr>
              <a:xfrm>
                <a:off x="2544428" y="1224738"/>
                <a:ext cx="716286" cy="40709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0490827-4848-F515-2DB5-9AA909B43B24}"/>
                  </a:ext>
                </a:extLst>
              </p:cNvPr>
              <p:cNvSpPr txBox="1"/>
              <p:nvPr/>
            </p:nvSpPr>
            <p:spPr>
              <a:xfrm>
                <a:off x="3080596" y="1060811"/>
                <a:ext cx="2042547" cy="838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m:t>
                          </m:r>
                        </m:num>
                        <m:den>
                          <m:r>
                            <a:rPr lang="en-US" altLang="zh-CN" sz="2000" b="1" i="1" dirty="0">
                              <a:solidFill>
                                <a:srgbClr val="002060"/>
                              </a:solidFill>
                              <a:latin typeface="Cambria Math" panose="02040503050406030204" pitchFamily="18" charset="0"/>
                            </a:rPr>
                            <m:t>𝒏</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𝟏</m:t>
                          </m:r>
                        </m:den>
                      </m:f>
                      <m:nary>
                        <m:naryPr>
                          <m:chr m:val="∑"/>
                          <m:ctrlPr>
                            <a:rPr lang="zh-CN" altLang="en-US" sz="2000" b="1" i="1" smtClean="0">
                              <a:solidFill>
                                <a:srgbClr val="002060"/>
                              </a:solidFill>
                              <a:latin typeface="Cambria Math" panose="02040503050406030204" pitchFamily="18" charset="0"/>
                            </a:rPr>
                          </m:ctrlPr>
                        </m:naryPr>
                        <m:sub>
                          <m:r>
                            <m:rPr>
                              <m:brk m:alnAt="23"/>
                            </m:rP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up>
                          <m:r>
                            <a:rPr lang="en-US" altLang="zh-CN" sz="2000" b="1" i="1" smtClean="0">
                              <a:solidFill>
                                <a:srgbClr val="002060"/>
                              </a:solidFill>
                              <a:latin typeface="Cambria Math" panose="02040503050406030204" pitchFamily="18" charset="0"/>
                            </a:rPr>
                            <m:t>𝒏</m:t>
                          </m:r>
                        </m:sup>
                        <m:e>
                          <m:sSup>
                            <m:sSupPr>
                              <m:ctrlPr>
                                <a:rPr lang="en-US" altLang="zh-CN" sz="2000" b="1" i="1" smtClean="0">
                                  <a:solidFill>
                                    <a:srgbClr val="002060"/>
                                  </a:solidFill>
                                  <a:latin typeface="Cambria Math" panose="02040503050406030204" pitchFamily="18" charset="0"/>
                                </a:rPr>
                              </m:ctrlPr>
                            </m:sSup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r>
                                <a:rPr lang="en-US" altLang="zh-CN" sz="2000" b="1" i="1">
                                  <a:solidFill>
                                    <a:srgbClr val="002060"/>
                                  </a:solidFill>
                                  <a:latin typeface="Cambria Math" panose="02040503050406030204" pitchFamily="18" charset="0"/>
                                </a:rPr>
                                <m:t>−</m:t>
                              </m:r>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e>
                            <m:sup>
                              <m:r>
                                <a:rPr lang="en-US" altLang="zh-CN" sz="2000" b="1" i="1" smtClean="0">
                                  <a:solidFill>
                                    <a:srgbClr val="002060"/>
                                  </a:solidFill>
                                  <a:latin typeface="Cambria Math" panose="02040503050406030204" pitchFamily="18" charset="0"/>
                                </a:rPr>
                                <m:t>𝟐</m:t>
                              </m:r>
                            </m:sup>
                          </m:sSup>
                        </m:e>
                      </m:nary>
                    </m:oMath>
                  </m:oMathPara>
                </a14:m>
                <a:endParaRPr lang="zh-CN" altLang="en-US" sz="2000" b="1" dirty="0">
                  <a:solidFill>
                    <a:srgbClr val="002060"/>
                  </a:solidFill>
                </a:endParaRPr>
              </a:p>
            </p:txBody>
          </p:sp>
        </mc:Choice>
        <mc:Fallback xmlns="">
          <p:sp>
            <p:nvSpPr>
              <p:cNvPr id="19" name="文本框 18">
                <a:extLst>
                  <a:ext uri="{FF2B5EF4-FFF2-40B4-BE49-F238E27FC236}">
                    <a16:creationId xmlns:a16="http://schemas.microsoft.com/office/drawing/2014/main" id="{20490827-4848-F515-2DB5-9AA909B43B24}"/>
                  </a:ext>
                </a:extLst>
              </p:cNvPr>
              <p:cNvSpPr txBox="1">
                <a:spLocks noRot="1" noChangeAspect="1" noMove="1" noResize="1" noEditPoints="1" noAdjustHandles="1" noChangeArrowheads="1" noChangeShapeType="1" noTextEdit="1"/>
              </p:cNvSpPr>
              <p:nvPr/>
            </p:nvSpPr>
            <p:spPr>
              <a:xfrm>
                <a:off x="3080596" y="1060811"/>
                <a:ext cx="2042547" cy="83888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D5F7FBD0-AA04-614E-FD5A-DA27C7F1857C}"/>
                  </a:ext>
                </a:extLst>
              </p:cNvPr>
              <p:cNvSpPr/>
              <p:nvPr/>
            </p:nvSpPr>
            <p:spPr>
              <a:xfrm>
                <a:off x="2143140" y="652603"/>
                <a:ext cx="1963999" cy="400110"/>
              </a:xfrm>
              <a:prstGeom prst="rect">
                <a:avLst/>
              </a:prstGeom>
            </p:spPr>
            <p:txBody>
              <a:bodyPr wrap="none">
                <a:spAutoFit/>
              </a:bodyPr>
              <a:lstStyle/>
              <a:p>
                <a:r>
                  <a:rPr lang="en-US" altLang="zh-CN" sz="2000" b="1" dirty="0">
                    <a:solidFill>
                      <a:srgbClr val="002060"/>
                    </a:solidFill>
                  </a:rPr>
                  <a:t>Sample Mean:</a:t>
                </a:r>
                <a14:m>
                  <m:oMath xmlns:m="http://schemas.openxmlformats.org/officeDocument/2006/math">
                    <m:r>
                      <a:rPr lang="en-US" altLang="zh-CN" sz="2000" b="1" dirty="0">
                        <a:solidFill>
                          <a:srgbClr val="002060"/>
                        </a:solidFill>
                        <a:latin typeface="Cambria Math" panose="02040503050406030204" pitchFamily="18" charset="0"/>
                      </a:rPr>
                      <m:t> </m:t>
                    </m:r>
                  </m:oMath>
                </a14:m>
                <a:endParaRPr lang="zh-CN" altLang="en-US" sz="2000" b="1" dirty="0">
                  <a:solidFill>
                    <a:srgbClr val="002060"/>
                  </a:solidFill>
                </a:endParaRPr>
              </a:p>
            </p:txBody>
          </p:sp>
        </mc:Choice>
        <mc:Fallback xmlns="">
          <p:sp>
            <p:nvSpPr>
              <p:cNvPr id="20" name="矩形 19">
                <a:extLst>
                  <a:ext uri="{FF2B5EF4-FFF2-40B4-BE49-F238E27FC236}">
                    <a16:creationId xmlns:a16="http://schemas.microsoft.com/office/drawing/2014/main" id="{D5F7FBD0-AA04-614E-FD5A-DA27C7F1857C}"/>
                  </a:ext>
                </a:extLst>
              </p:cNvPr>
              <p:cNvSpPr>
                <a:spLocks noRot="1" noChangeAspect="1" noMove="1" noResize="1" noEditPoints="1" noAdjustHandles="1" noChangeArrowheads="1" noChangeShapeType="1" noTextEdit="1"/>
              </p:cNvSpPr>
              <p:nvPr/>
            </p:nvSpPr>
            <p:spPr>
              <a:xfrm>
                <a:off x="2143140" y="652603"/>
                <a:ext cx="1963999" cy="400110"/>
              </a:xfrm>
              <a:prstGeom prst="rect">
                <a:avLst/>
              </a:prstGeom>
              <a:blipFill>
                <a:blip r:embed="rId15"/>
                <a:stretch>
                  <a:fillRect l="-3416" t="-606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E51C865-57CE-6895-8834-49749B5D8B33}"/>
                  </a:ext>
                </a:extLst>
              </p:cNvPr>
              <p:cNvSpPr/>
              <p:nvPr/>
            </p:nvSpPr>
            <p:spPr>
              <a:xfrm>
                <a:off x="212428" y="1235896"/>
                <a:ext cx="24481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smtClean="0">
                          <a:solidFill>
                            <a:srgbClr val="002060"/>
                          </a:solidFill>
                        </a:rPr>
                        <m:t>Sample</m:t>
                      </m:r>
                      <m:r>
                        <m:rPr>
                          <m:nor/>
                        </m:rPr>
                        <a:rPr lang="en-US" altLang="zh-CN" sz="2000" b="1" dirty="0" smtClean="0">
                          <a:solidFill>
                            <a:srgbClr val="002060"/>
                          </a:solidFill>
                        </a:rPr>
                        <m:t> </m:t>
                      </m:r>
                      <m:r>
                        <m:rPr>
                          <m:nor/>
                        </m:rPr>
                        <a:rPr lang="en-US" altLang="zh-CN" sz="2000" b="1" dirty="0" smtClean="0">
                          <a:solidFill>
                            <a:srgbClr val="002060"/>
                          </a:solidFill>
                        </a:rPr>
                        <m:t>Variance</m:t>
                      </m:r>
                      <m:r>
                        <m:rPr>
                          <m:nor/>
                        </m:rPr>
                        <a:rPr lang="en-US" altLang="zh-CN" sz="2000" b="1" dirty="0" smtClean="0">
                          <a:solidFill>
                            <a:srgbClr val="002060"/>
                          </a:solidFill>
                        </a:rPr>
                        <m:t>:</m:t>
                      </m:r>
                      <m:r>
                        <a:rPr lang="en-US" altLang="zh-CN" sz="2000" b="1" dirty="0">
                          <a:solidFill>
                            <a:srgbClr val="002060"/>
                          </a:solidFill>
                          <a:latin typeface="Cambria Math" panose="02040503050406030204" pitchFamily="18" charset="0"/>
                        </a:rPr>
                        <m:t> </m:t>
                      </m:r>
                    </m:oMath>
                  </m:oMathPara>
                </a14:m>
                <a:endParaRPr lang="zh-CN" altLang="en-US" sz="2000" b="1" dirty="0">
                  <a:solidFill>
                    <a:srgbClr val="002060"/>
                  </a:solidFill>
                </a:endParaRPr>
              </a:p>
            </p:txBody>
          </p:sp>
        </mc:Choice>
        <mc:Fallback xmlns="">
          <p:sp>
            <p:nvSpPr>
              <p:cNvPr id="21" name="矩形 20">
                <a:extLst>
                  <a:ext uri="{FF2B5EF4-FFF2-40B4-BE49-F238E27FC236}">
                    <a16:creationId xmlns:a16="http://schemas.microsoft.com/office/drawing/2014/main" id="{5E51C865-57CE-6895-8834-49749B5D8B33}"/>
                  </a:ext>
                </a:extLst>
              </p:cNvPr>
              <p:cNvSpPr>
                <a:spLocks noRot="1" noChangeAspect="1" noMove="1" noResize="1" noEditPoints="1" noAdjustHandles="1" noChangeArrowheads="1" noChangeShapeType="1" noTextEdit="1"/>
              </p:cNvSpPr>
              <p:nvPr/>
            </p:nvSpPr>
            <p:spPr>
              <a:xfrm>
                <a:off x="212428" y="1235896"/>
                <a:ext cx="2448106" cy="400110"/>
              </a:xfrm>
              <a:prstGeom prst="rect">
                <a:avLst/>
              </a:prstGeom>
              <a:blipFill>
                <a:blip r:embed="rId16"/>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39CFECF8-DEAB-35BE-40BC-60C7E79505EB}"/>
                  </a:ext>
                </a:extLst>
              </p:cNvPr>
              <p:cNvSpPr/>
              <p:nvPr/>
            </p:nvSpPr>
            <p:spPr>
              <a:xfrm>
                <a:off x="6138730" y="426767"/>
                <a:ext cx="2607893" cy="717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i="1" dirty="0" smtClean="0">
                          <a:solidFill>
                            <a:srgbClr val="6D0002"/>
                          </a:solidFill>
                          <a:latin typeface="Times New Roman" pitchFamily="18" charset="0"/>
                          <a:cs typeface="Times New Roman" pitchFamily="18" charset="0"/>
                        </a:rPr>
                        <m:t>E</m:t>
                      </m:r>
                      <m:d>
                        <m:dPr>
                          <m:ctrlPr>
                            <a:rPr lang="en-US" altLang="zh-CN" sz="2000" b="1" i="1" dirty="0">
                              <a:solidFill>
                                <a:srgbClr val="6D0002"/>
                              </a:solidFill>
                              <a:latin typeface="Cambria Math" panose="02040503050406030204" pitchFamily="18" charset="0"/>
                              <a:cs typeface="Times New Roman" pitchFamily="18" charset="0"/>
                            </a:rPr>
                          </m:ctrlPr>
                        </m:dPr>
                        <m:e>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e>
                      </m:d>
                      <m:r>
                        <a:rPr lang="en-US" altLang="zh-CN" sz="2000" b="1" i="1" dirty="0" smtClean="0">
                          <a:solidFill>
                            <a:srgbClr val="6D0002"/>
                          </a:solidFill>
                          <a:latin typeface="Cambria Math" panose="02040503050406030204" pitchFamily="18" charset="0"/>
                        </a:rPr>
                        <m:t>=</m:t>
                      </m:r>
                      <m:r>
                        <a:rPr lang="zh-CN" altLang="en-US" sz="2000" b="1" i="1">
                          <a:solidFill>
                            <a:srgbClr val="6D0002"/>
                          </a:solidFill>
                          <a:latin typeface="Cambria Math"/>
                        </a:rPr>
                        <m:t>𝝁</m:t>
                      </m:r>
                      <m:r>
                        <a:rPr lang="en-US" altLang="zh-CN" sz="2000" b="1" i="1">
                          <a:solidFill>
                            <a:srgbClr val="6D0002"/>
                          </a:solidFill>
                          <a:latin typeface="Cambria Math" panose="02040503050406030204" pitchFamily="18" charset="0"/>
                        </a:rPr>
                        <m:t>,</m:t>
                      </m:r>
                      <m:r>
                        <a:rPr lang="en-US" altLang="zh-CN" sz="2000" b="1" i="1" smtClean="0">
                          <a:solidFill>
                            <a:srgbClr val="6D0002"/>
                          </a:solidFill>
                          <a:latin typeface="Cambria Math" panose="02040503050406030204" pitchFamily="18" charset="0"/>
                        </a:rPr>
                        <m:t> </m:t>
                      </m:r>
                      <m:r>
                        <m:rPr>
                          <m:nor/>
                        </m:rPr>
                        <a:rPr lang="en-US" altLang="zh-CN" sz="2000" b="1" i="1" dirty="0" smtClean="0">
                          <a:solidFill>
                            <a:srgbClr val="6D0002"/>
                          </a:solidFill>
                          <a:latin typeface="Times New Roman" pitchFamily="18" charset="0"/>
                          <a:cs typeface="Times New Roman" pitchFamily="18" charset="0"/>
                        </a:rPr>
                        <m:t>D</m:t>
                      </m:r>
                      <m:d>
                        <m:dPr>
                          <m:ctrlPr>
                            <a:rPr lang="en-US" altLang="zh-CN" sz="2000" b="1" i="1" dirty="0">
                              <a:solidFill>
                                <a:srgbClr val="6D0002"/>
                              </a:solidFill>
                              <a:latin typeface="Cambria Math" panose="02040503050406030204" pitchFamily="18" charset="0"/>
                              <a:cs typeface="Times New Roman" pitchFamily="18" charset="0"/>
                            </a:rPr>
                          </m:ctrlPr>
                        </m:dPr>
                        <m:e>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e>
                      </m:d>
                      <m:r>
                        <a:rPr lang="en-US" altLang="zh-CN" sz="2000" b="1" i="1">
                          <a:solidFill>
                            <a:srgbClr val="6D0002"/>
                          </a:solidFill>
                          <a:latin typeface="Cambria Math" panose="02040503050406030204" pitchFamily="18" charset="0"/>
                        </a:rPr>
                        <m:t>=</m:t>
                      </m:r>
                      <m:f>
                        <m:fPr>
                          <m:ctrlPr>
                            <a:rPr lang="en-US" altLang="zh-CN" sz="2000" b="1" i="1" dirty="0">
                              <a:solidFill>
                                <a:srgbClr val="6D0002"/>
                              </a:solidFill>
                              <a:latin typeface="Cambria Math" panose="02040503050406030204" pitchFamily="18" charset="0"/>
                            </a:rPr>
                          </m:ctrlPr>
                        </m:fPr>
                        <m:num>
                          <m:sSup>
                            <m:sSupPr>
                              <m:ctrlPr>
                                <a:rPr lang="en-US" altLang="zh-CN" sz="2000" b="1" i="1">
                                  <a:solidFill>
                                    <a:srgbClr val="6D0002"/>
                                  </a:solidFill>
                                  <a:latin typeface="Cambria Math" panose="02040503050406030204" pitchFamily="18" charset="0"/>
                                </a:rPr>
                              </m:ctrlPr>
                            </m:sSupPr>
                            <m:e>
                              <m:r>
                                <a:rPr lang="zh-CN" altLang="en-US" sz="2000" b="1" i="1">
                                  <a:solidFill>
                                    <a:srgbClr val="6D0002"/>
                                  </a:solidFill>
                                  <a:latin typeface="Cambria Math"/>
                                </a:rPr>
                                <m:t>𝝈</m:t>
                              </m:r>
                            </m:e>
                            <m:sup>
                              <m:r>
                                <a:rPr lang="en-US" altLang="zh-CN" sz="2000" b="1" i="1">
                                  <a:solidFill>
                                    <a:srgbClr val="6D0002"/>
                                  </a:solidFill>
                                  <a:latin typeface="Cambria Math"/>
                                </a:rPr>
                                <m:t>𝟐</m:t>
                              </m:r>
                            </m:sup>
                          </m:sSup>
                        </m:num>
                        <m:den>
                          <m:r>
                            <a:rPr lang="en-US" altLang="zh-CN" sz="2000" b="1" i="1" dirty="0">
                              <a:solidFill>
                                <a:srgbClr val="6D0002"/>
                              </a:solidFill>
                              <a:latin typeface="Cambria Math" panose="02040503050406030204" pitchFamily="18" charset="0"/>
                            </a:rPr>
                            <m:t>𝒏</m:t>
                          </m:r>
                        </m:den>
                      </m:f>
                    </m:oMath>
                  </m:oMathPara>
                </a14:m>
                <a:endParaRPr lang="zh-CN" altLang="en-US" sz="2000" b="1" dirty="0">
                  <a:solidFill>
                    <a:srgbClr val="6D0002"/>
                  </a:solidFill>
                </a:endParaRPr>
              </a:p>
            </p:txBody>
          </p:sp>
        </mc:Choice>
        <mc:Fallback xmlns="">
          <p:sp>
            <p:nvSpPr>
              <p:cNvPr id="22" name="矩形 21">
                <a:extLst>
                  <a:ext uri="{FF2B5EF4-FFF2-40B4-BE49-F238E27FC236}">
                    <a16:creationId xmlns:a16="http://schemas.microsoft.com/office/drawing/2014/main" id="{39CFECF8-DEAB-35BE-40BC-60C7E79505EB}"/>
                  </a:ext>
                </a:extLst>
              </p:cNvPr>
              <p:cNvSpPr>
                <a:spLocks noRot="1" noChangeAspect="1" noMove="1" noResize="1" noEditPoints="1" noAdjustHandles="1" noChangeArrowheads="1" noChangeShapeType="1" noTextEdit="1"/>
              </p:cNvSpPr>
              <p:nvPr/>
            </p:nvSpPr>
            <p:spPr>
              <a:xfrm>
                <a:off x="6138730" y="426767"/>
                <a:ext cx="2607893" cy="71776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CAA95BFC-4BE9-F9D0-CFF2-48F378F85821}"/>
                  </a:ext>
                </a:extLst>
              </p:cNvPr>
              <p:cNvSpPr/>
              <p:nvPr/>
            </p:nvSpPr>
            <p:spPr>
              <a:xfrm>
                <a:off x="6623561" y="1248798"/>
                <a:ext cx="1545488"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b="1" i="1" dirty="0" smtClean="0">
                          <a:solidFill>
                            <a:srgbClr val="6D0002"/>
                          </a:solidFill>
                          <a:latin typeface="Times New Roman" pitchFamily="18" charset="0"/>
                          <a:cs typeface="Times New Roman" pitchFamily="18" charset="0"/>
                        </a:rPr>
                        <m:t>E</m:t>
                      </m:r>
                      <m:d>
                        <m:dPr>
                          <m:ctrlPr>
                            <a:rPr lang="en-US" altLang="zh-CN" sz="2000" b="1" i="1" dirty="0">
                              <a:solidFill>
                                <a:srgbClr val="6D0002"/>
                              </a:solidFill>
                              <a:latin typeface="Cambria Math" panose="02040503050406030204" pitchFamily="18" charset="0"/>
                              <a:cs typeface="Times New Roman" pitchFamily="18" charset="0"/>
                            </a:rPr>
                          </m:ctrlPr>
                        </m:dPr>
                        <m:e>
                          <m:sSup>
                            <m:sSupPr>
                              <m:ctrlPr>
                                <a:rPr lang="en-US" altLang="zh-CN" sz="2000" b="1" i="1">
                                  <a:solidFill>
                                    <a:srgbClr val="6D0002"/>
                                  </a:solidFill>
                                  <a:latin typeface="Cambria Math" panose="02040503050406030204" pitchFamily="18" charset="0"/>
                                </a:rPr>
                              </m:ctrlPr>
                            </m:sSupPr>
                            <m:e>
                              <m:r>
                                <a:rPr lang="en-US" altLang="zh-CN" sz="2000" b="1" i="1">
                                  <a:solidFill>
                                    <a:srgbClr val="6D0002"/>
                                  </a:solidFill>
                                  <a:latin typeface="Cambria Math" panose="02040503050406030204" pitchFamily="18" charset="0"/>
                                </a:rPr>
                                <m:t>𝑺</m:t>
                              </m:r>
                            </m:e>
                            <m:sup>
                              <m:r>
                                <a:rPr lang="en-US" altLang="zh-CN" sz="2000" b="1" i="1">
                                  <a:solidFill>
                                    <a:srgbClr val="6D0002"/>
                                  </a:solidFill>
                                  <a:latin typeface="Cambria Math" panose="02040503050406030204" pitchFamily="18" charset="0"/>
                                </a:rPr>
                                <m:t>𝟐</m:t>
                              </m:r>
                            </m:sup>
                          </m:sSup>
                        </m:e>
                      </m:d>
                      <m:r>
                        <a:rPr lang="en-US" altLang="zh-CN" sz="2000" b="1" i="1" dirty="0">
                          <a:solidFill>
                            <a:srgbClr val="6D0002"/>
                          </a:solidFill>
                          <a:latin typeface="Cambria Math" panose="02040503050406030204" pitchFamily="18" charset="0"/>
                        </a:rPr>
                        <m:t>=</m:t>
                      </m:r>
                      <m:sSup>
                        <m:sSupPr>
                          <m:ctrlPr>
                            <a:rPr lang="en-US" altLang="zh-CN" sz="2000" b="1" i="1">
                              <a:solidFill>
                                <a:srgbClr val="6D0002"/>
                              </a:solidFill>
                              <a:latin typeface="Cambria Math" panose="02040503050406030204" pitchFamily="18" charset="0"/>
                            </a:rPr>
                          </m:ctrlPr>
                        </m:sSupPr>
                        <m:e>
                          <m:r>
                            <a:rPr lang="zh-CN" altLang="en-US" sz="2000" b="1" i="1">
                              <a:solidFill>
                                <a:srgbClr val="6D0002"/>
                              </a:solidFill>
                              <a:latin typeface="Cambria Math"/>
                            </a:rPr>
                            <m:t>𝝈</m:t>
                          </m:r>
                        </m:e>
                        <m:sup>
                          <m:r>
                            <a:rPr lang="en-US" altLang="zh-CN" sz="2000" b="1" i="1">
                              <a:solidFill>
                                <a:srgbClr val="6D0002"/>
                              </a:solidFill>
                              <a:latin typeface="Cambria Math"/>
                            </a:rPr>
                            <m:t>𝟐</m:t>
                          </m:r>
                        </m:sup>
                      </m:sSup>
                    </m:oMath>
                  </m:oMathPara>
                </a14:m>
                <a:endParaRPr lang="zh-CN" altLang="en-US" sz="2000" b="1" dirty="0">
                  <a:solidFill>
                    <a:srgbClr val="6D0002"/>
                  </a:solidFill>
                </a:endParaRPr>
              </a:p>
            </p:txBody>
          </p:sp>
        </mc:Choice>
        <mc:Fallback xmlns="">
          <p:sp>
            <p:nvSpPr>
              <p:cNvPr id="23" name="矩形 22">
                <a:extLst>
                  <a:ext uri="{FF2B5EF4-FFF2-40B4-BE49-F238E27FC236}">
                    <a16:creationId xmlns:a16="http://schemas.microsoft.com/office/drawing/2014/main" id="{CAA95BFC-4BE9-F9D0-CFF2-48F378F85821}"/>
                  </a:ext>
                </a:extLst>
              </p:cNvPr>
              <p:cNvSpPr>
                <a:spLocks noRot="1" noChangeAspect="1" noMove="1" noResize="1" noEditPoints="1" noAdjustHandles="1" noChangeArrowheads="1" noChangeShapeType="1" noTextEdit="1"/>
              </p:cNvSpPr>
              <p:nvPr/>
            </p:nvSpPr>
            <p:spPr>
              <a:xfrm>
                <a:off x="6623561" y="1248798"/>
                <a:ext cx="1545488" cy="439736"/>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E7801DF4-74D7-3828-950A-F6831D4AE617}"/>
                  </a:ext>
                </a:extLst>
              </p:cNvPr>
              <p:cNvSpPr/>
              <p:nvPr/>
            </p:nvSpPr>
            <p:spPr>
              <a:xfrm>
                <a:off x="0" y="6021319"/>
                <a:ext cx="9086562" cy="658770"/>
              </a:xfrm>
              <a:prstGeom prst="rect">
                <a:avLst/>
              </a:prstGeom>
            </p:spPr>
            <p:txBody>
              <a:bodyPr wrap="square">
                <a:spAutoFit/>
              </a:bodyPr>
              <a:lstStyle/>
              <a:p>
                <a:r>
                  <a:rPr lang="en-US" altLang="zh-CN" b="1" dirty="0"/>
                  <a:t>We can use the sampling distribution of </a:t>
                </a:r>
                <a:r>
                  <a:rPr lang="en-US" altLang="zh-CN" b="1" dirty="0">
                    <a:solidFill>
                      <a:srgbClr val="6D0002"/>
                    </a:solidFill>
                  </a:rPr>
                  <a:t>Sample Mean</a:t>
                </a:r>
                <a14:m>
                  <m:oMath xmlns:m="http://schemas.openxmlformats.org/officeDocument/2006/math">
                    <m:r>
                      <a:rPr lang="en-US" altLang="zh-CN" b="1" dirty="0">
                        <a:latin typeface="Cambria Math" panose="02040503050406030204" pitchFamily="18" charset="0"/>
                      </a:rPr>
                      <m:t> </m:t>
                    </m:r>
                    <m:acc>
                      <m:accPr>
                        <m:chr m:val="̅"/>
                        <m:ctrlPr>
                          <a:rPr lang="en-US" altLang="zh-CN" b="1" i="1" dirty="0">
                            <a:latin typeface="Cambria Math" panose="02040503050406030204" pitchFamily="18" charset="0"/>
                          </a:rPr>
                        </m:ctrlPr>
                      </m:accPr>
                      <m:e>
                        <m:r>
                          <a:rPr lang="en-US" altLang="zh-CN" b="1" i="1" dirty="0">
                            <a:solidFill>
                              <a:srgbClr val="002060"/>
                            </a:solidFill>
                            <a:latin typeface="Cambria Math" panose="02040503050406030204" pitchFamily="18" charset="0"/>
                          </a:rPr>
                          <m:t>𝑿</m:t>
                        </m:r>
                      </m:e>
                    </m:acc>
                  </m:oMath>
                </a14:m>
                <a:r>
                  <a:rPr lang="en-US" altLang="zh-CN" b="1" dirty="0"/>
                  <a:t> and</a:t>
                </a:r>
                <a14:m>
                  <m:oMath xmlns:m="http://schemas.openxmlformats.org/officeDocument/2006/math">
                    <m:sSup>
                      <m:sSupPr>
                        <m:ctrlPr>
                          <a:rPr lang="en-US" altLang="zh-CN" b="1" i="1">
                            <a:solidFill>
                              <a:srgbClr val="002060"/>
                            </a:solidFill>
                            <a:latin typeface="Cambria Math" panose="02040503050406030204" pitchFamily="18" charset="0"/>
                          </a:rPr>
                        </m:ctrlPr>
                      </m:sSupPr>
                      <m:e>
                        <m:r>
                          <m:rPr>
                            <m:nor/>
                          </m:rPr>
                          <a:rPr lang="en-US" altLang="zh-CN" b="1">
                            <a:solidFill>
                              <a:srgbClr val="002060"/>
                            </a:solidFill>
                            <a:latin typeface="Cambria Math" panose="02040503050406030204" pitchFamily="18" charset="0"/>
                          </a:rPr>
                          <m:t> </m:t>
                        </m:r>
                        <m:r>
                          <m:rPr>
                            <m:nor/>
                          </m:rPr>
                          <a:rPr lang="en-US" altLang="zh-CN" b="1" dirty="0">
                            <a:solidFill>
                              <a:srgbClr val="6D0002"/>
                            </a:solidFill>
                          </a:rPr>
                          <m:t>Sample</m:t>
                        </m:r>
                        <m:r>
                          <m:rPr>
                            <m:nor/>
                          </m:rPr>
                          <a:rPr lang="en-US" altLang="zh-CN" b="1" dirty="0">
                            <a:solidFill>
                              <a:srgbClr val="6D0002"/>
                            </a:solidFill>
                          </a:rPr>
                          <m:t> </m:t>
                        </m:r>
                        <m:r>
                          <m:rPr>
                            <m:nor/>
                          </m:rPr>
                          <a:rPr lang="en-US" altLang="zh-CN" b="1" dirty="0">
                            <a:solidFill>
                              <a:srgbClr val="6D0002"/>
                            </a:solidFill>
                          </a:rPr>
                          <m:t>Variance</m:t>
                        </m:r>
                        <m:r>
                          <a:rPr lang="en-US" altLang="zh-CN" b="1" dirty="0">
                            <a:solidFill>
                              <a:srgbClr val="6D0002"/>
                            </a:solidFill>
                            <a:latin typeface="Cambria Math" panose="02040503050406030204" pitchFamily="18" charset="0"/>
                          </a:rPr>
                          <m:t> </m:t>
                        </m:r>
                        <m:r>
                          <a:rPr lang="en-US" altLang="zh-CN" b="1" i="1">
                            <a:solidFill>
                              <a:srgbClr val="002060"/>
                            </a:solidFill>
                            <a:latin typeface="Cambria Math" panose="02040503050406030204" pitchFamily="18" charset="0"/>
                          </a:rPr>
                          <m:t>𝑺</m:t>
                        </m:r>
                      </m:e>
                      <m:sup>
                        <m:r>
                          <a:rPr lang="en-US" altLang="zh-CN" b="1" i="1">
                            <a:solidFill>
                              <a:srgbClr val="002060"/>
                            </a:solidFill>
                            <a:latin typeface="Cambria Math" panose="02040503050406030204" pitchFamily="18" charset="0"/>
                          </a:rPr>
                          <m:t>𝟐</m:t>
                        </m:r>
                      </m:sup>
                    </m:sSup>
                  </m:oMath>
                </a14:m>
                <a:r>
                  <a:rPr lang="en-US" altLang="zh-CN" b="1" dirty="0"/>
                  <a:t> to make </a:t>
                </a:r>
                <a:r>
                  <a:rPr lang="en-US" altLang="zh-CN" b="1" dirty="0">
                    <a:solidFill>
                      <a:srgbClr val="6D0002"/>
                    </a:solidFill>
                  </a:rPr>
                  <a:t>statistical inference </a:t>
                </a:r>
                <a:r>
                  <a:rPr lang="en-US" altLang="zh-CN" b="1" dirty="0">
                    <a:solidFill>
                      <a:schemeClr val="tx1"/>
                    </a:solidFill>
                  </a:rPr>
                  <a:t>about </a:t>
                </a:r>
                <a14:m>
                  <m:oMath xmlns:m="http://schemas.openxmlformats.org/officeDocument/2006/math">
                    <m:r>
                      <m:rPr>
                        <m:nor/>
                      </m:rPr>
                      <a:rPr lang="en-US" altLang="zh-CN" b="1" dirty="0">
                        <a:solidFill>
                          <a:schemeClr val="tx1"/>
                        </a:solidFill>
                      </a:rPr>
                      <m:t>the</m:t>
                    </m:r>
                    <m:r>
                      <m:rPr>
                        <m:nor/>
                      </m:rPr>
                      <a:rPr lang="en-US" altLang="zh-CN" b="1" dirty="0">
                        <a:solidFill>
                          <a:schemeClr val="tx1"/>
                        </a:solidFill>
                      </a:rPr>
                      <m:t> </m:t>
                    </m:r>
                    <m:r>
                      <m:rPr>
                        <m:nor/>
                      </m:rPr>
                      <a:rPr lang="en-US" altLang="zh-CN" b="1" dirty="0">
                        <a:solidFill>
                          <a:srgbClr val="6D0002"/>
                        </a:solidFill>
                      </a:rPr>
                      <m:t>mean</m:t>
                    </m:r>
                    <m:r>
                      <m:rPr>
                        <m:nor/>
                      </m:rPr>
                      <a:rPr lang="en-US" altLang="zh-CN" b="1" dirty="0">
                        <a:solidFill>
                          <a:srgbClr val="6D0002"/>
                        </a:solidFill>
                      </a:rPr>
                      <m:t> </m:t>
                    </m:r>
                    <m:r>
                      <a:rPr lang="zh-CN" altLang="en-US" b="1" i="1">
                        <a:solidFill>
                          <a:srgbClr val="002060"/>
                        </a:solidFill>
                        <a:latin typeface="Cambria Math"/>
                      </a:rPr>
                      <m:t>𝝁</m:t>
                    </m:r>
                    <m:r>
                      <a:rPr lang="en-US" altLang="zh-CN" b="1" i="1">
                        <a:solidFill>
                          <a:srgbClr val="002060"/>
                        </a:solidFill>
                        <a:latin typeface="Cambria Math" panose="02040503050406030204" pitchFamily="18" charset="0"/>
                      </a:rPr>
                      <m:t> </m:t>
                    </m:r>
                  </m:oMath>
                </a14:m>
                <a:r>
                  <a:rPr lang="en-US" altLang="zh-CN" b="1" dirty="0"/>
                  <a:t>and </a:t>
                </a:r>
                <a:r>
                  <a:rPr lang="en-US" altLang="zh-CN" b="1" dirty="0">
                    <a:solidFill>
                      <a:srgbClr val="6D0002"/>
                    </a:solidFill>
                  </a:rPr>
                  <a:t>variance</a:t>
                </a:r>
                <a:r>
                  <a:rPr lang="en-US" altLang="zh-CN" b="1" dirty="0"/>
                  <a:t> </a:t>
                </a:r>
                <a14:m>
                  <m:oMath xmlns:m="http://schemas.openxmlformats.org/officeDocument/2006/math">
                    <m:sSup>
                      <m:sSupPr>
                        <m:ctrlPr>
                          <a:rPr lang="en-US" altLang="zh-CN" b="1" i="1" smtClean="0">
                            <a:solidFill>
                              <a:srgbClr val="002060"/>
                            </a:solidFill>
                            <a:latin typeface="Cambria Math" panose="02040503050406030204" pitchFamily="18" charset="0"/>
                          </a:rPr>
                        </m:ctrlPr>
                      </m:sSupPr>
                      <m:e>
                        <m:r>
                          <a:rPr lang="zh-CN" altLang="en-US" b="1" i="1">
                            <a:solidFill>
                              <a:srgbClr val="002060"/>
                            </a:solidFill>
                            <a:latin typeface="Cambria Math"/>
                          </a:rPr>
                          <m:t>𝝈</m:t>
                        </m:r>
                      </m:e>
                      <m:sup>
                        <m:r>
                          <a:rPr lang="en-US" altLang="zh-CN" b="1" i="1">
                            <a:solidFill>
                              <a:srgbClr val="002060"/>
                            </a:solidFill>
                            <a:latin typeface="Cambria Math"/>
                          </a:rPr>
                          <m:t>𝟐</m:t>
                        </m:r>
                      </m:sup>
                    </m:sSup>
                  </m:oMath>
                </a14:m>
                <a:r>
                  <a:rPr lang="en-US" altLang="zh-CN" b="1" dirty="0"/>
                  <a:t> of population </a:t>
                </a:r>
                <a14:m>
                  <m:oMath xmlns:m="http://schemas.openxmlformats.org/officeDocument/2006/math">
                    <m:r>
                      <a:rPr lang="en-US" altLang="zh-CN" b="1" i="1" dirty="0">
                        <a:solidFill>
                          <a:srgbClr val="002060"/>
                        </a:solidFill>
                        <a:latin typeface="Cambria Math" panose="02040503050406030204" pitchFamily="18" charset="0"/>
                      </a:rPr>
                      <m:t>𝑿</m:t>
                    </m:r>
                  </m:oMath>
                </a14:m>
                <a:r>
                  <a:rPr lang="en-US" altLang="zh-CN" b="1" i="1" dirty="0">
                    <a:solidFill>
                      <a:srgbClr val="002060"/>
                    </a:solidFill>
                    <a:latin typeface="Times New Roman" pitchFamily="18" charset="0"/>
                    <a:cs typeface="Times New Roman" pitchFamily="18" charset="0"/>
                  </a:rPr>
                  <a:t>.</a:t>
                </a:r>
                <a:endParaRPr lang="zh-CN" altLang="en-US" b="1" dirty="0"/>
              </a:p>
            </p:txBody>
          </p:sp>
        </mc:Choice>
        <mc:Fallback xmlns="">
          <p:sp>
            <p:nvSpPr>
              <p:cNvPr id="24" name="矩形 23">
                <a:extLst>
                  <a:ext uri="{FF2B5EF4-FFF2-40B4-BE49-F238E27FC236}">
                    <a16:creationId xmlns:a16="http://schemas.microsoft.com/office/drawing/2014/main" id="{E7801DF4-74D7-3828-950A-F6831D4AE617}"/>
                  </a:ext>
                </a:extLst>
              </p:cNvPr>
              <p:cNvSpPr>
                <a:spLocks noRot="1" noChangeAspect="1" noMove="1" noResize="1" noEditPoints="1" noAdjustHandles="1" noChangeArrowheads="1" noChangeShapeType="1" noTextEdit="1"/>
              </p:cNvSpPr>
              <p:nvPr/>
            </p:nvSpPr>
            <p:spPr>
              <a:xfrm>
                <a:off x="0" y="6021319"/>
                <a:ext cx="9086562" cy="658770"/>
              </a:xfrm>
              <a:prstGeom prst="rect">
                <a:avLst/>
              </a:prstGeom>
              <a:blipFill>
                <a:blip r:embed="rId19"/>
                <a:stretch>
                  <a:fillRect l="-537" t="-3704"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63DDB450-1C5D-1D05-5EC1-2BA84035D1B4}"/>
                  </a:ext>
                </a:extLst>
              </p:cNvPr>
              <p:cNvSpPr/>
              <p:nvPr/>
            </p:nvSpPr>
            <p:spPr>
              <a:xfrm>
                <a:off x="324530" y="4344352"/>
                <a:ext cx="2715125" cy="9312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b="1" i="1">
                              <a:solidFill>
                                <a:srgbClr val="002060"/>
                              </a:solidFill>
                              <a:latin typeface="Cambria Math" panose="02040503050406030204" pitchFamily="18" charset="0"/>
                            </a:rPr>
                          </m:ctrlPr>
                        </m:naryPr>
                        <m:sub>
                          <m:r>
                            <m:rPr>
                              <m:brk m:alnAt="23"/>
                            </m:rPr>
                            <a:rPr lang="en-US" altLang="zh-CN" sz="2000" b="1" i="1">
                              <a:solidFill>
                                <a:srgbClr val="002060"/>
                              </a:solidFill>
                              <a:latin typeface="Cambria Math" panose="02040503050406030204" pitchFamily="18" charset="0"/>
                            </a:rPr>
                            <m:t>𝒊</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𝒏</m:t>
                          </m:r>
                        </m:sup>
                        <m:e>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r>
                                    <a:rPr lang="en-US" altLang="zh-CN" sz="2000" b="1" i="1">
                                      <a:solidFill>
                                        <a:srgbClr val="002060"/>
                                      </a:solidFill>
                                      <a:latin typeface="Cambria Math" panose="02040503050406030204" pitchFamily="18" charset="0"/>
                                    </a:rPr>
                                    <m:t>−</m:t>
                                  </m:r>
                                  <m:r>
                                    <m:rPr>
                                      <m:nor/>
                                    </m:rPr>
                                    <a:rPr lang="el-GR" altLang="zh-CN" sz="2000" b="1" i="1" dirty="0">
                                      <a:solidFill>
                                        <a:srgbClr val="002060"/>
                                      </a:solidFill>
                                      <a:latin typeface="Times New Roman" panose="02020603050405020304" pitchFamily="18" charset="0"/>
                                      <a:cs typeface="Times New Roman" panose="02020603050405020304" pitchFamily="18" charset="0"/>
                                    </a:rPr>
                                    <m:t>μ</m:t>
                                  </m:r>
                                  <m:r>
                                    <a:rPr lang="en-US" altLang="zh-CN" sz="2000" b="1" i="1" dirty="0">
                                      <a:solidFill>
                                        <a:srgbClr val="002060"/>
                                      </a:solidFill>
                                      <a:latin typeface="Cambria Math" panose="02040503050406030204" pitchFamily="18" charset="0"/>
                                    </a:rPr>
                                    <m:t>)</m:t>
                                  </m:r>
                                </m:e>
                                <m:sup>
                                  <m:r>
                                    <a:rPr lang="en-US" altLang="zh-CN" sz="2000" b="1" i="1">
                                      <a:solidFill>
                                        <a:srgbClr val="002060"/>
                                      </a:solidFill>
                                      <a:latin typeface="Cambria Math" panose="02040503050406030204" pitchFamily="18" charset="0"/>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000" b="1" dirty="0">
                                  <a:solidFill>
                                    <a:srgbClr val="002060"/>
                                  </a:solidFill>
                                  <a:latin typeface="Times New Roman" panose="02020603050405020304" pitchFamily="18" charset="0"/>
                                  <a:cs typeface="Times New Roman" panose="02020603050405020304" pitchFamily="18" charset="0"/>
                                </a:rPr>
                                <m:t> </m:t>
                              </m:r>
                            </m:den>
                          </m:f>
                          <m:r>
                            <m:rPr>
                              <m:nor/>
                            </m:rPr>
                            <a:rPr lang="en-US" altLang="zh-CN" sz="2000" b="1" dirty="0">
                              <a:solidFill>
                                <a:srgbClr val="002060"/>
                              </a:solidFill>
                              <a:latin typeface="Times New Roman" pitchFamily="18" charset="0"/>
                              <a:cs typeface="Times New Roman" pitchFamily="18" charset="0"/>
                            </a:rPr>
                            <m:t>~</m:t>
                          </m:r>
                          <m:r>
                            <m:rPr>
                              <m:nor/>
                            </m:rPr>
                            <a:rPr lang="en-US" altLang="zh-CN" sz="2000" b="1" i="1" dirty="0">
                              <a:solidFill>
                                <a:srgbClr val="002060"/>
                              </a:solidFill>
                              <a:latin typeface="Verdana"/>
                              <a:ea typeface="Verdana"/>
                              <a:cs typeface="Times New Roman" pitchFamily="18" charset="0"/>
                            </a:rPr>
                            <m:t> </m:t>
                          </m:r>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panose="02040503050406030204" pitchFamily="18" charset="0"/>
                                </a:rPr>
                                <m:t>𝝌</m:t>
                              </m:r>
                            </m:e>
                            <m:sup>
                              <m:r>
                                <a:rPr lang="en-US" altLang="zh-CN" sz="2000" b="1" i="1">
                                  <a:solidFill>
                                    <a:srgbClr val="002060"/>
                                  </a:solidFill>
                                  <a:latin typeface="Cambria Math" panose="02040503050406030204" pitchFamily="18" charset="0"/>
                                </a:rPr>
                                <m:t>𝟐</m:t>
                              </m:r>
                            </m:sup>
                          </m:sSup>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m:rPr>
                              <m:nor/>
                            </m:rPr>
                            <a:rPr lang="zh-CN" altLang="en-US" sz="2000" b="1" dirty="0">
                              <a:solidFill>
                                <a:srgbClr val="002060"/>
                              </a:solidFill>
                            </a:rPr>
                            <m:t> </m:t>
                          </m:r>
                        </m:e>
                      </m:nary>
                    </m:oMath>
                  </m:oMathPara>
                </a14:m>
                <a:endParaRPr lang="zh-CN" altLang="en-US" sz="2000" b="1" dirty="0"/>
              </a:p>
            </p:txBody>
          </p:sp>
        </mc:Choice>
        <mc:Fallback xmlns="">
          <p:sp>
            <p:nvSpPr>
              <p:cNvPr id="25" name="矩形 24">
                <a:extLst>
                  <a:ext uri="{FF2B5EF4-FFF2-40B4-BE49-F238E27FC236}">
                    <a16:creationId xmlns:a16="http://schemas.microsoft.com/office/drawing/2014/main" id="{63DDB450-1C5D-1D05-5EC1-2BA84035D1B4}"/>
                  </a:ext>
                </a:extLst>
              </p:cNvPr>
              <p:cNvSpPr>
                <a:spLocks noRot="1" noChangeAspect="1" noMove="1" noResize="1" noEditPoints="1" noAdjustHandles="1" noChangeArrowheads="1" noChangeShapeType="1" noTextEdit="1"/>
              </p:cNvSpPr>
              <p:nvPr/>
            </p:nvSpPr>
            <p:spPr>
              <a:xfrm>
                <a:off x="324530" y="4344352"/>
                <a:ext cx="2715125" cy="931217"/>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AC9FAFE2-E4E1-BA84-A67B-2A15666FDABF}"/>
                  </a:ext>
                </a:extLst>
              </p:cNvPr>
              <p:cNvSpPr/>
              <p:nvPr/>
            </p:nvSpPr>
            <p:spPr>
              <a:xfrm>
                <a:off x="6178778" y="4588563"/>
                <a:ext cx="1535613" cy="407099"/>
              </a:xfrm>
              <a:prstGeom prst="rect">
                <a:avLst/>
              </a:prstGeom>
            </p:spPr>
            <p:txBody>
              <a:bodyPr wrap="none">
                <a:spAutoFit/>
              </a:bodyPr>
              <a:lstStyle/>
              <a:p>
                <a:r>
                  <a:rPr lang="en-US" altLang="zh-CN" sz="2000" b="1" dirty="0">
                    <a:solidFill>
                      <a:srgbClr val="002060"/>
                    </a:solidFill>
                    <a:latin typeface="Times New Roman" pitchFamily="18" charset="0"/>
                    <a:cs typeface="Times New Roman" pitchFamily="18" charset="0"/>
                  </a:rPr>
                  <a:t>~</a:t>
                </a:r>
                <a:r>
                  <a:rPr lang="en-US" altLang="zh-CN" sz="2000" b="1" i="1" dirty="0">
                    <a:solidFill>
                      <a:srgbClr val="002060"/>
                    </a:solidFill>
                    <a:latin typeface="Verdana"/>
                    <a:ea typeface="Verdana"/>
                    <a:cs typeface="Times New Roman" pitchFamily="18" charset="0"/>
                  </a:rPr>
                  <a:t> </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panose="02040503050406030204" pitchFamily="18" charset="0"/>
                          </a:rPr>
                          <m:t>𝝌</m:t>
                        </m:r>
                      </m:e>
                      <m:sup>
                        <m:r>
                          <a:rPr lang="en-US" altLang="zh-CN" sz="2000" b="1" i="1">
                            <a:solidFill>
                              <a:srgbClr val="002060"/>
                            </a:solidFill>
                            <a:latin typeface="Cambria Math" panose="02040503050406030204" pitchFamily="18" charset="0"/>
                          </a:rPr>
                          <m:t>𝟐</m:t>
                        </m:r>
                      </m:sup>
                    </m:sSup>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oMath>
                </a14:m>
                <a:endParaRPr lang="zh-CN" altLang="en-US" sz="2000" b="1" dirty="0">
                  <a:solidFill>
                    <a:srgbClr val="002060"/>
                  </a:solidFill>
                </a:endParaRPr>
              </a:p>
            </p:txBody>
          </p:sp>
        </mc:Choice>
        <mc:Fallback xmlns="">
          <p:sp>
            <p:nvSpPr>
              <p:cNvPr id="26" name="矩形 25">
                <a:extLst>
                  <a:ext uri="{FF2B5EF4-FFF2-40B4-BE49-F238E27FC236}">
                    <a16:creationId xmlns:a16="http://schemas.microsoft.com/office/drawing/2014/main" id="{AC9FAFE2-E4E1-BA84-A67B-2A15666FDABF}"/>
                  </a:ext>
                </a:extLst>
              </p:cNvPr>
              <p:cNvSpPr>
                <a:spLocks noRot="1" noChangeAspect="1" noMove="1" noResize="1" noEditPoints="1" noAdjustHandles="1" noChangeArrowheads="1" noChangeShapeType="1" noTextEdit="1"/>
              </p:cNvSpPr>
              <p:nvPr/>
            </p:nvSpPr>
            <p:spPr>
              <a:xfrm>
                <a:off x="6178778" y="4588563"/>
                <a:ext cx="1535613" cy="407099"/>
              </a:xfrm>
              <a:prstGeom prst="rect">
                <a:avLst/>
              </a:prstGeom>
              <a:blipFill>
                <a:blip r:embed="rId21"/>
                <a:stretch>
                  <a:fillRect l="-4382" t="-7576" r="-1195" b="-27273"/>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D9E2C00B-3E83-950E-C187-2F5DDC068B9D}"/>
              </a:ext>
            </a:extLst>
          </p:cNvPr>
          <p:cNvSpPr/>
          <p:nvPr/>
        </p:nvSpPr>
        <p:spPr>
          <a:xfrm>
            <a:off x="324531" y="4348586"/>
            <a:ext cx="2563319" cy="842985"/>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p>
        </p:txBody>
      </p:sp>
      <p:sp>
        <p:nvSpPr>
          <p:cNvPr id="28" name="矩形 27">
            <a:extLst>
              <a:ext uri="{FF2B5EF4-FFF2-40B4-BE49-F238E27FC236}">
                <a16:creationId xmlns:a16="http://schemas.microsoft.com/office/drawing/2014/main" id="{E04C29B0-6917-2634-1B68-D2D3CF47F5E2}"/>
              </a:ext>
            </a:extLst>
          </p:cNvPr>
          <p:cNvSpPr/>
          <p:nvPr/>
        </p:nvSpPr>
        <p:spPr>
          <a:xfrm>
            <a:off x="4752969" y="4344352"/>
            <a:ext cx="2903377" cy="863974"/>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61C30520-BBDF-C8C1-AEE1-9A068DC35628}"/>
                  </a:ext>
                </a:extLst>
              </p:cNvPr>
              <p:cNvSpPr/>
              <p:nvPr/>
            </p:nvSpPr>
            <p:spPr>
              <a:xfrm>
                <a:off x="4752969" y="4361106"/>
                <a:ext cx="1714252" cy="931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b="1" i="1">
                              <a:solidFill>
                                <a:srgbClr val="002060"/>
                              </a:solidFill>
                              <a:latin typeface="Cambria Math" panose="02040503050406030204" pitchFamily="18" charset="0"/>
                            </a:rPr>
                          </m:ctrlPr>
                        </m:naryPr>
                        <m:sub>
                          <m:r>
                            <m:rPr>
                              <m:brk m:alnAt="23"/>
                            </m:rPr>
                            <a:rPr lang="en-US" altLang="zh-CN" sz="2000" b="1" i="1">
                              <a:solidFill>
                                <a:srgbClr val="002060"/>
                              </a:solidFill>
                              <a:latin typeface="Cambria Math" panose="02040503050406030204" pitchFamily="18" charset="0"/>
                            </a:rPr>
                            <m:t>𝒊</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𝒏</m:t>
                          </m:r>
                        </m:sup>
                        <m:e>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r>
                                    <a:rPr lang="en-US" altLang="zh-CN" sz="2000" b="1" i="1">
                                      <a:solidFill>
                                        <a:srgbClr val="002060"/>
                                      </a:solidFill>
                                      <a:latin typeface="Cambria Math" panose="02040503050406030204" pitchFamily="18" charset="0"/>
                                    </a:rPr>
                                    <m:t>−</m:t>
                                  </m:r>
                                  <m:acc>
                                    <m:accPr>
                                      <m:chr m:val="̅"/>
                                      <m:ctrlPr>
                                        <a:rPr lang="en-US" altLang="zh-CN" sz="2000" b="1" i="1" dirty="0">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e>
                                <m:sup>
                                  <m:r>
                                    <a:rPr lang="en-US" altLang="zh-CN" sz="2000" b="1" i="1">
                                      <a:solidFill>
                                        <a:srgbClr val="002060"/>
                                      </a:solidFill>
                                      <a:latin typeface="Cambria Math" panose="02040503050406030204" pitchFamily="18" charset="0"/>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000" b="1" dirty="0">
                                  <a:solidFill>
                                    <a:srgbClr val="002060"/>
                                  </a:solidFill>
                                  <a:latin typeface="Times New Roman" panose="02020603050405020304" pitchFamily="18" charset="0"/>
                                  <a:cs typeface="Times New Roman" panose="02020603050405020304" pitchFamily="18" charset="0"/>
                                </a:rPr>
                                <m:t> </m:t>
                              </m:r>
                            </m:den>
                          </m:f>
                        </m:e>
                      </m:nary>
                    </m:oMath>
                  </m:oMathPara>
                </a14:m>
                <a:endParaRPr lang="zh-CN" altLang="en-US" sz="2000" b="1" dirty="0"/>
              </a:p>
            </p:txBody>
          </p:sp>
        </mc:Choice>
        <mc:Fallback xmlns="">
          <p:sp>
            <p:nvSpPr>
              <p:cNvPr id="29" name="矩形 28">
                <a:extLst>
                  <a:ext uri="{FF2B5EF4-FFF2-40B4-BE49-F238E27FC236}">
                    <a16:creationId xmlns:a16="http://schemas.microsoft.com/office/drawing/2014/main" id="{61C30520-BBDF-C8C1-AEE1-9A068DC35628}"/>
                  </a:ext>
                </a:extLst>
              </p:cNvPr>
              <p:cNvSpPr>
                <a:spLocks noRot="1" noChangeAspect="1" noMove="1" noResize="1" noEditPoints="1" noAdjustHandles="1" noChangeArrowheads="1" noChangeShapeType="1" noTextEdit="1"/>
              </p:cNvSpPr>
              <p:nvPr/>
            </p:nvSpPr>
            <p:spPr>
              <a:xfrm>
                <a:off x="4752969" y="4361106"/>
                <a:ext cx="1714252" cy="931217"/>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CA61BF88-7E01-D2DD-9C85-DA47FF4980E8}"/>
                  </a:ext>
                </a:extLst>
              </p:cNvPr>
              <p:cNvSpPr/>
              <p:nvPr/>
            </p:nvSpPr>
            <p:spPr>
              <a:xfrm>
                <a:off x="3384703" y="4433479"/>
                <a:ext cx="1626086" cy="717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000" b="1" dirty="0">
                              <a:solidFill>
                                <a:srgbClr val="002060"/>
                              </a:solidFill>
                              <a:latin typeface="Times New Roman" panose="02020603050405020304" pitchFamily="18" charset="0"/>
                              <a:cs typeface="Times New Roman" panose="02020603050405020304" pitchFamily="18" charset="0"/>
                            </a:rPr>
                            <m:t> </m:t>
                          </m:r>
                        </m:den>
                      </m:f>
                      <m:r>
                        <a:rPr lang="en-US" altLang="zh-CN" sz="2000" b="1" i="1" dirty="0">
                          <a:solidFill>
                            <a:srgbClr val="002060"/>
                          </a:solidFill>
                          <a:latin typeface="Cambria Math" panose="02040503050406030204" pitchFamily="18" charset="0"/>
                          <a:cs typeface="Times New Roman" pitchFamily="18" charset="0"/>
                        </a:rPr>
                        <m:t>=</m:t>
                      </m:r>
                    </m:oMath>
                  </m:oMathPara>
                </a14:m>
                <a:endParaRPr lang="zh-CN" altLang="en-US" sz="2000" b="1" dirty="0"/>
              </a:p>
            </p:txBody>
          </p:sp>
        </mc:Choice>
        <mc:Fallback xmlns="">
          <p:sp>
            <p:nvSpPr>
              <p:cNvPr id="30" name="矩形 29">
                <a:extLst>
                  <a:ext uri="{FF2B5EF4-FFF2-40B4-BE49-F238E27FC236}">
                    <a16:creationId xmlns:a16="http://schemas.microsoft.com/office/drawing/2014/main" id="{CA61BF88-7E01-D2DD-9C85-DA47FF4980E8}"/>
                  </a:ext>
                </a:extLst>
              </p:cNvPr>
              <p:cNvSpPr>
                <a:spLocks noRot="1" noChangeAspect="1" noMove="1" noResize="1" noEditPoints="1" noAdjustHandles="1" noChangeArrowheads="1" noChangeShapeType="1" noTextEdit="1"/>
              </p:cNvSpPr>
              <p:nvPr/>
            </p:nvSpPr>
            <p:spPr>
              <a:xfrm>
                <a:off x="3384703" y="4433479"/>
                <a:ext cx="1626086" cy="717761"/>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C45B7641-2621-9B9B-58D2-1BE865F7F1EE}"/>
                  </a:ext>
                </a:extLst>
              </p:cNvPr>
              <p:cNvSpPr/>
              <p:nvPr/>
            </p:nvSpPr>
            <p:spPr>
              <a:xfrm>
                <a:off x="1121575" y="2504094"/>
                <a:ext cx="1362552" cy="400110"/>
              </a:xfrm>
              <a:prstGeom prst="rect">
                <a:avLst/>
              </a:prstGeom>
            </p:spPr>
            <p:txBody>
              <a:bodyPr wrap="none">
                <a:spAutoFit/>
              </a:bodyPr>
              <a:lstStyle/>
              <a:p>
                <a:r>
                  <a:rPr lang="en-US" altLang="zh-CN" sz="2000" b="1" dirty="0">
                    <a:solidFill>
                      <a:srgbClr val="002060"/>
                    </a:solidFill>
                    <a:latin typeface="Times New Roman" pitchFamily="18" charset="0"/>
                    <a:cs typeface="Times New Roman" pitchFamily="18" charset="0"/>
                  </a:rPr>
                  <a:t>~ </a:t>
                </a:r>
                <a14:m>
                  <m:oMath xmlns:m="http://schemas.openxmlformats.org/officeDocument/2006/math">
                    <m:r>
                      <a:rPr lang="en-US" altLang="zh-CN" sz="2000" b="1" i="1">
                        <a:solidFill>
                          <a:srgbClr val="002060"/>
                        </a:solidFill>
                        <a:latin typeface="Cambria Math" panose="02040503050406030204" pitchFamily="18" charset="0"/>
                      </a:rPr>
                      <m:t>𝑵</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𝟎</m:t>
                        </m:r>
                        <m:r>
                          <m:rPr>
                            <m:nor/>
                          </m:rPr>
                          <a:rPr lang="en-US" altLang="zh-CN" sz="2000" b="1" dirty="0">
                            <a:solidFill>
                              <a:srgbClr val="002060"/>
                            </a:solidFill>
                            <a:latin typeface="Times New Roman" pitchFamily="18" charset="0"/>
                            <a:cs typeface="Times New Roman" pitchFamily="18" charset="0"/>
                          </a:rPr>
                          <m:t>,</m:t>
                        </m:r>
                        <m:r>
                          <a:rPr lang="en-US" altLang="zh-CN" sz="2000" b="1" i="1" dirty="0">
                            <a:solidFill>
                              <a:srgbClr val="002060"/>
                            </a:solidFill>
                            <a:latin typeface="Cambria Math" panose="02040503050406030204" pitchFamily="18" charset="0"/>
                            <a:cs typeface="Times New Roman" pitchFamily="18" charset="0"/>
                          </a:rPr>
                          <m:t>    </m:t>
                        </m:r>
                        <m:r>
                          <a:rPr lang="en-US" altLang="zh-CN" sz="2000" b="1" i="1" dirty="0">
                            <a:solidFill>
                              <a:srgbClr val="002060"/>
                            </a:solidFill>
                            <a:latin typeface="Cambria Math" panose="02040503050406030204" pitchFamily="18" charset="0"/>
                          </a:rPr>
                          <m:t>𝟏</m:t>
                        </m:r>
                      </m:e>
                    </m:d>
                  </m:oMath>
                </a14:m>
                <a:r>
                  <a:rPr lang="en-US" altLang="zh-CN" sz="2000" b="1" i="1" dirty="0">
                    <a:solidFill>
                      <a:srgbClr val="002060"/>
                    </a:solidFill>
                    <a:latin typeface="Verdana"/>
                    <a:ea typeface="Verdana"/>
                    <a:cs typeface="Times New Roman" pitchFamily="18" charset="0"/>
                  </a:rPr>
                  <a:t> </a:t>
                </a:r>
                <a:endParaRPr lang="zh-CN" altLang="en-US" sz="2000" b="1" dirty="0">
                  <a:solidFill>
                    <a:srgbClr val="002060"/>
                  </a:solidFill>
                </a:endParaRPr>
              </a:p>
            </p:txBody>
          </p:sp>
        </mc:Choice>
        <mc:Fallback xmlns="">
          <p:sp>
            <p:nvSpPr>
              <p:cNvPr id="31" name="矩形 30">
                <a:extLst>
                  <a:ext uri="{FF2B5EF4-FFF2-40B4-BE49-F238E27FC236}">
                    <a16:creationId xmlns:a16="http://schemas.microsoft.com/office/drawing/2014/main" id="{C45B7641-2621-9B9B-58D2-1BE865F7F1EE}"/>
                  </a:ext>
                </a:extLst>
              </p:cNvPr>
              <p:cNvSpPr>
                <a:spLocks noRot="1" noChangeAspect="1" noMove="1" noResize="1" noEditPoints="1" noAdjustHandles="1" noChangeArrowheads="1" noChangeShapeType="1" noTextEdit="1"/>
              </p:cNvSpPr>
              <p:nvPr/>
            </p:nvSpPr>
            <p:spPr>
              <a:xfrm>
                <a:off x="1121575" y="2504094"/>
                <a:ext cx="1362552" cy="400110"/>
              </a:xfrm>
              <a:prstGeom prst="rect">
                <a:avLst/>
              </a:prstGeom>
              <a:blipFill>
                <a:blip r:embed="rId24"/>
                <a:stretch>
                  <a:fillRect l="-4911"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35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0" grpId="0" animBg="1"/>
      <p:bldP spid="11" grpId="0" animBg="1"/>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animBg="1"/>
      <p:bldP spid="28" grpId="0" animBg="1"/>
      <p:bldP spid="29"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6EACCE93-2580-3B0B-0682-A22272D59B5D}"/>
                  </a:ext>
                </a:extLst>
              </p:cNvPr>
              <p:cNvSpPr txBox="1">
                <a:spLocks/>
              </p:cNvSpPr>
              <p:nvPr/>
            </p:nvSpPr>
            <p:spPr>
              <a:xfrm>
                <a:off x="1907535" y="-57436"/>
                <a:ext cx="5717782"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Point Estimation of the Mean</a:t>
                </a:r>
                <a14:m>
                  <m:oMath xmlns:m="http://schemas.openxmlformats.org/officeDocument/2006/math">
                    <m:r>
                      <a:rPr lang="en-US" altLang="zh-CN" sz="2800" b="1" i="0" u="sng" smtClean="0">
                        <a:solidFill>
                          <a:srgbClr val="002060"/>
                        </a:solidFill>
                        <a:latin typeface="Cambria Math" panose="02040503050406030204" pitchFamily="18" charset="0"/>
                      </a:rPr>
                      <m:t> </m:t>
                    </m:r>
                    <m:r>
                      <a:rPr lang="zh-CN" altLang="en-US" sz="2800" b="1" i="1" u="sng">
                        <a:solidFill>
                          <a:srgbClr val="002060"/>
                        </a:solidFill>
                        <a:latin typeface="Cambria Math"/>
                      </a:rPr>
                      <m:t>𝝁</m:t>
                    </m:r>
                  </m:oMath>
                </a14:m>
                <a:endParaRPr lang="en-US" altLang="zh-CN" sz="2800" b="1"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6EACCE93-2580-3B0B-0682-A22272D59B5D}"/>
                  </a:ext>
                </a:extLst>
              </p:cNvPr>
              <p:cNvSpPr txBox="1">
                <a:spLocks noRot="1" noChangeAspect="1" noMove="1" noResize="1" noEditPoints="1" noAdjustHandles="1" noChangeArrowheads="1" noChangeShapeType="1" noTextEdit="1"/>
              </p:cNvSpPr>
              <p:nvPr/>
            </p:nvSpPr>
            <p:spPr>
              <a:xfrm>
                <a:off x="1907535" y="-57436"/>
                <a:ext cx="5717782" cy="738083"/>
              </a:xfrm>
              <a:prstGeom prst="rect">
                <a:avLst/>
              </a:prstGeom>
              <a:blipFill>
                <a:blip r:embed="rId2"/>
                <a:stretch>
                  <a:fillRect l="-2772" t="-413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EA2CB05-B06F-E998-D2ED-82BA599B7387}"/>
                  </a:ext>
                </a:extLst>
              </p:cNvPr>
              <p:cNvSpPr/>
              <p:nvPr/>
            </p:nvSpPr>
            <p:spPr>
              <a:xfrm>
                <a:off x="373938" y="1092381"/>
                <a:ext cx="8396123" cy="830997"/>
              </a:xfrm>
              <a:prstGeom prst="rect">
                <a:avLst/>
              </a:prstGeom>
            </p:spPr>
            <p:txBody>
              <a:bodyPr wrap="square">
                <a:spAutoFit/>
              </a:bodyPr>
              <a:lstStyle/>
              <a:p>
                <a:r>
                  <a:rPr lang="en-US" altLang="zh-CN" sz="2400" b="1" dirty="0"/>
                  <a:t>1. </a:t>
                </a:r>
                <a:r>
                  <a:rPr lang="en-US" altLang="zh-CN" sz="2400" b="1" dirty="0">
                    <a:solidFill>
                      <a:srgbClr val="6D0002"/>
                    </a:solidFill>
                  </a:rPr>
                  <a:t>Unbiased</a:t>
                </a:r>
                <a14:m>
                  <m:oMath xmlns:m="http://schemas.openxmlformats.org/officeDocument/2006/math">
                    <m:r>
                      <a:rPr lang="en-US" altLang="zh-CN" sz="2400" b="1" i="0" dirty="0" smtClean="0">
                        <a:solidFill>
                          <a:srgbClr val="002060"/>
                        </a:solidFill>
                        <a:latin typeface="Cambria Math" panose="02040503050406030204" pitchFamily="18" charset="0"/>
                        <a:cs typeface="Times New Roman" pitchFamily="18" charset="0"/>
                      </a:rPr>
                      <m:t> </m:t>
                    </m:r>
                    <m:r>
                      <m:rPr>
                        <m:nor/>
                      </m:rPr>
                      <a:rPr lang="en-US" altLang="zh-CN" sz="2400" b="1" i="1" dirty="0" smtClean="0">
                        <a:solidFill>
                          <a:srgbClr val="002060"/>
                        </a:solidFill>
                        <a:latin typeface="Times New Roman" pitchFamily="18" charset="0"/>
                        <a:cs typeface="Times New Roman" pitchFamily="18" charset="0"/>
                      </a:rPr>
                      <m:t>E</m:t>
                    </m:r>
                    <m:d>
                      <m:dPr>
                        <m:ctrlPr>
                          <a:rPr lang="en-US" altLang="zh-CN" sz="2400" b="1" i="1" dirty="0">
                            <a:solidFill>
                              <a:srgbClr val="002060"/>
                            </a:solidFill>
                            <a:latin typeface="Cambria Math" panose="02040503050406030204" pitchFamily="18" charset="0"/>
                            <a:cs typeface="Times New Roman" pitchFamily="18" charset="0"/>
                          </a:rPr>
                        </m:ctrlPr>
                      </m:dPr>
                      <m:e>
                        <m:acc>
                          <m:accPr>
                            <m:chr m:val="̅"/>
                            <m:ctrlPr>
                              <a:rPr lang="en-US" altLang="zh-CN" sz="2400" b="1" i="1" dirty="0">
                                <a:solidFill>
                                  <a:srgbClr val="002060"/>
                                </a:solidFill>
                                <a:latin typeface="Cambria Math" panose="02040503050406030204" pitchFamily="18" charset="0"/>
                              </a:rPr>
                            </m:ctrlPr>
                          </m:accPr>
                          <m:e>
                            <m:r>
                              <a:rPr lang="en-US" altLang="zh-CN" sz="2400" b="1" i="1" dirty="0">
                                <a:solidFill>
                                  <a:srgbClr val="002060"/>
                                </a:solidFill>
                                <a:latin typeface="Cambria Math" panose="02040503050406030204" pitchFamily="18" charset="0"/>
                              </a:rPr>
                              <m:t>𝑿</m:t>
                            </m:r>
                          </m:e>
                        </m:acc>
                      </m:e>
                    </m:d>
                    <m:r>
                      <a:rPr lang="en-US" altLang="zh-CN" sz="2400" b="1" i="1">
                        <a:solidFill>
                          <a:srgbClr val="002060"/>
                        </a:solidFill>
                        <a:latin typeface="Cambria Math" panose="02040503050406030204" pitchFamily="18" charset="0"/>
                      </a:rPr>
                      <m:t>=</m:t>
                    </m:r>
                    <m:r>
                      <a:rPr lang="zh-CN" altLang="en-US" sz="2400" b="1" i="1">
                        <a:solidFill>
                          <a:srgbClr val="002060"/>
                        </a:solidFill>
                        <a:latin typeface="Cambria Math"/>
                      </a:rPr>
                      <m:t>𝝁</m:t>
                    </m:r>
                    <m:r>
                      <a:rPr lang="en-US" altLang="zh-CN" sz="2400" b="1" i="0" smtClean="0">
                        <a:solidFill>
                          <a:srgbClr val="002060"/>
                        </a:solidFill>
                        <a:latin typeface="Cambria Math" panose="02040503050406030204" pitchFamily="18" charset="0"/>
                      </a:rPr>
                      <m:t>: </m:t>
                    </m:r>
                  </m:oMath>
                </a14:m>
                <a:r>
                  <a:rPr lang="en-US" altLang="zh-CN" sz="2400" b="1" dirty="0">
                    <a:latin typeface="Cambria Math" panose="02040503050406030204" pitchFamily="18" charset="0"/>
                    <a:ea typeface="Cambria Math" panose="02040503050406030204" pitchFamily="18" charset="0"/>
                  </a:rPr>
                  <a:t>The sample mean </a:t>
                </a:r>
                <a14:m>
                  <m:oMath xmlns:m="http://schemas.openxmlformats.org/officeDocument/2006/math">
                    <m:acc>
                      <m:accPr>
                        <m:chr m:val="̅"/>
                        <m:ctrlPr>
                          <a:rPr lang="en-US" altLang="zh-CN" sz="2400" b="1" i="1" dirty="0">
                            <a:solidFill>
                              <a:srgbClr val="002060"/>
                            </a:solidFill>
                            <a:latin typeface="Cambria Math" panose="02040503050406030204" pitchFamily="18" charset="0"/>
                            <a:ea typeface="Cambria Math" panose="02040503050406030204" pitchFamily="18" charset="0"/>
                          </a:rPr>
                        </m:ctrlPr>
                      </m:accPr>
                      <m:e>
                        <m:r>
                          <a:rPr lang="en-US" altLang="zh-CN" sz="2400" b="1" i="1" dirty="0">
                            <a:solidFill>
                              <a:srgbClr val="002060"/>
                            </a:solidFill>
                            <a:latin typeface="Cambria Math" panose="02040503050406030204" pitchFamily="18" charset="0"/>
                            <a:ea typeface="Cambria Math" panose="02040503050406030204" pitchFamily="18" charset="0"/>
                          </a:rPr>
                          <m:t>𝑿</m:t>
                        </m:r>
                        <m:r>
                          <a:rPr lang="en-US" altLang="zh-CN" sz="2400" b="1" i="0" dirty="0" smtClean="0">
                            <a:solidFill>
                              <a:srgbClr val="002060"/>
                            </a:solidFill>
                            <a:latin typeface="Cambria Math" panose="02040503050406030204" pitchFamily="18" charset="0"/>
                            <a:ea typeface="Cambria Math" panose="02040503050406030204" pitchFamily="18" charset="0"/>
                          </a:rPr>
                          <m:t> </m:t>
                        </m:r>
                      </m:e>
                    </m:acc>
                  </m:oMath>
                </a14:m>
                <a:r>
                  <a:rPr lang="en-US" altLang="zh-CN" sz="2400" b="1" dirty="0">
                    <a:latin typeface="Cambria Math" panose="02040503050406030204" pitchFamily="18" charset="0"/>
                    <a:ea typeface="Cambria Math" panose="02040503050406030204" pitchFamily="18" charset="0"/>
                  </a:rPr>
                  <a:t>is an unbiased estimator of the mean </a:t>
                </a:r>
                <a14:m>
                  <m:oMath xmlns:m="http://schemas.openxmlformats.org/officeDocument/2006/math">
                    <m:r>
                      <a:rPr lang="zh-CN" altLang="en-US" sz="2400" b="1" i="1" smtClean="0">
                        <a:solidFill>
                          <a:srgbClr val="002060"/>
                        </a:solidFill>
                        <a:latin typeface="Cambria Math" panose="02040503050406030204" pitchFamily="18" charset="0"/>
                      </a:rPr>
                      <m:t>𝝁</m:t>
                    </m:r>
                  </m:oMath>
                </a14:m>
                <a:r>
                  <a:rPr lang="en-US" altLang="zh-CN" sz="2400" b="1" dirty="0">
                    <a:latin typeface="Cambria Math" panose="02040503050406030204" pitchFamily="18" charset="0"/>
                    <a:ea typeface="Cambria Math" panose="02040503050406030204" pitchFamily="18" charset="0"/>
                  </a:rPr>
                  <a:t>.</a:t>
                </a:r>
                <a:endParaRPr lang="zh-CN" altLang="en-US" sz="2400" b="1" dirty="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5EA2CB05-B06F-E998-D2ED-82BA599B7387}"/>
                  </a:ext>
                </a:extLst>
              </p:cNvPr>
              <p:cNvSpPr>
                <a:spLocks noRot="1" noChangeAspect="1" noMove="1" noResize="1" noEditPoints="1" noAdjustHandles="1" noChangeArrowheads="1" noChangeShapeType="1" noTextEdit="1"/>
              </p:cNvSpPr>
              <p:nvPr/>
            </p:nvSpPr>
            <p:spPr>
              <a:xfrm>
                <a:off x="373938" y="1092381"/>
                <a:ext cx="8396123" cy="830997"/>
              </a:xfrm>
              <a:prstGeom prst="rect">
                <a:avLst/>
              </a:prstGeom>
              <a:blipFill>
                <a:blip r:embed="rId3"/>
                <a:stretch>
                  <a:fillRect l="-1089"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E2CFDDF-B514-C52F-36AE-04DA569AD02E}"/>
                  </a:ext>
                </a:extLst>
              </p:cNvPr>
              <p:cNvSpPr/>
              <p:nvPr/>
            </p:nvSpPr>
            <p:spPr>
              <a:xfrm>
                <a:off x="373938" y="1639598"/>
                <a:ext cx="8575634" cy="2014847"/>
              </a:xfrm>
              <a:prstGeom prst="rect">
                <a:avLst/>
              </a:prstGeom>
            </p:spPr>
            <p:txBody>
              <a:bodyPr wrap="square">
                <a:spAutoFit/>
              </a:bodyPr>
              <a:lstStyle/>
              <a:p>
                <a:pPr>
                  <a:lnSpc>
                    <a:spcPct val="150000"/>
                  </a:lnSpc>
                </a:pPr>
                <a:r>
                  <a:rPr lang="en-US" altLang="zh-CN" sz="2400" b="1" dirty="0">
                    <a:latin typeface="Cambria Math" panose="02040503050406030204" pitchFamily="18" charset="0"/>
                    <a:ea typeface="Cambria Math" panose="02040503050406030204" pitchFamily="18" charset="0"/>
                  </a:rPr>
                  <a:t>2.</a:t>
                </a:r>
                <a:r>
                  <a:rPr lang="en-US" altLang="zh-CN" sz="2400" b="1" dirty="0">
                    <a:ea typeface="Cambria Math" panose="02040503050406030204" pitchFamily="18" charset="0"/>
                  </a:rPr>
                  <a:t> </a:t>
                </a:r>
                <a:r>
                  <a:rPr lang="en-US" altLang="zh-CN" sz="2400" b="1" dirty="0">
                    <a:solidFill>
                      <a:srgbClr val="6D0002"/>
                    </a:solidFill>
                    <a:ea typeface="Cambria Math" panose="02040503050406030204" pitchFamily="18" charset="0"/>
                    <a:cs typeface="Times New Roman" panose="02020603050405020304" pitchFamily="18" charset="0"/>
                  </a:rPr>
                  <a:t>Efficient </a:t>
                </a:r>
                <a14:m>
                  <m:oMath xmlns:m="http://schemas.openxmlformats.org/officeDocument/2006/math">
                    <m:r>
                      <m:rPr>
                        <m:nor/>
                      </m:rPr>
                      <a:rPr lang="en-US" altLang="zh-CN" sz="2400" b="1" i="1" dirty="0">
                        <a:solidFill>
                          <a:srgbClr val="002060"/>
                        </a:solidFill>
                        <a:latin typeface="Cambria Math" panose="02040503050406030204" pitchFamily="18" charset="0"/>
                        <a:ea typeface="Cambria Math" panose="02040503050406030204" pitchFamily="18" charset="0"/>
                        <a:cs typeface="Times New Roman" pitchFamily="18" charset="0"/>
                      </a:rPr>
                      <m:t>D</m:t>
                    </m:r>
                    <m:d>
                      <m:dPr>
                        <m:ctrlPr>
                          <a:rPr lang="en-US" altLang="zh-CN" sz="2400" b="1" i="1" dirty="0">
                            <a:solidFill>
                              <a:srgbClr val="002060"/>
                            </a:solidFill>
                            <a:latin typeface="Cambria Math" panose="02040503050406030204" pitchFamily="18" charset="0"/>
                            <a:ea typeface="Cambria Math" panose="02040503050406030204" pitchFamily="18" charset="0"/>
                            <a:cs typeface="Times New Roman" pitchFamily="18" charset="0"/>
                          </a:rPr>
                        </m:ctrlPr>
                      </m:dPr>
                      <m:e>
                        <m:acc>
                          <m:accPr>
                            <m:chr m:val="̅"/>
                            <m:ctrlPr>
                              <a:rPr lang="en-US" altLang="zh-CN" sz="2400" b="1" i="1" dirty="0">
                                <a:solidFill>
                                  <a:srgbClr val="002060"/>
                                </a:solidFill>
                                <a:latin typeface="Cambria Math" panose="02040503050406030204" pitchFamily="18" charset="0"/>
                                <a:ea typeface="Cambria Math" panose="02040503050406030204" pitchFamily="18" charset="0"/>
                              </a:rPr>
                            </m:ctrlPr>
                          </m:accPr>
                          <m:e>
                            <m:r>
                              <a:rPr lang="en-US" altLang="zh-CN" sz="2400" b="1" i="1" dirty="0">
                                <a:solidFill>
                                  <a:srgbClr val="002060"/>
                                </a:solidFill>
                                <a:latin typeface="Cambria Math" panose="02040503050406030204" pitchFamily="18" charset="0"/>
                                <a:ea typeface="Cambria Math" panose="02040503050406030204" pitchFamily="18" charset="0"/>
                              </a:rPr>
                              <m:t>𝑿</m:t>
                            </m:r>
                          </m:e>
                        </m:acc>
                      </m:e>
                    </m:d>
                    <m:r>
                      <a:rPr lang="en-US" altLang="zh-CN" sz="2400" b="1" i="1">
                        <a:solidFill>
                          <a:srgbClr val="002060"/>
                        </a:solidFill>
                        <a:latin typeface="Cambria Math" panose="02040503050406030204" pitchFamily="18" charset="0"/>
                        <a:ea typeface="Cambria Math" panose="02040503050406030204" pitchFamily="18" charset="0"/>
                      </a:rPr>
                      <m:t>=</m:t>
                    </m:r>
                    <m:f>
                      <m:fPr>
                        <m:ctrlPr>
                          <a:rPr lang="en-US" altLang="zh-CN" sz="2400" b="1" i="1" dirty="0" smtClean="0">
                            <a:solidFill>
                              <a:srgbClr val="002060"/>
                            </a:solidFill>
                            <a:latin typeface="Cambria Math" panose="02040503050406030204" pitchFamily="18" charset="0"/>
                            <a:ea typeface="Cambria Math" panose="02040503050406030204" pitchFamily="18" charset="0"/>
                          </a:rPr>
                        </m:ctrlPr>
                      </m:fPr>
                      <m:num>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zh-CN" altLang="en-US" sz="2400" b="1" i="1">
                                <a:solidFill>
                                  <a:srgbClr val="002060"/>
                                </a:solidFill>
                                <a:latin typeface="Cambria Math" panose="02040503050406030204" pitchFamily="18" charset="0"/>
                              </a:rPr>
                              <m:t>𝝈</m:t>
                            </m:r>
                          </m:e>
                          <m:sup>
                            <m:r>
                              <a:rPr lang="en-US" altLang="zh-CN" sz="2400" b="1" i="1">
                                <a:solidFill>
                                  <a:srgbClr val="002060"/>
                                </a:solidFill>
                                <a:latin typeface="Cambria Math" panose="02040503050406030204" pitchFamily="18" charset="0"/>
                                <a:ea typeface="Cambria Math" panose="02040503050406030204" pitchFamily="18" charset="0"/>
                              </a:rPr>
                              <m:t>𝟐</m:t>
                            </m:r>
                          </m:sup>
                        </m:sSup>
                      </m:num>
                      <m:den>
                        <m:r>
                          <a:rPr lang="en-US" altLang="zh-CN" sz="2400" b="1" i="1" dirty="0">
                            <a:solidFill>
                              <a:srgbClr val="002060"/>
                            </a:solidFill>
                            <a:latin typeface="Cambria Math" panose="02040503050406030204" pitchFamily="18" charset="0"/>
                            <a:ea typeface="Cambria Math" panose="02040503050406030204" pitchFamily="18" charset="0"/>
                          </a:rPr>
                          <m:t>𝒏</m:t>
                        </m:r>
                      </m:den>
                    </m:f>
                  </m:oMath>
                </a14:m>
                <a:r>
                  <a:rPr lang="en-US" altLang="zh-CN" sz="2400" b="1" dirty="0">
                    <a:solidFill>
                      <a:srgbClr val="002060"/>
                    </a:solidFill>
                    <a:latin typeface="Cambria Math" panose="02040503050406030204" pitchFamily="18" charset="0"/>
                    <a:ea typeface="Cambria Math" panose="02040503050406030204" pitchFamily="18" charset="0"/>
                  </a:rPr>
                  <a:t> : </a:t>
                </a:r>
                <a:r>
                  <a:rPr lang="en-US" altLang="zh-CN" sz="2400" b="1" dirty="0">
                    <a:latin typeface="Cambria Math" panose="02040503050406030204" pitchFamily="18" charset="0"/>
                    <a:ea typeface="Cambria Math" panose="02040503050406030204" pitchFamily="18" charset="0"/>
                  </a:rPr>
                  <a:t>As the sample size </a:t>
                </a:r>
                <a14:m>
                  <m:oMath xmlns:m="http://schemas.openxmlformats.org/officeDocument/2006/math">
                    <m:r>
                      <a:rPr lang="en-US" altLang="zh-CN" sz="2400" b="1" i="1" dirty="0">
                        <a:solidFill>
                          <a:srgbClr val="002060"/>
                        </a:solidFill>
                        <a:latin typeface="Cambria Math" panose="02040503050406030204" pitchFamily="18" charset="0"/>
                        <a:ea typeface="Cambria Math" panose="02040503050406030204" pitchFamily="18" charset="0"/>
                      </a:rPr>
                      <m:t>𝒏</m:t>
                    </m:r>
                    <m:r>
                      <a:rPr lang="en-US" altLang="zh-CN" sz="2400" b="1" i="1" dirty="0">
                        <a:solidFill>
                          <a:srgbClr val="002060"/>
                        </a:solidFill>
                        <a:latin typeface="Cambria Math" panose="02040503050406030204" pitchFamily="18" charset="0"/>
                        <a:ea typeface="Cambria Math" panose="02040503050406030204" pitchFamily="18" charset="0"/>
                      </a:rPr>
                      <m:t> </m:t>
                    </m:r>
                  </m:oMath>
                </a14:m>
                <a:r>
                  <a:rPr lang="en-US" altLang="zh-CN" sz="2400" b="1" dirty="0">
                    <a:latin typeface="Cambria Math" panose="02040503050406030204" pitchFamily="18" charset="0"/>
                    <a:ea typeface="Cambria Math" panose="02040503050406030204" pitchFamily="18" charset="0"/>
                  </a:rPr>
                  <a:t>increases, the variance decreases. Hence, </a:t>
                </a:r>
                <a14:m>
                  <m:oMath xmlns:m="http://schemas.openxmlformats.org/officeDocument/2006/math">
                    <m:acc>
                      <m:accPr>
                        <m:chr m:val="̅"/>
                        <m:ctrlPr>
                          <a:rPr lang="en-US" altLang="zh-CN" sz="2400" b="1" i="1" dirty="0">
                            <a:solidFill>
                              <a:srgbClr val="002060"/>
                            </a:solidFill>
                            <a:latin typeface="Cambria Math" panose="02040503050406030204" pitchFamily="18" charset="0"/>
                            <a:ea typeface="Cambria Math" panose="02040503050406030204" pitchFamily="18" charset="0"/>
                          </a:rPr>
                        </m:ctrlPr>
                      </m:accPr>
                      <m:e>
                        <m:r>
                          <a:rPr lang="en-US" altLang="zh-CN" sz="2400" b="1" i="1" dirty="0" smtClean="0">
                            <a:solidFill>
                              <a:srgbClr val="002060"/>
                            </a:solidFill>
                            <a:latin typeface="Cambria Math" panose="02040503050406030204" pitchFamily="18" charset="0"/>
                            <a:ea typeface="Cambria Math" panose="02040503050406030204" pitchFamily="18" charset="0"/>
                          </a:rPr>
                          <m:t>𝒙</m:t>
                        </m:r>
                        <m:r>
                          <a:rPr lang="en-US" altLang="zh-CN" sz="2400" b="1" dirty="0">
                            <a:solidFill>
                              <a:srgbClr val="002060"/>
                            </a:solidFill>
                            <a:latin typeface="Cambria Math" panose="02040503050406030204" pitchFamily="18" charset="0"/>
                            <a:ea typeface="Cambria Math" panose="02040503050406030204" pitchFamily="18" charset="0"/>
                          </a:rPr>
                          <m:t> </m:t>
                        </m:r>
                      </m:e>
                    </m:acc>
                  </m:oMath>
                </a14:m>
                <a:r>
                  <a:rPr lang="en-US" altLang="zh-CN" sz="2400" b="1" i="1"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is likely to be a very accurate estimate of </a:t>
                </a:r>
                <a14:m>
                  <m:oMath xmlns:m="http://schemas.openxmlformats.org/officeDocument/2006/math">
                    <m:r>
                      <a:rPr lang="zh-CN" altLang="en-US" sz="2400" b="1" i="1">
                        <a:solidFill>
                          <a:srgbClr val="002060"/>
                        </a:solidFill>
                        <a:latin typeface="Cambria Math" panose="02040503050406030204" pitchFamily="18" charset="0"/>
                      </a:rPr>
                      <m:t>𝝁</m:t>
                    </m:r>
                  </m:oMath>
                </a14:m>
                <a:r>
                  <a:rPr lang="en-US" altLang="zh-CN" sz="2400" b="1" dirty="0">
                    <a:latin typeface="Cambria Math" panose="02040503050406030204" pitchFamily="18" charset="0"/>
                    <a:ea typeface="Cambria Math" panose="02040503050406030204" pitchFamily="18" charset="0"/>
                  </a:rPr>
                  <a:t> when </a:t>
                </a:r>
                <a14:m>
                  <m:oMath xmlns:m="http://schemas.openxmlformats.org/officeDocument/2006/math">
                    <m:r>
                      <a:rPr lang="en-US" altLang="zh-CN" sz="2400" b="1" i="1" dirty="0">
                        <a:solidFill>
                          <a:srgbClr val="002060"/>
                        </a:solidFill>
                        <a:latin typeface="Cambria Math" panose="02040503050406030204" pitchFamily="18" charset="0"/>
                        <a:ea typeface="Cambria Math" panose="02040503050406030204" pitchFamily="18" charset="0"/>
                      </a:rPr>
                      <m:t>𝒏</m:t>
                    </m:r>
                  </m:oMath>
                </a14:m>
                <a:r>
                  <a:rPr lang="en-US" altLang="zh-CN" sz="2400" b="1" i="1"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is large. </a:t>
                </a:r>
                <a:endParaRPr lang="zh-CN" altLang="en-US" sz="2400" b="1" dirty="0">
                  <a:latin typeface="Cambria Math" panose="02040503050406030204" pitchFamily="18" charset="0"/>
                </a:endParaRPr>
              </a:p>
            </p:txBody>
          </p:sp>
        </mc:Choice>
        <mc:Fallback xmlns="">
          <p:sp>
            <p:nvSpPr>
              <p:cNvPr id="4" name="矩形 3">
                <a:extLst>
                  <a:ext uri="{FF2B5EF4-FFF2-40B4-BE49-F238E27FC236}">
                    <a16:creationId xmlns:a16="http://schemas.microsoft.com/office/drawing/2014/main" id="{7E2CFDDF-B514-C52F-36AE-04DA569AD02E}"/>
                  </a:ext>
                </a:extLst>
              </p:cNvPr>
              <p:cNvSpPr>
                <a:spLocks noRot="1" noChangeAspect="1" noMove="1" noResize="1" noEditPoints="1" noAdjustHandles="1" noChangeArrowheads="1" noChangeShapeType="1" noTextEdit="1"/>
              </p:cNvSpPr>
              <p:nvPr/>
            </p:nvSpPr>
            <p:spPr>
              <a:xfrm>
                <a:off x="373938" y="1639598"/>
                <a:ext cx="8575634" cy="2014847"/>
              </a:xfrm>
              <a:prstGeom prst="rect">
                <a:avLst/>
              </a:prstGeom>
              <a:blipFill>
                <a:blip r:embed="rId4"/>
                <a:stretch>
                  <a:fillRect l="-1066"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89D9E8E-5B50-86A5-DA29-691AF1D65F48}"/>
                  </a:ext>
                </a:extLst>
              </p:cNvPr>
              <p:cNvSpPr/>
              <p:nvPr/>
            </p:nvSpPr>
            <p:spPr>
              <a:xfrm>
                <a:off x="585948" y="575188"/>
                <a:ext cx="7723984" cy="461665"/>
              </a:xfrm>
              <a:prstGeom prst="rect">
                <a:avLst/>
              </a:prstGeom>
            </p:spPr>
            <p:txBody>
              <a:bodyPr wrap="square">
                <a:spAutoFit/>
              </a:bodyPr>
              <a:lstStyle/>
              <a:p>
                <a:r>
                  <a:rPr lang="en-US" altLang="zh-CN" sz="2400" b="1" dirty="0">
                    <a:solidFill>
                      <a:srgbClr val="6D0002"/>
                    </a:solidFill>
                    <a:latin typeface="+mn-ea"/>
                    <a:cs typeface="Times New Roman" panose="02020603050405020304" pitchFamily="18" charset="0"/>
                  </a:rPr>
                  <a:t>Point Estimator of the mean</a:t>
                </a:r>
                <a14:m>
                  <m:oMath xmlns:m="http://schemas.openxmlformats.org/officeDocument/2006/math">
                    <m:r>
                      <a:rPr lang="en-US" altLang="zh-CN" sz="2400" b="1">
                        <a:solidFill>
                          <a:srgbClr val="002060"/>
                        </a:solidFill>
                        <a:latin typeface="Cambria Math" panose="02040503050406030204" pitchFamily="18" charset="0"/>
                      </a:rPr>
                      <m:t> </m:t>
                    </m:r>
                    <m:r>
                      <a:rPr lang="zh-CN" altLang="en-US" sz="2400" b="1" i="1">
                        <a:solidFill>
                          <a:srgbClr val="002060"/>
                        </a:solidFill>
                        <a:latin typeface="Cambria Math"/>
                      </a:rPr>
                      <m:t>𝝁</m:t>
                    </m:r>
                  </m:oMath>
                </a14:m>
                <a:r>
                  <a:rPr lang="en-US" altLang="zh-CN" sz="2400" b="1" dirty="0">
                    <a:solidFill>
                      <a:srgbClr val="6D0002"/>
                    </a:solidFill>
                    <a:latin typeface="Times New Roman" panose="02020603050405020304" pitchFamily="18" charset="0"/>
                    <a:cs typeface="Times New Roman" panose="02020603050405020304" pitchFamily="18" charset="0"/>
                  </a:rPr>
                  <a:t>: </a:t>
                </a:r>
                <a:r>
                  <a:rPr lang="en-US" altLang="zh-CN" sz="2400" b="1" dirty="0">
                    <a:latin typeface="Cambria Math" panose="02040503050406030204" pitchFamily="18" charset="0"/>
                    <a:ea typeface="Cambria Math" panose="02040503050406030204" pitchFamily="18" charset="0"/>
                  </a:rPr>
                  <a:t>The sample mean </a:t>
                </a:r>
                <a14:m>
                  <m:oMath xmlns:m="http://schemas.openxmlformats.org/officeDocument/2006/math">
                    <m:acc>
                      <m:accPr>
                        <m:chr m:val="̅"/>
                        <m:ctrlPr>
                          <a:rPr lang="en-US" altLang="zh-CN" sz="2400" b="1" i="1" dirty="0">
                            <a:solidFill>
                              <a:srgbClr val="002060"/>
                            </a:solidFill>
                            <a:latin typeface="Cambria Math" panose="02040503050406030204" pitchFamily="18" charset="0"/>
                            <a:ea typeface="Cambria Math" panose="02040503050406030204" pitchFamily="18" charset="0"/>
                          </a:rPr>
                        </m:ctrlPr>
                      </m:accPr>
                      <m:e>
                        <m:r>
                          <a:rPr lang="en-US" altLang="zh-CN" sz="2400" b="1" i="1" dirty="0">
                            <a:solidFill>
                              <a:srgbClr val="002060"/>
                            </a:solidFill>
                            <a:latin typeface="Cambria Math" panose="02040503050406030204" pitchFamily="18" charset="0"/>
                            <a:ea typeface="Cambria Math" panose="02040503050406030204" pitchFamily="18" charset="0"/>
                          </a:rPr>
                          <m:t>𝑿</m:t>
                        </m:r>
                        <m:r>
                          <a:rPr lang="en-US" altLang="zh-CN" sz="2400" b="1" i="1" dirty="0" smtClean="0">
                            <a:solidFill>
                              <a:srgbClr val="002060"/>
                            </a:solidFill>
                            <a:latin typeface="Cambria Math" panose="02040503050406030204" pitchFamily="18" charset="0"/>
                            <a:ea typeface="Cambria Math" panose="02040503050406030204" pitchFamily="18" charset="0"/>
                          </a:rPr>
                          <m:t>.</m:t>
                        </m:r>
                      </m:e>
                    </m:acc>
                  </m:oMath>
                </a14:m>
                <a:r>
                  <a:rPr lang="en-US" altLang="zh-CN" sz="2400" b="1" dirty="0">
                    <a:solidFill>
                      <a:srgbClr val="6D0002"/>
                    </a:solidFill>
                    <a:latin typeface="Cambria Math" panose="02040503050406030204" pitchFamily="18" charset="0"/>
                    <a:ea typeface="Cambria Math" panose="02040503050406030204" pitchFamily="18" charset="0"/>
                    <a:cs typeface="Times New Roman" panose="02020603050405020304" pitchFamily="18" charset="0"/>
                  </a:rPr>
                  <a:t> </a:t>
                </a:r>
              </a:p>
            </p:txBody>
          </p:sp>
        </mc:Choice>
        <mc:Fallback xmlns="">
          <p:sp>
            <p:nvSpPr>
              <p:cNvPr id="5" name="矩形 4">
                <a:extLst>
                  <a:ext uri="{FF2B5EF4-FFF2-40B4-BE49-F238E27FC236}">
                    <a16:creationId xmlns:a16="http://schemas.microsoft.com/office/drawing/2014/main" id="{E89D9E8E-5B50-86A5-DA29-691AF1D65F48}"/>
                  </a:ext>
                </a:extLst>
              </p:cNvPr>
              <p:cNvSpPr>
                <a:spLocks noRot="1" noChangeAspect="1" noMove="1" noResize="1" noEditPoints="1" noAdjustHandles="1" noChangeArrowheads="1" noChangeShapeType="1" noTextEdit="1"/>
              </p:cNvSpPr>
              <p:nvPr/>
            </p:nvSpPr>
            <p:spPr>
              <a:xfrm>
                <a:off x="585948" y="575188"/>
                <a:ext cx="7723984" cy="461665"/>
              </a:xfrm>
              <a:prstGeom prst="rect">
                <a:avLst/>
              </a:prstGeom>
              <a:blipFill>
                <a:blip r:embed="rId5"/>
                <a:stretch>
                  <a:fillRect l="-1184" t="-14474" r="-10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B915715-A2B0-1FC6-50DD-D334C290BE36}"/>
                  </a:ext>
                </a:extLst>
              </p:cNvPr>
              <p:cNvSpPr/>
              <p:nvPr/>
            </p:nvSpPr>
            <p:spPr>
              <a:xfrm>
                <a:off x="766815" y="3985363"/>
                <a:ext cx="8182757" cy="777136"/>
              </a:xfrm>
              <a:prstGeom prst="rect">
                <a:avLst/>
              </a:prstGeom>
            </p:spPr>
            <p:txBody>
              <a:bodyPr wrap="square">
                <a:spAutoFit/>
              </a:bodyPr>
              <a:lstStyle/>
              <a:p>
                <a14:m>
                  <m:oMath xmlns:m="http://schemas.openxmlformats.org/officeDocument/2006/math">
                    <m:sSub>
                      <m:sSubPr>
                        <m:ctrlPr>
                          <a:rPr lang="en-US" altLang="zh-CN" sz="2200" b="1" i="1" smtClean="0">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𝟏</m:t>
                        </m:r>
                      </m:sub>
                    </m:sSub>
                    <m:r>
                      <a:rPr lang="en-US" altLang="zh-CN" sz="2200" b="1" i="1">
                        <a:solidFill>
                          <a:srgbClr val="002060"/>
                        </a:solidFill>
                        <a:latin typeface="Cambria Math" panose="02040503050406030204" pitchFamily="18" charset="0"/>
                        <a:ea typeface="Cambria Math" panose="02040503050406030204" pitchFamily="18" charset="0"/>
                      </a:rPr>
                      <m:t>,</m:t>
                    </m:r>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𝟐</m:t>
                        </m:r>
                      </m:sub>
                    </m:sSub>
                    <m:r>
                      <a:rPr lang="en-US" altLang="zh-CN" sz="2200" b="1" i="1">
                        <a:solidFill>
                          <a:srgbClr val="002060"/>
                        </a:solidFill>
                        <a:latin typeface="Cambria Math" panose="02040503050406030204" pitchFamily="18" charset="0"/>
                        <a:ea typeface="Cambria Math" panose="02040503050406030204" pitchFamily="18" charset="0"/>
                      </a:rPr>
                      <m:t>,…</m:t>
                    </m:r>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𝑿</m:t>
                        </m:r>
                      </m:e>
                      <m:sub>
                        <m:r>
                          <a:rPr lang="en-US" altLang="zh-CN" sz="2200" b="1" i="1">
                            <a:solidFill>
                              <a:srgbClr val="002060"/>
                            </a:solidFill>
                            <a:latin typeface="Cambria Math" panose="02040503050406030204" pitchFamily="18" charset="0"/>
                            <a:ea typeface="Cambria Math" panose="02040503050406030204" pitchFamily="18" charset="0"/>
                          </a:rPr>
                          <m:t>𝒏</m:t>
                        </m:r>
                      </m:sub>
                    </m:sSub>
                  </m:oMath>
                </a14:m>
                <a:r>
                  <a:rPr lang="en-US" altLang="zh-CN" sz="2200" b="1" dirty="0">
                    <a:latin typeface="Cambria Math" panose="02040503050406030204" pitchFamily="18" charset="0"/>
                    <a:ea typeface="Cambria Math" panose="02040503050406030204" pitchFamily="18" charset="0"/>
                  </a:rPr>
                  <a:t> is a sample of the population</a:t>
                </a:r>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 X </a:t>
                </a:r>
                <a:r>
                  <a:rPr lang="en-US" altLang="zh-CN" sz="2200" b="1" dirty="0">
                    <a:latin typeface="Cambria Math" panose="02040503050406030204" pitchFamily="18" charset="0"/>
                    <a:ea typeface="Cambria Math" panose="02040503050406030204" pitchFamily="18" charset="0"/>
                  </a:rPr>
                  <a:t> with </a:t>
                </a:r>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E </a:t>
                </a:r>
                <a14:m>
                  <m:oMath xmlns:m="http://schemas.openxmlformats.org/officeDocument/2006/math">
                    <m:d>
                      <m:dPr>
                        <m:ctrl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ctrlPr>
                      </m:dPr>
                      <m:e>
                        <m:r>
                          <m:rPr>
                            <m:nor/>
                          </m:r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t>X</m:t>
                        </m:r>
                        <m: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 </m:t>
                        </m:r>
                      </m:e>
                    </m:d>
                    <m:r>
                      <a:rPr lang="en-US" altLang="zh-CN" sz="2200" b="1" i="1" smtClean="0">
                        <a:solidFill>
                          <a:srgbClr val="002060"/>
                        </a:solidFill>
                        <a:latin typeface="Cambria Math" panose="02040503050406030204" pitchFamily="18" charset="0"/>
                        <a:ea typeface="Cambria Math" panose="02040503050406030204" pitchFamily="18" charset="0"/>
                      </a:rPr>
                      <m:t>=</m:t>
                    </m:r>
                    <m:r>
                      <a:rPr lang="zh-CN" altLang="en-US" sz="2200" b="1" i="1">
                        <a:solidFill>
                          <a:srgbClr val="002060"/>
                        </a:solidFill>
                        <a:latin typeface="Cambria Math" panose="02040503050406030204" pitchFamily="18" charset="0"/>
                      </a:rPr>
                      <m:t>𝝁</m:t>
                    </m:r>
                  </m:oMath>
                </a14:m>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 </a:t>
                </a:r>
                <a:r>
                  <a:rPr lang="en-US" altLang="zh-CN" sz="2200" b="1" dirty="0">
                    <a:latin typeface="Cambria Math" panose="02040503050406030204" pitchFamily="18" charset="0"/>
                    <a:ea typeface="Cambria Math" panose="02040503050406030204" pitchFamily="18" charset="0"/>
                  </a:rPr>
                  <a:t>and</a:t>
                </a:r>
                <a:r>
                  <a:rPr lang="zh-CN" altLang="en-US" sz="2200" b="1" dirty="0">
                    <a:solidFill>
                      <a:srgbClr val="6D0002"/>
                    </a:solidFill>
                    <a:latin typeface="Cambria Math" panose="02040503050406030204" pitchFamily="18" charset="0"/>
                  </a:rPr>
                  <a:t> </a:t>
                </a:r>
                <a: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a:t>D </a:t>
                </a:r>
                <a14:m>
                  <m:oMath xmlns:m="http://schemas.openxmlformats.org/officeDocument/2006/math">
                    <m:d>
                      <m:dPr>
                        <m:ctrl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ctrlPr>
                      </m:dPr>
                      <m:e>
                        <m:r>
                          <m:rPr>
                            <m:nor/>
                          </m:rPr>
                          <a:rPr lang="en-US" altLang="zh-CN" sz="2200" b="1" i="1" dirty="0">
                            <a:solidFill>
                              <a:srgbClr val="002060"/>
                            </a:solidFill>
                            <a:latin typeface="Cambria Math" panose="02040503050406030204" pitchFamily="18" charset="0"/>
                            <a:ea typeface="Cambria Math" panose="02040503050406030204" pitchFamily="18" charset="0"/>
                            <a:cs typeface="Times New Roman" pitchFamily="18" charset="0"/>
                          </a:rPr>
                          <m:t>X</m:t>
                        </m:r>
                        <m:r>
                          <m:rPr>
                            <m:nor/>
                          </m:rPr>
                          <a:rPr lang="en-US" altLang="zh-CN" sz="2200" b="1" i="1" dirty="0" smtClean="0">
                            <a:solidFill>
                              <a:srgbClr val="002060"/>
                            </a:solidFill>
                            <a:latin typeface="Cambria Math" panose="02040503050406030204" pitchFamily="18" charset="0"/>
                            <a:ea typeface="Cambria Math" panose="02040503050406030204" pitchFamily="18" charset="0"/>
                            <a:cs typeface="Times New Roman" pitchFamily="18" charset="0"/>
                          </a:rPr>
                          <m:t> </m:t>
                        </m:r>
                      </m:e>
                    </m:d>
                    <m:r>
                      <a:rPr lang="en-US" altLang="zh-CN" sz="2200" b="1" i="1">
                        <a:solidFill>
                          <a:srgbClr val="002060"/>
                        </a:solidFill>
                        <a:latin typeface="Cambria Math" panose="02040503050406030204" pitchFamily="18" charset="0"/>
                        <a:ea typeface="Cambria Math" panose="02040503050406030204" pitchFamily="18" charset="0"/>
                      </a:rPr>
                      <m:t>= </m:t>
                    </m:r>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oMath>
                </a14:m>
                <a:r>
                  <a:rPr lang="en-US" altLang="zh-CN" sz="2200" b="1" dirty="0">
                    <a:latin typeface="Cambria Math" panose="02040503050406030204" pitchFamily="18" charset="0"/>
                    <a:ea typeface="Cambria Math" panose="02040503050406030204" pitchFamily="18" charset="0"/>
                  </a:rPr>
                  <a:t>,</a:t>
                </a:r>
                <a:r>
                  <a:rPr lang="en-US" altLang="zh-CN" sz="2200" b="1" dirty="0">
                    <a:solidFill>
                      <a:srgbClr val="002060"/>
                    </a:solidFill>
                    <a:latin typeface="Cambria Math" panose="02040503050406030204" pitchFamily="18" charset="0"/>
                    <a:ea typeface="Cambria Math" panose="02040503050406030204" pitchFamily="18" charset="0"/>
                    <a:cs typeface="Times New Roman" pitchFamily="18" charset="0"/>
                  </a:rPr>
                  <a:t> </a:t>
                </a:r>
                <a:r>
                  <a:rPr lang="en-US" altLang="zh-CN" sz="2200" b="1" dirty="0">
                    <a:latin typeface="Cambria Math" panose="02040503050406030204" pitchFamily="18" charset="0"/>
                    <a:ea typeface="Cambria Math" panose="02040503050406030204" pitchFamily="18" charset="0"/>
                  </a:rPr>
                  <a:t> we have</a:t>
                </a:r>
                <a:endParaRPr lang="zh-CN" altLang="en-US" sz="2200" b="1" dirty="0">
                  <a:solidFill>
                    <a:srgbClr val="6D0002"/>
                  </a:solidFill>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4B915715-A2B0-1FC6-50DD-D334C290BE36}"/>
                  </a:ext>
                </a:extLst>
              </p:cNvPr>
              <p:cNvSpPr>
                <a:spLocks noRot="1" noChangeAspect="1" noMove="1" noResize="1" noEditPoints="1" noAdjustHandles="1" noChangeArrowheads="1" noChangeShapeType="1" noTextEdit="1"/>
              </p:cNvSpPr>
              <p:nvPr/>
            </p:nvSpPr>
            <p:spPr>
              <a:xfrm>
                <a:off x="766815" y="3985363"/>
                <a:ext cx="8182757" cy="777136"/>
              </a:xfrm>
              <a:prstGeom prst="rect">
                <a:avLst/>
              </a:prstGeom>
              <a:blipFill>
                <a:blip r:embed="rId6"/>
                <a:stretch>
                  <a:fillRect l="-75" t="-5512" b="-14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28CE1CA-57BE-D721-3186-7914606D28F4}"/>
                  </a:ext>
                </a:extLst>
              </p:cNvPr>
              <p:cNvSpPr/>
              <p:nvPr/>
            </p:nvSpPr>
            <p:spPr>
              <a:xfrm>
                <a:off x="1755778" y="4559675"/>
                <a:ext cx="3883948" cy="717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6D0002"/>
                              </a:solidFill>
                              <a:latin typeface="Cambria Math" panose="02040503050406030204" pitchFamily="18" charset="0"/>
                            </a:rPr>
                          </m:ctrlPr>
                        </m:sSubPr>
                        <m:e>
                          <m:r>
                            <m:rPr>
                              <m:nor/>
                            </m:rPr>
                            <a:rPr lang="en-US" altLang="zh-CN" sz="2000" b="1" i="1" dirty="0">
                              <a:solidFill>
                                <a:srgbClr val="6D0002"/>
                              </a:solidFill>
                              <a:latin typeface="Times New Roman" pitchFamily="18" charset="0"/>
                              <a:cs typeface="Times New Roman" pitchFamily="18" charset="0"/>
                            </a:rPr>
                            <m:t>E</m:t>
                          </m:r>
                          <m:d>
                            <m:dPr>
                              <m:ctrlPr>
                                <a:rPr lang="en-US" altLang="zh-CN" sz="2000" b="1" i="1" dirty="0">
                                  <a:solidFill>
                                    <a:srgbClr val="6D0002"/>
                                  </a:solidFill>
                                  <a:latin typeface="Cambria Math" panose="02040503050406030204" pitchFamily="18" charset="0"/>
                                  <a:cs typeface="Times New Roman" pitchFamily="18" charset="0"/>
                                </a:rPr>
                              </m:ctrlPr>
                            </m:dPr>
                            <m:e>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e>
                          </m:d>
                          <m:r>
                            <a:rPr lang="en-US" altLang="zh-CN" sz="2000" b="1" i="1">
                              <a:solidFill>
                                <a:srgbClr val="6D0002"/>
                              </a:solidFill>
                              <a:latin typeface="Cambria Math" panose="02040503050406030204" pitchFamily="18" charset="0"/>
                            </a:rPr>
                            <m:t>=</m:t>
                          </m:r>
                          <m:r>
                            <a:rPr lang="zh-CN" altLang="en-US" sz="2000" b="1" i="1">
                              <a:solidFill>
                                <a:srgbClr val="6D0002"/>
                              </a:solidFill>
                              <a:latin typeface="Cambria Math"/>
                            </a:rPr>
                            <m:t>𝝁</m:t>
                          </m:r>
                        </m:e>
                        <m:sub>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sub>
                      </m:sSub>
                      <m:r>
                        <a:rPr lang="en-US" altLang="zh-CN" sz="2000" b="1" i="1" dirty="0" smtClean="0">
                          <a:solidFill>
                            <a:srgbClr val="6D0002"/>
                          </a:solidFill>
                          <a:latin typeface="Cambria Math" panose="02040503050406030204" pitchFamily="18" charset="0"/>
                        </a:rPr>
                        <m:t>=</m:t>
                      </m:r>
                      <m:r>
                        <a:rPr lang="zh-CN" altLang="en-US" sz="2000" b="1" i="1">
                          <a:solidFill>
                            <a:srgbClr val="6D0002"/>
                          </a:solidFill>
                          <a:latin typeface="Cambria Math"/>
                        </a:rPr>
                        <m:t>𝝁</m:t>
                      </m:r>
                      <m:r>
                        <a:rPr lang="en-US" altLang="zh-CN" sz="2000" b="1" i="1">
                          <a:solidFill>
                            <a:srgbClr val="6D0002"/>
                          </a:solidFill>
                          <a:latin typeface="Cambria Math" panose="02040503050406030204" pitchFamily="18" charset="0"/>
                        </a:rPr>
                        <m:t>,</m:t>
                      </m:r>
                      <m:r>
                        <a:rPr lang="en-US" altLang="zh-CN" sz="2000" b="1" i="1" smtClean="0">
                          <a:solidFill>
                            <a:srgbClr val="6D0002"/>
                          </a:solidFill>
                          <a:latin typeface="Cambria Math" panose="02040503050406030204" pitchFamily="18" charset="0"/>
                        </a:rPr>
                        <m:t> </m:t>
                      </m:r>
                      <m:r>
                        <m:rPr>
                          <m:nor/>
                        </m:rPr>
                        <a:rPr lang="en-US" altLang="zh-CN" sz="2000" b="1" i="1" dirty="0" smtClean="0">
                          <a:solidFill>
                            <a:srgbClr val="6D0002"/>
                          </a:solidFill>
                          <a:latin typeface="Times New Roman" pitchFamily="18" charset="0"/>
                          <a:cs typeface="Times New Roman" pitchFamily="18" charset="0"/>
                        </a:rPr>
                        <m:t>D</m:t>
                      </m:r>
                      <m:d>
                        <m:dPr>
                          <m:ctrlPr>
                            <a:rPr lang="en-US" altLang="zh-CN" sz="2000" b="1" i="1" dirty="0">
                              <a:solidFill>
                                <a:srgbClr val="6D0002"/>
                              </a:solidFill>
                              <a:latin typeface="Cambria Math" panose="02040503050406030204" pitchFamily="18" charset="0"/>
                              <a:cs typeface="Times New Roman" pitchFamily="18" charset="0"/>
                            </a:rPr>
                          </m:ctrlPr>
                        </m:dPr>
                        <m:e>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e>
                      </m:d>
                      <m:r>
                        <a:rPr lang="en-US" altLang="zh-CN" sz="2000" b="1" i="1">
                          <a:solidFill>
                            <a:srgbClr val="6D0002"/>
                          </a:solidFill>
                          <a:latin typeface="Cambria Math" panose="02040503050406030204" pitchFamily="18" charset="0"/>
                        </a:rPr>
                        <m:t>=</m:t>
                      </m:r>
                      <m:sSubSup>
                        <m:sSubSupPr>
                          <m:ctrlPr>
                            <a:rPr lang="en-US" altLang="zh-CN" sz="2000" b="1" i="1">
                              <a:solidFill>
                                <a:srgbClr val="6D0002"/>
                              </a:solidFill>
                              <a:latin typeface="Cambria Math" panose="02040503050406030204" pitchFamily="18" charset="0"/>
                            </a:rPr>
                          </m:ctrlPr>
                        </m:sSubSupPr>
                        <m:e>
                          <m:r>
                            <a:rPr lang="zh-CN" altLang="en-US" sz="2000" b="1" i="1">
                              <a:solidFill>
                                <a:srgbClr val="6D0002"/>
                              </a:solidFill>
                              <a:latin typeface="Cambria Math" panose="02040503050406030204" pitchFamily="18" charset="0"/>
                            </a:rPr>
                            <m:t>𝝈</m:t>
                          </m:r>
                        </m:e>
                        <m:sub>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sub>
                        <m:sup>
                          <m:r>
                            <a:rPr lang="en-US" altLang="zh-CN" sz="2000" b="1" i="1">
                              <a:solidFill>
                                <a:srgbClr val="6D0002"/>
                              </a:solidFill>
                              <a:latin typeface="Cambria Math" panose="02040503050406030204" pitchFamily="18" charset="0"/>
                            </a:rPr>
                            <m:t>𝟐</m:t>
                          </m:r>
                        </m:sup>
                      </m:sSubSup>
                      <m:r>
                        <a:rPr lang="en-US" altLang="zh-CN" sz="2000" b="1" i="1">
                          <a:solidFill>
                            <a:srgbClr val="6D0002"/>
                          </a:solidFill>
                          <a:latin typeface="Cambria Math" panose="02040503050406030204" pitchFamily="18" charset="0"/>
                        </a:rPr>
                        <m:t>=</m:t>
                      </m:r>
                      <m:f>
                        <m:fPr>
                          <m:ctrlPr>
                            <a:rPr lang="en-US" altLang="zh-CN" sz="2000" b="1" i="1" dirty="0">
                              <a:solidFill>
                                <a:srgbClr val="6D0002"/>
                              </a:solidFill>
                              <a:latin typeface="Cambria Math" panose="02040503050406030204" pitchFamily="18" charset="0"/>
                            </a:rPr>
                          </m:ctrlPr>
                        </m:fPr>
                        <m:num>
                          <m:sSup>
                            <m:sSupPr>
                              <m:ctrlPr>
                                <a:rPr lang="en-US" altLang="zh-CN" sz="2000" b="1" i="1">
                                  <a:solidFill>
                                    <a:srgbClr val="6D0002"/>
                                  </a:solidFill>
                                  <a:latin typeface="Cambria Math" panose="02040503050406030204" pitchFamily="18" charset="0"/>
                                </a:rPr>
                              </m:ctrlPr>
                            </m:sSupPr>
                            <m:e>
                              <m:r>
                                <a:rPr lang="zh-CN" altLang="en-US" sz="2000" b="1" i="1">
                                  <a:solidFill>
                                    <a:srgbClr val="6D0002"/>
                                  </a:solidFill>
                                  <a:latin typeface="Cambria Math"/>
                                </a:rPr>
                                <m:t>𝝈</m:t>
                              </m:r>
                            </m:e>
                            <m:sup>
                              <m:r>
                                <a:rPr lang="en-US" altLang="zh-CN" sz="2000" b="1" i="1">
                                  <a:solidFill>
                                    <a:srgbClr val="6D0002"/>
                                  </a:solidFill>
                                  <a:latin typeface="Cambria Math"/>
                                </a:rPr>
                                <m:t>𝟐</m:t>
                              </m:r>
                            </m:sup>
                          </m:sSup>
                        </m:num>
                        <m:den>
                          <m:r>
                            <a:rPr lang="en-US" altLang="zh-CN" sz="2000" b="1" i="1" dirty="0">
                              <a:solidFill>
                                <a:srgbClr val="6D0002"/>
                              </a:solidFill>
                              <a:latin typeface="Cambria Math" panose="02040503050406030204" pitchFamily="18" charset="0"/>
                            </a:rPr>
                            <m:t>𝒏</m:t>
                          </m:r>
                        </m:den>
                      </m:f>
                    </m:oMath>
                  </m:oMathPara>
                </a14:m>
                <a:endParaRPr lang="zh-CN" altLang="en-US" sz="2000" b="1" dirty="0">
                  <a:solidFill>
                    <a:srgbClr val="6D0002"/>
                  </a:solidFill>
                </a:endParaRPr>
              </a:p>
            </p:txBody>
          </p:sp>
        </mc:Choice>
        <mc:Fallback xmlns="">
          <p:sp>
            <p:nvSpPr>
              <p:cNvPr id="7" name="矩形 6">
                <a:extLst>
                  <a:ext uri="{FF2B5EF4-FFF2-40B4-BE49-F238E27FC236}">
                    <a16:creationId xmlns:a16="http://schemas.microsoft.com/office/drawing/2014/main" id="{A28CE1CA-57BE-D721-3186-7914606D28F4}"/>
                  </a:ext>
                </a:extLst>
              </p:cNvPr>
              <p:cNvSpPr>
                <a:spLocks noRot="1" noChangeAspect="1" noMove="1" noResize="1" noEditPoints="1" noAdjustHandles="1" noChangeArrowheads="1" noChangeShapeType="1" noTextEdit="1"/>
              </p:cNvSpPr>
              <p:nvPr/>
            </p:nvSpPr>
            <p:spPr>
              <a:xfrm>
                <a:off x="1755778" y="4559675"/>
                <a:ext cx="3883948" cy="717761"/>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E2EDA54C-A03C-A7BF-737B-F30BD7B6935B}"/>
              </a:ext>
            </a:extLst>
          </p:cNvPr>
          <p:cNvSpPr/>
          <p:nvPr/>
        </p:nvSpPr>
        <p:spPr>
          <a:xfrm>
            <a:off x="5516337" y="4749942"/>
            <a:ext cx="678391" cy="461665"/>
          </a:xfrm>
          <a:prstGeom prst="rect">
            <a:avLst/>
          </a:prstGeom>
        </p:spPr>
        <p:txBody>
          <a:bodyPr wrap="none">
            <a:spAutoFit/>
          </a:bodyPr>
          <a:lstStyle/>
          <a:p>
            <a:r>
              <a:rPr lang="en-US" altLang="zh-CN" sz="2400" b="1" dirty="0">
                <a:latin typeface="Cambria Math" panose="02040503050406030204" pitchFamily="18" charset="0"/>
                <a:ea typeface="Cambria Math" panose="02040503050406030204" pitchFamily="18" charset="0"/>
              </a:rPr>
              <a:t>and</a:t>
            </a:r>
            <a:endParaRPr lang="zh-CN" altLang="en-US" sz="2400" b="1" dirty="0">
              <a:latin typeface="Cambria Math" panose="02040503050406030204" pitchFamily="18" charset="0"/>
            </a:endParaRPr>
          </a:p>
        </p:txBody>
      </p:sp>
      <p:sp>
        <p:nvSpPr>
          <p:cNvPr id="9" name="矩形 8">
            <a:extLst>
              <a:ext uri="{FF2B5EF4-FFF2-40B4-BE49-F238E27FC236}">
                <a16:creationId xmlns:a16="http://schemas.microsoft.com/office/drawing/2014/main" id="{ACF157F9-EF17-92EE-52CA-E8C33DCCD5B5}"/>
              </a:ext>
            </a:extLst>
          </p:cNvPr>
          <p:cNvSpPr/>
          <p:nvPr/>
        </p:nvSpPr>
        <p:spPr>
          <a:xfrm>
            <a:off x="26372" y="3878422"/>
            <a:ext cx="9058092" cy="2331943"/>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b="1"/>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A687D-6E39-8C86-D4EB-C343D0899471}"/>
                  </a:ext>
                </a:extLst>
              </p:cNvPr>
              <p:cNvSpPr/>
              <p:nvPr/>
            </p:nvSpPr>
            <p:spPr>
              <a:xfrm>
                <a:off x="6117784" y="4751073"/>
                <a:ext cx="2259401"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6D0002"/>
                              </a:solidFill>
                              <a:latin typeface="Cambria Math" panose="02040503050406030204" pitchFamily="18" charset="0"/>
                            </a:rPr>
                          </m:ctrlPr>
                        </m:sSubPr>
                        <m:e>
                          <m:r>
                            <m:rPr>
                              <m:nor/>
                            </m:rPr>
                            <a:rPr lang="en-US" altLang="zh-CN" sz="2000" b="1" i="1" dirty="0">
                              <a:solidFill>
                                <a:srgbClr val="6D0002"/>
                              </a:solidFill>
                              <a:latin typeface="Times New Roman" pitchFamily="18" charset="0"/>
                              <a:cs typeface="Times New Roman" pitchFamily="18" charset="0"/>
                            </a:rPr>
                            <m:t>E</m:t>
                          </m:r>
                          <m:d>
                            <m:dPr>
                              <m:ctrlPr>
                                <a:rPr lang="en-US" altLang="zh-CN" sz="2000" b="1" i="1" dirty="0">
                                  <a:solidFill>
                                    <a:srgbClr val="6D0002"/>
                                  </a:solidFill>
                                  <a:latin typeface="Cambria Math" panose="02040503050406030204" pitchFamily="18" charset="0"/>
                                  <a:cs typeface="Times New Roman" pitchFamily="18" charset="0"/>
                                </a:rPr>
                              </m:ctrlPr>
                            </m:dPr>
                            <m:e>
                              <m:sSup>
                                <m:sSupPr>
                                  <m:ctrlPr>
                                    <a:rPr lang="en-US" altLang="zh-CN" sz="2000" b="1" i="1">
                                      <a:solidFill>
                                        <a:srgbClr val="6D0002"/>
                                      </a:solidFill>
                                      <a:latin typeface="Cambria Math" panose="02040503050406030204" pitchFamily="18" charset="0"/>
                                    </a:rPr>
                                  </m:ctrlPr>
                                </m:sSupPr>
                                <m:e>
                                  <m:r>
                                    <a:rPr lang="en-US" altLang="zh-CN" sz="2000" b="1" i="1">
                                      <a:solidFill>
                                        <a:srgbClr val="6D0002"/>
                                      </a:solidFill>
                                      <a:latin typeface="Cambria Math" panose="02040503050406030204" pitchFamily="18" charset="0"/>
                                    </a:rPr>
                                    <m:t>𝑺</m:t>
                                  </m:r>
                                </m:e>
                                <m:sup>
                                  <m:r>
                                    <a:rPr lang="en-US" altLang="zh-CN" sz="2000" b="1" i="1">
                                      <a:solidFill>
                                        <a:srgbClr val="6D0002"/>
                                      </a:solidFill>
                                      <a:latin typeface="Cambria Math" panose="02040503050406030204" pitchFamily="18" charset="0"/>
                                    </a:rPr>
                                    <m:t>𝟐</m:t>
                                  </m:r>
                                </m:sup>
                              </m:sSup>
                            </m:e>
                          </m:d>
                          <m:r>
                            <a:rPr lang="en-US" altLang="zh-CN" sz="2000" b="1" i="1">
                              <a:solidFill>
                                <a:srgbClr val="6D0002"/>
                              </a:solidFill>
                              <a:latin typeface="Cambria Math" panose="02040503050406030204" pitchFamily="18" charset="0"/>
                            </a:rPr>
                            <m:t>=</m:t>
                          </m:r>
                          <m:r>
                            <a:rPr lang="zh-CN" altLang="en-US" sz="2000" b="1" i="1">
                              <a:solidFill>
                                <a:srgbClr val="6D0002"/>
                              </a:solidFill>
                              <a:latin typeface="Cambria Math"/>
                            </a:rPr>
                            <m:t>𝝁</m:t>
                          </m:r>
                        </m:e>
                        <m:sub>
                          <m:sSup>
                            <m:sSupPr>
                              <m:ctrlPr>
                                <a:rPr lang="en-US" altLang="zh-CN" sz="2000" b="1" i="1">
                                  <a:solidFill>
                                    <a:srgbClr val="6D0002"/>
                                  </a:solidFill>
                                  <a:latin typeface="Cambria Math" panose="02040503050406030204" pitchFamily="18" charset="0"/>
                                </a:rPr>
                              </m:ctrlPr>
                            </m:sSupPr>
                            <m:e>
                              <m:r>
                                <a:rPr lang="en-US" altLang="zh-CN" sz="2000" b="1" i="1">
                                  <a:solidFill>
                                    <a:srgbClr val="6D0002"/>
                                  </a:solidFill>
                                  <a:latin typeface="Cambria Math" panose="02040503050406030204" pitchFamily="18" charset="0"/>
                                </a:rPr>
                                <m:t>𝑺</m:t>
                              </m:r>
                            </m:e>
                            <m:sup>
                              <m:r>
                                <a:rPr lang="en-US" altLang="zh-CN" sz="2000" b="1" i="1">
                                  <a:solidFill>
                                    <a:srgbClr val="6D0002"/>
                                  </a:solidFill>
                                  <a:latin typeface="Cambria Math" panose="02040503050406030204" pitchFamily="18" charset="0"/>
                                </a:rPr>
                                <m:t>𝟐</m:t>
                              </m:r>
                            </m:sup>
                          </m:sSup>
                        </m:sub>
                      </m:sSub>
                      <m:r>
                        <a:rPr lang="en-US" altLang="zh-CN" sz="2000" b="1" i="1" dirty="0">
                          <a:solidFill>
                            <a:srgbClr val="6D0002"/>
                          </a:solidFill>
                          <a:latin typeface="Cambria Math" panose="02040503050406030204" pitchFamily="18" charset="0"/>
                        </a:rPr>
                        <m:t>=</m:t>
                      </m:r>
                      <m:sSup>
                        <m:sSupPr>
                          <m:ctrlPr>
                            <a:rPr lang="en-US" altLang="zh-CN" sz="2000" b="1" i="1">
                              <a:solidFill>
                                <a:srgbClr val="6D0002"/>
                              </a:solidFill>
                              <a:latin typeface="Cambria Math" panose="02040503050406030204" pitchFamily="18" charset="0"/>
                            </a:rPr>
                          </m:ctrlPr>
                        </m:sSupPr>
                        <m:e>
                          <m:r>
                            <a:rPr lang="zh-CN" altLang="en-US" sz="2000" b="1" i="1">
                              <a:solidFill>
                                <a:srgbClr val="6D0002"/>
                              </a:solidFill>
                              <a:latin typeface="Cambria Math"/>
                            </a:rPr>
                            <m:t>𝝈</m:t>
                          </m:r>
                        </m:e>
                        <m:sup>
                          <m:r>
                            <a:rPr lang="en-US" altLang="zh-CN" sz="2000" b="1" i="1">
                              <a:solidFill>
                                <a:srgbClr val="6D0002"/>
                              </a:solidFill>
                              <a:latin typeface="Cambria Math"/>
                            </a:rPr>
                            <m:t>𝟐</m:t>
                          </m:r>
                        </m:sup>
                      </m:sSup>
                    </m:oMath>
                  </m:oMathPara>
                </a14:m>
                <a:endParaRPr lang="zh-CN" altLang="en-US" sz="2000" b="1" dirty="0">
                  <a:solidFill>
                    <a:srgbClr val="6D0002"/>
                  </a:solidFill>
                </a:endParaRPr>
              </a:p>
            </p:txBody>
          </p:sp>
        </mc:Choice>
        <mc:Fallback xmlns="">
          <p:sp>
            <p:nvSpPr>
              <p:cNvPr id="10" name="矩形 9">
                <a:extLst>
                  <a:ext uri="{FF2B5EF4-FFF2-40B4-BE49-F238E27FC236}">
                    <a16:creationId xmlns:a16="http://schemas.microsoft.com/office/drawing/2014/main" id="{33EA687D-6E39-8C86-D4EB-C343D0899471}"/>
                  </a:ext>
                </a:extLst>
              </p:cNvPr>
              <p:cNvSpPr>
                <a:spLocks noRot="1" noChangeAspect="1" noMove="1" noResize="1" noEditPoints="1" noAdjustHandles="1" noChangeArrowheads="1" noChangeShapeType="1" noTextEdit="1"/>
              </p:cNvSpPr>
              <p:nvPr/>
            </p:nvSpPr>
            <p:spPr>
              <a:xfrm>
                <a:off x="6117784" y="4751073"/>
                <a:ext cx="2259401" cy="439736"/>
              </a:xfrm>
              <a:prstGeom prst="rect">
                <a:avLst/>
              </a:prstGeom>
              <a:blipFill>
                <a:blip r:embed="rId8"/>
                <a:stretch>
                  <a:fillRect b="-137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7C3B4F6-2A33-2BD8-B197-7CDE94A63A89}"/>
              </a:ext>
            </a:extLst>
          </p:cNvPr>
          <p:cNvSpPr txBox="1"/>
          <p:nvPr/>
        </p:nvSpPr>
        <p:spPr>
          <a:xfrm>
            <a:off x="766816" y="5321301"/>
            <a:ext cx="1070994" cy="461665"/>
          </a:xfrm>
          <a:prstGeom prst="rect">
            <a:avLst/>
          </a:prstGeom>
          <a:noFill/>
        </p:spPr>
        <p:txBody>
          <a:bodyPr wrap="square" rtlCol="0">
            <a:spAutoFit/>
          </a:bodyPr>
          <a:lstStyle/>
          <a:p>
            <a:r>
              <a:rPr lang="en-US" altLang="zh-CN" sz="2400" b="1" dirty="0">
                <a:latin typeface="Cambria Math" panose="02040503050406030204" pitchFamily="18" charset="0"/>
                <a:ea typeface="Cambria Math" panose="02040503050406030204" pitchFamily="18" charset="0"/>
              </a:rPr>
              <a:t>where</a:t>
            </a:r>
            <a:endParaRPr lang="zh-CN" altLang="en-US" sz="24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C5C4716-6194-7647-5910-71B490DCF9E0}"/>
                  </a:ext>
                </a:extLst>
              </p:cNvPr>
              <p:cNvSpPr/>
              <p:nvPr/>
            </p:nvSpPr>
            <p:spPr>
              <a:xfrm>
                <a:off x="1748530" y="5373222"/>
                <a:ext cx="540533" cy="400110"/>
              </a:xfrm>
              <a:prstGeom prst="rect">
                <a:avLst/>
              </a:prstGeom>
            </p:spPr>
            <p:txBody>
              <a:bodyPr wrap="none">
                <a:spAutoFit/>
              </a:bodyPr>
              <a:lstStyle/>
              <a:p>
                <a14:m>
                  <m:oMath xmlns:m="http://schemas.openxmlformats.org/officeDocument/2006/math">
                    <m:acc>
                      <m:accPr>
                        <m:chr m:val="̅"/>
                        <m:ctrlPr>
                          <a:rPr lang="en-US" altLang="zh-CN" sz="2000" b="1" i="1" dirty="0" smtClean="0">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oMath>
                </a14:m>
                <a:r>
                  <a:rPr lang="en-US" altLang="zh-CN" sz="2000" b="1" dirty="0"/>
                  <a:t>=</a:t>
                </a:r>
                <a:endParaRPr lang="zh-CN" altLang="en-US" sz="2000" b="1" dirty="0"/>
              </a:p>
            </p:txBody>
          </p:sp>
        </mc:Choice>
        <mc:Fallback xmlns="">
          <p:sp>
            <p:nvSpPr>
              <p:cNvPr id="12" name="矩形 11">
                <a:extLst>
                  <a:ext uri="{FF2B5EF4-FFF2-40B4-BE49-F238E27FC236}">
                    <a16:creationId xmlns:a16="http://schemas.microsoft.com/office/drawing/2014/main" id="{AC5C4716-6194-7647-5910-71B490DCF9E0}"/>
                  </a:ext>
                </a:extLst>
              </p:cNvPr>
              <p:cNvSpPr>
                <a:spLocks noRot="1" noChangeAspect="1" noMove="1" noResize="1" noEditPoints="1" noAdjustHandles="1" noChangeArrowheads="1" noChangeShapeType="1" noTextEdit="1"/>
              </p:cNvSpPr>
              <p:nvPr/>
            </p:nvSpPr>
            <p:spPr>
              <a:xfrm>
                <a:off x="1748530" y="5373222"/>
                <a:ext cx="540533" cy="400110"/>
              </a:xfrm>
              <a:prstGeom prst="rect">
                <a:avLst/>
              </a:prstGeom>
              <a:blipFill>
                <a:blip r:embed="rId9"/>
                <a:stretch>
                  <a:fillRect t="-6061" r="-5618"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82AD6AA-5E91-6AFE-69BB-3DC9694803F7}"/>
                  </a:ext>
                </a:extLst>
              </p:cNvPr>
              <p:cNvSpPr txBox="1"/>
              <p:nvPr/>
            </p:nvSpPr>
            <p:spPr>
              <a:xfrm>
                <a:off x="2212458" y="5185194"/>
                <a:ext cx="920317" cy="838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m:t>
                          </m:r>
                        </m:num>
                        <m:den>
                          <m:r>
                            <a:rPr lang="en-US" altLang="zh-CN" sz="2000" b="1" i="1" dirty="0">
                              <a:solidFill>
                                <a:srgbClr val="002060"/>
                              </a:solidFill>
                              <a:latin typeface="Cambria Math" panose="02040503050406030204" pitchFamily="18" charset="0"/>
                            </a:rPr>
                            <m:t>𝒏</m:t>
                          </m:r>
                        </m:den>
                      </m:f>
                      <m:nary>
                        <m:naryPr>
                          <m:chr m:val="∑"/>
                          <m:ctrlPr>
                            <a:rPr lang="zh-CN" altLang="en-US" sz="2000" b="1" i="1" smtClean="0">
                              <a:solidFill>
                                <a:srgbClr val="002060"/>
                              </a:solidFill>
                              <a:latin typeface="Cambria Math" panose="02040503050406030204" pitchFamily="18" charset="0"/>
                            </a:rPr>
                          </m:ctrlPr>
                        </m:naryPr>
                        <m:sub>
                          <m:r>
                            <m:rPr>
                              <m:brk m:alnAt="23"/>
                            </m:rP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up>
                          <m:r>
                            <a:rPr lang="en-US" altLang="zh-CN" sz="2000" b="1" i="1" smtClean="0">
                              <a:solidFill>
                                <a:srgbClr val="002060"/>
                              </a:solidFill>
                              <a:latin typeface="Cambria Math" panose="02040503050406030204" pitchFamily="18" charset="0"/>
                            </a:rPr>
                            <m:t>𝒏</m:t>
                          </m:r>
                        </m:sup>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smtClean="0">
                                  <a:solidFill>
                                    <a:srgbClr val="002060"/>
                                  </a:solidFill>
                                  <a:latin typeface="Cambria Math" panose="02040503050406030204" pitchFamily="18" charset="0"/>
                                </a:rPr>
                                <m:t>𝒊</m:t>
                              </m:r>
                            </m:sub>
                          </m:sSub>
                        </m:e>
                      </m:nary>
                    </m:oMath>
                  </m:oMathPara>
                </a14:m>
                <a:endParaRPr lang="zh-CN" altLang="en-US" sz="2000" b="1" dirty="0">
                  <a:solidFill>
                    <a:srgbClr val="002060"/>
                  </a:solidFill>
                </a:endParaRPr>
              </a:p>
            </p:txBody>
          </p:sp>
        </mc:Choice>
        <mc:Fallback xmlns="">
          <p:sp>
            <p:nvSpPr>
              <p:cNvPr id="13" name="文本框 12">
                <a:extLst>
                  <a:ext uri="{FF2B5EF4-FFF2-40B4-BE49-F238E27FC236}">
                    <a16:creationId xmlns:a16="http://schemas.microsoft.com/office/drawing/2014/main" id="{C82AD6AA-5E91-6AFE-69BB-3DC9694803F7}"/>
                  </a:ext>
                </a:extLst>
              </p:cNvPr>
              <p:cNvSpPr txBox="1">
                <a:spLocks noRot="1" noChangeAspect="1" noMove="1" noResize="1" noEditPoints="1" noAdjustHandles="1" noChangeArrowheads="1" noChangeShapeType="1" noTextEdit="1"/>
              </p:cNvSpPr>
              <p:nvPr/>
            </p:nvSpPr>
            <p:spPr>
              <a:xfrm>
                <a:off x="2212458" y="5185194"/>
                <a:ext cx="920317" cy="83888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EDB5B02-5F67-1547-A771-66A0F20AB0D2}"/>
                  </a:ext>
                </a:extLst>
              </p:cNvPr>
              <p:cNvSpPr/>
              <p:nvPr/>
            </p:nvSpPr>
            <p:spPr>
              <a:xfrm>
                <a:off x="3243375" y="5377564"/>
                <a:ext cx="631327" cy="407099"/>
              </a:xfrm>
              <a:prstGeom prst="rect">
                <a:avLst/>
              </a:prstGeom>
            </p:spPr>
            <p:txBody>
              <a:bodyPr wrap="none">
                <a:spAutoFit/>
              </a:bodyPr>
              <a:lstStyle/>
              <a:p>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panose="02040503050406030204" pitchFamily="18" charset="0"/>
                          </a:rPr>
                          <m:t>𝟐</m:t>
                        </m:r>
                      </m:sup>
                    </m:sSup>
                  </m:oMath>
                </a14:m>
                <a:r>
                  <a:rPr lang="en-US" altLang="zh-CN" sz="2000" b="1" dirty="0"/>
                  <a:t>=</a:t>
                </a:r>
                <a:endParaRPr lang="zh-CN" altLang="en-US" sz="2000" b="1" dirty="0"/>
              </a:p>
            </p:txBody>
          </p:sp>
        </mc:Choice>
        <mc:Fallback xmlns="">
          <p:sp>
            <p:nvSpPr>
              <p:cNvPr id="14" name="矩形 13">
                <a:extLst>
                  <a:ext uri="{FF2B5EF4-FFF2-40B4-BE49-F238E27FC236}">
                    <a16:creationId xmlns:a16="http://schemas.microsoft.com/office/drawing/2014/main" id="{4EDB5B02-5F67-1547-A771-66A0F20AB0D2}"/>
                  </a:ext>
                </a:extLst>
              </p:cNvPr>
              <p:cNvSpPr>
                <a:spLocks noRot="1" noChangeAspect="1" noMove="1" noResize="1" noEditPoints="1" noAdjustHandles="1" noChangeArrowheads="1" noChangeShapeType="1" noTextEdit="1"/>
              </p:cNvSpPr>
              <p:nvPr/>
            </p:nvSpPr>
            <p:spPr>
              <a:xfrm>
                <a:off x="3243375" y="5377564"/>
                <a:ext cx="631327" cy="407099"/>
              </a:xfrm>
              <a:prstGeom prst="rect">
                <a:avLst/>
              </a:prstGeom>
              <a:blipFill>
                <a:blip r:embed="rId11"/>
                <a:stretch>
                  <a:fillRect t="-4478" r="-5769" b="-268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C5DD225-D0A7-4D81-597B-CE80AF2215BA}"/>
                  </a:ext>
                </a:extLst>
              </p:cNvPr>
              <p:cNvSpPr txBox="1"/>
              <p:nvPr/>
            </p:nvSpPr>
            <p:spPr>
              <a:xfrm>
                <a:off x="3784757" y="5178519"/>
                <a:ext cx="2042547" cy="838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m:t>
                          </m:r>
                        </m:num>
                        <m:den>
                          <m:r>
                            <a:rPr lang="en-US" altLang="zh-CN" sz="2000" b="1" i="1" dirty="0">
                              <a:solidFill>
                                <a:srgbClr val="002060"/>
                              </a:solidFill>
                              <a:latin typeface="Cambria Math" panose="02040503050406030204" pitchFamily="18" charset="0"/>
                            </a:rPr>
                            <m:t>𝒏</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𝟏</m:t>
                          </m:r>
                        </m:den>
                      </m:f>
                      <m:nary>
                        <m:naryPr>
                          <m:chr m:val="∑"/>
                          <m:ctrlPr>
                            <a:rPr lang="zh-CN" altLang="en-US" sz="2000" b="1" i="1" smtClean="0">
                              <a:solidFill>
                                <a:srgbClr val="002060"/>
                              </a:solidFill>
                              <a:latin typeface="Cambria Math" panose="02040503050406030204" pitchFamily="18" charset="0"/>
                            </a:rPr>
                          </m:ctrlPr>
                        </m:naryPr>
                        <m:sub>
                          <m:r>
                            <m:rPr>
                              <m:brk m:alnAt="23"/>
                            </m:rP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up>
                          <m:r>
                            <a:rPr lang="en-US" altLang="zh-CN" sz="2000" b="1" i="1" smtClean="0">
                              <a:solidFill>
                                <a:srgbClr val="002060"/>
                              </a:solidFill>
                              <a:latin typeface="Cambria Math" panose="02040503050406030204" pitchFamily="18" charset="0"/>
                            </a:rPr>
                            <m:t>𝒏</m:t>
                          </m:r>
                        </m:sup>
                        <m:e>
                          <m:sSup>
                            <m:sSupPr>
                              <m:ctrlPr>
                                <a:rPr lang="en-US" altLang="zh-CN" sz="2000" b="1" i="1" smtClean="0">
                                  <a:solidFill>
                                    <a:srgbClr val="002060"/>
                                  </a:solidFill>
                                  <a:latin typeface="Cambria Math" panose="02040503050406030204" pitchFamily="18" charset="0"/>
                                </a:rPr>
                              </m:ctrlPr>
                            </m:sSup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r>
                                <a:rPr lang="en-US" altLang="zh-CN" sz="2000" b="1" i="1">
                                  <a:solidFill>
                                    <a:srgbClr val="002060"/>
                                  </a:solidFill>
                                  <a:latin typeface="Cambria Math" panose="02040503050406030204" pitchFamily="18" charset="0"/>
                                </a:rPr>
                                <m:t>−</m:t>
                              </m:r>
                              <m:acc>
                                <m:accPr>
                                  <m:chr m:val="̅"/>
                                  <m:ctrlPr>
                                    <a:rPr lang="en-US" altLang="zh-CN" sz="2000" b="1" i="1" dirty="0">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e>
                            <m:sup>
                              <m:r>
                                <a:rPr lang="en-US" altLang="zh-CN" sz="2000" b="1" i="1" smtClean="0">
                                  <a:solidFill>
                                    <a:srgbClr val="002060"/>
                                  </a:solidFill>
                                  <a:latin typeface="Cambria Math" panose="02040503050406030204" pitchFamily="18" charset="0"/>
                                </a:rPr>
                                <m:t>𝟐</m:t>
                              </m:r>
                            </m:sup>
                          </m:sSup>
                        </m:e>
                      </m:nary>
                    </m:oMath>
                  </m:oMathPara>
                </a14:m>
                <a:endParaRPr lang="zh-CN" altLang="en-US" sz="2000" b="1" dirty="0">
                  <a:solidFill>
                    <a:srgbClr val="002060"/>
                  </a:solidFill>
                </a:endParaRPr>
              </a:p>
            </p:txBody>
          </p:sp>
        </mc:Choice>
        <mc:Fallback xmlns="">
          <p:sp>
            <p:nvSpPr>
              <p:cNvPr id="15" name="文本框 14">
                <a:extLst>
                  <a:ext uri="{FF2B5EF4-FFF2-40B4-BE49-F238E27FC236}">
                    <a16:creationId xmlns:a16="http://schemas.microsoft.com/office/drawing/2014/main" id="{2C5DD225-D0A7-4D81-597B-CE80AF2215BA}"/>
                  </a:ext>
                </a:extLst>
              </p:cNvPr>
              <p:cNvSpPr txBox="1">
                <a:spLocks noRot="1" noChangeAspect="1" noMove="1" noResize="1" noEditPoints="1" noAdjustHandles="1" noChangeArrowheads="1" noChangeShapeType="1" noTextEdit="1"/>
              </p:cNvSpPr>
              <p:nvPr/>
            </p:nvSpPr>
            <p:spPr>
              <a:xfrm>
                <a:off x="3784757" y="5178519"/>
                <a:ext cx="2042547" cy="838884"/>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109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2A2F791-57FC-9518-E49E-B81DBDCAD208}"/>
                  </a:ext>
                </a:extLst>
              </p:cNvPr>
              <p:cNvSpPr txBox="1">
                <a:spLocks/>
              </p:cNvSpPr>
              <p:nvPr/>
            </p:nvSpPr>
            <p:spPr>
              <a:xfrm>
                <a:off x="650561" y="110348"/>
                <a:ext cx="8880791"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Interval Estimation of the Mean</a:t>
                </a:r>
                <a14:m>
                  <m:oMath xmlns:m="http://schemas.openxmlformats.org/officeDocument/2006/math">
                    <m:r>
                      <a:rPr lang="en-US" altLang="zh-CN" sz="2800" b="1" i="0" u="sng" smtClean="0">
                        <a:solidFill>
                          <a:srgbClr val="002060"/>
                        </a:solidFill>
                        <a:latin typeface="Cambria Math" panose="02040503050406030204" pitchFamily="18" charset="0"/>
                      </a:rPr>
                      <m:t> </m:t>
                    </m:r>
                    <m:r>
                      <a:rPr lang="zh-CN" altLang="en-US" sz="2800" b="1" i="1" u="sng">
                        <a:solidFill>
                          <a:srgbClr val="002060"/>
                        </a:solidFill>
                        <a:latin typeface="Cambria Math"/>
                      </a:rPr>
                      <m:t>𝝁</m:t>
                    </m:r>
                  </m:oMath>
                </a14:m>
                <a:r>
                  <a:rPr lang="en-US" altLang="zh-CN" sz="2800" b="1" u="sng" dirty="0">
                    <a:solidFill>
                      <a:srgbClr val="6D0002"/>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800" b="1" i="1" u="sng" smtClean="0">
                            <a:solidFill>
                              <a:srgbClr val="002060"/>
                            </a:solidFill>
                            <a:latin typeface="Cambria Math" panose="02040503050406030204" pitchFamily="18" charset="0"/>
                          </a:rPr>
                        </m:ctrlPr>
                      </m:sSupPr>
                      <m:e>
                        <m:r>
                          <a:rPr lang="en-US" altLang="zh-CN" sz="2800" b="1" i="1" u="sng" smtClean="0">
                            <a:solidFill>
                              <a:srgbClr val="002060"/>
                            </a:solidFill>
                            <a:latin typeface="Cambria Math" panose="02040503050406030204" pitchFamily="18" charset="0"/>
                          </a:rPr>
                          <m:t> </m:t>
                        </m:r>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r>
                  <a:rPr lang="zh-CN" altLang="en-US" sz="3200" b="1" u="sng" dirty="0"/>
                  <a:t> </a:t>
                </a:r>
                <a:r>
                  <a:rPr lang="en-US" altLang="zh-CN" sz="3200" b="1" u="sng" dirty="0">
                    <a:solidFill>
                      <a:srgbClr val="6D0002"/>
                    </a:solidFill>
                    <a:latin typeface="Times New Roman" panose="02020603050405020304" pitchFamily="18" charset="0"/>
                    <a:cs typeface="Times New Roman" panose="02020603050405020304" pitchFamily="18" charset="0"/>
                  </a:rPr>
                  <a:t>Known</a:t>
                </a:r>
                <a:endParaRPr lang="en-US" altLang="zh-CN" sz="2400" b="1" u="sng" dirty="0">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52A2F791-57FC-9518-E49E-B81DBDCAD208}"/>
                  </a:ext>
                </a:extLst>
              </p:cNvPr>
              <p:cNvSpPr txBox="1">
                <a:spLocks noRot="1" noChangeAspect="1" noMove="1" noResize="1" noEditPoints="1" noAdjustHandles="1" noChangeArrowheads="1" noChangeShapeType="1" noTextEdit="1"/>
              </p:cNvSpPr>
              <p:nvPr/>
            </p:nvSpPr>
            <p:spPr>
              <a:xfrm>
                <a:off x="650561" y="110348"/>
                <a:ext cx="8880791" cy="738083"/>
              </a:xfrm>
              <a:prstGeom prst="rect">
                <a:avLst/>
              </a:prstGeom>
              <a:blipFill>
                <a:blip r:embed="rId2"/>
                <a:stretch>
                  <a:fillRect l="-1784" t="-413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7116ABA-15EB-C1D6-A492-EA425DA12C25}"/>
                  </a:ext>
                </a:extLst>
              </p:cNvPr>
              <p:cNvSpPr/>
              <p:nvPr/>
            </p:nvSpPr>
            <p:spPr>
              <a:xfrm>
                <a:off x="497127" y="2119823"/>
                <a:ext cx="8323345" cy="714876"/>
              </a:xfrm>
              <a:prstGeom prst="rect">
                <a:avLst/>
              </a:prstGeom>
            </p:spPr>
            <p:txBody>
              <a:bodyPr wrap="square">
                <a:spAutoFit/>
              </a:bodyPr>
              <a:lstStyle/>
              <a:p>
                <a:r>
                  <a:rPr lang="en-US" altLang="zh-CN" sz="2000" b="1" dirty="0">
                    <a:solidFill>
                      <a:srgbClr val="6D0002"/>
                    </a:solidFill>
                  </a:rPr>
                  <a:t> </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a:rPr>
                          <m:t>𝟏</m:t>
                        </m:r>
                      </m:sub>
                    </m:sSub>
                    <m:r>
                      <a:rPr lang="en-US" altLang="zh-CN" sz="2000" b="1" i="1">
                        <a:solidFill>
                          <a:srgbClr val="002060"/>
                        </a:solidFill>
                        <a:latin typeface="Cambria Math"/>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a:rPr>
                          <m:t>𝟐</m:t>
                        </m:r>
                      </m:sub>
                    </m:sSub>
                    <m:r>
                      <a:rPr lang="en-US" altLang="zh-CN" sz="2000" b="1" i="1">
                        <a:solidFill>
                          <a:srgbClr val="002060"/>
                        </a:solidFill>
                        <a:latin typeface="Cambria Math"/>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m:t>
                        </m:r>
                        <m:r>
                          <a:rPr lang="en-US" altLang="zh-CN" sz="2000" b="1" i="1">
                            <a:solidFill>
                              <a:srgbClr val="002060"/>
                            </a:solidFill>
                            <a:latin typeface="Cambria Math"/>
                          </a:rPr>
                          <m:t>𝑿</m:t>
                        </m:r>
                      </m:e>
                      <m:sub>
                        <m:r>
                          <a:rPr lang="en-US" altLang="zh-CN" sz="2000" b="1" i="1">
                            <a:solidFill>
                              <a:srgbClr val="002060"/>
                            </a:solidFill>
                            <a:latin typeface="Cambria Math"/>
                          </a:rPr>
                          <m:t>𝒏</m:t>
                        </m:r>
                      </m:sub>
                    </m:sSub>
                  </m:oMath>
                </a14:m>
                <a:r>
                  <a:rPr lang="en-US" altLang="zh-CN" sz="2000" b="1" dirty="0"/>
                  <a:t> is a sample of the normal population</a:t>
                </a:r>
                <a:r>
                  <a:rPr lang="en-US" altLang="zh-CN" sz="2000" b="1" i="1" dirty="0">
                    <a:solidFill>
                      <a:srgbClr val="002060"/>
                    </a:solidFill>
                    <a:latin typeface="Times New Roman" pitchFamily="18" charset="0"/>
                    <a:cs typeface="Times New Roman" pitchFamily="18" charset="0"/>
                  </a:rPr>
                  <a:t> X</a:t>
                </a:r>
                <a:r>
                  <a:rPr lang="en-US" altLang="zh-CN" sz="2000" b="1" dirty="0"/>
                  <a:t>, that is </a:t>
                </a:r>
                <a:r>
                  <a:rPr lang="en-US" altLang="zh-CN" sz="2000" b="1" i="1" dirty="0">
                    <a:solidFill>
                      <a:srgbClr val="002060"/>
                    </a:solidFill>
                    <a:latin typeface="Times New Roman" pitchFamily="18" charset="0"/>
                    <a:cs typeface="Times New Roman" pitchFamily="18" charset="0"/>
                  </a:rPr>
                  <a:t>X </a:t>
                </a:r>
                <a:r>
                  <a:rPr lang="en-US" altLang="zh-CN" sz="2000" b="1" dirty="0">
                    <a:solidFill>
                      <a:srgbClr val="002060"/>
                    </a:solidFill>
                    <a:latin typeface="Times New Roman" pitchFamily="18" charset="0"/>
                    <a:cs typeface="Times New Roman" pitchFamily="18" charset="0"/>
                  </a:rPr>
                  <a:t>~</a:t>
                </a:r>
                <a:r>
                  <a:rPr lang="en-US" altLang="zh-CN" sz="2000" b="1" i="1" dirty="0">
                    <a:solidFill>
                      <a:srgbClr val="002060"/>
                    </a:solidFill>
                    <a:latin typeface="Verdana"/>
                    <a:ea typeface="Verdana"/>
                    <a:cs typeface="Times New Roman" pitchFamily="18" charset="0"/>
                  </a:rPr>
                  <a:t> </a:t>
                </a:r>
                <a:r>
                  <a:rPr lang="en-US" altLang="zh-CN" sz="2000" b="1" i="1" dirty="0">
                    <a:solidFill>
                      <a:srgbClr val="002060"/>
                    </a:solidFill>
                    <a:latin typeface="Times New Roman" pitchFamily="18" charset="0"/>
                    <a:cs typeface="Times New Roman" pitchFamily="18" charset="0"/>
                  </a:rPr>
                  <a:t>N </a:t>
                </a:r>
                <a:r>
                  <a:rPr lang="en-US" altLang="zh-CN" sz="2000" b="1" dirty="0">
                    <a:solidFill>
                      <a:srgbClr val="002060"/>
                    </a:solidFill>
                    <a:latin typeface="Times New Roman" pitchFamily="18" charset="0"/>
                    <a:cs typeface="Times New Roman" pitchFamily="18" charset="0"/>
                  </a:rPr>
                  <a:t>(</a:t>
                </a:r>
                <a14:m>
                  <m:oMath xmlns:m="http://schemas.openxmlformats.org/officeDocument/2006/math">
                    <m:r>
                      <a:rPr lang="zh-CN" altLang="en-US" sz="2000" b="1" i="1">
                        <a:solidFill>
                          <a:srgbClr val="002060"/>
                        </a:solidFill>
                        <a:latin typeface="Cambria Math"/>
                      </a:rPr>
                      <m:t>𝝁</m:t>
                    </m:r>
                  </m:oMath>
                </a14:m>
                <a:r>
                  <a:rPr lang="en-US" altLang="zh-CN" sz="2000" b="1" dirty="0">
                    <a:solidFill>
                      <a:srgbClr val="002060"/>
                    </a:solidFill>
                    <a:latin typeface="Times New Roman" pitchFamily="18" charset="0"/>
                    <a:cs typeface="Times New Roman" pitchFamily="18" charset="0"/>
                  </a:rPr>
                  <a:t>, </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oMath>
                </a14:m>
                <a:r>
                  <a:rPr lang="en-US" altLang="zh-CN" sz="2000" b="1" dirty="0">
                    <a:solidFill>
                      <a:srgbClr val="002060"/>
                    </a:solidFill>
                    <a:latin typeface="Times New Roman" pitchFamily="18" charset="0"/>
                    <a:cs typeface="Times New Roman" pitchFamily="18" charset="0"/>
                  </a:rPr>
                  <a:t>)</a:t>
                </a:r>
                <a:r>
                  <a:rPr lang="en-US" altLang="zh-CN" sz="2000" b="1" dirty="0"/>
                  <a:t>,</a:t>
                </a:r>
                <a:r>
                  <a:rPr lang="en-US" altLang="zh-CN" sz="2000" b="1" dirty="0">
                    <a:solidFill>
                      <a:srgbClr val="002060"/>
                    </a:solidFill>
                    <a:latin typeface="Times New Roman" pitchFamily="18" charset="0"/>
                    <a:cs typeface="Times New Roman" pitchFamily="18" charset="0"/>
                  </a:rPr>
                  <a:t> </a:t>
                </a:r>
                <a:r>
                  <a:rPr lang="en-US" altLang="zh-CN" sz="2000" b="1" dirty="0"/>
                  <a:t> we have</a:t>
                </a:r>
                <a:endParaRPr lang="zh-CN" altLang="en-US" sz="2000" b="1" dirty="0">
                  <a:solidFill>
                    <a:srgbClr val="6D0002"/>
                  </a:solidFill>
                </a:endParaRPr>
              </a:p>
            </p:txBody>
          </p:sp>
        </mc:Choice>
        <mc:Fallback xmlns="">
          <p:sp>
            <p:nvSpPr>
              <p:cNvPr id="3" name="矩形 2">
                <a:extLst>
                  <a:ext uri="{FF2B5EF4-FFF2-40B4-BE49-F238E27FC236}">
                    <a16:creationId xmlns:a16="http://schemas.microsoft.com/office/drawing/2014/main" id="{27116ABA-15EB-C1D6-A492-EA425DA12C25}"/>
                  </a:ext>
                </a:extLst>
              </p:cNvPr>
              <p:cNvSpPr>
                <a:spLocks noRot="1" noChangeAspect="1" noMove="1" noResize="1" noEditPoints="1" noAdjustHandles="1" noChangeArrowheads="1" noChangeShapeType="1" noTextEdit="1"/>
              </p:cNvSpPr>
              <p:nvPr/>
            </p:nvSpPr>
            <p:spPr>
              <a:xfrm>
                <a:off x="497127" y="2119823"/>
                <a:ext cx="8323345" cy="714876"/>
              </a:xfrm>
              <a:prstGeom prst="rect">
                <a:avLst/>
              </a:prstGeom>
              <a:blipFill>
                <a:blip r:embed="rId3"/>
                <a:stretch>
                  <a:fillRect l="-806" t="-5128" b="-145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1624F80-2A40-7DB2-0CB6-0649559E4A62}"/>
                  </a:ext>
                </a:extLst>
              </p:cNvPr>
              <p:cNvSpPr/>
              <p:nvPr/>
            </p:nvSpPr>
            <p:spPr>
              <a:xfrm>
                <a:off x="4965060" y="2687229"/>
                <a:ext cx="1642886" cy="582147"/>
              </a:xfrm>
              <a:prstGeom prst="rect">
                <a:avLst/>
              </a:prstGeom>
            </p:spPr>
            <p:txBody>
              <a:bodyPr wrap="none">
                <a:spAutoFit/>
              </a:bodyPr>
              <a:lstStyle/>
              <a:p>
                <a14:m>
                  <m:oMath xmlns:m="http://schemas.openxmlformats.org/officeDocument/2006/math">
                    <m:acc>
                      <m:accPr>
                        <m:chr m:val="̅"/>
                        <m:ctrlPr>
                          <a:rPr lang="en-US" altLang="zh-CN" b="1" i="1" dirty="0">
                            <a:solidFill>
                              <a:srgbClr val="6D0002"/>
                            </a:solidFill>
                            <a:latin typeface="Cambria Math" panose="02040503050406030204" pitchFamily="18" charset="0"/>
                          </a:rPr>
                        </m:ctrlPr>
                      </m:accPr>
                      <m:e>
                        <m:r>
                          <a:rPr lang="en-US" altLang="zh-CN" b="1" i="1" dirty="0">
                            <a:solidFill>
                              <a:srgbClr val="6D0002"/>
                            </a:solidFill>
                            <a:latin typeface="Cambria Math" panose="02040503050406030204" pitchFamily="18" charset="0"/>
                          </a:rPr>
                          <m:t>𝑿</m:t>
                        </m:r>
                      </m:e>
                    </m:acc>
                  </m:oMath>
                </a14:m>
                <a:r>
                  <a:rPr lang="en-US" altLang="zh-CN" b="1" i="1" dirty="0">
                    <a:solidFill>
                      <a:srgbClr val="6D0002"/>
                    </a:solidFill>
                    <a:latin typeface="Times New Roman" pitchFamily="18" charset="0"/>
                    <a:cs typeface="Times New Roman" pitchFamily="18" charset="0"/>
                  </a:rPr>
                  <a:t> </a:t>
                </a:r>
                <a:r>
                  <a:rPr lang="en-US" altLang="zh-CN" b="1" dirty="0">
                    <a:solidFill>
                      <a:srgbClr val="6D0002"/>
                    </a:solidFill>
                    <a:latin typeface="Times New Roman" pitchFamily="18" charset="0"/>
                    <a:cs typeface="Times New Roman" pitchFamily="18" charset="0"/>
                  </a:rPr>
                  <a:t>~ </a:t>
                </a:r>
                <a14:m>
                  <m:oMath xmlns:m="http://schemas.openxmlformats.org/officeDocument/2006/math">
                    <m:r>
                      <a:rPr lang="en-US" altLang="zh-CN" b="1" i="1">
                        <a:solidFill>
                          <a:srgbClr val="6D0002"/>
                        </a:solidFill>
                        <a:latin typeface="Cambria Math" panose="02040503050406030204" pitchFamily="18" charset="0"/>
                      </a:rPr>
                      <m:t>𝑵</m:t>
                    </m:r>
                    <m:d>
                      <m:dPr>
                        <m:ctrlPr>
                          <a:rPr lang="en-US" altLang="zh-CN" b="1" i="1">
                            <a:solidFill>
                              <a:srgbClr val="6D0002"/>
                            </a:solidFill>
                            <a:latin typeface="Cambria Math" panose="02040503050406030204" pitchFamily="18" charset="0"/>
                          </a:rPr>
                        </m:ctrlPr>
                      </m:dPr>
                      <m:e>
                        <m:r>
                          <a:rPr lang="zh-CN" altLang="en-US" b="1" i="1">
                            <a:solidFill>
                              <a:srgbClr val="6D0002"/>
                            </a:solidFill>
                            <a:latin typeface="Cambria Math"/>
                          </a:rPr>
                          <m:t>𝝁</m:t>
                        </m:r>
                        <m:r>
                          <m:rPr>
                            <m:nor/>
                          </m:rPr>
                          <a:rPr lang="en-US" altLang="zh-CN" b="1" dirty="0">
                            <a:solidFill>
                              <a:srgbClr val="6D0002"/>
                            </a:solidFill>
                            <a:latin typeface="Times New Roman" pitchFamily="18" charset="0"/>
                            <a:cs typeface="Times New Roman" pitchFamily="18" charset="0"/>
                          </a:rPr>
                          <m:t>,</m:t>
                        </m:r>
                        <m:r>
                          <a:rPr lang="en-US" altLang="zh-CN" b="1" i="1" dirty="0">
                            <a:solidFill>
                              <a:srgbClr val="6D0002"/>
                            </a:solidFill>
                            <a:latin typeface="Cambria Math" panose="02040503050406030204" pitchFamily="18" charset="0"/>
                            <a:cs typeface="Times New Roman" pitchFamily="18" charset="0"/>
                          </a:rPr>
                          <m:t>    </m:t>
                        </m:r>
                        <m:f>
                          <m:fPr>
                            <m:ctrlPr>
                              <a:rPr lang="en-US" altLang="zh-CN" b="1" i="1" dirty="0">
                                <a:solidFill>
                                  <a:srgbClr val="6D0002"/>
                                </a:solidFill>
                                <a:latin typeface="Cambria Math" panose="02040503050406030204" pitchFamily="18" charset="0"/>
                              </a:rPr>
                            </m:ctrlPr>
                          </m:fPr>
                          <m:num>
                            <m:sSup>
                              <m:sSupPr>
                                <m:ctrlPr>
                                  <a:rPr lang="en-US" altLang="zh-CN" b="1" i="1">
                                    <a:solidFill>
                                      <a:srgbClr val="6D0002"/>
                                    </a:solidFill>
                                    <a:latin typeface="Cambria Math" panose="02040503050406030204" pitchFamily="18" charset="0"/>
                                  </a:rPr>
                                </m:ctrlPr>
                              </m:sSupPr>
                              <m:e>
                                <m:r>
                                  <a:rPr lang="zh-CN" altLang="en-US" b="1" i="1">
                                    <a:solidFill>
                                      <a:srgbClr val="6D0002"/>
                                    </a:solidFill>
                                    <a:latin typeface="Cambria Math"/>
                                  </a:rPr>
                                  <m:t>𝝈</m:t>
                                </m:r>
                              </m:e>
                              <m:sup>
                                <m:r>
                                  <a:rPr lang="en-US" altLang="zh-CN" b="1" i="1">
                                    <a:solidFill>
                                      <a:srgbClr val="6D0002"/>
                                    </a:solidFill>
                                    <a:latin typeface="Cambria Math"/>
                                  </a:rPr>
                                  <m:t>𝟐</m:t>
                                </m:r>
                              </m:sup>
                            </m:sSup>
                          </m:num>
                          <m:den>
                            <m:r>
                              <a:rPr lang="en-US" altLang="zh-CN" b="1" i="1" dirty="0">
                                <a:solidFill>
                                  <a:srgbClr val="6D0002"/>
                                </a:solidFill>
                                <a:latin typeface="Cambria Math" panose="02040503050406030204" pitchFamily="18" charset="0"/>
                              </a:rPr>
                              <m:t>𝒏</m:t>
                            </m:r>
                          </m:den>
                        </m:f>
                      </m:e>
                    </m:d>
                  </m:oMath>
                </a14:m>
                <a:r>
                  <a:rPr lang="en-US" altLang="zh-CN" b="1" i="1" dirty="0">
                    <a:solidFill>
                      <a:srgbClr val="6D0002"/>
                    </a:solidFill>
                    <a:latin typeface="Verdana"/>
                    <a:ea typeface="Verdana"/>
                    <a:cs typeface="Times New Roman" pitchFamily="18" charset="0"/>
                  </a:rPr>
                  <a:t> </a:t>
                </a:r>
                <a:endParaRPr lang="zh-CN" altLang="en-US" b="1" dirty="0">
                  <a:solidFill>
                    <a:srgbClr val="6D0002"/>
                  </a:solidFill>
                </a:endParaRPr>
              </a:p>
            </p:txBody>
          </p:sp>
        </mc:Choice>
        <mc:Fallback xmlns="">
          <p:sp>
            <p:nvSpPr>
              <p:cNvPr id="4" name="矩形 3">
                <a:extLst>
                  <a:ext uri="{FF2B5EF4-FFF2-40B4-BE49-F238E27FC236}">
                    <a16:creationId xmlns:a16="http://schemas.microsoft.com/office/drawing/2014/main" id="{31624F80-2A40-7DB2-0CB6-0649559E4A62}"/>
                  </a:ext>
                </a:extLst>
              </p:cNvPr>
              <p:cNvSpPr>
                <a:spLocks noRot="1" noChangeAspect="1" noMove="1" noResize="1" noEditPoints="1" noAdjustHandles="1" noChangeArrowheads="1" noChangeShapeType="1" noTextEdit="1"/>
              </p:cNvSpPr>
              <p:nvPr/>
            </p:nvSpPr>
            <p:spPr>
              <a:xfrm>
                <a:off x="4965060" y="2687229"/>
                <a:ext cx="1642886" cy="5821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4081D82-90EE-69E6-F490-9A1C9E107C0C}"/>
                  </a:ext>
                </a:extLst>
              </p:cNvPr>
              <p:cNvSpPr/>
              <p:nvPr/>
            </p:nvSpPr>
            <p:spPr>
              <a:xfrm>
                <a:off x="2321782" y="2556777"/>
                <a:ext cx="1886863" cy="655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6D0002"/>
                              </a:solidFill>
                              <a:latin typeface="Cambria Math" panose="02040503050406030204" pitchFamily="18" charset="0"/>
                            </a:rPr>
                          </m:ctrlPr>
                        </m:sSubPr>
                        <m:e>
                          <m:r>
                            <a:rPr lang="zh-CN" altLang="en-US" b="1" i="1">
                              <a:solidFill>
                                <a:srgbClr val="6D0002"/>
                              </a:solidFill>
                              <a:latin typeface="Cambria Math"/>
                            </a:rPr>
                            <m:t>𝝁</m:t>
                          </m:r>
                        </m:e>
                        <m:sub>
                          <m:acc>
                            <m:accPr>
                              <m:chr m:val="̅"/>
                              <m:ctrlPr>
                                <a:rPr lang="en-US" altLang="zh-CN" b="1" i="1" dirty="0">
                                  <a:solidFill>
                                    <a:srgbClr val="6D0002"/>
                                  </a:solidFill>
                                  <a:latin typeface="Cambria Math" panose="02040503050406030204" pitchFamily="18" charset="0"/>
                                </a:rPr>
                              </m:ctrlPr>
                            </m:accPr>
                            <m:e>
                              <m:r>
                                <a:rPr lang="en-US" altLang="zh-CN" b="1" i="1" dirty="0">
                                  <a:solidFill>
                                    <a:srgbClr val="6D0002"/>
                                  </a:solidFill>
                                  <a:latin typeface="Cambria Math" panose="02040503050406030204" pitchFamily="18" charset="0"/>
                                </a:rPr>
                                <m:t>𝑿</m:t>
                              </m:r>
                            </m:e>
                          </m:acc>
                        </m:sub>
                      </m:sSub>
                      <m:r>
                        <a:rPr lang="en-US" altLang="zh-CN" b="1" i="1" dirty="0">
                          <a:solidFill>
                            <a:srgbClr val="6D0002"/>
                          </a:solidFill>
                          <a:latin typeface="Cambria Math" panose="02040503050406030204" pitchFamily="18" charset="0"/>
                        </a:rPr>
                        <m:t>=</m:t>
                      </m:r>
                      <m:r>
                        <a:rPr lang="zh-CN" altLang="en-US" b="1" i="1">
                          <a:solidFill>
                            <a:srgbClr val="6D0002"/>
                          </a:solidFill>
                          <a:latin typeface="Cambria Math"/>
                        </a:rPr>
                        <m:t>𝝁</m:t>
                      </m:r>
                      <m:r>
                        <a:rPr lang="en-US" altLang="zh-CN" b="1" i="1">
                          <a:solidFill>
                            <a:srgbClr val="6D0002"/>
                          </a:solidFill>
                          <a:latin typeface="Cambria Math" panose="02040503050406030204" pitchFamily="18" charset="0"/>
                        </a:rPr>
                        <m:t>, </m:t>
                      </m:r>
                      <m:sSubSup>
                        <m:sSubSupPr>
                          <m:ctrlPr>
                            <a:rPr lang="en-US" altLang="zh-CN" b="1" i="1">
                              <a:solidFill>
                                <a:srgbClr val="6D0002"/>
                              </a:solidFill>
                              <a:latin typeface="Cambria Math" panose="02040503050406030204" pitchFamily="18" charset="0"/>
                            </a:rPr>
                          </m:ctrlPr>
                        </m:sSubSupPr>
                        <m:e>
                          <m:r>
                            <a:rPr lang="zh-CN" altLang="en-US" b="1" i="1">
                              <a:solidFill>
                                <a:srgbClr val="6D0002"/>
                              </a:solidFill>
                              <a:latin typeface="Cambria Math" panose="02040503050406030204" pitchFamily="18" charset="0"/>
                            </a:rPr>
                            <m:t>𝝈</m:t>
                          </m:r>
                        </m:e>
                        <m:sub>
                          <m:acc>
                            <m:accPr>
                              <m:chr m:val="̅"/>
                              <m:ctrlPr>
                                <a:rPr lang="en-US" altLang="zh-CN" b="1" i="1" dirty="0">
                                  <a:solidFill>
                                    <a:srgbClr val="6D0002"/>
                                  </a:solidFill>
                                  <a:latin typeface="Cambria Math" panose="02040503050406030204" pitchFamily="18" charset="0"/>
                                </a:rPr>
                              </m:ctrlPr>
                            </m:accPr>
                            <m:e>
                              <m:r>
                                <a:rPr lang="en-US" altLang="zh-CN" b="1" i="1" dirty="0">
                                  <a:solidFill>
                                    <a:srgbClr val="6D0002"/>
                                  </a:solidFill>
                                  <a:latin typeface="Cambria Math" panose="02040503050406030204" pitchFamily="18" charset="0"/>
                                </a:rPr>
                                <m:t>𝑿</m:t>
                              </m:r>
                            </m:e>
                          </m:acc>
                        </m:sub>
                        <m:sup>
                          <m:r>
                            <a:rPr lang="en-US" altLang="zh-CN" b="1" i="1">
                              <a:solidFill>
                                <a:srgbClr val="6D0002"/>
                              </a:solidFill>
                              <a:latin typeface="Cambria Math" panose="02040503050406030204" pitchFamily="18" charset="0"/>
                            </a:rPr>
                            <m:t>𝟐</m:t>
                          </m:r>
                        </m:sup>
                      </m:sSubSup>
                      <m:r>
                        <a:rPr lang="en-US" altLang="zh-CN" b="1" i="1">
                          <a:solidFill>
                            <a:srgbClr val="6D0002"/>
                          </a:solidFill>
                          <a:latin typeface="Cambria Math" panose="02040503050406030204" pitchFamily="18" charset="0"/>
                        </a:rPr>
                        <m:t>=</m:t>
                      </m:r>
                      <m:f>
                        <m:fPr>
                          <m:ctrlPr>
                            <a:rPr lang="en-US" altLang="zh-CN" b="1" i="1" dirty="0">
                              <a:solidFill>
                                <a:srgbClr val="6D0002"/>
                              </a:solidFill>
                              <a:latin typeface="Cambria Math" panose="02040503050406030204" pitchFamily="18" charset="0"/>
                            </a:rPr>
                          </m:ctrlPr>
                        </m:fPr>
                        <m:num>
                          <m:sSup>
                            <m:sSupPr>
                              <m:ctrlPr>
                                <a:rPr lang="en-US" altLang="zh-CN" b="1" i="1">
                                  <a:solidFill>
                                    <a:srgbClr val="6D0002"/>
                                  </a:solidFill>
                                  <a:latin typeface="Cambria Math" panose="02040503050406030204" pitchFamily="18" charset="0"/>
                                </a:rPr>
                              </m:ctrlPr>
                            </m:sSupPr>
                            <m:e>
                              <m:r>
                                <a:rPr lang="zh-CN" altLang="en-US" b="1" i="1">
                                  <a:solidFill>
                                    <a:srgbClr val="6D0002"/>
                                  </a:solidFill>
                                  <a:latin typeface="Cambria Math"/>
                                </a:rPr>
                                <m:t>𝝈</m:t>
                              </m:r>
                            </m:e>
                            <m:sup>
                              <m:r>
                                <a:rPr lang="en-US" altLang="zh-CN" b="1" i="1">
                                  <a:solidFill>
                                    <a:srgbClr val="6D0002"/>
                                  </a:solidFill>
                                  <a:latin typeface="Cambria Math"/>
                                </a:rPr>
                                <m:t>𝟐</m:t>
                              </m:r>
                            </m:sup>
                          </m:sSup>
                        </m:num>
                        <m:den>
                          <m:r>
                            <a:rPr lang="en-US" altLang="zh-CN" b="1" i="1" dirty="0">
                              <a:solidFill>
                                <a:srgbClr val="6D0002"/>
                              </a:solidFill>
                              <a:latin typeface="Cambria Math" panose="02040503050406030204" pitchFamily="18" charset="0"/>
                            </a:rPr>
                            <m:t>𝒏</m:t>
                          </m:r>
                        </m:den>
                      </m:f>
                    </m:oMath>
                  </m:oMathPara>
                </a14:m>
                <a:endParaRPr lang="zh-CN" altLang="en-US" b="1" dirty="0">
                  <a:solidFill>
                    <a:srgbClr val="6D0002"/>
                  </a:solidFill>
                </a:endParaRPr>
              </a:p>
            </p:txBody>
          </p:sp>
        </mc:Choice>
        <mc:Fallback xmlns="">
          <p:sp>
            <p:nvSpPr>
              <p:cNvPr id="5" name="矩形 4">
                <a:extLst>
                  <a:ext uri="{FF2B5EF4-FFF2-40B4-BE49-F238E27FC236}">
                    <a16:creationId xmlns:a16="http://schemas.microsoft.com/office/drawing/2014/main" id="{74081D82-90EE-69E6-F490-9A1C9E107C0C}"/>
                  </a:ext>
                </a:extLst>
              </p:cNvPr>
              <p:cNvSpPr>
                <a:spLocks noRot="1" noChangeAspect="1" noMove="1" noResize="1" noEditPoints="1" noAdjustHandles="1" noChangeArrowheads="1" noChangeShapeType="1" noTextEdit="1"/>
              </p:cNvSpPr>
              <p:nvPr/>
            </p:nvSpPr>
            <p:spPr>
              <a:xfrm>
                <a:off x="2321782" y="2556777"/>
                <a:ext cx="1886863" cy="655179"/>
              </a:xfrm>
              <a:prstGeom prst="rect">
                <a:avLst/>
              </a:prstGeom>
              <a:blipFill>
                <a:blip r:embed="rId5"/>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B199D0C-9A84-4E55-FE36-9C5C274F9BBD}"/>
              </a:ext>
            </a:extLst>
          </p:cNvPr>
          <p:cNvSpPr/>
          <p:nvPr/>
        </p:nvSpPr>
        <p:spPr>
          <a:xfrm>
            <a:off x="4322669" y="2741821"/>
            <a:ext cx="622286" cy="400110"/>
          </a:xfrm>
          <a:prstGeom prst="rect">
            <a:avLst/>
          </a:prstGeom>
        </p:spPr>
        <p:txBody>
          <a:bodyPr wrap="none">
            <a:spAutoFit/>
          </a:bodyPr>
          <a:lstStyle/>
          <a:p>
            <a:r>
              <a:rPr lang="en-US" altLang="zh-CN" sz="2000" b="1" dirty="0"/>
              <a:t>and</a:t>
            </a:r>
            <a:endParaRPr lang="zh-CN" altLang="en-US" sz="2000" b="1" dirty="0"/>
          </a:p>
        </p:txBody>
      </p:sp>
      <p:sp>
        <p:nvSpPr>
          <p:cNvPr id="7" name="矩形 6">
            <a:extLst>
              <a:ext uri="{FF2B5EF4-FFF2-40B4-BE49-F238E27FC236}">
                <a16:creationId xmlns:a16="http://schemas.microsoft.com/office/drawing/2014/main" id="{E0CC6EE1-3DDF-049A-9872-555B74CAA6F9}"/>
              </a:ext>
            </a:extLst>
          </p:cNvPr>
          <p:cNvSpPr/>
          <p:nvPr/>
        </p:nvSpPr>
        <p:spPr>
          <a:xfrm>
            <a:off x="421501" y="2029839"/>
            <a:ext cx="8542987" cy="1304524"/>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b="1"/>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F7C1376-52B3-ACE6-9B1F-9CBAE7B3AE99}"/>
                  </a:ext>
                </a:extLst>
              </p:cNvPr>
              <p:cNvSpPr/>
              <p:nvPr/>
            </p:nvSpPr>
            <p:spPr>
              <a:xfrm>
                <a:off x="6829062" y="2673373"/>
                <a:ext cx="2546431" cy="603178"/>
              </a:xfrm>
              <a:prstGeom prst="rect">
                <a:avLst/>
              </a:prstGeom>
            </p:spPr>
            <p:txBody>
              <a:bodyPr wrap="square">
                <a:spAutoFit/>
              </a:bodyPr>
              <a:lstStyle/>
              <a:p>
                <a14:m>
                  <m:oMath xmlns:m="http://schemas.openxmlformats.org/officeDocument/2006/math">
                    <m:r>
                      <a:rPr lang="en-US" altLang="zh-CN" sz="2000" b="1" i="1" smtClean="0">
                        <a:solidFill>
                          <a:srgbClr val="6D0002"/>
                        </a:solidFill>
                        <a:latin typeface="Cambria Math" panose="02040503050406030204" pitchFamily="18" charset="0"/>
                      </a:rPr>
                      <m:t>𝒁</m:t>
                    </m:r>
                    <m:r>
                      <a:rPr lang="en-US" altLang="zh-CN" sz="2000" b="1" i="1" smtClean="0">
                        <a:solidFill>
                          <a:srgbClr val="6D0002"/>
                        </a:solidFill>
                        <a:latin typeface="Cambria Math" panose="02040503050406030204" pitchFamily="18" charset="0"/>
                      </a:rPr>
                      <m:t>=</m:t>
                    </m:r>
                    <m:f>
                      <m:fPr>
                        <m:ctrlPr>
                          <a:rPr lang="en-US" altLang="zh-CN" sz="2000" b="1" i="1" smtClean="0">
                            <a:solidFill>
                              <a:srgbClr val="6D0002"/>
                            </a:solidFill>
                            <a:latin typeface="Cambria Math" panose="02040503050406030204" pitchFamily="18" charset="0"/>
                          </a:rPr>
                        </m:ctrlPr>
                      </m:fPr>
                      <m:num>
                        <m:acc>
                          <m:accPr>
                            <m:chr m:val="̅"/>
                            <m:ctrlPr>
                              <a:rPr lang="en-US" altLang="zh-CN" sz="2000" b="1" i="1" dirty="0">
                                <a:solidFill>
                                  <a:srgbClr val="6D0002"/>
                                </a:solidFill>
                                <a:latin typeface="Cambria Math" panose="02040503050406030204" pitchFamily="18" charset="0"/>
                              </a:rPr>
                            </m:ctrlPr>
                          </m:accPr>
                          <m:e>
                            <m:r>
                              <a:rPr lang="en-US" altLang="zh-CN" sz="2000" b="1" i="1" dirty="0">
                                <a:solidFill>
                                  <a:srgbClr val="6D0002"/>
                                </a:solidFill>
                                <a:latin typeface="Cambria Math" panose="02040503050406030204" pitchFamily="18" charset="0"/>
                              </a:rPr>
                              <m:t>𝑿</m:t>
                            </m:r>
                          </m:e>
                        </m:acc>
                        <m:r>
                          <a:rPr lang="en-US" altLang="zh-CN" sz="2000" b="1" i="1" dirty="0">
                            <a:solidFill>
                              <a:srgbClr val="6D0002"/>
                            </a:solidFill>
                            <a:latin typeface="Cambria Math" panose="02040503050406030204" pitchFamily="18" charset="0"/>
                          </a:rPr>
                          <m:t>−</m:t>
                        </m:r>
                        <m:r>
                          <a:rPr lang="zh-CN" altLang="en-US" sz="2000" b="1" i="1">
                            <a:solidFill>
                              <a:srgbClr val="6D0002"/>
                            </a:solidFill>
                            <a:latin typeface="Cambria Math"/>
                          </a:rPr>
                          <m:t>𝝁</m:t>
                        </m:r>
                      </m:num>
                      <m:den>
                        <m:r>
                          <a:rPr lang="zh-CN" altLang="en-US" sz="2000" b="1" i="1">
                            <a:solidFill>
                              <a:srgbClr val="6D0002"/>
                            </a:solidFill>
                            <a:latin typeface="Cambria Math"/>
                          </a:rPr>
                          <m:t>𝝈</m:t>
                        </m:r>
                        <m:r>
                          <a:rPr lang="en-US" altLang="zh-CN" sz="2000" b="1" i="1">
                            <a:solidFill>
                              <a:srgbClr val="6D0002"/>
                            </a:solidFill>
                            <a:latin typeface="Cambria Math" panose="02040503050406030204" pitchFamily="18" charset="0"/>
                          </a:rPr>
                          <m:t>/</m:t>
                        </m:r>
                        <m:rad>
                          <m:radPr>
                            <m:degHide m:val="on"/>
                            <m:ctrlPr>
                              <a:rPr lang="en-US" altLang="zh-CN" sz="2000" b="1" i="1">
                                <a:solidFill>
                                  <a:srgbClr val="6D0002"/>
                                </a:solidFill>
                                <a:latin typeface="Cambria Math" panose="02040503050406030204" pitchFamily="18" charset="0"/>
                              </a:rPr>
                            </m:ctrlPr>
                          </m:radPr>
                          <m:deg/>
                          <m:e>
                            <m:r>
                              <a:rPr lang="en-US" altLang="zh-CN" sz="2000" b="1" i="1">
                                <a:solidFill>
                                  <a:srgbClr val="6D0002"/>
                                </a:solidFill>
                                <a:latin typeface="Cambria Math" panose="02040503050406030204" pitchFamily="18" charset="0"/>
                              </a:rPr>
                              <m:t>𝒏</m:t>
                            </m:r>
                          </m:e>
                        </m:rad>
                      </m:den>
                    </m:f>
                  </m:oMath>
                </a14:m>
                <a:r>
                  <a:rPr lang="en-US" altLang="zh-CN" b="1" dirty="0">
                    <a:solidFill>
                      <a:srgbClr val="6D0002"/>
                    </a:solidFill>
                    <a:latin typeface="Times New Roman" pitchFamily="18" charset="0"/>
                    <a:cs typeface="Times New Roman" pitchFamily="18" charset="0"/>
                  </a:rPr>
                  <a:t> ~ </a:t>
                </a:r>
                <a14:m>
                  <m:oMath xmlns:m="http://schemas.openxmlformats.org/officeDocument/2006/math">
                    <m:r>
                      <a:rPr lang="en-US" altLang="zh-CN" b="1" i="1">
                        <a:solidFill>
                          <a:srgbClr val="6D0002"/>
                        </a:solidFill>
                        <a:latin typeface="Cambria Math" panose="02040503050406030204" pitchFamily="18" charset="0"/>
                      </a:rPr>
                      <m:t>𝑵</m:t>
                    </m:r>
                    <m:d>
                      <m:dPr>
                        <m:ctrlPr>
                          <a:rPr lang="en-US" altLang="zh-CN" b="1" i="1">
                            <a:solidFill>
                              <a:srgbClr val="6D0002"/>
                            </a:solidFill>
                            <a:latin typeface="Cambria Math" panose="02040503050406030204" pitchFamily="18" charset="0"/>
                          </a:rPr>
                        </m:ctrlPr>
                      </m:dPr>
                      <m:e>
                        <m:r>
                          <a:rPr lang="en-US" altLang="zh-CN" b="1" i="1" smtClean="0">
                            <a:solidFill>
                              <a:srgbClr val="6D0002"/>
                            </a:solidFill>
                            <a:latin typeface="Cambria Math" panose="02040503050406030204" pitchFamily="18" charset="0"/>
                          </a:rPr>
                          <m:t>𝟎</m:t>
                        </m:r>
                        <m:r>
                          <m:rPr>
                            <m:nor/>
                          </m:rPr>
                          <a:rPr lang="en-US" altLang="zh-CN" b="1" dirty="0">
                            <a:solidFill>
                              <a:srgbClr val="6D0002"/>
                            </a:solidFill>
                            <a:latin typeface="Times New Roman" pitchFamily="18" charset="0"/>
                            <a:cs typeface="Times New Roman" pitchFamily="18" charset="0"/>
                          </a:rPr>
                          <m:t>,</m:t>
                        </m:r>
                        <m:r>
                          <a:rPr lang="en-US" altLang="zh-CN" b="1" i="1" dirty="0">
                            <a:solidFill>
                              <a:srgbClr val="6D0002"/>
                            </a:solidFill>
                            <a:latin typeface="Cambria Math" panose="02040503050406030204" pitchFamily="18" charset="0"/>
                            <a:cs typeface="Times New Roman" pitchFamily="18" charset="0"/>
                          </a:rPr>
                          <m:t>    </m:t>
                        </m:r>
                        <m:r>
                          <a:rPr lang="en-US" altLang="zh-CN" b="1" i="1" dirty="0" smtClean="0">
                            <a:solidFill>
                              <a:srgbClr val="6D0002"/>
                            </a:solidFill>
                            <a:latin typeface="Cambria Math" panose="02040503050406030204" pitchFamily="18" charset="0"/>
                          </a:rPr>
                          <m:t>𝟏</m:t>
                        </m:r>
                      </m:e>
                    </m:d>
                  </m:oMath>
                </a14:m>
                <a:r>
                  <a:rPr lang="en-US" altLang="zh-CN" b="1" i="1" dirty="0">
                    <a:solidFill>
                      <a:srgbClr val="6D0002"/>
                    </a:solidFill>
                    <a:latin typeface="Verdana"/>
                    <a:ea typeface="Verdana"/>
                    <a:cs typeface="Times New Roman" pitchFamily="18" charset="0"/>
                  </a:rPr>
                  <a:t> </a:t>
                </a:r>
                <a:endParaRPr lang="zh-CN" altLang="en-US" b="1" dirty="0">
                  <a:solidFill>
                    <a:srgbClr val="6D0002"/>
                  </a:solidFill>
                </a:endParaRPr>
              </a:p>
            </p:txBody>
          </p:sp>
        </mc:Choice>
        <mc:Fallback xmlns="">
          <p:sp>
            <p:nvSpPr>
              <p:cNvPr id="8" name="矩形 7">
                <a:extLst>
                  <a:ext uri="{FF2B5EF4-FFF2-40B4-BE49-F238E27FC236}">
                    <a16:creationId xmlns:a16="http://schemas.microsoft.com/office/drawing/2014/main" id="{DF7C1376-52B3-ACE6-9B1F-9CBAE7B3AE99}"/>
                  </a:ext>
                </a:extLst>
              </p:cNvPr>
              <p:cNvSpPr>
                <a:spLocks noRot="1" noChangeAspect="1" noMove="1" noResize="1" noEditPoints="1" noAdjustHandles="1" noChangeArrowheads="1" noChangeShapeType="1" noTextEdit="1"/>
              </p:cNvSpPr>
              <p:nvPr/>
            </p:nvSpPr>
            <p:spPr>
              <a:xfrm>
                <a:off x="6829062" y="2673373"/>
                <a:ext cx="2546431" cy="60317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9437D3C-F8CF-7859-9B76-17EDD2EFB09B}"/>
                  </a:ext>
                </a:extLst>
              </p:cNvPr>
              <p:cNvSpPr/>
              <p:nvPr/>
            </p:nvSpPr>
            <p:spPr>
              <a:xfrm>
                <a:off x="443688" y="985591"/>
                <a:ext cx="10923856" cy="461665"/>
              </a:xfrm>
              <a:prstGeom prst="rect">
                <a:avLst/>
              </a:prstGeom>
            </p:spPr>
            <p:txBody>
              <a:bodyPr wrap="square">
                <a:spAutoFit/>
              </a:bodyPr>
              <a:lstStyle/>
              <a:p>
                <a:r>
                  <a:rPr lang="en-US" altLang="zh-CN" sz="2400" b="1" dirty="0">
                    <a:latin typeface="Cambria Math" panose="02040503050406030204" pitchFamily="18" charset="0"/>
                    <a:ea typeface="Cambria Math" panose="02040503050406030204" pitchFamily="18" charset="0"/>
                  </a:rPr>
                  <a:t>The sampling distribution of  </a:t>
                </a:r>
                <a14:m>
                  <m:oMath xmlns:m="http://schemas.openxmlformats.org/officeDocument/2006/math">
                    <m:acc>
                      <m:accPr>
                        <m:chr m:val="̅"/>
                        <m:ctrlPr>
                          <a:rPr lang="en-US" altLang="zh-CN" sz="2400" b="1" i="1" dirty="0">
                            <a:latin typeface="Cambria Math" panose="02040503050406030204" pitchFamily="18" charset="0"/>
                            <a:ea typeface="Cambria Math" panose="02040503050406030204" pitchFamily="18" charset="0"/>
                          </a:rPr>
                        </m:ctrlPr>
                      </m:accPr>
                      <m:e>
                        <m:r>
                          <a:rPr lang="en-US" altLang="zh-CN" sz="2400" b="1" i="1" dirty="0" smtClean="0">
                            <a:solidFill>
                              <a:srgbClr val="002060"/>
                            </a:solidFill>
                            <a:latin typeface="Cambria Math" panose="02040503050406030204" pitchFamily="18" charset="0"/>
                            <a:ea typeface="Cambria Math" panose="02040503050406030204" pitchFamily="18" charset="0"/>
                          </a:rPr>
                          <m:t>𝑿</m:t>
                        </m:r>
                        <m:r>
                          <a:rPr lang="en-US" altLang="zh-CN" sz="2400" b="1" dirty="0" smtClean="0">
                            <a:solidFill>
                              <a:srgbClr val="002060"/>
                            </a:solidFill>
                            <a:latin typeface="Cambria Math" panose="02040503050406030204" pitchFamily="18" charset="0"/>
                            <a:ea typeface="Cambria Math" panose="02040503050406030204" pitchFamily="18" charset="0"/>
                          </a:rPr>
                          <m:t> </m:t>
                        </m:r>
                      </m:e>
                    </m:acc>
                    <m:r>
                      <a:rPr lang="en-US" altLang="zh-CN" sz="2400" b="1" i="1" dirty="0" smtClean="0">
                        <a:solidFill>
                          <a:srgbClr val="002060"/>
                        </a:solidFill>
                        <a:latin typeface="Cambria Math" panose="02040503050406030204" pitchFamily="18" charset="0"/>
                        <a:ea typeface="Cambria Math" panose="02040503050406030204" pitchFamily="18" charset="0"/>
                      </a:rPr>
                      <m:t>:</m:t>
                    </m:r>
                  </m:oMath>
                </a14:m>
                <a:endParaRPr lang="zh-CN" altLang="en-US" sz="2400" b="1" dirty="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29437D3C-F8CF-7859-9B76-17EDD2EFB09B}"/>
                  </a:ext>
                </a:extLst>
              </p:cNvPr>
              <p:cNvSpPr>
                <a:spLocks noRot="1" noChangeAspect="1" noMove="1" noResize="1" noEditPoints="1" noAdjustHandles="1" noChangeArrowheads="1" noChangeShapeType="1" noTextEdit="1"/>
              </p:cNvSpPr>
              <p:nvPr/>
            </p:nvSpPr>
            <p:spPr>
              <a:xfrm>
                <a:off x="443688" y="985591"/>
                <a:ext cx="10923856" cy="461665"/>
              </a:xfrm>
              <a:prstGeom prst="rect">
                <a:avLst/>
              </a:prstGeom>
              <a:blipFill>
                <a:blip r:embed="rId7"/>
                <a:stretch>
                  <a:fillRect l="-893"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4B213E8-29BE-0A29-F601-29A5243C19D1}"/>
                  </a:ext>
                </a:extLst>
              </p:cNvPr>
              <p:cNvSpPr txBox="1"/>
              <p:nvPr/>
            </p:nvSpPr>
            <p:spPr>
              <a:xfrm>
                <a:off x="444066" y="1494247"/>
                <a:ext cx="2327096" cy="470000"/>
              </a:xfrm>
              <a:prstGeom prst="rect">
                <a:avLst/>
              </a:prstGeom>
              <a:noFill/>
            </p:spPr>
            <p:txBody>
              <a:bodyPr wrap="square" rtlCol="0">
                <a:spAutoFit/>
              </a:bodyPr>
              <a:lstStyle/>
              <a:p>
                <a:r>
                  <a:rPr lang="en-US" altLang="zh-CN" sz="2400" b="1" dirty="0">
                    <a:latin typeface="Cambria Math" panose="02040503050406030204" pitchFamily="18" charset="0"/>
                    <a:ea typeface="Cambria Math" panose="02040503050406030204" pitchFamily="18" charset="0"/>
                  </a:rPr>
                  <a:t>1. </a:t>
                </a:r>
                <a14:m>
                  <m:oMath xmlns:m="http://schemas.openxmlformats.org/officeDocument/2006/math">
                    <m:sSup>
                      <m:sSupPr>
                        <m:ctrlPr>
                          <a:rPr lang="en-US" altLang="zh-CN" sz="2400" b="1" i="1">
                            <a:solidFill>
                              <a:srgbClr val="6D0002"/>
                            </a:solidFill>
                            <a:latin typeface="Cambria Math" panose="02040503050406030204" pitchFamily="18" charset="0"/>
                            <a:ea typeface="Cambria Math" panose="02040503050406030204" pitchFamily="18" charset="0"/>
                          </a:rPr>
                        </m:ctrlPr>
                      </m:sSupPr>
                      <m:e>
                        <m:r>
                          <a:rPr lang="zh-CN" altLang="en-US" sz="2400" b="1" i="1">
                            <a:solidFill>
                              <a:srgbClr val="6D0002"/>
                            </a:solidFill>
                            <a:latin typeface="Cambria Math" panose="02040503050406030204" pitchFamily="18" charset="0"/>
                          </a:rPr>
                          <m:t>𝝈</m:t>
                        </m:r>
                      </m:e>
                      <m:sup>
                        <m:r>
                          <a:rPr lang="en-US" altLang="zh-CN" sz="2400" b="1" i="1">
                            <a:solidFill>
                              <a:srgbClr val="6D0002"/>
                            </a:solidFill>
                            <a:latin typeface="Cambria Math" panose="02040503050406030204" pitchFamily="18" charset="0"/>
                            <a:ea typeface="Cambria Math" panose="02040503050406030204" pitchFamily="18" charset="0"/>
                          </a:rPr>
                          <m:t>𝟐</m:t>
                        </m:r>
                      </m:sup>
                    </m:sSup>
                  </m:oMath>
                </a14:m>
                <a:r>
                  <a:rPr lang="zh-CN" altLang="en-US" sz="2400" b="1" dirty="0">
                    <a:latin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is known</a:t>
                </a:r>
                <a:endParaRPr lang="zh-CN" altLang="en-US" sz="2400" b="1" dirty="0">
                  <a:latin typeface="Cambria Math" panose="02040503050406030204" pitchFamily="18" charset="0"/>
                </a:endParaRPr>
              </a:p>
            </p:txBody>
          </p:sp>
        </mc:Choice>
        <mc:Fallback xmlns="">
          <p:sp>
            <p:nvSpPr>
              <p:cNvPr id="13" name="文本框 12">
                <a:extLst>
                  <a:ext uri="{FF2B5EF4-FFF2-40B4-BE49-F238E27FC236}">
                    <a16:creationId xmlns:a16="http://schemas.microsoft.com/office/drawing/2014/main" id="{84B213E8-29BE-0A29-F601-29A5243C19D1}"/>
                  </a:ext>
                </a:extLst>
              </p:cNvPr>
              <p:cNvSpPr txBox="1">
                <a:spLocks noRot="1" noChangeAspect="1" noMove="1" noResize="1" noEditPoints="1" noAdjustHandles="1" noChangeArrowheads="1" noChangeShapeType="1" noTextEdit="1"/>
              </p:cNvSpPr>
              <p:nvPr/>
            </p:nvSpPr>
            <p:spPr>
              <a:xfrm>
                <a:off x="444066" y="1494247"/>
                <a:ext cx="2327096" cy="470000"/>
              </a:xfrm>
              <a:prstGeom prst="rect">
                <a:avLst/>
              </a:prstGeom>
              <a:blipFill>
                <a:blip r:embed="rId8"/>
                <a:stretch>
                  <a:fillRect l="-4188" t="-9091" b="-2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65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p:bldP spid="9"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6DB775-9FE1-B18E-45EE-8F52ABA3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43" y="729082"/>
            <a:ext cx="4728436" cy="2162250"/>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8D24CED-3636-74C6-A9A1-2E3B288EB219}"/>
                  </a:ext>
                </a:extLst>
              </p:cNvPr>
              <p:cNvSpPr/>
              <p:nvPr/>
            </p:nvSpPr>
            <p:spPr>
              <a:xfrm>
                <a:off x="263903" y="563549"/>
                <a:ext cx="2739359" cy="654410"/>
              </a:xfrm>
              <a:prstGeom prst="rect">
                <a:avLst/>
              </a:prstGeom>
            </p:spPr>
            <p:txBody>
              <a:bodyPr wrap="square">
                <a:spAutoFit/>
              </a:bodyPr>
              <a:lstStyle/>
              <a:p>
                <a14:m>
                  <m:oMath xmlns:m="http://schemas.openxmlformats.org/officeDocument/2006/math">
                    <m:r>
                      <a:rPr lang="en-US" altLang="zh-CN" sz="2200" b="1" i="1">
                        <a:solidFill>
                          <a:srgbClr val="6D0002"/>
                        </a:solidFill>
                        <a:latin typeface="Cambria Math" panose="02040503050406030204" pitchFamily="18" charset="0"/>
                      </a:rPr>
                      <m:t>𝒁</m:t>
                    </m:r>
                    <m:r>
                      <a:rPr lang="en-US" altLang="zh-CN" sz="2200" b="1" i="1">
                        <a:solidFill>
                          <a:srgbClr val="6D0002"/>
                        </a:solidFill>
                        <a:latin typeface="Cambria Math" panose="02040503050406030204" pitchFamily="18" charset="0"/>
                      </a:rPr>
                      <m:t>=</m:t>
                    </m:r>
                    <m:f>
                      <m:fPr>
                        <m:ctrlPr>
                          <a:rPr lang="en-US" altLang="zh-CN" sz="2200" b="1" i="1" smtClean="0">
                            <a:solidFill>
                              <a:srgbClr val="6D0002"/>
                            </a:solidFill>
                            <a:latin typeface="Cambria Math" panose="02040503050406030204" pitchFamily="18" charset="0"/>
                          </a:rPr>
                        </m:ctrlPr>
                      </m:fPr>
                      <m:num>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a:solidFill>
                              <a:srgbClr val="6D0002"/>
                            </a:solidFill>
                            <a:latin typeface="Cambria Math" panose="02040503050406030204" pitchFamily="18" charset="0"/>
                          </a:rPr>
                          <m:t>−</m:t>
                        </m:r>
                        <m:r>
                          <a:rPr lang="zh-CN" altLang="en-US" sz="2200" b="1" i="1">
                            <a:solidFill>
                              <a:srgbClr val="6D0002"/>
                            </a:solidFill>
                            <a:latin typeface="Cambria Math"/>
                          </a:rPr>
                          <m:t>𝝁</m:t>
                        </m:r>
                      </m:num>
                      <m:den>
                        <m:r>
                          <a:rPr lang="zh-CN" altLang="en-US" sz="2200" b="1" i="1">
                            <a:solidFill>
                              <a:srgbClr val="6D0002"/>
                            </a:solidFill>
                            <a:latin typeface="Cambria Math"/>
                          </a:rPr>
                          <m:t>𝝈</m:t>
                        </m:r>
                        <m:r>
                          <a:rPr lang="en-US" altLang="zh-CN" sz="2200" b="1" i="1">
                            <a:solidFill>
                              <a:srgbClr val="6D0002"/>
                            </a:solidFill>
                            <a:latin typeface="Cambria Math" panose="02040503050406030204" pitchFamily="18" charset="0"/>
                          </a:rPr>
                          <m:t>/</m:t>
                        </m:r>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itchFamily="18" charset="0"/>
                    <a:cs typeface="Times New Roman" pitchFamily="18" charset="0"/>
                  </a:rPr>
                  <a:t> ~ </a:t>
                </a:r>
                <a14:m>
                  <m:oMath xmlns:m="http://schemas.openxmlformats.org/officeDocument/2006/math">
                    <m:r>
                      <a:rPr lang="en-US" altLang="zh-CN" sz="2200" b="1" i="1">
                        <a:solidFill>
                          <a:srgbClr val="6D0002"/>
                        </a:solidFill>
                        <a:latin typeface="Cambria Math" panose="02040503050406030204" pitchFamily="18" charset="0"/>
                      </a:rPr>
                      <m:t>𝑵</m:t>
                    </m:r>
                    <m:d>
                      <m:dPr>
                        <m:ctrlPr>
                          <a:rPr lang="en-US" altLang="zh-CN" sz="2200" b="1" i="1">
                            <a:solidFill>
                              <a:srgbClr val="6D0002"/>
                            </a:solidFill>
                            <a:latin typeface="Cambria Math" panose="02040503050406030204" pitchFamily="18" charset="0"/>
                          </a:rPr>
                        </m:ctrlPr>
                      </m:dPr>
                      <m:e>
                        <m:r>
                          <a:rPr lang="en-US" altLang="zh-CN" sz="2200" b="1" i="1" smtClean="0">
                            <a:solidFill>
                              <a:srgbClr val="6D0002"/>
                            </a:solidFill>
                            <a:latin typeface="Cambria Math" panose="02040503050406030204" pitchFamily="18" charset="0"/>
                          </a:rPr>
                          <m:t>𝟎</m:t>
                        </m:r>
                        <m:r>
                          <m:rPr>
                            <m:nor/>
                          </m:rPr>
                          <a:rPr lang="en-US" altLang="zh-CN" sz="2200" b="1" dirty="0">
                            <a:solidFill>
                              <a:srgbClr val="6D0002"/>
                            </a:solidFill>
                            <a:latin typeface="Times New Roman" pitchFamily="18" charset="0"/>
                            <a:cs typeface="Times New Roman" pitchFamily="18" charset="0"/>
                          </a:rPr>
                          <m:t>,</m:t>
                        </m:r>
                        <m:r>
                          <a:rPr lang="en-US" altLang="zh-CN" sz="2200" b="1" i="1" dirty="0">
                            <a:solidFill>
                              <a:srgbClr val="6D0002"/>
                            </a:solidFill>
                            <a:latin typeface="Cambria Math" panose="02040503050406030204" pitchFamily="18" charset="0"/>
                            <a:cs typeface="Times New Roman" pitchFamily="18" charset="0"/>
                          </a:rPr>
                          <m:t>    </m:t>
                        </m:r>
                        <m:r>
                          <a:rPr lang="en-US" altLang="zh-CN" sz="2200" b="1" i="1" dirty="0" smtClean="0">
                            <a:solidFill>
                              <a:srgbClr val="6D0002"/>
                            </a:solidFill>
                            <a:latin typeface="Cambria Math" panose="02040503050406030204" pitchFamily="18" charset="0"/>
                          </a:rPr>
                          <m:t>𝟏</m:t>
                        </m:r>
                      </m:e>
                    </m:d>
                  </m:oMath>
                </a14:m>
                <a:r>
                  <a:rPr lang="en-US" altLang="zh-CN" sz="2200" b="1" i="1" dirty="0">
                    <a:solidFill>
                      <a:srgbClr val="6D0002"/>
                    </a:solidFill>
                    <a:latin typeface="Verdana"/>
                    <a:ea typeface="Verdana"/>
                    <a:cs typeface="Times New Roman" pitchFamily="18" charset="0"/>
                  </a:rPr>
                  <a:t> </a:t>
                </a:r>
                <a:endParaRPr lang="zh-CN" altLang="en-US" sz="2200" b="1" dirty="0">
                  <a:solidFill>
                    <a:srgbClr val="6D0002"/>
                  </a:solidFill>
                </a:endParaRPr>
              </a:p>
            </p:txBody>
          </p:sp>
        </mc:Choice>
        <mc:Fallback xmlns="">
          <p:sp>
            <p:nvSpPr>
              <p:cNvPr id="3" name="矩形 2">
                <a:extLst>
                  <a:ext uri="{FF2B5EF4-FFF2-40B4-BE49-F238E27FC236}">
                    <a16:creationId xmlns:a16="http://schemas.microsoft.com/office/drawing/2014/main" id="{C8D24CED-3636-74C6-A9A1-2E3B288EB219}"/>
                  </a:ext>
                </a:extLst>
              </p:cNvPr>
              <p:cNvSpPr>
                <a:spLocks noRot="1" noChangeAspect="1" noMove="1" noResize="1" noEditPoints="1" noAdjustHandles="1" noChangeArrowheads="1" noChangeShapeType="1" noTextEdit="1"/>
              </p:cNvSpPr>
              <p:nvPr/>
            </p:nvSpPr>
            <p:spPr>
              <a:xfrm>
                <a:off x="263903" y="563549"/>
                <a:ext cx="2739359" cy="6544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3672F97-3D2D-B367-B46A-5C62E5CC3FFD}"/>
                  </a:ext>
                </a:extLst>
              </p:cNvPr>
              <p:cNvSpPr/>
              <p:nvPr/>
            </p:nvSpPr>
            <p:spPr>
              <a:xfrm>
                <a:off x="3234706" y="542052"/>
                <a:ext cx="2674587" cy="654410"/>
              </a:xfrm>
              <a:prstGeom prst="rect">
                <a:avLst/>
              </a:prstGeom>
            </p:spPr>
            <p:txBody>
              <a:bodyPr wrap="square">
                <a:spAutoFit/>
              </a:bodyPr>
              <a:lstStyle/>
              <a:p>
                <a14:m>
                  <m:oMath xmlns:m="http://schemas.openxmlformats.org/officeDocument/2006/math">
                    <m:r>
                      <a:rPr lang="en-US" altLang="zh-CN" sz="2200" b="1" i="1">
                        <a:solidFill>
                          <a:srgbClr val="6D0002"/>
                        </a:solidFill>
                        <a:latin typeface="Cambria Math" panose="02040503050406030204" pitchFamily="18" charset="0"/>
                      </a:rPr>
                      <m:t>𝒁</m:t>
                    </m:r>
                    <m:r>
                      <a:rPr lang="en-US" altLang="zh-CN" sz="2200" b="1" i="1">
                        <a:solidFill>
                          <a:srgbClr val="6D0002"/>
                        </a:solidFill>
                        <a:latin typeface="Cambria Math" panose="02040503050406030204" pitchFamily="18" charset="0"/>
                      </a:rPr>
                      <m:t>=</m:t>
                    </m:r>
                    <m:f>
                      <m:fPr>
                        <m:ctrlPr>
                          <a:rPr lang="en-US" altLang="zh-CN" sz="2200" b="1" i="1" smtClean="0">
                            <a:solidFill>
                              <a:srgbClr val="6D0002"/>
                            </a:solidFill>
                            <a:latin typeface="Cambria Math" panose="02040503050406030204" pitchFamily="18" charset="0"/>
                          </a:rPr>
                        </m:ctrlPr>
                      </m:fPr>
                      <m:num>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a:solidFill>
                              <a:srgbClr val="6D0002"/>
                            </a:solidFill>
                            <a:latin typeface="Cambria Math" panose="02040503050406030204" pitchFamily="18" charset="0"/>
                          </a:rPr>
                          <m:t>−</m:t>
                        </m:r>
                        <m:r>
                          <a:rPr lang="zh-CN" altLang="en-US" sz="2200" b="1" i="1">
                            <a:solidFill>
                              <a:srgbClr val="6D0002"/>
                            </a:solidFill>
                            <a:latin typeface="Cambria Math"/>
                          </a:rPr>
                          <m:t>𝝁</m:t>
                        </m:r>
                      </m:num>
                      <m:den>
                        <m:r>
                          <a:rPr lang="zh-CN" altLang="en-US" sz="2200" b="1" i="1">
                            <a:solidFill>
                              <a:srgbClr val="6D0002"/>
                            </a:solidFill>
                            <a:latin typeface="Cambria Math"/>
                          </a:rPr>
                          <m:t>𝝈</m:t>
                        </m:r>
                        <m:r>
                          <a:rPr lang="en-US" altLang="zh-CN" sz="2200" b="1" i="1">
                            <a:solidFill>
                              <a:srgbClr val="6D0002"/>
                            </a:solidFill>
                            <a:latin typeface="Cambria Math" panose="02040503050406030204" pitchFamily="18" charset="0"/>
                          </a:rPr>
                          <m:t>/</m:t>
                        </m:r>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itchFamily="18" charset="0"/>
                    <a:cs typeface="Times New Roman" pitchFamily="18" charset="0"/>
                  </a:rPr>
                  <a:t> </a:t>
                </a:r>
                <a14:m>
                  <m:oMath xmlns:m="http://schemas.openxmlformats.org/officeDocument/2006/math">
                    <m:groupChr>
                      <m:groupChrPr>
                        <m:chr m:val="→"/>
                        <m:vertJc m:val="bot"/>
                        <m:ctrlPr>
                          <a:rPr lang="zh-CN" altLang="en-US" sz="2200" b="1" i="1">
                            <a:solidFill>
                              <a:srgbClr val="002060"/>
                            </a:solidFill>
                            <a:latin typeface="Cambria Math" panose="02040503050406030204" pitchFamily="18" charset="0"/>
                          </a:rPr>
                        </m:ctrlPr>
                      </m:groupChrPr>
                      <m:e>
                        <m:r>
                          <m:rPr>
                            <m:brk m:alnAt="2"/>
                          </m:rPr>
                          <a:rPr lang="en-US" altLang="zh-CN" sz="2200" b="1" i="1">
                            <a:solidFill>
                              <a:srgbClr val="002060"/>
                            </a:solidFill>
                            <a:latin typeface="Cambria Math" panose="02040503050406030204" pitchFamily="18" charset="0"/>
                          </a:rPr>
                          <m:t>𝒅</m:t>
                        </m:r>
                      </m:e>
                    </m:groupChr>
                  </m:oMath>
                </a14:m>
                <a:r>
                  <a:rPr lang="en-US" altLang="zh-CN" sz="2200" b="1" dirty="0">
                    <a:solidFill>
                      <a:srgbClr val="6D0002"/>
                    </a:solidFill>
                    <a:latin typeface="Times New Roman" pitchFamily="18" charset="0"/>
                    <a:cs typeface="Times New Roman" pitchFamily="18" charset="0"/>
                  </a:rPr>
                  <a:t> </a:t>
                </a:r>
                <a14:m>
                  <m:oMath xmlns:m="http://schemas.openxmlformats.org/officeDocument/2006/math">
                    <m:r>
                      <a:rPr lang="en-US" altLang="zh-CN" sz="2200" b="1" i="1">
                        <a:solidFill>
                          <a:srgbClr val="6D0002"/>
                        </a:solidFill>
                        <a:latin typeface="Cambria Math" panose="02040503050406030204" pitchFamily="18" charset="0"/>
                      </a:rPr>
                      <m:t>𝑵</m:t>
                    </m:r>
                    <m:d>
                      <m:dPr>
                        <m:ctrlPr>
                          <a:rPr lang="en-US" altLang="zh-CN" sz="2200" b="1" i="1">
                            <a:solidFill>
                              <a:srgbClr val="6D0002"/>
                            </a:solidFill>
                            <a:latin typeface="Cambria Math" panose="02040503050406030204" pitchFamily="18" charset="0"/>
                          </a:rPr>
                        </m:ctrlPr>
                      </m:dPr>
                      <m:e>
                        <m:r>
                          <a:rPr lang="en-US" altLang="zh-CN" sz="2200" b="1" i="1" smtClean="0">
                            <a:solidFill>
                              <a:srgbClr val="6D0002"/>
                            </a:solidFill>
                            <a:latin typeface="Cambria Math" panose="02040503050406030204" pitchFamily="18" charset="0"/>
                          </a:rPr>
                          <m:t>𝟎</m:t>
                        </m:r>
                        <m:r>
                          <m:rPr>
                            <m:nor/>
                          </m:rPr>
                          <a:rPr lang="en-US" altLang="zh-CN" sz="2200" b="1" dirty="0">
                            <a:solidFill>
                              <a:srgbClr val="6D0002"/>
                            </a:solidFill>
                            <a:latin typeface="Times New Roman" pitchFamily="18" charset="0"/>
                            <a:cs typeface="Times New Roman" pitchFamily="18" charset="0"/>
                          </a:rPr>
                          <m:t>,</m:t>
                        </m:r>
                        <m:r>
                          <a:rPr lang="en-US" altLang="zh-CN" sz="2200" b="1" i="1" dirty="0">
                            <a:solidFill>
                              <a:srgbClr val="6D0002"/>
                            </a:solidFill>
                            <a:latin typeface="Cambria Math" panose="02040503050406030204" pitchFamily="18" charset="0"/>
                            <a:cs typeface="Times New Roman" pitchFamily="18" charset="0"/>
                          </a:rPr>
                          <m:t>    </m:t>
                        </m:r>
                        <m:r>
                          <a:rPr lang="en-US" altLang="zh-CN" sz="2200" b="1" i="1" dirty="0" smtClean="0">
                            <a:solidFill>
                              <a:srgbClr val="6D0002"/>
                            </a:solidFill>
                            <a:latin typeface="Cambria Math" panose="02040503050406030204" pitchFamily="18" charset="0"/>
                          </a:rPr>
                          <m:t>𝟏</m:t>
                        </m:r>
                      </m:e>
                    </m:d>
                  </m:oMath>
                </a14:m>
                <a:r>
                  <a:rPr lang="en-US" altLang="zh-CN" sz="2200" b="1" i="1" dirty="0">
                    <a:solidFill>
                      <a:srgbClr val="6D0002"/>
                    </a:solidFill>
                    <a:latin typeface="Verdana"/>
                    <a:ea typeface="Verdana"/>
                    <a:cs typeface="Times New Roman" pitchFamily="18" charset="0"/>
                  </a:rPr>
                  <a:t> </a:t>
                </a:r>
                <a:endParaRPr lang="zh-CN" altLang="en-US" sz="2200" b="1" dirty="0">
                  <a:solidFill>
                    <a:srgbClr val="6D0002"/>
                  </a:solidFill>
                </a:endParaRPr>
              </a:p>
            </p:txBody>
          </p:sp>
        </mc:Choice>
        <mc:Fallback xmlns="">
          <p:sp>
            <p:nvSpPr>
              <p:cNvPr id="4" name="矩形 3">
                <a:extLst>
                  <a:ext uri="{FF2B5EF4-FFF2-40B4-BE49-F238E27FC236}">
                    <a16:creationId xmlns:a16="http://schemas.microsoft.com/office/drawing/2014/main" id="{93672F97-3D2D-B367-B46A-5C62E5CC3FFD}"/>
                  </a:ext>
                </a:extLst>
              </p:cNvPr>
              <p:cNvSpPr>
                <a:spLocks noRot="1" noChangeAspect="1" noMove="1" noResize="1" noEditPoints="1" noAdjustHandles="1" noChangeArrowheads="1" noChangeShapeType="1" noTextEdit="1"/>
              </p:cNvSpPr>
              <p:nvPr/>
            </p:nvSpPr>
            <p:spPr>
              <a:xfrm>
                <a:off x="3234706" y="542052"/>
                <a:ext cx="2674587" cy="654410"/>
              </a:xfrm>
              <a:prstGeom prst="rect">
                <a:avLst/>
              </a:prstGeom>
              <a:blipFill>
                <a:blip r:embed="rId4"/>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6E81880-9BBE-8D4A-1850-9ADE7094691A}"/>
              </a:ext>
            </a:extLst>
          </p:cNvPr>
          <p:cNvSpPr/>
          <p:nvPr/>
        </p:nvSpPr>
        <p:spPr>
          <a:xfrm>
            <a:off x="2660480" y="658975"/>
            <a:ext cx="474810" cy="461665"/>
          </a:xfrm>
          <a:prstGeom prst="rect">
            <a:avLst/>
          </a:prstGeom>
        </p:spPr>
        <p:txBody>
          <a:bodyPr wrap="none">
            <a:spAutoFit/>
          </a:bodyPr>
          <a:lstStyle/>
          <a:p>
            <a:r>
              <a:rPr lang="en-US" altLang="zh-CN" sz="2400" b="1" dirty="0">
                <a:latin typeface="Cambria Math" panose="02040503050406030204" pitchFamily="18" charset="0"/>
                <a:ea typeface="Cambria Math" panose="02040503050406030204" pitchFamily="18" charset="0"/>
              </a:rPr>
              <a:t>or</a:t>
            </a:r>
            <a:endParaRPr lang="zh-CN" altLang="en-US" sz="24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 name="标题 1">
                <a:extLst>
                  <a:ext uri="{FF2B5EF4-FFF2-40B4-BE49-F238E27FC236}">
                    <a16:creationId xmlns:a16="http://schemas.microsoft.com/office/drawing/2014/main" id="{64BA5C20-FB75-B832-FA09-AF16607A489D}"/>
                  </a:ext>
                </a:extLst>
              </p:cNvPr>
              <p:cNvSpPr txBox="1">
                <a:spLocks/>
              </p:cNvSpPr>
              <p:nvPr/>
            </p:nvSpPr>
            <p:spPr>
              <a:xfrm>
                <a:off x="1042689" y="-94111"/>
                <a:ext cx="6579648"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Confidence Interval on</a:t>
                </a:r>
                <a14:m>
                  <m:oMath xmlns:m="http://schemas.openxmlformats.org/officeDocument/2006/math">
                    <m:r>
                      <a:rPr lang="en-US" altLang="zh-CN" sz="2800" b="1" i="0" u="sng" smtClean="0">
                        <a:solidFill>
                          <a:srgbClr val="002060"/>
                        </a:solidFill>
                        <a:latin typeface="Cambria Math" panose="02040503050406030204" pitchFamily="18" charset="0"/>
                      </a:rPr>
                      <m:t> </m:t>
                    </m:r>
                    <m:r>
                      <a:rPr lang="zh-CN" altLang="en-US" sz="2800" b="1" i="1" u="sng">
                        <a:solidFill>
                          <a:srgbClr val="002060"/>
                        </a:solidFill>
                        <a:latin typeface="Cambria Math"/>
                      </a:rPr>
                      <m:t>𝝁</m:t>
                    </m:r>
                  </m:oMath>
                </a14:m>
                <a:r>
                  <a:rPr lang="en-US" altLang="zh-CN" sz="2800" b="1" u="sng" dirty="0">
                    <a:solidFill>
                      <a:srgbClr val="6D000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800" b="1" i="1" u="sng" smtClean="0">
                            <a:solidFill>
                              <a:srgbClr val="002060"/>
                            </a:solidFill>
                            <a:latin typeface="Cambria Math" panose="02040503050406030204" pitchFamily="18" charset="0"/>
                          </a:rPr>
                        </m:ctrlPr>
                      </m:sSupPr>
                      <m:e>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r>
                  <a:rPr lang="en-US" altLang="zh-CN" sz="3200" b="1" u="sng" dirty="0">
                    <a:solidFill>
                      <a:srgbClr val="6D0002"/>
                    </a:solidFill>
                    <a:latin typeface="Times New Roman" panose="02020603050405020304" pitchFamily="18" charset="0"/>
                    <a:cs typeface="Times New Roman" panose="02020603050405020304" pitchFamily="18" charset="0"/>
                  </a:rPr>
                  <a:t> Known</a:t>
                </a:r>
                <a:endParaRPr lang="en-US" altLang="zh-CN" sz="2400" b="1"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6" name="标题 1">
                <a:extLst>
                  <a:ext uri="{FF2B5EF4-FFF2-40B4-BE49-F238E27FC236}">
                    <a16:creationId xmlns:a16="http://schemas.microsoft.com/office/drawing/2014/main" id="{64BA5C20-FB75-B832-FA09-AF16607A489D}"/>
                  </a:ext>
                </a:extLst>
              </p:cNvPr>
              <p:cNvSpPr txBox="1">
                <a:spLocks noRot="1" noChangeAspect="1" noMove="1" noResize="1" noEditPoints="1" noAdjustHandles="1" noChangeArrowheads="1" noChangeShapeType="1" noTextEdit="1"/>
              </p:cNvSpPr>
              <p:nvPr/>
            </p:nvSpPr>
            <p:spPr>
              <a:xfrm>
                <a:off x="1042689" y="-94111"/>
                <a:ext cx="6579648" cy="738083"/>
              </a:xfrm>
              <a:prstGeom prst="rect">
                <a:avLst/>
              </a:prstGeom>
              <a:blipFill>
                <a:blip r:embed="rId5"/>
                <a:stretch>
                  <a:fillRect l="-2317" t="-4132" r="-649" b="-1239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D9591B7B-6F70-B6B9-D442-B47711D6DE33}"/>
              </a:ext>
            </a:extLst>
          </p:cNvPr>
          <p:cNvSpPr/>
          <p:nvPr/>
        </p:nvSpPr>
        <p:spPr>
          <a:xfrm>
            <a:off x="250854" y="4273687"/>
            <a:ext cx="8611125" cy="1868568"/>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300" b="1"/>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B620EC3-4DB8-C7EC-D5C1-2296352E82E2}"/>
                  </a:ext>
                </a:extLst>
              </p:cNvPr>
              <p:cNvSpPr/>
              <p:nvPr/>
            </p:nvSpPr>
            <p:spPr>
              <a:xfrm>
                <a:off x="421956" y="4372829"/>
                <a:ext cx="8718346" cy="1364733"/>
              </a:xfrm>
              <a:prstGeom prst="rect">
                <a:avLst/>
              </a:prstGeom>
            </p:spPr>
            <p:txBody>
              <a:bodyPr wrap="square">
                <a:spAutoFit/>
              </a:bodyPr>
              <a:lstStyle/>
              <a:p>
                <a:r>
                  <a:rPr lang="en-US" altLang="zh-CN" sz="2300" b="1" dirty="0">
                    <a:latin typeface="Cambria Math" panose="02040503050406030204" pitchFamily="18" charset="0"/>
                    <a:ea typeface="Cambria Math" panose="02040503050406030204" pitchFamily="18" charset="0"/>
                  </a:rPr>
                  <a:t>If </a:t>
                </a:r>
                <a14:m>
                  <m:oMath xmlns:m="http://schemas.openxmlformats.org/officeDocument/2006/math">
                    <m:acc>
                      <m:accPr>
                        <m:chr m:val="̅"/>
                        <m:ctrlPr>
                          <a:rPr lang="en-US" altLang="zh-CN" sz="2300" b="1" i="1" dirty="0" smtClean="0">
                            <a:solidFill>
                              <a:srgbClr val="002060"/>
                            </a:solidFill>
                            <a:latin typeface="Cambria Math" panose="02040503050406030204" pitchFamily="18" charset="0"/>
                          </a:rPr>
                        </m:ctrlPr>
                      </m:accPr>
                      <m:e>
                        <m:r>
                          <a:rPr lang="en-US" altLang="zh-CN" sz="2300" b="1" i="1" dirty="0">
                            <a:solidFill>
                              <a:srgbClr val="002060"/>
                            </a:solidFill>
                            <a:latin typeface="Cambria Math" panose="02040503050406030204" pitchFamily="18" charset="0"/>
                          </a:rPr>
                          <m:t>𝑿</m:t>
                        </m:r>
                      </m:e>
                    </m:acc>
                    <m:r>
                      <a:rPr lang="en-US" altLang="zh-CN" sz="2300" b="1" i="1" dirty="0">
                        <a:solidFill>
                          <a:srgbClr val="002060"/>
                        </a:solidFill>
                        <a:latin typeface="Cambria Math" panose="02040503050406030204" pitchFamily="18" charset="0"/>
                      </a:rPr>
                      <m:t> </m:t>
                    </m:r>
                  </m:oMath>
                </a14:m>
                <a:r>
                  <a:rPr lang="en-US" altLang="zh-CN" sz="2300" b="1" dirty="0">
                    <a:latin typeface="Cambria Math" panose="02040503050406030204" pitchFamily="18" charset="0"/>
                    <a:ea typeface="Cambria Math" panose="02040503050406030204" pitchFamily="18" charset="0"/>
                  </a:rPr>
                  <a:t>is the mean of a random sample of size</a:t>
                </a:r>
                <a14:m>
                  <m:oMath xmlns:m="http://schemas.openxmlformats.org/officeDocument/2006/math">
                    <m:r>
                      <a:rPr lang="en-US" altLang="zh-CN" sz="2300" b="1" i="1">
                        <a:solidFill>
                          <a:srgbClr val="002060"/>
                        </a:solidFill>
                        <a:latin typeface="Cambria Math" panose="02040503050406030204" pitchFamily="18" charset="0"/>
                        <a:ea typeface="Cambria Math" panose="02040503050406030204" pitchFamily="18" charset="0"/>
                      </a:rPr>
                      <m:t> </m:t>
                    </m:r>
                    <m:r>
                      <a:rPr lang="en-US" altLang="zh-CN" sz="2300" b="1" i="1">
                        <a:solidFill>
                          <a:srgbClr val="002060"/>
                        </a:solidFill>
                        <a:latin typeface="Cambria Math" panose="02040503050406030204" pitchFamily="18" charset="0"/>
                        <a:ea typeface="Cambria Math" panose="02040503050406030204" pitchFamily="18" charset="0"/>
                      </a:rPr>
                      <m:t>𝒏</m:t>
                    </m:r>
                  </m:oMath>
                </a14:m>
                <a:r>
                  <a:rPr lang="en-US" altLang="zh-CN" sz="2300" b="1" i="1" dirty="0">
                    <a:latin typeface="Cambria Math" panose="02040503050406030204" pitchFamily="18" charset="0"/>
                    <a:ea typeface="Cambria Math" panose="02040503050406030204" pitchFamily="18" charset="0"/>
                  </a:rPr>
                  <a:t> </a:t>
                </a:r>
                <a:r>
                  <a:rPr lang="en-US" altLang="zh-CN" sz="2300" b="1" dirty="0">
                    <a:latin typeface="Cambria Math" panose="02040503050406030204" pitchFamily="18" charset="0"/>
                    <a:ea typeface="Cambria Math" panose="02040503050406030204" pitchFamily="18" charset="0"/>
                  </a:rPr>
                  <a:t>from a population with known variance </a:t>
                </a:r>
                <a14:m>
                  <m:oMath xmlns:m="http://schemas.openxmlformats.org/officeDocument/2006/math">
                    <m:sSup>
                      <m:sSupPr>
                        <m:ctrlPr>
                          <a:rPr lang="en-US" altLang="zh-CN" sz="2300" b="1" i="1">
                            <a:solidFill>
                              <a:srgbClr val="002060"/>
                            </a:solidFill>
                            <a:latin typeface="Cambria Math" panose="02040503050406030204" pitchFamily="18" charset="0"/>
                            <a:ea typeface="Cambria Math" panose="02040503050406030204" pitchFamily="18" charset="0"/>
                          </a:rPr>
                        </m:ctrlPr>
                      </m:sSupPr>
                      <m:e>
                        <m:r>
                          <a:rPr lang="zh-CN" altLang="en-US" sz="2300" b="1" i="1">
                            <a:solidFill>
                              <a:srgbClr val="002060"/>
                            </a:solidFill>
                            <a:latin typeface="Cambria Math" panose="02040503050406030204" pitchFamily="18" charset="0"/>
                          </a:rPr>
                          <m:t>𝝈</m:t>
                        </m:r>
                      </m:e>
                      <m:sup>
                        <m:r>
                          <a:rPr lang="en-US" altLang="zh-CN" sz="2300" b="1" i="1">
                            <a:solidFill>
                              <a:srgbClr val="002060"/>
                            </a:solidFill>
                            <a:latin typeface="Cambria Math" panose="02040503050406030204" pitchFamily="18" charset="0"/>
                            <a:ea typeface="Cambria Math" panose="02040503050406030204" pitchFamily="18" charset="0"/>
                          </a:rPr>
                          <m:t>𝟐</m:t>
                        </m:r>
                      </m:sup>
                    </m:sSup>
                  </m:oMath>
                </a14:m>
                <a:r>
                  <a:rPr lang="en-US" altLang="zh-CN" sz="2300" b="1" dirty="0">
                    <a:latin typeface="Cambria Math" panose="02040503050406030204" pitchFamily="18" charset="0"/>
                    <a:ea typeface="Cambria Math" panose="02040503050406030204" pitchFamily="18" charset="0"/>
                  </a:rPr>
                  <a:t>, a </a:t>
                </a:r>
                <a14:m>
                  <m:oMath xmlns:m="http://schemas.openxmlformats.org/officeDocument/2006/math">
                    <m:r>
                      <a:rPr lang="en-US" altLang="zh-CN" sz="2300" b="1" i="1">
                        <a:solidFill>
                          <a:srgbClr val="002060"/>
                        </a:solidFill>
                        <a:latin typeface="Cambria Math" panose="02040503050406030204" pitchFamily="18" charset="0"/>
                        <a:ea typeface="Cambria Math" panose="02040503050406030204" pitchFamily="18" charset="0"/>
                      </a:rPr>
                      <m:t>𝟏</m:t>
                    </m:r>
                    <m:r>
                      <a:rPr lang="en-US" altLang="zh-CN" sz="2300" b="1">
                        <a:solidFill>
                          <a:srgbClr val="002060"/>
                        </a:solidFill>
                        <a:latin typeface="Cambria Math" panose="02040503050406030204" pitchFamily="18" charset="0"/>
                        <a:ea typeface="Cambria Math" panose="02040503050406030204" pitchFamily="18" charset="0"/>
                      </a:rPr>
                      <m:t>−</m:t>
                    </m:r>
                    <m:r>
                      <a:rPr lang="zh-CN" altLang="en-US" sz="2300" b="1" i="1">
                        <a:solidFill>
                          <a:srgbClr val="002060"/>
                        </a:solidFill>
                        <a:latin typeface="Cambria Math" panose="02040503050406030204" pitchFamily="18" charset="0"/>
                      </a:rPr>
                      <m:t>𝜶</m:t>
                    </m:r>
                  </m:oMath>
                </a14:m>
                <a:r>
                  <a:rPr lang="en-US" altLang="zh-CN" sz="2300" b="1" dirty="0">
                    <a:latin typeface="Cambria Math" panose="02040503050406030204" pitchFamily="18" charset="0"/>
                    <a:ea typeface="Cambria Math" panose="02040503050406030204" pitchFamily="18" charset="0"/>
                  </a:rPr>
                  <a:t> confidence interval for </a:t>
                </a:r>
                <a14:m>
                  <m:oMath xmlns:m="http://schemas.openxmlformats.org/officeDocument/2006/math">
                    <m:r>
                      <a:rPr lang="zh-CN" altLang="en-US" sz="2300" b="1" i="1">
                        <a:solidFill>
                          <a:srgbClr val="002060"/>
                        </a:solidFill>
                        <a:latin typeface="Cambria Math" panose="02040503050406030204" pitchFamily="18" charset="0"/>
                      </a:rPr>
                      <m:t>𝝁</m:t>
                    </m:r>
                  </m:oMath>
                </a14:m>
                <a:r>
                  <a:rPr lang="en-US" altLang="zh-CN" sz="2300" b="1" dirty="0">
                    <a:latin typeface="Cambria Math" panose="02040503050406030204" pitchFamily="18" charset="0"/>
                    <a:ea typeface="Cambria Math" panose="02040503050406030204" pitchFamily="18" charset="0"/>
                  </a:rPr>
                  <a:t> is given by </a:t>
                </a:r>
                <a14:m>
                  <m:oMath xmlns:m="http://schemas.openxmlformats.org/officeDocument/2006/math">
                    <m:d>
                      <m:dPr>
                        <m:ctrlPr>
                          <a:rPr lang="en-US" altLang="zh-CN" sz="2300" b="1" i="1" smtClean="0">
                            <a:solidFill>
                              <a:srgbClr val="6D0002"/>
                            </a:solidFill>
                            <a:latin typeface="Cambria Math" panose="02040503050406030204" pitchFamily="18" charset="0"/>
                            <a:ea typeface="黑体" panose="02010609060101010101" pitchFamily="49" charset="-122"/>
                          </a:rPr>
                        </m:ctrlPr>
                      </m:dPr>
                      <m:e>
                        <m:acc>
                          <m:accPr>
                            <m:chr m:val="̅"/>
                            <m:ctrlPr>
                              <a:rPr lang="en-US" altLang="zh-CN" sz="2300" b="1" i="1" dirty="0">
                                <a:solidFill>
                                  <a:srgbClr val="6D0002"/>
                                </a:solidFill>
                                <a:latin typeface="Cambria Math" panose="02040503050406030204" pitchFamily="18" charset="0"/>
                              </a:rPr>
                            </m:ctrlPr>
                          </m:accPr>
                          <m:e>
                            <m:r>
                              <a:rPr lang="en-US" altLang="zh-CN" sz="2300" b="1" i="1" dirty="0">
                                <a:solidFill>
                                  <a:srgbClr val="6D0002"/>
                                </a:solidFill>
                                <a:latin typeface="Cambria Math" panose="02040503050406030204" pitchFamily="18" charset="0"/>
                              </a:rPr>
                              <m:t>𝑿</m:t>
                            </m:r>
                          </m:e>
                        </m:acc>
                        <m:r>
                          <a:rPr lang="en-US" altLang="zh-CN" sz="2300" b="1" i="1" dirty="0">
                            <a:solidFill>
                              <a:srgbClr val="6D0002"/>
                            </a:solidFill>
                            <a:latin typeface="Cambria Math" panose="02040503050406030204" pitchFamily="18" charset="0"/>
                          </a:rPr>
                          <m:t>−</m:t>
                        </m:r>
                        <m:sSub>
                          <m:sSubPr>
                            <m:ctrlPr>
                              <a:rPr lang="en-US" altLang="zh-CN" sz="2300" b="1" i="1">
                                <a:solidFill>
                                  <a:srgbClr val="6D0002"/>
                                </a:solidFill>
                                <a:latin typeface="Cambria Math" panose="02040503050406030204" pitchFamily="18" charset="0"/>
                              </a:rPr>
                            </m:ctrlPr>
                          </m:sSubPr>
                          <m:e>
                            <m:f>
                              <m:fPr>
                                <m:ctrlPr>
                                  <a:rPr lang="en-US" altLang="zh-CN" sz="2300" i="1">
                                    <a:solidFill>
                                      <a:srgbClr val="6D0002"/>
                                    </a:solidFill>
                                    <a:latin typeface="Cambria Math" panose="02040503050406030204" pitchFamily="18" charset="0"/>
                                  </a:rPr>
                                </m:ctrlPr>
                              </m:fPr>
                              <m:num>
                                <m:r>
                                  <a:rPr lang="zh-CN" altLang="en-US" sz="2300" b="1" i="1">
                                    <a:solidFill>
                                      <a:srgbClr val="6D0002"/>
                                    </a:solidFill>
                                    <a:latin typeface="Cambria Math"/>
                                  </a:rPr>
                                  <m:t>𝝈</m:t>
                                </m:r>
                              </m:num>
                              <m:den>
                                <m:rad>
                                  <m:radPr>
                                    <m:degHide m:val="on"/>
                                    <m:ctrlPr>
                                      <a:rPr lang="en-US" altLang="zh-CN" sz="2300" b="1" i="1">
                                        <a:solidFill>
                                          <a:srgbClr val="6D0002"/>
                                        </a:solidFill>
                                        <a:latin typeface="Cambria Math" panose="02040503050406030204" pitchFamily="18" charset="0"/>
                                      </a:rPr>
                                    </m:ctrlPr>
                                  </m:radPr>
                                  <m:deg/>
                                  <m:e>
                                    <m:r>
                                      <a:rPr lang="en-US" altLang="zh-CN" sz="2300" b="1" i="1">
                                        <a:solidFill>
                                          <a:srgbClr val="6D0002"/>
                                        </a:solidFill>
                                        <a:latin typeface="Cambria Math" panose="02040503050406030204" pitchFamily="18" charset="0"/>
                                      </a:rPr>
                                      <m:t>𝒏</m:t>
                                    </m:r>
                                  </m:e>
                                </m:rad>
                              </m:den>
                            </m:f>
                            <m:r>
                              <a:rPr lang="en-US" altLang="zh-CN" sz="2300" b="1" i="1">
                                <a:solidFill>
                                  <a:srgbClr val="6D0002"/>
                                </a:solidFill>
                                <a:latin typeface="Cambria Math" panose="02040503050406030204" pitchFamily="18" charset="0"/>
                              </a:rPr>
                              <m:t>𝒛</m:t>
                            </m:r>
                          </m:e>
                          <m:sub>
                            <m:r>
                              <a:rPr lang="zh-CN" altLang="en-US" sz="2300" b="1" i="1">
                                <a:solidFill>
                                  <a:srgbClr val="6D0002"/>
                                </a:solidFill>
                                <a:latin typeface="Cambria Math" panose="02040503050406030204" pitchFamily="18" charset="0"/>
                              </a:rPr>
                              <m:t>𝜶</m:t>
                            </m:r>
                            <m:r>
                              <a:rPr lang="en-US" altLang="zh-CN" sz="2300" b="1" i="1">
                                <a:solidFill>
                                  <a:srgbClr val="6D0002"/>
                                </a:solidFill>
                                <a:latin typeface="Cambria Math" panose="02040503050406030204" pitchFamily="18" charset="0"/>
                              </a:rPr>
                              <m:t>/</m:t>
                            </m:r>
                            <m:r>
                              <a:rPr lang="en-US" altLang="zh-CN" sz="2300" b="1" i="1">
                                <a:solidFill>
                                  <a:srgbClr val="6D0002"/>
                                </a:solidFill>
                                <a:latin typeface="Cambria Math" panose="02040503050406030204" pitchFamily="18" charset="0"/>
                              </a:rPr>
                              <m:t>𝟐</m:t>
                            </m:r>
                          </m:sub>
                        </m:sSub>
                        <m:r>
                          <a:rPr lang="zh-CN" altLang="en-US" sz="2300" b="1" i="1" dirty="0">
                            <a:solidFill>
                              <a:srgbClr val="6D0002"/>
                            </a:solidFill>
                            <a:latin typeface="Cambria Math" panose="02040503050406030204" pitchFamily="18" charset="0"/>
                            <a:cs typeface="Times New Roman" panose="02020603050405020304" pitchFamily="18" charset="0"/>
                          </a:rPr>
                          <m:t>，</m:t>
                        </m:r>
                        <m:acc>
                          <m:accPr>
                            <m:chr m:val="̅"/>
                            <m:ctrlPr>
                              <a:rPr lang="en-US" altLang="zh-CN" sz="2300" b="1" i="1" dirty="0">
                                <a:solidFill>
                                  <a:srgbClr val="6D0002"/>
                                </a:solidFill>
                                <a:latin typeface="Cambria Math" panose="02040503050406030204" pitchFamily="18" charset="0"/>
                              </a:rPr>
                            </m:ctrlPr>
                          </m:accPr>
                          <m:e>
                            <m:r>
                              <a:rPr lang="en-US" altLang="zh-CN" sz="2300" b="1" i="1" dirty="0">
                                <a:solidFill>
                                  <a:srgbClr val="6D0002"/>
                                </a:solidFill>
                                <a:latin typeface="Cambria Math" panose="02040503050406030204" pitchFamily="18" charset="0"/>
                              </a:rPr>
                              <m:t>𝑿</m:t>
                            </m:r>
                          </m:e>
                        </m:acc>
                        <m:r>
                          <a:rPr lang="en-US" altLang="zh-CN" sz="2300" b="1" i="1" dirty="0">
                            <a:solidFill>
                              <a:srgbClr val="6D0002"/>
                            </a:solidFill>
                            <a:latin typeface="Cambria Math" panose="02040503050406030204" pitchFamily="18" charset="0"/>
                          </a:rPr>
                          <m:t>+</m:t>
                        </m:r>
                        <m:f>
                          <m:fPr>
                            <m:ctrlPr>
                              <a:rPr lang="en-US" altLang="zh-CN" sz="2300" i="1">
                                <a:solidFill>
                                  <a:srgbClr val="6D0002"/>
                                </a:solidFill>
                                <a:latin typeface="Cambria Math" panose="02040503050406030204" pitchFamily="18" charset="0"/>
                              </a:rPr>
                            </m:ctrlPr>
                          </m:fPr>
                          <m:num>
                            <m:r>
                              <a:rPr lang="zh-CN" altLang="en-US" sz="2300" b="1" i="1">
                                <a:solidFill>
                                  <a:srgbClr val="6D0002"/>
                                </a:solidFill>
                                <a:latin typeface="Cambria Math"/>
                              </a:rPr>
                              <m:t>𝝈</m:t>
                            </m:r>
                          </m:num>
                          <m:den>
                            <m:rad>
                              <m:radPr>
                                <m:degHide m:val="on"/>
                                <m:ctrlPr>
                                  <a:rPr lang="en-US" altLang="zh-CN" sz="2300" b="1" i="1">
                                    <a:solidFill>
                                      <a:srgbClr val="6D0002"/>
                                    </a:solidFill>
                                    <a:latin typeface="Cambria Math" panose="02040503050406030204" pitchFamily="18" charset="0"/>
                                  </a:rPr>
                                </m:ctrlPr>
                              </m:radPr>
                              <m:deg/>
                              <m:e>
                                <m:r>
                                  <a:rPr lang="en-US" altLang="zh-CN" sz="2300" b="1" i="1">
                                    <a:solidFill>
                                      <a:srgbClr val="6D0002"/>
                                    </a:solidFill>
                                    <a:latin typeface="Cambria Math" panose="02040503050406030204" pitchFamily="18" charset="0"/>
                                  </a:rPr>
                                  <m:t>𝒏</m:t>
                                </m:r>
                              </m:e>
                            </m:rad>
                          </m:den>
                        </m:f>
                        <m:sSub>
                          <m:sSubPr>
                            <m:ctrlPr>
                              <a:rPr lang="en-US" altLang="zh-CN" sz="2300" b="1" i="1">
                                <a:solidFill>
                                  <a:srgbClr val="6D0002"/>
                                </a:solidFill>
                                <a:latin typeface="Cambria Math" panose="02040503050406030204" pitchFamily="18" charset="0"/>
                              </a:rPr>
                            </m:ctrlPr>
                          </m:sSubPr>
                          <m:e>
                            <m:r>
                              <a:rPr lang="en-US" altLang="zh-CN" sz="2300" b="1" i="1">
                                <a:solidFill>
                                  <a:srgbClr val="6D0002"/>
                                </a:solidFill>
                                <a:latin typeface="Cambria Math" panose="02040503050406030204" pitchFamily="18" charset="0"/>
                              </a:rPr>
                              <m:t>𝒛</m:t>
                            </m:r>
                          </m:e>
                          <m:sub>
                            <m:r>
                              <a:rPr lang="zh-CN" altLang="en-US" sz="2300" b="1" i="1">
                                <a:solidFill>
                                  <a:srgbClr val="6D0002"/>
                                </a:solidFill>
                                <a:latin typeface="Cambria Math" panose="02040503050406030204" pitchFamily="18" charset="0"/>
                              </a:rPr>
                              <m:t>𝜶</m:t>
                            </m:r>
                            <m:r>
                              <a:rPr lang="en-US" altLang="zh-CN" sz="2300" b="1" i="1">
                                <a:solidFill>
                                  <a:srgbClr val="6D0002"/>
                                </a:solidFill>
                                <a:latin typeface="Cambria Math" panose="02040503050406030204" pitchFamily="18" charset="0"/>
                              </a:rPr>
                              <m:t>/</m:t>
                            </m:r>
                            <m:r>
                              <a:rPr lang="en-US" altLang="zh-CN" sz="2300" b="1" i="1">
                                <a:solidFill>
                                  <a:srgbClr val="6D0002"/>
                                </a:solidFill>
                                <a:latin typeface="Cambria Math" panose="02040503050406030204" pitchFamily="18" charset="0"/>
                              </a:rPr>
                              <m:t>𝟐</m:t>
                            </m:r>
                          </m:sub>
                        </m:sSub>
                      </m:e>
                    </m:d>
                  </m:oMath>
                </a14:m>
                <a:r>
                  <a:rPr lang="en-US" altLang="zh-CN" sz="2300" b="1" dirty="0">
                    <a:latin typeface="Cambria Math" panose="02040503050406030204" pitchFamily="18" charset="0"/>
                    <a:ea typeface="Cambria Math" panose="02040503050406030204" pitchFamily="18" charset="0"/>
                  </a:rPr>
                  <a:t> or </a:t>
                </a:r>
                <a14:m>
                  <m:oMath xmlns:m="http://schemas.openxmlformats.org/officeDocument/2006/math">
                    <m:d>
                      <m:dPr>
                        <m:ctrlPr>
                          <a:rPr lang="en-US" altLang="zh-CN" sz="2300" b="1" i="1">
                            <a:solidFill>
                              <a:srgbClr val="6D0002"/>
                            </a:solidFill>
                            <a:latin typeface="Cambria Math" panose="02040503050406030204" pitchFamily="18" charset="0"/>
                            <a:ea typeface="黑体" panose="02010609060101010101" pitchFamily="49" charset="-122"/>
                          </a:rPr>
                        </m:ctrlPr>
                      </m:dPr>
                      <m:e>
                        <m:acc>
                          <m:accPr>
                            <m:chr m:val="̅"/>
                            <m:ctrlPr>
                              <a:rPr lang="en-US" altLang="zh-CN" sz="2300" b="1" i="1" dirty="0">
                                <a:solidFill>
                                  <a:srgbClr val="6D0002"/>
                                </a:solidFill>
                                <a:latin typeface="Cambria Math" panose="02040503050406030204" pitchFamily="18" charset="0"/>
                              </a:rPr>
                            </m:ctrlPr>
                          </m:accPr>
                          <m:e>
                            <m:r>
                              <a:rPr lang="en-US" altLang="zh-CN" sz="2300" b="1" i="1" dirty="0">
                                <a:solidFill>
                                  <a:srgbClr val="6D0002"/>
                                </a:solidFill>
                                <a:latin typeface="Cambria Math" panose="02040503050406030204" pitchFamily="18" charset="0"/>
                              </a:rPr>
                              <m:t>𝑿</m:t>
                            </m:r>
                          </m:e>
                        </m:acc>
                        <m:r>
                          <a:rPr lang="en-US" altLang="zh-CN" sz="2300" b="1" i="1" dirty="0" smtClean="0">
                            <a:solidFill>
                              <a:srgbClr val="6D0002"/>
                            </a:solidFill>
                            <a:latin typeface="Cambria Math" panose="02040503050406030204" pitchFamily="18" charset="0"/>
                          </a:rPr>
                          <m:t>±</m:t>
                        </m:r>
                        <m:sSub>
                          <m:sSubPr>
                            <m:ctrlPr>
                              <a:rPr lang="en-US" altLang="zh-CN" sz="2300" b="1" i="1">
                                <a:solidFill>
                                  <a:srgbClr val="6D0002"/>
                                </a:solidFill>
                                <a:latin typeface="Cambria Math" panose="02040503050406030204" pitchFamily="18" charset="0"/>
                              </a:rPr>
                            </m:ctrlPr>
                          </m:sSubPr>
                          <m:e>
                            <m:f>
                              <m:fPr>
                                <m:ctrlPr>
                                  <a:rPr lang="en-US" altLang="zh-CN" sz="2300" i="1">
                                    <a:solidFill>
                                      <a:srgbClr val="6D0002"/>
                                    </a:solidFill>
                                    <a:latin typeface="Cambria Math" panose="02040503050406030204" pitchFamily="18" charset="0"/>
                                  </a:rPr>
                                </m:ctrlPr>
                              </m:fPr>
                              <m:num>
                                <m:r>
                                  <a:rPr lang="zh-CN" altLang="en-US" sz="2300" b="1" i="1">
                                    <a:solidFill>
                                      <a:srgbClr val="6D0002"/>
                                    </a:solidFill>
                                    <a:latin typeface="Cambria Math"/>
                                  </a:rPr>
                                  <m:t>𝝈</m:t>
                                </m:r>
                              </m:num>
                              <m:den>
                                <m:rad>
                                  <m:radPr>
                                    <m:degHide m:val="on"/>
                                    <m:ctrlPr>
                                      <a:rPr lang="en-US" altLang="zh-CN" sz="2300" b="1" i="1">
                                        <a:solidFill>
                                          <a:srgbClr val="6D0002"/>
                                        </a:solidFill>
                                        <a:latin typeface="Cambria Math" panose="02040503050406030204" pitchFamily="18" charset="0"/>
                                      </a:rPr>
                                    </m:ctrlPr>
                                  </m:radPr>
                                  <m:deg/>
                                  <m:e>
                                    <m:r>
                                      <a:rPr lang="en-US" altLang="zh-CN" sz="2300" b="1" i="1">
                                        <a:solidFill>
                                          <a:srgbClr val="6D0002"/>
                                        </a:solidFill>
                                        <a:latin typeface="Cambria Math" panose="02040503050406030204" pitchFamily="18" charset="0"/>
                                      </a:rPr>
                                      <m:t>𝒏</m:t>
                                    </m:r>
                                  </m:e>
                                </m:rad>
                              </m:den>
                            </m:f>
                            <m:r>
                              <a:rPr lang="en-US" altLang="zh-CN" sz="2300" b="1" i="1">
                                <a:solidFill>
                                  <a:srgbClr val="6D0002"/>
                                </a:solidFill>
                                <a:latin typeface="Cambria Math" panose="02040503050406030204" pitchFamily="18" charset="0"/>
                              </a:rPr>
                              <m:t>𝒛</m:t>
                            </m:r>
                          </m:e>
                          <m:sub>
                            <m:r>
                              <a:rPr lang="zh-CN" altLang="en-US" sz="2300" b="1" i="1">
                                <a:solidFill>
                                  <a:srgbClr val="6D0002"/>
                                </a:solidFill>
                                <a:latin typeface="Cambria Math" panose="02040503050406030204" pitchFamily="18" charset="0"/>
                              </a:rPr>
                              <m:t>𝜶</m:t>
                            </m:r>
                            <m:r>
                              <a:rPr lang="en-US" altLang="zh-CN" sz="2300" b="1" i="1">
                                <a:solidFill>
                                  <a:srgbClr val="6D0002"/>
                                </a:solidFill>
                                <a:latin typeface="Cambria Math" panose="02040503050406030204" pitchFamily="18" charset="0"/>
                              </a:rPr>
                              <m:t>/</m:t>
                            </m:r>
                            <m:r>
                              <a:rPr lang="en-US" altLang="zh-CN" sz="2300" b="1" i="1">
                                <a:solidFill>
                                  <a:srgbClr val="6D0002"/>
                                </a:solidFill>
                                <a:latin typeface="Cambria Math" panose="02040503050406030204" pitchFamily="18" charset="0"/>
                              </a:rPr>
                              <m:t>𝟐</m:t>
                            </m:r>
                          </m:sub>
                        </m:sSub>
                      </m:e>
                    </m:d>
                  </m:oMath>
                </a14:m>
                <a:r>
                  <a:rPr lang="en-US" altLang="zh-CN" sz="2300" b="1" dirty="0">
                    <a:latin typeface="Cambria Math" panose="02040503050406030204" pitchFamily="18" charset="0"/>
                    <a:ea typeface="Cambria Math" panose="02040503050406030204" pitchFamily="18" charset="0"/>
                  </a:rPr>
                  <a:t>,</a:t>
                </a:r>
                <a:endParaRPr lang="zh-CN" altLang="en-US" sz="2300" b="1" dirty="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0B620EC3-4DB8-C7EC-D5C1-2296352E82E2}"/>
                  </a:ext>
                </a:extLst>
              </p:cNvPr>
              <p:cNvSpPr>
                <a:spLocks noRot="1" noChangeAspect="1" noMove="1" noResize="1" noEditPoints="1" noAdjustHandles="1" noChangeArrowheads="1" noChangeShapeType="1" noTextEdit="1"/>
              </p:cNvSpPr>
              <p:nvPr/>
            </p:nvSpPr>
            <p:spPr>
              <a:xfrm>
                <a:off x="421956" y="4372829"/>
                <a:ext cx="8718346" cy="1364733"/>
              </a:xfrm>
              <a:prstGeom prst="rect">
                <a:avLst/>
              </a:prstGeom>
              <a:blipFill>
                <a:blip r:embed="rId6"/>
                <a:stretch>
                  <a:fillRect l="-979" t="-3125" b="-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88DAD1F-AB1B-FB00-9941-DBEC42DFACD9}"/>
                  </a:ext>
                </a:extLst>
              </p:cNvPr>
              <p:cNvSpPr/>
              <p:nvPr/>
            </p:nvSpPr>
            <p:spPr>
              <a:xfrm>
                <a:off x="288464" y="5737562"/>
                <a:ext cx="7720013" cy="478016"/>
              </a:xfrm>
              <a:prstGeom prst="rect">
                <a:avLst/>
              </a:prstGeom>
            </p:spPr>
            <p:txBody>
              <a:bodyPr wrap="square">
                <a:spAutoFit/>
              </a:bodyPr>
              <a:lstStyle/>
              <a:p>
                <a:r>
                  <a:rPr lang="en-US" altLang="zh-CN" sz="2300" b="1"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altLang="zh-CN" sz="2300" b="1" i="1">
                            <a:solidFill>
                              <a:srgbClr val="002060"/>
                            </a:solidFill>
                            <a:latin typeface="Cambria Math" panose="02040503050406030204" pitchFamily="18" charset="0"/>
                            <a:ea typeface="Cambria Math" panose="02040503050406030204" pitchFamily="18" charset="0"/>
                          </a:rPr>
                        </m:ctrlPr>
                      </m:sSubPr>
                      <m:e>
                        <m:r>
                          <a:rPr lang="en-US" altLang="zh-CN" sz="2300" b="1" i="1">
                            <a:solidFill>
                              <a:srgbClr val="002060"/>
                            </a:solidFill>
                            <a:latin typeface="Cambria Math" panose="02040503050406030204" pitchFamily="18" charset="0"/>
                            <a:ea typeface="Cambria Math" panose="02040503050406030204" pitchFamily="18" charset="0"/>
                          </a:rPr>
                          <m:t>𝒛</m:t>
                        </m:r>
                      </m:e>
                      <m:sub>
                        <m:r>
                          <a:rPr lang="zh-CN" altLang="en-US" sz="2300" b="1" i="1">
                            <a:solidFill>
                              <a:srgbClr val="002060"/>
                            </a:solidFill>
                            <a:latin typeface="Cambria Math" panose="02040503050406030204" pitchFamily="18" charset="0"/>
                          </a:rPr>
                          <m:t>𝜶</m:t>
                        </m:r>
                        <m:r>
                          <a:rPr lang="en-US" altLang="zh-CN" sz="2300" b="1" i="1">
                            <a:solidFill>
                              <a:srgbClr val="002060"/>
                            </a:solidFill>
                            <a:latin typeface="Cambria Math" panose="02040503050406030204" pitchFamily="18" charset="0"/>
                            <a:ea typeface="Cambria Math" panose="02040503050406030204" pitchFamily="18" charset="0"/>
                          </a:rPr>
                          <m:t>/</m:t>
                        </m:r>
                        <m:r>
                          <a:rPr lang="en-US" altLang="zh-CN" sz="2300" b="1" i="1">
                            <a:solidFill>
                              <a:srgbClr val="002060"/>
                            </a:solidFill>
                            <a:latin typeface="Cambria Math" panose="02040503050406030204" pitchFamily="18" charset="0"/>
                            <a:ea typeface="Cambria Math" panose="02040503050406030204" pitchFamily="18" charset="0"/>
                          </a:rPr>
                          <m:t>𝟐</m:t>
                        </m:r>
                      </m:sub>
                    </m:sSub>
                  </m:oMath>
                </a14:m>
                <a:r>
                  <a:rPr lang="en-US" altLang="zh-CN" sz="2300" b="1" dirty="0">
                    <a:latin typeface="Cambria Math" panose="02040503050406030204" pitchFamily="18" charset="0"/>
                    <a:ea typeface="Cambria Math" panose="02040503050406030204" pitchFamily="18" charset="0"/>
                  </a:rPr>
                  <a:t> is the </a:t>
                </a:r>
                <a14:m>
                  <m:oMath xmlns:m="http://schemas.openxmlformats.org/officeDocument/2006/math">
                    <m:r>
                      <a:rPr lang="en-US" altLang="zh-CN" sz="2300" b="1" i="1">
                        <a:solidFill>
                          <a:srgbClr val="002060"/>
                        </a:solidFill>
                        <a:latin typeface="Cambria Math" panose="02040503050406030204" pitchFamily="18" charset="0"/>
                        <a:ea typeface="Cambria Math" panose="02040503050406030204" pitchFamily="18" charset="0"/>
                      </a:rPr>
                      <m:t>𝒛</m:t>
                    </m:r>
                  </m:oMath>
                </a14:m>
                <a:r>
                  <a:rPr lang="en-US" altLang="zh-CN" sz="2300" b="1"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2300" b="1" dirty="0">
                    <a:latin typeface="Cambria Math" panose="02040503050406030204" pitchFamily="18" charset="0"/>
                    <a:ea typeface="Cambria Math" panose="02040503050406030204" pitchFamily="18" charset="0"/>
                  </a:rPr>
                  <a:t>-value leaving an area of </a:t>
                </a:r>
                <a14:m>
                  <m:oMath xmlns:m="http://schemas.openxmlformats.org/officeDocument/2006/math">
                    <m:r>
                      <a:rPr lang="zh-CN" altLang="en-US" sz="2300" b="1" i="1">
                        <a:solidFill>
                          <a:srgbClr val="002060"/>
                        </a:solidFill>
                        <a:latin typeface="Cambria Math" panose="02040503050406030204" pitchFamily="18" charset="0"/>
                      </a:rPr>
                      <m:t>𝜶</m:t>
                    </m:r>
                    <m:r>
                      <a:rPr lang="en-US" altLang="zh-CN" sz="2300" b="1" i="1" smtClean="0">
                        <a:solidFill>
                          <a:srgbClr val="002060"/>
                        </a:solidFill>
                        <a:latin typeface="Cambria Math" panose="02040503050406030204" pitchFamily="18" charset="0"/>
                        <a:ea typeface="Cambria Math" panose="02040503050406030204" pitchFamily="18" charset="0"/>
                      </a:rPr>
                      <m:t>/</m:t>
                    </m:r>
                    <m:r>
                      <a:rPr lang="en-US" altLang="zh-CN" sz="2300" b="1" i="1" smtClean="0">
                        <a:solidFill>
                          <a:srgbClr val="002060"/>
                        </a:solidFill>
                        <a:latin typeface="Cambria Math" panose="02040503050406030204" pitchFamily="18" charset="0"/>
                        <a:ea typeface="Cambria Math" panose="02040503050406030204" pitchFamily="18" charset="0"/>
                      </a:rPr>
                      <m:t>𝟐</m:t>
                    </m:r>
                  </m:oMath>
                </a14:m>
                <a:r>
                  <a:rPr lang="en-US" altLang="zh-CN" sz="2300" b="1" dirty="0">
                    <a:latin typeface="Cambria Math" panose="02040503050406030204" pitchFamily="18" charset="0"/>
                    <a:ea typeface="Cambria Math" panose="02040503050406030204" pitchFamily="18" charset="0"/>
                  </a:rPr>
                  <a:t> to the right.</a:t>
                </a:r>
                <a:endParaRPr lang="zh-CN" altLang="en-US" sz="2300" b="1" dirty="0">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788DAD1F-AB1B-FB00-9941-DBEC42DFACD9}"/>
                  </a:ext>
                </a:extLst>
              </p:cNvPr>
              <p:cNvSpPr>
                <a:spLocks noRot="1" noChangeAspect="1" noMove="1" noResize="1" noEditPoints="1" noAdjustHandles="1" noChangeArrowheads="1" noChangeShapeType="1" noTextEdit="1"/>
              </p:cNvSpPr>
              <p:nvPr/>
            </p:nvSpPr>
            <p:spPr>
              <a:xfrm>
                <a:off x="288464" y="5737562"/>
                <a:ext cx="7720013" cy="478016"/>
              </a:xfrm>
              <a:prstGeom prst="rect">
                <a:avLst/>
              </a:prstGeom>
              <a:blipFill>
                <a:blip r:embed="rId7"/>
                <a:stretch>
                  <a:fillRect l="-1105" t="-10127" b="-18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E36DED18-C994-4364-C6A4-75D67266D273}"/>
                  </a:ext>
                </a:extLst>
              </p:cNvPr>
              <p:cNvSpPr/>
              <p:nvPr/>
            </p:nvSpPr>
            <p:spPr>
              <a:xfrm>
                <a:off x="5206340" y="3273003"/>
                <a:ext cx="3933962" cy="394210"/>
              </a:xfrm>
              <a:prstGeom prst="rect">
                <a:avLst/>
              </a:prstGeom>
            </p:spPr>
            <p:txBody>
              <a:bodyPr wrap="none">
                <a:spAutoFit/>
              </a:bodyPr>
              <a:lstStyle/>
              <a:p>
                <a:r>
                  <a:rPr lang="en-US" altLang="zh-CN" b="1" dirty="0"/>
                  <a:t>Figure 1  </a:t>
                </a:r>
                <a:r>
                  <a:rPr lang="en-US" altLang="zh-CN" b="1" i="1" dirty="0">
                    <a:solidFill>
                      <a:srgbClr val="002060"/>
                    </a:solidFill>
                    <a:latin typeface="Times New Roman" panose="02020603050405020304" pitchFamily="18" charset="0"/>
                    <a:cs typeface="Times New Roman" panose="02020603050405020304" pitchFamily="18" charset="0"/>
                  </a:rPr>
                  <a:t>P</a:t>
                </a:r>
                <a:r>
                  <a:rPr lang="en-US" altLang="zh-CN"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b="1" i="1">
                        <a:solidFill>
                          <a:srgbClr val="002060"/>
                        </a:solidFill>
                        <a:latin typeface="Cambria Math" panose="02040503050406030204" pitchFamily="18" charset="0"/>
                      </a:rPr>
                      <m:t>− </m:t>
                    </m:r>
                    <m:sSub>
                      <m:sSubPr>
                        <m:ctrlPr>
                          <a:rPr lang="en-US" altLang="zh-CN" b="1" i="1">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𝒛</m:t>
                        </m:r>
                      </m:e>
                      <m:sub>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sub>
                    </m:sSub>
                  </m:oMath>
                </a14:m>
                <a:r>
                  <a:rPr lang="en-US" altLang="zh-CN" b="1" dirty="0">
                    <a:solidFill>
                      <a:srgbClr val="002060"/>
                    </a:solidFill>
                    <a:latin typeface="Times New Roman" panose="02020603050405020304" pitchFamily="18" charset="0"/>
                    <a:cs typeface="Times New Roman" panose="02020603050405020304" pitchFamily="18" charset="0"/>
                  </a:rPr>
                  <a:t>&lt; </a:t>
                </a:r>
                <a:r>
                  <a:rPr lang="en-US" altLang="zh-CN" b="1" i="1" dirty="0">
                    <a:solidFill>
                      <a:srgbClr val="002060"/>
                    </a:solidFill>
                    <a:latin typeface="Times New Roman" panose="02020603050405020304" pitchFamily="18" charset="0"/>
                    <a:cs typeface="Times New Roman" panose="02020603050405020304" pitchFamily="18" charset="0"/>
                  </a:rPr>
                  <a:t>Z</a:t>
                </a:r>
                <a:r>
                  <a:rPr lang="en-US" altLang="zh-CN" b="1" dirty="0">
                    <a:solidFill>
                      <a:srgbClr val="002060"/>
                    </a:solidFill>
                    <a:latin typeface="Times New Roman" panose="02020603050405020304" pitchFamily="18" charset="0"/>
                    <a:cs typeface="Times New Roman" panose="02020603050405020304" pitchFamily="18" charset="0"/>
                  </a:rPr>
                  <a:t>&lt; </a:t>
                </a:r>
                <a14:m>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𝒛</m:t>
                        </m:r>
                      </m:e>
                      <m:sub>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sub>
                    </m:sSub>
                  </m:oMath>
                </a14:m>
                <a:r>
                  <a:rPr lang="en-US" altLang="zh-CN"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a:rPr lang="zh-CN" altLang="en-US" b="1" i="1">
                        <a:solidFill>
                          <a:srgbClr val="002060"/>
                        </a:solidFill>
                        <a:latin typeface="Cambria Math" panose="02040503050406030204" pitchFamily="18" charset="0"/>
                      </a:rPr>
                      <m:t>𝜶</m:t>
                    </m:r>
                  </m:oMath>
                </a14:m>
                <a:r>
                  <a:rPr lang="en-US" altLang="zh-CN" b="1" dirty="0"/>
                  <a:t> </a:t>
                </a:r>
                <a:endParaRPr lang="zh-CN" altLang="en-US"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E36DED18-C994-4364-C6A4-75D67266D273}"/>
                  </a:ext>
                </a:extLst>
              </p:cNvPr>
              <p:cNvSpPr>
                <a:spLocks noRot="1" noChangeAspect="1" noMove="1" noResize="1" noEditPoints="1" noAdjustHandles="1" noChangeArrowheads="1" noChangeShapeType="1" noTextEdit="1"/>
              </p:cNvSpPr>
              <p:nvPr/>
            </p:nvSpPr>
            <p:spPr>
              <a:xfrm>
                <a:off x="5206340" y="3273003"/>
                <a:ext cx="3933962" cy="394210"/>
              </a:xfrm>
              <a:prstGeom prst="rect">
                <a:avLst/>
              </a:prstGeom>
              <a:blipFill>
                <a:blip r:embed="rId8"/>
                <a:stretch>
                  <a:fillRect l="-1240" t="-9231"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07153BA-1B4A-2CEE-CB11-9C2EEDF4F39C}"/>
                  </a:ext>
                </a:extLst>
              </p:cNvPr>
              <p:cNvSpPr/>
              <p:nvPr/>
            </p:nvSpPr>
            <p:spPr>
              <a:xfrm>
                <a:off x="629341" y="1354387"/>
                <a:ext cx="3635739" cy="461217"/>
              </a:xfrm>
              <a:prstGeom prst="rect">
                <a:avLst/>
              </a:prstGeom>
            </p:spPr>
            <p:txBody>
              <a:bodyPr wrap="none">
                <a:spAutoFit/>
              </a:bodyPr>
              <a:lstStyle/>
              <a:p>
                <a:r>
                  <a:rPr lang="en-US" altLang="zh-CN" sz="2200" b="1" i="1" dirty="0">
                    <a:solidFill>
                      <a:srgbClr val="002060"/>
                    </a:solidFill>
                    <a:latin typeface="Times New Roman" panose="02020603050405020304" pitchFamily="18" charset="0"/>
                    <a:cs typeface="Times New Roman" panose="02020603050405020304" pitchFamily="18" charset="0"/>
                  </a:rPr>
                  <a:t>P</a:t>
                </a:r>
                <a:r>
                  <a:rPr lang="en-US" altLang="zh-CN" sz="2200"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200" b="1" i="1">
                        <a:solidFill>
                          <a:srgbClr val="002060"/>
                        </a:solidFill>
                        <a:latin typeface="Cambria Math" panose="02040503050406030204" pitchFamily="18" charset="0"/>
                      </a:rPr>
                      <m:t>− </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panose="02040503050406030204" pitchFamily="18" charset="0"/>
                          </a:rPr>
                          <m:t>𝒛</m:t>
                        </m:r>
                      </m:e>
                      <m:sub>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𝟐</m:t>
                        </m:r>
                      </m:sub>
                    </m:sSub>
                  </m:oMath>
                </a14:m>
                <a:r>
                  <a:rPr lang="en-US" altLang="zh-CN" sz="2200" b="1" dirty="0">
                    <a:solidFill>
                      <a:srgbClr val="002060"/>
                    </a:solidFill>
                    <a:latin typeface="Times New Roman" panose="02020603050405020304" pitchFamily="18" charset="0"/>
                    <a:cs typeface="Times New Roman" panose="02020603050405020304" pitchFamily="18" charset="0"/>
                  </a:rPr>
                  <a:t>&lt; </a:t>
                </a:r>
                <a:r>
                  <a:rPr lang="en-US" altLang="zh-CN" sz="2200" b="1" i="1" dirty="0">
                    <a:solidFill>
                      <a:srgbClr val="002060"/>
                    </a:solidFill>
                    <a:latin typeface="Times New Roman" panose="02020603050405020304" pitchFamily="18" charset="0"/>
                    <a:cs typeface="Times New Roman" panose="02020603050405020304" pitchFamily="18" charset="0"/>
                  </a:rPr>
                  <a:t>Z</a:t>
                </a:r>
                <a:r>
                  <a:rPr lang="en-US" altLang="zh-CN" sz="2200" b="1" dirty="0">
                    <a:solidFill>
                      <a:srgbClr val="002060"/>
                    </a:solidFill>
                    <a:latin typeface="Times New Roman" panose="02020603050405020304" pitchFamily="18" charset="0"/>
                    <a:cs typeface="Times New Roman" panose="02020603050405020304" pitchFamily="18" charset="0"/>
                  </a:rPr>
                  <a:t> &lt; </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panose="02040503050406030204" pitchFamily="18" charset="0"/>
                          </a:rPr>
                          <m:t>𝒛</m:t>
                        </m:r>
                      </m:e>
                      <m:sub>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𝟐</m:t>
                        </m:r>
                      </m:sub>
                    </m:sSub>
                  </m:oMath>
                </a14:m>
                <a:r>
                  <a:rPr lang="en-US" altLang="zh-CN" sz="2200"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200" b="1" i="1">
                        <a:solidFill>
                          <a:srgbClr val="002060"/>
                        </a:solidFill>
                        <a:latin typeface="Cambria Math" panose="02040503050406030204" pitchFamily="18" charset="0"/>
                      </a:rPr>
                      <m:t>𝟏</m:t>
                    </m:r>
                    <m:r>
                      <a:rPr lang="en-US" altLang="zh-CN" sz="2200" b="1">
                        <a:solidFill>
                          <a:srgbClr val="002060"/>
                        </a:solidFill>
                        <a:latin typeface="Cambria Math" panose="02040503050406030204" pitchFamily="18" charset="0"/>
                      </a:rPr>
                      <m:t>−</m:t>
                    </m:r>
                    <m:r>
                      <a:rPr lang="zh-CN" altLang="en-US" sz="2200" b="1" i="1">
                        <a:solidFill>
                          <a:srgbClr val="002060"/>
                        </a:solidFill>
                        <a:latin typeface="Cambria Math" panose="02040503050406030204" pitchFamily="18" charset="0"/>
                      </a:rPr>
                      <m:t>𝜶</m:t>
                    </m:r>
                  </m:oMath>
                </a14:m>
                <a:r>
                  <a:rPr lang="en-US" altLang="zh-CN" sz="2200" b="1" dirty="0"/>
                  <a:t> </a:t>
                </a:r>
                <a:endParaRPr lang="zh-CN" altLang="en-US" sz="22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D07153BA-1B4A-2CEE-CB11-9C2EEDF4F39C}"/>
                  </a:ext>
                </a:extLst>
              </p:cNvPr>
              <p:cNvSpPr>
                <a:spLocks noRot="1" noChangeAspect="1" noMove="1" noResize="1" noEditPoints="1" noAdjustHandles="1" noChangeArrowheads="1" noChangeShapeType="1" noTextEdit="1"/>
              </p:cNvSpPr>
              <p:nvPr/>
            </p:nvSpPr>
            <p:spPr>
              <a:xfrm>
                <a:off x="629341" y="1354387"/>
                <a:ext cx="3635739" cy="461217"/>
              </a:xfrm>
              <a:prstGeom prst="rect">
                <a:avLst/>
              </a:prstGeom>
              <a:blipFill>
                <a:blip r:embed="rId9"/>
                <a:stretch>
                  <a:fillRect l="-2178" t="-9211"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6C38A98-408C-3AFB-9F38-BE7C73D7F30E}"/>
                  </a:ext>
                </a:extLst>
              </p:cNvPr>
              <p:cNvSpPr/>
              <p:nvPr/>
            </p:nvSpPr>
            <p:spPr>
              <a:xfrm>
                <a:off x="629341" y="2005838"/>
                <a:ext cx="3961726" cy="654410"/>
              </a:xfrm>
              <a:prstGeom prst="rect">
                <a:avLst/>
              </a:prstGeom>
            </p:spPr>
            <p:txBody>
              <a:bodyPr wrap="none">
                <a:spAutoFit/>
              </a:bodyPr>
              <a:lstStyle/>
              <a:p>
                <a:r>
                  <a:rPr lang="en-US" altLang="zh-CN" sz="2200" b="1" i="1" dirty="0">
                    <a:solidFill>
                      <a:srgbClr val="002060"/>
                    </a:solidFill>
                    <a:latin typeface="Times New Roman" panose="02020603050405020304" pitchFamily="18" charset="0"/>
                    <a:cs typeface="Times New Roman" panose="02020603050405020304" pitchFamily="18" charset="0"/>
                  </a:rPr>
                  <a:t>P</a:t>
                </a:r>
                <a:r>
                  <a:rPr lang="en-US" altLang="zh-CN" sz="2200"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200" b="1" i="1">
                        <a:solidFill>
                          <a:srgbClr val="002060"/>
                        </a:solidFill>
                        <a:latin typeface="Cambria Math" panose="02040503050406030204" pitchFamily="18" charset="0"/>
                      </a:rPr>
                      <m:t>− </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panose="02040503050406030204" pitchFamily="18" charset="0"/>
                          </a:rPr>
                          <m:t>𝒛</m:t>
                        </m:r>
                      </m:e>
                      <m:sub>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𝟐</m:t>
                        </m:r>
                      </m:sub>
                    </m:sSub>
                  </m:oMath>
                </a14:m>
                <a:r>
                  <a:rPr lang="en-US" altLang="zh-CN" sz="2200" b="1" dirty="0">
                    <a:solidFill>
                      <a:srgbClr val="002060"/>
                    </a:solidFill>
                    <a:latin typeface="Times New Roman" panose="02020603050405020304" pitchFamily="18" charset="0"/>
                    <a:cs typeface="Times New Roman" panose="02020603050405020304" pitchFamily="18" charset="0"/>
                  </a:rPr>
                  <a:t>&lt; </a:t>
                </a:r>
                <a14:m>
                  <m:oMath xmlns:m="http://schemas.openxmlformats.org/officeDocument/2006/math">
                    <m:f>
                      <m:fPr>
                        <m:ctrlPr>
                          <a:rPr lang="en-US" altLang="zh-CN" sz="2200" b="1" i="1">
                            <a:solidFill>
                              <a:srgbClr val="002060"/>
                            </a:solidFill>
                            <a:latin typeface="Cambria Math" panose="02040503050406030204" pitchFamily="18" charset="0"/>
                          </a:rPr>
                        </m:ctrlPr>
                      </m:fPr>
                      <m:num>
                        <m:acc>
                          <m:accPr>
                            <m:chr m:val="̅"/>
                            <m:ctrlPr>
                              <a:rPr lang="en-US" altLang="zh-CN" sz="2200" b="1" i="1" dirty="0">
                                <a:solidFill>
                                  <a:srgbClr val="002060"/>
                                </a:solidFill>
                                <a:latin typeface="Cambria Math" panose="02040503050406030204" pitchFamily="18" charset="0"/>
                              </a:rPr>
                            </m:ctrlPr>
                          </m:accPr>
                          <m:e>
                            <m:r>
                              <a:rPr lang="en-US" altLang="zh-CN" sz="2200" b="1" i="1" dirty="0">
                                <a:solidFill>
                                  <a:srgbClr val="002060"/>
                                </a:solidFill>
                                <a:latin typeface="Cambria Math" panose="02040503050406030204" pitchFamily="18" charset="0"/>
                              </a:rPr>
                              <m:t>𝑿</m:t>
                            </m:r>
                          </m:e>
                        </m:acc>
                        <m:r>
                          <a:rPr lang="en-US" altLang="zh-CN" sz="2200" b="1" i="1" dirty="0">
                            <a:solidFill>
                              <a:srgbClr val="002060"/>
                            </a:solidFill>
                            <a:latin typeface="Cambria Math" panose="02040503050406030204" pitchFamily="18" charset="0"/>
                          </a:rPr>
                          <m:t>−</m:t>
                        </m:r>
                        <m:r>
                          <a:rPr lang="zh-CN" altLang="en-US" sz="2200" b="1" i="1">
                            <a:solidFill>
                              <a:srgbClr val="002060"/>
                            </a:solidFill>
                            <a:latin typeface="Cambria Math"/>
                          </a:rPr>
                          <m:t>𝝁</m:t>
                        </m:r>
                      </m:num>
                      <m:den>
                        <m:r>
                          <a:rPr lang="zh-CN" altLang="en-US" sz="2200" b="1" i="1" smtClean="0">
                            <a:solidFill>
                              <a:srgbClr val="002060"/>
                            </a:solidFill>
                            <a:latin typeface="Cambria Math"/>
                          </a:rPr>
                          <m:t>𝝈</m:t>
                        </m:r>
                        <m:r>
                          <a:rPr lang="en-US" altLang="zh-CN" sz="2200" b="1" i="1">
                            <a:solidFill>
                              <a:srgbClr val="002060"/>
                            </a:solidFill>
                            <a:latin typeface="Cambria Math" panose="02040503050406030204" pitchFamily="18" charset="0"/>
                          </a:rPr>
                          <m:t>/</m:t>
                        </m:r>
                        <m:rad>
                          <m:radPr>
                            <m:degHide m:val="on"/>
                            <m:ctrlPr>
                              <a:rPr lang="en-US" altLang="zh-CN" sz="2200" b="1" i="1">
                                <a:solidFill>
                                  <a:srgbClr val="002060"/>
                                </a:solidFill>
                                <a:latin typeface="Cambria Math" panose="02040503050406030204" pitchFamily="18" charset="0"/>
                              </a:rPr>
                            </m:ctrlPr>
                          </m:radPr>
                          <m:deg/>
                          <m:e>
                            <m:r>
                              <a:rPr lang="en-US" altLang="zh-CN" sz="2200" b="1" i="1">
                                <a:solidFill>
                                  <a:srgbClr val="002060"/>
                                </a:solidFill>
                                <a:latin typeface="Cambria Math" panose="02040503050406030204" pitchFamily="18" charset="0"/>
                              </a:rPr>
                              <m:t>𝒏</m:t>
                            </m:r>
                          </m:e>
                        </m:rad>
                      </m:den>
                    </m:f>
                  </m:oMath>
                </a14:m>
                <a:r>
                  <a:rPr lang="en-US" altLang="zh-CN" sz="2200" b="1" dirty="0">
                    <a:solidFill>
                      <a:srgbClr val="002060"/>
                    </a:solidFill>
                    <a:latin typeface="Times New Roman" panose="02020603050405020304" pitchFamily="18" charset="0"/>
                    <a:cs typeface="Times New Roman" panose="02020603050405020304" pitchFamily="18" charset="0"/>
                  </a:rPr>
                  <a:t> &lt; </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panose="02040503050406030204" pitchFamily="18" charset="0"/>
                          </a:rPr>
                          <m:t>𝒛</m:t>
                        </m:r>
                      </m:e>
                      <m:sub>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𝟐</m:t>
                        </m:r>
                      </m:sub>
                    </m:sSub>
                  </m:oMath>
                </a14:m>
                <a:r>
                  <a:rPr lang="en-US" altLang="zh-CN" sz="2200"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200" b="1" i="1">
                        <a:solidFill>
                          <a:srgbClr val="002060"/>
                        </a:solidFill>
                        <a:latin typeface="Cambria Math" panose="02040503050406030204" pitchFamily="18" charset="0"/>
                      </a:rPr>
                      <m:t>𝟏</m:t>
                    </m:r>
                    <m:r>
                      <a:rPr lang="en-US" altLang="zh-CN" sz="2200" b="1">
                        <a:solidFill>
                          <a:srgbClr val="002060"/>
                        </a:solidFill>
                        <a:latin typeface="Cambria Math" panose="02040503050406030204" pitchFamily="18" charset="0"/>
                      </a:rPr>
                      <m:t>−</m:t>
                    </m:r>
                    <m:r>
                      <a:rPr lang="zh-CN" altLang="en-US" sz="2200" b="1" i="1">
                        <a:solidFill>
                          <a:srgbClr val="002060"/>
                        </a:solidFill>
                        <a:latin typeface="Cambria Math" panose="02040503050406030204" pitchFamily="18" charset="0"/>
                      </a:rPr>
                      <m:t>𝜶</m:t>
                    </m:r>
                  </m:oMath>
                </a14:m>
                <a:r>
                  <a:rPr lang="en-US" altLang="zh-CN" sz="2200" b="1" dirty="0"/>
                  <a:t> </a:t>
                </a:r>
                <a:endParaRPr lang="zh-CN" altLang="en-US" sz="22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A6C38A98-408C-3AFB-9F38-BE7C73D7F30E}"/>
                  </a:ext>
                </a:extLst>
              </p:cNvPr>
              <p:cNvSpPr>
                <a:spLocks noRot="1" noChangeAspect="1" noMove="1" noResize="1" noEditPoints="1" noAdjustHandles="1" noChangeArrowheads="1" noChangeShapeType="1" noTextEdit="1"/>
              </p:cNvSpPr>
              <p:nvPr/>
            </p:nvSpPr>
            <p:spPr>
              <a:xfrm>
                <a:off x="629341" y="2005838"/>
                <a:ext cx="3961726" cy="654410"/>
              </a:xfrm>
              <a:prstGeom prst="rect">
                <a:avLst/>
              </a:prstGeom>
              <a:blipFill>
                <a:blip r:embed="rId10"/>
                <a:stretch>
                  <a:fillRect l="-2000" b="-9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C61EBAE-F3F6-3BF1-156D-178BE66ABD1E}"/>
                  </a:ext>
                </a:extLst>
              </p:cNvPr>
              <p:cNvSpPr/>
              <p:nvPr/>
            </p:nvSpPr>
            <p:spPr>
              <a:xfrm>
                <a:off x="629341" y="2860136"/>
                <a:ext cx="5011898" cy="576568"/>
              </a:xfrm>
              <a:prstGeom prst="rect">
                <a:avLst/>
              </a:prstGeom>
            </p:spPr>
            <p:txBody>
              <a:bodyPr wrap="square">
                <a:spAutoFit/>
              </a:bodyPr>
              <a:lstStyle/>
              <a:p>
                <a:r>
                  <a:rPr lang="en-US" altLang="zh-CN" sz="2200" b="1" i="1" dirty="0">
                    <a:solidFill>
                      <a:srgbClr val="6D0002"/>
                    </a:solidFill>
                    <a:latin typeface="Times New Roman" panose="02020603050405020304" pitchFamily="18" charset="0"/>
                    <a:cs typeface="Times New Roman" panose="02020603050405020304" pitchFamily="18" charset="0"/>
                  </a:rPr>
                  <a:t>P</a:t>
                </a:r>
                <a:r>
                  <a:rPr lang="en-US" altLang="zh-CN" sz="2200" b="1" dirty="0">
                    <a:solidFill>
                      <a:srgbClr val="6D0002"/>
                    </a:solidFill>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a:solidFill>
                          <a:srgbClr val="6D0002"/>
                        </a:solidFill>
                        <a:latin typeface="Cambria Math" panose="02040503050406030204" pitchFamily="18" charset="0"/>
                      </a:rPr>
                      <m:t>−</m:t>
                    </m:r>
                    <m:sSub>
                      <m:sSubPr>
                        <m:ctrlPr>
                          <a:rPr lang="en-US" altLang="zh-CN" sz="2200" b="1" i="1">
                            <a:solidFill>
                              <a:srgbClr val="6D0002"/>
                            </a:solidFill>
                            <a:latin typeface="Cambria Math" panose="02040503050406030204" pitchFamily="18" charset="0"/>
                          </a:rPr>
                        </m:ctrlPr>
                      </m:sSubPr>
                      <m:e>
                        <m:r>
                          <a:rPr lang="en-US" altLang="zh-CN" sz="2200" b="1" i="1" smtClean="0">
                            <a:solidFill>
                              <a:srgbClr val="6D0002"/>
                            </a:solidFill>
                            <a:latin typeface="Cambria Math" panose="02040503050406030204" pitchFamily="18" charset="0"/>
                          </a:rPr>
                          <m:t>𝒛</m:t>
                        </m:r>
                      </m:e>
                      <m:sub>
                        <m:r>
                          <a:rPr lang="zh-CN" altLang="en-US" sz="2200" b="1" i="1">
                            <a:solidFill>
                              <a:srgbClr val="6D0002"/>
                            </a:solidFill>
                            <a:latin typeface="Cambria Math" panose="02040503050406030204" pitchFamily="18" charset="0"/>
                          </a:rPr>
                          <m:t>𝜶</m:t>
                        </m:r>
                        <m:r>
                          <a:rPr lang="en-US" altLang="zh-CN" sz="2200" b="1" i="1">
                            <a:solidFill>
                              <a:srgbClr val="6D0002"/>
                            </a:solidFill>
                            <a:latin typeface="Cambria Math" panose="02040503050406030204" pitchFamily="18" charset="0"/>
                          </a:rPr>
                          <m:t>/</m:t>
                        </m:r>
                        <m:r>
                          <a:rPr lang="en-US" altLang="zh-CN" sz="2200" b="1" i="1">
                            <a:solidFill>
                              <a:srgbClr val="6D0002"/>
                            </a:solidFill>
                            <a:latin typeface="Cambria Math" panose="02040503050406030204" pitchFamily="18" charset="0"/>
                          </a:rPr>
                          <m:t>𝟐</m:t>
                        </m:r>
                      </m:sub>
                    </m:sSub>
                    <m:f>
                      <m:fPr>
                        <m:ctrlPr>
                          <a:rPr lang="en-US" altLang="zh-CN" sz="2200" b="1" i="1">
                            <a:solidFill>
                              <a:srgbClr val="6D0002"/>
                            </a:solidFill>
                            <a:latin typeface="Cambria Math" panose="02040503050406030204" pitchFamily="18" charset="0"/>
                          </a:rPr>
                        </m:ctrlPr>
                      </m:fPr>
                      <m:num>
                        <m:r>
                          <a:rPr lang="zh-CN" altLang="en-US" sz="2200" b="1" i="1">
                            <a:solidFill>
                              <a:srgbClr val="6D0002"/>
                            </a:solidFill>
                            <a:latin typeface="Cambria Math"/>
                          </a:rPr>
                          <m:t>𝝈</m:t>
                        </m:r>
                      </m:num>
                      <m:den>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anose="02020603050405020304" pitchFamily="18" charset="0"/>
                    <a:cs typeface="Times New Roman" panose="02020603050405020304" pitchFamily="18" charset="0"/>
                  </a:rPr>
                  <a:t>&lt; </a:t>
                </a:r>
                <a14:m>
                  <m:oMath xmlns:m="http://schemas.openxmlformats.org/officeDocument/2006/math">
                    <m:r>
                      <a:rPr lang="zh-CN" altLang="en-US" sz="2200" b="1" i="1">
                        <a:solidFill>
                          <a:srgbClr val="6D0002"/>
                        </a:solidFill>
                        <a:latin typeface="Cambria Math"/>
                      </a:rPr>
                      <m:t>𝝁</m:t>
                    </m:r>
                    <m:r>
                      <a:rPr lang="en-US" altLang="zh-CN" sz="2200" b="1" i="1" smtClean="0">
                        <a:solidFill>
                          <a:srgbClr val="6D0002"/>
                        </a:solidFill>
                        <a:latin typeface="Cambria Math" panose="02040503050406030204" pitchFamily="18" charset="0"/>
                      </a:rPr>
                      <m:t> </m:t>
                    </m:r>
                  </m:oMath>
                </a14:m>
                <a:r>
                  <a:rPr lang="en-US" altLang="zh-CN" sz="2200" b="1" dirty="0">
                    <a:solidFill>
                      <a:srgbClr val="6D0002"/>
                    </a:solidFill>
                    <a:latin typeface="Times New Roman" panose="02020603050405020304" pitchFamily="18" charset="0"/>
                    <a:cs typeface="Times New Roman" panose="02020603050405020304" pitchFamily="18" charset="0"/>
                  </a:rPr>
                  <a:t>&lt;</a:t>
                </a:r>
                <a14:m>
                  <m:oMath xmlns:m="http://schemas.openxmlformats.org/officeDocument/2006/math">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smtClean="0">
                        <a:solidFill>
                          <a:srgbClr val="6D0002"/>
                        </a:solidFill>
                        <a:latin typeface="Cambria Math" panose="02040503050406030204" pitchFamily="18" charset="0"/>
                      </a:rPr>
                      <m:t>+</m:t>
                    </m:r>
                    <m:sSub>
                      <m:sSubPr>
                        <m:ctrlPr>
                          <a:rPr lang="en-US" altLang="zh-CN" sz="2200" b="1" i="1">
                            <a:solidFill>
                              <a:srgbClr val="6D0002"/>
                            </a:solidFill>
                            <a:latin typeface="Cambria Math" panose="02040503050406030204" pitchFamily="18" charset="0"/>
                          </a:rPr>
                        </m:ctrlPr>
                      </m:sSubPr>
                      <m:e>
                        <m:r>
                          <a:rPr lang="en-US" altLang="zh-CN" sz="2200" b="1" i="1" smtClean="0">
                            <a:solidFill>
                              <a:srgbClr val="6D0002"/>
                            </a:solidFill>
                            <a:latin typeface="Cambria Math" panose="02040503050406030204" pitchFamily="18" charset="0"/>
                          </a:rPr>
                          <m:t>𝒛</m:t>
                        </m:r>
                      </m:e>
                      <m:sub>
                        <m:r>
                          <a:rPr lang="zh-CN" altLang="en-US" sz="2200" b="1" i="1">
                            <a:solidFill>
                              <a:srgbClr val="6D0002"/>
                            </a:solidFill>
                            <a:latin typeface="Cambria Math" panose="02040503050406030204" pitchFamily="18" charset="0"/>
                          </a:rPr>
                          <m:t>𝜶</m:t>
                        </m:r>
                        <m:r>
                          <a:rPr lang="en-US" altLang="zh-CN" sz="2200" b="1" i="1">
                            <a:solidFill>
                              <a:srgbClr val="6D0002"/>
                            </a:solidFill>
                            <a:latin typeface="Cambria Math" panose="02040503050406030204" pitchFamily="18" charset="0"/>
                          </a:rPr>
                          <m:t>/</m:t>
                        </m:r>
                        <m:r>
                          <a:rPr lang="en-US" altLang="zh-CN" sz="2200" b="1" i="1">
                            <a:solidFill>
                              <a:srgbClr val="6D0002"/>
                            </a:solidFill>
                            <a:latin typeface="Cambria Math" panose="02040503050406030204" pitchFamily="18" charset="0"/>
                          </a:rPr>
                          <m:t>𝟐</m:t>
                        </m:r>
                      </m:sub>
                    </m:sSub>
                    <m:r>
                      <a:rPr lang="en-US" altLang="zh-CN" sz="2200" b="1" i="0" smtClean="0">
                        <a:solidFill>
                          <a:srgbClr val="6D0002"/>
                        </a:solidFill>
                        <a:latin typeface="Cambria Math" panose="02040503050406030204" pitchFamily="18" charset="0"/>
                      </a:rPr>
                      <m:t> </m:t>
                    </m:r>
                    <m:f>
                      <m:fPr>
                        <m:ctrlPr>
                          <a:rPr lang="en-US" altLang="zh-CN" sz="2200" b="1" i="1">
                            <a:solidFill>
                              <a:srgbClr val="6D0002"/>
                            </a:solidFill>
                            <a:latin typeface="Cambria Math" panose="02040503050406030204" pitchFamily="18" charset="0"/>
                          </a:rPr>
                        </m:ctrlPr>
                      </m:fPr>
                      <m:num>
                        <m:r>
                          <a:rPr lang="zh-CN" altLang="en-US" sz="2200" b="1" i="1">
                            <a:solidFill>
                              <a:srgbClr val="6D0002"/>
                            </a:solidFill>
                            <a:latin typeface="Cambria Math"/>
                          </a:rPr>
                          <m:t>𝝈</m:t>
                        </m:r>
                      </m:num>
                      <m:den>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200" b="1" i="1">
                        <a:solidFill>
                          <a:srgbClr val="6D0002"/>
                        </a:solidFill>
                        <a:latin typeface="Cambria Math" panose="02040503050406030204" pitchFamily="18" charset="0"/>
                      </a:rPr>
                      <m:t>𝟏</m:t>
                    </m:r>
                    <m:r>
                      <a:rPr lang="en-US" altLang="zh-CN" sz="2200" b="1">
                        <a:solidFill>
                          <a:srgbClr val="6D0002"/>
                        </a:solidFill>
                        <a:latin typeface="Cambria Math" panose="02040503050406030204" pitchFamily="18" charset="0"/>
                      </a:rPr>
                      <m:t>−</m:t>
                    </m:r>
                    <m:r>
                      <a:rPr lang="zh-CN" altLang="en-US" sz="2200" b="1" i="1">
                        <a:solidFill>
                          <a:srgbClr val="6D0002"/>
                        </a:solidFill>
                        <a:latin typeface="Cambria Math" panose="02040503050406030204" pitchFamily="18" charset="0"/>
                      </a:rPr>
                      <m:t>𝜶</m:t>
                    </m:r>
                  </m:oMath>
                </a14:m>
                <a:r>
                  <a:rPr lang="en-US" altLang="zh-CN" sz="2200" b="1" dirty="0">
                    <a:solidFill>
                      <a:srgbClr val="6D0002"/>
                    </a:solidFill>
                  </a:rPr>
                  <a:t> </a:t>
                </a:r>
                <a:endParaRPr lang="zh-CN" altLang="en-US" sz="2200" b="1"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BC61EBAE-F3F6-3BF1-156D-178BE66ABD1E}"/>
                  </a:ext>
                </a:extLst>
              </p:cNvPr>
              <p:cNvSpPr>
                <a:spLocks noRot="1" noChangeAspect="1" noMove="1" noResize="1" noEditPoints="1" noAdjustHandles="1" noChangeArrowheads="1" noChangeShapeType="1" noTextEdit="1"/>
              </p:cNvSpPr>
              <p:nvPr/>
            </p:nvSpPr>
            <p:spPr>
              <a:xfrm>
                <a:off x="629341" y="2860136"/>
                <a:ext cx="5011898" cy="576568"/>
              </a:xfrm>
              <a:prstGeom prst="rect">
                <a:avLst/>
              </a:prstGeom>
              <a:blipFill>
                <a:blip r:embed="rId11"/>
                <a:stretch>
                  <a:fillRect l="-1582" t="-1053" b="-2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8FA9E2A-66EB-4D4A-6826-93EA6BE4E7EF}"/>
                  </a:ext>
                </a:extLst>
              </p:cNvPr>
              <p:cNvSpPr txBox="1"/>
              <p:nvPr/>
            </p:nvSpPr>
            <p:spPr>
              <a:xfrm>
                <a:off x="237947" y="1986625"/>
                <a:ext cx="321178" cy="484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p>
            </p:txBody>
          </p:sp>
        </mc:Choice>
        <mc:Fallback xmlns="">
          <p:sp>
            <p:nvSpPr>
              <p:cNvPr id="15" name="文本框 14">
                <a:extLst>
                  <a:ext uri="{FF2B5EF4-FFF2-40B4-BE49-F238E27FC236}">
                    <a16:creationId xmlns:a16="http://schemas.microsoft.com/office/drawing/2014/main" id="{E8FA9E2A-66EB-4D4A-6826-93EA6BE4E7EF}"/>
                  </a:ext>
                </a:extLst>
              </p:cNvPr>
              <p:cNvSpPr txBox="1">
                <a:spLocks noRot="1" noChangeAspect="1" noMove="1" noResize="1" noEditPoints="1" noAdjustHandles="1" noChangeArrowheads="1" noChangeShapeType="1" noTextEdit="1"/>
              </p:cNvSpPr>
              <p:nvPr/>
            </p:nvSpPr>
            <p:spPr>
              <a:xfrm>
                <a:off x="237947" y="1986625"/>
                <a:ext cx="321178" cy="48468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9DC3759-D6BB-C786-585A-9D3209FA6F44}"/>
                  </a:ext>
                </a:extLst>
              </p:cNvPr>
              <p:cNvSpPr txBox="1"/>
              <p:nvPr/>
            </p:nvSpPr>
            <p:spPr>
              <a:xfrm>
                <a:off x="237947" y="2840381"/>
                <a:ext cx="321178" cy="484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p>
            </p:txBody>
          </p:sp>
        </mc:Choice>
        <mc:Fallback xmlns="">
          <p:sp>
            <p:nvSpPr>
              <p:cNvPr id="16" name="文本框 15">
                <a:extLst>
                  <a:ext uri="{FF2B5EF4-FFF2-40B4-BE49-F238E27FC236}">
                    <a16:creationId xmlns:a16="http://schemas.microsoft.com/office/drawing/2014/main" id="{99DC3759-D6BB-C786-585A-9D3209FA6F44}"/>
                  </a:ext>
                </a:extLst>
              </p:cNvPr>
              <p:cNvSpPr txBox="1">
                <a:spLocks noRot="1" noChangeAspect="1" noMove="1" noResize="1" noEditPoints="1" noAdjustHandles="1" noChangeArrowheads="1" noChangeShapeType="1" noTextEdit="1"/>
              </p:cNvSpPr>
              <p:nvPr/>
            </p:nvSpPr>
            <p:spPr>
              <a:xfrm>
                <a:off x="237947" y="2840381"/>
                <a:ext cx="321178" cy="48468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6D28564-5216-3D05-BDED-1A6E97B0A35A}"/>
                  </a:ext>
                </a:extLst>
              </p:cNvPr>
              <p:cNvSpPr/>
              <p:nvPr/>
            </p:nvSpPr>
            <p:spPr>
              <a:xfrm>
                <a:off x="5206340" y="3751894"/>
                <a:ext cx="2584875" cy="413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a:rPr>
                        <m:t>𝑷</m:t>
                      </m:r>
                      <m:d>
                        <m:dPr>
                          <m:ctrlPr>
                            <a:rPr lang="en-US" altLang="zh-CN" b="1" i="1">
                              <a:solidFill>
                                <a:srgbClr val="002060"/>
                              </a:solidFill>
                              <a:latin typeface="Cambria Math" panose="02040503050406030204" pitchFamily="18" charset="0"/>
                            </a:rPr>
                          </m:ctrlPr>
                        </m:dPr>
                        <m:e>
                          <m:r>
                            <m:rPr>
                              <m:nor/>
                            </m:rPr>
                            <a:rPr lang="en-US" altLang="zh-CN" b="1" i="1">
                              <a:solidFill>
                                <a:srgbClr val="002060"/>
                              </a:solidFill>
                              <a:latin typeface="Cambria Math" panose="02040503050406030204" pitchFamily="18" charset="0"/>
                            </a:rPr>
                            <m:t>Z</m:t>
                          </m:r>
                          <m:r>
                            <a:rPr lang="en-US" altLang="zh-CN" b="1" i="1">
                              <a:solidFill>
                                <a:srgbClr val="002060"/>
                              </a:solidFill>
                              <a:latin typeface="Cambria Math" panose="02040503050406030204" pitchFamily="18" charset="0"/>
                              <a:ea typeface="Cambria Math"/>
                            </a:rPr>
                            <m:t>&lt;</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𝒛</m:t>
                              </m:r>
                            </m:e>
                            <m:sub>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sub>
                          </m:sSub>
                        </m:e>
                      </m:d>
                      <m:r>
                        <a:rPr lang="en-US" altLang="zh-CN" b="1" i="1" dirty="0"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oMath>
                  </m:oMathPara>
                </a14:m>
                <a:endParaRPr lang="zh-CN" altLang="en-US" b="1" dirty="0"/>
              </a:p>
            </p:txBody>
          </p:sp>
        </mc:Choice>
        <mc:Fallback xmlns="">
          <p:sp>
            <p:nvSpPr>
              <p:cNvPr id="17" name="矩形 16">
                <a:extLst>
                  <a:ext uri="{FF2B5EF4-FFF2-40B4-BE49-F238E27FC236}">
                    <a16:creationId xmlns:a16="http://schemas.microsoft.com/office/drawing/2014/main" id="{06D28564-5216-3D05-BDED-1A6E97B0A35A}"/>
                  </a:ext>
                </a:extLst>
              </p:cNvPr>
              <p:cNvSpPr>
                <a:spLocks noRot="1" noChangeAspect="1" noMove="1" noResize="1" noEditPoints="1" noAdjustHandles="1" noChangeArrowheads="1" noChangeShapeType="1" noTextEdit="1"/>
              </p:cNvSpPr>
              <p:nvPr/>
            </p:nvSpPr>
            <p:spPr>
              <a:xfrm>
                <a:off x="5206340" y="3751894"/>
                <a:ext cx="2584875" cy="413959"/>
              </a:xfrm>
              <a:prstGeom prst="rect">
                <a:avLst/>
              </a:prstGeom>
              <a:blipFill>
                <a:blip r:embed="rId14"/>
                <a:stretch>
                  <a:fillRect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60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D2150A-5033-2BCD-1E63-F15ADC3A7D94}"/>
              </a:ext>
            </a:extLst>
          </p:cNvPr>
          <p:cNvSpPr/>
          <p:nvPr/>
        </p:nvSpPr>
        <p:spPr>
          <a:xfrm>
            <a:off x="139220" y="247669"/>
            <a:ext cx="1908412" cy="75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260D63C-E693-36AA-D688-9DCA518A62DD}"/>
                  </a:ext>
                </a:extLst>
              </p:cNvPr>
              <p:cNvSpPr/>
              <p:nvPr/>
            </p:nvSpPr>
            <p:spPr>
              <a:xfrm>
                <a:off x="1482529" y="1862708"/>
                <a:ext cx="8403998" cy="840679"/>
              </a:xfrm>
              <a:prstGeom prst="rect">
                <a:avLst/>
              </a:prstGeom>
            </p:spPr>
            <p:txBody>
              <a:bodyPr wrap="square">
                <a:spAutoFit/>
              </a:bodyPr>
              <a:lstStyle/>
              <a:p>
                <a:pPr>
                  <a:lnSpc>
                    <a:spcPct val="150000"/>
                  </a:lnSpc>
                </a:pPr>
                <a14:m>
                  <m:oMath xmlns:m="http://schemas.openxmlformats.org/officeDocument/2006/math">
                    <m:r>
                      <a:rPr lang="en-US" altLang="zh-CN" sz="2200" b="1" i="1">
                        <a:solidFill>
                          <a:srgbClr val="002060"/>
                        </a:solidFill>
                        <a:latin typeface="Cambria Math" panose="02040503050406030204" pitchFamily="18" charset="0"/>
                        <a:ea typeface="Cambria Math" panose="02040503050406030204" pitchFamily="18" charset="0"/>
                      </a:rPr>
                      <m:t>𝟏</m:t>
                    </m:r>
                    <m:r>
                      <a:rPr lang="en-US" altLang="zh-CN" sz="2200" b="1">
                        <a:solidFill>
                          <a:srgbClr val="002060"/>
                        </a:solidFill>
                        <a:latin typeface="Cambria Math" panose="02040503050406030204" pitchFamily="18" charset="0"/>
                        <a:ea typeface="Cambria Math" panose="02040503050406030204" pitchFamily="18" charset="0"/>
                      </a:rPr>
                      <m:t>−</m:t>
                    </m:r>
                    <m:r>
                      <a:rPr lang="zh-CN" altLang="en-US" sz="2200" b="1" i="1">
                        <a:solidFill>
                          <a:srgbClr val="002060"/>
                        </a:solidFill>
                        <a:latin typeface="Cambria Math" panose="02040503050406030204" pitchFamily="18" charset="0"/>
                      </a:rPr>
                      <m:t>𝜶</m:t>
                    </m:r>
                  </m:oMath>
                </a14:m>
                <a:r>
                  <a:rPr lang="en-US" altLang="zh-CN" sz="2200" b="1" dirty="0">
                    <a:latin typeface="Cambria Math" panose="02040503050406030204" pitchFamily="18" charset="0"/>
                    <a:ea typeface="Cambria Math" panose="02040503050406030204" pitchFamily="18" charset="0"/>
                  </a:rPr>
                  <a:t> confidence interval for </a:t>
                </a:r>
                <a14:m>
                  <m:oMath xmlns:m="http://schemas.openxmlformats.org/officeDocument/2006/math">
                    <m:r>
                      <a:rPr lang="zh-CN" altLang="en-US" sz="2200" b="1" i="1">
                        <a:solidFill>
                          <a:srgbClr val="002060"/>
                        </a:solidFill>
                        <a:latin typeface="Cambria Math" panose="02040503050406030204" pitchFamily="18" charset="0"/>
                      </a:rPr>
                      <m:t>𝝁</m:t>
                    </m:r>
                  </m:oMath>
                </a14:m>
                <a:r>
                  <a:rPr lang="zh-CN" altLang="en-US" sz="2200" b="1" dirty="0">
                    <a:latin typeface="Cambria Math" panose="02040503050406030204" pitchFamily="18" charset="0"/>
                  </a:rPr>
                  <a:t>：</a:t>
                </a:r>
                <a:r>
                  <a:rPr lang="en-US" altLang="zh-CN" sz="2000" b="1" dirty="0">
                    <a:solidFill>
                      <a:srgbClr val="002060"/>
                    </a:solidFill>
                    <a:ea typeface="黑体" panose="02010609060101010101" pitchFamily="49" charset="-122"/>
                  </a:rPr>
                  <a:t> </a:t>
                </a:r>
                <a14:m>
                  <m:oMath xmlns:m="http://schemas.openxmlformats.org/officeDocument/2006/math">
                    <m:d>
                      <m:dPr>
                        <m:ctrlPr>
                          <a:rPr lang="en-US" altLang="zh-CN" sz="2000" b="1" i="1">
                            <a:solidFill>
                              <a:srgbClr val="002060"/>
                            </a:solidFill>
                            <a:latin typeface="Cambria Math" panose="02040503050406030204" pitchFamily="18" charset="0"/>
                            <a:ea typeface="黑体" panose="02010609060101010101" pitchFamily="49" charset="-122"/>
                          </a:rPr>
                        </m:ctrlPr>
                      </m:dPr>
                      <m:e>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f>
                              <m:fPr>
                                <m:ctrlPr>
                                  <a:rPr lang="en-US" altLang="zh-CN" sz="2000" i="1">
                                    <a:solidFill>
                                      <a:srgbClr val="002060"/>
                                    </a:solidFill>
                                    <a:latin typeface="Cambria Math" panose="02040503050406030204" pitchFamily="18" charset="0"/>
                                  </a:rPr>
                                </m:ctrlPr>
                              </m:fPr>
                              <m:num>
                                <m:r>
                                  <a:rPr lang="zh-CN" altLang="en-US" sz="2000" b="1" i="1">
                                    <a:solidFill>
                                      <a:srgbClr val="002060"/>
                                    </a:solidFill>
                                    <a:latin typeface="Cambria Math"/>
                                  </a:rPr>
                                  <m:t>𝝈</m:t>
                                </m:r>
                              </m:num>
                              <m:den>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r>
                              <a:rPr lang="en-US" altLang="zh-CN" sz="2000" b="1" i="1">
                                <a:solidFill>
                                  <a:srgbClr val="002060"/>
                                </a:solidFill>
                                <a:latin typeface="Cambria Math" panose="02040503050406030204" pitchFamily="18" charset="0"/>
                              </a:rPr>
                              <m:t>𝒛</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r>
                          <a:rPr lang="zh-CN" altLang="en-US" sz="2000" b="1" i="1" dirty="0">
                            <a:solidFill>
                              <a:srgbClr val="002060"/>
                            </a:solidFill>
                            <a:latin typeface="Cambria Math" panose="02040503050406030204" pitchFamily="18" charset="0"/>
                            <a:cs typeface="Times New Roman" panose="02020603050405020304" pitchFamily="18" charset="0"/>
                          </a:rPr>
                          <m:t>，</m:t>
                        </m:r>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f>
                          <m:fPr>
                            <m:ctrlPr>
                              <a:rPr lang="en-US" altLang="zh-CN" sz="2000" i="1">
                                <a:solidFill>
                                  <a:srgbClr val="002060"/>
                                </a:solidFill>
                                <a:latin typeface="Cambria Math" panose="02040503050406030204" pitchFamily="18" charset="0"/>
                              </a:rPr>
                            </m:ctrlPr>
                          </m:fPr>
                          <m:num>
                            <m:r>
                              <a:rPr lang="zh-CN" altLang="en-US" sz="2000" b="1" i="1">
                                <a:solidFill>
                                  <a:srgbClr val="002060"/>
                                </a:solidFill>
                                <a:latin typeface="Cambria Math"/>
                              </a:rPr>
                              <m:t>𝝈</m:t>
                            </m:r>
                          </m:num>
                          <m:den>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𝒛</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e>
                    </m:d>
                  </m:oMath>
                </a14:m>
                <a:endParaRPr lang="zh-CN" altLang="en-US" sz="2200" b="1" dirty="0"/>
              </a:p>
            </p:txBody>
          </p:sp>
        </mc:Choice>
        <mc:Fallback xmlns="">
          <p:sp>
            <p:nvSpPr>
              <p:cNvPr id="3" name="矩形 2">
                <a:extLst>
                  <a:ext uri="{FF2B5EF4-FFF2-40B4-BE49-F238E27FC236}">
                    <a16:creationId xmlns:a16="http://schemas.microsoft.com/office/drawing/2014/main" id="{1260D63C-E693-36AA-D688-9DCA518A62DD}"/>
                  </a:ext>
                </a:extLst>
              </p:cNvPr>
              <p:cNvSpPr>
                <a:spLocks noRot="1" noChangeAspect="1" noMove="1" noResize="1" noEditPoints="1" noAdjustHandles="1" noChangeArrowheads="1" noChangeShapeType="1" noTextEdit="1"/>
              </p:cNvSpPr>
              <p:nvPr/>
            </p:nvSpPr>
            <p:spPr>
              <a:xfrm>
                <a:off x="1482529" y="1862708"/>
                <a:ext cx="8403998" cy="8406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3852DD5-D8D9-7003-C546-47304B7A806D}"/>
                  </a:ext>
                </a:extLst>
              </p:cNvPr>
              <p:cNvSpPr/>
              <p:nvPr/>
            </p:nvSpPr>
            <p:spPr>
              <a:xfrm>
                <a:off x="1249346" y="3783521"/>
                <a:ext cx="4576509" cy="723018"/>
              </a:xfrm>
              <a:prstGeom prst="rect">
                <a:avLst/>
              </a:prstGeom>
            </p:spPr>
            <p:txBody>
              <a:bodyPr wrap="none">
                <a:spAutoFit/>
              </a:bodyPr>
              <a:lstStyle/>
              <a:p>
                <a:pPr>
                  <a:lnSpc>
                    <a:spcPct val="150000"/>
                  </a:lnSpc>
                </a:pPr>
                <a14:m>
                  <m:oMath xmlns:m="http://schemas.openxmlformats.org/officeDocument/2006/math">
                    <m:r>
                      <a:rPr lang="en-US" altLang="zh-CN" sz="2000" b="1" i="1" dirty="0" smtClean="0">
                        <a:solidFill>
                          <a:srgbClr val="002060"/>
                        </a:solidFill>
                        <a:latin typeface="Cambria Math" panose="02040503050406030204" pitchFamily="18" charset="0"/>
                        <a:ea typeface="Cambria Math" panose="02040503050406030204" pitchFamily="18" charset="0"/>
                      </a:rPr>
                      <m:t>𝟐</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dirty="0" smtClean="0">
                        <a:solidFill>
                          <a:srgbClr val="002060"/>
                        </a:solidFill>
                        <a:latin typeface="Cambria Math" panose="02040503050406030204" pitchFamily="18" charset="0"/>
                        <a:ea typeface="Cambria Math" panose="02040503050406030204" pitchFamily="18" charset="0"/>
                      </a:rPr>
                      <m:t>𝟔</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smtClean="0">
                        <a:solidFill>
                          <a:srgbClr val="002060"/>
                        </a:solidFill>
                        <a:latin typeface="Cambria Math" panose="02040503050406030204" pitchFamily="18" charset="0"/>
                        <a:ea typeface="Cambria Math" panose="02040503050406030204" pitchFamily="18" charset="0"/>
                      </a:rPr>
                      <m:t>𝟏</m:t>
                    </m:r>
                    <m:r>
                      <a:rPr lang="en-US" altLang="zh-CN" sz="2000" b="1" i="1" smtClean="0">
                        <a:solidFill>
                          <a:srgbClr val="002060"/>
                        </a:solidFill>
                        <a:latin typeface="Cambria Math" panose="02040503050406030204" pitchFamily="18" charset="0"/>
                        <a:ea typeface="Cambria Math" panose="02040503050406030204" pitchFamily="18" charset="0"/>
                      </a:rPr>
                      <m:t>.</m:t>
                    </m:r>
                    <m:r>
                      <a:rPr lang="en-US" altLang="zh-CN" sz="2000" b="1" i="1" smtClean="0">
                        <a:solidFill>
                          <a:srgbClr val="002060"/>
                        </a:solidFill>
                        <a:latin typeface="Cambria Math" panose="02040503050406030204" pitchFamily="18" charset="0"/>
                        <a:ea typeface="Cambria Math" panose="02040503050406030204" pitchFamily="18" charset="0"/>
                      </a:rPr>
                      <m:t>𝟗𝟔</m:t>
                    </m:r>
                    <m:r>
                      <a:rPr lang="en-US" altLang="zh-CN" sz="2000" b="1" i="1" smtClean="0">
                        <a:solidFill>
                          <a:srgbClr val="002060"/>
                        </a:solidFill>
                        <a:latin typeface="Cambria Math" panose="02040503050406030204" pitchFamily="18" charset="0"/>
                        <a:ea typeface="Cambria Math" panose="02040503050406030204" pitchFamily="18" charset="0"/>
                      </a:rPr>
                      <m:t>)</m:t>
                    </m:r>
                    <m:f>
                      <m:fPr>
                        <m:ctrlPr>
                          <a:rPr lang="en-US" altLang="zh-CN" sz="2000" b="1" i="1">
                            <a:solidFill>
                              <a:srgbClr val="002060"/>
                            </a:solidFill>
                            <a:latin typeface="Cambria Math" panose="02040503050406030204" pitchFamily="18" charset="0"/>
                            <a:ea typeface="Cambria Math" panose="02040503050406030204" pitchFamily="18" charset="0"/>
                          </a:rPr>
                        </m:ctrlPr>
                      </m:fPr>
                      <m:num>
                        <m:r>
                          <a:rPr lang="en-US" altLang="zh-CN" sz="2000" b="1" i="1" smtClean="0">
                            <a:solidFill>
                              <a:srgbClr val="002060"/>
                            </a:solidFill>
                            <a:latin typeface="Cambria Math" panose="02040503050406030204" pitchFamily="18" charset="0"/>
                            <a:ea typeface="Cambria Math" panose="02040503050406030204" pitchFamily="18" charset="0"/>
                          </a:rPr>
                          <m:t>𝟎</m:t>
                        </m:r>
                        <m:r>
                          <a:rPr lang="en-US" altLang="zh-CN" sz="2000" b="1" i="1" smtClean="0">
                            <a:solidFill>
                              <a:srgbClr val="002060"/>
                            </a:solidFill>
                            <a:latin typeface="Cambria Math" panose="02040503050406030204" pitchFamily="18" charset="0"/>
                            <a:ea typeface="Cambria Math" panose="02040503050406030204" pitchFamily="18" charset="0"/>
                          </a:rPr>
                          <m:t>.</m:t>
                        </m:r>
                        <m:r>
                          <a:rPr lang="en-US" altLang="zh-CN" sz="2000" b="1" i="1" smtClean="0">
                            <a:solidFill>
                              <a:srgbClr val="002060"/>
                            </a:solidFill>
                            <a:latin typeface="Cambria Math" panose="02040503050406030204" pitchFamily="18" charset="0"/>
                            <a:ea typeface="Cambria Math" panose="02040503050406030204" pitchFamily="18" charset="0"/>
                          </a:rPr>
                          <m:t>𝟑</m:t>
                        </m:r>
                      </m:num>
                      <m:den>
                        <m:rad>
                          <m:radPr>
                            <m:degHide m:val="on"/>
                            <m:ctrlPr>
                              <a:rPr lang="en-US" altLang="zh-CN" sz="2000" b="1" i="1">
                                <a:solidFill>
                                  <a:srgbClr val="002060"/>
                                </a:solidFill>
                                <a:latin typeface="Cambria Math" panose="02040503050406030204" pitchFamily="18" charset="0"/>
                                <a:ea typeface="Cambria Math" panose="02040503050406030204" pitchFamily="18" charset="0"/>
                              </a:rPr>
                            </m:ctrlPr>
                          </m:radPr>
                          <m:deg/>
                          <m:e>
                            <m:r>
                              <a:rPr lang="en-US" altLang="zh-CN" sz="2000" b="1" i="1" smtClean="0">
                                <a:solidFill>
                                  <a:srgbClr val="002060"/>
                                </a:solidFill>
                                <a:latin typeface="Cambria Math" panose="02040503050406030204" pitchFamily="18" charset="0"/>
                                <a:ea typeface="Cambria Math" panose="02040503050406030204" pitchFamily="18" charset="0"/>
                              </a:rPr>
                              <m:t>𝟑𝟔</m:t>
                            </m:r>
                          </m:e>
                        </m:rad>
                      </m:den>
                    </m:f>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 </a:t>
                </a:r>
                <a14:m>
                  <m:oMath xmlns:m="http://schemas.openxmlformats.org/officeDocument/2006/math">
                    <m:r>
                      <a:rPr lang="zh-CN" altLang="en-US" sz="2000" b="1" i="1">
                        <a:solidFill>
                          <a:srgbClr val="002060"/>
                        </a:solidFill>
                        <a:latin typeface="Cambria Math" panose="02040503050406030204" pitchFamily="18" charset="0"/>
                      </a:rPr>
                      <m:t>𝝁</m:t>
                    </m:r>
                    <m:r>
                      <a:rPr lang="en-US" altLang="zh-CN" sz="2000" b="1" i="1">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a:t>
                </a:r>
                <a14:m>
                  <m:oMath xmlns:m="http://schemas.openxmlformats.org/officeDocument/2006/math">
                    <m:r>
                      <a:rPr lang="en-US" altLang="zh-CN" sz="2000" b="1" i="1" dirty="0">
                        <a:solidFill>
                          <a:srgbClr val="002060"/>
                        </a:solidFill>
                        <a:latin typeface="Cambria Math" panose="02040503050406030204" pitchFamily="18" charset="0"/>
                        <a:ea typeface="Cambria Math" panose="02040503050406030204" pitchFamily="18" charset="0"/>
                      </a:rPr>
                      <m:t>𝟐</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𝟔</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𝟏</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𝟗𝟔</m:t>
                    </m:r>
                    <m:r>
                      <a:rPr lang="en-US" altLang="zh-CN" sz="2000" b="1" i="1">
                        <a:solidFill>
                          <a:srgbClr val="002060"/>
                        </a:solidFill>
                        <a:latin typeface="Cambria Math" panose="02040503050406030204" pitchFamily="18" charset="0"/>
                        <a:ea typeface="Cambria Math" panose="02040503050406030204" pitchFamily="18" charset="0"/>
                      </a:rPr>
                      <m:t>)</m:t>
                    </m:r>
                    <m:f>
                      <m:fPr>
                        <m:ctrlPr>
                          <a:rPr lang="en-US" altLang="zh-CN" sz="2000" b="1" i="1">
                            <a:solidFill>
                              <a:srgbClr val="002060"/>
                            </a:solidFill>
                            <a:latin typeface="Cambria Math" panose="02040503050406030204" pitchFamily="18" charset="0"/>
                            <a:ea typeface="Cambria Math" panose="02040503050406030204" pitchFamily="18" charset="0"/>
                          </a:rPr>
                        </m:ctrlPr>
                      </m:fPr>
                      <m:num>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𝟑</m:t>
                        </m:r>
                      </m:num>
                      <m:den>
                        <m:rad>
                          <m:radPr>
                            <m:degHide m:val="on"/>
                            <m:ctrlPr>
                              <a:rPr lang="en-US" altLang="zh-CN" sz="2000" b="1" i="1">
                                <a:solidFill>
                                  <a:srgbClr val="002060"/>
                                </a:solidFill>
                                <a:latin typeface="Cambria Math" panose="02040503050406030204" pitchFamily="18" charset="0"/>
                                <a:ea typeface="Cambria Math" panose="02040503050406030204" pitchFamily="18" charset="0"/>
                              </a:rPr>
                            </m:ctrlPr>
                          </m:radPr>
                          <m:deg/>
                          <m:e>
                            <m:r>
                              <a:rPr lang="en-US" altLang="zh-CN" sz="2000" b="1" i="1">
                                <a:solidFill>
                                  <a:srgbClr val="002060"/>
                                </a:solidFill>
                                <a:latin typeface="Cambria Math" panose="02040503050406030204" pitchFamily="18" charset="0"/>
                                <a:ea typeface="Cambria Math" panose="02040503050406030204" pitchFamily="18" charset="0"/>
                              </a:rPr>
                              <m:t>𝟑𝟔</m:t>
                            </m:r>
                          </m:e>
                        </m:rad>
                      </m:den>
                    </m:f>
                  </m:oMath>
                </a14:m>
                <a:endParaRPr lang="zh-CN" altLang="en-US" sz="2000" b="1" dirty="0">
                  <a:solidFill>
                    <a:srgbClr val="002060"/>
                  </a:solidFill>
                  <a:latin typeface="Cambria Math" panose="020405030504060302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33852DD5-D8D9-7003-C546-47304B7A806D}"/>
                  </a:ext>
                </a:extLst>
              </p:cNvPr>
              <p:cNvSpPr>
                <a:spLocks noRot="1" noChangeAspect="1" noMove="1" noResize="1" noEditPoints="1" noAdjustHandles="1" noChangeArrowheads="1" noChangeShapeType="1" noTextEdit="1"/>
              </p:cNvSpPr>
              <p:nvPr/>
            </p:nvSpPr>
            <p:spPr>
              <a:xfrm>
                <a:off x="1249346" y="3783521"/>
                <a:ext cx="4576509" cy="723018"/>
              </a:xfrm>
              <a:prstGeom prst="rect">
                <a:avLst/>
              </a:prstGeom>
              <a:blipFill>
                <a:blip r:embed="rId3"/>
                <a:stretch>
                  <a:fillRect b="-254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95C7C14-CC8F-EFFF-3DC9-F2570E692478}"/>
              </a:ext>
            </a:extLst>
          </p:cNvPr>
          <p:cNvSpPr/>
          <p:nvPr/>
        </p:nvSpPr>
        <p:spPr>
          <a:xfrm>
            <a:off x="246807" y="66442"/>
            <a:ext cx="8650386" cy="2086277"/>
          </a:xfrm>
          <a:prstGeom prst="rect">
            <a:avLst/>
          </a:prstGeom>
        </p:spPr>
        <p:txBody>
          <a:bodyPr wrap="square">
            <a:spAutoFit/>
          </a:bodyPr>
          <a:lstStyle/>
          <a:p>
            <a:pPr>
              <a:lnSpc>
                <a:spcPct val="120000"/>
              </a:lnSpc>
            </a:pPr>
            <a:r>
              <a:rPr lang="en-US" altLang="zh-CN" sz="2200" b="1" dirty="0">
                <a:solidFill>
                  <a:srgbClr val="6D0002"/>
                </a:solidFill>
              </a:rPr>
              <a:t>Example 1 </a:t>
            </a:r>
            <a:r>
              <a:rPr lang="en-US" altLang="zh-CN" sz="2200" b="1" dirty="0">
                <a:latin typeface="Cambria Math" panose="02040503050406030204" pitchFamily="18" charset="0"/>
                <a:ea typeface="Cambria Math" panose="02040503050406030204" pitchFamily="18" charset="0"/>
              </a:rPr>
              <a:t>The average zinc concentration recovered from a sample of measurements taken in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36</a:t>
            </a:r>
            <a:r>
              <a:rPr lang="en-US" altLang="zh-CN" sz="2200" b="1" dirty="0">
                <a:latin typeface="Cambria Math" panose="02040503050406030204" pitchFamily="18" charset="0"/>
                <a:ea typeface="Cambria Math" panose="02040503050406030204" pitchFamily="18" charset="0"/>
              </a:rPr>
              <a:t> different locations in a river is found to be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2.6</a:t>
            </a:r>
            <a:r>
              <a:rPr lang="en-US" altLang="zh-CN" sz="2200" b="1" dirty="0">
                <a:latin typeface="Cambria Math" panose="02040503050406030204" pitchFamily="18" charset="0"/>
                <a:ea typeface="Cambria Math" panose="02040503050406030204" pitchFamily="18" charset="0"/>
              </a:rPr>
              <a:t> grams per liter. Find the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95%</a:t>
            </a:r>
            <a:r>
              <a:rPr lang="en-US" altLang="zh-CN" sz="2200" b="1" dirty="0">
                <a:latin typeface="Cambria Math" panose="02040503050406030204" pitchFamily="18" charset="0"/>
                <a:ea typeface="Cambria Math" panose="02040503050406030204" pitchFamily="18" charset="0"/>
              </a:rPr>
              <a:t> and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99%</a:t>
            </a:r>
            <a:r>
              <a:rPr lang="en-US" altLang="zh-CN" sz="2200" b="1" dirty="0">
                <a:latin typeface="Cambria Math" panose="02040503050406030204" pitchFamily="18" charset="0"/>
                <a:ea typeface="Cambria Math" panose="02040503050406030204" pitchFamily="18" charset="0"/>
              </a:rPr>
              <a:t> confidence intervals for the mean zinc concentration in the river. Assume that the population standard deviation is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0.3</a:t>
            </a:r>
            <a:r>
              <a:rPr lang="en-US" altLang="zh-CN" sz="2200" b="1" dirty="0">
                <a:latin typeface="Cambria Math" panose="02040503050406030204" pitchFamily="18" charset="0"/>
                <a:ea typeface="Cambria Math" panose="02040503050406030204" pitchFamily="18" charset="0"/>
              </a:rPr>
              <a:t> gram per liter.</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0BE056D-1EC5-FD15-EADB-CB84ED299A90}"/>
                  </a:ext>
                </a:extLst>
              </p:cNvPr>
              <p:cNvSpPr/>
              <p:nvPr/>
            </p:nvSpPr>
            <p:spPr>
              <a:xfrm>
                <a:off x="1585734" y="2704253"/>
                <a:ext cx="4281665" cy="461217"/>
              </a:xfrm>
              <a:prstGeom prst="rect">
                <a:avLst/>
              </a:prstGeom>
            </p:spPr>
            <p:txBody>
              <a:bodyPr wrap="square">
                <a:spAutoFit/>
              </a:bodyPr>
              <a:lstStyle/>
              <a:p>
                <a:pPr>
                  <a:lnSpc>
                    <a:spcPct val="120000"/>
                  </a:lnSpc>
                </a:pPr>
                <a:r>
                  <a:rPr lang="en-US" altLang="zh-CN" sz="2200" b="1" dirty="0">
                    <a:latin typeface="Cambria Math" panose="02040503050406030204" pitchFamily="18" charset="0"/>
                    <a:ea typeface="Cambria Math" panose="02040503050406030204" pitchFamily="18" charset="0"/>
                  </a:rPr>
                  <a:t>The point estimate of</a:t>
                </a:r>
                <a14:m>
                  <m:oMath xmlns:m="http://schemas.openxmlformats.org/officeDocument/2006/math">
                    <m:r>
                      <a:rPr lang="en-US" altLang="zh-CN" sz="2200" b="1" i="0" smtClean="0">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𝝁</m:t>
                    </m:r>
                  </m:oMath>
                </a14:m>
                <a:r>
                  <a:rPr lang="en-US" altLang="zh-CN" sz="2200" b="1" dirty="0">
                    <a:latin typeface="Cambria Math" panose="02040503050406030204" pitchFamily="18" charset="0"/>
                    <a:ea typeface="Cambria Math" panose="02040503050406030204" pitchFamily="18" charset="0"/>
                  </a:rPr>
                  <a:t> is </a:t>
                </a:r>
                <a14:m>
                  <m:oMath xmlns:m="http://schemas.openxmlformats.org/officeDocument/2006/math">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𝟐</m:t>
                    </m:r>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𝟔</m:t>
                    </m:r>
                  </m:oMath>
                </a14:m>
                <a:r>
                  <a:rPr lang="en-US" altLang="zh-CN" sz="2200" b="1" dirty="0">
                    <a:latin typeface="Cambria Math" panose="02040503050406030204" pitchFamily="18" charset="0"/>
                    <a:ea typeface="Cambria Math" panose="02040503050406030204" pitchFamily="18" charset="0"/>
                  </a:rPr>
                  <a:t>,</a:t>
                </a:r>
                <a:endParaRPr lang="zh-CN" altLang="en-US" sz="2200" b="1" dirty="0">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40BE056D-1EC5-FD15-EADB-CB84ED299A90}"/>
                  </a:ext>
                </a:extLst>
              </p:cNvPr>
              <p:cNvSpPr>
                <a:spLocks noRot="1" noChangeAspect="1" noMove="1" noResize="1" noEditPoints="1" noAdjustHandles="1" noChangeArrowheads="1" noChangeShapeType="1" noTextEdit="1"/>
              </p:cNvSpPr>
              <p:nvPr/>
            </p:nvSpPr>
            <p:spPr>
              <a:xfrm>
                <a:off x="1585734" y="2704253"/>
                <a:ext cx="4281665" cy="461217"/>
              </a:xfrm>
              <a:prstGeom prst="rect">
                <a:avLst/>
              </a:prstGeom>
              <a:blipFill>
                <a:blip r:embed="rId4"/>
                <a:stretch>
                  <a:fillRect l="-1852" t="-2667" r="-997" b="-2666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6E0933E-7BA1-83BF-110E-53669C73C7B5}"/>
              </a:ext>
            </a:extLst>
          </p:cNvPr>
          <p:cNvSpPr/>
          <p:nvPr/>
        </p:nvSpPr>
        <p:spPr>
          <a:xfrm>
            <a:off x="416690" y="2713165"/>
            <a:ext cx="1274989" cy="427681"/>
          </a:xfrm>
          <a:prstGeom prst="rect">
            <a:avLst/>
          </a:prstGeom>
          <a:solidFill>
            <a:srgbClr val="FFFF00"/>
          </a:solidFill>
        </p:spPr>
        <p:txBody>
          <a:bodyPr wrap="square">
            <a:spAutoFit/>
          </a:bodyPr>
          <a:lstStyle/>
          <a:p>
            <a:pPr>
              <a:lnSpc>
                <a:spcPct val="120000"/>
              </a:lnSpc>
            </a:pPr>
            <a:r>
              <a:rPr lang="en-US" altLang="zh-CN" sz="2000" b="1" i="1" dirty="0">
                <a:latin typeface="Cambria Math" panose="02040503050406030204" pitchFamily="18" charset="0"/>
                <a:ea typeface="Cambria Math" panose="02040503050406030204" pitchFamily="18" charset="0"/>
              </a:rPr>
              <a:t>Solution </a:t>
            </a:r>
            <a:r>
              <a:rPr lang="en-US" altLang="zh-CN" sz="2000" b="1" dirty="0">
                <a:latin typeface="Cambria Math" panose="02040503050406030204" pitchFamily="18" charset="0"/>
                <a:ea typeface="Cambria Math" panose="02040503050406030204" pitchFamily="18" charset="0"/>
                <a:sym typeface="Wingdings" pitchFamily="2" charset="2"/>
              </a:rPr>
              <a:t>:</a:t>
            </a:r>
            <a:endParaRPr lang="zh-CN" altLang="en-US" sz="2000" b="1" dirty="0">
              <a:latin typeface="Cambria Math" panose="02040503050406030204" pitchFamily="18" charset="0"/>
            </a:endParaRPr>
          </a:p>
        </p:txBody>
      </p:sp>
      <p:sp>
        <p:nvSpPr>
          <p:cNvPr id="9" name="矩形 8">
            <a:extLst>
              <a:ext uri="{FF2B5EF4-FFF2-40B4-BE49-F238E27FC236}">
                <a16:creationId xmlns:a16="http://schemas.microsoft.com/office/drawing/2014/main" id="{58AEADFF-6913-9C81-0093-3CE6648A806B}"/>
              </a:ext>
            </a:extLst>
          </p:cNvPr>
          <p:cNvSpPr/>
          <p:nvPr/>
        </p:nvSpPr>
        <p:spPr>
          <a:xfrm>
            <a:off x="-108520" y="4539838"/>
            <a:ext cx="567296" cy="496931"/>
          </a:xfrm>
          <a:prstGeom prst="rect">
            <a:avLst/>
          </a:prstGeom>
        </p:spPr>
        <p:txBody>
          <a:bodyPr wrap="square">
            <a:spAutoFit/>
          </a:bodyPr>
          <a:lstStyle/>
          <a:p>
            <a:pPr>
              <a:lnSpc>
                <a:spcPct val="150000"/>
              </a:lnSpc>
            </a:pPr>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(2)</a:t>
            </a:r>
            <a:endParaRPr lang="zh-CN" altLang="en-US" sz="20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E4CD5CA-5F3E-0E2C-C257-CED6090A620D}"/>
                  </a:ext>
                </a:extLst>
              </p:cNvPr>
              <p:cNvSpPr txBox="1"/>
              <p:nvPr/>
            </p:nvSpPr>
            <p:spPr>
              <a:xfrm>
                <a:off x="5723546" y="3838782"/>
                <a:ext cx="278153" cy="660887"/>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FE4CD5CA-5F3E-0E2C-C257-CED6090A620D}"/>
                  </a:ext>
                </a:extLst>
              </p:cNvPr>
              <p:cNvSpPr txBox="1">
                <a:spLocks noRot="1" noChangeAspect="1" noMove="1" noResize="1" noEditPoints="1" noAdjustHandles="1" noChangeArrowheads="1" noChangeShapeType="1" noTextEdit="1"/>
              </p:cNvSpPr>
              <p:nvPr/>
            </p:nvSpPr>
            <p:spPr>
              <a:xfrm>
                <a:off x="5723546" y="3838782"/>
                <a:ext cx="278153" cy="66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0CAE98D-4379-2E7D-9005-88A4A9E9357B}"/>
                  </a:ext>
                </a:extLst>
              </p:cNvPr>
              <p:cNvSpPr/>
              <p:nvPr/>
            </p:nvSpPr>
            <p:spPr>
              <a:xfrm>
                <a:off x="5881231" y="3960280"/>
                <a:ext cx="225593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𝟓𝟎</m:t>
                      </m:r>
                      <m:r>
                        <a:rPr lang="en-US" altLang="zh-CN" sz="2000" b="1" i="1" smtClean="0">
                          <a:solidFill>
                            <a:srgbClr val="002060"/>
                          </a:solidFill>
                          <a:latin typeface="Cambria Math" panose="02040503050406030204" pitchFamily="18" charset="0"/>
                        </a:rPr>
                        <m:t>&lt;</m:t>
                      </m:r>
                      <m:r>
                        <a:rPr lang="zh-CN" altLang="en-US" sz="2000" b="1" i="1" smtClean="0">
                          <a:solidFill>
                            <a:srgbClr val="002060"/>
                          </a:solidFill>
                          <a:latin typeface="Cambria Math"/>
                        </a:rPr>
                        <m:t>𝝁</m:t>
                      </m:r>
                      <m:r>
                        <a:rPr lang="en-US" altLang="zh-CN" sz="2000" b="1" i="1">
                          <a:solidFill>
                            <a:srgbClr val="002060"/>
                          </a:solidFill>
                          <a:latin typeface="Cambria Math" panose="02040503050406030204" pitchFamily="18" charset="0"/>
                          <a:ea typeface="Cambria Math"/>
                        </a:rPr>
                        <m:t>&lt;</m:t>
                      </m:r>
                      <m:r>
                        <a:rPr lang="en-US" altLang="zh-CN" sz="2000" b="1" i="1" dirty="0" smtClean="0">
                          <a:solidFill>
                            <a:srgbClr val="002060"/>
                          </a:solidFill>
                          <a:latin typeface="Cambria Math" panose="02040503050406030204" pitchFamily="18" charset="0"/>
                        </a:rPr>
                        <m:t>𝟐</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𝟕𝟎</m:t>
                      </m:r>
                      <m:r>
                        <a:rPr lang="en-US" altLang="zh-CN" sz="2000" b="1" i="1" dirty="0" smtClean="0">
                          <a:solidFill>
                            <a:srgbClr val="002060"/>
                          </a:solidFill>
                          <a:latin typeface="Cambria Math" panose="02040503050406030204" pitchFamily="18" charset="0"/>
                        </a:rPr>
                        <m:t>.</m:t>
                      </m:r>
                    </m:oMath>
                  </m:oMathPara>
                </a14:m>
                <a:endParaRPr lang="zh-CN" altLang="en-US" sz="2000" b="1" dirty="0"/>
              </a:p>
            </p:txBody>
          </p:sp>
        </mc:Choice>
        <mc:Fallback xmlns="">
          <p:sp>
            <p:nvSpPr>
              <p:cNvPr id="11" name="矩形 10">
                <a:extLst>
                  <a:ext uri="{FF2B5EF4-FFF2-40B4-BE49-F238E27FC236}">
                    <a16:creationId xmlns:a16="http://schemas.microsoft.com/office/drawing/2014/main" id="{40CAE98D-4379-2E7D-9005-88A4A9E9357B}"/>
                  </a:ext>
                </a:extLst>
              </p:cNvPr>
              <p:cNvSpPr>
                <a:spLocks noRot="1" noChangeAspect="1" noMove="1" noResize="1" noEditPoints="1" noAdjustHandles="1" noChangeArrowheads="1" noChangeShapeType="1" noTextEdit="1"/>
              </p:cNvSpPr>
              <p:nvPr/>
            </p:nvSpPr>
            <p:spPr>
              <a:xfrm>
                <a:off x="5881231" y="3960280"/>
                <a:ext cx="2255939" cy="553998"/>
              </a:xfrm>
              <a:prstGeom prst="rect">
                <a:avLst/>
              </a:prstGeom>
              <a:blipFill>
                <a:blip r:embed="rId6"/>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47D14ACF-0B52-D635-47CF-CA1560AC4062}"/>
              </a:ext>
            </a:extLst>
          </p:cNvPr>
          <p:cNvSpPr/>
          <p:nvPr/>
        </p:nvSpPr>
        <p:spPr>
          <a:xfrm>
            <a:off x="-108520" y="3187057"/>
            <a:ext cx="567296" cy="496931"/>
          </a:xfrm>
          <a:prstGeom prst="rect">
            <a:avLst/>
          </a:prstGeom>
        </p:spPr>
        <p:txBody>
          <a:bodyPr wrap="square">
            <a:spAutoFit/>
          </a:bodyPr>
          <a:lstStyle/>
          <a:p>
            <a:pPr>
              <a:lnSpc>
                <a:spcPct val="150000"/>
              </a:lnSpc>
            </a:pPr>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(1)</a:t>
            </a:r>
            <a:endParaRPr lang="zh-CN" altLang="en-US" sz="20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5DC11A0-BA7B-7EB8-8E1D-4B49026EF32C}"/>
                  </a:ext>
                </a:extLst>
              </p:cNvPr>
              <p:cNvSpPr/>
              <p:nvPr/>
            </p:nvSpPr>
            <p:spPr>
              <a:xfrm>
                <a:off x="5794781" y="2735113"/>
                <a:ext cx="2223942" cy="430887"/>
              </a:xfrm>
              <a:prstGeom prst="rect">
                <a:avLst/>
              </a:prstGeom>
            </p:spPr>
            <p:txBody>
              <a:bodyPr wrap="none">
                <a:spAutoFit/>
              </a:bodyPr>
              <a:lstStyle/>
              <a:p>
                <a14:m>
                  <m:oMath xmlns:m="http://schemas.openxmlformats.org/officeDocument/2006/math">
                    <m:r>
                      <a:rPr lang="en-US" altLang="zh-CN" sz="2200" b="1" i="1" dirty="0" smtClean="0">
                        <a:solidFill>
                          <a:srgbClr val="002060"/>
                        </a:solidFill>
                        <a:latin typeface="Cambria Math" panose="02040503050406030204" pitchFamily="18" charset="0"/>
                        <a:ea typeface="Cambria Math" panose="02040503050406030204" pitchFamily="18" charset="0"/>
                      </a:rPr>
                      <m:t>𝒏</m:t>
                    </m:r>
                    <m:r>
                      <a:rPr lang="en-US" altLang="zh-CN" sz="2200" b="1" i="1" dirty="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𝟑</m:t>
                    </m:r>
                    <m:r>
                      <a:rPr lang="en-US" altLang="zh-CN" sz="2200" b="1" i="1" dirty="0">
                        <a:solidFill>
                          <a:srgbClr val="002060"/>
                        </a:solidFill>
                        <a:latin typeface="Cambria Math" panose="02040503050406030204" pitchFamily="18" charset="0"/>
                        <a:ea typeface="Cambria Math" panose="02040503050406030204" pitchFamily="18" charset="0"/>
                      </a:rPr>
                      <m:t>𝟔</m:t>
                    </m:r>
                    <m:r>
                      <a:rPr lang="en-US" altLang="zh-CN" sz="2200" b="1" i="1" dirty="0" smtClean="0">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𝝈</m:t>
                    </m:r>
                    <m:r>
                      <a:rPr lang="en-US" altLang="zh-CN" sz="2200" b="1" i="1" dirty="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𝟎</m:t>
                    </m:r>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𝟑</m:t>
                    </m:r>
                  </m:oMath>
                </a14:m>
                <a:r>
                  <a:rPr lang="en-US" altLang="zh-CN" sz="2200" b="1" dirty="0">
                    <a:latin typeface="Cambria Math" panose="02040503050406030204" pitchFamily="18" charset="0"/>
                  </a:rPr>
                  <a:t>.</a:t>
                </a:r>
                <a:endParaRPr lang="zh-CN" altLang="en-US" sz="2200" b="1"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5DC11A0-BA7B-7EB8-8E1D-4B49026EF32C}"/>
                  </a:ext>
                </a:extLst>
              </p:cNvPr>
              <p:cNvSpPr>
                <a:spLocks noRot="1" noChangeAspect="1" noMove="1" noResize="1" noEditPoints="1" noAdjustHandles="1" noChangeArrowheads="1" noChangeShapeType="1" noTextEdit="1"/>
              </p:cNvSpPr>
              <p:nvPr/>
            </p:nvSpPr>
            <p:spPr>
              <a:xfrm>
                <a:off x="5794781" y="2735113"/>
                <a:ext cx="2223942" cy="430887"/>
              </a:xfrm>
              <a:prstGeom prst="rect">
                <a:avLst/>
              </a:prstGeom>
              <a:blipFill>
                <a:blip r:embed="rId7"/>
                <a:stretch>
                  <a:fillRect t="-10000" r="-2747"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57D3F66-B9F8-9CB1-171B-3748023A4FBD}"/>
                  </a:ext>
                </a:extLst>
              </p:cNvPr>
              <p:cNvSpPr txBox="1"/>
              <p:nvPr/>
            </p:nvSpPr>
            <p:spPr>
              <a:xfrm>
                <a:off x="6143443" y="5743516"/>
                <a:ext cx="278153" cy="660887"/>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157D3F66-B9F8-9CB1-171B-3748023A4FBD}"/>
                  </a:ext>
                </a:extLst>
              </p:cNvPr>
              <p:cNvSpPr txBox="1">
                <a:spLocks noRot="1" noChangeAspect="1" noMove="1" noResize="1" noEditPoints="1" noAdjustHandles="1" noChangeArrowheads="1" noChangeShapeType="1" noTextEdit="1"/>
              </p:cNvSpPr>
              <p:nvPr/>
            </p:nvSpPr>
            <p:spPr>
              <a:xfrm>
                <a:off x="6143443" y="5743516"/>
                <a:ext cx="278153" cy="66088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9EAE2E76-468E-5446-2B58-B69172118DDB}"/>
                  </a:ext>
                </a:extLst>
              </p:cNvPr>
              <p:cNvSpPr/>
              <p:nvPr/>
            </p:nvSpPr>
            <p:spPr>
              <a:xfrm>
                <a:off x="6321012" y="5831922"/>
                <a:ext cx="225593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𝟒𝟕</m:t>
                      </m:r>
                      <m:r>
                        <a:rPr lang="en-US" altLang="zh-CN" sz="2000" b="1" i="1" smtClean="0">
                          <a:solidFill>
                            <a:srgbClr val="002060"/>
                          </a:solidFill>
                          <a:latin typeface="Cambria Math" panose="02040503050406030204" pitchFamily="18" charset="0"/>
                        </a:rPr>
                        <m:t>&lt;</m:t>
                      </m:r>
                      <m:r>
                        <a:rPr lang="zh-CN" altLang="en-US" sz="2000" b="1" i="1" smtClean="0">
                          <a:solidFill>
                            <a:srgbClr val="002060"/>
                          </a:solidFill>
                          <a:latin typeface="Cambria Math"/>
                        </a:rPr>
                        <m:t>𝝁</m:t>
                      </m:r>
                      <m:r>
                        <a:rPr lang="en-US" altLang="zh-CN" sz="2000" b="1" i="1">
                          <a:solidFill>
                            <a:srgbClr val="002060"/>
                          </a:solidFill>
                          <a:latin typeface="Cambria Math" panose="02040503050406030204" pitchFamily="18" charset="0"/>
                          <a:ea typeface="Cambria Math"/>
                        </a:rPr>
                        <m:t>&lt;</m:t>
                      </m:r>
                      <m:r>
                        <a:rPr lang="en-US" altLang="zh-CN" sz="2000" b="1" i="1" dirty="0" smtClean="0">
                          <a:solidFill>
                            <a:srgbClr val="002060"/>
                          </a:solidFill>
                          <a:latin typeface="Cambria Math" panose="02040503050406030204" pitchFamily="18" charset="0"/>
                        </a:rPr>
                        <m:t>𝟐</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𝟕𝟑</m:t>
                      </m:r>
                      <m:r>
                        <a:rPr lang="en-US" altLang="zh-CN" sz="2000" b="1" i="1" dirty="0" smtClean="0">
                          <a:solidFill>
                            <a:srgbClr val="002060"/>
                          </a:solidFill>
                          <a:latin typeface="Cambria Math" panose="02040503050406030204" pitchFamily="18" charset="0"/>
                        </a:rPr>
                        <m:t>.</m:t>
                      </m:r>
                    </m:oMath>
                  </m:oMathPara>
                </a14:m>
                <a:endParaRPr lang="zh-CN" altLang="en-US" sz="2000" b="1" dirty="0"/>
              </a:p>
            </p:txBody>
          </p:sp>
        </mc:Choice>
        <mc:Fallback xmlns="">
          <p:sp>
            <p:nvSpPr>
              <p:cNvPr id="15" name="矩形 14">
                <a:extLst>
                  <a:ext uri="{FF2B5EF4-FFF2-40B4-BE49-F238E27FC236}">
                    <a16:creationId xmlns:a16="http://schemas.microsoft.com/office/drawing/2014/main" id="{9EAE2E76-468E-5446-2B58-B69172118DDB}"/>
                  </a:ext>
                </a:extLst>
              </p:cNvPr>
              <p:cNvSpPr>
                <a:spLocks noRot="1" noChangeAspect="1" noMove="1" noResize="1" noEditPoints="1" noAdjustHandles="1" noChangeArrowheads="1" noChangeShapeType="1" noTextEdit="1"/>
              </p:cNvSpPr>
              <p:nvPr/>
            </p:nvSpPr>
            <p:spPr>
              <a:xfrm>
                <a:off x="6321012" y="5831922"/>
                <a:ext cx="2255939" cy="55399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BA9D5A39-35BC-FCD8-0381-A3419F05CE80}"/>
                  </a:ext>
                </a:extLst>
              </p:cNvPr>
              <p:cNvSpPr/>
              <p:nvPr/>
            </p:nvSpPr>
            <p:spPr>
              <a:xfrm>
                <a:off x="1590316" y="5679753"/>
                <a:ext cx="4680127" cy="723018"/>
              </a:xfrm>
              <a:prstGeom prst="rect">
                <a:avLst/>
              </a:prstGeom>
            </p:spPr>
            <p:txBody>
              <a:bodyPr wrap="none">
                <a:spAutoFit/>
              </a:bodyPr>
              <a:lstStyle/>
              <a:p>
                <a:pPr>
                  <a:lnSpc>
                    <a:spcPct val="150000"/>
                  </a:lnSpc>
                </a:pPr>
                <a14:m>
                  <m:oMath xmlns:m="http://schemas.openxmlformats.org/officeDocument/2006/math">
                    <m:r>
                      <a:rPr lang="en-US" altLang="zh-CN" sz="2000" b="1" i="1" dirty="0" smtClean="0">
                        <a:solidFill>
                          <a:srgbClr val="002060"/>
                        </a:solidFill>
                        <a:latin typeface="Cambria Math" panose="02040503050406030204" pitchFamily="18" charset="0"/>
                        <a:ea typeface="Cambria Math" panose="02040503050406030204" pitchFamily="18" charset="0"/>
                      </a:rPr>
                      <m:t>𝟐</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dirty="0" smtClean="0">
                        <a:solidFill>
                          <a:srgbClr val="002060"/>
                        </a:solidFill>
                        <a:latin typeface="Cambria Math" panose="02040503050406030204" pitchFamily="18" charset="0"/>
                        <a:ea typeface="Cambria Math" panose="02040503050406030204" pitchFamily="18" charset="0"/>
                      </a:rPr>
                      <m:t>𝟔</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smtClean="0">
                        <a:solidFill>
                          <a:srgbClr val="002060"/>
                        </a:solidFill>
                        <a:latin typeface="Cambria Math" panose="02040503050406030204" pitchFamily="18" charset="0"/>
                        <a:ea typeface="Cambria Math" panose="02040503050406030204" pitchFamily="18" charset="0"/>
                      </a:rPr>
                      <m:t>(</m:t>
                    </m:r>
                    <m:r>
                      <m:rPr>
                        <m:nor/>
                      </m:rP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2.575</m:t>
                    </m:r>
                    <m:r>
                      <a:rPr lang="en-US" altLang="zh-CN" sz="2000" b="1" i="1" smtClean="0">
                        <a:solidFill>
                          <a:srgbClr val="002060"/>
                        </a:solidFill>
                        <a:latin typeface="Cambria Math" panose="02040503050406030204" pitchFamily="18" charset="0"/>
                        <a:ea typeface="Cambria Math" panose="02040503050406030204" pitchFamily="18" charset="0"/>
                      </a:rPr>
                      <m:t>)</m:t>
                    </m:r>
                    <m:f>
                      <m:fPr>
                        <m:ctrlPr>
                          <a:rPr lang="en-US" altLang="zh-CN" sz="2000" b="1" i="1">
                            <a:solidFill>
                              <a:srgbClr val="002060"/>
                            </a:solidFill>
                            <a:latin typeface="Cambria Math" panose="02040503050406030204" pitchFamily="18" charset="0"/>
                            <a:ea typeface="Cambria Math" panose="02040503050406030204" pitchFamily="18" charset="0"/>
                          </a:rPr>
                        </m:ctrlPr>
                      </m:fPr>
                      <m:num>
                        <m:r>
                          <a:rPr lang="en-US" altLang="zh-CN" sz="2000" b="1" i="1" smtClean="0">
                            <a:solidFill>
                              <a:srgbClr val="002060"/>
                            </a:solidFill>
                            <a:latin typeface="Cambria Math" panose="02040503050406030204" pitchFamily="18" charset="0"/>
                            <a:ea typeface="Cambria Math" panose="02040503050406030204" pitchFamily="18" charset="0"/>
                          </a:rPr>
                          <m:t>𝟎</m:t>
                        </m:r>
                        <m:r>
                          <a:rPr lang="en-US" altLang="zh-CN" sz="2000" b="1" i="1" smtClean="0">
                            <a:solidFill>
                              <a:srgbClr val="002060"/>
                            </a:solidFill>
                            <a:latin typeface="Cambria Math" panose="02040503050406030204" pitchFamily="18" charset="0"/>
                            <a:ea typeface="Cambria Math" panose="02040503050406030204" pitchFamily="18" charset="0"/>
                          </a:rPr>
                          <m:t>.</m:t>
                        </m:r>
                        <m:r>
                          <a:rPr lang="en-US" altLang="zh-CN" sz="2000" b="1" i="1" smtClean="0">
                            <a:solidFill>
                              <a:srgbClr val="002060"/>
                            </a:solidFill>
                            <a:latin typeface="Cambria Math" panose="02040503050406030204" pitchFamily="18" charset="0"/>
                            <a:ea typeface="Cambria Math" panose="02040503050406030204" pitchFamily="18" charset="0"/>
                          </a:rPr>
                          <m:t>𝟑</m:t>
                        </m:r>
                      </m:num>
                      <m:den>
                        <m:rad>
                          <m:radPr>
                            <m:degHide m:val="on"/>
                            <m:ctrlPr>
                              <a:rPr lang="en-US" altLang="zh-CN" sz="2000" b="1" i="1">
                                <a:solidFill>
                                  <a:srgbClr val="002060"/>
                                </a:solidFill>
                                <a:latin typeface="Cambria Math" panose="02040503050406030204" pitchFamily="18" charset="0"/>
                                <a:ea typeface="Cambria Math" panose="02040503050406030204" pitchFamily="18" charset="0"/>
                              </a:rPr>
                            </m:ctrlPr>
                          </m:radPr>
                          <m:deg/>
                          <m:e>
                            <m:r>
                              <a:rPr lang="en-US" altLang="zh-CN" sz="2000" b="1" i="1" smtClean="0">
                                <a:solidFill>
                                  <a:srgbClr val="002060"/>
                                </a:solidFill>
                                <a:latin typeface="Cambria Math" panose="02040503050406030204" pitchFamily="18" charset="0"/>
                                <a:ea typeface="Cambria Math" panose="02040503050406030204" pitchFamily="18" charset="0"/>
                              </a:rPr>
                              <m:t>𝟑𝟔</m:t>
                            </m:r>
                          </m:e>
                        </m:rad>
                      </m:den>
                    </m:f>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 </a:t>
                </a:r>
                <a14:m>
                  <m:oMath xmlns:m="http://schemas.openxmlformats.org/officeDocument/2006/math">
                    <m:r>
                      <a:rPr lang="zh-CN" altLang="en-US" sz="2000" b="1" i="1">
                        <a:solidFill>
                          <a:srgbClr val="002060"/>
                        </a:solidFill>
                        <a:latin typeface="Cambria Math" panose="02040503050406030204" pitchFamily="18" charset="0"/>
                      </a:rPr>
                      <m:t>𝝁</m:t>
                    </m:r>
                    <m:r>
                      <a:rPr lang="en-US" altLang="zh-CN" sz="2000" b="1" i="1">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a:t>
                </a:r>
                <a14:m>
                  <m:oMath xmlns:m="http://schemas.openxmlformats.org/officeDocument/2006/math">
                    <m:r>
                      <a:rPr lang="en-US" altLang="zh-CN" sz="2000" b="1" i="1" dirty="0">
                        <a:solidFill>
                          <a:srgbClr val="002060"/>
                        </a:solidFill>
                        <a:latin typeface="Cambria Math" panose="02040503050406030204" pitchFamily="18" charset="0"/>
                        <a:ea typeface="Cambria Math" panose="02040503050406030204" pitchFamily="18" charset="0"/>
                      </a:rPr>
                      <m:t>𝟐</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𝟔</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m:t>
                    </m:r>
                    <m:r>
                      <m:rPr>
                        <m:nor/>
                      </m:rP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2.575</m:t>
                    </m:r>
                    <m:r>
                      <a:rPr lang="en-US" altLang="zh-CN" sz="2000" b="1" i="1">
                        <a:solidFill>
                          <a:srgbClr val="002060"/>
                        </a:solidFill>
                        <a:latin typeface="Cambria Math" panose="02040503050406030204" pitchFamily="18" charset="0"/>
                        <a:ea typeface="Cambria Math" panose="02040503050406030204" pitchFamily="18" charset="0"/>
                      </a:rPr>
                      <m:t>)</m:t>
                    </m:r>
                    <m:f>
                      <m:fPr>
                        <m:ctrlPr>
                          <a:rPr lang="en-US" altLang="zh-CN" sz="2000" b="1" i="1">
                            <a:solidFill>
                              <a:srgbClr val="002060"/>
                            </a:solidFill>
                            <a:latin typeface="Cambria Math" panose="02040503050406030204" pitchFamily="18" charset="0"/>
                            <a:ea typeface="Cambria Math" panose="02040503050406030204" pitchFamily="18" charset="0"/>
                          </a:rPr>
                        </m:ctrlPr>
                      </m:fPr>
                      <m:num>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𝟑</m:t>
                        </m:r>
                      </m:num>
                      <m:den>
                        <m:rad>
                          <m:radPr>
                            <m:degHide m:val="on"/>
                            <m:ctrlPr>
                              <a:rPr lang="en-US" altLang="zh-CN" sz="2000" b="1" i="1">
                                <a:solidFill>
                                  <a:srgbClr val="002060"/>
                                </a:solidFill>
                                <a:latin typeface="Cambria Math" panose="02040503050406030204" pitchFamily="18" charset="0"/>
                                <a:ea typeface="Cambria Math" panose="02040503050406030204" pitchFamily="18" charset="0"/>
                              </a:rPr>
                            </m:ctrlPr>
                          </m:radPr>
                          <m:deg/>
                          <m:e>
                            <m:r>
                              <a:rPr lang="en-US" altLang="zh-CN" sz="2000" b="1" i="1">
                                <a:solidFill>
                                  <a:srgbClr val="002060"/>
                                </a:solidFill>
                                <a:latin typeface="Cambria Math" panose="02040503050406030204" pitchFamily="18" charset="0"/>
                                <a:ea typeface="Cambria Math" panose="02040503050406030204" pitchFamily="18" charset="0"/>
                              </a:rPr>
                              <m:t>𝟑𝟔</m:t>
                            </m:r>
                          </m:e>
                        </m:rad>
                      </m:den>
                    </m:f>
                  </m:oMath>
                </a14:m>
                <a:endParaRPr lang="zh-CN" altLang="en-US" sz="2000" b="1" dirty="0">
                  <a:solidFill>
                    <a:srgbClr val="002060"/>
                  </a:solidFill>
                  <a:latin typeface="Cambria Math" panose="02040503050406030204" pitchFamily="18" charset="0"/>
                  <a:cs typeface="Times New Roman" panose="02020603050405020304" pitchFamily="18" charset="0"/>
                </a:endParaRPr>
              </a:p>
            </p:txBody>
          </p:sp>
        </mc:Choice>
        <mc:Fallback xmlns="">
          <p:sp>
            <p:nvSpPr>
              <p:cNvPr id="16" name="矩形 15">
                <a:extLst>
                  <a:ext uri="{FF2B5EF4-FFF2-40B4-BE49-F238E27FC236}">
                    <a16:creationId xmlns:a16="http://schemas.microsoft.com/office/drawing/2014/main" id="{BA9D5A39-35BC-FCD8-0381-A3419F05CE80}"/>
                  </a:ext>
                </a:extLst>
              </p:cNvPr>
              <p:cNvSpPr>
                <a:spLocks noRot="1" noChangeAspect="1" noMove="1" noResize="1" noEditPoints="1" noAdjustHandles="1" noChangeArrowheads="1" noChangeShapeType="1" noTextEdit="1"/>
              </p:cNvSpPr>
              <p:nvPr/>
            </p:nvSpPr>
            <p:spPr>
              <a:xfrm>
                <a:off x="1590316" y="5679753"/>
                <a:ext cx="4680127" cy="723018"/>
              </a:xfrm>
              <a:prstGeom prst="rect">
                <a:avLst/>
              </a:prstGeom>
              <a:blipFill>
                <a:blip r:embed="rId10"/>
                <a:stretch>
                  <a:fillRect b="-2542"/>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7F31BA4E-827F-0030-ABA5-44073F787506}"/>
              </a:ext>
            </a:extLst>
          </p:cNvPr>
          <p:cNvSpPr/>
          <p:nvPr/>
        </p:nvSpPr>
        <p:spPr>
          <a:xfrm>
            <a:off x="161812" y="3568685"/>
            <a:ext cx="4606774" cy="537391"/>
          </a:xfrm>
          <a:prstGeom prst="rect">
            <a:avLst/>
          </a:prstGeom>
        </p:spPr>
        <p:txBody>
          <a:bodyPr wrap="none">
            <a:spAutoFit/>
          </a:bodyPr>
          <a:lstStyle/>
          <a:p>
            <a:pPr>
              <a:lnSpc>
                <a:spcPct val="150000"/>
              </a:lnSpc>
            </a:pPr>
            <a:r>
              <a:rPr lang="en-US" altLang="zh-CN" sz="2200" b="1" dirty="0">
                <a:latin typeface="Cambria Math" panose="02040503050406030204" pitchFamily="18" charset="0"/>
                <a:ea typeface="Cambria Math" panose="02040503050406030204" pitchFamily="18" charset="0"/>
              </a:rPr>
              <a:t>Hence, the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95%</a:t>
            </a:r>
            <a:r>
              <a:rPr lang="en-US" altLang="zh-CN" sz="2200" b="1" dirty="0">
                <a:latin typeface="Cambria Math" panose="02040503050406030204" pitchFamily="18" charset="0"/>
                <a:ea typeface="Cambria Math" panose="02040503050406030204" pitchFamily="18" charset="0"/>
              </a:rPr>
              <a:t> confidence interval is</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5817F1B-2531-781B-A847-A37C7A305802}"/>
                  </a:ext>
                </a:extLst>
              </p:cNvPr>
              <p:cNvSpPr/>
              <p:nvPr/>
            </p:nvSpPr>
            <p:spPr>
              <a:xfrm>
                <a:off x="251520" y="3294072"/>
                <a:ext cx="1348446" cy="400110"/>
              </a:xfrm>
              <a:prstGeom prst="rect">
                <a:avLst/>
              </a:prstGeom>
            </p:spPr>
            <p:txBody>
              <a:bodyPr wrap="none">
                <a:spAutoFit/>
              </a:bodyPr>
              <a:lstStyle/>
              <a:p>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1-</a:t>
                </a:r>
                <a14:m>
                  <m:oMath xmlns:m="http://schemas.openxmlformats.org/officeDocument/2006/math">
                    <m:r>
                      <a:rPr lang="zh-CN" altLang="en-US" sz="2000" b="1" i="1">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0.95</a:t>
                </a:r>
                <a:endParaRPr lang="zh-CN" altLang="en-US" sz="2000" b="1" dirty="0">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95817F1B-2531-781B-A847-A37C7A305802}"/>
                  </a:ext>
                </a:extLst>
              </p:cNvPr>
              <p:cNvSpPr>
                <a:spLocks noRot="1" noChangeAspect="1" noMove="1" noResize="1" noEditPoints="1" noAdjustHandles="1" noChangeArrowheads="1" noChangeShapeType="1" noTextEdit="1"/>
              </p:cNvSpPr>
              <p:nvPr/>
            </p:nvSpPr>
            <p:spPr>
              <a:xfrm>
                <a:off x="251520" y="3294072"/>
                <a:ext cx="1348446" cy="400110"/>
              </a:xfrm>
              <a:prstGeom prst="rect">
                <a:avLst/>
              </a:prstGeom>
              <a:blipFill>
                <a:blip r:embed="rId11"/>
                <a:stretch>
                  <a:fillRect l="-4525" t="-7576" r="-5430"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FFE55BF-DB8D-0FDE-ABA6-0AA740FF5776}"/>
                  </a:ext>
                </a:extLst>
              </p:cNvPr>
              <p:cNvSpPr txBox="1"/>
              <p:nvPr/>
            </p:nvSpPr>
            <p:spPr>
              <a:xfrm>
                <a:off x="1527485" y="3206760"/>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2FFE55BF-DB8D-0FDE-ABA6-0AA740FF5776}"/>
                  </a:ext>
                </a:extLst>
              </p:cNvPr>
              <p:cNvSpPr txBox="1">
                <a:spLocks noRot="1" noChangeAspect="1" noMove="1" noResize="1" noEditPoints="1" noAdjustHandles="1" noChangeArrowheads="1" noChangeShapeType="1" noTextEdit="1"/>
              </p:cNvSpPr>
              <p:nvPr/>
            </p:nvSpPr>
            <p:spPr>
              <a:xfrm>
                <a:off x="1527485" y="3206760"/>
                <a:ext cx="278153" cy="44057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684E81AB-0FDE-0921-56EA-AC20EF9CA576}"/>
                  </a:ext>
                </a:extLst>
              </p:cNvPr>
              <p:cNvSpPr/>
              <p:nvPr/>
            </p:nvSpPr>
            <p:spPr>
              <a:xfrm>
                <a:off x="1733387" y="3268672"/>
                <a:ext cx="1125629" cy="400110"/>
              </a:xfrm>
              <a:prstGeom prst="rect">
                <a:avLst/>
              </a:prstGeom>
            </p:spPr>
            <p:txBody>
              <a:bodyPr wrap="none">
                <a:spAutoFit/>
              </a:bodyPr>
              <a:lstStyle/>
              <a:p>
                <a14:m>
                  <m:oMath xmlns:m="http://schemas.openxmlformats.org/officeDocument/2006/math">
                    <m:r>
                      <a:rPr lang="zh-CN" altLang="en-US" sz="2000" b="1" i="1" smtClean="0">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0.05</a:t>
                </a:r>
                <a:endParaRPr lang="zh-CN" altLang="en-US" sz="2000" b="1" dirty="0">
                  <a:latin typeface="Cambria Math" panose="02040503050406030204" pitchFamily="18" charset="0"/>
                </a:endParaRPr>
              </a:p>
            </p:txBody>
          </p:sp>
        </mc:Choice>
        <mc:Fallback xmlns="">
          <p:sp>
            <p:nvSpPr>
              <p:cNvPr id="20" name="矩形 19">
                <a:extLst>
                  <a:ext uri="{FF2B5EF4-FFF2-40B4-BE49-F238E27FC236}">
                    <a16:creationId xmlns:a16="http://schemas.microsoft.com/office/drawing/2014/main" id="{684E81AB-0FDE-0921-56EA-AC20EF9CA576}"/>
                  </a:ext>
                </a:extLst>
              </p:cNvPr>
              <p:cNvSpPr>
                <a:spLocks noRot="1" noChangeAspect="1" noMove="1" noResize="1" noEditPoints="1" noAdjustHandles="1" noChangeArrowheads="1" noChangeShapeType="1" noTextEdit="1"/>
              </p:cNvSpPr>
              <p:nvPr/>
            </p:nvSpPr>
            <p:spPr>
              <a:xfrm>
                <a:off x="1733387" y="3268672"/>
                <a:ext cx="1125629" cy="400110"/>
              </a:xfrm>
              <a:prstGeom prst="rect">
                <a:avLst/>
              </a:prstGeom>
              <a:blipFill>
                <a:blip r:embed="rId13"/>
                <a:stretch>
                  <a:fillRect t="-7576" r="-648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EEA5490-E9FD-D697-34C6-B1CCD0DA8A34}"/>
                  </a:ext>
                </a:extLst>
              </p:cNvPr>
              <p:cNvSpPr txBox="1"/>
              <p:nvPr/>
            </p:nvSpPr>
            <p:spPr>
              <a:xfrm>
                <a:off x="2802895" y="3195185"/>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21" name="文本框 20">
                <a:extLst>
                  <a:ext uri="{FF2B5EF4-FFF2-40B4-BE49-F238E27FC236}">
                    <a16:creationId xmlns:a16="http://schemas.microsoft.com/office/drawing/2014/main" id="{AEEA5490-E9FD-D697-34C6-B1CCD0DA8A34}"/>
                  </a:ext>
                </a:extLst>
              </p:cNvPr>
              <p:cNvSpPr txBox="1">
                <a:spLocks noRot="1" noChangeAspect="1" noMove="1" noResize="1" noEditPoints="1" noAdjustHandles="1" noChangeArrowheads="1" noChangeShapeType="1" noTextEdit="1"/>
              </p:cNvSpPr>
              <p:nvPr/>
            </p:nvSpPr>
            <p:spPr>
              <a:xfrm>
                <a:off x="2802895" y="3195185"/>
                <a:ext cx="278153" cy="44057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65E26585-AAA6-90D7-A42C-33484F800BA0}"/>
                  </a:ext>
                </a:extLst>
              </p:cNvPr>
              <p:cNvSpPr/>
              <p:nvPr/>
            </p:nvSpPr>
            <p:spPr>
              <a:xfrm>
                <a:off x="2995359" y="3243794"/>
                <a:ext cx="1731821" cy="427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ea typeface="Cambria Math" panose="02040503050406030204" pitchFamily="18" charset="0"/>
                            </a:rPr>
                          </m:ctrlPr>
                        </m:sSubPr>
                        <m:e>
                          <m:r>
                            <a:rPr lang="en-US" altLang="zh-CN" sz="2000" b="1" i="1" smtClean="0">
                              <a:solidFill>
                                <a:srgbClr val="002060"/>
                              </a:solidFill>
                              <a:latin typeface="Cambria Math" panose="02040503050406030204" pitchFamily="18" charset="0"/>
                              <a:ea typeface="Cambria Math" panose="02040503050406030204" pitchFamily="18" charset="0"/>
                            </a:rPr>
                            <m:t>𝒛</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𝟐</m:t>
                          </m:r>
                        </m:sub>
                      </m:sSub>
                      <m:r>
                        <a:rPr lang="en-US" altLang="zh-CN" sz="2000" b="1" i="1">
                          <a:solidFill>
                            <a:srgbClr val="002060"/>
                          </a:solidFill>
                          <a:latin typeface="Cambria Math" panose="02040503050406030204" pitchFamily="18" charset="0"/>
                          <a:ea typeface="Cambria Math" panose="02040503050406030204" pitchFamily="18" charset="0"/>
                        </a:rPr>
                        <m:t>=</m:t>
                      </m:r>
                      <m:sSub>
                        <m:sSubPr>
                          <m:ctrlPr>
                            <a:rPr lang="en-US" altLang="zh-CN" sz="2000" b="1" i="1">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𝟎𝟐𝟓</m:t>
                          </m:r>
                        </m:sub>
                      </m:sSub>
                      <m:r>
                        <a:rPr lang="en-US" altLang="zh-CN" sz="2000" b="1" i="1" smtClean="0">
                          <a:solidFill>
                            <a:srgbClr val="002060"/>
                          </a:solidFill>
                          <a:latin typeface="Cambria Math" panose="02040503050406030204" pitchFamily="18" charset="0"/>
                          <a:ea typeface="Cambria Math" panose="02040503050406030204" pitchFamily="18" charset="0"/>
                        </a:rPr>
                        <m:t>,</m:t>
                      </m:r>
                    </m:oMath>
                  </m:oMathPara>
                </a14:m>
                <a:endParaRPr lang="zh-CN" altLang="en-US" sz="2000" b="1" dirty="0">
                  <a:latin typeface="Cambria Math" panose="02040503050406030204" pitchFamily="18" charset="0"/>
                </a:endParaRPr>
              </a:p>
            </p:txBody>
          </p:sp>
        </mc:Choice>
        <mc:Fallback xmlns="">
          <p:sp>
            <p:nvSpPr>
              <p:cNvPr id="22" name="矩形 21">
                <a:extLst>
                  <a:ext uri="{FF2B5EF4-FFF2-40B4-BE49-F238E27FC236}">
                    <a16:creationId xmlns:a16="http://schemas.microsoft.com/office/drawing/2014/main" id="{65E26585-AAA6-90D7-A42C-33484F800BA0}"/>
                  </a:ext>
                </a:extLst>
              </p:cNvPr>
              <p:cNvSpPr>
                <a:spLocks noRot="1" noChangeAspect="1" noMove="1" noResize="1" noEditPoints="1" noAdjustHandles="1" noChangeArrowheads="1" noChangeShapeType="1" noTextEdit="1"/>
              </p:cNvSpPr>
              <p:nvPr/>
            </p:nvSpPr>
            <p:spPr>
              <a:xfrm>
                <a:off x="2995359" y="3243794"/>
                <a:ext cx="1731821" cy="427618"/>
              </a:xfrm>
              <a:prstGeom prst="rect">
                <a:avLst/>
              </a:prstGeom>
              <a:blipFill>
                <a:blip r:embed="rId15"/>
                <a:stretch>
                  <a:fillRect b="-12857"/>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6876E0F7-F83B-FDC2-2ECF-0F880D69912A}"/>
              </a:ext>
            </a:extLst>
          </p:cNvPr>
          <p:cNvSpPr/>
          <p:nvPr/>
        </p:nvSpPr>
        <p:spPr>
          <a:xfrm>
            <a:off x="319015" y="5248866"/>
            <a:ext cx="4696542" cy="430887"/>
          </a:xfrm>
          <a:prstGeom prst="rect">
            <a:avLst/>
          </a:prstGeom>
        </p:spPr>
        <p:txBody>
          <a:bodyPr wrap="none">
            <a:spAutoFit/>
          </a:bodyPr>
          <a:lstStyle/>
          <a:p>
            <a:r>
              <a:rPr lang="en-US" altLang="zh-CN" sz="2200" b="1" dirty="0">
                <a:latin typeface="Cambria Math" panose="02040503050406030204" pitchFamily="18" charset="0"/>
                <a:ea typeface="Cambria Math" panose="02040503050406030204" pitchFamily="18" charset="0"/>
              </a:rPr>
              <a:t>Hence, the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99%</a:t>
            </a:r>
            <a:r>
              <a:rPr lang="en-US" altLang="zh-CN" sz="2200" b="1" dirty="0">
                <a:latin typeface="Cambria Math" panose="02040503050406030204" pitchFamily="18" charset="0"/>
                <a:ea typeface="Cambria Math" panose="02040503050406030204" pitchFamily="18" charset="0"/>
              </a:rPr>
              <a:t> confidence interval is</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C2D97BE0-0100-9B00-89D7-A6C769935A16}"/>
                  </a:ext>
                </a:extLst>
              </p:cNvPr>
              <p:cNvSpPr/>
              <p:nvPr/>
            </p:nvSpPr>
            <p:spPr>
              <a:xfrm>
                <a:off x="197494" y="4629177"/>
                <a:ext cx="1348446" cy="400110"/>
              </a:xfrm>
              <a:prstGeom prst="rect">
                <a:avLst/>
              </a:prstGeom>
            </p:spPr>
            <p:txBody>
              <a:bodyPr wrap="none">
                <a:spAutoFit/>
              </a:bodyPr>
              <a:lstStyle/>
              <a:p>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1-</a:t>
                </a:r>
                <a14:m>
                  <m:oMath xmlns:m="http://schemas.openxmlformats.org/officeDocument/2006/math">
                    <m:r>
                      <a:rPr lang="zh-CN" altLang="en-US" sz="2000" b="1" i="1">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0.99</a:t>
                </a:r>
                <a:endParaRPr lang="zh-CN" altLang="en-US" sz="2000" b="1" dirty="0">
                  <a:latin typeface="Cambria Math" panose="02040503050406030204" pitchFamily="18" charset="0"/>
                </a:endParaRPr>
              </a:p>
            </p:txBody>
          </p:sp>
        </mc:Choice>
        <mc:Fallback xmlns="">
          <p:sp>
            <p:nvSpPr>
              <p:cNvPr id="24" name="矩形 23">
                <a:extLst>
                  <a:ext uri="{FF2B5EF4-FFF2-40B4-BE49-F238E27FC236}">
                    <a16:creationId xmlns:a16="http://schemas.microsoft.com/office/drawing/2014/main" id="{C2D97BE0-0100-9B00-89D7-A6C769935A16}"/>
                  </a:ext>
                </a:extLst>
              </p:cNvPr>
              <p:cNvSpPr>
                <a:spLocks noRot="1" noChangeAspect="1" noMove="1" noResize="1" noEditPoints="1" noAdjustHandles="1" noChangeArrowheads="1" noChangeShapeType="1" noTextEdit="1"/>
              </p:cNvSpPr>
              <p:nvPr/>
            </p:nvSpPr>
            <p:spPr>
              <a:xfrm>
                <a:off x="197494" y="4629177"/>
                <a:ext cx="1348446" cy="400110"/>
              </a:xfrm>
              <a:prstGeom prst="rect">
                <a:avLst/>
              </a:prstGeom>
              <a:blipFill>
                <a:blip r:embed="rId16"/>
                <a:stretch>
                  <a:fillRect l="-4505" t="-7576" r="-495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FE9EE32-9914-5E9E-6EED-417A7CC71BD9}"/>
                  </a:ext>
                </a:extLst>
              </p:cNvPr>
              <p:cNvSpPr txBox="1"/>
              <p:nvPr/>
            </p:nvSpPr>
            <p:spPr>
              <a:xfrm>
                <a:off x="1460759" y="4554565"/>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25" name="文本框 24">
                <a:extLst>
                  <a:ext uri="{FF2B5EF4-FFF2-40B4-BE49-F238E27FC236}">
                    <a16:creationId xmlns:a16="http://schemas.microsoft.com/office/drawing/2014/main" id="{6FE9EE32-9914-5E9E-6EED-417A7CC71BD9}"/>
                  </a:ext>
                </a:extLst>
              </p:cNvPr>
              <p:cNvSpPr txBox="1">
                <a:spLocks noRot="1" noChangeAspect="1" noMove="1" noResize="1" noEditPoints="1" noAdjustHandles="1" noChangeArrowheads="1" noChangeShapeType="1" noTextEdit="1"/>
              </p:cNvSpPr>
              <p:nvPr/>
            </p:nvSpPr>
            <p:spPr>
              <a:xfrm>
                <a:off x="1460759" y="4554565"/>
                <a:ext cx="278153" cy="44057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770B997-8781-CC10-01BC-3A3D671E9690}"/>
                  </a:ext>
                </a:extLst>
              </p:cNvPr>
              <p:cNvSpPr/>
              <p:nvPr/>
            </p:nvSpPr>
            <p:spPr>
              <a:xfrm>
                <a:off x="1692061" y="4629177"/>
                <a:ext cx="1125629" cy="400110"/>
              </a:xfrm>
              <a:prstGeom prst="rect">
                <a:avLst/>
              </a:prstGeom>
            </p:spPr>
            <p:txBody>
              <a:bodyPr wrap="none">
                <a:spAutoFit/>
              </a:bodyPr>
              <a:lstStyle/>
              <a:p>
                <a14:m>
                  <m:oMath xmlns:m="http://schemas.openxmlformats.org/officeDocument/2006/math">
                    <m:r>
                      <a:rPr lang="zh-CN" altLang="en-US" sz="2000" b="1" i="1" smtClean="0">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ea typeface="Cambria Math" panose="02040503050406030204" pitchFamily="18" charset="0"/>
                      </a:rPr>
                      <m:t> </m:t>
                    </m:r>
                  </m:oMath>
                </a14:m>
                <a: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0.01</a:t>
                </a:r>
                <a:endParaRPr lang="zh-CN" altLang="en-US" sz="2000" b="1" dirty="0">
                  <a:latin typeface="Cambria Math" panose="02040503050406030204" pitchFamily="18" charset="0"/>
                </a:endParaRPr>
              </a:p>
            </p:txBody>
          </p:sp>
        </mc:Choice>
        <mc:Fallback xmlns="">
          <p:sp>
            <p:nvSpPr>
              <p:cNvPr id="26" name="矩形 25">
                <a:extLst>
                  <a:ext uri="{FF2B5EF4-FFF2-40B4-BE49-F238E27FC236}">
                    <a16:creationId xmlns:a16="http://schemas.microsoft.com/office/drawing/2014/main" id="{9770B997-8781-CC10-01BC-3A3D671E9690}"/>
                  </a:ext>
                </a:extLst>
              </p:cNvPr>
              <p:cNvSpPr>
                <a:spLocks noRot="1" noChangeAspect="1" noMove="1" noResize="1" noEditPoints="1" noAdjustHandles="1" noChangeArrowheads="1" noChangeShapeType="1" noTextEdit="1"/>
              </p:cNvSpPr>
              <p:nvPr/>
            </p:nvSpPr>
            <p:spPr>
              <a:xfrm>
                <a:off x="1692061" y="4629177"/>
                <a:ext cx="1125629" cy="400110"/>
              </a:xfrm>
              <a:prstGeom prst="rect">
                <a:avLst/>
              </a:prstGeom>
              <a:blipFill>
                <a:blip r:embed="rId18"/>
                <a:stretch>
                  <a:fillRect t="-7576" r="-652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09CEB69-CE9C-8DBB-FE8B-C56E7F1B3754}"/>
                  </a:ext>
                </a:extLst>
              </p:cNvPr>
              <p:cNvSpPr txBox="1"/>
              <p:nvPr/>
            </p:nvSpPr>
            <p:spPr>
              <a:xfrm>
                <a:off x="2736169" y="4542990"/>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27" name="文本框 26">
                <a:extLst>
                  <a:ext uri="{FF2B5EF4-FFF2-40B4-BE49-F238E27FC236}">
                    <a16:creationId xmlns:a16="http://schemas.microsoft.com/office/drawing/2014/main" id="{409CEB69-CE9C-8DBB-FE8B-C56E7F1B3754}"/>
                  </a:ext>
                </a:extLst>
              </p:cNvPr>
              <p:cNvSpPr txBox="1">
                <a:spLocks noRot="1" noChangeAspect="1" noMove="1" noResize="1" noEditPoints="1" noAdjustHandles="1" noChangeArrowheads="1" noChangeShapeType="1" noTextEdit="1"/>
              </p:cNvSpPr>
              <p:nvPr/>
            </p:nvSpPr>
            <p:spPr>
              <a:xfrm>
                <a:off x="2736169" y="4542990"/>
                <a:ext cx="278153" cy="44057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4CA617AE-E12F-AB4D-4EEB-9035C0DDFC78}"/>
                  </a:ext>
                </a:extLst>
              </p:cNvPr>
              <p:cNvSpPr/>
              <p:nvPr/>
            </p:nvSpPr>
            <p:spPr>
              <a:xfrm>
                <a:off x="2941333" y="4604299"/>
                <a:ext cx="1731821" cy="427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ea typeface="Cambria Math" panose="02040503050406030204" pitchFamily="18" charset="0"/>
                            </a:rPr>
                          </m:ctrlPr>
                        </m:sSubPr>
                        <m:e>
                          <m:r>
                            <a:rPr lang="en-US" altLang="zh-CN" sz="2000" b="1" i="1" smtClean="0">
                              <a:solidFill>
                                <a:srgbClr val="002060"/>
                              </a:solidFill>
                              <a:latin typeface="Cambria Math" panose="02040503050406030204" pitchFamily="18" charset="0"/>
                              <a:ea typeface="Cambria Math" panose="02040503050406030204" pitchFamily="18" charset="0"/>
                            </a:rPr>
                            <m:t>𝒛</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𝟐</m:t>
                          </m:r>
                        </m:sub>
                      </m:sSub>
                      <m:r>
                        <a:rPr lang="en-US" altLang="zh-CN" sz="2000" b="1" i="1">
                          <a:solidFill>
                            <a:srgbClr val="002060"/>
                          </a:solidFill>
                          <a:latin typeface="Cambria Math" panose="02040503050406030204" pitchFamily="18" charset="0"/>
                          <a:ea typeface="Cambria Math" panose="02040503050406030204" pitchFamily="18" charset="0"/>
                        </a:rPr>
                        <m:t>=</m:t>
                      </m:r>
                      <m:sSub>
                        <m:sSubPr>
                          <m:ctrlPr>
                            <a:rPr lang="en-US" altLang="zh-CN" sz="2000" b="1" i="1">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𝟎𝟎𝟓</m:t>
                          </m:r>
                        </m:sub>
                      </m:sSub>
                      <m:r>
                        <a:rPr lang="en-US" altLang="zh-CN" sz="2000" b="1" i="0" smtClean="0">
                          <a:solidFill>
                            <a:srgbClr val="002060"/>
                          </a:solidFill>
                          <a:latin typeface="Cambria Math" panose="02040503050406030204" pitchFamily="18" charset="0"/>
                          <a:ea typeface="Cambria Math" panose="02040503050406030204" pitchFamily="18" charset="0"/>
                        </a:rPr>
                        <m:t>,</m:t>
                      </m:r>
                    </m:oMath>
                  </m:oMathPara>
                </a14:m>
                <a:endParaRPr lang="zh-CN" altLang="en-US" sz="2000" b="1" dirty="0">
                  <a:latin typeface="Cambria Math" panose="02040503050406030204" pitchFamily="18" charset="0"/>
                </a:endParaRPr>
              </a:p>
            </p:txBody>
          </p:sp>
        </mc:Choice>
        <mc:Fallback xmlns="">
          <p:sp>
            <p:nvSpPr>
              <p:cNvPr id="28" name="矩形 27">
                <a:extLst>
                  <a:ext uri="{FF2B5EF4-FFF2-40B4-BE49-F238E27FC236}">
                    <a16:creationId xmlns:a16="http://schemas.microsoft.com/office/drawing/2014/main" id="{4CA617AE-E12F-AB4D-4EEB-9035C0DDFC78}"/>
                  </a:ext>
                </a:extLst>
              </p:cNvPr>
              <p:cNvSpPr>
                <a:spLocks noRot="1" noChangeAspect="1" noMove="1" noResize="1" noEditPoints="1" noAdjustHandles="1" noChangeArrowheads="1" noChangeShapeType="1" noTextEdit="1"/>
              </p:cNvSpPr>
              <p:nvPr/>
            </p:nvSpPr>
            <p:spPr>
              <a:xfrm>
                <a:off x="2941333" y="4604299"/>
                <a:ext cx="1731821" cy="427618"/>
              </a:xfrm>
              <a:prstGeom prst="rect">
                <a:avLst/>
              </a:prstGeom>
              <a:blipFill>
                <a:blip r:embed="rId20"/>
                <a:stretch>
                  <a:fillRect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A34B812-BC22-C90A-7AD3-0C853318A19A}"/>
                  </a:ext>
                </a:extLst>
              </p:cNvPr>
              <p:cNvSpPr/>
              <p:nvPr/>
            </p:nvSpPr>
            <p:spPr>
              <a:xfrm>
                <a:off x="4478855" y="4652327"/>
                <a:ext cx="277652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Cambria Math" panose="02040503050406030204" pitchFamily="18" charset="0"/>
                        </a:rPr>
                        <m:t>𝑷</m:t>
                      </m:r>
                      <m:d>
                        <m:dPr>
                          <m:ctrlPr>
                            <a:rPr lang="en-US" altLang="zh-CN" sz="2000" b="1" i="1">
                              <a:solidFill>
                                <a:srgbClr val="002060"/>
                              </a:solidFill>
                              <a:latin typeface="Cambria Math" panose="02040503050406030204" pitchFamily="18" charset="0"/>
                              <a:ea typeface="Cambria Math" panose="02040503050406030204" pitchFamily="18" charset="0"/>
                            </a:rPr>
                          </m:ctrlPr>
                        </m:dPr>
                        <m:e>
                          <m:r>
                            <m:rPr>
                              <m:nor/>
                            </m:rPr>
                            <a:rPr lang="en-US" altLang="zh-CN" sz="2000" b="1" i="1">
                              <a:solidFill>
                                <a:srgbClr val="002060"/>
                              </a:solidFill>
                              <a:latin typeface="Cambria Math" panose="02040503050406030204" pitchFamily="18" charset="0"/>
                              <a:ea typeface="Cambria Math" panose="02040503050406030204" pitchFamily="18" charset="0"/>
                            </a:rPr>
                            <m:t>Z</m:t>
                          </m:r>
                          <m:r>
                            <a:rPr lang="en-US" altLang="zh-CN" sz="2000" b="1" i="1">
                              <a:solidFill>
                                <a:srgbClr val="002060"/>
                              </a:solidFill>
                              <a:latin typeface="Cambria Math" panose="02040503050406030204" pitchFamily="18" charset="0"/>
                              <a:ea typeface="Cambria Math" panose="02040503050406030204" pitchFamily="18" charset="0"/>
                            </a:rPr>
                            <m:t>&lt;</m:t>
                          </m:r>
                          <m:sSub>
                            <m:sSubPr>
                              <m:ctrlPr>
                                <a:rPr lang="en-US" altLang="zh-CN" sz="2000" b="1" i="1">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𝟎𝟎𝟓</m:t>
                              </m:r>
                            </m:sub>
                          </m:sSub>
                        </m:e>
                      </m:d>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𝟎</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𝟗𝟗𝟓</m:t>
                      </m:r>
                    </m:oMath>
                  </m:oMathPara>
                </a14:m>
                <a:endParaRPr lang="zh-CN" altLang="en-US" sz="2000" b="1" dirty="0">
                  <a:latin typeface="Cambria Math" panose="02040503050406030204" pitchFamily="18" charset="0"/>
                </a:endParaRPr>
              </a:p>
            </p:txBody>
          </p:sp>
        </mc:Choice>
        <mc:Fallback xmlns="">
          <p:sp>
            <p:nvSpPr>
              <p:cNvPr id="29" name="矩形 28">
                <a:extLst>
                  <a:ext uri="{FF2B5EF4-FFF2-40B4-BE49-F238E27FC236}">
                    <a16:creationId xmlns:a16="http://schemas.microsoft.com/office/drawing/2014/main" id="{5A34B812-BC22-C90A-7AD3-0C853318A19A}"/>
                  </a:ext>
                </a:extLst>
              </p:cNvPr>
              <p:cNvSpPr>
                <a:spLocks noRot="1" noChangeAspect="1" noMove="1" noResize="1" noEditPoints="1" noAdjustHandles="1" noChangeArrowheads="1" noChangeShapeType="1" noTextEdit="1"/>
              </p:cNvSpPr>
              <p:nvPr/>
            </p:nvSpPr>
            <p:spPr>
              <a:xfrm>
                <a:off x="4478855" y="4652327"/>
                <a:ext cx="2776529" cy="400110"/>
              </a:xfrm>
              <a:prstGeom prst="rect">
                <a:avLst/>
              </a:prstGeom>
              <a:blipFill>
                <a:blip r:embed="rId21"/>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8108EA00-CE91-2E04-534E-7FF1A457CAB3}"/>
                  </a:ext>
                </a:extLst>
              </p:cNvPr>
              <p:cNvSpPr/>
              <p:nvPr/>
            </p:nvSpPr>
            <p:spPr>
              <a:xfrm>
                <a:off x="8087714" y="4608791"/>
                <a:ext cx="1164806" cy="427681"/>
              </a:xfrm>
              <a:prstGeom prst="rect">
                <a:avLst/>
              </a:prstGeom>
            </p:spPr>
            <p:txBody>
              <a:bodyPr wrap="none">
                <a:spAutoFit/>
              </a:bodyPr>
              <a:lstStyle/>
              <a:p>
                <a:pPr>
                  <a:lnSpc>
                    <a:spcPct val="120000"/>
                  </a:lnSpc>
                </a:pPr>
                <a14:m>
                  <m:oMath xmlns:m="http://schemas.openxmlformats.org/officeDocument/2006/math">
                    <m:r>
                      <a:rPr lang="en-US" altLang="zh-CN" sz="2000" b="1" i="1" dirty="0" smtClean="0">
                        <a:solidFill>
                          <a:srgbClr val="002060"/>
                        </a:solidFill>
                        <a:latin typeface="Cambria Math" panose="02040503050406030204" pitchFamily="18" charset="0"/>
                        <a:ea typeface="Cambria Math" panose="02040503050406030204" pitchFamily="18" charset="0"/>
                      </a:rPr>
                      <m:t>=</m:t>
                    </m:r>
                    <m:r>
                      <m:rPr>
                        <m:nor/>
                      </m:rPr>
                      <a:rPr lang="en-US" altLang="zh-C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2.575</m:t>
                    </m:r>
                  </m:oMath>
                </a14:m>
                <a:r>
                  <a:rPr lang="en-US" altLang="zh-CN" sz="2000" b="1" dirty="0">
                    <a:latin typeface="Cambria Math" panose="02040503050406030204" pitchFamily="18" charset="0"/>
                    <a:ea typeface="Cambria Math" panose="02040503050406030204" pitchFamily="18" charset="0"/>
                  </a:rPr>
                  <a:t>. </a:t>
                </a:r>
                <a:endParaRPr lang="zh-CN" altLang="en-US" sz="2000" b="1" dirty="0">
                  <a:latin typeface="Cambria Math" panose="02040503050406030204" pitchFamily="18" charset="0"/>
                </a:endParaRPr>
              </a:p>
            </p:txBody>
          </p:sp>
        </mc:Choice>
        <mc:Fallback xmlns="">
          <p:sp>
            <p:nvSpPr>
              <p:cNvPr id="30" name="矩形 29">
                <a:extLst>
                  <a:ext uri="{FF2B5EF4-FFF2-40B4-BE49-F238E27FC236}">
                    <a16:creationId xmlns:a16="http://schemas.microsoft.com/office/drawing/2014/main" id="{8108EA00-CE91-2E04-534E-7FF1A457CAB3}"/>
                  </a:ext>
                </a:extLst>
              </p:cNvPr>
              <p:cNvSpPr>
                <a:spLocks noRot="1" noChangeAspect="1" noMove="1" noResize="1" noEditPoints="1" noAdjustHandles="1" noChangeArrowheads="1" noChangeShapeType="1" noTextEdit="1"/>
              </p:cNvSpPr>
              <p:nvPr/>
            </p:nvSpPr>
            <p:spPr>
              <a:xfrm>
                <a:off x="8087714" y="4608791"/>
                <a:ext cx="1164806" cy="427681"/>
              </a:xfrm>
              <a:prstGeom prst="rect">
                <a:avLst/>
              </a:prstGeom>
              <a:blipFill>
                <a:blip r:embed="rId22"/>
                <a:stretch>
                  <a:fillRect t="-1429" r="-4188"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C9B6EE3-59F6-6D21-3EE6-D53CF17EE316}"/>
                  </a:ext>
                </a:extLst>
              </p:cNvPr>
              <p:cNvSpPr txBox="1"/>
              <p:nvPr/>
            </p:nvSpPr>
            <p:spPr>
              <a:xfrm>
                <a:off x="7130530" y="4570318"/>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DC9B6EE3-59F6-6D21-3EE6-D53CF17EE316}"/>
                  </a:ext>
                </a:extLst>
              </p:cNvPr>
              <p:cNvSpPr txBox="1">
                <a:spLocks noRot="1" noChangeAspect="1" noMove="1" noResize="1" noEditPoints="1" noAdjustHandles="1" noChangeArrowheads="1" noChangeShapeType="1" noTextEdit="1"/>
              </p:cNvSpPr>
              <p:nvPr/>
            </p:nvSpPr>
            <p:spPr>
              <a:xfrm>
                <a:off x="7130530" y="4570318"/>
                <a:ext cx="278153" cy="440570"/>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002A5262-7091-55AC-1D63-2CA9D41E09B6}"/>
                  </a:ext>
                </a:extLst>
              </p:cNvPr>
              <p:cNvSpPr/>
              <p:nvPr/>
            </p:nvSpPr>
            <p:spPr>
              <a:xfrm>
                <a:off x="7386494" y="4618927"/>
                <a:ext cx="8717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𝟎𝟎𝟓</m:t>
                          </m:r>
                        </m:sub>
                      </m:sSub>
                    </m:oMath>
                  </m:oMathPara>
                </a14:m>
                <a:endParaRPr lang="zh-CN" altLang="en-US" sz="2000" b="1" dirty="0">
                  <a:latin typeface="Cambria Math" panose="02040503050406030204" pitchFamily="18" charset="0"/>
                </a:endParaRPr>
              </a:p>
            </p:txBody>
          </p:sp>
        </mc:Choice>
        <mc:Fallback xmlns="">
          <p:sp>
            <p:nvSpPr>
              <p:cNvPr id="32" name="矩形 31">
                <a:extLst>
                  <a:ext uri="{FF2B5EF4-FFF2-40B4-BE49-F238E27FC236}">
                    <a16:creationId xmlns:a16="http://schemas.microsoft.com/office/drawing/2014/main" id="{002A5262-7091-55AC-1D63-2CA9D41E09B6}"/>
                  </a:ext>
                </a:extLst>
              </p:cNvPr>
              <p:cNvSpPr>
                <a:spLocks noRot="1" noChangeAspect="1" noMove="1" noResize="1" noEditPoints="1" noAdjustHandles="1" noChangeArrowheads="1" noChangeShapeType="1" noTextEdit="1"/>
              </p:cNvSpPr>
              <p:nvPr/>
            </p:nvSpPr>
            <p:spPr>
              <a:xfrm>
                <a:off x="7386494" y="4618927"/>
                <a:ext cx="871777" cy="400110"/>
              </a:xfrm>
              <a:prstGeom prst="rect">
                <a:avLst/>
              </a:prstGeom>
              <a:blipFill>
                <a:blip r:embed="rId2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BE5217CD-87DA-23FA-6E2C-D2D118D477CF}"/>
                  </a:ext>
                </a:extLst>
              </p:cNvPr>
              <p:cNvSpPr/>
              <p:nvPr/>
            </p:nvSpPr>
            <p:spPr>
              <a:xfrm>
                <a:off x="4643966" y="3286355"/>
                <a:ext cx="277652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Cambria Math" panose="02040503050406030204" pitchFamily="18" charset="0"/>
                        </a:rPr>
                        <m:t>𝑷</m:t>
                      </m:r>
                      <m:d>
                        <m:dPr>
                          <m:ctrlPr>
                            <a:rPr lang="en-US" altLang="zh-CN" sz="2000" b="1" i="1">
                              <a:solidFill>
                                <a:srgbClr val="002060"/>
                              </a:solidFill>
                              <a:latin typeface="Cambria Math" panose="02040503050406030204" pitchFamily="18" charset="0"/>
                              <a:ea typeface="Cambria Math" panose="02040503050406030204" pitchFamily="18" charset="0"/>
                            </a:rPr>
                          </m:ctrlPr>
                        </m:dPr>
                        <m:e>
                          <m:r>
                            <m:rPr>
                              <m:nor/>
                            </m:rPr>
                            <a:rPr lang="en-US" altLang="zh-CN" sz="2000" b="1" i="1">
                              <a:solidFill>
                                <a:srgbClr val="002060"/>
                              </a:solidFill>
                              <a:latin typeface="Cambria Math" panose="02040503050406030204" pitchFamily="18" charset="0"/>
                              <a:ea typeface="Cambria Math" panose="02040503050406030204" pitchFamily="18" charset="0"/>
                            </a:rPr>
                            <m:t>Z</m:t>
                          </m:r>
                          <m:r>
                            <a:rPr lang="en-US" altLang="zh-CN" sz="2000" b="1" i="1">
                              <a:solidFill>
                                <a:srgbClr val="002060"/>
                              </a:solidFill>
                              <a:latin typeface="Cambria Math" panose="02040503050406030204" pitchFamily="18" charset="0"/>
                              <a:ea typeface="Cambria Math" panose="02040503050406030204" pitchFamily="18" charset="0"/>
                            </a:rPr>
                            <m:t>&lt;</m:t>
                          </m:r>
                          <m:sSub>
                            <m:sSubPr>
                              <m:ctrlPr>
                                <a:rPr lang="en-US" altLang="zh-CN" sz="2000" b="1" i="1">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𝟎𝟐𝟓</m:t>
                              </m:r>
                            </m:sub>
                          </m:sSub>
                        </m:e>
                      </m:d>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𝟎</m:t>
                      </m:r>
                      <m:r>
                        <a:rPr lang="en-US" altLang="zh-CN" sz="2000" b="1" i="1" dirty="0">
                          <a:solidFill>
                            <a:srgbClr val="002060"/>
                          </a:solidFill>
                          <a:latin typeface="Cambria Math" panose="02040503050406030204" pitchFamily="18" charset="0"/>
                          <a:ea typeface="Cambria Math" panose="02040503050406030204" pitchFamily="18" charset="0"/>
                        </a:rPr>
                        <m:t>.</m:t>
                      </m:r>
                      <m:r>
                        <a:rPr lang="en-US" altLang="zh-CN" sz="2000" b="1" i="1" dirty="0">
                          <a:solidFill>
                            <a:srgbClr val="002060"/>
                          </a:solidFill>
                          <a:latin typeface="Cambria Math" panose="02040503050406030204" pitchFamily="18" charset="0"/>
                          <a:ea typeface="Cambria Math" panose="02040503050406030204" pitchFamily="18" charset="0"/>
                        </a:rPr>
                        <m:t>𝟗𝟕𝟓</m:t>
                      </m:r>
                    </m:oMath>
                  </m:oMathPara>
                </a14:m>
                <a:endParaRPr lang="zh-CN" altLang="en-US" sz="2000" b="1" dirty="0">
                  <a:latin typeface="Cambria Math" panose="02040503050406030204" pitchFamily="18" charset="0"/>
                </a:endParaRPr>
              </a:p>
            </p:txBody>
          </p:sp>
        </mc:Choice>
        <mc:Fallback xmlns="">
          <p:sp>
            <p:nvSpPr>
              <p:cNvPr id="33" name="矩形 32">
                <a:extLst>
                  <a:ext uri="{FF2B5EF4-FFF2-40B4-BE49-F238E27FC236}">
                    <a16:creationId xmlns:a16="http://schemas.microsoft.com/office/drawing/2014/main" id="{BE5217CD-87DA-23FA-6E2C-D2D118D477CF}"/>
                  </a:ext>
                </a:extLst>
              </p:cNvPr>
              <p:cNvSpPr>
                <a:spLocks noRot="1" noChangeAspect="1" noMove="1" noResize="1" noEditPoints="1" noAdjustHandles="1" noChangeArrowheads="1" noChangeShapeType="1" noTextEdit="1"/>
              </p:cNvSpPr>
              <p:nvPr/>
            </p:nvSpPr>
            <p:spPr>
              <a:xfrm>
                <a:off x="4643966" y="3286355"/>
                <a:ext cx="2776529" cy="400110"/>
              </a:xfrm>
              <a:prstGeom prst="rect">
                <a:avLst/>
              </a:prstGeom>
              <a:blipFill>
                <a:blip r:embed="rId25"/>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1F33926D-97A6-71C0-3057-85BBD7835DBA}"/>
                  </a:ext>
                </a:extLst>
              </p:cNvPr>
              <p:cNvSpPr/>
              <p:nvPr/>
            </p:nvSpPr>
            <p:spPr>
              <a:xfrm>
                <a:off x="8265525" y="3230119"/>
                <a:ext cx="1025345" cy="427681"/>
              </a:xfrm>
              <a:prstGeom prst="rect">
                <a:avLst/>
              </a:prstGeom>
            </p:spPr>
            <p:txBody>
              <a:bodyPr wrap="none">
                <a:spAutoFit/>
              </a:bodyPr>
              <a:lstStyle/>
              <a:p>
                <a:pPr>
                  <a:lnSpc>
                    <a:spcPct val="120000"/>
                  </a:lnSpc>
                </a:pPr>
                <a14:m>
                  <m:oMath xmlns:m="http://schemas.openxmlformats.org/officeDocument/2006/math">
                    <m:r>
                      <a:rPr lang="en-US" altLang="zh-CN" sz="2000" b="1" i="1" dirty="0" smtClean="0">
                        <a:solidFill>
                          <a:srgbClr val="002060"/>
                        </a:solidFill>
                        <a:latin typeface="Cambria Math" panose="02040503050406030204" pitchFamily="18" charset="0"/>
                        <a:ea typeface="Cambria Math" panose="02040503050406030204" pitchFamily="18" charset="0"/>
                      </a:rPr>
                      <m:t>=</m:t>
                    </m:r>
                    <m:r>
                      <m:rPr>
                        <m:nor/>
                      </m:rPr>
                      <a:rPr lang="en-US" altLang="zh-CN" sz="2000" b="1" i="0" dirty="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1.96</m:t>
                    </m:r>
                  </m:oMath>
                </a14:m>
                <a:r>
                  <a:rPr lang="en-US" altLang="zh-CN" sz="2000" b="1" dirty="0">
                    <a:latin typeface="Cambria Math" panose="02040503050406030204" pitchFamily="18" charset="0"/>
                    <a:ea typeface="Cambria Math" panose="02040503050406030204" pitchFamily="18" charset="0"/>
                  </a:rPr>
                  <a:t>. </a:t>
                </a:r>
                <a:endParaRPr lang="zh-CN" altLang="en-US" sz="2000" b="1" dirty="0">
                  <a:latin typeface="Cambria Math" panose="02040503050406030204" pitchFamily="18" charset="0"/>
                </a:endParaRPr>
              </a:p>
            </p:txBody>
          </p:sp>
        </mc:Choice>
        <mc:Fallback xmlns="">
          <p:sp>
            <p:nvSpPr>
              <p:cNvPr id="35" name="矩形 34">
                <a:extLst>
                  <a:ext uri="{FF2B5EF4-FFF2-40B4-BE49-F238E27FC236}">
                    <a16:creationId xmlns:a16="http://schemas.microsoft.com/office/drawing/2014/main" id="{1F33926D-97A6-71C0-3057-85BBD7835DBA}"/>
                  </a:ext>
                </a:extLst>
              </p:cNvPr>
              <p:cNvSpPr>
                <a:spLocks noRot="1" noChangeAspect="1" noMove="1" noResize="1" noEditPoints="1" noAdjustHandles="1" noChangeArrowheads="1" noChangeShapeType="1" noTextEdit="1"/>
              </p:cNvSpPr>
              <p:nvPr/>
            </p:nvSpPr>
            <p:spPr>
              <a:xfrm>
                <a:off x="8265525" y="3230119"/>
                <a:ext cx="1025345" cy="427681"/>
              </a:xfrm>
              <a:prstGeom prst="rect">
                <a:avLst/>
              </a:prstGeom>
              <a:blipFill>
                <a:blip r:embed="rId26"/>
                <a:stretch>
                  <a:fillRect t="-2857" r="-4762"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F38BD27-A543-8D5C-771E-CB2D81F8D8C6}"/>
                  </a:ext>
                </a:extLst>
              </p:cNvPr>
              <p:cNvSpPr txBox="1"/>
              <p:nvPr/>
            </p:nvSpPr>
            <p:spPr>
              <a:xfrm>
                <a:off x="7409941" y="3191646"/>
                <a:ext cx="278153"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latin typeface="Cambria Math" panose="02040503050406030204" pitchFamily="18" charset="0"/>
                </a:endParaRPr>
              </a:p>
            </p:txBody>
          </p:sp>
        </mc:Choice>
        <mc:Fallback xmlns="">
          <p:sp>
            <p:nvSpPr>
              <p:cNvPr id="36" name="文本框 35">
                <a:extLst>
                  <a:ext uri="{FF2B5EF4-FFF2-40B4-BE49-F238E27FC236}">
                    <a16:creationId xmlns:a16="http://schemas.microsoft.com/office/drawing/2014/main" id="{5F38BD27-A543-8D5C-771E-CB2D81F8D8C6}"/>
                  </a:ext>
                </a:extLst>
              </p:cNvPr>
              <p:cNvSpPr txBox="1">
                <a:spLocks noRot="1" noChangeAspect="1" noMove="1" noResize="1" noEditPoints="1" noAdjustHandles="1" noChangeArrowheads="1" noChangeShapeType="1" noTextEdit="1"/>
              </p:cNvSpPr>
              <p:nvPr/>
            </p:nvSpPr>
            <p:spPr>
              <a:xfrm>
                <a:off x="7409941" y="3191646"/>
                <a:ext cx="278153" cy="440570"/>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6DB210B5-FC5F-069E-1717-6C53450430EE}"/>
                  </a:ext>
                </a:extLst>
              </p:cNvPr>
              <p:cNvSpPr/>
              <p:nvPr/>
            </p:nvSpPr>
            <p:spPr>
              <a:xfrm>
                <a:off x="7602405" y="3240255"/>
                <a:ext cx="8717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ea typeface="Cambria Math" panose="02040503050406030204" pitchFamily="18" charset="0"/>
                            </a:rPr>
                          </m:ctrlPr>
                        </m:sSubPr>
                        <m:e>
                          <m:r>
                            <a:rPr lang="en-US" altLang="zh-CN" sz="2000" b="1" i="1">
                              <a:solidFill>
                                <a:srgbClr val="002060"/>
                              </a:solidFill>
                              <a:latin typeface="Cambria Math" panose="02040503050406030204" pitchFamily="18" charset="0"/>
                              <a:ea typeface="Cambria Math" panose="02040503050406030204" pitchFamily="18" charset="0"/>
                            </a:rPr>
                            <m:t>𝒛</m:t>
                          </m:r>
                        </m:e>
                        <m:sub>
                          <m:r>
                            <a:rPr lang="en-US" altLang="zh-CN" sz="2000" b="1" i="1">
                              <a:solidFill>
                                <a:srgbClr val="002060"/>
                              </a:solidFill>
                              <a:latin typeface="Cambria Math" panose="02040503050406030204" pitchFamily="18" charset="0"/>
                              <a:ea typeface="Cambria Math" panose="02040503050406030204" pitchFamily="18" charset="0"/>
                            </a:rPr>
                            <m:t>𝟎</m:t>
                          </m:r>
                          <m:r>
                            <a:rPr lang="en-US" altLang="zh-CN" sz="2000" b="1" i="1">
                              <a:solidFill>
                                <a:srgbClr val="002060"/>
                              </a:solidFill>
                              <a:latin typeface="Cambria Math" panose="02040503050406030204" pitchFamily="18" charset="0"/>
                              <a:ea typeface="Cambria Math" panose="02040503050406030204" pitchFamily="18" charset="0"/>
                            </a:rPr>
                            <m:t>.</m:t>
                          </m:r>
                          <m:r>
                            <a:rPr lang="en-US" altLang="zh-CN" sz="2000" b="1" i="1">
                              <a:solidFill>
                                <a:srgbClr val="002060"/>
                              </a:solidFill>
                              <a:latin typeface="Cambria Math" panose="02040503050406030204" pitchFamily="18" charset="0"/>
                              <a:ea typeface="Cambria Math" panose="02040503050406030204" pitchFamily="18" charset="0"/>
                            </a:rPr>
                            <m:t>𝟎𝟐𝟓</m:t>
                          </m:r>
                        </m:sub>
                      </m:sSub>
                    </m:oMath>
                  </m:oMathPara>
                </a14:m>
                <a:endParaRPr lang="zh-CN" altLang="en-US" sz="2000" b="1" dirty="0">
                  <a:latin typeface="Cambria Math" panose="02040503050406030204" pitchFamily="18" charset="0"/>
                </a:endParaRPr>
              </a:p>
            </p:txBody>
          </p:sp>
        </mc:Choice>
        <mc:Fallback xmlns="">
          <p:sp>
            <p:nvSpPr>
              <p:cNvPr id="37" name="矩形 36">
                <a:extLst>
                  <a:ext uri="{FF2B5EF4-FFF2-40B4-BE49-F238E27FC236}">
                    <a16:creationId xmlns:a16="http://schemas.microsoft.com/office/drawing/2014/main" id="{6DB210B5-FC5F-069E-1717-6C53450430EE}"/>
                  </a:ext>
                </a:extLst>
              </p:cNvPr>
              <p:cNvSpPr>
                <a:spLocks noRot="1" noChangeAspect="1" noMove="1" noResize="1" noEditPoints="1" noAdjustHandles="1" noChangeArrowheads="1" noChangeShapeType="1" noTextEdit="1"/>
              </p:cNvSpPr>
              <p:nvPr/>
            </p:nvSpPr>
            <p:spPr>
              <a:xfrm>
                <a:off x="7602405" y="3240255"/>
                <a:ext cx="871777" cy="400110"/>
              </a:xfrm>
              <a:prstGeom prst="rect">
                <a:avLst/>
              </a:prstGeom>
              <a:blipFill>
                <a:blip r:embed="rId28"/>
                <a:stretch>
                  <a:fillRect b="-6154"/>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FD29B5DA-7E17-B01D-4447-E9550D360467}"/>
              </a:ext>
            </a:extLst>
          </p:cNvPr>
          <p:cNvSpPr/>
          <p:nvPr/>
        </p:nvSpPr>
        <p:spPr>
          <a:xfrm>
            <a:off x="1425492" y="2083563"/>
            <a:ext cx="7376927" cy="608246"/>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p>
        </p:txBody>
      </p:sp>
    </p:spTree>
    <p:extLst>
      <p:ext uri="{BB962C8B-B14F-4D97-AF65-F5344CB8AC3E}">
        <p14:creationId xmlns:p14="http://schemas.microsoft.com/office/powerpoint/2010/main" val="17944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animBg="1"/>
      <p:bldP spid="9" grpId="0"/>
      <p:bldP spid="10" grpId="0"/>
      <p:bldP spid="11" grpId="0"/>
      <p:bldP spid="12" grpId="0"/>
      <p:bldP spid="13" grpId="0"/>
      <p:bldP spid="14" grpId="0"/>
      <p:bldP spid="15"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5" grpId="0"/>
      <p:bldP spid="36" grpId="0"/>
      <p:bldP spid="37" grpId="0"/>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8FEB877-B125-B480-AE8E-F63944874759}"/>
                  </a:ext>
                </a:extLst>
              </p:cNvPr>
              <p:cNvSpPr txBox="1">
                <a:spLocks/>
              </p:cNvSpPr>
              <p:nvPr/>
            </p:nvSpPr>
            <p:spPr>
              <a:xfrm>
                <a:off x="287669" y="236864"/>
                <a:ext cx="8568661" cy="338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Interval Estimation of the Mean</a:t>
                </a:r>
                <a14:m>
                  <m:oMath xmlns:m="http://schemas.openxmlformats.org/officeDocument/2006/math">
                    <m:r>
                      <a:rPr lang="en-US" altLang="zh-CN" sz="2800" b="1" i="0" u="sng" smtClean="0">
                        <a:solidFill>
                          <a:srgbClr val="002060"/>
                        </a:solidFill>
                        <a:latin typeface="Cambria Math" panose="02040503050406030204" pitchFamily="18" charset="0"/>
                      </a:rPr>
                      <m:t> </m:t>
                    </m:r>
                    <m:r>
                      <a:rPr lang="zh-CN" altLang="en-US" sz="2800" b="1" i="1" u="sng">
                        <a:solidFill>
                          <a:srgbClr val="002060"/>
                        </a:solidFill>
                        <a:latin typeface="Cambria Math"/>
                      </a:rPr>
                      <m:t>𝝁</m:t>
                    </m:r>
                  </m:oMath>
                </a14:m>
                <a:r>
                  <a:rPr lang="en-US" altLang="zh-CN" sz="3200" b="1" u="sng" dirty="0">
                    <a:solidFill>
                      <a:srgbClr val="6D000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800" b="1" i="1" u="sng" smtClean="0">
                            <a:solidFill>
                              <a:srgbClr val="002060"/>
                            </a:solidFill>
                            <a:latin typeface="Cambria Math" panose="02040503050406030204" pitchFamily="18" charset="0"/>
                          </a:rPr>
                        </m:ctrlPr>
                      </m:sSupPr>
                      <m:e>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r>
                  <a:rPr lang="zh-CN" altLang="en-US" sz="3200" b="1" u="sng" dirty="0"/>
                  <a:t> </a:t>
                </a:r>
                <a:r>
                  <a:rPr lang="en-US" altLang="zh-CN" sz="3200" b="1" u="sng" dirty="0">
                    <a:solidFill>
                      <a:srgbClr val="6D0002"/>
                    </a:solidFill>
                    <a:latin typeface="Times New Roman" panose="02020603050405020304" pitchFamily="18" charset="0"/>
                    <a:cs typeface="Times New Roman" panose="02020603050405020304" pitchFamily="18" charset="0"/>
                  </a:rPr>
                  <a:t>Unknown</a:t>
                </a:r>
                <a:endParaRPr lang="en-US" altLang="zh-CN" sz="2400" b="1"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08FEB877-B125-B480-AE8E-F63944874759}"/>
                  </a:ext>
                </a:extLst>
              </p:cNvPr>
              <p:cNvSpPr txBox="1">
                <a:spLocks noRot="1" noChangeAspect="1" noMove="1" noResize="1" noEditPoints="1" noAdjustHandles="1" noChangeArrowheads="1" noChangeShapeType="1" noTextEdit="1"/>
              </p:cNvSpPr>
              <p:nvPr/>
            </p:nvSpPr>
            <p:spPr>
              <a:xfrm>
                <a:off x="287669" y="236864"/>
                <a:ext cx="8568661" cy="338412"/>
              </a:xfrm>
              <a:prstGeom prst="rect">
                <a:avLst/>
              </a:prstGeom>
              <a:blipFill>
                <a:blip r:embed="rId2"/>
                <a:stretch>
                  <a:fillRect l="-1778" t="-69091" r="-996" b="-8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3041F2C-BF15-88C4-A708-DE995B5B6840}"/>
                  </a:ext>
                </a:extLst>
              </p:cNvPr>
              <p:cNvSpPr/>
              <p:nvPr/>
            </p:nvSpPr>
            <p:spPr>
              <a:xfrm>
                <a:off x="421501" y="1062469"/>
                <a:ext cx="5374635" cy="577787"/>
              </a:xfrm>
              <a:prstGeom prst="rect">
                <a:avLst/>
              </a:prstGeom>
            </p:spPr>
            <p:txBody>
              <a:bodyPr wrap="square">
                <a:spAutoFit/>
              </a:bodyPr>
              <a:lstStyle/>
              <a:p>
                <a:pPr>
                  <a:lnSpc>
                    <a:spcPct val="150000"/>
                  </a:lnSpc>
                </a:pPr>
                <a:r>
                  <a:rPr lang="en-US" altLang="zh-CN" sz="2400" b="1" dirty="0">
                    <a:latin typeface="Cambria Math" panose="02040503050406030204" pitchFamily="18" charset="0"/>
                    <a:ea typeface="Cambria Math" panose="02040503050406030204" pitchFamily="18" charset="0"/>
                  </a:rPr>
                  <a:t>the sampling distribution of  </a:t>
                </a:r>
                <a14:m>
                  <m:oMath xmlns:m="http://schemas.openxmlformats.org/officeDocument/2006/math">
                    <m:acc>
                      <m:accPr>
                        <m:chr m:val="̅"/>
                        <m:ctrlPr>
                          <a:rPr lang="en-US" altLang="zh-CN" sz="2400" b="1" i="1" dirty="0">
                            <a:latin typeface="Cambria Math" panose="02040503050406030204" pitchFamily="18" charset="0"/>
                            <a:ea typeface="Cambria Math" panose="02040503050406030204" pitchFamily="18" charset="0"/>
                          </a:rPr>
                        </m:ctrlPr>
                      </m:accPr>
                      <m:e>
                        <m:r>
                          <a:rPr lang="en-US" altLang="zh-CN" sz="2400" b="1" i="1" dirty="0">
                            <a:solidFill>
                              <a:srgbClr val="002060"/>
                            </a:solidFill>
                            <a:latin typeface="Cambria Math" panose="02040503050406030204" pitchFamily="18" charset="0"/>
                            <a:ea typeface="Cambria Math" panose="02040503050406030204" pitchFamily="18" charset="0"/>
                          </a:rPr>
                          <m:t>𝑿</m:t>
                        </m:r>
                        <m:r>
                          <a:rPr lang="en-US" altLang="zh-CN" sz="2400" b="1" dirty="0">
                            <a:solidFill>
                              <a:srgbClr val="002060"/>
                            </a:solidFill>
                            <a:latin typeface="Cambria Math" panose="02040503050406030204" pitchFamily="18" charset="0"/>
                            <a:ea typeface="Cambria Math" panose="02040503050406030204" pitchFamily="18" charset="0"/>
                          </a:rPr>
                          <m:t> </m:t>
                        </m:r>
                      </m:e>
                    </m:acc>
                    <m:r>
                      <a:rPr lang="en-US" altLang="zh-CN" sz="2400" b="1" i="1" dirty="0" smtClean="0">
                        <a:solidFill>
                          <a:srgbClr val="002060"/>
                        </a:solidFill>
                        <a:latin typeface="Cambria Math" panose="02040503050406030204" pitchFamily="18" charset="0"/>
                        <a:ea typeface="Cambria Math" panose="02040503050406030204" pitchFamily="18" charset="0"/>
                      </a:rPr>
                      <m:t>:</m:t>
                    </m:r>
                  </m:oMath>
                </a14:m>
                <a:endParaRPr lang="zh-CN" altLang="en-US" sz="2400" b="1" dirty="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83041F2C-BF15-88C4-A708-DE995B5B6840}"/>
                  </a:ext>
                </a:extLst>
              </p:cNvPr>
              <p:cNvSpPr>
                <a:spLocks noRot="1" noChangeAspect="1" noMove="1" noResize="1" noEditPoints="1" noAdjustHandles="1" noChangeArrowheads="1" noChangeShapeType="1" noTextEdit="1"/>
              </p:cNvSpPr>
              <p:nvPr/>
            </p:nvSpPr>
            <p:spPr>
              <a:xfrm>
                <a:off x="421501" y="1062469"/>
                <a:ext cx="5374635" cy="577787"/>
              </a:xfrm>
              <a:prstGeom prst="rect">
                <a:avLst/>
              </a:prstGeom>
              <a:blipFill>
                <a:blip r:embed="rId3"/>
                <a:stretch>
                  <a:fillRect l="-1701" b="-2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32A45F7-2015-38E9-3DC3-2B76C389A929}"/>
                  </a:ext>
                </a:extLst>
              </p:cNvPr>
              <p:cNvSpPr txBox="1"/>
              <p:nvPr/>
            </p:nvSpPr>
            <p:spPr>
              <a:xfrm>
                <a:off x="444066" y="1855286"/>
                <a:ext cx="2705534" cy="470000"/>
              </a:xfrm>
              <a:prstGeom prst="rect">
                <a:avLst/>
              </a:prstGeom>
              <a:noFill/>
            </p:spPr>
            <p:txBody>
              <a:bodyPr wrap="square" rtlCol="0">
                <a:spAutoFit/>
              </a:bodyPr>
              <a:lstStyle/>
              <a:p>
                <a:r>
                  <a:rPr lang="en-US" altLang="zh-CN" sz="2400" b="1" dirty="0">
                    <a:latin typeface="Cambria Math" panose="02040503050406030204" pitchFamily="18" charset="0"/>
                    <a:ea typeface="Cambria Math" panose="02040503050406030204" pitchFamily="18" charset="0"/>
                  </a:rPr>
                  <a:t>2. </a:t>
                </a:r>
                <a14:m>
                  <m:oMath xmlns:m="http://schemas.openxmlformats.org/officeDocument/2006/math">
                    <m:sSup>
                      <m:sSupPr>
                        <m:ctrlPr>
                          <a:rPr lang="en-US" altLang="zh-CN" sz="2400" b="1" i="1">
                            <a:solidFill>
                              <a:srgbClr val="6D0002"/>
                            </a:solidFill>
                            <a:latin typeface="Cambria Math" panose="02040503050406030204" pitchFamily="18" charset="0"/>
                            <a:ea typeface="Cambria Math" panose="02040503050406030204" pitchFamily="18" charset="0"/>
                          </a:rPr>
                        </m:ctrlPr>
                      </m:sSupPr>
                      <m:e>
                        <m:r>
                          <a:rPr lang="zh-CN" altLang="en-US" sz="2400" b="1" i="1">
                            <a:solidFill>
                              <a:srgbClr val="6D0002"/>
                            </a:solidFill>
                            <a:latin typeface="Cambria Math" panose="02040503050406030204" pitchFamily="18" charset="0"/>
                          </a:rPr>
                          <m:t>𝝈</m:t>
                        </m:r>
                      </m:e>
                      <m:sup>
                        <m:r>
                          <a:rPr lang="en-US" altLang="zh-CN" sz="2400" b="1" i="1">
                            <a:solidFill>
                              <a:srgbClr val="6D0002"/>
                            </a:solidFill>
                            <a:latin typeface="Cambria Math" panose="02040503050406030204" pitchFamily="18" charset="0"/>
                            <a:ea typeface="Cambria Math" panose="02040503050406030204" pitchFamily="18" charset="0"/>
                          </a:rPr>
                          <m:t>𝟐</m:t>
                        </m:r>
                      </m:sup>
                    </m:sSup>
                  </m:oMath>
                </a14:m>
                <a:r>
                  <a:rPr lang="zh-CN" altLang="en-US" sz="2400" b="1" dirty="0">
                    <a:latin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is unknown</a:t>
                </a:r>
                <a:endParaRPr lang="zh-CN" altLang="en-US" sz="2400" b="1"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A32A45F7-2015-38E9-3DC3-2B76C389A929}"/>
                  </a:ext>
                </a:extLst>
              </p:cNvPr>
              <p:cNvSpPr txBox="1">
                <a:spLocks noRot="1" noChangeAspect="1" noMove="1" noResize="1" noEditPoints="1" noAdjustHandles="1" noChangeArrowheads="1" noChangeShapeType="1" noTextEdit="1"/>
              </p:cNvSpPr>
              <p:nvPr/>
            </p:nvSpPr>
            <p:spPr>
              <a:xfrm>
                <a:off x="444066" y="1855286"/>
                <a:ext cx="2705534" cy="470000"/>
              </a:xfrm>
              <a:prstGeom prst="rect">
                <a:avLst/>
              </a:prstGeom>
              <a:blipFill>
                <a:blip r:embed="rId4"/>
                <a:stretch>
                  <a:fillRect l="-3604" t="-9091" b="-2857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92CB20C-26E3-A5AC-B9E2-0414BF46D692}"/>
              </a:ext>
            </a:extLst>
          </p:cNvPr>
          <p:cNvPicPr>
            <a:picLocks noChangeAspect="1"/>
          </p:cNvPicPr>
          <p:nvPr/>
        </p:nvPicPr>
        <p:blipFill>
          <a:blip r:embed="rId5"/>
          <a:stretch>
            <a:fillRect/>
          </a:stretch>
        </p:blipFill>
        <p:spPr>
          <a:xfrm>
            <a:off x="150731" y="2556148"/>
            <a:ext cx="8842537" cy="2544868"/>
          </a:xfrm>
          <a:prstGeom prst="rect">
            <a:avLst/>
          </a:prstGeom>
        </p:spPr>
      </p:pic>
    </p:spTree>
    <p:extLst>
      <p:ext uri="{BB962C8B-B14F-4D97-AF65-F5344CB8AC3E}">
        <p14:creationId xmlns:p14="http://schemas.microsoft.com/office/powerpoint/2010/main" val="39213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F9419D-B16C-B61D-6EC8-377B65B86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30" y="766833"/>
            <a:ext cx="4125765" cy="1948701"/>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8568115-D484-200C-DD72-2CEFBE064C0D}"/>
                  </a:ext>
                </a:extLst>
              </p:cNvPr>
              <p:cNvSpPr/>
              <p:nvPr/>
            </p:nvSpPr>
            <p:spPr>
              <a:xfrm>
                <a:off x="5379409" y="2771240"/>
                <a:ext cx="3312368" cy="696088"/>
              </a:xfrm>
              <a:prstGeom prst="rect">
                <a:avLst/>
              </a:prstGeom>
            </p:spPr>
            <p:txBody>
              <a:bodyPr wrap="square">
                <a:spAutoFit/>
              </a:bodyPr>
              <a:lstStyle/>
              <a:p>
                <a:r>
                  <a:rPr lang="en-US" altLang="zh-CN" b="1" dirty="0"/>
                  <a:t>Figure 1  </a:t>
                </a:r>
                <a:r>
                  <a:rPr lang="en-US" altLang="zh-CN" b="1" i="1" dirty="0">
                    <a:solidFill>
                      <a:srgbClr val="002060"/>
                    </a:solidFill>
                    <a:latin typeface="Times New Roman" panose="02020603050405020304" pitchFamily="18" charset="0"/>
                    <a:cs typeface="Times New Roman" panose="02020603050405020304" pitchFamily="18" charset="0"/>
                  </a:rPr>
                  <a:t>P</a:t>
                </a:r>
                <a:r>
                  <a:rPr lang="en-US" altLang="zh-CN"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b="1" i="1">
                        <a:solidFill>
                          <a:srgbClr val="002060"/>
                        </a:solidFill>
                        <a:latin typeface="Cambria Math" panose="02040503050406030204" pitchFamily="18" charset="0"/>
                      </a:rPr>
                      <m:t>− </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𝒕</m:t>
                        </m:r>
                      </m:e>
                      <m:sub>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sub>
                    </m:sSub>
                  </m:oMath>
                </a14:m>
                <a:r>
                  <a:rPr lang="en-US" altLang="zh-CN" b="1" dirty="0">
                    <a:solidFill>
                      <a:srgbClr val="002060"/>
                    </a:solidFill>
                  </a:rPr>
                  <a:t> </a:t>
                </a:r>
                <a14:m>
                  <m:oMath xmlns:m="http://schemas.openxmlformats.org/officeDocument/2006/math">
                    <m:r>
                      <a:rPr lang="en-US" altLang="zh-CN" b="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m:rPr>
                        <m:nor/>
                      </m:rPr>
                      <a:rPr lang="zh-CN" altLang="en-US" b="1" dirty="0">
                        <a:solidFill>
                          <a:srgbClr val="002060"/>
                        </a:solidFill>
                      </a:rPr>
                      <m:t> </m:t>
                    </m:r>
                  </m:oMath>
                </a14:m>
                <a:r>
                  <a:rPr lang="en-US" altLang="zh-CN" b="1" dirty="0">
                    <a:solidFill>
                      <a:srgbClr val="002060"/>
                    </a:solidFill>
                    <a:latin typeface="Times New Roman" panose="02020603050405020304" pitchFamily="18" charset="0"/>
                    <a:cs typeface="Times New Roman" panose="02020603050405020304" pitchFamily="18" charset="0"/>
                  </a:rPr>
                  <a:t>&lt; </a:t>
                </a:r>
                <a:r>
                  <a:rPr lang="en-US" altLang="zh-CN" b="1" i="1" dirty="0">
                    <a:solidFill>
                      <a:srgbClr val="002060"/>
                    </a:solidFill>
                    <a:latin typeface="Times New Roman" panose="02020603050405020304" pitchFamily="18" charset="0"/>
                    <a:cs typeface="Times New Roman" panose="02020603050405020304" pitchFamily="18" charset="0"/>
                  </a:rPr>
                  <a:t>T</a:t>
                </a:r>
                <a:r>
                  <a:rPr lang="en-US" altLang="zh-CN" b="1" dirty="0">
                    <a:solidFill>
                      <a:srgbClr val="002060"/>
                    </a:solidFill>
                    <a:latin typeface="Times New Roman" panose="02020603050405020304" pitchFamily="18" charset="0"/>
                    <a:cs typeface="Times New Roman" panose="02020603050405020304" pitchFamily="18" charset="0"/>
                  </a:rPr>
                  <a:t> &lt; </a:t>
                </a:r>
                <a14:m>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𝒕</m:t>
                        </m:r>
                      </m:e>
                      <m:sub>
                        <m:r>
                          <a:rPr lang="zh-CN" altLang="en-US" b="1" i="1">
                            <a:solidFill>
                              <a:srgbClr val="002060"/>
                            </a:solidFill>
                            <a:latin typeface="Cambria Math" panose="02040503050406030204" pitchFamily="18" charset="0"/>
                          </a:rPr>
                          <m:t>𝜶</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𝟐</m:t>
                        </m:r>
                      </m:sub>
                    </m:sSub>
                  </m:oMath>
                </a14:m>
                <a:r>
                  <a:rPr lang="en-US" altLang="zh-CN" b="1" dirty="0">
                    <a:solidFill>
                      <a:srgbClr val="002060"/>
                    </a:solidFill>
                  </a:rPr>
                  <a:t> </a:t>
                </a:r>
                <a14:m>
                  <m:oMath xmlns:m="http://schemas.openxmlformats.org/officeDocument/2006/math">
                    <m:r>
                      <a:rPr lang="en-US" altLang="zh-CN" b="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oMath>
                </a14:m>
                <a:r>
                  <a:rPr lang="en-US" altLang="zh-CN"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a:rPr lang="zh-CN" altLang="en-US" b="1" i="1">
                        <a:solidFill>
                          <a:srgbClr val="002060"/>
                        </a:solidFill>
                        <a:latin typeface="Cambria Math" panose="02040503050406030204" pitchFamily="18" charset="0"/>
                      </a:rPr>
                      <m:t>𝜶</m:t>
                    </m:r>
                  </m:oMath>
                </a14:m>
                <a:r>
                  <a:rPr lang="en-US" altLang="zh-CN" b="1" dirty="0"/>
                  <a:t> </a:t>
                </a:r>
                <a:endParaRPr lang="zh-CN" altLang="en-US"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78568115-D484-200C-DD72-2CEFBE064C0D}"/>
                  </a:ext>
                </a:extLst>
              </p:cNvPr>
              <p:cNvSpPr>
                <a:spLocks noRot="1" noChangeAspect="1" noMove="1" noResize="1" noEditPoints="1" noAdjustHandles="1" noChangeArrowheads="1" noChangeShapeType="1" noTextEdit="1"/>
              </p:cNvSpPr>
              <p:nvPr/>
            </p:nvSpPr>
            <p:spPr>
              <a:xfrm>
                <a:off x="5379409" y="2771240"/>
                <a:ext cx="3312368" cy="696088"/>
              </a:xfrm>
              <a:prstGeom prst="rect">
                <a:avLst/>
              </a:prstGeom>
              <a:blipFill>
                <a:blip r:embed="rId3"/>
                <a:stretch>
                  <a:fillRect l="-1471" t="-5263" b="-9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1F57116-DCCA-1D03-E7A3-741646657C57}"/>
                  </a:ext>
                </a:extLst>
              </p:cNvPr>
              <p:cNvSpPr/>
              <p:nvPr/>
            </p:nvSpPr>
            <p:spPr>
              <a:xfrm>
                <a:off x="2936455" y="955444"/>
                <a:ext cx="3271088" cy="427618"/>
              </a:xfrm>
              <a:prstGeom prst="rect">
                <a:avLst/>
              </a:prstGeom>
            </p:spPr>
            <p:txBody>
              <a:bodyPr wrap="none">
                <a:spAutoFit/>
              </a:bodyPr>
              <a:lstStyle/>
              <a:p>
                <a:r>
                  <a:rPr lang="en-US" altLang="zh-CN" sz="2000" b="1" i="1" dirty="0">
                    <a:solidFill>
                      <a:srgbClr val="002060"/>
                    </a:solidFill>
                    <a:latin typeface="Times New Roman" panose="02020603050405020304" pitchFamily="18" charset="0"/>
                    <a:cs typeface="Times New Roman" panose="02020603050405020304" pitchFamily="18" charset="0"/>
                  </a:rPr>
                  <a:t>P</a:t>
                </a:r>
                <a:r>
                  <a:rPr lang="en-US" altLang="zh-CN" sz="2000"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oMath>
                </a14:m>
                <a:r>
                  <a:rPr lang="en-US" altLang="zh-CN" sz="2000" b="1" dirty="0">
                    <a:solidFill>
                      <a:srgbClr val="002060"/>
                    </a:solidFill>
                    <a:latin typeface="Times New Roman" panose="02020603050405020304" pitchFamily="18" charset="0"/>
                    <a:cs typeface="Times New Roman" panose="02020603050405020304" pitchFamily="18" charset="0"/>
                  </a:rPr>
                  <a:t>&lt; </a:t>
                </a:r>
                <a:r>
                  <a:rPr lang="en-US" altLang="zh-CN" sz="2000" b="1" i="1" dirty="0">
                    <a:solidFill>
                      <a:srgbClr val="002060"/>
                    </a:solidFill>
                    <a:latin typeface="Times New Roman" panose="02020603050405020304" pitchFamily="18" charset="0"/>
                    <a:cs typeface="Times New Roman" panose="02020603050405020304" pitchFamily="18" charset="0"/>
                  </a:rPr>
                  <a:t>T</a:t>
                </a:r>
                <a:r>
                  <a:rPr lang="en-US" altLang="zh-CN" sz="2000" b="1" dirty="0">
                    <a:solidFill>
                      <a:srgbClr val="002060"/>
                    </a:solidFill>
                    <a:latin typeface="Times New Roman" panose="02020603050405020304" pitchFamily="18" charset="0"/>
                    <a:cs typeface="Times New Roman" panose="02020603050405020304" pitchFamily="18" charset="0"/>
                  </a:rPr>
                  <a:t> &lt; </a:t>
                </a:r>
                <a14:m>
                  <m:oMath xmlns:m="http://schemas.openxmlformats.org/officeDocument/2006/math">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oMath>
                </a14:m>
                <a:r>
                  <a:rPr lang="en-US" altLang="zh-CN" sz="2000"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000" b="1" i="1">
                        <a:solidFill>
                          <a:srgbClr val="002060"/>
                        </a:solidFill>
                        <a:latin typeface="Cambria Math" panose="02040503050406030204" pitchFamily="18" charset="0"/>
                      </a:rPr>
                      <m:t>𝟏</m:t>
                    </m:r>
                    <m:r>
                      <a:rPr lang="en-US" altLang="zh-CN" sz="2000" b="1">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𝜶</m:t>
                    </m:r>
                  </m:oMath>
                </a14:m>
                <a:r>
                  <a:rPr lang="en-US" altLang="zh-CN" sz="2000" b="1" dirty="0"/>
                  <a:t> </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C1F57116-DCCA-1D03-E7A3-741646657C57}"/>
                  </a:ext>
                </a:extLst>
              </p:cNvPr>
              <p:cNvSpPr>
                <a:spLocks noRot="1" noChangeAspect="1" noMove="1" noResize="1" noEditPoints="1" noAdjustHandles="1" noChangeArrowheads="1" noChangeShapeType="1" noTextEdit="1"/>
              </p:cNvSpPr>
              <p:nvPr/>
            </p:nvSpPr>
            <p:spPr>
              <a:xfrm>
                <a:off x="2936455" y="955444"/>
                <a:ext cx="3271088" cy="427618"/>
              </a:xfrm>
              <a:prstGeom prst="rect">
                <a:avLst/>
              </a:prstGeom>
              <a:blipFill>
                <a:blip r:embed="rId4"/>
                <a:stretch>
                  <a:fillRect l="-2052" t="-8571"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8C33C3B-5D91-6634-1D2C-5DB9A190CEC9}"/>
                  </a:ext>
                </a:extLst>
              </p:cNvPr>
              <p:cNvSpPr/>
              <p:nvPr/>
            </p:nvSpPr>
            <p:spPr>
              <a:xfrm>
                <a:off x="395920" y="1663390"/>
                <a:ext cx="3555973" cy="603178"/>
              </a:xfrm>
              <a:prstGeom prst="rect">
                <a:avLst/>
              </a:prstGeom>
            </p:spPr>
            <p:txBody>
              <a:bodyPr wrap="none">
                <a:spAutoFit/>
              </a:bodyPr>
              <a:lstStyle/>
              <a:p>
                <a:r>
                  <a:rPr lang="en-US" altLang="zh-CN" sz="2000" b="1" i="1" dirty="0">
                    <a:solidFill>
                      <a:srgbClr val="002060"/>
                    </a:solidFill>
                    <a:latin typeface="Times New Roman" panose="02020603050405020304" pitchFamily="18" charset="0"/>
                    <a:cs typeface="Times New Roman" panose="02020603050405020304" pitchFamily="18" charset="0"/>
                  </a:rPr>
                  <a:t>P</a:t>
                </a:r>
                <a:r>
                  <a:rPr lang="en-US" altLang="zh-CN" sz="2000"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oMath>
                </a14:m>
                <a:r>
                  <a:rPr lang="en-US" altLang="zh-CN" sz="2000" b="1" dirty="0">
                    <a:solidFill>
                      <a:srgbClr val="002060"/>
                    </a:solidFill>
                    <a:latin typeface="Times New Roman" panose="02020603050405020304" pitchFamily="18" charset="0"/>
                    <a:cs typeface="Times New Roman" panose="02020603050405020304" pitchFamily="18" charset="0"/>
                  </a:rPr>
                  <a:t>&lt; </a:t>
                </a:r>
                <a14:m>
                  <m:oMath xmlns:m="http://schemas.openxmlformats.org/officeDocument/2006/math">
                    <m:f>
                      <m:fPr>
                        <m:ctrlPr>
                          <a:rPr lang="en-US" altLang="zh-CN" sz="2000" b="1" i="1">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en-US" altLang="zh-CN" sz="2000" b="1" i="1" smtClean="0">
                            <a:solidFill>
                              <a:srgbClr val="002060"/>
                            </a:solidFill>
                            <a:latin typeface="Cambria Math" panose="02040503050406030204" pitchFamily="18" charset="0"/>
                          </a:rPr>
                          <m:t>𝑺</m:t>
                        </m:r>
                        <m:r>
                          <a:rPr lang="en-US" altLang="zh-CN" sz="2000" b="1" i="1">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oMath>
                </a14:m>
                <a:r>
                  <a:rPr lang="en-US" altLang="zh-CN" sz="2000" b="1" dirty="0">
                    <a:solidFill>
                      <a:srgbClr val="002060"/>
                    </a:solidFill>
                    <a:latin typeface="Times New Roman" panose="02020603050405020304" pitchFamily="18" charset="0"/>
                    <a:cs typeface="Times New Roman" panose="02020603050405020304" pitchFamily="18" charset="0"/>
                  </a:rPr>
                  <a:t> &lt; </a:t>
                </a:r>
                <a14:m>
                  <m:oMath xmlns:m="http://schemas.openxmlformats.org/officeDocument/2006/math">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oMath>
                </a14:m>
                <a:r>
                  <a:rPr lang="en-US" altLang="zh-CN" sz="2000"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000" b="1" i="1">
                        <a:solidFill>
                          <a:srgbClr val="002060"/>
                        </a:solidFill>
                        <a:latin typeface="Cambria Math" panose="02040503050406030204" pitchFamily="18" charset="0"/>
                      </a:rPr>
                      <m:t>𝟏</m:t>
                    </m:r>
                    <m:r>
                      <a:rPr lang="en-US" altLang="zh-CN" sz="2000" b="1">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𝜶</m:t>
                    </m:r>
                  </m:oMath>
                </a14:m>
                <a:r>
                  <a:rPr lang="en-US" altLang="zh-CN" sz="2000" b="1" dirty="0"/>
                  <a:t> </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E8C33C3B-5D91-6634-1D2C-5DB9A190CEC9}"/>
                  </a:ext>
                </a:extLst>
              </p:cNvPr>
              <p:cNvSpPr>
                <a:spLocks noRot="1" noChangeAspect="1" noMove="1" noResize="1" noEditPoints="1" noAdjustHandles="1" noChangeArrowheads="1" noChangeShapeType="1" noTextEdit="1"/>
              </p:cNvSpPr>
              <p:nvPr/>
            </p:nvSpPr>
            <p:spPr>
              <a:xfrm>
                <a:off x="395920" y="1663390"/>
                <a:ext cx="3555973" cy="603178"/>
              </a:xfrm>
              <a:prstGeom prst="rect">
                <a:avLst/>
              </a:prstGeom>
              <a:blipFill>
                <a:blip r:embed="rId5"/>
                <a:stretch>
                  <a:fillRect l="-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CF60B63-66D8-3239-8214-47030BAF6264}"/>
                  </a:ext>
                </a:extLst>
              </p:cNvPr>
              <p:cNvSpPr/>
              <p:nvPr/>
            </p:nvSpPr>
            <p:spPr>
              <a:xfrm>
                <a:off x="471617" y="2463400"/>
                <a:ext cx="5055828" cy="615681"/>
              </a:xfrm>
              <a:prstGeom prst="rect">
                <a:avLst/>
              </a:prstGeom>
            </p:spPr>
            <p:txBody>
              <a:bodyPr wrap="square">
                <a:spAutoFit/>
              </a:bodyPr>
              <a:lstStyle/>
              <a:p>
                <a:r>
                  <a:rPr lang="en-US" altLang="zh-CN" sz="2200" b="1" i="1" dirty="0">
                    <a:solidFill>
                      <a:srgbClr val="6D0002"/>
                    </a:solidFill>
                    <a:latin typeface="Times New Roman" panose="02020603050405020304" pitchFamily="18" charset="0"/>
                    <a:cs typeface="Times New Roman" panose="02020603050405020304" pitchFamily="18" charset="0"/>
                  </a:rPr>
                  <a:t>P</a:t>
                </a:r>
                <a:r>
                  <a:rPr lang="en-US" altLang="zh-CN" sz="2200" b="1" dirty="0">
                    <a:solidFill>
                      <a:srgbClr val="6D0002"/>
                    </a:solidFill>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a:solidFill>
                          <a:srgbClr val="6D0002"/>
                        </a:solidFill>
                        <a:latin typeface="Cambria Math" panose="02040503050406030204" pitchFamily="18" charset="0"/>
                      </a:rPr>
                      <m:t>−</m:t>
                    </m:r>
                    <m:sSub>
                      <m:sSubPr>
                        <m:ctrlPr>
                          <a:rPr lang="en-US" altLang="zh-CN" sz="2200" b="1" i="1">
                            <a:solidFill>
                              <a:srgbClr val="6D0002"/>
                            </a:solidFill>
                            <a:latin typeface="Cambria Math" panose="02040503050406030204" pitchFamily="18" charset="0"/>
                          </a:rPr>
                        </m:ctrlPr>
                      </m:sSubPr>
                      <m:e>
                        <m:r>
                          <a:rPr lang="en-US" altLang="zh-CN" sz="2200" b="1" i="1">
                            <a:solidFill>
                              <a:srgbClr val="6D0002"/>
                            </a:solidFill>
                            <a:latin typeface="Cambria Math" panose="02040503050406030204" pitchFamily="18" charset="0"/>
                          </a:rPr>
                          <m:t>𝒕</m:t>
                        </m:r>
                      </m:e>
                      <m:sub>
                        <m:r>
                          <a:rPr lang="zh-CN" altLang="en-US" sz="2200" b="1" i="1">
                            <a:solidFill>
                              <a:srgbClr val="6D0002"/>
                            </a:solidFill>
                            <a:latin typeface="Cambria Math" panose="02040503050406030204" pitchFamily="18" charset="0"/>
                          </a:rPr>
                          <m:t>𝜶</m:t>
                        </m:r>
                        <m:r>
                          <a:rPr lang="en-US" altLang="zh-CN" sz="2200" b="1" i="1">
                            <a:solidFill>
                              <a:srgbClr val="6D0002"/>
                            </a:solidFill>
                            <a:latin typeface="Cambria Math" panose="02040503050406030204" pitchFamily="18" charset="0"/>
                          </a:rPr>
                          <m:t>/</m:t>
                        </m:r>
                        <m:r>
                          <a:rPr lang="en-US" altLang="zh-CN" sz="2200" b="1" i="1">
                            <a:solidFill>
                              <a:srgbClr val="6D0002"/>
                            </a:solidFill>
                            <a:latin typeface="Cambria Math" panose="02040503050406030204" pitchFamily="18" charset="0"/>
                          </a:rPr>
                          <m:t>𝟐</m:t>
                        </m:r>
                      </m:sub>
                    </m:sSub>
                    <m:f>
                      <m:fPr>
                        <m:ctrlPr>
                          <a:rPr lang="en-US" altLang="zh-CN" sz="2200" b="1" i="1">
                            <a:solidFill>
                              <a:srgbClr val="6D0002"/>
                            </a:solidFill>
                            <a:latin typeface="Cambria Math" panose="02040503050406030204" pitchFamily="18" charset="0"/>
                          </a:rPr>
                        </m:ctrlPr>
                      </m:fPr>
                      <m:num>
                        <m:r>
                          <a:rPr lang="en-US" altLang="zh-CN" sz="2200" b="1" i="1" smtClean="0">
                            <a:solidFill>
                              <a:srgbClr val="6D0002"/>
                            </a:solidFill>
                            <a:latin typeface="Cambria Math" panose="02040503050406030204" pitchFamily="18" charset="0"/>
                          </a:rPr>
                          <m:t>𝑺</m:t>
                        </m:r>
                      </m:num>
                      <m:den>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anose="02020603050405020304" pitchFamily="18" charset="0"/>
                    <a:cs typeface="Times New Roman" panose="02020603050405020304" pitchFamily="18" charset="0"/>
                  </a:rPr>
                  <a:t>&lt; </a:t>
                </a:r>
                <a14:m>
                  <m:oMath xmlns:m="http://schemas.openxmlformats.org/officeDocument/2006/math">
                    <m:r>
                      <a:rPr lang="zh-CN" altLang="en-US" sz="2200" b="1" i="1">
                        <a:solidFill>
                          <a:srgbClr val="6D0002"/>
                        </a:solidFill>
                        <a:latin typeface="Cambria Math"/>
                      </a:rPr>
                      <m:t>𝝁</m:t>
                    </m:r>
                    <m:r>
                      <a:rPr lang="en-US" altLang="zh-CN" sz="2200" b="1" i="1" smtClean="0">
                        <a:solidFill>
                          <a:srgbClr val="6D0002"/>
                        </a:solidFill>
                        <a:latin typeface="Cambria Math" panose="02040503050406030204" pitchFamily="18" charset="0"/>
                      </a:rPr>
                      <m:t> </m:t>
                    </m:r>
                  </m:oMath>
                </a14:m>
                <a:r>
                  <a:rPr lang="en-US" altLang="zh-CN" sz="2200" b="1" dirty="0">
                    <a:solidFill>
                      <a:srgbClr val="6D0002"/>
                    </a:solidFill>
                    <a:latin typeface="Times New Roman" panose="02020603050405020304" pitchFamily="18" charset="0"/>
                    <a:cs typeface="Times New Roman" panose="02020603050405020304" pitchFamily="18" charset="0"/>
                  </a:rPr>
                  <a:t>&lt;</a:t>
                </a:r>
                <a14:m>
                  <m:oMath xmlns:m="http://schemas.openxmlformats.org/officeDocument/2006/math">
                    <m:acc>
                      <m:accPr>
                        <m:chr m:val="̅"/>
                        <m:ctrlPr>
                          <a:rPr lang="en-US" altLang="zh-CN" sz="2200" b="1" i="1" dirty="0">
                            <a:solidFill>
                              <a:srgbClr val="6D0002"/>
                            </a:solidFill>
                            <a:latin typeface="Cambria Math" panose="02040503050406030204" pitchFamily="18" charset="0"/>
                          </a:rPr>
                        </m:ctrlPr>
                      </m:accPr>
                      <m:e>
                        <m:r>
                          <a:rPr lang="en-US" altLang="zh-CN" sz="2200" b="1" i="1" dirty="0">
                            <a:solidFill>
                              <a:srgbClr val="6D0002"/>
                            </a:solidFill>
                            <a:latin typeface="Cambria Math" panose="02040503050406030204" pitchFamily="18" charset="0"/>
                          </a:rPr>
                          <m:t>𝑿</m:t>
                        </m:r>
                      </m:e>
                    </m:acc>
                    <m:r>
                      <a:rPr lang="en-US" altLang="zh-CN" sz="2200" b="1" i="1" dirty="0" smtClean="0">
                        <a:solidFill>
                          <a:srgbClr val="6D0002"/>
                        </a:solidFill>
                        <a:latin typeface="Cambria Math" panose="02040503050406030204" pitchFamily="18" charset="0"/>
                      </a:rPr>
                      <m:t>+</m:t>
                    </m:r>
                    <m:sSub>
                      <m:sSubPr>
                        <m:ctrlPr>
                          <a:rPr lang="en-US" altLang="zh-CN" sz="2200" b="1" i="1">
                            <a:solidFill>
                              <a:srgbClr val="6D0002"/>
                            </a:solidFill>
                            <a:latin typeface="Cambria Math" panose="02040503050406030204" pitchFamily="18" charset="0"/>
                          </a:rPr>
                        </m:ctrlPr>
                      </m:sSubPr>
                      <m:e>
                        <m:r>
                          <a:rPr lang="en-US" altLang="zh-CN" sz="2200" b="1" i="1">
                            <a:solidFill>
                              <a:srgbClr val="6D0002"/>
                            </a:solidFill>
                            <a:latin typeface="Cambria Math" panose="02040503050406030204" pitchFamily="18" charset="0"/>
                          </a:rPr>
                          <m:t>𝒕</m:t>
                        </m:r>
                      </m:e>
                      <m:sub>
                        <m:r>
                          <a:rPr lang="zh-CN" altLang="en-US" sz="2200" b="1" i="1">
                            <a:solidFill>
                              <a:srgbClr val="6D0002"/>
                            </a:solidFill>
                            <a:latin typeface="Cambria Math" panose="02040503050406030204" pitchFamily="18" charset="0"/>
                          </a:rPr>
                          <m:t>𝜶</m:t>
                        </m:r>
                        <m:r>
                          <a:rPr lang="en-US" altLang="zh-CN" sz="2200" b="1" i="1">
                            <a:solidFill>
                              <a:srgbClr val="6D0002"/>
                            </a:solidFill>
                            <a:latin typeface="Cambria Math" panose="02040503050406030204" pitchFamily="18" charset="0"/>
                          </a:rPr>
                          <m:t>/</m:t>
                        </m:r>
                        <m:r>
                          <a:rPr lang="en-US" altLang="zh-CN" sz="2200" b="1" i="1">
                            <a:solidFill>
                              <a:srgbClr val="6D0002"/>
                            </a:solidFill>
                            <a:latin typeface="Cambria Math" panose="02040503050406030204" pitchFamily="18" charset="0"/>
                          </a:rPr>
                          <m:t>𝟐</m:t>
                        </m:r>
                      </m:sub>
                    </m:sSub>
                    <m:r>
                      <a:rPr lang="en-US" altLang="zh-CN" sz="2200" b="1" i="0" smtClean="0">
                        <a:solidFill>
                          <a:srgbClr val="6D0002"/>
                        </a:solidFill>
                        <a:latin typeface="Cambria Math" panose="02040503050406030204" pitchFamily="18" charset="0"/>
                      </a:rPr>
                      <m:t> </m:t>
                    </m:r>
                    <m:f>
                      <m:fPr>
                        <m:ctrlPr>
                          <a:rPr lang="en-US" altLang="zh-CN" sz="2200" b="1" i="1">
                            <a:solidFill>
                              <a:srgbClr val="6D0002"/>
                            </a:solidFill>
                            <a:latin typeface="Cambria Math" panose="02040503050406030204" pitchFamily="18" charset="0"/>
                          </a:rPr>
                        </m:ctrlPr>
                      </m:fPr>
                      <m:num>
                        <m:r>
                          <a:rPr lang="en-US" altLang="zh-CN" sz="2200" b="1" i="1" smtClean="0">
                            <a:solidFill>
                              <a:srgbClr val="6D0002"/>
                            </a:solidFill>
                            <a:latin typeface="Cambria Math" panose="02040503050406030204" pitchFamily="18" charset="0"/>
                          </a:rPr>
                          <m:t>𝑺</m:t>
                        </m:r>
                      </m:num>
                      <m:den>
                        <m:rad>
                          <m:radPr>
                            <m:degHide m:val="on"/>
                            <m:ctrlPr>
                              <a:rPr lang="en-US" altLang="zh-CN" sz="2200" b="1" i="1">
                                <a:solidFill>
                                  <a:srgbClr val="6D0002"/>
                                </a:solidFill>
                                <a:latin typeface="Cambria Math" panose="02040503050406030204" pitchFamily="18" charset="0"/>
                              </a:rPr>
                            </m:ctrlPr>
                          </m:radPr>
                          <m:deg/>
                          <m:e>
                            <m:r>
                              <a:rPr lang="en-US" altLang="zh-CN" sz="2200" b="1" i="1">
                                <a:solidFill>
                                  <a:srgbClr val="6D0002"/>
                                </a:solidFill>
                                <a:latin typeface="Cambria Math" panose="02040503050406030204" pitchFamily="18" charset="0"/>
                              </a:rPr>
                              <m:t>𝒏</m:t>
                            </m:r>
                          </m:e>
                        </m:rad>
                      </m:den>
                    </m:f>
                  </m:oMath>
                </a14:m>
                <a:r>
                  <a:rPr lang="en-US" altLang="zh-CN" sz="2200" b="1" dirty="0">
                    <a:solidFill>
                      <a:srgbClr val="6D0002"/>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200" b="1" i="1">
                        <a:solidFill>
                          <a:srgbClr val="6D0002"/>
                        </a:solidFill>
                        <a:latin typeface="Cambria Math" panose="02040503050406030204" pitchFamily="18" charset="0"/>
                      </a:rPr>
                      <m:t>𝟏</m:t>
                    </m:r>
                    <m:r>
                      <a:rPr lang="en-US" altLang="zh-CN" sz="2200" b="1">
                        <a:solidFill>
                          <a:srgbClr val="6D0002"/>
                        </a:solidFill>
                        <a:latin typeface="Cambria Math" panose="02040503050406030204" pitchFamily="18" charset="0"/>
                      </a:rPr>
                      <m:t>−</m:t>
                    </m:r>
                    <m:r>
                      <a:rPr lang="zh-CN" altLang="en-US" sz="2200" b="1" i="1">
                        <a:solidFill>
                          <a:srgbClr val="6D0002"/>
                        </a:solidFill>
                        <a:latin typeface="Cambria Math" panose="02040503050406030204" pitchFamily="18" charset="0"/>
                      </a:rPr>
                      <m:t>𝜶</m:t>
                    </m:r>
                  </m:oMath>
                </a14:m>
                <a:r>
                  <a:rPr lang="en-US" altLang="zh-CN" sz="2200" b="1" dirty="0">
                    <a:solidFill>
                      <a:srgbClr val="6D0002"/>
                    </a:solidFill>
                  </a:rPr>
                  <a:t> </a:t>
                </a:r>
                <a:endParaRPr lang="zh-CN" altLang="en-US" sz="2200" b="1"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2CF60B63-66D8-3239-8214-47030BAF6264}"/>
                  </a:ext>
                </a:extLst>
              </p:cNvPr>
              <p:cNvSpPr>
                <a:spLocks noRot="1" noChangeAspect="1" noMove="1" noResize="1" noEditPoints="1" noAdjustHandles="1" noChangeArrowheads="1" noChangeShapeType="1" noTextEdit="1"/>
              </p:cNvSpPr>
              <p:nvPr/>
            </p:nvSpPr>
            <p:spPr>
              <a:xfrm>
                <a:off x="471617" y="2463400"/>
                <a:ext cx="5055828" cy="615681"/>
              </a:xfrm>
              <a:prstGeom prst="rect">
                <a:avLst/>
              </a:prstGeom>
              <a:blipFill>
                <a:blip r:embed="rId6"/>
                <a:stretch>
                  <a:fillRect l="-1566" b="-19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标题 1">
                <a:extLst>
                  <a:ext uri="{FF2B5EF4-FFF2-40B4-BE49-F238E27FC236}">
                    <a16:creationId xmlns:a16="http://schemas.microsoft.com/office/drawing/2014/main" id="{81D2A494-BF89-EC02-2BA3-87202F76086B}"/>
                  </a:ext>
                </a:extLst>
              </p:cNvPr>
              <p:cNvSpPr txBox="1">
                <a:spLocks/>
              </p:cNvSpPr>
              <p:nvPr/>
            </p:nvSpPr>
            <p:spPr>
              <a:xfrm>
                <a:off x="1040356" y="67075"/>
                <a:ext cx="7063287"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Confidence Interval on</a:t>
                </a:r>
                <a14:m>
                  <m:oMath xmlns:m="http://schemas.openxmlformats.org/officeDocument/2006/math">
                    <m:r>
                      <a:rPr lang="en-US" altLang="zh-CN" sz="2800" b="1" i="0" u="sng" smtClean="0">
                        <a:solidFill>
                          <a:srgbClr val="002060"/>
                        </a:solidFill>
                        <a:latin typeface="Cambria Math" panose="02040503050406030204" pitchFamily="18" charset="0"/>
                      </a:rPr>
                      <m:t> </m:t>
                    </m:r>
                    <m:r>
                      <a:rPr lang="zh-CN" altLang="en-US" sz="2800" b="1" i="1" u="sng" smtClean="0">
                        <a:solidFill>
                          <a:srgbClr val="002060"/>
                        </a:solidFill>
                        <a:latin typeface="Cambria Math"/>
                      </a:rPr>
                      <m:t>𝝁</m:t>
                    </m:r>
                  </m:oMath>
                </a14:m>
                <a:r>
                  <a:rPr lang="en-US" altLang="zh-CN" sz="2800" b="1" u="sng" dirty="0">
                    <a:solidFill>
                      <a:srgbClr val="6D000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800" b="1" i="1" u="sng" smtClean="0">
                            <a:solidFill>
                              <a:srgbClr val="002060"/>
                            </a:solidFill>
                            <a:latin typeface="Cambria Math" panose="02040503050406030204" pitchFamily="18" charset="0"/>
                          </a:rPr>
                        </m:ctrlPr>
                      </m:sSupPr>
                      <m:e>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r>
                  <a:rPr lang="en-US" altLang="zh-CN" sz="3200" b="1" u="sng" dirty="0">
                    <a:solidFill>
                      <a:srgbClr val="6D0002"/>
                    </a:solidFill>
                    <a:latin typeface="Times New Roman" panose="02020603050405020304" pitchFamily="18" charset="0"/>
                    <a:cs typeface="Times New Roman" panose="02020603050405020304" pitchFamily="18" charset="0"/>
                  </a:rPr>
                  <a:t> Unknown</a:t>
                </a:r>
              </a:p>
            </p:txBody>
          </p:sp>
        </mc:Choice>
        <mc:Fallback xmlns="">
          <p:sp>
            <p:nvSpPr>
              <p:cNvPr id="7" name="标题 1">
                <a:extLst>
                  <a:ext uri="{FF2B5EF4-FFF2-40B4-BE49-F238E27FC236}">
                    <a16:creationId xmlns:a16="http://schemas.microsoft.com/office/drawing/2014/main" id="{81D2A494-BF89-EC02-2BA3-87202F76086B}"/>
                  </a:ext>
                </a:extLst>
              </p:cNvPr>
              <p:cNvSpPr txBox="1">
                <a:spLocks noRot="1" noChangeAspect="1" noMove="1" noResize="1" noEditPoints="1" noAdjustHandles="1" noChangeArrowheads="1" noChangeShapeType="1" noTextEdit="1"/>
              </p:cNvSpPr>
              <p:nvPr/>
            </p:nvSpPr>
            <p:spPr>
              <a:xfrm>
                <a:off x="1040356" y="67075"/>
                <a:ext cx="7063287" cy="738083"/>
              </a:xfrm>
              <a:prstGeom prst="rect">
                <a:avLst/>
              </a:prstGeom>
              <a:blipFill>
                <a:blip r:embed="rId7"/>
                <a:stretch>
                  <a:fillRect l="-2245" t="-413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A1B4704-B257-996B-1766-C0E67D25E2AF}"/>
                  </a:ext>
                </a:extLst>
              </p:cNvPr>
              <p:cNvSpPr txBox="1"/>
              <p:nvPr/>
            </p:nvSpPr>
            <p:spPr>
              <a:xfrm>
                <a:off x="93426" y="1669577"/>
                <a:ext cx="292580"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p>
            </p:txBody>
          </p:sp>
        </mc:Choice>
        <mc:Fallback xmlns="">
          <p:sp>
            <p:nvSpPr>
              <p:cNvPr id="8" name="文本框 7">
                <a:extLst>
                  <a:ext uri="{FF2B5EF4-FFF2-40B4-BE49-F238E27FC236}">
                    <a16:creationId xmlns:a16="http://schemas.microsoft.com/office/drawing/2014/main" id="{5A1B4704-B257-996B-1766-C0E67D25E2AF}"/>
                  </a:ext>
                </a:extLst>
              </p:cNvPr>
              <p:cNvSpPr txBox="1">
                <a:spLocks noRot="1" noChangeAspect="1" noMove="1" noResize="1" noEditPoints="1" noAdjustHandles="1" noChangeArrowheads="1" noChangeShapeType="1" noTextEdit="1"/>
              </p:cNvSpPr>
              <p:nvPr/>
            </p:nvSpPr>
            <p:spPr>
              <a:xfrm>
                <a:off x="93426" y="1669577"/>
                <a:ext cx="292580" cy="44057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9F70B59-C9F6-F0E2-7DC6-7BF24A53B5FF}"/>
                  </a:ext>
                </a:extLst>
              </p:cNvPr>
              <p:cNvSpPr txBox="1"/>
              <p:nvPr/>
            </p:nvSpPr>
            <p:spPr>
              <a:xfrm>
                <a:off x="80223" y="2443645"/>
                <a:ext cx="321177" cy="484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p>
            </p:txBody>
          </p:sp>
        </mc:Choice>
        <mc:Fallback xmlns="">
          <p:sp>
            <p:nvSpPr>
              <p:cNvPr id="9" name="文本框 8">
                <a:extLst>
                  <a:ext uri="{FF2B5EF4-FFF2-40B4-BE49-F238E27FC236}">
                    <a16:creationId xmlns:a16="http://schemas.microsoft.com/office/drawing/2014/main" id="{F9F70B59-C9F6-F0E2-7DC6-7BF24A53B5FF}"/>
                  </a:ext>
                </a:extLst>
              </p:cNvPr>
              <p:cNvSpPr txBox="1">
                <a:spLocks noRot="1" noChangeAspect="1" noMove="1" noResize="1" noEditPoints="1" noAdjustHandles="1" noChangeArrowheads="1" noChangeShapeType="1" noTextEdit="1"/>
              </p:cNvSpPr>
              <p:nvPr/>
            </p:nvSpPr>
            <p:spPr>
              <a:xfrm>
                <a:off x="80223" y="2443645"/>
                <a:ext cx="321177" cy="4846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D6D484C-DAF8-3B4C-4E83-3BDA6BC3CE1B}"/>
                  </a:ext>
                </a:extLst>
              </p:cNvPr>
              <p:cNvSpPr/>
              <p:nvPr/>
            </p:nvSpPr>
            <p:spPr>
              <a:xfrm>
                <a:off x="0" y="746557"/>
                <a:ext cx="3163261" cy="7763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𝑻</m:t>
                      </m:r>
                      <m:r>
                        <a:rPr lang="en-US" altLang="zh-CN" sz="2000" b="1" i="1" smtClean="0">
                          <a:solidFill>
                            <a:srgbClr val="002060"/>
                          </a:solidFill>
                          <a:latin typeface="Cambria Math" panose="02040503050406030204" pitchFamily="18" charset="0"/>
                        </a:rPr>
                        <m:t>=</m:t>
                      </m:r>
                      <m:f>
                        <m:fPr>
                          <m:ctrlPr>
                            <a:rPr lang="en-US" altLang="zh-CN" sz="2000" b="1" i="1" smtClean="0">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smtClean="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r>
                        <m:rPr>
                          <m:nor/>
                        </m:rPr>
                        <a:rPr lang="en-US" altLang="zh-CN" sz="2000" b="1" dirty="0">
                          <a:solidFill>
                            <a:srgbClr val="002060"/>
                          </a:solidFill>
                          <a:latin typeface="Times New Roman" pitchFamily="18" charset="0"/>
                          <a:cs typeface="Times New Roman" pitchFamily="18" charset="0"/>
                        </a:rPr>
                        <m:t>~</m:t>
                      </m:r>
                      <m:r>
                        <m:rPr>
                          <m:nor/>
                        </m:rPr>
                        <a:rPr lang="en-US" altLang="zh-CN" sz="2000" b="1" i="1" dirty="0">
                          <a:solidFill>
                            <a:srgbClr val="002060"/>
                          </a:solidFill>
                          <a:latin typeface="Verdana"/>
                          <a:ea typeface="Verdana"/>
                          <a:cs typeface="Times New Roman" pitchFamily="18" charset="0"/>
                        </a:rPr>
                        <m:t> </m:t>
                      </m:r>
                      <m:r>
                        <a:rPr lang="en-US" altLang="zh-CN" sz="2000" b="1" i="1">
                          <a:solidFill>
                            <a:srgbClr val="002060"/>
                          </a:solidFill>
                          <a:latin typeface="Cambria Math" panose="02040503050406030204" pitchFamily="18" charset="0"/>
                        </a:rPr>
                        <m:t>𝒕</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oMath>
                  </m:oMathPara>
                </a14:m>
                <a:endParaRPr lang="zh-CN" altLang="en-US" sz="2000" b="1" dirty="0">
                  <a:solidFill>
                    <a:srgbClr val="002060"/>
                  </a:solidFill>
                </a:endParaRPr>
              </a:p>
            </p:txBody>
          </p:sp>
        </mc:Choice>
        <mc:Fallback xmlns="">
          <p:sp>
            <p:nvSpPr>
              <p:cNvPr id="12" name="矩形 11">
                <a:extLst>
                  <a:ext uri="{FF2B5EF4-FFF2-40B4-BE49-F238E27FC236}">
                    <a16:creationId xmlns:a16="http://schemas.microsoft.com/office/drawing/2014/main" id="{8D6D484C-DAF8-3B4C-4E83-3BDA6BC3CE1B}"/>
                  </a:ext>
                </a:extLst>
              </p:cNvPr>
              <p:cNvSpPr>
                <a:spLocks noRot="1" noChangeAspect="1" noMove="1" noResize="1" noEditPoints="1" noAdjustHandles="1" noChangeArrowheads="1" noChangeShapeType="1" noTextEdit="1"/>
              </p:cNvSpPr>
              <p:nvPr/>
            </p:nvSpPr>
            <p:spPr>
              <a:xfrm>
                <a:off x="0" y="746557"/>
                <a:ext cx="3163261" cy="776303"/>
              </a:xfrm>
              <a:prstGeom prst="rect">
                <a:avLst/>
              </a:prstGeom>
              <a:blipFill>
                <a:blip r:embed="rId10"/>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0AD1EA0C-D090-2152-B189-FF3CE0275040}"/>
              </a:ext>
            </a:extLst>
          </p:cNvPr>
          <p:cNvPicPr>
            <a:picLocks noChangeAspect="1"/>
          </p:cNvPicPr>
          <p:nvPr/>
        </p:nvPicPr>
        <p:blipFill>
          <a:blip r:embed="rId11"/>
          <a:stretch>
            <a:fillRect/>
          </a:stretch>
        </p:blipFill>
        <p:spPr>
          <a:xfrm>
            <a:off x="125803" y="3636318"/>
            <a:ext cx="8949656" cy="2384969"/>
          </a:xfrm>
          <a:prstGeom prst="rect">
            <a:avLst/>
          </a:prstGeom>
        </p:spPr>
      </p:pic>
    </p:spTree>
    <p:extLst>
      <p:ext uri="{BB962C8B-B14F-4D97-AF65-F5344CB8AC3E}">
        <p14:creationId xmlns:p14="http://schemas.microsoft.com/office/powerpoint/2010/main" val="115192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3852C9-49AD-0D71-5EE8-8F098CDEF2E2}"/>
              </a:ext>
            </a:extLst>
          </p:cNvPr>
          <p:cNvSpPr/>
          <p:nvPr/>
        </p:nvSpPr>
        <p:spPr>
          <a:xfrm>
            <a:off x="7186" y="-19388"/>
            <a:ext cx="8959002" cy="2060885"/>
          </a:xfrm>
          <a:prstGeom prst="rect">
            <a:avLst/>
          </a:prstGeom>
        </p:spPr>
        <p:txBody>
          <a:bodyPr wrap="square">
            <a:spAutoFit/>
          </a:bodyPr>
          <a:lstStyle/>
          <a:p>
            <a:pPr>
              <a:lnSpc>
                <a:spcPct val="150000"/>
              </a:lnSpc>
            </a:pPr>
            <a:r>
              <a:rPr lang="en-US" altLang="zh-CN" sz="2200" b="1" dirty="0">
                <a:solidFill>
                  <a:srgbClr val="6D0002"/>
                </a:solidFill>
                <a:latin typeface="Cambria Math" panose="02040503050406030204" pitchFamily="18" charset="0"/>
                <a:ea typeface="Cambria Math" panose="02040503050406030204" pitchFamily="18" charset="0"/>
              </a:rPr>
              <a:t>Example 3 </a:t>
            </a:r>
            <a:r>
              <a:rPr lang="en-US" altLang="zh-CN" sz="2200" b="1" dirty="0">
                <a:latin typeface="Cambria Math" panose="02040503050406030204" pitchFamily="18" charset="0"/>
                <a:ea typeface="Cambria Math" panose="02040503050406030204" pitchFamily="18" charset="0"/>
              </a:rPr>
              <a:t>The contents of </a:t>
            </a:r>
            <a:r>
              <a:rPr lang="en-US" altLang="zh-CN" sz="2200" b="1" dirty="0">
                <a:solidFill>
                  <a:srgbClr val="002060"/>
                </a:solidFill>
                <a:latin typeface="Cambria Math" panose="02040503050406030204" pitchFamily="18" charset="0"/>
                <a:ea typeface="Cambria Math" panose="02040503050406030204" pitchFamily="18" charset="0"/>
              </a:rPr>
              <a:t>seven</a:t>
            </a:r>
            <a:r>
              <a:rPr lang="en-US" altLang="zh-CN" sz="2200" b="1" dirty="0">
                <a:latin typeface="Cambria Math" panose="02040503050406030204" pitchFamily="18" charset="0"/>
                <a:ea typeface="Cambria Math" panose="02040503050406030204" pitchFamily="18" charset="0"/>
              </a:rPr>
              <a:t> similar containers of sulfuric acid are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9.8, 10.2, 10.4, 9.8, 10.0, 10.2</a:t>
            </a:r>
            <a:r>
              <a:rPr lang="en-US" altLang="zh-CN" sz="2200" b="1" dirty="0">
                <a:latin typeface="Cambria Math" panose="02040503050406030204" pitchFamily="18" charset="0"/>
                <a:ea typeface="Cambria Math" panose="02040503050406030204" pitchFamily="18" charset="0"/>
              </a:rPr>
              <a:t>, and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9.6 </a:t>
            </a:r>
            <a:r>
              <a:rPr lang="en-US" altLang="zh-CN" sz="2200" b="1" dirty="0">
                <a:latin typeface="Cambria Math" panose="02040503050406030204" pitchFamily="18" charset="0"/>
                <a:ea typeface="Cambria Math" panose="02040503050406030204" pitchFamily="18" charset="0"/>
              </a:rPr>
              <a:t>liters. Find a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95%</a:t>
            </a:r>
            <a:r>
              <a:rPr lang="en-US" altLang="zh-CN" sz="2200" b="1" dirty="0">
                <a:latin typeface="Cambria Math" panose="02040503050406030204" pitchFamily="18" charset="0"/>
                <a:ea typeface="Cambria Math" panose="02040503050406030204" pitchFamily="18" charset="0"/>
              </a:rPr>
              <a:t> confidence interval for the mean contents of all such containers, assuming an approximately normal distribution.</a:t>
            </a:r>
            <a:endParaRPr lang="zh-CN" altLang="en-US" sz="2200" b="1" dirty="0">
              <a:latin typeface="Cambria Math" panose="02040503050406030204" pitchFamily="18" charset="0"/>
            </a:endParaRPr>
          </a:p>
        </p:txBody>
      </p:sp>
      <p:sp>
        <p:nvSpPr>
          <p:cNvPr id="3" name="矩形 2">
            <a:extLst>
              <a:ext uri="{FF2B5EF4-FFF2-40B4-BE49-F238E27FC236}">
                <a16:creationId xmlns:a16="http://schemas.microsoft.com/office/drawing/2014/main" id="{F77F5D8D-C63D-C43E-0658-26264FF29FA3}"/>
              </a:ext>
            </a:extLst>
          </p:cNvPr>
          <p:cNvSpPr/>
          <p:nvPr/>
        </p:nvSpPr>
        <p:spPr>
          <a:xfrm>
            <a:off x="93094" y="2969001"/>
            <a:ext cx="1442855" cy="461217"/>
          </a:xfrm>
          <a:prstGeom prst="rect">
            <a:avLst/>
          </a:prstGeom>
          <a:solidFill>
            <a:srgbClr val="FFFF00"/>
          </a:solidFill>
        </p:spPr>
        <p:txBody>
          <a:bodyPr wrap="square">
            <a:spAutoFit/>
          </a:bodyPr>
          <a:lstStyle/>
          <a:p>
            <a:pPr>
              <a:lnSpc>
                <a:spcPct val="120000"/>
              </a:lnSpc>
            </a:pPr>
            <a:r>
              <a:rPr lang="en-US" altLang="zh-CN" sz="2200" b="1" i="1" dirty="0">
                <a:latin typeface="Cambria Math" panose="02040503050406030204" pitchFamily="18" charset="0"/>
                <a:ea typeface="Cambria Math" panose="02040503050406030204" pitchFamily="18" charset="0"/>
              </a:rPr>
              <a:t>Solution </a:t>
            </a:r>
            <a:r>
              <a:rPr lang="en-US" altLang="zh-CN" sz="2200" b="1" dirty="0">
                <a:latin typeface="Cambria Math" panose="02040503050406030204" pitchFamily="18" charset="0"/>
                <a:ea typeface="Cambria Math" panose="02040503050406030204" pitchFamily="18" charset="0"/>
                <a:sym typeface="Wingdings" pitchFamily="2" charset="2"/>
              </a:rPr>
              <a:t>:</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EF2D72-ABD4-AE30-54DE-896B3BFDA997}"/>
                  </a:ext>
                </a:extLst>
              </p:cNvPr>
              <p:cNvSpPr txBox="1"/>
              <p:nvPr/>
            </p:nvSpPr>
            <p:spPr>
              <a:xfrm>
                <a:off x="5869352" y="5439021"/>
                <a:ext cx="306751" cy="727059"/>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8BEF2D72-ABD4-AE30-54DE-896B3BFDA997}"/>
                  </a:ext>
                </a:extLst>
              </p:cNvPr>
              <p:cNvSpPr txBox="1">
                <a:spLocks noRot="1" noChangeAspect="1" noMove="1" noResize="1" noEditPoints="1" noAdjustHandles="1" noChangeArrowheads="1" noChangeShapeType="1" noTextEdit="1"/>
              </p:cNvSpPr>
              <p:nvPr/>
            </p:nvSpPr>
            <p:spPr>
              <a:xfrm>
                <a:off x="5869352" y="5439021"/>
                <a:ext cx="306751" cy="72705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288F2B2-E1D6-4BB2-AA1D-80399A2CB32B}"/>
                  </a:ext>
                </a:extLst>
              </p:cNvPr>
              <p:cNvSpPr/>
              <p:nvPr/>
            </p:nvSpPr>
            <p:spPr>
              <a:xfrm>
                <a:off x="6139521" y="5551702"/>
                <a:ext cx="2607060" cy="600164"/>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200" b="1" i="1" smtClean="0">
                          <a:solidFill>
                            <a:srgbClr val="002060"/>
                          </a:solidFill>
                          <a:latin typeface="Cambria Math" panose="02040503050406030204" pitchFamily="18" charset="0"/>
                          <a:ea typeface="Cambria Math" panose="02040503050406030204" pitchFamily="18" charset="0"/>
                        </a:rPr>
                        <m:t>𝟗</m:t>
                      </m:r>
                      <m:r>
                        <a:rPr lang="en-US" altLang="zh-CN" sz="2200" b="1" i="1" smtClean="0">
                          <a:solidFill>
                            <a:srgbClr val="002060"/>
                          </a:solidFill>
                          <a:latin typeface="Cambria Math" panose="02040503050406030204" pitchFamily="18" charset="0"/>
                          <a:ea typeface="Cambria Math" panose="02040503050406030204" pitchFamily="18" charset="0"/>
                        </a:rPr>
                        <m:t>.</m:t>
                      </m:r>
                      <m:r>
                        <a:rPr lang="en-US" altLang="zh-CN" sz="2200" b="1" i="1" smtClean="0">
                          <a:solidFill>
                            <a:srgbClr val="002060"/>
                          </a:solidFill>
                          <a:latin typeface="Cambria Math" panose="02040503050406030204" pitchFamily="18" charset="0"/>
                          <a:ea typeface="Cambria Math" panose="02040503050406030204" pitchFamily="18" charset="0"/>
                        </a:rPr>
                        <m:t>𝟕𝟒</m:t>
                      </m:r>
                      <m:r>
                        <a:rPr lang="en-US" altLang="zh-CN" sz="2200" b="1" i="1" smtClean="0">
                          <a:solidFill>
                            <a:srgbClr val="002060"/>
                          </a:solidFill>
                          <a:latin typeface="Cambria Math" panose="02040503050406030204" pitchFamily="18" charset="0"/>
                          <a:ea typeface="Cambria Math" panose="02040503050406030204" pitchFamily="18" charset="0"/>
                        </a:rPr>
                        <m:t>&lt;</m:t>
                      </m:r>
                      <m:r>
                        <a:rPr lang="zh-CN" altLang="en-US" sz="2200" b="1" i="1" smtClean="0">
                          <a:solidFill>
                            <a:srgbClr val="002060"/>
                          </a:solidFill>
                          <a:latin typeface="Cambria Math" panose="02040503050406030204" pitchFamily="18" charset="0"/>
                        </a:rPr>
                        <m:t>𝝁</m:t>
                      </m:r>
                      <m:r>
                        <a:rPr lang="en-US" altLang="zh-CN" sz="2200" b="1" i="1">
                          <a:solidFill>
                            <a:srgbClr val="002060"/>
                          </a:solidFill>
                          <a:latin typeface="Cambria Math" panose="02040503050406030204" pitchFamily="18" charset="0"/>
                          <a:ea typeface="Cambria Math" panose="02040503050406030204" pitchFamily="18" charset="0"/>
                        </a:rPr>
                        <m:t>&lt;</m:t>
                      </m:r>
                      <m:r>
                        <a:rPr lang="en-US" altLang="zh-CN" sz="2200" b="1" i="1" dirty="0" smtClean="0">
                          <a:solidFill>
                            <a:srgbClr val="002060"/>
                          </a:solidFill>
                          <a:latin typeface="Cambria Math" panose="02040503050406030204" pitchFamily="18" charset="0"/>
                          <a:ea typeface="Cambria Math" panose="02040503050406030204" pitchFamily="18" charset="0"/>
                        </a:rPr>
                        <m:t>𝟏𝟎</m:t>
                      </m:r>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𝟐𝟔</m:t>
                      </m:r>
                      <m:r>
                        <a:rPr lang="en-US" altLang="zh-CN" sz="2200" b="1" i="0" dirty="0" smtClean="0">
                          <a:solidFill>
                            <a:srgbClr val="002060"/>
                          </a:solidFill>
                          <a:latin typeface="Cambria Math" panose="02040503050406030204" pitchFamily="18" charset="0"/>
                          <a:ea typeface="Cambria Math" panose="02040503050406030204" pitchFamily="18" charset="0"/>
                        </a:rPr>
                        <m:t>.</m:t>
                      </m:r>
                    </m:oMath>
                  </m:oMathPara>
                </a14:m>
                <a:endParaRPr lang="zh-CN" altLang="en-US" sz="2200" b="1" dirty="0">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288F2B2-E1D6-4BB2-AA1D-80399A2CB32B}"/>
                  </a:ext>
                </a:extLst>
              </p:cNvPr>
              <p:cNvSpPr>
                <a:spLocks noRot="1" noChangeAspect="1" noMove="1" noResize="1" noEditPoints="1" noAdjustHandles="1" noChangeArrowheads="1" noChangeShapeType="1" noTextEdit="1"/>
              </p:cNvSpPr>
              <p:nvPr/>
            </p:nvSpPr>
            <p:spPr>
              <a:xfrm>
                <a:off x="6139521" y="5551702"/>
                <a:ext cx="2607060" cy="600164"/>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26E7752-5D63-2327-BEEA-CEF254401734}"/>
              </a:ext>
            </a:extLst>
          </p:cNvPr>
          <p:cNvSpPr/>
          <p:nvPr/>
        </p:nvSpPr>
        <p:spPr>
          <a:xfrm>
            <a:off x="493315" y="4815718"/>
            <a:ext cx="5086798" cy="537391"/>
          </a:xfrm>
          <a:prstGeom prst="rect">
            <a:avLst/>
          </a:prstGeom>
        </p:spPr>
        <p:txBody>
          <a:bodyPr wrap="square">
            <a:spAutoFit/>
          </a:bodyPr>
          <a:lstStyle/>
          <a:p>
            <a:pPr>
              <a:lnSpc>
                <a:spcPct val="150000"/>
              </a:lnSpc>
            </a:pPr>
            <a:r>
              <a:rPr lang="en-US" altLang="zh-CN" sz="2200" b="1" dirty="0">
                <a:latin typeface="Cambria Math" panose="02040503050406030204" pitchFamily="18" charset="0"/>
                <a:ea typeface="Cambria Math" panose="02040503050406030204" pitchFamily="18" charset="0"/>
              </a:rPr>
              <a:t>Hence, the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95%</a:t>
            </a:r>
            <a:r>
              <a:rPr lang="en-US" altLang="zh-CN" sz="2200" b="1" dirty="0">
                <a:latin typeface="Cambria Math" panose="02040503050406030204" pitchFamily="18" charset="0"/>
                <a:ea typeface="Cambria Math" panose="02040503050406030204" pitchFamily="18" charset="0"/>
              </a:rPr>
              <a:t> confidence interval is</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CF3CD8E7-6DB4-BDBA-9EAD-01E8B40F41B8}"/>
                  </a:ext>
                </a:extLst>
              </p:cNvPr>
              <p:cNvSpPr/>
              <p:nvPr/>
            </p:nvSpPr>
            <p:spPr>
              <a:xfrm>
                <a:off x="473739" y="5420498"/>
                <a:ext cx="5518150" cy="780727"/>
              </a:xfrm>
              <a:prstGeom prst="rect">
                <a:avLst/>
              </a:prstGeom>
            </p:spPr>
            <p:txBody>
              <a:bodyPr wrap="square">
                <a:spAutoFit/>
              </a:bodyPr>
              <a:lstStyle/>
              <a:p>
                <a:pPr>
                  <a:lnSpc>
                    <a:spcPct val="150000"/>
                  </a:lnSpc>
                </a:pPr>
                <a14:m>
                  <m:oMath xmlns:m="http://schemas.openxmlformats.org/officeDocument/2006/math">
                    <m:r>
                      <a:rPr lang="en-US" altLang="zh-CN" sz="2200" b="1" i="1" dirty="0" smtClean="0">
                        <a:solidFill>
                          <a:srgbClr val="002060"/>
                        </a:solidFill>
                        <a:latin typeface="Cambria Math" panose="02040503050406030204" pitchFamily="18" charset="0"/>
                        <a:ea typeface="Cambria Math" panose="02040503050406030204" pitchFamily="18" charset="0"/>
                      </a:rPr>
                      <m:t>𝟏𝟎</m:t>
                    </m:r>
                    <m:r>
                      <a:rPr lang="en-US" altLang="zh-CN" sz="2200" b="1" i="1" dirty="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𝟐</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𝟒𝟒𝟕</m:t>
                    </m:r>
                    <m:r>
                      <a:rPr lang="en-US" altLang="zh-CN" sz="2200" b="1" i="1" smtClean="0">
                        <a:solidFill>
                          <a:srgbClr val="002060"/>
                        </a:solidFill>
                        <a:latin typeface="Cambria Math" panose="02040503050406030204" pitchFamily="18" charset="0"/>
                        <a:ea typeface="Cambria Math" panose="02040503050406030204" pitchFamily="18" charset="0"/>
                      </a:rPr>
                      <m:t>)</m:t>
                    </m:r>
                    <m:f>
                      <m:fPr>
                        <m:ctrlPr>
                          <a:rPr lang="en-US" altLang="zh-CN" sz="2200" b="1" i="1">
                            <a:solidFill>
                              <a:srgbClr val="002060"/>
                            </a:solidFill>
                            <a:latin typeface="Cambria Math" panose="02040503050406030204" pitchFamily="18" charset="0"/>
                            <a:ea typeface="Cambria Math" panose="02040503050406030204" pitchFamily="18" charset="0"/>
                          </a:rPr>
                        </m:ctrlPr>
                      </m:fPr>
                      <m:num>
                        <m:r>
                          <a:rPr lang="en-US" altLang="zh-CN" sz="2200" b="1" i="1" dirty="0">
                            <a:solidFill>
                              <a:srgbClr val="002060"/>
                            </a:solidFill>
                            <a:latin typeface="Cambria Math" panose="02040503050406030204" pitchFamily="18" charset="0"/>
                            <a:ea typeface="Cambria Math" panose="02040503050406030204" pitchFamily="18" charset="0"/>
                          </a:rPr>
                          <m:t>𝟎</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𝟐𝟖𝟑</m:t>
                        </m:r>
                      </m:num>
                      <m:den>
                        <m:rad>
                          <m:radPr>
                            <m:degHide m:val="on"/>
                            <m:ctrlPr>
                              <a:rPr lang="en-US" altLang="zh-CN" sz="2200" b="1" i="1">
                                <a:solidFill>
                                  <a:srgbClr val="002060"/>
                                </a:solidFill>
                                <a:latin typeface="Cambria Math" panose="02040503050406030204" pitchFamily="18" charset="0"/>
                                <a:ea typeface="Cambria Math" panose="02040503050406030204" pitchFamily="18" charset="0"/>
                              </a:rPr>
                            </m:ctrlPr>
                          </m:radPr>
                          <m:deg/>
                          <m:e>
                            <m:r>
                              <a:rPr lang="en-US" altLang="zh-CN" sz="2200" b="1" i="1" smtClean="0">
                                <a:solidFill>
                                  <a:srgbClr val="002060"/>
                                </a:solidFill>
                                <a:latin typeface="Cambria Math" panose="02040503050406030204" pitchFamily="18" charset="0"/>
                                <a:ea typeface="Cambria Math" panose="02040503050406030204" pitchFamily="18" charset="0"/>
                              </a:rPr>
                              <m:t>𝟕</m:t>
                            </m:r>
                          </m:e>
                        </m:rad>
                      </m:den>
                    </m:f>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 </a:t>
                </a:r>
                <a14:m>
                  <m:oMath xmlns:m="http://schemas.openxmlformats.org/officeDocument/2006/math">
                    <m:r>
                      <a:rPr lang="zh-CN" altLang="en-US" sz="2200" b="1" i="1">
                        <a:solidFill>
                          <a:srgbClr val="002060"/>
                        </a:solidFill>
                        <a:latin typeface="Cambria Math" panose="02040503050406030204" pitchFamily="18" charset="0"/>
                      </a:rPr>
                      <m:t>𝝁</m:t>
                    </m:r>
                    <m:r>
                      <a:rPr lang="en-US" altLang="zh-CN" sz="2200" b="1" i="1">
                        <a:solidFill>
                          <a:srgbClr val="002060"/>
                        </a:solidFill>
                        <a:latin typeface="Cambria Math" panose="02040503050406030204" pitchFamily="18" charset="0"/>
                        <a:ea typeface="Cambria Math" panose="02040503050406030204" pitchFamily="18" charset="0"/>
                      </a:rPr>
                      <m:t> </m:t>
                    </m:r>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&lt;</a:t>
                </a:r>
                <a14:m>
                  <m:oMath xmlns:m="http://schemas.openxmlformats.org/officeDocument/2006/math">
                    <m:r>
                      <a:rPr lang="en-US" altLang="zh-CN" sz="2200" b="1" i="1" dirty="0" smtClean="0">
                        <a:solidFill>
                          <a:srgbClr val="002060"/>
                        </a:solidFill>
                        <a:latin typeface="Cambria Math" panose="02040503050406030204" pitchFamily="18" charset="0"/>
                        <a:ea typeface="Cambria Math" panose="02040503050406030204" pitchFamily="18" charset="0"/>
                      </a:rPr>
                      <m:t>𝟏𝟎</m:t>
                    </m:r>
                    <m:r>
                      <a:rPr lang="en-US" altLang="zh-CN" sz="2200" b="1" i="1" dirty="0" smtClean="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𝟐</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𝟒𝟒𝟕</m:t>
                    </m:r>
                    <m:r>
                      <a:rPr lang="en-US" altLang="zh-CN" sz="2200" b="1" i="1">
                        <a:solidFill>
                          <a:srgbClr val="002060"/>
                        </a:solidFill>
                        <a:latin typeface="Cambria Math" panose="02040503050406030204" pitchFamily="18" charset="0"/>
                        <a:ea typeface="Cambria Math" panose="02040503050406030204" pitchFamily="18" charset="0"/>
                      </a:rPr>
                      <m:t>)</m:t>
                    </m:r>
                    <m:f>
                      <m:fPr>
                        <m:ctrlPr>
                          <a:rPr lang="en-US" altLang="zh-CN" sz="2200" b="1" i="1">
                            <a:solidFill>
                              <a:srgbClr val="002060"/>
                            </a:solidFill>
                            <a:latin typeface="Cambria Math" panose="02040503050406030204" pitchFamily="18" charset="0"/>
                            <a:ea typeface="Cambria Math" panose="02040503050406030204" pitchFamily="18" charset="0"/>
                          </a:rPr>
                        </m:ctrlPr>
                      </m:fPr>
                      <m:num>
                        <m:r>
                          <a:rPr lang="en-US" altLang="zh-CN" sz="2200" b="1" i="1" dirty="0">
                            <a:solidFill>
                              <a:srgbClr val="002060"/>
                            </a:solidFill>
                            <a:latin typeface="Cambria Math" panose="02040503050406030204" pitchFamily="18" charset="0"/>
                            <a:ea typeface="Cambria Math" panose="02040503050406030204" pitchFamily="18" charset="0"/>
                          </a:rPr>
                          <m:t>𝟎</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𝟐𝟖𝟑</m:t>
                        </m:r>
                      </m:num>
                      <m:den>
                        <m:rad>
                          <m:radPr>
                            <m:degHide m:val="on"/>
                            <m:ctrlPr>
                              <a:rPr lang="en-US" altLang="zh-CN" sz="2200" b="1" i="1">
                                <a:solidFill>
                                  <a:srgbClr val="002060"/>
                                </a:solidFill>
                                <a:latin typeface="Cambria Math" panose="02040503050406030204" pitchFamily="18" charset="0"/>
                                <a:ea typeface="Cambria Math" panose="02040503050406030204" pitchFamily="18" charset="0"/>
                              </a:rPr>
                            </m:ctrlPr>
                          </m:radPr>
                          <m:deg/>
                          <m:e>
                            <m:r>
                              <a:rPr lang="en-US" altLang="zh-CN" sz="2200" b="1" i="1" smtClean="0">
                                <a:solidFill>
                                  <a:srgbClr val="002060"/>
                                </a:solidFill>
                                <a:latin typeface="Cambria Math" panose="02040503050406030204" pitchFamily="18" charset="0"/>
                                <a:ea typeface="Cambria Math" panose="02040503050406030204" pitchFamily="18" charset="0"/>
                              </a:rPr>
                              <m:t>𝟕</m:t>
                            </m:r>
                          </m:e>
                        </m:rad>
                      </m:den>
                    </m:f>
                  </m:oMath>
                </a14:m>
                <a:endParaRPr lang="zh-CN" altLang="en-US" sz="2200" b="1" dirty="0">
                  <a:solidFill>
                    <a:srgbClr val="002060"/>
                  </a:solidFill>
                  <a:latin typeface="Cambria Math" panose="02040503050406030204" pitchFamily="18" charset="0"/>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CF3CD8E7-6DB4-BDBA-9EAD-01E8B40F41B8}"/>
                  </a:ext>
                </a:extLst>
              </p:cNvPr>
              <p:cNvSpPr>
                <a:spLocks noRot="1" noChangeAspect="1" noMove="1" noResize="1" noEditPoints="1" noAdjustHandles="1" noChangeArrowheads="1" noChangeShapeType="1" noTextEdit="1"/>
              </p:cNvSpPr>
              <p:nvPr/>
            </p:nvSpPr>
            <p:spPr>
              <a:xfrm>
                <a:off x="473739" y="5420498"/>
                <a:ext cx="5518150" cy="780727"/>
              </a:xfrm>
              <a:prstGeom prst="rect">
                <a:avLst/>
              </a:prstGeom>
              <a:blipFill>
                <a:blip r:embed="rId4"/>
                <a:stretch>
                  <a:fillRect b="-39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4439512-A8B0-322E-68FB-3B170843067A}"/>
                  </a:ext>
                </a:extLst>
              </p:cNvPr>
              <p:cNvSpPr/>
              <p:nvPr/>
            </p:nvSpPr>
            <p:spPr>
              <a:xfrm>
                <a:off x="1711791" y="2882278"/>
                <a:ext cx="7432209" cy="1156022"/>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altLang="zh-CN" sz="2200" b="1" i="1" dirty="0" smtClean="0">
                          <a:solidFill>
                            <a:srgbClr val="002060"/>
                          </a:solidFill>
                          <a:latin typeface="Cambria Math" panose="02040503050406030204" pitchFamily="18" charset="0"/>
                          <a:ea typeface="Cambria Math" panose="02040503050406030204" pitchFamily="18" charset="0"/>
                        </a:rPr>
                        <m:t>𝒏</m:t>
                      </m:r>
                      <m:r>
                        <a:rPr lang="en-US" altLang="zh-CN" sz="2200" b="1" i="1" dirty="0">
                          <a:solidFill>
                            <a:srgbClr val="002060"/>
                          </a:solidFill>
                          <a:latin typeface="Cambria Math" panose="02040503050406030204" pitchFamily="18" charset="0"/>
                          <a:ea typeface="Cambria Math" panose="02040503050406030204" pitchFamily="18" charset="0"/>
                        </a:rPr>
                        <m:t>=</m:t>
                      </m:r>
                      <m:r>
                        <a:rPr lang="en-US" altLang="zh-CN" sz="2200" b="1" i="1" dirty="0" smtClean="0">
                          <a:solidFill>
                            <a:srgbClr val="002060"/>
                          </a:solidFill>
                          <a:latin typeface="Cambria Math" panose="02040503050406030204" pitchFamily="18" charset="0"/>
                          <a:ea typeface="Cambria Math" panose="02040503050406030204" pitchFamily="18" charset="0"/>
                        </a:rPr>
                        <m:t>𝟕</m:t>
                      </m:r>
                      <m:r>
                        <m:rPr>
                          <m:nor/>
                        </m:rPr>
                        <a:rPr lang="en-US" altLang="zh-CN" sz="2200" b="1" i="0" dirty="0" smtClean="0">
                          <a:solidFill>
                            <a:srgbClr val="002060"/>
                          </a:solidFill>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The</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sample</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mean</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and</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standard</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deviation</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for</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the</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given</m:t>
                      </m:r>
                    </m:oMath>
                  </m:oMathPara>
                </a14:m>
                <a:endParaRPr lang="en-US" altLang="zh-CN" sz="2200" b="1"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data</m:t>
                      </m:r>
                      <m:r>
                        <m:rPr>
                          <m:nor/>
                        </m:rPr>
                        <a:rPr lang="en-US" altLang="zh-CN" sz="2200" b="1" dirty="0">
                          <a:latin typeface="Cambria Math" panose="02040503050406030204" pitchFamily="18" charset="0"/>
                          <a:ea typeface="Cambria Math" panose="02040503050406030204" pitchFamily="18" charset="0"/>
                        </a:rPr>
                        <m:t> </m:t>
                      </m:r>
                      <m:r>
                        <m:rPr>
                          <m:nor/>
                        </m:rPr>
                        <a:rPr lang="en-US" altLang="zh-CN" sz="2200" b="1" dirty="0">
                          <a:latin typeface="Cambria Math" panose="02040503050406030204" pitchFamily="18" charset="0"/>
                          <a:ea typeface="Cambria Math" panose="02040503050406030204" pitchFamily="18" charset="0"/>
                        </a:rPr>
                        <m:t>are</m:t>
                      </m:r>
                      <m:r>
                        <a:rPr lang="en-US" altLang="zh-CN" sz="2200" b="1" i="1" dirty="0" smtClean="0">
                          <a:latin typeface="Cambria Math" panose="02040503050406030204" pitchFamily="18" charset="0"/>
                          <a:ea typeface="Cambria Math" panose="02040503050406030204" pitchFamily="18" charset="0"/>
                        </a:rPr>
                        <m:t> </m:t>
                      </m:r>
                      <m:acc>
                        <m:accPr>
                          <m:chr m:val="̅"/>
                          <m:ctrlPr>
                            <a:rPr lang="en-US" altLang="zh-CN" sz="2400" b="1" i="1" dirty="0">
                              <a:solidFill>
                                <a:srgbClr val="002060"/>
                              </a:solidFill>
                              <a:latin typeface="Cambria Math" panose="02040503050406030204" pitchFamily="18" charset="0"/>
                            </a:rPr>
                          </m:ctrlPr>
                        </m:accPr>
                        <m:e>
                          <m:r>
                            <a:rPr lang="en-US" altLang="zh-CN" sz="2400" b="1" i="1" dirty="0" smtClean="0">
                              <a:solidFill>
                                <a:srgbClr val="002060"/>
                              </a:solidFill>
                              <a:latin typeface="Cambria Math" panose="02040503050406030204" pitchFamily="18" charset="0"/>
                            </a:rPr>
                            <m:t> </m:t>
                          </m:r>
                          <m:r>
                            <a:rPr lang="en-US" altLang="zh-CN" sz="2400" b="1" i="1" dirty="0">
                              <a:solidFill>
                                <a:srgbClr val="002060"/>
                              </a:solidFill>
                              <a:latin typeface="Cambria Math" panose="02040503050406030204" pitchFamily="18" charset="0"/>
                            </a:rPr>
                            <m:t>𝑿</m:t>
                          </m:r>
                        </m:e>
                      </m:acc>
                      <m:r>
                        <a:rPr lang="en-US" altLang="zh-CN" sz="2200" b="1" i="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𝟏𝟎</m:t>
                      </m:r>
                      <m:r>
                        <a:rPr lang="en-US" altLang="zh-CN" sz="2200" b="1" i="1" dirty="0">
                          <a:solidFill>
                            <a:srgbClr val="002060"/>
                          </a:solidFill>
                          <a:latin typeface="Cambria Math" panose="02040503050406030204" pitchFamily="18" charset="0"/>
                          <a:ea typeface="Cambria Math" panose="02040503050406030204" pitchFamily="18" charset="0"/>
                        </a:rPr>
                        <m:t> </m:t>
                      </m:r>
                      <m:r>
                        <a:rPr lang="en-US" altLang="zh-CN" sz="2200" b="1" i="1" dirty="0">
                          <a:latin typeface="Cambria Math" panose="02040503050406030204" pitchFamily="18" charset="0"/>
                          <a:ea typeface="Cambria Math" panose="02040503050406030204" pitchFamily="18" charset="0"/>
                        </a:rPr>
                        <m:t>𝐚𝐧𝐝</m:t>
                      </m:r>
                      <m:r>
                        <a:rPr lang="en-US" altLang="zh-CN" sz="2200" b="1" dirty="0">
                          <a:latin typeface="Cambria Math" panose="02040503050406030204" pitchFamily="18" charset="0"/>
                          <a:ea typeface="Cambria Math" panose="02040503050406030204" pitchFamily="18" charset="0"/>
                        </a:rPr>
                        <m:t>  </m:t>
                      </m:r>
                      <m:r>
                        <a:rPr lang="en-US" altLang="zh-CN" sz="2200" b="1" i="1" dirty="0" smtClean="0">
                          <a:solidFill>
                            <a:srgbClr val="002060"/>
                          </a:solidFill>
                          <a:latin typeface="Cambria Math" panose="02040503050406030204" pitchFamily="18" charset="0"/>
                          <a:ea typeface="Cambria Math" panose="02040503050406030204" pitchFamily="18" charset="0"/>
                        </a:rPr>
                        <m:t>𝑺</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𝟎</m:t>
                      </m:r>
                      <m:r>
                        <a:rPr lang="en-US" altLang="zh-CN" sz="2200" b="1" dirty="0">
                          <a:solidFill>
                            <a:srgbClr val="002060"/>
                          </a:solidFill>
                          <a:latin typeface="Cambria Math" panose="02040503050406030204" pitchFamily="18" charset="0"/>
                          <a:ea typeface="Cambria Math" panose="02040503050406030204" pitchFamily="18" charset="0"/>
                        </a:rPr>
                        <m:t>.</m:t>
                      </m:r>
                      <m:r>
                        <a:rPr lang="en-US" altLang="zh-CN" sz="2200" b="1" i="1" dirty="0">
                          <a:solidFill>
                            <a:srgbClr val="002060"/>
                          </a:solidFill>
                          <a:latin typeface="Cambria Math" panose="02040503050406030204" pitchFamily="18" charset="0"/>
                          <a:ea typeface="Cambria Math" panose="02040503050406030204" pitchFamily="18" charset="0"/>
                        </a:rPr>
                        <m:t>𝟐𝟖𝟑</m:t>
                      </m:r>
                      <m:r>
                        <m:rPr>
                          <m:nor/>
                        </m:rPr>
                        <a:rPr lang="en-US" altLang="zh-CN" sz="2200" b="1" i="0" dirty="0" smtClean="0">
                          <a:solidFill>
                            <a:srgbClr val="002060"/>
                          </a:solidFill>
                          <a:latin typeface="Cambria Math" panose="02040503050406030204" pitchFamily="18" charset="0"/>
                          <a:ea typeface="Cambria Math" panose="02040503050406030204" pitchFamily="18" charset="0"/>
                        </a:rPr>
                        <m:t>.</m:t>
                      </m:r>
                    </m:oMath>
                  </m:oMathPara>
                </a14:m>
                <a:endParaRPr lang="zh-CN" altLang="en-US" sz="2200" b="1" dirty="0">
                  <a:latin typeface="Cambria Math" panose="02040503050406030204" pitchFamily="18" charset="0"/>
                </a:endParaRPr>
              </a:p>
            </p:txBody>
          </p:sp>
        </mc:Choice>
        <mc:Fallback xmlns="">
          <p:sp>
            <p:nvSpPr>
              <p:cNvPr id="8" name="矩形 7">
                <a:extLst>
                  <a:ext uri="{FF2B5EF4-FFF2-40B4-BE49-F238E27FC236}">
                    <a16:creationId xmlns:a16="http://schemas.microsoft.com/office/drawing/2014/main" id="{A4439512-A8B0-322E-68FB-3B170843067A}"/>
                  </a:ext>
                </a:extLst>
              </p:cNvPr>
              <p:cNvSpPr>
                <a:spLocks noRot="1" noChangeAspect="1" noMove="1" noResize="1" noEditPoints="1" noAdjustHandles="1" noChangeArrowheads="1" noChangeShapeType="1" noTextEdit="1"/>
              </p:cNvSpPr>
              <p:nvPr/>
            </p:nvSpPr>
            <p:spPr>
              <a:xfrm>
                <a:off x="1711791" y="2882278"/>
                <a:ext cx="7432209" cy="115602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E215B67-F028-890E-D75B-DD6C3878E7A2}"/>
                  </a:ext>
                </a:extLst>
              </p:cNvPr>
              <p:cNvSpPr/>
              <p:nvPr/>
            </p:nvSpPr>
            <p:spPr>
              <a:xfrm>
                <a:off x="476673" y="4175756"/>
                <a:ext cx="1343638" cy="430887"/>
              </a:xfrm>
              <a:prstGeom prst="rect">
                <a:avLst/>
              </a:prstGeom>
            </p:spPr>
            <p:txBody>
              <a:bodyPr wrap="none">
                <a:spAutoFit/>
              </a:bodyPr>
              <a:lstStyle/>
              <a:p>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1-</a:t>
                </a:r>
                <a14:m>
                  <m:oMath xmlns:m="http://schemas.openxmlformats.org/officeDocument/2006/math">
                    <m:r>
                      <a:rPr lang="zh-CN" altLang="en-US" sz="2200" b="1" i="1">
                        <a:solidFill>
                          <a:srgbClr val="002060"/>
                        </a:solidFill>
                        <a:latin typeface="Cambria Math" panose="02040503050406030204" pitchFamily="18" charset="0"/>
                      </a:rPr>
                      <m:t>𝜶</m:t>
                    </m:r>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=0.95</a:t>
                </a:r>
                <a:endParaRPr lang="zh-CN" altLang="en-US" sz="2200" b="1" dirty="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BE215B67-F028-890E-D75B-DD6C3878E7A2}"/>
                  </a:ext>
                </a:extLst>
              </p:cNvPr>
              <p:cNvSpPr>
                <a:spLocks noRot="1" noChangeAspect="1" noMove="1" noResize="1" noEditPoints="1" noAdjustHandles="1" noChangeArrowheads="1" noChangeShapeType="1" noTextEdit="1"/>
              </p:cNvSpPr>
              <p:nvPr/>
            </p:nvSpPr>
            <p:spPr>
              <a:xfrm>
                <a:off x="476673" y="4175756"/>
                <a:ext cx="1343638" cy="430887"/>
              </a:xfrm>
              <a:prstGeom prst="rect">
                <a:avLst/>
              </a:prstGeom>
              <a:blipFill>
                <a:blip r:embed="rId6"/>
                <a:stretch>
                  <a:fillRect l="-5882" t="-9859" r="-6335" b="-26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107719-2E5C-7469-22B0-A26372FDCFE5}"/>
                  </a:ext>
                </a:extLst>
              </p:cNvPr>
              <p:cNvSpPr txBox="1"/>
              <p:nvPr/>
            </p:nvSpPr>
            <p:spPr>
              <a:xfrm>
                <a:off x="1752819" y="4062636"/>
                <a:ext cx="306751" cy="484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EA107719-2E5C-7469-22B0-A26372FDCFE5}"/>
                  </a:ext>
                </a:extLst>
              </p:cNvPr>
              <p:cNvSpPr txBox="1">
                <a:spLocks noRot="1" noChangeAspect="1" noMove="1" noResize="1" noEditPoints="1" noAdjustHandles="1" noChangeArrowheads="1" noChangeShapeType="1" noTextEdit="1"/>
              </p:cNvSpPr>
              <p:nvPr/>
            </p:nvSpPr>
            <p:spPr>
              <a:xfrm>
                <a:off x="1752819" y="4062636"/>
                <a:ext cx="306751" cy="48468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CF24A91-32A1-5164-2688-2A298BB7F29B}"/>
                  </a:ext>
                </a:extLst>
              </p:cNvPr>
              <p:cNvSpPr/>
              <p:nvPr/>
            </p:nvSpPr>
            <p:spPr>
              <a:xfrm>
                <a:off x="1987749" y="4175756"/>
                <a:ext cx="1098378" cy="430887"/>
              </a:xfrm>
              <a:prstGeom prst="rect">
                <a:avLst/>
              </a:prstGeom>
            </p:spPr>
            <p:txBody>
              <a:bodyPr wrap="none">
                <a:spAutoFit/>
              </a:bodyPr>
              <a:lstStyle/>
              <a:p>
                <a14:m>
                  <m:oMath xmlns:m="http://schemas.openxmlformats.org/officeDocument/2006/math">
                    <m:r>
                      <a:rPr lang="zh-CN" altLang="en-US" sz="2200" b="1" i="1">
                        <a:solidFill>
                          <a:srgbClr val="002060"/>
                        </a:solidFill>
                        <a:latin typeface="Cambria Math" panose="02040503050406030204" pitchFamily="18" charset="0"/>
                      </a:rPr>
                      <m:t>𝜶</m:t>
                    </m:r>
                  </m:oMath>
                </a14:m>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=0.05</a:t>
                </a:r>
                <a:endParaRPr lang="zh-CN" altLang="en-US" sz="2200" b="1" dirty="0">
                  <a:latin typeface="Cambria Math" panose="02040503050406030204" pitchFamily="18" charset="0"/>
                </a:endParaRPr>
              </a:p>
            </p:txBody>
          </p:sp>
        </mc:Choice>
        <mc:Fallback xmlns="">
          <p:sp>
            <p:nvSpPr>
              <p:cNvPr id="11" name="矩形 10">
                <a:extLst>
                  <a:ext uri="{FF2B5EF4-FFF2-40B4-BE49-F238E27FC236}">
                    <a16:creationId xmlns:a16="http://schemas.microsoft.com/office/drawing/2014/main" id="{1CF24A91-32A1-5164-2688-2A298BB7F29B}"/>
                  </a:ext>
                </a:extLst>
              </p:cNvPr>
              <p:cNvSpPr>
                <a:spLocks noRot="1" noChangeAspect="1" noMove="1" noResize="1" noEditPoints="1" noAdjustHandles="1" noChangeArrowheads="1" noChangeShapeType="1" noTextEdit="1"/>
              </p:cNvSpPr>
              <p:nvPr/>
            </p:nvSpPr>
            <p:spPr>
              <a:xfrm>
                <a:off x="1987749" y="4175756"/>
                <a:ext cx="1098378" cy="430887"/>
              </a:xfrm>
              <a:prstGeom prst="rect">
                <a:avLst/>
              </a:prstGeom>
              <a:blipFill>
                <a:blip r:embed="rId8"/>
                <a:stretch>
                  <a:fillRect t="-9859" r="-8333" b="-26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D955EDD-01F8-9CC2-2686-4F7035FC7240}"/>
                  </a:ext>
                </a:extLst>
              </p:cNvPr>
              <p:cNvSpPr txBox="1"/>
              <p:nvPr/>
            </p:nvSpPr>
            <p:spPr>
              <a:xfrm>
                <a:off x="3048185" y="4059388"/>
                <a:ext cx="306751" cy="484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200" b="1" i="1" smtClean="0">
                              <a:latin typeface="Cambria Math" panose="02040503050406030204" pitchFamily="18" charset="0"/>
                            </a:rPr>
                          </m:ctrlPr>
                        </m:groupChrPr>
                        <m:e/>
                      </m:groupChr>
                    </m:oMath>
                  </m:oMathPara>
                </a14:m>
                <a:endParaRPr lang="zh-CN" altLang="en-US" sz="2200" b="1" dirty="0">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AD955EDD-01F8-9CC2-2686-4F7035FC7240}"/>
                  </a:ext>
                </a:extLst>
              </p:cNvPr>
              <p:cNvSpPr txBox="1">
                <a:spLocks noRot="1" noChangeAspect="1" noMove="1" noResize="1" noEditPoints="1" noAdjustHandles="1" noChangeArrowheads="1" noChangeShapeType="1" noTextEdit="1"/>
              </p:cNvSpPr>
              <p:nvPr/>
            </p:nvSpPr>
            <p:spPr>
              <a:xfrm>
                <a:off x="3048185" y="4059388"/>
                <a:ext cx="306751" cy="4846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43D2C10-00FA-9661-39AC-C7645D3EBC4F}"/>
                  </a:ext>
                </a:extLst>
              </p:cNvPr>
              <p:cNvSpPr/>
              <p:nvPr/>
            </p:nvSpPr>
            <p:spPr>
              <a:xfrm>
                <a:off x="3319103" y="4150878"/>
                <a:ext cx="3325526" cy="461217"/>
              </a:xfrm>
              <a:prstGeom prst="rect">
                <a:avLst/>
              </a:prstGeom>
            </p:spPr>
            <p:txBody>
              <a:bodyPr wrap="none">
                <a:spAutoFit/>
              </a:bodyPr>
              <a:lstStyle/>
              <a:p>
                <a14:m>
                  <m:oMath xmlns:m="http://schemas.openxmlformats.org/officeDocument/2006/math">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𝒕</m:t>
                        </m:r>
                      </m:e>
                      <m:sub>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𝟐</m:t>
                        </m:r>
                      </m:sub>
                    </m:sSub>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m:t>
                        </m:r>
                        <m:sSub>
                          <m:sSubPr>
                            <m:ctrlPr>
                              <a:rPr lang="en-US" altLang="zh-CN" sz="2200" b="1" i="1">
                                <a:solidFill>
                                  <a:srgbClr val="002060"/>
                                </a:solidFill>
                                <a:latin typeface="Cambria Math" panose="02040503050406030204" pitchFamily="18" charset="0"/>
                                <a:ea typeface="Cambria Math" panose="02040503050406030204" pitchFamily="18" charset="0"/>
                              </a:rPr>
                            </m:ctrlPr>
                          </m:sSubPr>
                          <m:e>
                            <m:r>
                              <a:rPr lang="en-US" altLang="zh-CN" sz="2200" b="1" i="1">
                                <a:solidFill>
                                  <a:srgbClr val="002060"/>
                                </a:solidFill>
                                <a:latin typeface="Cambria Math" panose="02040503050406030204" pitchFamily="18" charset="0"/>
                                <a:ea typeface="Cambria Math" panose="02040503050406030204" pitchFamily="18" charset="0"/>
                              </a:rPr>
                              <m:t>𝒕</m:t>
                            </m:r>
                          </m:e>
                          <m:sub>
                            <m:r>
                              <a:rPr lang="en-US" altLang="zh-CN" sz="2200" b="1" i="1">
                                <a:solidFill>
                                  <a:srgbClr val="002060"/>
                                </a:solidFill>
                                <a:latin typeface="Cambria Math" panose="02040503050406030204" pitchFamily="18" charset="0"/>
                                <a:ea typeface="Cambria Math" panose="02040503050406030204" pitchFamily="18" charset="0"/>
                              </a:rPr>
                              <m:t>𝟎</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𝟎𝟐𝟓</m:t>
                            </m:r>
                          </m:sub>
                        </m:sSub>
                        <m:r>
                          <m:rPr>
                            <m:nor/>
                          </m:rPr>
                          <a:rPr lang="en-US" altLang="zh-CN" sz="2200" b="1" baseline="-25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𝒕</m:t>
                        </m:r>
                      </m:e>
                      <m:sub>
                        <m:r>
                          <a:rPr lang="en-US" altLang="zh-CN" sz="2200" b="1" i="1">
                            <a:solidFill>
                              <a:srgbClr val="002060"/>
                            </a:solidFill>
                            <a:latin typeface="Cambria Math" panose="02040503050406030204" pitchFamily="18" charset="0"/>
                            <a:ea typeface="Cambria Math" panose="02040503050406030204" pitchFamily="18" charset="0"/>
                          </a:rPr>
                          <m:t>𝟎</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𝟎𝟐𝟓</m:t>
                        </m:r>
                      </m:sub>
                    </m:sSub>
                    <m:r>
                      <a:rPr lang="en-US" altLang="zh-CN" sz="2200" b="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𝟔</m:t>
                    </m:r>
                    <m:r>
                      <a:rPr lang="en-US" altLang="zh-CN" sz="2200" b="1">
                        <a:solidFill>
                          <a:srgbClr val="002060"/>
                        </a:solidFill>
                        <a:latin typeface="Cambria Math" panose="02040503050406030204" pitchFamily="18" charset="0"/>
                        <a:ea typeface="Cambria Math" panose="02040503050406030204" pitchFamily="18" charset="0"/>
                      </a:rPr>
                      <m:t>)</m:t>
                    </m:r>
                  </m:oMath>
                </a14:m>
                <a:r>
                  <a:rPr lang="en-US" altLang="zh-CN" sz="2200" b="1" dirty="0">
                    <a:latin typeface="Cambria Math" panose="02040503050406030204" pitchFamily="18" charset="0"/>
                    <a:ea typeface="Cambria Math" panose="02040503050406030204" pitchFamily="18" charset="0"/>
                  </a:rPr>
                  <a:t> </a:t>
                </a:r>
                <a:endParaRPr lang="zh-CN" altLang="en-US" sz="2200" b="1"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343D2C10-00FA-9661-39AC-C7645D3EBC4F}"/>
                  </a:ext>
                </a:extLst>
              </p:cNvPr>
              <p:cNvSpPr>
                <a:spLocks noRot="1" noChangeAspect="1" noMove="1" noResize="1" noEditPoints="1" noAdjustHandles="1" noChangeArrowheads="1" noChangeShapeType="1" noTextEdit="1"/>
              </p:cNvSpPr>
              <p:nvPr/>
            </p:nvSpPr>
            <p:spPr>
              <a:xfrm>
                <a:off x="3319103" y="4150878"/>
                <a:ext cx="3325526" cy="461217"/>
              </a:xfrm>
              <a:prstGeom prst="rect">
                <a:avLst/>
              </a:prstGeom>
              <a:blipFill>
                <a:blip r:embed="rId10"/>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E246F8C7-44BB-0933-934F-43CE1FFDFD53}"/>
                  </a:ext>
                </a:extLst>
              </p:cNvPr>
              <p:cNvSpPr/>
              <p:nvPr/>
            </p:nvSpPr>
            <p:spPr>
              <a:xfrm>
                <a:off x="6368714" y="4175756"/>
                <a:ext cx="136960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1" dirty="0" smtClean="0">
                          <a:solidFill>
                            <a:srgbClr val="002060"/>
                          </a:solidFill>
                          <a:latin typeface="Cambria Math" panose="02040503050406030204" pitchFamily="18" charset="0"/>
                          <a:ea typeface="Cambria Math" panose="02040503050406030204" pitchFamily="18" charset="0"/>
                        </a:rPr>
                        <m:t>=</m:t>
                      </m:r>
                      <m:r>
                        <a:rPr lang="en-US" altLang="zh-CN" sz="2200" b="1" i="0" dirty="0" smtClean="0">
                          <a:solidFill>
                            <a:srgbClr val="002060"/>
                          </a:solidFill>
                          <a:latin typeface="Cambria Math" panose="02040503050406030204" pitchFamily="18" charset="0"/>
                          <a:ea typeface="Cambria Math" panose="02040503050406030204" pitchFamily="18" charset="0"/>
                        </a:rPr>
                        <m:t>𝟐</m:t>
                      </m:r>
                      <m:r>
                        <a:rPr lang="en-US" altLang="zh-CN" sz="2200" b="1" i="0" dirty="0" smtClean="0">
                          <a:solidFill>
                            <a:srgbClr val="002060"/>
                          </a:solidFill>
                          <a:latin typeface="Cambria Math" panose="02040503050406030204" pitchFamily="18" charset="0"/>
                          <a:ea typeface="Cambria Math" panose="02040503050406030204" pitchFamily="18" charset="0"/>
                        </a:rPr>
                        <m:t>.</m:t>
                      </m:r>
                      <m:r>
                        <a:rPr lang="en-US" altLang="zh-CN" sz="2200" b="1" i="0" dirty="0" smtClean="0">
                          <a:solidFill>
                            <a:srgbClr val="002060"/>
                          </a:solidFill>
                          <a:latin typeface="Cambria Math" panose="02040503050406030204" pitchFamily="18" charset="0"/>
                          <a:ea typeface="Cambria Math" panose="02040503050406030204" pitchFamily="18" charset="0"/>
                        </a:rPr>
                        <m:t>𝟒𝟒𝟕</m:t>
                      </m:r>
                      <m:r>
                        <a:rPr lang="en-US" altLang="zh-CN" sz="2200" b="1" i="0" dirty="0" smtClean="0">
                          <a:solidFill>
                            <a:srgbClr val="002060"/>
                          </a:solidFill>
                          <a:latin typeface="Cambria Math" panose="02040503050406030204" pitchFamily="18" charset="0"/>
                          <a:ea typeface="Cambria Math" panose="02040503050406030204" pitchFamily="18" charset="0"/>
                        </a:rPr>
                        <m:t>.</m:t>
                      </m:r>
                    </m:oMath>
                  </m:oMathPara>
                </a14:m>
                <a:endParaRPr lang="zh-CN" altLang="en-US" sz="2200" b="1" dirty="0">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E246F8C7-44BB-0933-934F-43CE1FFDFD53}"/>
                  </a:ext>
                </a:extLst>
              </p:cNvPr>
              <p:cNvSpPr>
                <a:spLocks noRot="1" noChangeAspect="1" noMove="1" noResize="1" noEditPoints="1" noAdjustHandles="1" noChangeArrowheads="1" noChangeShapeType="1" noTextEdit="1"/>
              </p:cNvSpPr>
              <p:nvPr/>
            </p:nvSpPr>
            <p:spPr>
              <a:xfrm>
                <a:off x="6368714" y="4175756"/>
                <a:ext cx="1369606" cy="430887"/>
              </a:xfrm>
              <a:prstGeom prst="rect">
                <a:avLst/>
              </a:prstGeom>
              <a:blipFill>
                <a:blip r:embed="rId11"/>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5CD01C49-5CBF-4B4A-6D91-B3232D66159E}"/>
              </a:ext>
            </a:extLst>
          </p:cNvPr>
          <p:cNvSpPr/>
          <p:nvPr/>
        </p:nvSpPr>
        <p:spPr>
          <a:xfrm>
            <a:off x="92499" y="2052334"/>
            <a:ext cx="8959002" cy="691192"/>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200" b="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B734CE2-8925-D96E-1EBD-1BEF1BA7482F}"/>
                  </a:ext>
                </a:extLst>
              </p:cNvPr>
              <p:cNvSpPr/>
              <p:nvPr/>
            </p:nvSpPr>
            <p:spPr>
              <a:xfrm>
                <a:off x="201614" y="1767589"/>
                <a:ext cx="9134457" cy="1043234"/>
              </a:xfrm>
              <a:prstGeom prst="rect">
                <a:avLst/>
              </a:prstGeom>
            </p:spPr>
            <p:txBody>
              <a:bodyPr wrap="square">
                <a:spAutoFit/>
              </a:bodyPr>
              <a:lstStyle/>
              <a:p>
                <a:pPr>
                  <a:lnSpc>
                    <a:spcPct val="150000"/>
                  </a:lnSpc>
                </a:pPr>
                <a14:m>
                  <m:oMath xmlns:m="http://schemas.openxmlformats.org/officeDocument/2006/math">
                    <m:r>
                      <a:rPr lang="en-US" altLang="zh-CN" sz="2200" b="1" i="1" smtClean="0">
                        <a:solidFill>
                          <a:srgbClr val="002060"/>
                        </a:solidFill>
                        <a:latin typeface="Cambria Math" panose="02040503050406030204" pitchFamily="18" charset="0"/>
                        <a:ea typeface="Cambria Math" panose="02040503050406030204" pitchFamily="18" charset="0"/>
                      </a:rPr>
                      <m:t>𝟏</m:t>
                    </m:r>
                    <m:r>
                      <a:rPr lang="en-US" altLang="zh-CN" sz="2200" b="1">
                        <a:solidFill>
                          <a:srgbClr val="002060"/>
                        </a:solidFill>
                        <a:latin typeface="Cambria Math" panose="02040503050406030204" pitchFamily="18" charset="0"/>
                        <a:ea typeface="Cambria Math" panose="02040503050406030204" pitchFamily="18" charset="0"/>
                      </a:rPr>
                      <m:t>−</m:t>
                    </m:r>
                    <m:r>
                      <a:rPr lang="zh-CN" altLang="en-US" sz="2200" b="1" i="1">
                        <a:solidFill>
                          <a:srgbClr val="002060"/>
                        </a:solidFill>
                        <a:latin typeface="Cambria Math" panose="02040503050406030204" pitchFamily="18" charset="0"/>
                      </a:rPr>
                      <m:t>𝜶</m:t>
                    </m:r>
                  </m:oMath>
                </a14:m>
                <a:r>
                  <a:rPr lang="en-US" altLang="zh-CN" sz="2200" b="1" dirty="0">
                    <a:latin typeface="Cambria Math" panose="02040503050406030204" pitchFamily="18" charset="0"/>
                    <a:ea typeface="Cambria Math" panose="02040503050406030204" pitchFamily="18" charset="0"/>
                  </a:rPr>
                  <a:t> confidence interval for </a:t>
                </a:r>
                <a14:m>
                  <m:oMath xmlns:m="http://schemas.openxmlformats.org/officeDocument/2006/math">
                    <m:r>
                      <a:rPr lang="zh-CN" altLang="en-US" sz="2200" b="1" i="1">
                        <a:solidFill>
                          <a:srgbClr val="002060"/>
                        </a:solidFill>
                        <a:latin typeface="Cambria Math" panose="02040503050406030204" pitchFamily="18" charset="0"/>
                      </a:rPr>
                      <m:t>𝝁</m:t>
                    </m:r>
                  </m:oMath>
                </a14:m>
                <a:r>
                  <a:rPr lang="zh-CN" altLang="en-US" sz="2200" b="1" dirty="0">
                    <a:latin typeface="Cambria Math" panose="02040503050406030204" pitchFamily="18" charset="0"/>
                  </a:rPr>
                  <a:t>：</a:t>
                </a:r>
                <a:r>
                  <a:rPr lang="en-US" altLang="zh-CN" sz="2200" b="1" dirty="0">
                    <a:latin typeface="Cambria Math" panose="02040503050406030204" pitchFamily="18" charset="0"/>
                    <a:ea typeface="Cambria Math" panose="02040503050406030204" pitchFamily="18" charset="0"/>
                  </a:rPr>
                  <a:t> </a:t>
                </a:r>
                <a14:m>
                  <m:oMath xmlns:m="http://schemas.openxmlformats.org/officeDocument/2006/math">
                    <m:d>
                      <m:dPr>
                        <m:ctrlPr>
                          <a:rPr lang="en-US" altLang="zh-CN" sz="2000" b="1" i="1">
                            <a:solidFill>
                              <a:srgbClr val="002060"/>
                            </a:solidFill>
                            <a:latin typeface="Cambria Math" panose="02040503050406030204" pitchFamily="18" charset="0"/>
                            <a:ea typeface="黑体" panose="02010609060101010101" pitchFamily="49" charset="-122"/>
                          </a:rPr>
                        </m:ctrlPr>
                      </m:dPr>
                      <m:e>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f>
                          <m:fPr>
                            <m:ctrlPr>
                              <a:rPr lang="en-US" altLang="zh-CN" sz="2000" i="1">
                                <a:solidFill>
                                  <a:srgbClr val="002060"/>
                                </a:solidFill>
                                <a:latin typeface="Cambria Math" panose="02040503050406030204" pitchFamily="18" charset="0"/>
                              </a:rPr>
                            </m:ctrlPr>
                          </m:fPr>
                          <m:num>
                            <m:r>
                              <a:rPr lang="en-US" altLang="zh-CN" sz="2000" b="1" i="1" smtClean="0">
                                <a:solidFill>
                                  <a:srgbClr val="002060"/>
                                </a:solidFill>
                                <a:latin typeface="Cambria Math" panose="02040503050406030204" pitchFamily="18" charset="0"/>
                              </a:rPr>
                              <m:t>𝑺</m:t>
                            </m:r>
                          </m:num>
                          <m:den>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r>
                          <a:rPr lang="zh-CN" altLang="en-US" sz="2000" b="1" i="1" dirty="0">
                            <a:solidFill>
                              <a:srgbClr val="002060"/>
                            </a:solidFill>
                            <a:latin typeface="Cambria Math" panose="02040503050406030204" pitchFamily="18" charset="0"/>
                            <a:cs typeface="Times New Roman" panose="02020603050405020304" pitchFamily="18" charset="0"/>
                          </a:rPr>
                          <m:t>，</m:t>
                        </m:r>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f>
                          <m:fPr>
                            <m:ctrlPr>
                              <a:rPr lang="en-US" altLang="zh-CN" sz="2000" i="1">
                                <a:solidFill>
                                  <a:srgbClr val="002060"/>
                                </a:solidFill>
                                <a:latin typeface="Cambria Math" panose="02040503050406030204" pitchFamily="18" charset="0"/>
                              </a:rPr>
                            </m:ctrlPr>
                          </m:fPr>
                          <m:num>
                            <m:r>
                              <a:rPr lang="en-US" altLang="zh-CN" sz="2000" b="1" i="1" smtClean="0">
                                <a:solidFill>
                                  <a:srgbClr val="002060"/>
                                </a:solidFill>
                                <a:latin typeface="Cambria Math" panose="02040503050406030204" pitchFamily="18" charset="0"/>
                              </a:rPr>
                              <m:t>𝑺</m:t>
                            </m:r>
                          </m:num>
                          <m:den>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𝒕</m:t>
                            </m:r>
                          </m:e>
                          <m:sub>
                            <m:r>
                              <a:rPr lang="zh-CN" altLang="en-US" sz="2000" b="1" i="1">
                                <a:solidFill>
                                  <a:srgbClr val="002060"/>
                                </a:solidFill>
                                <a:latin typeface="Cambria Math" panose="02040503050406030204" pitchFamily="18" charset="0"/>
                              </a:rPr>
                              <m:t>𝜶</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e>
                    </m:d>
                  </m:oMath>
                </a14:m>
                <a:endParaRPr lang="zh-CN" altLang="en-US" sz="2200" b="1" dirty="0">
                  <a:latin typeface="Cambria Math" panose="02040503050406030204" pitchFamily="18" charset="0"/>
                </a:endParaRPr>
              </a:p>
            </p:txBody>
          </p:sp>
        </mc:Choice>
        <mc:Fallback xmlns="">
          <p:sp>
            <p:nvSpPr>
              <p:cNvPr id="17" name="矩形 16">
                <a:extLst>
                  <a:ext uri="{FF2B5EF4-FFF2-40B4-BE49-F238E27FC236}">
                    <a16:creationId xmlns:a16="http://schemas.microsoft.com/office/drawing/2014/main" id="{DB734CE2-8925-D96E-1EBD-1BEF1BA7482F}"/>
                  </a:ext>
                </a:extLst>
              </p:cNvPr>
              <p:cNvSpPr>
                <a:spLocks noRot="1" noChangeAspect="1" noMove="1" noResize="1" noEditPoints="1" noAdjustHandles="1" noChangeArrowheads="1" noChangeShapeType="1" noTextEdit="1"/>
              </p:cNvSpPr>
              <p:nvPr/>
            </p:nvSpPr>
            <p:spPr>
              <a:xfrm>
                <a:off x="201614" y="1767589"/>
                <a:ext cx="9134457" cy="1043234"/>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94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9" grpId="0"/>
      <p:bldP spid="10" grpId="0"/>
      <p:bldP spid="11" grpId="0"/>
      <p:bldP spid="12" grpId="0"/>
      <p:bldP spid="13" grpId="0"/>
      <p:bldP spid="14"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EE6EC-4D02-F768-F121-80434E3F615C}"/>
              </a:ext>
            </a:extLst>
          </p:cNvPr>
          <p:cNvSpPr txBox="1">
            <a:spLocks/>
          </p:cNvSpPr>
          <p:nvPr/>
        </p:nvSpPr>
        <p:spPr>
          <a:xfrm>
            <a:off x="323528" y="188640"/>
            <a:ext cx="8185691" cy="9305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Summary for Estimating the Mean with Single Sample</a:t>
            </a:r>
            <a:endParaRPr lang="en-US" altLang="zh-CN" sz="2800" b="1" u="sng" dirty="0">
              <a:solidFill>
                <a:srgbClr val="6D000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ADFF82E3-11CA-D359-E8ED-86BB611ADE12}"/>
                  </a:ext>
                </a:extLst>
              </p:cNvPr>
              <p:cNvGraphicFramePr>
                <a:graphicFrameLocks noGrp="1"/>
              </p:cNvGraphicFramePr>
              <p:nvPr>
                <p:extLst>
                  <p:ext uri="{D42A27DB-BD31-4B8C-83A1-F6EECF244321}">
                    <p14:modId xmlns:p14="http://schemas.microsoft.com/office/powerpoint/2010/main" val="2666951403"/>
                  </p:ext>
                </p:extLst>
              </p:nvPr>
            </p:nvGraphicFramePr>
            <p:xfrm>
              <a:off x="30357" y="2042509"/>
              <a:ext cx="9113644" cy="3138742"/>
            </p:xfrm>
            <a:graphic>
              <a:graphicData uri="http://schemas.openxmlformats.org/drawingml/2006/table">
                <a:tbl>
                  <a:tblPr firstRow="1" bandRow="1">
                    <a:tableStyleId>{5C22544A-7EE6-4342-B048-85BDC9FD1C3A}</a:tableStyleId>
                  </a:tblPr>
                  <a:tblGrid>
                    <a:gridCol w="1013251">
                      <a:extLst>
                        <a:ext uri="{9D8B030D-6E8A-4147-A177-3AD203B41FA5}">
                          <a16:colId xmlns:a16="http://schemas.microsoft.com/office/drawing/2014/main" val="1182801219"/>
                        </a:ext>
                      </a:extLst>
                    </a:gridCol>
                    <a:gridCol w="1692954">
                      <a:extLst>
                        <a:ext uri="{9D8B030D-6E8A-4147-A177-3AD203B41FA5}">
                          <a16:colId xmlns:a16="http://schemas.microsoft.com/office/drawing/2014/main" val="2129381285"/>
                        </a:ext>
                      </a:extLst>
                    </a:gridCol>
                    <a:gridCol w="1043350">
                      <a:extLst>
                        <a:ext uri="{9D8B030D-6E8A-4147-A177-3AD203B41FA5}">
                          <a16:colId xmlns:a16="http://schemas.microsoft.com/office/drawing/2014/main" val="1396593774"/>
                        </a:ext>
                      </a:extLst>
                    </a:gridCol>
                    <a:gridCol w="2023618">
                      <a:extLst>
                        <a:ext uri="{9D8B030D-6E8A-4147-A177-3AD203B41FA5}">
                          <a16:colId xmlns:a16="http://schemas.microsoft.com/office/drawing/2014/main" val="2445890504"/>
                        </a:ext>
                      </a:extLst>
                    </a:gridCol>
                    <a:gridCol w="3340471">
                      <a:extLst>
                        <a:ext uri="{9D8B030D-6E8A-4147-A177-3AD203B41FA5}">
                          <a16:colId xmlns:a16="http://schemas.microsoft.com/office/drawing/2014/main" val="2188840971"/>
                        </a:ext>
                      </a:extLst>
                    </a:gridCol>
                  </a:tblGrid>
                  <a:tr h="8175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t>Parameter</a:t>
                          </a:r>
                          <a:endParaRPr lang="zh-CN" altLang="en-US" sz="2400" b="1" dirty="0"/>
                        </a:p>
                      </a:txBody>
                      <a:tcPr anchor="ctr">
                        <a:solidFill>
                          <a:srgbClr val="6D0002"/>
                        </a:solidFill>
                      </a:tcPr>
                    </a:tc>
                    <a:tc>
                      <a:txBody>
                        <a:bodyPr/>
                        <a:lstStyle/>
                        <a:p>
                          <a:pPr algn="ctr"/>
                          <a:r>
                            <a:rPr lang="en-US" altLang="zh-CN" sz="2400" dirty="0"/>
                            <a:t>condition</a:t>
                          </a:r>
                          <a:endParaRPr lang="zh-CN" altLang="en-US" sz="2400" dirty="0"/>
                        </a:p>
                      </a:txBody>
                      <a:tcPr anchor="ctr">
                        <a:solidFill>
                          <a:srgbClr val="6D0002"/>
                        </a:solidFill>
                      </a:tcPr>
                    </a:tc>
                    <a:tc>
                      <a:txBody>
                        <a:bodyPr/>
                        <a:lstStyle/>
                        <a:p>
                          <a:pPr algn="ctr"/>
                          <a:r>
                            <a:rPr lang="en-US" altLang="zh-CN" sz="2400" dirty="0">
                              <a:solidFill>
                                <a:schemeClr val="bg1"/>
                              </a:solidFill>
                              <a:latin typeface="Times New Roman" panose="02020603050405020304" pitchFamily="18" charset="0"/>
                              <a:cs typeface="Times New Roman" panose="02020603050405020304" pitchFamily="18" charset="0"/>
                            </a:rPr>
                            <a:t>Point </a:t>
                          </a:r>
                        </a:p>
                        <a:p>
                          <a:pPr algn="ctr"/>
                          <a:r>
                            <a:rPr lang="en-US" altLang="zh-CN" sz="2400" dirty="0">
                              <a:solidFill>
                                <a:schemeClr val="bg1"/>
                              </a:solidFill>
                              <a:latin typeface="Times New Roman" panose="02020603050405020304" pitchFamily="18" charset="0"/>
                              <a:cs typeface="Times New Roman" panose="02020603050405020304" pitchFamily="18" charset="0"/>
                            </a:rPr>
                            <a:t>Estimator</a:t>
                          </a:r>
                          <a:endParaRPr lang="zh-CN" altLang="en-US" sz="2400" dirty="0">
                            <a:solidFill>
                              <a:schemeClr val="bg1"/>
                            </a:solidFill>
                          </a:endParaRPr>
                        </a:p>
                      </a:txBody>
                      <a:tcPr anchor="ctr">
                        <a:solidFill>
                          <a:srgbClr val="6D0002"/>
                        </a:solidFill>
                      </a:tcPr>
                    </a:tc>
                    <a:tc>
                      <a:txBody>
                        <a:bodyPr/>
                        <a:lstStyle/>
                        <a:p>
                          <a:pPr algn="ctr"/>
                          <a:r>
                            <a:rPr lang="en-US" altLang="zh-CN" sz="2400" dirty="0"/>
                            <a:t>Distribution</a:t>
                          </a:r>
                          <a:endParaRPr lang="zh-CN" altLang="en-US" sz="2400" dirty="0"/>
                        </a:p>
                      </a:txBody>
                      <a:tcPr anchor="ctr">
                        <a:solidFill>
                          <a:srgbClr val="6D0002"/>
                        </a:solidFill>
                      </a:tcPr>
                    </a:tc>
                    <a:tc>
                      <a:txBody>
                        <a:bodyPr/>
                        <a:lstStyle/>
                        <a:p>
                          <a:pPr algn="ctr"/>
                          <a:r>
                            <a:rPr lang="en-US" altLang="zh-CN" sz="2400" dirty="0">
                              <a:solidFill>
                                <a:schemeClr val="bg1"/>
                              </a:solidFill>
                              <a:latin typeface="Times New Roman" panose="02020603050405020304" pitchFamily="18" charset="0"/>
                              <a:cs typeface="Times New Roman" panose="02020603050405020304" pitchFamily="18" charset="0"/>
                            </a:rPr>
                            <a:t>Confidence Interval </a:t>
                          </a:r>
                          <a:endParaRPr lang="zh-CN" altLang="en-US" sz="2400" dirty="0">
                            <a:solidFill>
                              <a:schemeClr val="bg1"/>
                            </a:solidFill>
                          </a:endParaRPr>
                        </a:p>
                      </a:txBody>
                      <a:tcPr anchor="ctr">
                        <a:solidFill>
                          <a:srgbClr val="6D0002"/>
                        </a:solidFill>
                      </a:tcPr>
                    </a:tc>
                    <a:extLst>
                      <a:ext uri="{0D108BD9-81ED-4DB2-BD59-A6C34878D82A}">
                        <a16:rowId xmlns:a16="http://schemas.microsoft.com/office/drawing/2014/main" val="3475390359"/>
                      </a:ext>
                    </a:extLst>
                  </a:tr>
                  <a:tr h="907217">
                    <a:tc rowSpan="2">
                      <a:txBody>
                        <a:bodyPr/>
                        <a:lstStyle/>
                        <a:p>
                          <a:pPr algn="ctr"/>
                          <a:r>
                            <a:rPr lang="el-GR" altLang="zh-CN" sz="2400" b="1" i="1" dirty="0">
                              <a:solidFill>
                                <a:srgbClr val="6D0002"/>
                              </a:solidFill>
                              <a:latin typeface="Times New Roman" panose="02020603050405020304" pitchFamily="18" charset="0"/>
                              <a:cs typeface="Times New Roman" panose="02020603050405020304" pitchFamily="18" charset="0"/>
                            </a:rPr>
                            <a:t>μ</a:t>
                          </a:r>
                          <a:endParaRPr lang="zh-CN" altLang="en-US" sz="2400" dirty="0">
                            <a:solidFill>
                              <a:srgbClr val="6D0002"/>
                            </a:solidFill>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sz="2200" b="1" i="1" smtClean="0">
                                      <a:solidFill>
                                        <a:srgbClr val="002060"/>
                                      </a:solidFill>
                                      <a:latin typeface="Cambria Math" panose="02040503050406030204" pitchFamily="18" charset="0"/>
                                    </a:rPr>
                                  </m:ctrlPr>
                                </m:sSupPr>
                                <m:e>
                                  <m:r>
                                    <a:rPr lang="zh-CN" altLang="en-US" sz="2200" b="1" i="1">
                                      <a:solidFill>
                                        <a:srgbClr val="002060"/>
                                      </a:solidFill>
                                      <a:latin typeface="Cambria Math"/>
                                    </a:rPr>
                                    <m:t>𝝈</m:t>
                                  </m:r>
                                </m:e>
                                <m:sup>
                                  <m:r>
                                    <a:rPr lang="en-US" altLang="zh-CN" sz="2200" b="1" i="1">
                                      <a:solidFill>
                                        <a:srgbClr val="002060"/>
                                      </a:solidFill>
                                      <a:latin typeface="Cambria Math"/>
                                    </a:rPr>
                                    <m:t>𝟐</m:t>
                                  </m:r>
                                </m:sup>
                              </m:sSup>
                            </m:oMath>
                          </a14:m>
                          <a:r>
                            <a:rPr lang="en-US" altLang="zh-CN" sz="2200" b="1" dirty="0">
                              <a:latin typeface="Times New Roman" panose="02020603050405020304" pitchFamily="18" charset="0"/>
                              <a:cs typeface="Times New Roman" panose="02020603050405020304" pitchFamily="18" charset="0"/>
                            </a:rPr>
                            <a:t> known</a:t>
                          </a:r>
                          <a:endParaRPr lang="zh-CN" altLang="en-US" sz="2200" b="1"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200" b="1" i="1" dirty="0" smtClean="0">
                                        <a:solidFill>
                                          <a:srgbClr val="002060"/>
                                        </a:solidFill>
                                        <a:latin typeface="Cambria Math" panose="02040503050406030204" pitchFamily="18" charset="0"/>
                                      </a:rPr>
                                    </m:ctrlPr>
                                  </m:accPr>
                                  <m:e>
                                    <m:r>
                                      <a:rPr lang="en-US" altLang="zh-CN" sz="2200" b="1" i="1" dirty="0">
                                        <a:solidFill>
                                          <a:srgbClr val="002060"/>
                                        </a:solidFill>
                                        <a:latin typeface="Cambria Math" panose="02040503050406030204" pitchFamily="18" charset="0"/>
                                      </a:rPr>
                                      <m:t>𝑿</m:t>
                                    </m:r>
                                  </m:e>
                                </m:acc>
                              </m:oMath>
                            </m:oMathPara>
                          </a14:m>
                          <a:endParaRPr lang="zh-CN" altLang="en-US" sz="2200" b="1" dirty="0">
                            <a:solidFill>
                              <a:srgbClr val="002060"/>
                            </a:solidFill>
                          </a:endParaRPr>
                        </a:p>
                      </a:txBody>
                      <a:tcPr anchor="ct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000" b="1" i="1" smtClean="0">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zh-CN" altLang="en-US" sz="2000" b="1" i="1">
                                        <a:solidFill>
                                          <a:srgbClr val="002060"/>
                                        </a:solidFill>
                                        <a:latin typeface="Cambria Math"/>
                                      </a:rPr>
                                      <m:t>𝝈</m:t>
                                    </m:r>
                                    <m:r>
                                      <a:rPr lang="en-US" altLang="zh-CN" sz="2000" b="1" i="1">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r>
                                  <m:rPr>
                                    <m:nor/>
                                  </m:rPr>
                                  <a:rPr lang="en-US" altLang="zh-CN" sz="2000" b="1" dirty="0" smtClean="0">
                                    <a:solidFill>
                                      <a:srgbClr val="002060"/>
                                    </a:solidFill>
                                    <a:latin typeface="Times New Roman" pitchFamily="18" charset="0"/>
                                    <a:cs typeface="Times New Roman" pitchFamily="18" charset="0"/>
                                  </a:rPr>
                                  <m:t>~ </m:t>
                                </m:r>
                                <m:r>
                                  <a:rPr lang="en-US" altLang="zh-CN" sz="2000" b="1" i="1">
                                    <a:solidFill>
                                      <a:srgbClr val="002060"/>
                                    </a:solidFill>
                                    <a:latin typeface="Cambria Math" panose="02040503050406030204" pitchFamily="18" charset="0"/>
                                  </a:rPr>
                                  <m:t>𝑵</m:t>
                                </m:r>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𝟎</m:t>
                                    </m:r>
                                    <m:r>
                                      <m:rPr>
                                        <m:nor/>
                                      </m:rPr>
                                      <a:rPr lang="en-US" altLang="zh-CN" sz="2000" b="1" dirty="0">
                                        <a:solidFill>
                                          <a:srgbClr val="002060"/>
                                        </a:solidFill>
                                        <a:latin typeface="Times New Roman" pitchFamily="18" charset="0"/>
                                        <a:cs typeface="Times New Roman" pitchFamily="18" charset="0"/>
                                      </a:rPr>
                                      <m:t>,</m:t>
                                    </m:r>
                                    <m:r>
                                      <a:rPr lang="en-US" altLang="zh-CN" sz="2000" b="1" i="1" dirty="0">
                                        <a:solidFill>
                                          <a:srgbClr val="002060"/>
                                        </a:solidFill>
                                        <a:latin typeface="Cambria Math" panose="02040503050406030204" pitchFamily="18" charset="0"/>
                                        <a:cs typeface="Times New Roman" pitchFamily="18" charset="0"/>
                                      </a:rPr>
                                      <m:t>    </m:t>
                                    </m:r>
                                    <m:r>
                                      <a:rPr lang="en-US" altLang="zh-CN" sz="2000" b="1" i="1" dirty="0" smtClean="0">
                                        <a:solidFill>
                                          <a:srgbClr val="002060"/>
                                        </a:solidFill>
                                        <a:latin typeface="Cambria Math" panose="02040503050406030204" pitchFamily="18" charset="0"/>
                                      </a:rPr>
                                      <m:t>𝟏</m:t>
                                    </m:r>
                                  </m:e>
                                </m:d>
                              </m:oMath>
                            </m:oMathPara>
                          </a14:m>
                          <a:endParaRPr lang="zh-CN" altLang="en-US" sz="2000" b="1" dirty="0">
                            <a:solidFill>
                              <a:srgbClr val="002060"/>
                            </a:solidFill>
                          </a:endParaRPr>
                        </a:p>
                      </a:txBody>
                      <a:tcPr anchor="ct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d>
                                  <m:dPr>
                                    <m:ctrlPr>
                                      <a:rPr lang="en-US" altLang="zh-CN" sz="2400" b="1" i="1" smtClean="0">
                                        <a:solidFill>
                                          <a:srgbClr val="002060"/>
                                        </a:solidFill>
                                        <a:latin typeface="Cambria Math" panose="02040503050406030204" pitchFamily="18" charset="0"/>
                                        <a:ea typeface="黑体" panose="02010609060101010101" pitchFamily="49" charset="-122"/>
                                      </a:rPr>
                                    </m:ctrlPr>
                                  </m:dPr>
                                  <m:e>
                                    <m:acc>
                                      <m:accPr>
                                        <m:chr m:val="̅"/>
                                        <m:ctrlPr>
                                          <a:rPr lang="en-US" altLang="zh-CN" sz="2400" b="1" i="1" dirty="0">
                                            <a:solidFill>
                                              <a:srgbClr val="002060"/>
                                            </a:solidFill>
                                            <a:latin typeface="Cambria Math" panose="02040503050406030204" pitchFamily="18" charset="0"/>
                                          </a:rPr>
                                        </m:ctrlPr>
                                      </m:accPr>
                                      <m:e>
                                        <m:r>
                                          <a:rPr lang="en-US" altLang="zh-CN" sz="2400" b="1" i="1" dirty="0">
                                            <a:solidFill>
                                              <a:srgbClr val="002060"/>
                                            </a:solidFill>
                                            <a:latin typeface="Cambria Math" panose="02040503050406030204" pitchFamily="18" charset="0"/>
                                          </a:rPr>
                                          <m:t>𝑿</m:t>
                                        </m:r>
                                      </m:e>
                                    </m:acc>
                                    <m:r>
                                      <a:rPr lang="en-US" altLang="zh-CN" sz="2400" b="1" i="1" dirty="0" smtClean="0">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f>
                                          <m:fPr>
                                            <m:ctrlPr>
                                              <a:rPr lang="en-US" altLang="zh-CN" sz="2400" i="1">
                                                <a:solidFill>
                                                  <a:srgbClr val="002060"/>
                                                </a:solidFill>
                                                <a:latin typeface="Cambria Math" panose="02040503050406030204" pitchFamily="18" charset="0"/>
                                              </a:rPr>
                                            </m:ctrlPr>
                                          </m:fPr>
                                          <m:num>
                                            <m:r>
                                              <a:rPr lang="zh-CN" altLang="en-US" sz="2400" b="1" i="1">
                                                <a:solidFill>
                                                  <a:srgbClr val="002060"/>
                                                </a:solidFill>
                                                <a:latin typeface="Cambria Math"/>
                                              </a:rPr>
                                              <m:t>𝝈</m:t>
                                            </m:r>
                                          </m:num>
                                          <m:den>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𝒏</m:t>
                                                </m:r>
                                              </m:e>
                                            </m:rad>
                                          </m:den>
                                        </m:f>
                                        <m:r>
                                          <a:rPr lang="en-US" altLang="zh-CN" sz="2400" b="1" i="1">
                                            <a:solidFill>
                                              <a:srgbClr val="002060"/>
                                            </a:solidFill>
                                            <a:latin typeface="Cambria Math" panose="02040503050406030204" pitchFamily="18" charset="0"/>
                                          </a:rPr>
                                          <m:t>𝒛</m:t>
                                        </m:r>
                                      </m:e>
                                      <m:sub>
                                        <m:r>
                                          <a:rPr lang="zh-CN" altLang="en-US" sz="2400" b="1" i="1">
                                            <a:solidFill>
                                              <a:srgbClr val="002060"/>
                                            </a:solidFill>
                                            <a:latin typeface="Cambria Math" panose="02040503050406030204" pitchFamily="18" charset="0"/>
                                          </a:rPr>
                                          <m:t>𝜶</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e>
                                </m:d>
                              </m:oMath>
                            </m:oMathPara>
                          </a14:m>
                          <a:endParaRPr lang="zh-CN" altLang="en-US" sz="2400" dirty="0">
                            <a:solidFill>
                              <a:srgbClr val="002060"/>
                            </a:solidFill>
                          </a:endParaRPr>
                        </a:p>
                      </a:txBody>
                      <a:tcPr anchor="ctr">
                        <a:solidFill>
                          <a:schemeClr val="bg1">
                            <a:lumMod val="85000"/>
                          </a:schemeClr>
                        </a:solidFill>
                      </a:tcPr>
                    </a:tc>
                    <a:extLst>
                      <a:ext uri="{0D108BD9-81ED-4DB2-BD59-A6C34878D82A}">
                        <a16:rowId xmlns:a16="http://schemas.microsoft.com/office/drawing/2014/main" val="3844914854"/>
                      </a:ext>
                    </a:extLst>
                  </a:tr>
                  <a:tr h="1029908">
                    <a:tc vMerge="1">
                      <a:txBody>
                        <a:bodyPr/>
                        <a:lstStyle/>
                        <a:p>
                          <a:endParaRPr lang="zh-CN" alt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sz="2200" b="1" i="1" smtClean="0">
                                      <a:solidFill>
                                        <a:srgbClr val="002060"/>
                                      </a:solidFill>
                                      <a:latin typeface="Cambria Math" panose="02040503050406030204" pitchFamily="18" charset="0"/>
                                    </a:rPr>
                                  </m:ctrlPr>
                                </m:sSupPr>
                                <m:e>
                                  <m:r>
                                    <a:rPr lang="zh-CN" altLang="en-US" sz="2200" b="1" i="1">
                                      <a:solidFill>
                                        <a:srgbClr val="002060"/>
                                      </a:solidFill>
                                      <a:latin typeface="Cambria Math"/>
                                    </a:rPr>
                                    <m:t>𝝈</m:t>
                                  </m:r>
                                </m:e>
                                <m:sup>
                                  <m:r>
                                    <a:rPr lang="en-US" altLang="zh-CN" sz="2200" b="1" i="1">
                                      <a:solidFill>
                                        <a:srgbClr val="002060"/>
                                      </a:solidFill>
                                      <a:latin typeface="Cambria Math"/>
                                    </a:rPr>
                                    <m:t>𝟐</m:t>
                                  </m:r>
                                </m:sup>
                              </m:sSup>
                            </m:oMath>
                          </a14:m>
                          <a:r>
                            <a:rPr lang="el-GR" altLang="zh-CN" sz="2200" b="1" i="1" dirty="0">
                              <a:latin typeface="Times New Roman" panose="02020603050405020304" pitchFamily="18" charset="0"/>
                              <a:cs typeface="Times New Roman" panose="02020603050405020304" pitchFamily="18" charset="0"/>
                            </a:rPr>
                            <a:t> </a:t>
                          </a:r>
                          <a:r>
                            <a:rPr lang="en-US" altLang="zh-CN" sz="2200" b="1" i="0" dirty="0">
                              <a:latin typeface="Times New Roman" panose="02020603050405020304" pitchFamily="18" charset="0"/>
                              <a:cs typeface="Times New Roman" panose="02020603050405020304" pitchFamily="18" charset="0"/>
                            </a:rPr>
                            <a:t>un</a:t>
                          </a:r>
                          <a:r>
                            <a:rPr lang="en-US" altLang="zh-CN" sz="2200" b="1" dirty="0">
                              <a:latin typeface="Times New Roman" panose="02020603050405020304" pitchFamily="18" charset="0"/>
                              <a:cs typeface="Times New Roman" panose="02020603050405020304" pitchFamily="18" charset="0"/>
                            </a:rPr>
                            <a:t>known</a:t>
                          </a:r>
                          <a:endParaRPr lang="zh-CN" altLang="en-US" sz="2200" b="1"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200" b="1" i="1" dirty="0" smtClean="0">
                                        <a:solidFill>
                                          <a:srgbClr val="002060"/>
                                        </a:solidFill>
                                        <a:latin typeface="Cambria Math" panose="02040503050406030204" pitchFamily="18" charset="0"/>
                                      </a:rPr>
                                    </m:ctrlPr>
                                  </m:accPr>
                                  <m:e>
                                    <m:r>
                                      <a:rPr lang="en-US" altLang="zh-CN" sz="2200" b="1" i="1" dirty="0">
                                        <a:solidFill>
                                          <a:srgbClr val="002060"/>
                                        </a:solidFill>
                                        <a:latin typeface="Cambria Math" panose="02040503050406030204" pitchFamily="18" charset="0"/>
                                      </a:rPr>
                                      <m:t>𝑿</m:t>
                                    </m:r>
                                  </m:e>
                                </m:acc>
                              </m:oMath>
                            </m:oMathPara>
                          </a14:m>
                          <a:endParaRPr lang="zh-CN" altLang="en-US" sz="2200" b="1" dirty="0">
                            <a:solidFill>
                              <a:srgbClr val="002060"/>
                            </a:solidFill>
                          </a:endParaRP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CN" sz="2000" b="1" i="1" smtClean="0">
                                        <a:solidFill>
                                          <a:srgbClr val="002060"/>
                                        </a:solidFill>
                                        <a:latin typeface="Cambria Math" panose="02040503050406030204" pitchFamily="18" charset="0"/>
                                      </a:rPr>
                                    </m:ctrlPr>
                                  </m:fPr>
                                  <m:num>
                                    <m:acc>
                                      <m:accPr>
                                        <m:chr m:val="̅"/>
                                        <m:ctrlPr>
                                          <a:rPr lang="en-US" altLang="zh-CN" sz="2000" b="1" i="1" dirty="0">
                                            <a:solidFill>
                                              <a:srgbClr val="002060"/>
                                            </a:solidFill>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smtClean="0">
                                        <a:solidFill>
                                          <a:srgbClr val="002060"/>
                                        </a:solidFill>
                                        <a:latin typeface="Cambria Math" panose="02040503050406030204" pitchFamily="18" charset="0"/>
                                      </a:rPr>
                                      <m:t>−</m:t>
                                    </m:r>
                                    <m:r>
                                      <a:rPr lang="zh-CN" altLang="en-US" sz="2000" b="1" i="1">
                                        <a:solidFill>
                                          <a:srgbClr val="002060"/>
                                        </a:solidFill>
                                        <a:latin typeface="Cambria Math"/>
                                      </a:rPr>
                                      <m:t>𝝁</m:t>
                                    </m:r>
                                  </m:num>
                                  <m:den>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𝒏</m:t>
                                        </m:r>
                                      </m:e>
                                    </m:rad>
                                  </m:den>
                                </m:f>
                                <m:r>
                                  <m:rPr>
                                    <m:nor/>
                                  </m:rPr>
                                  <a:rPr lang="en-US" altLang="zh-CN" sz="2000" b="1" dirty="0">
                                    <a:solidFill>
                                      <a:srgbClr val="002060"/>
                                    </a:solidFill>
                                    <a:latin typeface="Times New Roman" pitchFamily="18" charset="0"/>
                                    <a:cs typeface="Times New Roman" pitchFamily="18" charset="0"/>
                                  </a:rPr>
                                  <m:t>~</m:t>
                                </m:r>
                                <m:r>
                                  <m:rPr>
                                    <m:nor/>
                                  </m:rPr>
                                  <a:rPr lang="en-US" altLang="zh-CN" sz="2000" b="1" i="1" dirty="0">
                                    <a:solidFill>
                                      <a:srgbClr val="002060"/>
                                    </a:solidFill>
                                    <a:latin typeface="Verdana"/>
                                    <a:ea typeface="Verdana"/>
                                    <a:cs typeface="Times New Roman" pitchFamily="18" charset="0"/>
                                  </a:rPr>
                                  <m:t> </m:t>
                                </m:r>
                                <m:r>
                                  <a:rPr lang="en-US" altLang="zh-CN" sz="2000" b="1" i="1">
                                    <a:solidFill>
                                      <a:srgbClr val="002060"/>
                                    </a:solidFill>
                                    <a:latin typeface="Cambria Math" panose="02040503050406030204" pitchFamily="18" charset="0"/>
                                  </a:rPr>
                                  <m:t>𝒕</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oMath>
                            </m:oMathPara>
                          </a14:m>
                          <a:endParaRPr lang="zh-CN" altLang="en-US" sz="2000" b="1" dirty="0">
                            <a:solidFill>
                              <a:srgbClr val="002060"/>
                            </a:solidFill>
                          </a:endParaRPr>
                        </a:p>
                      </a:txBody>
                      <a:tcPr anchor="ct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d>
                                  <m:dPr>
                                    <m:ctrlPr>
                                      <a:rPr lang="en-US" altLang="zh-CN" sz="2400" b="1" i="1" smtClean="0">
                                        <a:solidFill>
                                          <a:srgbClr val="002060"/>
                                        </a:solidFill>
                                        <a:latin typeface="Cambria Math" panose="02040503050406030204" pitchFamily="18" charset="0"/>
                                        <a:ea typeface="黑体" panose="02010609060101010101" pitchFamily="49" charset="-122"/>
                                      </a:rPr>
                                    </m:ctrlPr>
                                  </m:dPr>
                                  <m:e>
                                    <m:acc>
                                      <m:accPr>
                                        <m:chr m:val="̅"/>
                                        <m:ctrlPr>
                                          <a:rPr lang="en-US" altLang="zh-CN" sz="2400" b="1" i="1" dirty="0">
                                            <a:solidFill>
                                              <a:srgbClr val="002060"/>
                                            </a:solidFill>
                                            <a:latin typeface="Cambria Math" panose="02040503050406030204" pitchFamily="18" charset="0"/>
                                          </a:rPr>
                                        </m:ctrlPr>
                                      </m:accPr>
                                      <m:e>
                                        <m:r>
                                          <a:rPr lang="en-US" altLang="zh-CN" sz="2400" b="1" i="1" dirty="0">
                                            <a:solidFill>
                                              <a:srgbClr val="002060"/>
                                            </a:solidFill>
                                            <a:latin typeface="Cambria Math" panose="02040503050406030204" pitchFamily="18" charset="0"/>
                                          </a:rPr>
                                          <m:t>𝑿</m:t>
                                        </m:r>
                                      </m:e>
                                    </m:acc>
                                    <m:r>
                                      <a:rPr lang="en-US" altLang="zh-CN" sz="2400" b="1" i="1" dirty="0">
                                        <a:solidFill>
                                          <a:srgbClr val="002060"/>
                                        </a:solidFill>
                                        <a:latin typeface="Cambria Math" panose="02040503050406030204" pitchFamily="18" charset="0"/>
                                        <a:ea typeface="Cambria Math" panose="02040503050406030204" pitchFamily="18" charset="0"/>
                                      </a:rPr>
                                      <m:t>±</m:t>
                                    </m:r>
                                    <m:f>
                                      <m:fPr>
                                        <m:ctrlPr>
                                          <a:rPr lang="en-US" altLang="zh-CN" sz="2400" b="1" i="1">
                                            <a:solidFill>
                                              <a:srgbClr val="002060"/>
                                            </a:solidFill>
                                            <a:latin typeface="Cambria Math" panose="02040503050406030204" pitchFamily="18" charset="0"/>
                                          </a:rPr>
                                        </m:ctrlPr>
                                      </m:fPr>
                                      <m:num>
                                        <m:r>
                                          <a:rPr lang="en-US" altLang="zh-CN" sz="2400" b="1" i="1">
                                            <a:solidFill>
                                              <a:srgbClr val="002060"/>
                                            </a:solidFill>
                                            <a:latin typeface="Cambria Math" panose="02040503050406030204" pitchFamily="18" charset="0"/>
                                          </a:rPr>
                                          <m:t>𝑺</m:t>
                                        </m:r>
                                      </m:num>
                                      <m:den>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𝒏</m:t>
                                            </m:r>
                                          </m:e>
                                        </m:rad>
                                      </m:den>
                                    </m:f>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𝒕</m:t>
                                        </m:r>
                                      </m:e>
                                      <m:sub>
                                        <m:r>
                                          <a:rPr lang="zh-CN" altLang="en-US" sz="2400" b="1" i="1">
                                            <a:solidFill>
                                              <a:srgbClr val="002060"/>
                                            </a:solidFill>
                                            <a:latin typeface="Cambria Math" panose="02040503050406030204" pitchFamily="18" charset="0"/>
                                          </a:rPr>
                                          <m:t>𝜶</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e>
                                    </m:d>
                                  </m:e>
                                </m:d>
                              </m:oMath>
                            </m:oMathPara>
                          </a14:m>
                          <a:endParaRPr lang="zh-CN" altLang="en-US" sz="2400" dirty="0">
                            <a:solidFill>
                              <a:srgbClr val="002060"/>
                            </a:solidFill>
                          </a:endParaRPr>
                        </a:p>
                      </a:txBody>
                      <a:tcPr anchor="ctr">
                        <a:solidFill>
                          <a:schemeClr val="bg1">
                            <a:lumMod val="95000"/>
                          </a:schemeClr>
                        </a:solidFill>
                      </a:tcPr>
                    </a:tc>
                    <a:extLst>
                      <a:ext uri="{0D108BD9-81ED-4DB2-BD59-A6C34878D82A}">
                        <a16:rowId xmlns:a16="http://schemas.microsoft.com/office/drawing/2014/main" val="1763558440"/>
                      </a:ext>
                    </a:extLst>
                  </a:tr>
                </a:tbl>
              </a:graphicData>
            </a:graphic>
          </p:graphicFrame>
        </mc:Choice>
        <mc:Fallback xmlns="">
          <p:graphicFrame>
            <p:nvGraphicFramePr>
              <p:cNvPr id="3" name="表格 2">
                <a:extLst>
                  <a:ext uri="{FF2B5EF4-FFF2-40B4-BE49-F238E27FC236}">
                    <a16:creationId xmlns:a16="http://schemas.microsoft.com/office/drawing/2014/main" id="{ADFF82E3-11CA-D359-E8ED-86BB611ADE12}"/>
                  </a:ext>
                </a:extLst>
              </p:cNvPr>
              <p:cNvGraphicFramePr>
                <a:graphicFrameLocks noGrp="1"/>
              </p:cNvGraphicFramePr>
              <p:nvPr>
                <p:extLst>
                  <p:ext uri="{D42A27DB-BD31-4B8C-83A1-F6EECF244321}">
                    <p14:modId xmlns:p14="http://schemas.microsoft.com/office/powerpoint/2010/main" val="2666951403"/>
                  </p:ext>
                </p:extLst>
              </p:nvPr>
            </p:nvGraphicFramePr>
            <p:xfrm>
              <a:off x="30357" y="2042509"/>
              <a:ext cx="9113644" cy="3138742"/>
            </p:xfrm>
            <a:graphic>
              <a:graphicData uri="http://schemas.openxmlformats.org/drawingml/2006/table">
                <a:tbl>
                  <a:tblPr firstRow="1" bandRow="1">
                    <a:tableStyleId>{5C22544A-7EE6-4342-B048-85BDC9FD1C3A}</a:tableStyleId>
                  </a:tblPr>
                  <a:tblGrid>
                    <a:gridCol w="1013251">
                      <a:extLst>
                        <a:ext uri="{9D8B030D-6E8A-4147-A177-3AD203B41FA5}">
                          <a16:colId xmlns:a16="http://schemas.microsoft.com/office/drawing/2014/main" val="1182801219"/>
                        </a:ext>
                      </a:extLst>
                    </a:gridCol>
                    <a:gridCol w="1692954">
                      <a:extLst>
                        <a:ext uri="{9D8B030D-6E8A-4147-A177-3AD203B41FA5}">
                          <a16:colId xmlns:a16="http://schemas.microsoft.com/office/drawing/2014/main" val="2129381285"/>
                        </a:ext>
                      </a:extLst>
                    </a:gridCol>
                    <a:gridCol w="1043350">
                      <a:extLst>
                        <a:ext uri="{9D8B030D-6E8A-4147-A177-3AD203B41FA5}">
                          <a16:colId xmlns:a16="http://schemas.microsoft.com/office/drawing/2014/main" val="1396593774"/>
                        </a:ext>
                      </a:extLst>
                    </a:gridCol>
                    <a:gridCol w="2023618">
                      <a:extLst>
                        <a:ext uri="{9D8B030D-6E8A-4147-A177-3AD203B41FA5}">
                          <a16:colId xmlns:a16="http://schemas.microsoft.com/office/drawing/2014/main" val="2445890504"/>
                        </a:ext>
                      </a:extLst>
                    </a:gridCol>
                    <a:gridCol w="3340471">
                      <a:extLst>
                        <a:ext uri="{9D8B030D-6E8A-4147-A177-3AD203B41FA5}">
                          <a16:colId xmlns:a16="http://schemas.microsoft.com/office/drawing/2014/main" val="2188840971"/>
                        </a:ext>
                      </a:extLst>
                    </a:gridCol>
                  </a:tblGrid>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t>Parameter</a:t>
                          </a:r>
                          <a:endParaRPr lang="zh-CN" altLang="en-US" sz="2400" b="1" dirty="0"/>
                        </a:p>
                      </a:txBody>
                      <a:tcPr anchor="ctr">
                        <a:solidFill>
                          <a:srgbClr val="6D0002"/>
                        </a:solidFill>
                      </a:tcPr>
                    </a:tc>
                    <a:tc>
                      <a:txBody>
                        <a:bodyPr/>
                        <a:lstStyle/>
                        <a:p>
                          <a:pPr algn="ctr"/>
                          <a:r>
                            <a:rPr lang="en-US" altLang="zh-CN" sz="2400" dirty="0"/>
                            <a:t>condition</a:t>
                          </a:r>
                          <a:endParaRPr lang="zh-CN" altLang="en-US" sz="2400" dirty="0"/>
                        </a:p>
                      </a:txBody>
                      <a:tcPr anchor="ctr">
                        <a:solidFill>
                          <a:srgbClr val="6D0002"/>
                        </a:solidFill>
                      </a:tcPr>
                    </a:tc>
                    <a:tc>
                      <a:txBody>
                        <a:bodyPr/>
                        <a:lstStyle/>
                        <a:p>
                          <a:pPr algn="ctr"/>
                          <a:r>
                            <a:rPr lang="en-US" altLang="zh-CN" sz="2400" dirty="0">
                              <a:solidFill>
                                <a:schemeClr val="bg1"/>
                              </a:solidFill>
                              <a:latin typeface="Times New Roman" panose="02020603050405020304" pitchFamily="18" charset="0"/>
                              <a:cs typeface="Times New Roman" panose="02020603050405020304" pitchFamily="18" charset="0"/>
                            </a:rPr>
                            <a:t>Point </a:t>
                          </a:r>
                        </a:p>
                        <a:p>
                          <a:pPr algn="ctr"/>
                          <a:r>
                            <a:rPr lang="en-US" altLang="zh-CN" sz="2400" dirty="0">
                              <a:solidFill>
                                <a:schemeClr val="bg1"/>
                              </a:solidFill>
                              <a:latin typeface="Times New Roman" panose="02020603050405020304" pitchFamily="18" charset="0"/>
                              <a:cs typeface="Times New Roman" panose="02020603050405020304" pitchFamily="18" charset="0"/>
                            </a:rPr>
                            <a:t>Estimator</a:t>
                          </a:r>
                          <a:endParaRPr lang="zh-CN" altLang="en-US" sz="2400" dirty="0">
                            <a:solidFill>
                              <a:schemeClr val="bg1"/>
                            </a:solidFill>
                          </a:endParaRPr>
                        </a:p>
                      </a:txBody>
                      <a:tcPr anchor="ctr">
                        <a:solidFill>
                          <a:srgbClr val="6D0002"/>
                        </a:solidFill>
                      </a:tcPr>
                    </a:tc>
                    <a:tc>
                      <a:txBody>
                        <a:bodyPr/>
                        <a:lstStyle/>
                        <a:p>
                          <a:pPr algn="ctr"/>
                          <a:r>
                            <a:rPr lang="en-US" altLang="zh-CN" sz="2400" dirty="0"/>
                            <a:t>Distribution</a:t>
                          </a:r>
                          <a:endParaRPr lang="zh-CN" altLang="en-US" sz="2400" dirty="0"/>
                        </a:p>
                      </a:txBody>
                      <a:tcPr anchor="ctr">
                        <a:solidFill>
                          <a:srgbClr val="6D0002"/>
                        </a:solidFill>
                      </a:tcPr>
                    </a:tc>
                    <a:tc>
                      <a:txBody>
                        <a:bodyPr/>
                        <a:lstStyle/>
                        <a:p>
                          <a:pPr algn="ctr"/>
                          <a:r>
                            <a:rPr lang="en-US" altLang="zh-CN" sz="2400" dirty="0">
                              <a:solidFill>
                                <a:schemeClr val="bg1"/>
                              </a:solidFill>
                              <a:latin typeface="Times New Roman" panose="02020603050405020304" pitchFamily="18" charset="0"/>
                              <a:cs typeface="Times New Roman" panose="02020603050405020304" pitchFamily="18" charset="0"/>
                            </a:rPr>
                            <a:t>Confidence Interval </a:t>
                          </a:r>
                          <a:endParaRPr lang="zh-CN" altLang="en-US" sz="2400" dirty="0">
                            <a:solidFill>
                              <a:schemeClr val="bg1"/>
                            </a:solidFill>
                          </a:endParaRPr>
                        </a:p>
                      </a:txBody>
                      <a:tcPr anchor="ctr">
                        <a:solidFill>
                          <a:srgbClr val="6D0002"/>
                        </a:solidFill>
                      </a:tcPr>
                    </a:tc>
                    <a:extLst>
                      <a:ext uri="{0D108BD9-81ED-4DB2-BD59-A6C34878D82A}">
                        <a16:rowId xmlns:a16="http://schemas.microsoft.com/office/drawing/2014/main" val="3475390359"/>
                      </a:ext>
                    </a:extLst>
                  </a:tr>
                  <a:tr h="913257">
                    <a:tc rowSpan="2">
                      <a:txBody>
                        <a:bodyPr/>
                        <a:lstStyle/>
                        <a:p>
                          <a:pPr algn="ctr"/>
                          <a:r>
                            <a:rPr lang="el-GR" altLang="zh-CN" sz="2400" b="1" i="1" dirty="0">
                              <a:solidFill>
                                <a:srgbClr val="6D0002"/>
                              </a:solidFill>
                              <a:latin typeface="Times New Roman" panose="02020603050405020304" pitchFamily="18" charset="0"/>
                              <a:cs typeface="Times New Roman" panose="02020603050405020304" pitchFamily="18" charset="0"/>
                            </a:rPr>
                            <a:t>μ</a:t>
                          </a:r>
                          <a:endParaRPr lang="zh-CN" altLang="en-US" sz="2400" dirty="0">
                            <a:solidFill>
                              <a:srgbClr val="6D0002"/>
                            </a:solidFill>
                          </a:endParaRPr>
                        </a:p>
                      </a:txBody>
                      <a:tcPr anchor="ctr">
                        <a:solidFill>
                          <a:schemeClr val="bg1">
                            <a:lumMod val="85000"/>
                          </a:schemeClr>
                        </a:solidFill>
                      </a:tcPr>
                    </a:tc>
                    <a:tc>
                      <a:txBody>
                        <a:bodyPr/>
                        <a:lstStyle/>
                        <a:p>
                          <a:endParaRPr lang="zh-CN"/>
                        </a:p>
                      </a:txBody>
                      <a:tcPr anchor="ctr">
                        <a:blipFill>
                          <a:blip r:embed="rId2"/>
                          <a:stretch>
                            <a:fillRect l="-59857" t="-135333" r="-378495" b="-115333"/>
                          </a:stretch>
                        </a:blipFill>
                      </a:tcPr>
                    </a:tc>
                    <a:tc>
                      <a:txBody>
                        <a:bodyPr/>
                        <a:lstStyle/>
                        <a:p>
                          <a:endParaRPr lang="zh-CN"/>
                        </a:p>
                      </a:txBody>
                      <a:tcPr anchor="ctr">
                        <a:blipFill>
                          <a:blip r:embed="rId2"/>
                          <a:stretch>
                            <a:fillRect l="-260819" t="-135333" r="-517544" b="-115333"/>
                          </a:stretch>
                        </a:blipFill>
                      </a:tcPr>
                    </a:tc>
                    <a:tc>
                      <a:txBody>
                        <a:bodyPr/>
                        <a:lstStyle/>
                        <a:p>
                          <a:endParaRPr lang="zh-CN"/>
                        </a:p>
                      </a:txBody>
                      <a:tcPr anchor="ctr">
                        <a:blipFill>
                          <a:blip r:embed="rId2"/>
                          <a:stretch>
                            <a:fillRect l="-185843" t="-135333" r="-166566" b="-115333"/>
                          </a:stretch>
                        </a:blipFill>
                      </a:tcPr>
                    </a:tc>
                    <a:tc>
                      <a:txBody>
                        <a:bodyPr/>
                        <a:lstStyle/>
                        <a:p>
                          <a:endParaRPr lang="zh-CN"/>
                        </a:p>
                      </a:txBody>
                      <a:tcPr anchor="ctr">
                        <a:blipFill>
                          <a:blip r:embed="rId2"/>
                          <a:stretch>
                            <a:fillRect l="-172860" t="-135333" r="-729" b="-115333"/>
                          </a:stretch>
                        </a:blipFill>
                      </a:tcPr>
                    </a:tc>
                    <a:extLst>
                      <a:ext uri="{0D108BD9-81ED-4DB2-BD59-A6C34878D82A}">
                        <a16:rowId xmlns:a16="http://schemas.microsoft.com/office/drawing/2014/main" val="3844914854"/>
                      </a:ext>
                    </a:extLst>
                  </a:tr>
                  <a:tr h="1036765">
                    <a:tc vMerge="1">
                      <a:txBody>
                        <a:bodyPr/>
                        <a:lstStyle/>
                        <a:p>
                          <a:endParaRPr lang="zh-CN" altLang="en-US" dirty="0"/>
                        </a:p>
                      </a:txBody>
                      <a:tcPr>
                        <a:solidFill>
                          <a:schemeClr val="bg1">
                            <a:lumMod val="95000"/>
                          </a:schemeClr>
                        </a:solidFill>
                      </a:tcPr>
                    </a:tc>
                    <a:tc>
                      <a:txBody>
                        <a:bodyPr/>
                        <a:lstStyle/>
                        <a:p>
                          <a:endParaRPr lang="zh-CN"/>
                        </a:p>
                      </a:txBody>
                      <a:tcPr anchor="ctr">
                        <a:blipFill>
                          <a:blip r:embed="rId2"/>
                          <a:stretch>
                            <a:fillRect l="-59857" t="-207647" r="-378495" b="-1765"/>
                          </a:stretch>
                        </a:blipFill>
                      </a:tcPr>
                    </a:tc>
                    <a:tc>
                      <a:txBody>
                        <a:bodyPr/>
                        <a:lstStyle/>
                        <a:p>
                          <a:endParaRPr lang="zh-CN"/>
                        </a:p>
                      </a:txBody>
                      <a:tcPr anchor="ctr">
                        <a:blipFill>
                          <a:blip r:embed="rId2"/>
                          <a:stretch>
                            <a:fillRect l="-260819" t="-207647" r="-517544" b="-1765"/>
                          </a:stretch>
                        </a:blipFill>
                      </a:tcPr>
                    </a:tc>
                    <a:tc>
                      <a:txBody>
                        <a:bodyPr/>
                        <a:lstStyle/>
                        <a:p>
                          <a:endParaRPr lang="zh-CN"/>
                        </a:p>
                      </a:txBody>
                      <a:tcPr anchor="ctr">
                        <a:blipFill>
                          <a:blip r:embed="rId2"/>
                          <a:stretch>
                            <a:fillRect l="-185843" t="-207647" r="-166566" b="-1765"/>
                          </a:stretch>
                        </a:blipFill>
                      </a:tcPr>
                    </a:tc>
                    <a:tc>
                      <a:txBody>
                        <a:bodyPr/>
                        <a:lstStyle/>
                        <a:p>
                          <a:endParaRPr lang="zh-CN"/>
                        </a:p>
                      </a:txBody>
                      <a:tcPr anchor="ctr">
                        <a:blipFill>
                          <a:blip r:embed="rId2"/>
                          <a:stretch>
                            <a:fillRect l="-172860" t="-207647" r="-729" b="-1765"/>
                          </a:stretch>
                        </a:blipFill>
                      </a:tcPr>
                    </a:tc>
                    <a:extLst>
                      <a:ext uri="{0D108BD9-81ED-4DB2-BD59-A6C34878D82A}">
                        <a16:rowId xmlns:a16="http://schemas.microsoft.com/office/drawing/2014/main" val="1763558440"/>
                      </a:ext>
                    </a:extLst>
                  </a:tr>
                </a:tbl>
              </a:graphicData>
            </a:graphic>
          </p:graphicFrame>
        </mc:Fallback>
      </mc:AlternateContent>
    </p:spTree>
    <p:extLst>
      <p:ext uri="{BB962C8B-B14F-4D97-AF65-F5344CB8AC3E}">
        <p14:creationId xmlns:p14="http://schemas.microsoft.com/office/powerpoint/2010/main" val="336182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297594D-BA79-408D-22E9-59AE11B8E4A7}"/>
              </a:ext>
            </a:extLst>
          </p:cNvPr>
          <p:cNvSpPr txBox="1"/>
          <p:nvPr/>
        </p:nvSpPr>
        <p:spPr>
          <a:xfrm>
            <a:off x="-30001" y="20475"/>
            <a:ext cx="4572000"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7.1  Point Estimate</a:t>
            </a:r>
            <a:endParaRPr lang="zh-CN" altLang="en-US" sz="2400" dirty="0"/>
          </a:p>
        </p:txBody>
      </p:sp>
      <p:sp>
        <p:nvSpPr>
          <p:cNvPr id="7" name="文本框 6">
            <a:extLst>
              <a:ext uri="{FF2B5EF4-FFF2-40B4-BE49-F238E27FC236}">
                <a16:creationId xmlns:a16="http://schemas.microsoft.com/office/drawing/2014/main" id="{0461E27A-6168-2BD0-CAD5-66E82FED6666}"/>
              </a:ext>
            </a:extLst>
          </p:cNvPr>
          <p:cNvSpPr txBox="1"/>
          <p:nvPr/>
        </p:nvSpPr>
        <p:spPr>
          <a:xfrm>
            <a:off x="251520" y="404664"/>
            <a:ext cx="1656184"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1. concept</a:t>
            </a:r>
            <a:endParaRPr lang="zh-CN" altLang="zh-CN" sz="2400" dirty="0">
              <a:effectLst/>
              <a:latin typeface="Calibri" panose="020F0502020204030204" pitchFamily="34" charset="0"/>
              <a:ea typeface="等线" panose="02010600030101010101" pitchFamily="2" charset="-122"/>
              <a:cs typeface="21"/>
            </a:endParaRPr>
          </a:p>
        </p:txBody>
      </p:sp>
      <p:sp>
        <p:nvSpPr>
          <p:cNvPr id="9" name="文本框 8">
            <a:extLst>
              <a:ext uri="{FF2B5EF4-FFF2-40B4-BE49-F238E27FC236}">
                <a16:creationId xmlns:a16="http://schemas.microsoft.com/office/drawing/2014/main" id="{21D4A85D-A8D8-5F72-4F67-379C7AB06B4D}"/>
              </a:ext>
            </a:extLst>
          </p:cNvPr>
          <p:cNvSpPr txBox="1"/>
          <p:nvPr/>
        </p:nvSpPr>
        <p:spPr>
          <a:xfrm>
            <a:off x="222316" y="848973"/>
            <a:ext cx="8454140" cy="461665"/>
          </a:xfrm>
          <a:prstGeom prst="rect">
            <a:avLst/>
          </a:prstGeom>
          <a:noFill/>
        </p:spPr>
        <p:txBody>
          <a:bodyPr wrap="square">
            <a:spAutoFit/>
          </a:bodyPr>
          <a:lstStyle/>
          <a:p>
            <a:pPr algn="just"/>
            <a:r>
              <a:rPr lang="en-US" altLang="zh-CN" sz="2400" dirty="0">
                <a:solidFill>
                  <a:srgbClr val="000080"/>
                </a:solidFill>
                <a:effectLst/>
                <a:latin typeface="Calibri" panose="020F0502020204030204" pitchFamily="34" charset="0"/>
                <a:ea typeface="等线" panose="02010600030101010101" pitchFamily="2" charset="-122"/>
                <a:cs typeface="21"/>
              </a:rPr>
              <a:t>Estimation is one of the </a:t>
            </a:r>
            <a:r>
              <a:rPr lang="en-US" altLang="zh-CN" sz="2400" dirty="0">
                <a:solidFill>
                  <a:srgbClr val="FF0000"/>
                </a:solidFill>
                <a:effectLst/>
                <a:latin typeface="Calibri" panose="020F0502020204030204" pitchFamily="34" charset="0"/>
                <a:ea typeface="等线" panose="02010600030101010101" pitchFamily="2" charset="-122"/>
                <a:cs typeface="21"/>
              </a:rPr>
              <a:t>most important problems </a:t>
            </a:r>
            <a:r>
              <a:rPr lang="en-US" altLang="zh-CN" sz="2400" dirty="0">
                <a:solidFill>
                  <a:srgbClr val="000080"/>
                </a:solidFill>
                <a:effectLst/>
                <a:latin typeface="Calibri" panose="020F0502020204030204" pitchFamily="34" charset="0"/>
                <a:ea typeface="等线" panose="02010600030101010101" pitchFamily="2" charset="-122"/>
                <a:cs typeface="21"/>
              </a:rPr>
              <a:t>in statistics.</a:t>
            </a:r>
            <a:endParaRPr lang="zh-CN" altLang="zh-CN" sz="2400" dirty="0">
              <a:effectLst/>
              <a:latin typeface="Calibri" panose="020F0502020204030204" pitchFamily="34" charset="0"/>
              <a:ea typeface="等线" panose="02010600030101010101" pitchFamily="2" charset="-122"/>
              <a:cs typeface="21"/>
            </a:endParaRPr>
          </a:p>
        </p:txBody>
      </p:sp>
      <p:sp>
        <p:nvSpPr>
          <p:cNvPr id="11" name="文本框 10">
            <a:extLst>
              <a:ext uri="{FF2B5EF4-FFF2-40B4-BE49-F238E27FC236}">
                <a16:creationId xmlns:a16="http://schemas.microsoft.com/office/drawing/2014/main" id="{960F161D-A52B-5AF1-702C-0685F0747DDD}"/>
              </a:ext>
            </a:extLst>
          </p:cNvPr>
          <p:cNvSpPr txBox="1"/>
          <p:nvPr/>
        </p:nvSpPr>
        <p:spPr>
          <a:xfrm>
            <a:off x="222316" y="1310638"/>
            <a:ext cx="7272808" cy="461665"/>
          </a:xfrm>
          <a:prstGeom prst="rect">
            <a:avLst/>
          </a:prstGeom>
          <a:noFill/>
        </p:spPr>
        <p:txBody>
          <a:bodyPr wrap="square">
            <a:spAutoFit/>
          </a:bodyPr>
          <a:lstStyle/>
          <a:p>
            <a:pPr algn="just"/>
            <a:r>
              <a:rPr lang="en-US" altLang="zh-CN" sz="2400" dirty="0">
                <a:solidFill>
                  <a:srgbClr val="FF0000"/>
                </a:solidFill>
                <a:effectLst/>
                <a:latin typeface="Calibri" panose="020F0502020204030204" pitchFamily="34" charset="0"/>
                <a:ea typeface="等线" panose="02010600030101010101" pitchFamily="2" charset="-122"/>
                <a:cs typeface="21"/>
              </a:rPr>
              <a:t>Why</a:t>
            </a:r>
            <a:r>
              <a:rPr lang="en-US" altLang="zh-CN" sz="2400" dirty="0">
                <a:solidFill>
                  <a:srgbClr val="800080"/>
                </a:solidFill>
                <a:effectLst/>
                <a:latin typeface="Calibri" panose="020F0502020204030204" pitchFamily="34" charset="0"/>
                <a:ea typeface="等线" panose="02010600030101010101" pitchFamily="2" charset="-122"/>
                <a:cs typeface="21"/>
              </a:rPr>
              <a:t>----the distribution depends on the parameter.</a:t>
            </a:r>
            <a:endParaRPr lang="zh-CN" altLang="zh-CN" sz="2400" dirty="0">
              <a:effectLst/>
              <a:latin typeface="Calibri" panose="020F0502020204030204" pitchFamily="34" charset="0"/>
              <a:ea typeface="等线" panose="02010600030101010101" pitchFamily="2" charset="-122"/>
              <a:cs typeface="21"/>
            </a:endParaRPr>
          </a:p>
        </p:txBody>
      </p:sp>
      <p:sp>
        <p:nvSpPr>
          <p:cNvPr id="13" name="文本框 12">
            <a:extLst>
              <a:ext uri="{FF2B5EF4-FFF2-40B4-BE49-F238E27FC236}">
                <a16:creationId xmlns:a16="http://schemas.microsoft.com/office/drawing/2014/main" id="{BB6CA383-CF3E-5B1F-4A99-6C86881D909E}"/>
              </a:ext>
            </a:extLst>
          </p:cNvPr>
          <p:cNvSpPr txBox="1"/>
          <p:nvPr/>
        </p:nvSpPr>
        <p:spPr>
          <a:xfrm>
            <a:off x="851530" y="1806930"/>
            <a:ext cx="2808937"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Normal distribution</a:t>
            </a:r>
            <a:endParaRPr lang="zh-CN" altLang="en-US" sz="2400" dirty="0"/>
          </a:p>
        </p:txBody>
      </p:sp>
      <p:pic>
        <p:nvPicPr>
          <p:cNvPr id="14" name="图片 13">
            <a:extLst>
              <a:ext uri="{FF2B5EF4-FFF2-40B4-BE49-F238E27FC236}">
                <a16:creationId xmlns:a16="http://schemas.microsoft.com/office/drawing/2014/main" id="{9043022F-77A2-E36E-3694-060CA859FB3C}"/>
              </a:ext>
            </a:extLst>
          </p:cNvPr>
          <p:cNvPicPr>
            <a:picLocks noChangeAspect="1"/>
          </p:cNvPicPr>
          <p:nvPr/>
        </p:nvPicPr>
        <p:blipFill>
          <a:blip r:embed="rId2"/>
          <a:stretch>
            <a:fillRect/>
          </a:stretch>
        </p:blipFill>
        <p:spPr>
          <a:xfrm>
            <a:off x="3391995" y="1877695"/>
            <a:ext cx="933450" cy="342900"/>
          </a:xfrm>
          <a:prstGeom prst="rect">
            <a:avLst/>
          </a:prstGeom>
        </p:spPr>
      </p:pic>
      <p:sp>
        <p:nvSpPr>
          <p:cNvPr id="16" name="文本框 15">
            <a:extLst>
              <a:ext uri="{FF2B5EF4-FFF2-40B4-BE49-F238E27FC236}">
                <a16:creationId xmlns:a16="http://schemas.microsoft.com/office/drawing/2014/main" id="{5FB678FE-E426-159B-D5E1-79739C6A1C58}"/>
              </a:ext>
            </a:extLst>
          </p:cNvPr>
          <p:cNvSpPr txBox="1"/>
          <p:nvPr/>
        </p:nvSpPr>
        <p:spPr>
          <a:xfrm>
            <a:off x="252646" y="2260349"/>
            <a:ext cx="4632592"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Problems of estimation include</a:t>
            </a:r>
            <a:endParaRPr lang="zh-CN" altLang="zh-CN" sz="2400" dirty="0">
              <a:effectLst/>
              <a:latin typeface="Calibri" panose="020F0502020204030204" pitchFamily="34" charset="0"/>
              <a:ea typeface="等线" panose="02010600030101010101" pitchFamily="2" charset="-122"/>
              <a:cs typeface="21"/>
            </a:endParaRPr>
          </a:p>
        </p:txBody>
      </p:sp>
      <p:sp>
        <p:nvSpPr>
          <p:cNvPr id="18" name="文本框 17">
            <a:extLst>
              <a:ext uri="{FF2B5EF4-FFF2-40B4-BE49-F238E27FC236}">
                <a16:creationId xmlns:a16="http://schemas.microsoft.com/office/drawing/2014/main" id="{295F4022-2EEC-67E9-D8BE-03840AFF3CFC}"/>
              </a:ext>
            </a:extLst>
          </p:cNvPr>
          <p:cNvSpPr txBox="1"/>
          <p:nvPr/>
        </p:nvSpPr>
        <p:spPr>
          <a:xfrm>
            <a:off x="395536" y="2828835"/>
            <a:ext cx="8064896" cy="1200329"/>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(1)</a:t>
            </a:r>
            <a:r>
              <a:rPr lang="en-US" altLang="zh-CN" sz="2400" dirty="0">
                <a:solidFill>
                  <a:srgbClr val="000080"/>
                </a:solidFill>
                <a:effectLst/>
                <a:latin typeface="Calibri" panose="020F0502020204030204" pitchFamily="34" charset="0"/>
                <a:ea typeface="等线" panose="02010600030101010101" pitchFamily="2" charset="-122"/>
                <a:cs typeface="21"/>
              </a:rPr>
              <a:t>determining parameters of a population from the random samples, estimating the </a:t>
            </a:r>
            <a:r>
              <a:rPr lang="en-US" altLang="zh-CN" sz="2400" dirty="0">
                <a:solidFill>
                  <a:srgbClr val="FF6600"/>
                </a:solidFill>
                <a:effectLst/>
                <a:latin typeface="Calibri" panose="020F0502020204030204" pitchFamily="34" charset="0"/>
                <a:ea typeface="等线" panose="02010600030101010101" pitchFamily="2" charset="-122"/>
                <a:cs typeface="21"/>
              </a:rPr>
              <a:t>mean </a:t>
            </a:r>
            <a:r>
              <a:rPr lang="en-US" altLang="zh-CN" sz="2400" dirty="0">
                <a:solidFill>
                  <a:srgbClr val="000080"/>
                </a:solidFill>
                <a:effectLst/>
                <a:latin typeface="Calibri" panose="020F0502020204030204" pitchFamily="34" charset="0"/>
                <a:ea typeface="等线" panose="02010600030101010101" pitchFamily="2" charset="-122"/>
                <a:cs typeface="21"/>
              </a:rPr>
              <a:t>or </a:t>
            </a:r>
            <a:r>
              <a:rPr lang="en-US" altLang="zh-CN" sz="2400" dirty="0">
                <a:solidFill>
                  <a:srgbClr val="FF6600"/>
                </a:solidFill>
                <a:effectLst/>
                <a:latin typeface="Calibri" panose="020F0502020204030204" pitchFamily="34" charset="0"/>
                <a:ea typeface="等线" panose="02010600030101010101" pitchFamily="2" charset="-122"/>
                <a:cs typeface="21"/>
              </a:rPr>
              <a:t>variance </a:t>
            </a:r>
            <a:r>
              <a:rPr lang="en-US" altLang="zh-CN" sz="2400" dirty="0">
                <a:solidFill>
                  <a:srgbClr val="000080"/>
                </a:solidFill>
                <a:effectLst/>
                <a:latin typeface="Calibri" panose="020F0502020204030204" pitchFamily="34" charset="0"/>
                <a:ea typeface="等线" panose="02010600030101010101" pitchFamily="2" charset="-122"/>
                <a:cs typeface="21"/>
              </a:rPr>
              <a:t>of a population by sampling,</a:t>
            </a:r>
            <a:endParaRPr lang="zh-CN" altLang="zh-CN" sz="2400" dirty="0">
              <a:effectLst/>
              <a:latin typeface="Calibri" panose="020F0502020204030204" pitchFamily="34" charset="0"/>
              <a:ea typeface="等线" panose="02010600030101010101" pitchFamily="2" charset="-122"/>
              <a:cs typeface="21"/>
            </a:endParaRPr>
          </a:p>
        </p:txBody>
      </p:sp>
      <p:sp>
        <p:nvSpPr>
          <p:cNvPr id="20" name="文本框 19">
            <a:extLst>
              <a:ext uri="{FF2B5EF4-FFF2-40B4-BE49-F238E27FC236}">
                <a16:creationId xmlns:a16="http://schemas.microsoft.com/office/drawing/2014/main" id="{632F9F23-C6BC-A22D-57D5-DDDE9DB4C25D}"/>
              </a:ext>
            </a:extLst>
          </p:cNvPr>
          <p:cNvSpPr txBox="1"/>
          <p:nvPr/>
        </p:nvSpPr>
        <p:spPr>
          <a:xfrm>
            <a:off x="408009" y="4509120"/>
            <a:ext cx="7128792"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(2)</a:t>
            </a:r>
            <a:r>
              <a:rPr lang="en-US" altLang="zh-CN" sz="2400" dirty="0">
                <a:solidFill>
                  <a:srgbClr val="000080"/>
                </a:solidFill>
                <a:effectLst/>
                <a:latin typeface="Calibri" panose="020F0502020204030204" pitchFamily="34" charset="0"/>
                <a:ea typeface="等线" panose="02010600030101010101" pitchFamily="2" charset="-122"/>
                <a:cs typeface="21"/>
              </a:rPr>
              <a:t>how to judge if such estimation is a </a:t>
            </a:r>
            <a:r>
              <a:rPr lang="en-US" altLang="zh-CN" sz="2400" dirty="0">
                <a:solidFill>
                  <a:srgbClr val="000080"/>
                </a:solidFill>
                <a:effectLst/>
                <a:latin typeface="等线" panose="02010600030101010101" pitchFamily="2" charset="-122"/>
                <a:ea typeface="等线" panose="02010600030101010101" pitchFamily="2" charset="-122"/>
                <a:cs typeface="21"/>
              </a:rPr>
              <a:t>“</a:t>
            </a:r>
            <a:r>
              <a:rPr lang="en-US" altLang="zh-CN" sz="2400" dirty="0">
                <a:solidFill>
                  <a:srgbClr val="000080"/>
                </a:solidFill>
                <a:effectLst/>
                <a:latin typeface="Calibri" panose="020F0502020204030204" pitchFamily="34" charset="0"/>
                <a:ea typeface="等线" panose="02010600030101010101" pitchFamily="2" charset="-122"/>
                <a:cs typeface="21"/>
              </a:rPr>
              <a:t>good</a:t>
            </a:r>
            <a:r>
              <a:rPr lang="en-US" altLang="zh-CN" sz="2400" dirty="0">
                <a:solidFill>
                  <a:srgbClr val="000080"/>
                </a:solidFill>
                <a:effectLst/>
                <a:latin typeface="等线" panose="02010600030101010101" pitchFamily="2" charset="-122"/>
                <a:ea typeface="等线" panose="02010600030101010101" pitchFamily="2" charset="-122"/>
                <a:cs typeface="21"/>
              </a:rPr>
              <a:t>”</a:t>
            </a:r>
            <a:r>
              <a:rPr lang="en-US" altLang="zh-CN" sz="2400" dirty="0">
                <a:solidFill>
                  <a:srgbClr val="000080"/>
                </a:solidFill>
                <a:effectLst/>
                <a:latin typeface="Calibri" panose="020F0502020204030204" pitchFamily="34" charset="0"/>
                <a:ea typeface="等线" panose="02010600030101010101" pitchFamily="2" charset="-122"/>
                <a:cs typeface="21"/>
              </a:rPr>
              <a:t> one.</a:t>
            </a:r>
            <a:endParaRPr lang="zh-CN" altLang="zh-CN" sz="2400" dirty="0">
              <a:effectLst/>
              <a:latin typeface="Calibri" panose="020F0502020204030204" pitchFamily="34" charset="0"/>
              <a:ea typeface="等线" panose="02010600030101010101" pitchFamily="2" charset="-122"/>
              <a:cs typeface="21"/>
            </a:endParaRPr>
          </a:p>
        </p:txBody>
      </p:sp>
      <p:sp>
        <p:nvSpPr>
          <p:cNvPr id="22" name="文本框 21">
            <a:extLst>
              <a:ext uri="{FF2B5EF4-FFF2-40B4-BE49-F238E27FC236}">
                <a16:creationId xmlns:a16="http://schemas.microsoft.com/office/drawing/2014/main" id="{1D3BE957-FBD2-B5B7-B7F8-7987097DC94D}"/>
              </a:ext>
            </a:extLst>
          </p:cNvPr>
          <p:cNvSpPr txBox="1"/>
          <p:nvPr/>
        </p:nvSpPr>
        <p:spPr>
          <a:xfrm>
            <a:off x="539552" y="5178030"/>
            <a:ext cx="8136904" cy="830997"/>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Point Estimation</a:t>
            </a:r>
            <a:r>
              <a:rPr lang="en-US" altLang="zh-CN" sz="2400" dirty="0">
                <a:effectLst/>
                <a:latin typeface="Calibri" panose="020F0502020204030204" pitchFamily="34" charset="0"/>
                <a:ea typeface="等线" panose="02010600030101010101" pitchFamily="2" charset="-122"/>
                <a:cs typeface="21"/>
              </a:rPr>
              <a:t>-----use the value of a statistic to estimate a parameter</a:t>
            </a:r>
            <a:endParaRPr lang="zh-CN" altLang="en-US" sz="2400" dirty="0"/>
          </a:p>
        </p:txBody>
      </p:sp>
    </p:spTree>
    <p:extLst>
      <p:ext uri="{BB962C8B-B14F-4D97-AF65-F5344CB8AC3E}">
        <p14:creationId xmlns:p14="http://schemas.microsoft.com/office/powerpoint/2010/main" val="351425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ircle(in)">
                                      <p:cBhvr>
                                        <p:cTn id="43" dur="20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6" grpId="0"/>
      <p:bldP spid="18" grpId="0"/>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5D01F96-EF8C-E333-0295-9ACEE4299493}"/>
                  </a:ext>
                </a:extLst>
              </p:cNvPr>
              <p:cNvSpPr txBox="1">
                <a:spLocks/>
              </p:cNvSpPr>
              <p:nvPr/>
            </p:nvSpPr>
            <p:spPr>
              <a:xfrm>
                <a:off x="1692400" y="244545"/>
                <a:ext cx="6552134" cy="628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Point Estimation of the Variance</a:t>
                </a:r>
                <a14:m>
                  <m:oMath xmlns:m="http://schemas.openxmlformats.org/officeDocument/2006/math">
                    <m:sSup>
                      <m:sSupPr>
                        <m:ctrlPr>
                          <a:rPr lang="en-US" altLang="zh-CN" sz="2800" b="1" i="1" u="sng">
                            <a:solidFill>
                              <a:srgbClr val="002060"/>
                            </a:solidFill>
                            <a:latin typeface="Cambria Math" panose="02040503050406030204" pitchFamily="18" charset="0"/>
                          </a:rPr>
                        </m:ctrlPr>
                      </m:sSupPr>
                      <m:e>
                        <m:r>
                          <a:rPr lang="en-US" altLang="zh-CN" sz="2800" b="1" i="1" u="sng" smtClean="0">
                            <a:solidFill>
                              <a:srgbClr val="002060"/>
                            </a:solidFill>
                            <a:latin typeface="Cambria Math" panose="02040503050406030204" pitchFamily="18" charset="0"/>
                          </a:rPr>
                          <m:t> </m:t>
                        </m:r>
                        <m:r>
                          <a:rPr lang="zh-CN" altLang="en-US" sz="2800" b="1" i="1" u="sng" smtClean="0">
                            <a:solidFill>
                              <a:srgbClr val="002060"/>
                            </a:solidFill>
                            <a:latin typeface="Cambria Math"/>
                          </a:rPr>
                          <m:t>𝝈</m:t>
                        </m:r>
                      </m:e>
                      <m:sup>
                        <m:r>
                          <a:rPr lang="en-US" altLang="zh-CN" sz="2800" b="1" i="1" u="sng" smtClean="0">
                            <a:solidFill>
                              <a:srgbClr val="002060"/>
                            </a:solidFill>
                            <a:latin typeface="Cambria Math"/>
                          </a:rPr>
                          <m:t>𝟐</m:t>
                        </m:r>
                      </m:sup>
                    </m:sSup>
                  </m:oMath>
                </a14:m>
                <a:endParaRPr lang="en-US" altLang="zh-CN" sz="2800" b="1"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95D01F96-EF8C-E333-0295-9ACEE4299493}"/>
                  </a:ext>
                </a:extLst>
              </p:cNvPr>
              <p:cNvSpPr txBox="1">
                <a:spLocks noRot="1" noChangeAspect="1" noMove="1" noResize="1" noEditPoints="1" noAdjustHandles="1" noChangeArrowheads="1" noChangeShapeType="1" noTextEdit="1"/>
              </p:cNvSpPr>
              <p:nvPr/>
            </p:nvSpPr>
            <p:spPr>
              <a:xfrm>
                <a:off x="1692400" y="244545"/>
                <a:ext cx="6552134" cy="628658"/>
              </a:xfrm>
              <a:prstGeom prst="rect">
                <a:avLst/>
              </a:prstGeom>
              <a:blipFill>
                <a:blip r:embed="rId2"/>
                <a:stretch>
                  <a:fillRect l="-2421" t="-13592" b="-23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ADA975-C5C2-7A50-9F45-C75BA8672C04}"/>
                  </a:ext>
                </a:extLst>
              </p:cNvPr>
              <p:cNvSpPr/>
              <p:nvPr/>
            </p:nvSpPr>
            <p:spPr>
              <a:xfrm>
                <a:off x="-196188" y="1765238"/>
                <a:ext cx="9608384" cy="509178"/>
              </a:xfrm>
              <a:prstGeom prst="rect">
                <a:avLst/>
              </a:prstGeom>
            </p:spPr>
            <p:txBody>
              <a:bodyPr wrap="square">
                <a:spAutoFit/>
              </a:bodyPr>
              <a:lstStyle/>
              <a:p>
                <a:r>
                  <a:rPr lang="en-US" altLang="zh-CN" sz="2400" b="1" dirty="0"/>
                  <a:t> </a:t>
                </a:r>
                <a:r>
                  <a:rPr lang="en-US" altLang="zh-CN" sz="2400" b="1" dirty="0">
                    <a:solidFill>
                      <a:srgbClr val="6D0002"/>
                    </a:solidFill>
                  </a:rPr>
                  <a:t>Unbiased</a:t>
                </a:r>
                <a14:m>
                  <m:oMath xmlns:m="http://schemas.openxmlformats.org/officeDocument/2006/math">
                    <m:r>
                      <a:rPr lang="en-US" altLang="zh-CN" sz="2400" b="1" i="0" dirty="0" smtClean="0">
                        <a:solidFill>
                          <a:srgbClr val="002060"/>
                        </a:solidFill>
                        <a:latin typeface="Cambria Math" panose="02040503050406030204" pitchFamily="18" charset="0"/>
                        <a:cs typeface="Times New Roman" pitchFamily="18" charset="0"/>
                      </a:rPr>
                      <m:t> </m:t>
                    </m:r>
                    <m:r>
                      <m:rPr>
                        <m:nor/>
                      </m:rPr>
                      <a:rPr lang="en-US" altLang="zh-CN" sz="2400" b="1" i="1" dirty="0" smtClean="0">
                        <a:solidFill>
                          <a:srgbClr val="002060"/>
                        </a:solidFill>
                        <a:latin typeface="Times New Roman" pitchFamily="18" charset="0"/>
                        <a:cs typeface="Times New Roman" pitchFamily="18" charset="0"/>
                      </a:rPr>
                      <m:t>E</m:t>
                    </m:r>
                    <m:d>
                      <m:dPr>
                        <m:ctrlPr>
                          <a:rPr lang="en-US" altLang="zh-CN" sz="2400" b="1" i="1" dirty="0">
                            <a:solidFill>
                              <a:srgbClr val="002060"/>
                            </a:solidFill>
                            <a:latin typeface="Cambria Math" panose="02040503050406030204" pitchFamily="18" charset="0"/>
                            <a:cs typeface="Times New Roman" pitchFamily="18" charset="0"/>
                          </a:rPr>
                        </m:ctrlPr>
                      </m:dPr>
                      <m:e>
                        <m:sSup>
                          <m:sSupPr>
                            <m:ctrlPr>
                              <a:rPr lang="en-US" altLang="zh-CN" sz="2400" b="1" i="1">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𝑺</m:t>
                            </m:r>
                          </m:e>
                          <m:sup>
                            <m:r>
                              <a:rPr lang="en-US" altLang="zh-CN" sz="2400" b="1" i="1" smtClean="0">
                                <a:solidFill>
                                  <a:srgbClr val="002060"/>
                                </a:solidFill>
                                <a:latin typeface="Cambria Math"/>
                              </a:rPr>
                              <m:t>𝟐</m:t>
                            </m:r>
                          </m:sup>
                        </m:sSup>
                      </m:e>
                    </m:d>
                    <m:r>
                      <a:rPr lang="en-US" altLang="zh-CN" sz="2400" b="1" i="1" smtClean="0">
                        <a:solidFill>
                          <a:srgbClr val="002060"/>
                        </a:solidFill>
                        <a:latin typeface="Cambria Math" panose="02040503050406030204" pitchFamily="18" charset="0"/>
                      </a:rPr>
                      <m:t>=</m:t>
                    </m:r>
                    <m:sSup>
                      <m:sSupPr>
                        <m:ctrlPr>
                          <a:rPr lang="en-US" altLang="zh-CN" sz="2400" b="1" i="1">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 </m:t>
                        </m:r>
                        <m:r>
                          <a:rPr lang="zh-CN" altLang="en-US" sz="2400" b="1" i="1" smtClean="0">
                            <a:solidFill>
                              <a:srgbClr val="002060"/>
                            </a:solidFill>
                            <a:latin typeface="Cambria Math"/>
                          </a:rPr>
                          <m:t>𝝈</m:t>
                        </m:r>
                      </m:e>
                      <m:sup>
                        <m:r>
                          <a:rPr lang="en-US" altLang="zh-CN" sz="2400" b="1" i="1" smtClean="0">
                            <a:solidFill>
                              <a:srgbClr val="002060"/>
                            </a:solidFill>
                            <a:latin typeface="Cambria Math"/>
                          </a:rPr>
                          <m:t>𝟐</m:t>
                        </m:r>
                      </m:sup>
                    </m:sSup>
                    <m:r>
                      <a:rPr lang="en-US" altLang="zh-CN" sz="2400" b="1" i="0" smtClean="0">
                        <a:solidFill>
                          <a:srgbClr val="002060"/>
                        </a:solidFill>
                        <a:latin typeface="Cambria Math" panose="02040503050406030204" pitchFamily="18" charset="0"/>
                      </a:rPr>
                      <m:t>: </m:t>
                    </m:r>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smtClean="0">
                            <a:solidFill>
                              <a:srgbClr val="002060"/>
                            </a:solidFill>
                            <a:latin typeface="Cambria Math" panose="02040503050406030204" pitchFamily="18" charset="0"/>
                            <a:ea typeface="Cambria Math" panose="02040503050406030204" pitchFamily="18" charset="0"/>
                          </a:rPr>
                          <m:t>𝑺</m:t>
                        </m:r>
                      </m:e>
                      <m:sup>
                        <m:r>
                          <a:rPr lang="en-US" altLang="zh-CN" sz="2400" b="1" i="1" smtClean="0">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latin typeface="Cambria Math" panose="02040503050406030204" pitchFamily="18" charset="0"/>
                    <a:ea typeface="Cambria Math" panose="02040503050406030204" pitchFamily="18" charset="0"/>
                  </a:rPr>
                  <a:t> is an unbiased estimator of the variance </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smtClean="0">
                            <a:solidFill>
                              <a:srgbClr val="002060"/>
                            </a:solidFill>
                            <a:latin typeface="Cambria Math" panose="02040503050406030204" pitchFamily="18" charset="0"/>
                            <a:ea typeface="Cambria Math" panose="02040503050406030204" pitchFamily="18" charset="0"/>
                          </a:rPr>
                          <m:t> </m:t>
                        </m:r>
                        <m:r>
                          <a:rPr lang="zh-CN" altLang="en-US" sz="2400" b="1" i="1" smtClean="0">
                            <a:solidFill>
                              <a:srgbClr val="002060"/>
                            </a:solidFill>
                            <a:latin typeface="Cambria Math" panose="02040503050406030204" pitchFamily="18" charset="0"/>
                          </a:rPr>
                          <m:t>𝝈</m:t>
                        </m:r>
                      </m:e>
                      <m:sup>
                        <m:r>
                          <a:rPr lang="en-US" altLang="zh-CN" sz="2400" b="1" i="1" smtClean="0">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latin typeface="Cambria Math" panose="02040503050406030204" pitchFamily="18" charset="0"/>
                    <a:ea typeface="Cambria Math" panose="02040503050406030204" pitchFamily="18" charset="0"/>
                  </a:rPr>
                  <a:t>.</a:t>
                </a:r>
                <a:endParaRPr lang="zh-CN" altLang="en-US" sz="2400" b="1" dirty="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EAADA975-C5C2-7A50-9F45-C75BA8672C04}"/>
                  </a:ext>
                </a:extLst>
              </p:cNvPr>
              <p:cNvSpPr>
                <a:spLocks noRot="1" noChangeAspect="1" noMove="1" noResize="1" noEditPoints="1" noAdjustHandles="1" noChangeArrowheads="1" noChangeShapeType="1" noTextEdit="1"/>
              </p:cNvSpPr>
              <p:nvPr/>
            </p:nvSpPr>
            <p:spPr>
              <a:xfrm>
                <a:off x="-196188" y="1765238"/>
                <a:ext cx="9608384" cy="509178"/>
              </a:xfrm>
              <a:prstGeom prst="rect">
                <a:avLst/>
              </a:prstGeom>
              <a:blipFill>
                <a:blip r:embed="rId3"/>
                <a:stretch>
                  <a:fillRect l="-127" t="-6024" b="-228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B44BDA4-3B2C-13BA-9843-6969F3767F99}"/>
                  </a:ext>
                </a:extLst>
              </p:cNvPr>
              <p:cNvSpPr/>
              <p:nvPr/>
            </p:nvSpPr>
            <p:spPr>
              <a:xfrm>
                <a:off x="179512" y="1092141"/>
                <a:ext cx="8856984" cy="470000"/>
              </a:xfrm>
              <a:prstGeom prst="rect">
                <a:avLst/>
              </a:prstGeom>
            </p:spPr>
            <p:txBody>
              <a:bodyPr wrap="square">
                <a:spAutoFit/>
              </a:bodyPr>
              <a:lstStyle/>
              <a:p>
                <a:r>
                  <a:rPr lang="en-US" altLang="zh-CN" sz="2400" b="1" dirty="0">
                    <a:solidFill>
                      <a:srgbClr val="6D0002"/>
                    </a:solidFill>
                    <a:latin typeface="+mn-ea"/>
                    <a:cs typeface="Times New Roman" panose="02020603050405020304" pitchFamily="18" charset="0"/>
                  </a:rPr>
                  <a:t>Point Estimator of the variance</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smtClean="0">
                            <a:solidFill>
                              <a:srgbClr val="002060"/>
                            </a:solidFill>
                            <a:latin typeface="Cambria Math" panose="02040503050406030204" pitchFamily="18" charset="0"/>
                            <a:ea typeface="Cambria Math" panose="02040503050406030204" pitchFamily="18" charset="0"/>
                          </a:rPr>
                          <m:t> </m:t>
                        </m:r>
                        <m:r>
                          <a:rPr lang="zh-CN" altLang="en-US" sz="2400" b="1" i="1" smtClean="0">
                            <a:solidFill>
                              <a:srgbClr val="002060"/>
                            </a:solidFill>
                            <a:latin typeface="Cambria Math" panose="02040503050406030204" pitchFamily="18" charset="0"/>
                          </a:rPr>
                          <m:t>𝝈</m:t>
                        </m:r>
                      </m:e>
                      <m:sup>
                        <m:r>
                          <a:rPr lang="en-US" altLang="zh-CN" sz="2400" b="1" i="1" smtClean="0">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solidFill>
                      <a:srgbClr val="6D0002"/>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2400" b="1" dirty="0">
                    <a:latin typeface="Cambria Math" panose="02040503050406030204" pitchFamily="18" charset="0"/>
                    <a:ea typeface="Cambria Math" panose="02040503050406030204" pitchFamily="18" charset="0"/>
                  </a:rPr>
                  <a:t>The sample variance </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smtClean="0">
                            <a:solidFill>
                              <a:srgbClr val="002060"/>
                            </a:solidFill>
                            <a:latin typeface="Cambria Math" panose="02040503050406030204" pitchFamily="18" charset="0"/>
                            <a:ea typeface="Cambria Math" panose="02040503050406030204" pitchFamily="18" charset="0"/>
                          </a:rPr>
                          <m:t>𝑺</m:t>
                        </m:r>
                      </m:e>
                      <m:sup>
                        <m:r>
                          <a:rPr lang="en-US" altLang="zh-CN" sz="2400" b="1" i="1" smtClean="0">
                            <a:solidFill>
                              <a:srgbClr val="002060"/>
                            </a:solidFill>
                            <a:latin typeface="Cambria Math" panose="02040503050406030204" pitchFamily="18" charset="0"/>
                            <a:ea typeface="Cambria Math" panose="02040503050406030204" pitchFamily="18" charset="0"/>
                          </a:rPr>
                          <m:t>𝟐</m:t>
                        </m:r>
                      </m:sup>
                    </m:sSup>
                    <m:r>
                      <a:rPr lang="en-US" altLang="zh-CN" sz="2400" b="1" i="1" smtClean="0">
                        <a:solidFill>
                          <a:srgbClr val="002060"/>
                        </a:solidFill>
                        <a:latin typeface="Cambria Math" panose="02040503050406030204" pitchFamily="18" charset="0"/>
                        <a:ea typeface="Cambria Math" panose="02040503050406030204" pitchFamily="18" charset="0"/>
                      </a:rPr>
                      <m:t>.</m:t>
                    </m:r>
                  </m:oMath>
                </a14:m>
                <a:endParaRPr lang="en-US" altLang="zh-CN" sz="2400" b="1" dirty="0">
                  <a:solidFill>
                    <a:srgbClr val="6D0002"/>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5B44BDA4-3B2C-13BA-9843-6969F3767F99}"/>
                  </a:ext>
                </a:extLst>
              </p:cNvPr>
              <p:cNvSpPr>
                <a:spLocks noRot="1" noChangeAspect="1" noMove="1" noResize="1" noEditPoints="1" noAdjustHandles="1" noChangeArrowheads="1" noChangeShapeType="1" noTextEdit="1"/>
              </p:cNvSpPr>
              <p:nvPr/>
            </p:nvSpPr>
            <p:spPr>
              <a:xfrm>
                <a:off x="179512" y="1092141"/>
                <a:ext cx="8856984" cy="470000"/>
              </a:xfrm>
              <a:prstGeom prst="rect">
                <a:avLst/>
              </a:prstGeom>
              <a:blipFill>
                <a:blip r:embed="rId4"/>
                <a:stretch>
                  <a:fillRect l="-1032" t="-12987" b="-2857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90D8DBE-27E1-C874-7B02-208C95F51871}"/>
              </a:ext>
            </a:extLst>
          </p:cNvPr>
          <p:cNvPicPr>
            <a:picLocks noChangeAspect="1"/>
          </p:cNvPicPr>
          <p:nvPr/>
        </p:nvPicPr>
        <p:blipFill>
          <a:blip r:embed="rId5"/>
          <a:stretch>
            <a:fillRect/>
          </a:stretch>
        </p:blipFill>
        <p:spPr>
          <a:xfrm>
            <a:off x="0" y="2308035"/>
            <a:ext cx="9111262" cy="2849157"/>
          </a:xfrm>
          <a:prstGeom prst="rect">
            <a:avLst/>
          </a:prstGeom>
        </p:spPr>
      </p:pic>
    </p:spTree>
    <p:extLst>
      <p:ext uri="{BB962C8B-B14F-4D97-AF65-F5344CB8AC3E}">
        <p14:creationId xmlns:p14="http://schemas.microsoft.com/office/powerpoint/2010/main" val="23371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8DEBBA1-D032-D2FE-DB2E-19BE0B517025}"/>
                  </a:ext>
                </a:extLst>
              </p:cNvPr>
              <p:cNvSpPr txBox="1">
                <a:spLocks/>
              </p:cNvSpPr>
              <p:nvPr/>
            </p:nvSpPr>
            <p:spPr>
              <a:xfrm>
                <a:off x="1021295" y="256661"/>
                <a:ext cx="6925691"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u="sng" dirty="0">
                    <a:solidFill>
                      <a:srgbClr val="6D0002"/>
                    </a:solidFill>
                    <a:latin typeface="Times New Roman" panose="02020603050405020304" pitchFamily="18" charset="0"/>
                    <a:cs typeface="Times New Roman" panose="02020603050405020304" pitchFamily="18" charset="0"/>
                  </a:rPr>
                  <a:t>Interval Estimation of the Variance</a:t>
                </a:r>
                <a14:m>
                  <m:oMath xmlns:m="http://schemas.openxmlformats.org/officeDocument/2006/math">
                    <m:sSup>
                      <m:sSupPr>
                        <m:ctrlPr>
                          <a:rPr lang="en-US" altLang="zh-CN" sz="2800" b="1" i="1" u="sng">
                            <a:solidFill>
                              <a:srgbClr val="002060"/>
                            </a:solidFill>
                            <a:latin typeface="Cambria Math" panose="02040503050406030204" pitchFamily="18" charset="0"/>
                          </a:rPr>
                        </m:ctrlPr>
                      </m:sSupPr>
                      <m:e>
                        <m:r>
                          <a:rPr lang="en-US" altLang="zh-CN" sz="2800" b="1" i="1" u="sng">
                            <a:solidFill>
                              <a:srgbClr val="002060"/>
                            </a:solidFill>
                            <a:latin typeface="Cambria Math" panose="02040503050406030204" pitchFamily="18" charset="0"/>
                          </a:rPr>
                          <m:t> </m:t>
                        </m:r>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endParaRPr lang="en-US" altLang="zh-CN" sz="2400" b="1"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D8DEBBA1-D032-D2FE-DB2E-19BE0B517025}"/>
                  </a:ext>
                </a:extLst>
              </p:cNvPr>
              <p:cNvSpPr txBox="1">
                <a:spLocks noRot="1" noChangeAspect="1" noMove="1" noResize="1" noEditPoints="1" noAdjustHandles="1" noChangeArrowheads="1" noChangeShapeType="1" noTextEdit="1"/>
              </p:cNvSpPr>
              <p:nvPr/>
            </p:nvSpPr>
            <p:spPr>
              <a:xfrm>
                <a:off x="1021295" y="256661"/>
                <a:ext cx="6925691" cy="738083"/>
              </a:xfrm>
              <a:prstGeom prst="rect">
                <a:avLst/>
              </a:prstGeom>
              <a:blipFill>
                <a:blip r:embed="rId2"/>
                <a:stretch>
                  <a:fillRect l="-2289" t="-413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C98FA71-1854-1547-4D86-4CAF1C0B3323}"/>
                  </a:ext>
                </a:extLst>
              </p:cNvPr>
              <p:cNvSpPr/>
              <p:nvPr/>
            </p:nvSpPr>
            <p:spPr>
              <a:xfrm>
                <a:off x="547810" y="1086918"/>
                <a:ext cx="10657002" cy="586892"/>
              </a:xfrm>
              <a:prstGeom prst="rect">
                <a:avLst/>
              </a:prstGeom>
            </p:spPr>
            <p:txBody>
              <a:bodyPr wrap="square">
                <a:spAutoFit/>
              </a:bodyPr>
              <a:lstStyle/>
              <a:p>
                <a:pPr>
                  <a:lnSpc>
                    <a:spcPct val="150000"/>
                  </a:lnSpc>
                </a:pPr>
                <a:r>
                  <a:rPr lang="en-US" altLang="zh-CN" sz="2400" b="1" dirty="0">
                    <a:latin typeface="Cambria Math" panose="02040503050406030204" pitchFamily="18" charset="0"/>
                    <a:ea typeface="Cambria Math" panose="02040503050406030204" pitchFamily="18" charset="0"/>
                  </a:rPr>
                  <a:t>the sampling distribution of</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smtClean="0">
                            <a:solidFill>
                              <a:srgbClr val="002060"/>
                            </a:solidFill>
                            <a:latin typeface="Cambria Math" panose="02040503050406030204" pitchFamily="18" charset="0"/>
                            <a:ea typeface="Cambria Math" panose="02040503050406030204" pitchFamily="18" charset="0"/>
                          </a:rPr>
                          <m:t> </m:t>
                        </m:r>
                        <m:r>
                          <a:rPr lang="en-US" altLang="zh-CN" sz="2400" b="1" i="1">
                            <a:solidFill>
                              <a:srgbClr val="002060"/>
                            </a:solidFill>
                            <a:latin typeface="Cambria Math" panose="02040503050406030204" pitchFamily="18" charset="0"/>
                            <a:ea typeface="Cambria Math" panose="02040503050406030204" pitchFamily="18" charset="0"/>
                          </a:rPr>
                          <m:t>𝑺</m:t>
                        </m:r>
                      </m:e>
                      <m:sup>
                        <m:r>
                          <a:rPr lang="en-US" altLang="zh-CN" sz="2400" b="1" i="1">
                            <a:solidFill>
                              <a:srgbClr val="002060"/>
                            </a:solidFill>
                            <a:latin typeface="Cambria Math" panose="02040503050406030204" pitchFamily="18" charset="0"/>
                            <a:ea typeface="Cambria Math" panose="02040503050406030204" pitchFamily="18" charset="0"/>
                          </a:rPr>
                          <m:t>𝟐</m:t>
                        </m:r>
                      </m:sup>
                    </m:sSup>
                    <m:r>
                      <a:rPr lang="en-US" altLang="zh-CN" sz="2400" b="1" i="1" dirty="0" smtClean="0">
                        <a:solidFill>
                          <a:srgbClr val="002060"/>
                        </a:solidFill>
                        <a:latin typeface="Cambria Math" panose="02040503050406030204" pitchFamily="18" charset="0"/>
                        <a:ea typeface="Cambria Math" panose="02040503050406030204" pitchFamily="18" charset="0"/>
                      </a:rPr>
                      <m:t>:</m:t>
                    </m:r>
                  </m:oMath>
                </a14:m>
                <a:endParaRPr lang="zh-CN" altLang="en-US" sz="2400" b="1" dirty="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3C98FA71-1854-1547-4D86-4CAF1C0B3323}"/>
                  </a:ext>
                </a:extLst>
              </p:cNvPr>
              <p:cNvSpPr>
                <a:spLocks noRot="1" noChangeAspect="1" noMove="1" noResize="1" noEditPoints="1" noAdjustHandles="1" noChangeArrowheads="1" noChangeShapeType="1" noTextEdit="1"/>
              </p:cNvSpPr>
              <p:nvPr/>
            </p:nvSpPr>
            <p:spPr>
              <a:xfrm>
                <a:off x="547810" y="1086918"/>
                <a:ext cx="10657002" cy="586892"/>
              </a:xfrm>
              <a:prstGeom prst="rect">
                <a:avLst/>
              </a:prstGeom>
              <a:blipFill>
                <a:blip r:embed="rId3"/>
                <a:stretch>
                  <a:fillRect l="-915" b="-2164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988BC2D-5163-A366-B53D-21FFB8B8FAE1}"/>
              </a:ext>
            </a:extLst>
          </p:cNvPr>
          <p:cNvSpPr/>
          <p:nvPr/>
        </p:nvSpPr>
        <p:spPr>
          <a:xfrm>
            <a:off x="203926" y="2328297"/>
            <a:ext cx="8596190" cy="3407978"/>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DC0A7C8-A2EC-D829-8E80-8DBC64AFC39A}"/>
                  </a:ext>
                </a:extLst>
              </p:cNvPr>
              <p:cNvSpPr/>
              <p:nvPr/>
            </p:nvSpPr>
            <p:spPr>
              <a:xfrm>
                <a:off x="289597" y="2334712"/>
                <a:ext cx="8403016" cy="1710789"/>
              </a:xfrm>
              <a:prstGeom prst="rect">
                <a:avLst/>
              </a:prstGeom>
            </p:spPr>
            <p:txBody>
              <a:bodyPr wrap="square">
                <a:spAutoFit/>
              </a:bodyPr>
              <a:lstStyle/>
              <a:p>
                <a:pPr>
                  <a:lnSpc>
                    <a:spcPct val="150000"/>
                  </a:lnSpc>
                </a:pPr>
                <a:r>
                  <a:rPr lang="en-US" altLang="zh-CN" sz="2400" b="1" dirty="0" err="1">
                    <a:solidFill>
                      <a:srgbClr val="6D0002"/>
                    </a:solidFill>
                  </a:rPr>
                  <a:t>Th</a:t>
                </a:r>
                <a:r>
                  <a:rPr lang="en-US" altLang="zh-CN" sz="2400" b="1" dirty="0">
                    <a:solidFill>
                      <a:srgbClr val="6D0002"/>
                    </a:solidFill>
                  </a:rPr>
                  <a:t> 5.4 </a:t>
                </a:r>
                <a:r>
                  <a:rPr lang="en-US" altLang="zh-CN" sz="2400" b="1" dirty="0">
                    <a:latin typeface="Cambria Math" panose="02040503050406030204" pitchFamily="18" charset="0"/>
                    <a:ea typeface="Cambria Math" panose="02040503050406030204" pitchFamily="18" charset="0"/>
                  </a:rPr>
                  <a:t>If </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a:solidFill>
                              <a:srgbClr val="002060"/>
                            </a:solidFill>
                            <a:latin typeface="Cambria Math" panose="02040503050406030204" pitchFamily="18" charset="0"/>
                            <a:ea typeface="Cambria Math" panose="02040503050406030204" pitchFamily="18" charset="0"/>
                          </a:rPr>
                          <m:t>𝑺</m:t>
                        </m:r>
                      </m:e>
                      <m:sup>
                        <m:r>
                          <a:rPr lang="en-US" altLang="zh-CN" sz="2400" b="1" i="1">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latin typeface="Cambria Math" panose="02040503050406030204" pitchFamily="18" charset="0"/>
                    <a:ea typeface="Cambria Math" panose="02040503050406030204" pitchFamily="18" charset="0"/>
                  </a:rPr>
                  <a:t> is the variance of a random sample of size </a:t>
                </a:r>
                <a:r>
                  <a:rPr lang="en-US" altLang="zh-CN" sz="2400" b="1"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n</a:t>
                </a:r>
                <a:r>
                  <a:rPr lang="en-US" altLang="zh-CN" sz="2400" b="1" dirty="0">
                    <a:latin typeface="Cambria Math" panose="02040503050406030204" pitchFamily="18" charset="0"/>
                    <a:ea typeface="Cambria Math" panose="02040503050406030204" pitchFamily="18" charset="0"/>
                  </a:rPr>
                  <a:t> taken from a normal population having the variance </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a:solidFill>
                              <a:srgbClr val="002060"/>
                            </a:solidFill>
                            <a:latin typeface="Cambria Math" panose="02040503050406030204" pitchFamily="18" charset="0"/>
                            <a:ea typeface="Cambria Math" panose="02040503050406030204" pitchFamily="18" charset="0"/>
                          </a:rPr>
                          <m:t> </m:t>
                        </m:r>
                        <m:r>
                          <a:rPr lang="zh-CN" altLang="en-US" sz="2400" b="1" i="1">
                            <a:solidFill>
                              <a:srgbClr val="002060"/>
                            </a:solidFill>
                            <a:latin typeface="Cambria Math" panose="02040503050406030204" pitchFamily="18" charset="0"/>
                          </a:rPr>
                          <m:t>𝝈</m:t>
                        </m:r>
                      </m:e>
                      <m:sup>
                        <m:r>
                          <a:rPr lang="en-US" altLang="zh-CN" sz="2400" b="1" i="1">
                            <a:solidFill>
                              <a:srgbClr val="002060"/>
                            </a:solidFill>
                            <a:latin typeface="Cambria Math" panose="02040503050406030204" pitchFamily="18" charset="0"/>
                            <a:ea typeface="Cambria Math" panose="02040503050406030204" pitchFamily="18" charset="0"/>
                          </a:rPr>
                          <m:t>𝟐</m:t>
                        </m:r>
                      </m:sup>
                    </m:sSup>
                  </m:oMath>
                </a14:m>
                <a:r>
                  <a:rPr lang="en-US" altLang="zh-CN" sz="2400" b="1" dirty="0">
                    <a:latin typeface="Cambria Math" panose="02040503050406030204" pitchFamily="18" charset="0"/>
                    <a:ea typeface="Cambria Math" panose="02040503050406030204" pitchFamily="18" charset="0"/>
                  </a:rPr>
                  <a:t>, then the statistic</a:t>
                </a:r>
                <a:endParaRPr lang="zh-CN" altLang="en-US" sz="2400" b="1" dirty="0">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2DC0A7C8-A2EC-D829-8E80-8DBC64AFC39A}"/>
                  </a:ext>
                </a:extLst>
              </p:cNvPr>
              <p:cNvSpPr>
                <a:spLocks noRot="1" noChangeAspect="1" noMove="1" noResize="1" noEditPoints="1" noAdjustHandles="1" noChangeArrowheads="1" noChangeShapeType="1" noTextEdit="1"/>
              </p:cNvSpPr>
              <p:nvPr/>
            </p:nvSpPr>
            <p:spPr>
              <a:xfrm>
                <a:off x="289597" y="2334712"/>
                <a:ext cx="8403016" cy="1710789"/>
              </a:xfrm>
              <a:prstGeom prst="rect">
                <a:avLst/>
              </a:prstGeom>
              <a:blipFill>
                <a:blip r:embed="rId4"/>
                <a:stretch>
                  <a:fillRect l="-1161" b="-71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3D4459-EA06-A3A1-8180-063F516097FF}"/>
                  </a:ext>
                </a:extLst>
              </p:cNvPr>
              <p:cNvSpPr/>
              <p:nvPr/>
            </p:nvSpPr>
            <p:spPr>
              <a:xfrm>
                <a:off x="6090342" y="4977985"/>
                <a:ext cx="2155205" cy="470000"/>
              </a:xfrm>
              <a:prstGeom prst="rect">
                <a:avLst/>
              </a:prstGeom>
              <a:solidFill>
                <a:srgbClr val="6D0002">
                  <a:alpha val="20000"/>
                </a:srgbClr>
              </a:solidFill>
            </p:spPr>
            <p:txBody>
              <a:bodyPr wrap="none">
                <a:spAutoFit/>
              </a:bodyPr>
              <a:lstStyle/>
              <a:p>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zh-CN" altLang="en-US" sz="2400" b="1" i="1">
                            <a:solidFill>
                              <a:srgbClr val="002060"/>
                            </a:solidFill>
                            <a:latin typeface="Cambria Math" panose="02040503050406030204" pitchFamily="18" charset="0"/>
                          </a:rPr>
                          <m:t>𝝌</m:t>
                        </m:r>
                      </m:e>
                      <m:sup>
                        <m:r>
                          <a:rPr lang="en-US" altLang="zh-CN" sz="2400" b="1" i="1" smtClean="0">
                            <a:solidFill>
                              <a:srgbClr val="002060"/>
                            </a:solidFill>
                            <a:latin typeface="Cambria Math" panose="02040503050406030204" pitchFamily="18" charset="0"/>
                          </a:rPr>
                          <m:t>𝟐</m:t>
                        </m:r>
                      </m:sup>
                    </m:sSup>
                  </m:oMath>
                </a14:m>
                <a:r>
                  <a:rPr lang="en-US" altLang="zh-CN" sz="2400" b="1" dirty="0">
                    <a:solidFill>
                      <a:srgbClr val="002060"/>
                    </a:solidFill>
                    <a:latin typeface="Times New Roman" pitchFamily="18" charset="0"/>
                    <a:cs typeface="Times New Roman" pitchFamily="18" charset="0"/>
                  </a:rPr>
                  <a:t>~</a:t>
                </a:r>
                <a:r>
                  <a:rPr lang="en-US" altLang="zh-CN" sz="2400" b="1" i="1" dirty="0">
                    <a:solidFill>
                      <a:srgbClr val="002060"/>
                    </a:solidFill>
                    <a:latin typeface="Verdana"/>
                    <a:ea typeface="Verdana"/>
                    <a:cs typeface="Times New Roman" pitchFamily="18" charset="0"/>
                  </a:rPr>
                  <a:t> </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zh-CN" altLang="en-US" sz="2400" b="1" i="1">
                            <a:solidFill>
                              <a:srgbClr val="002060"/>
                            </a:solidFill>
                            <a:latin typeface="Cambria Math" panose="02040503050406030204" pitchFamily="18" charset="0"/>
                          </a:rPr>
                          <m:t>𝝌</m:t>
                        </m:r>
                      </m:e>
                      <m:sup>
                        <m:r>
                          <a:rPr lang="en-US" altLang="zh-CN" sz="2400" b="1" i="1" smtClean="0">
                            <a:solidFill>
                              <a:srgbClr val="002060"/>
                            </a:solidFill>
                            <a:latin typeface="Cambria Math" panose="02040503050406030204" pitchFamily="18" charset="0"/>
                          </a:rPr>
                          <m:t>𝟐</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r>
                      <a:rPr lang="en-US" altLang="zh-CN" sz="2400" b="1" i="1" smtClean="0">
                        <a:solidFill>
                          <a:srgbClr val="002060"/>
                        </a:solidFill>
                        <a:latin typeface="Cambria Math" panose="02040503050406030204" pitchFamily="18" charset="0"/>
                      </a:rPr>
                      <m:t>)</m:t>
                    </m:r>
                  </m:oMath>
                </a14:m>
                <a:endParaRPr lang="zh-CN" altLang="en-US" sz="2400" b="1" dirty="0">
                  <a:solidFill>
                    <a:srgbClr val="002060"/>
                  </a:solidFill>
                </a:endParaRPr>
              </a:p>
            </p:txBody>
          </p:sp>
        </mc:Choice>
        <mc:Fallback xmlns="">
          <p:sp>
            <p:nvSpPr>
              <p:cNvPr id="7" name="矩形 6">
                <a:extLst>
                  <a:ext uri="{FF2B5EF4-FFF2-40B4-BE49-F238E27FC236}">
                    <a16:creationId xmlns:a16="http://schemas.microsoft.com/office/drawing/2014/main" id="{8F3D4459-EA06-A3A1-8180-063F516097FF}"/>
                  </a:ext>
                </a:extLst>
              </p:cNvPr>
              <p:cNvSpPr>
                <a:spLocks noRot="1" noChangeAspect="1" noMove="1" noResize="1" noEditPoints="1" noAdjustHandles="1" noChangeArrowheads="1" noChangeShapeType="1" noTextEdit="1"/>
              </p:cNvSpPr>
              <p:nvPr/>
            </p:nvSpPr>
            <p:spPr>
              <a:xfrm>
                <a:off x="6090342" y="4977985"/>
                <a:ext cx="2155205" cy="470000"/>
              </a:xfrm>
              <a:prstGeom prst="rect">
                <a:avLst/>
              </a:prstGeom>
              <a:blipFill>
                <a:blip r:embed="rId5"/>
                <a:stretch>
                  <a:fillRect l="-565" t="-7792" r="-1412" b="-29870"/>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DF9A96D-071C-BA23-088B-BD1BC4054BDB}"/>
              </a:ext>
            </a:extLst>
          </p:cNvPr>
          <p:cNvSpPr/>
          <p:nvPr/>
        </p:nvSpPr>
        <p:spPr>
          <a:xfrm>
            <a:off x="6743040" y="3732363"/>
            <a:ext cx="1949573" cy="461665"/>
          </a:xfrm>
          <a:prstGeom prst="rect">
            <a:avLst/>
          </a:prstGeom>
          <a:solidFill>
            <a:schemeClr val="accent3">
              <a:lumMod val="20000"/>
              <a:lumOff val="80000"/>
            </a:schemeClr>
          </a:solidFill>
        </p:spPr>
        <p:txBody>
          <a:bodyPr wrap="none">
            <a:spAutoFit/>
          </a:bodyPr>
          <a:lstStyle/>
          <a:p>
            <a:r>
              <a:rPr lang="el-GR" altLang="zh-CN" sz="2400" b="1" i="1" dirty="0">
                <a:solidFill>
                  <a:srgbClr val="002060"/>
                </a:solidFill>
                <a:latin typeface="Times New Roman" panose="02020603050405020304" pitchFamily="18" charset="0"/>
                <a:cs typeface="Times New Roman" panose="02020603050405020304" pitchFamily="18" charset="0"/>
              </a:rPr>
              <a:t>μ</a:t>
            </a:r>
            <a:r>
              <a:rPr lang="el-GR"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is unknown</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FB3D42-9767-83A9-B226-D314299DC4C0}"/>
                  </a:ext>
                </a:extLst>
              </p:cNvPr>
              <p:cNvSpPr/>
              <p:nvPr/>
            </p:nvSpPr>
            <p:spPr>
              <a:xfrm>
                <a:off x="2154970" y="3598069"/>
                <a:ext cx="1985287" cy="717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panose="02040503050406030204" pitchFamily="18" charset="0"/>
                            </a:rPr>
                            <m:t>𝝌</m:t>
                          </m:r>
                        </m:e>
                        <m:sup>
                          <m:r>
                            <a:rPr lang="en-US" altLang="zh-CN" sz="2000" b="1" i="1">
                              <a:solidFill>
                                <a:srgbClr val="002060"/>
                              </a:solidFill>
                              <a:latin typeface="Cambria Math" panose="02040503050406030204" pitchFamily="18" charset="0"/>
                            </a:rPr>
                            <m:t>𝟐</m:t>
                          </m:r>
                        </m:sup>
                      </m:sSup>
                      <m:r>
                        <a:rPr lang="en-US" altLang="zh-CN" sz="2000" b="1" i="1" smtClean="0">
                          <a:solidFill>
                            <a:srgbClr val="002060"/>
                          </a:solidFill>
                          <a:latin typeface="Cambria Math" panose="02040503050406030204" pitchFamily="18" charset="0"/>
                        </a:rPr>
                        <m:t>=</m:t>
                      </m:r>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400" b="1" dirty="0">
                              <a:solidFill>
                                <a:srgbClr val="002060"/>
                              </a:solidFill>
                              <a:latin typeface="Times New Roman" panose="02020603050405020304" pitchFamily="18" charset="0"/>
                              <a:cs typeface="Times New Roman" panose="02020603050405020304" pitchFamily="18" charset="0"/>
                            </a:rPr>
                            <m:t> </m:t>
                          </m:r>
                        </m:den>
                      </m:f>
                    </m:oMath>
                  </m:oMathPara>
                </a14:m>
                <a:endParaRPr lang="zh-CN" altLang="en-US" sz="2000" b="1" dirty="0"/>
              </a:p>
            </p:txBody>
          </p:sp>
        </mc:Choice>
        <mc:Fallback xmlns="">
          <p:sp>
            <p:nvSpPr>
              <p:cNvPr id="9" name="矩形 8">
                <a:extLst>
                  <a:ext uri="{FF2B5EF4-FFF2-40B4-BE49-F238E27FC236}">
                    <a16:creationId xmlns:a16="http://schemas.microsoft.com/office/drawing/2014/main" id="{83FB3D42-9767-83A9-B226-D314299DC4C0}"/>
                  </a:ext>
                </a:extLst>
              </p:cNvPr>
              <p:cNvSpPr>
                <a:spLocks noRot="1" noChangeAspect="1" noMove="1" noResize="1" noEditPoints="1" noAdjustHandles="1" noChangeArrowheads="1" noChangeShapeType="1" noTextEdit="1"/>
              </p:cNvSpPr>
              <p:nvPr/>
            </p:nvSpPr>
            <p:spPr>
              <a:xfrm>
                <a:off x="2154970" y="3598069"/>
                <a:ext cx="1985287" cy="7177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EEF54F1-56CB-F1EC-6CBC-8F49210A3EEF}"/>
                  </a:ext>
                </a:extLst>
              </p:cNvPr>
              <p:cNvSpPr/>
              <p:nvPr/>
            </p:nvSpPr>
            <p:spPr>
              <a:xfrm>
                <a:off x="3914928" y="3541434"/>
                <a:ext cx="1977849" cy="931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rgbClr val="002060"/>
                          </a:solidFill>
                          <a:latin typeface="Cambria Math" panose="02040503050406030204" pitchFamily="18" charset="0"/>
                        </a:rPr>
                        <m:t>=</m:t>
                      </m:r>
                      <m:nary>
                        <m:naryPr>
                          <m:chr m:val="∑"/>
                          <m:ctrlPr>
                            <a:rPr lang="zh-CN" altLang="en-US" sz="2000" b="1" i="1">
                              <a:solidFill>
                                <a:srgbClr val="002060"/>
                              </a:solidFill>
                              <a:latin typeface="Cambria Math" panose="02040503050406030204" pitchFamily="18" charset="0"/>
                            </a:rPr>
                          </m:ctrlPr>
                        </m:naryPr>
                        <m:sub>
                          <m:r>
                            <m:rPr>
                              <m:brk m:alnAt="23"/>
                            </m:rPr>
                            <a:rPr lang="en-US" altLang="zh-CN" sz="2000" b="1" i="1">
                              <a:solidFill>
                                <a:srgbClr val="002060"/>
                              </a:solidFill>
                              <a:latin typeface="Cambria Math" panose="02040503050406030204" pitchFamily="18" charset="0"/>
                            </a:rPr>
                            <m:t>𝒊</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𝒏</m:t>
                          </m:r>
                        </m:sup>
                        <m:e>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r>
                                    <a:rPr lang="en-US" altLang="zh-CN" sz="2000" b="1" i="1">
                                      <a:solidFill>
                                        <a:srgbClr val="002060"/>
                                      </a:solidFill>
                                      <a:latin typeface="Cambria Math" panose="02040503050406030204" pitchFamily="18" charset="0"/>
                                    </a:rPr>
                                    <m:t>−</m:t>
                                  </m:r>
                                  <m:acc>
                                    <m:accPr>
                                      <m:chr m:val="̅"/>
                                      <m:ctrlPr>
                                        <a:rPr lang="en-US" altLang="zh-CN" sz="2000" b="1" i="1" dirty="0">
                                          <a:latin typeface="Cambria Math" panose="02040503050406030204" pitchFamily="18" charset="0"/>
                                        </a:rPr>
                                      </m:ctrlPr>
                                    </m:accPr>
                                    <m:e>
                                      <m:r>
                                        <a:rPr lang="en-US" altLang="zh-CN" sz="2000" b="1" i="1" dirty="0">
                                          <a:solidFill>
                                            <a:srgbClr val="002060"/>
                                          </a:solidFill>
                                          <a:latin typeface="Cambria Math" panose="02040503050406030204" pitchFamily="18" charset="0"/>
                                        </a:rPr>
                                        <m:t>𝑿</m:t>
                                      </m:r>
                                    </m:e>
                                  </m:acc>
                                  <m:r>
                                    <a:rPr lang="en-US" altLang="zh-CN" sz="2000" b="1" i="1" dirty="0">
                                      <a:solidFill>
                                        <a:srgbClr val="002060"/>
                                      </a:solidFill>
                                      <a:latin typeface="Cambria Math" panose="02040503050406030204" pitchFamily="18" charset="0"/>
                                    </a:rPr>
                                    <m:t>)</m:t>
                                  </m:r>
                                </m:e>
                                <m:sup>
                                  <m:r>
                                    <a:rPr lang="en-US" altLang="zh-CN" sz="2000" b="1" i="1">
                                      <a:solidFill>
                                        <a:srgbClr val="002060"/>
                                      </a:solidFill>
                                      <a:latin typeface="Cambria Math" panose="02040503050406030204" pitchFamily="18" charset="0"/>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400" b="1" dirty="0">
                                  <a:solidFill>
                                    <a:srgbClr val="002060"/>
                                  </a:solidFill>
                                  <a:latin typeface="Times New Roman" panose="02020603050405020304" pitchFamily="18" charset="0"/>
                                  <a:cs typeface="Times New Roman" panose="02020603050405020304" pitchFamily="18" charset="0"/>
                                </a:rPr>
                                <m:t> </m:t>
                              </m:r>
                            </m:den>
                          </m:f>
                        </m:e>
                      </m:nary>
                    </m:oMath>
                  </m:oMathPara>
                </a14:m>
                <a:endParaRPr lang="zh-CN" altLang="en-US" sz="2000" b="1" dirty="0"/>
              </a:p>
            </p:txBody>
          </p:sp>
        </mc:Choice>
        <mc:Fallback xmlns="">
          <p:sp>
            <p:nvSpPr>
              <p:cNvPr id="10" name="矩形 9">
                <a:extLst>
                  <a:ext uri="{FF2B5EF4-FFF2-40B4-BE49-F238E27FC236}">
                    <a16:creationId xmlns:a16="http://schemas.microsoft.com/office/drawing/2014/main" id="{EEEF54F1-56CB-F1EC-6CBC-8F49210A3EEF}"/>
                  </a:ext>
                </a:extLst>
              </p:cNvPr>
              <p:cNvSpPr>
                <a:spLocks noRot="1" noChangeAspect="1" noMove="1" noResize="1" noEditPoints="1" noAdjustHandles="1" noChangeArrowheads="1" noChangeShapeType="1" noTextEdit="1"/>
              </p:cNvSpPr>
              <p:nvPr/>
            </p:nvSpPr>
            <p:spPr>
              <a:xfrm>
                <a:off x="3914928" y="3541434"/>
                <a:ext cx="1977849" cy="931217"/>
              </a:xfrm>
              <a:prstGeom prst="rect">
                <a:avLst/>
              </a:prstGeom>
              <a:blipFill>
                <a:blip r:embed="rId7"/>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6FD3568-21D3-B7B2-3DCD-C734F2685135}"/>
              </a:ext>
            </a:extLst>
          </p:cNvPr>
          <p:cNvSpPr txBox="1"/>
          <p:nvPr/>
        </p:nvSpPr>
        <p:spPr>
          <a:xfrm>
            <a:off x="3921139" y="4593273"/>
            <a:ext cx="65" cy="307777"/>
          </a:xfrm>
          <a:prstGeom prst="rect">
            <a:avLst/>
          </a:prstGeom>
          <a:noFill/>
        </p:spPr>
        <p:txBody>
          <a:bodyPr wrap="none" lIns="0" tIns="0" rIns="0" bIns="0" rtlCol="0">
            <a:spAutoFit/>
          </a:bodyPr>
          <a:lstStyle/>
          <a:p>
            <a:endParaRPr lang="zh-CN" altLang="en-US" sz="2000" b="1"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439A1EC-DF84-1EF1-7145-1A58480ABF59}"/>
                  </a:ext>
                </a:extLst>
              </p:cNvPr>
              <p:cNvSpPr txBox="1"/>
              <p:nvPr/>
            </p:nvSpPr>
            <p:spPr>
              <a:xfrm>
                <a:off x="256570" y="4472674"/>
                <a:ext cx="8882127" cy="461665"/>
              </a:xfrm>
              <a:prstGeom prst="rect">
                <a:avLst/>
              </a:prstGeom>
              <a:noFill/>
            </p:spPr>
            <p:txBody>
              <a:bodyPr wrap="square" rtlCol="0">
                <a:spAutoFit/>
              </a:bodyPr>
              <a:lstStyle/>
              <a:p>
                <a:r>
                  <a:rPr lang="en-US" altLang="zh-CN" sz="2400" b="1" dirty="0">
                    <a:latin typeface="Cambria Math" panose="02040503050406030204" pitchFamily="18" charset="0"/>
                    <a:ea typeface="Cambria Math" panose="02040503050406030204" pitchFamily="18" charset="0"/>
                  </a:rPr>
                  <a:t>has a chi-squared distribution with </a:t>
                </a:r>
                <a14:m>
                  <m:oMath xmlns:m="http://schemas.openxmlformats.org/officeDocument/2006/math">
                    <m:r>
                      <a:rPr lang="en-US" altLang="zh-CN" sz="2400" b="1" i="1" smtClean="0">
                        <a:solidFill>
                          <a:srgbClr val="002060"/>
                        </a:solidFill>
                        <a:latin typeface="Cambria Math" panose="02040503050406030204" pitchFamily="18" charset="0"/>
                        <a:ea typeface="Cambria Math" panose="02040503050406030204" pitchFamily="18" charset="0"/>
                      </a:rPr>
                      <m:t>𝒗</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ea typeface="Cambria Math" panose="02040503050406030204" pitchFamily="18" charset="0"/>
                      </a:rPr>
                      <m:t>𝒏</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ea typeface="Cambria Math" panose="02040503050406030204" pitchFamily="18" charset="0"/>
                      </a:rPr>
                      <m:t>𝟏</m:t>
                    </m:r>
                  </m:oMath>
                </a14:m>
                <a:r>
                  <a:rPr lang="en-US" altLang="zh-CN" sz="2400" b="1" dirty="0">
                    <a:latin typeface="Cambria Math" panose="02040503050406030204" pitchFamily="18" charset="0"/>
                    <a:ea typeface="Cambria Math" panose="02040503050406030204" pitchFamily="18" charset="0"/>
                  </a:rPr>
                  <a:t> degrees of freedom.</a:t>
                </a:r>
                <a:endParaRPr lang="zh-CN" altLang="en-US" sz="2400" b="1" dirty="0">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8439A1EC-DF84-1EF1-7145-1A58480ABF59}"/>
                  </a:ext>
                </a:extLst>
              </p:cNvPr>
              <p:cNvSpPr txBox="1">
                <a:spLocks noRot="1" noChangeAspect="1" noMove="1" noResize="1" noEditPoints="1" noAdjustHandles="1" noChangeArrowheads="1" noChangeShapeType="1" noTextEdit="1"/>
              </p:cNvSpPr>
              <p:nvPr/>
            </p:nvSpPr>
            <p:spPr>
              <a:xfrm>
                <a:off x="256570" y="4472674"/>
                <a:ext cx="8882127" cy="461665"/>
              </a:xfrm>
              <a:prstGeom prst="rect">
                <a:avLst/>
              </a:prstGeom>
              <a:blipFill>
                <a:blip r:embed="rId8"/>
                <a:stretch>
                  <a:fillRect l="-1030"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3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nodePh="1">
                                  <p:stCondLst>
                                    <p:cond delay="0"/>
                                  </p:stCondLst>
                                  <p:endCondLst>
                                    <p:cond evt="begin" delay="0">
                                      <p:tn val="33"/>
                                    </p:cond>
                                  </p:end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animBg="1"/>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DC02BE3-5BE8-9D0F-8A97-A6854729EEE3}"/>
                  </a:ext>
                </a:extLst>
              </p:cNvPr>
              <p:cNvSpPr/>
              <p:nvPr/>
            </p:nvSpPr>
            <p:spPr>
              <a:xfrm>
                <a:off x="5402061" y="2444210"/>
                <a:ext cx="3741939" cy="1113638"/>
              </a:xfrm>
              <a:prstGeom prst="rect">
                <a:avLst/>
              </a:prstGeom>
            </p:spPr>
            <p:txBody>
              <a:bodyPr wrap="square">
                <a:spAutoFit/>
              </a:bodyPr>
              <a:lstStyle/>
              <a:p>
                <a:r>
                  <a:rPr lang="en-US" altLang="zh-CN" b="1" dirty="0"/>
                  <a:t>Figure 3  </a:t>
                </a:r>
                <a14:m>
                  <m:oMath xmlns:m="http://schemas.openxmlformats.org/officeDocument/2006/math">
                    <m:r>
                      <a:rPr lang="en-US" altLang="zh-CN" b="1" i="1">
                        <a:solidFill>
                          <a:srgbClr val="002060"/>
                        </a:solidFill>
                        <a:latin typeface="Cambria Math"/>
                      </a:rPr>
                      <m:t>𝑷</m:t>
                    </m:r>
                    <m:d>
                      <m:dPr>
                        <m:ctrlPr>
                          <a:rPr lang="en-US" altLang="zh-CN" b="1" i="1">
                            <a:solidFill>
                              <a:srgbClr val="002060"/>
                            </a:solidFill>
                            <a:latin typeface="Cambria Math" panose="02040503050406030204" pitchFamily="18" charset="0"/>
                          </a:rPr>
                        </m:ctrlPr>
                      </m:dPr>
                      <m:e>
                        <m:sSup>
                          <m:sSupPr>
                            <m:ctrlPr>
                              <a:rPr lang="en-US" altLang="zh-CN" b="1" i="1">
                                <a:solidFill>
                                  <a:srgbClr val="002060"/>
                                </a:solidFill>
                                <a:latin typeface="Cambria Math" panose="02040503050406030204" pitchFamily="18" charset="0"/>
                              </a:rPr>
                            </m:ctrlPr>
                          </m:sSupPr>
                          <m:e>
                            <m:sSubSup>
                              <m:sSubSupPr>
                                <m:ctrlPr>
                                  <a:rPr lang="en-US" altLang="zh-CN" b="1" i="1">
                                    <a:solidFill>
                                      <a:srgbClr val="002060"/>
                                    </a:solidFill>
                                    <a:latin typeface="Cambria Math" panose="02040503050406030204" pitchFamily="18" charset="0"/>
                                  </a:rPr>
                                </m:ctrlPr>
                              </m:sSubSupPr>
                              <m:e>
                                <m:r>
                                  <a:rPr lang="zh-CN" altLang="en-US" b="1" i="1">
                                    <a:solidFill>
                                      <a:srgbClr val="002060"/>
                                    </a:solidFill>
                                    <a:latin typeface="Cambria Math" panose="02040503050406030204" pitchFamily="18" charset="0"/>
                                  </a:rPr>
                                  <m:t>𝝌</m:t>
                                </m:r>
                              </m:e>
                              <m:sub>
                                <m:r>
                                  <a:rPr lang="en-US" altLang="zh-CN" b="1" i="1">
                                    <a:solidFill>
                                      <a:srgbClr val="002060"/>
                                    </a:solidFill>
                                    <a:latin typeface="Cambria Math" panose="02040503050406030204" pitchFamily="18" charset="0"/>
                                  </a:rPr>
                                  <m:t>𝟏</m:t>
                                </m:r>
                                <m:r>
                                  <a:rPr lang="en-US" altLang="zh-CN" b="1" i="1">
                                    <a:solidFill>
                                      <a:srgbClr val="002060"/>
                                    </a:solidFill>
                                    <a:latin typeface="Cambria Math" panose="02040503050406030204" pitchFamily="18" charset="0"/>
                                  </a:rPr>
                                  <m:t>−</m:t>
                                </m:r>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panose="02040503050406030204" pitchFamily="18" charset="0"/>
                                      </a:rPr>
                                      <m:t>𝜶</m:t>
                                    </m:r>
                                  </m:num>
                                  <m:den>
                                    <m:r>
                                      <a:rPr lang="en-US" altLang="zh-CN" b="1" i="1">
                                        <a:solidFill>
                                          <a:srgbClr val="002060"/>
                                        </a:solidFill>
                                        <a:latin typeface="Cambria Math" panose="02040503050406030204" pitchFamily="18" charset="0"/>
                                      </a:rPr>
                                      <m:t>𝟐</m:t>
                                    </m:r>
                                  </m:den>
                                </m:f>
                              </m:sub>
                              <m:sup>
                                <m:r>
                                  <a:rPr lang="en-US" altLang="zh-CN" b="1" i="1">
                                    <a:solidFill>
                                      <a:srgbClr val="002060"/>
                                    </a:solidFill>
                                    <a:latin typeface="Cambria Math" panose="02040503050406030204" pitchFamily="18" charset="0"/>
                                  </a:rPr>
                                  <m:t>𝟐</m:t>
                                </m:r>
                              </m:sup>
                            </m:sSubSup>
                            <m:r>
                              <a:rPr lang="en-US" altLang="zh-CN" b="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&lt;</m:t>
                            </m:r>
                            <m:r>
                              <a:rPr lang="zh-CN" altLang="en-US" b="1" i="1">
                                <a:solidFill>
                                  <a:srgbClr val="002060"/>
                                </a:solidFill>
                                <a:latin typeface="Cambria Math" panose="02040503050406030204" pitchFamily="18" charset="0"/>
                              </a:rPr>
                              <m:t>𝝌</m:t>
                            </m:r>
                          </m:e>
                          <m:sup>
                            <m:r>
                              <a:rPr lang="en-US" altLang="zh-CN" b="1" i="1">
                                <a:solidFill>
                                  <a:srgbClr val="002060"/>
                                </a:solidFill>
                                <a:latin typeface="Cambria Math" panose="02040503050406030204" pitchFamily="18" charset="0"/>
                              </a:rPr>
                              <m:t>𝟐</m:t>
                            </m:r>
                          </m:sup>
                        </m:sSup>
                        <m:r>
                          <a:rPr lang="en-US" altLang="zh-CN" b="1" i="1">
                            <a:solidFill>
                              <a:srgbClr val="002060"/>
                            </a:solidFill>
                            <a:latin typeface="Cambria Math" panose="02040503050406030204" pitchFamily="18" charset="0"/>
                          </a:rPr>
                          <m:t>&lt;</m:t>
                        </m:r>
                        <m:sSubSup>
                          <m:sSubSupPr>
                            <m:ctrlPr>
                              <a:rPr lang="en-US" altLang="zh-CN" b="1" i="1">
                                <a:solidFill>
                                  <a:srgbClr val="002060"/>
                                </a:solidFill>
                                <a:latin typeface="Cambria Math" panose="02040503050406030204" pitchFamily="18" charset="0"/>
                              </a:rPr>
                            </m:ctrlPr>
                          </m:sSubSupPr>
                          <m:e>
                            <m:r>
                              <a:rPr lang="zh-CN" altLang="en-US" b="1" i="1">
                                <a:solidFill>
                                  <a:srgbClr val="002060"/>
                                </a:solidFill>
                                <a:latin typeface="Cambria Math" panose="02040503050406030204" pitchFamily="18" charset="0"/>
                              </a:rPr>
                              <m:t>𝝌</m:t>
                            </m:r>
                          </m:e>
                          <m: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panose="02040503050406030204" pitchFamily="18" charset="0"/>
                                  </a:rPr>
                                  <m:t>𝜶</m:t>
                                </m:r>
                              </m:num>
                              <m:den>
                                <m:r>
                                  <a:rPr lang="en-US" altLang="zh-CN" b="1" i="1">
                                    <a:solidFill>
                                      <a:srgbClr val="002060"/>
                                    </a:solidFill>
                                    <a:latin typeface="Cambria Math" panose="02040503050406030204" pitchFamily="18" charset="0"/>
                                  </a:rPr>
                                  <m:t>𝟐</m:t>
                                </m:r>
                              </m:den>
                            </m:f>
                          </m:sub>
                          <m:sup>
                            <m:r>
                              <a:rPr lang="en-US" altLang="zh-CN" b="1" i="1">
                                <a:solidFill>
                                  <a:srgbClr val="002060"/>
                                </a:solidFill>
                                <a:latin typeface="Cambria Math" panose="02040503050406030204" pitchFamily="18" charset="0"/>
                              </a:rPr>
                              <m:t>𝟐</m:t>
                            </m:r>
                          </m:sup>
                        </m:sSubSup>
                        <m:r>
                          <a:rPr lang="en-US" altLang="zh-CN" b="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r>
                          <a:rPr lang="en-US" altLang="zh-CN" b="1">
                            <a:solidFill>
                              <a:srgbClr val="002060"/>
                            </a:solidFill>
                            <a:latin typeface="Cambria Math" panose="02040503050406030204" pitchFamily="18" charset="0"/>
                          </a:rPr>
                          <m:t>)</m:t>
                        </m:r>
                        <m:r>
                          <m:rPr>
                            <m:nor/>
                          </m:rPr>
                          <a:rPr lang="zh-CN" altLang="en-US" b="1" dirty="0">
                            <a:solidFill>
                              <a:srgbClr val="002060"/>
                            </a:solidFill>
                          </a:rPr>
                          <m:t> </m:t>
                        </m:r>
                      </m:e>
                    </m:d>
                    <m:r>
                      <a:rPr lang="en-US" altLang="zh-CN" b="1" i="1">
                        <a:solidFill>
                          <a:srgbClr val="002060"/>
                        </a:solidFill>
                        <a:latin typeface="Cambria Math"/>
                      </a:rPr>
                      <m:t>=</m:t>
                    </m:r>
                    <m:r>
                      <a:rPr lang="en-US" altLang="zh-CN" b="1" i="1">
                        <a:solidFill>
                          <a:srgbClr val="002060"/>
                        </a:solidFill>
                        <a:latin typeface="Cambria Math" panose="02040503050406030204" pitchFamily="18" charset="0"/>
                      </a:rPr>
                      <m:t>𝟏</m:t>
                    </m:r>
                    <m:r>
                      <a:rPr lang="en-US" altLang="zh-CN" b="1" i="1">
                        <a:solidFill>
                          <a:srgbClr val="002060"/>
                        </a:solidFill>
                        <a:latin typeface="Cambria Math" panose="02040503050406030204" pitchFamily="18" charset="0"/>
                      </a:rPr>
                      <m:t>−</m:t>
                    </m:r>
                    <m:r>
                      <a:rPr lang="zh-CN" altLang="en-US" b="1" i="1">
                        <a:solidFill>
                          <a:srgbClr val="002060"/>
                        </a:solidFill>
                        <a:latin typeface="Cambria Math" panose="02040503050406030204" pitchFamily="18" charset="0"/>
                      </a:rPr>
                      <m:t>𝜶</m:t>
                    </m:r>
                  </m:oMath>
                </a14:m>
                <a:endParaRPr lang="zh-CN" altLang="en-US" b="1" i="1" dirty="0">
                  <a:solidFill>
                    <a:srgbClr val="002060"/>
                  </a:solidFill>
                  <a:latin typeface="Times New Roman" pitchFamily="18" charset="0"/>
                  <a:cs typeface="Times New Roman" pitchFamily="18" charset="0"/>
                </a:endParaRPr>
              </a:p>
            </p:txBody>
          </p:sp>
        </mc:Choice>
        <mc:Fallback xmlns="">
          <p:sp>
            <p:nvSpPr>
              <p:cNvPr id="2" name="矩形 1">
                <a:extLst>
                  <a:ext uri="{FF2B5EF4-FFF2-40B4-BE49-F238E27FC236}">
                    <a16:creationId xmlns:a16="http://schemas.microsoft.com/office/drawing/2014/main" id="{FDC02BE3-5BE8-9D0F-8A97-A6854729EEE3}"/>
                  </a:ext>
                </a:extLst>
              </p:cNvPr>
              <p:cNvSpPr>
                <a:spLocks noRot="1" noChangeAspect="1" noMove="1" noResize="1" noEditPoints="1" noAdjustHandles="1" noChangeArrowheads="1" noChangeShapeType="1" noTextEdit="1"/>
              </p:cNvSpPr>
              <p:nvPr/>
            </p:nvSpPr>
            <p:spPr>
              <a:xfrm>
                <a:off x="5402061" y="2444210"/>
                <a:ext cx="3741939" cy="1113638"/>
              </a:xfrm>
              <a:prstGeom prst="rect">
                <a:avLst/>
              </a:prstGeom>
              <a:blipFill>
                <a:blip r:embed="rId2"/>
                <a:stretch>
                  <a:fillRect l="-13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7BEB31E-D805-3BFD-4643-0BFCF82E4AD0}"/>
                  </a:ext>
                </a:extLst>
              </p:cNvPr>
              <p:cNvSpPr/>
              <p:nvPr/>
            </p:nvSpPr>
            <p:spPr>
              <a:xfrm>
                <a:off x="684286" y="967388"/>
                <a:ext cx="2328843" cy="582980"/>
              </a:xfrm>
              <a:prstGeom prst="rect">
                <a:avLst/>
              </a:prstGeom>
            </p:spPr>
            <p:txBody>
              <a:bodyPr wrap="none">
                <a:spAutoFit/>
              </a:bodyPr>
              <a:lstStyle/>
              <a:p>
                <a14:m>
                  <m:oMath xmlns:m="http://schemas.openxmlformats.org/officeDocument/2006/math">
                    <m:f>
                      <m:fPr>
                        <m:ctrlPr>
                          <a:rPr lang="en-US" altLang="zh-CN" sz="2000" b="1" i="1">
                            <a:solidFill>
                              <a:srgbClr val="002060"/>
                            </a:solidFill>
                            <a:latin typeface="Cambria Math" panose="02040503050406030204" pitchFamily="18" charset="0"/>
                          </a:rPr>
                        </m:ctrlPr>
                      </m:fPr>
                      <m:num>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000" b="1" dirty="0">
                            <a:solidFill>
                              <a:srgbClr val="002060"/>
                            </a:solidFill>
                            <a:latin typeface="Times New Roman" panose="02020603050405020304" pitchFamily="18" charset="0"/>
                            <a:cs typeface="Times New Roman" panose="02020603050405020304" pitchFamily="18" charset="0"/>
                          </a:rPr>
                          <m:t> </m:t>
                        </m:r>
                      </m:den>
                    </m:f>
                  </m:oMath>
                </a14:m>
                <a:r>
                  <a:rPr lang="en-US" altLang="zh-CN" sz="2000" b="1" i="1" dirty="0">
                    <a:solidFill>
                      <a:srgbClr val="002060"/>
                    </a:solidFill>
                    <a:latin typeface="Times New Roman" pitchFamily="18" charset="0"/>
                    <a:cs typeface="Times New Roman" pitchFamily="18" charset="0"/>
                  </a:rPr>
                  <a:t> </a:t>
                </a:r>
                <a:r>
                  <a:rPr lang="en-US" altLang="zh-CN" sz="2000" b="1" dirty="0">
                    <a:solidFill>
                      <a:srgbClr val="002060"/>
                    </a:solidFill>
                    <a:latin typeface="Times New Roman" pitchFamily="18" charset="0"/>
                    <a:cs typeface="Times New Roman" pitchFamily="18" charset="0"/>
                  </a:rPr>
                  <a:t>~</a:t>
                </a:r>
                <a:r>
                  <a:rPr lang="en-US" altLang="zh-CN" sz="2000" b="1" i="1" dirty="0">
                    <a:solidFill>
                      <a:srgbClr val="002060"/>
                    </a:solidFill>
                    <a:latin typeface="Verdana"/>
                    <a:ea typeface="Verdana"/>
                    <a:cs typeface="Times New Roman" pitchFamily="18" charset="0"/>
                  </a:rPr>
                  <a:t> </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panose="02040503050406030204" pitchFamily="18" charset="0"/>
                          </a:rPr>
                          <m:t>𝝌</m:t>
                        </m:r>
                      </m:e>
                      <m:sup>
                        <m:r>
                          <a:rPr lang="en-US" altLang="zh-CN" sz="2000" b="1" i="1">
                            <a:solidFill>
                              <a:srgbClr val="002060"/>
                            </a:solidFill>
                            <a:latin typeface="Cambria Math" panose="02040503050406030204" pitchFamily="18" charset="0"/>
                          </a:rPr>
                          <m:t>𝟐</m:t>
                        </m:r>
                      </m:sup>
                    </m:sSup>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oMath>
                </a14:m>
                <a:endParaRPr lang="zh-CN" altLang="en-US" sz="2000" b="1" dirty="0">
                  <a:solidFill>
                    <a:srgbClr val="002060"/>
                  </a:solidFill>
                </a:endParaRPr>
              </a:p>
            </p:txBody>
          </p:sp>
        </mc:Choice>
        <mc:Fallback xmlns="">
          <p:sp>
            <p:nvSpPr>
              <p:cNvPr id="3" name="矩形 2">
                <a:extLst>
                  <a:ext uri="{FF2B5EF4-FFF2-40B4-BE49-F238E27FC236}">
                    <a16:creationId xmlns:a16="http://schemas.microsoft.com/office/drawing/2014/main" id="{A7BEB31E-D805-3BFD-4643-0BFCF82E4AD0}"/>
                  </a:ext>
                </a:extLst>
              </p:cNvPr>
              <p:cNvSpPr>
                <a:spLocks noRot="1" noChangeAspect="1" noMove="1" noResize="1" noEditPoints="1" noAdjustHandles="1" noChangeArrowheads="1" noChangeShapeType="1" noTextEdit="1"/>
              </p:cNvSpPr>
              <p:nvPr/>
            </p:nvSpPr>
            <p:spPr>
              <a:xfrm>
                <a:off x="684286" y="967388"/>
                <a:ext cx="2328843" cy="582980"/>
              </a:xfrm>
              <a:prstGeom prst="rect">
                <a:avLst/>
              </a:prstGeom>
              <a:blipFill>
                <a:blip r:embed="rId3"/>
                <a:stretch>
                  <a:fillRect b="-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EB7072D7-845C-C262-3150-07907CC4715E}"/>
                  </a:ext>
                </a:extLst>
              </p:cNvPr>
              <p:cNvSpPr txBox="1">
                <a:spLocks/>
              </p:cNvSpPr>
              <p:nvPr/>
            </p:nvSpPr>
            <p:spPr>
              <a:xfrm>
                <a:off x="629927" y="127348"/>
                <a:ext cx="4772134" cy="7380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u="sng" dirty="0">
                    <a:solidFill>
                      <a:srgbClr val="6D0002"/>
                    </a:solidFill>
                    <a:latin typeface="Times New Roman" panose="02020603050405020304" pitchFamily="18" charset="0"/>
                    <a:cs typeface="Times New Roman" panose="02020603050405020304" pitchFamily="18" charset="0"/>
                  </a:rPr>
                  <a:t>Confidence Interval on</a:t>
                </a:r>
                <a14:m>
                  <m:oMath xmlns:m="http://schemas.openxmlformats.org/officeDocument/2006/math">
                    <m:r>
                      <a:rPr lang="en-US" altLang="zh-CN" sz="2800" b="0" i="0" u="sng" smtClean="0">
                        <a:solidFill>
                          <a:srgbClr val="002060"/>
                        </a:solidFill>
                        <a:latin typeface="Cambria Math" panose="02040503050406030204" pitchFamily="18" charset="0"/>
                      </a:rPr>
                      <m:t> </m:t>
                    </m:r>
                    <m:sSup>
                      <m:sSupPr>
                        <m:ctrlPr>
                          <a:rPr lang="en-US" altLang="zh-CN" sz="2800" b="1" i="1" u="sng" smtClean="0">
                            <a:solidFill>
                              <a:srgbClr val="002060"/>
                            </a:solidFill>
                            <a:latin typeface="Cambria Math" panose="02040503050406030204" pitchFamily="18" charset="0"/>
                          </a:rPr>
                        </m:ctrlPr>
                      </m:sSupPr>
                      <m:e>
                        <m:r>
                          <a:rPr lang="zh-CN" altLang="en-US" sz="2800" b="1" i="1" u="sng">
                            <a:solidFill>
                              <a:srgbClr val="002060"/>
                            </a:solidFill>
                            <a:latin typeface="Cambria Math"/>
                          </a:rPr>
                          <m:t>𝝈</m:t>
                        </m:r>
                      </m:e>
                      <m:sup>
                        <m:r>
                          <a:rPr lang="en-US" altLang="zh-CN" sz="2800" b="1" i="1" u="sng">
                            <a:solidFill>
                              <a:srgbClr val="002060"/>
                            </a:solidFill>
                            <a:latin typeface="Cambria Math"/>
                          </a:rPr>
                          <m:t>𝟐</m:t>
                        </m:r>
                      </m:sup>
                    </m:sSup>
                  </m:oMath>
                </a14:m>
                <a:endParaRPr lang="en-US" altLang="zh-CN" sz="2400" u="sng" dirty="0">
                  <a:solidFill>
                    <a:srgbClr val="6D0002"/>
                  </a:solidFill>
                  <a:latin typeface="Times New Roman" panose="02020603050405020304" pitchFamily="18" charset="0"/>
                  <a:cs typeface="Times New Roman" panose="02020603050405020304" pitchFamily="18" charset="0"/>
                </a:endParaRPr>
              </a:p>
            </p:txBody>
          </p:sp>
        </mc:Choice>
        <mc:Fallback xmlns="">
          <p:sp>
            <p:nvSpPr>
              <p:cNvPr id="4" name="标题 1">
                <a:extLst>
                  <a:ext uri="{FF2B5EF4-FFF2-40B4-BE49-F238E27FC236}">
                    <a16:creationId xmlns:a16="http://schemas.microsoft.com/office/drawing/2014/main" id="{EB7072D7-845C-C262-3150-07907CC4715E}"/>
                  </a:ext>
                </a:extLst>
              </p:cNvPr>
              <p:cNvSpPr txBox="1">
                <a:spLocks noRot="1" noChangeAspect="1" noMove="1" noResize="1" noEditPoints="1" noAdjustHandles="1" noChangeArrowheads="1" noChangeShapeType="1" noTextEdit="1"/>
              </p:cNvSpPr>
              <p:nvPr/>
            </p:nvSpPr>
            <p:spPr>
              <a:xfrm>
                <a:off x="629927" y="127348"/>
                <a:ext cx="4772134" cy="738083"/>
              </a:xfrm>
              <a:prstGeom prst="rect">
                <a:avLst/>
              </a:prstGeom>
              <a:blipFill>
                <a:blip r:embed="rId4"/>
                <a:stretch>
                  <a:fillRect l="-3193" t="-413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F9B886F-D74C-9759-0565-601F21377FFB}"/>
                  </a:ext>
                </a:extLst>
              </p:cNvPr>
              <p:cNvSpPr/>
              <p:nvPr/>
            </p:nvSpPr>
            <p:spPr>
              <a:xfrm>
                <a:off x="50683" y="1501916"/>
                <a:ext cx="5924892" cy="582980"/>
              </a:xfrm>
              <a:prstGeom prst="rect">
                <a:avLst/>
              </a:prstGeom>
            </p:spPr>
            <p:txBody>
              <a:bodyPr wrap="none">
                <a:spAutoFit/>
              </a:bodyPr>
              <a:lstStyle/>
              <a:p>
                <a:r>
                  <a:rPr lang="en-US" altLang="zh-CN" sz="2000" b="1" i="1" dirty="0">
                    <a:solidFill>
                      <a:srgbClr val="002060"/>
                    </a:solidFill>
                    <a:latin typeface="Times New Roman" panose="02020603050405020304" pitchFamily="18" charset="0"/>
                    <a:cs typeface="Times New Roman" panose="02020603050405020304" pitchFamily="18" charset="0"/>
                  </a:rPr>
                  <a:t>P </a:t>
                </a:r>
                <a:r>
                  <a:rPr lang="en-US" altLang="zh-CN" sz="2000" b="1"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panose="02040503050406030204" pitchFamily="18" charset="0"/>
                          </a:rPr>
                          <m:t>𝝌</m:t>
                        </m:r>
                      </m:e>
                      <m:sub>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&lt;</m:t>
                    </m:r>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a:rPr>
                              <m:t>𝝈</m:t>
                            </m:r>
                          </m:e>
                          <m:sup>
                            <m:r>
                              <a:rPr lang="en-US" altLang="zh-CN" sz="2000" b="1" i="1">
                                <a:solidFill>
                                  <a:srgbClr val="002060"/>
                                </a:solidFill>
                                <a:latin typeface="Cambria Math"/>
                              </a:rPr>
                              <m:t>𝟐</m:t>
                            </m:r>
                          </m:sup>
                        </m:sSup>
                        <m:r>
                          <m:rPr>
                            <m:nor/>
                          </m:rPr>
                          <a:rPr lang="en-US" altLang="zh-CN" sz="2000" dirty="0">
                            <a:solidFill>
                              <a:srgbClr val="002060"/>
                            </a:solidFill>
                            <a:latin typeface="Times New Roman" panose="02020603050405020304" pitchFamily="18" charset="0"/>
                            <a:cs typeface="Times New Roman" panose="02020603050405020304" pitchFamily="18" charset="0"/>
                          </a:rPr>
                          <m:t> </m:t>
                        </m:r>
                      </m:den>
                    </m:f>
                    <m:r>
                      <a:rPr lang="en-US" altLang="zh-CN" sz="2000" b="1" i="1">
                        <a:solidFill>
                          <a:srgbClr val="002060"/>
                        </a:solidFill>
                        <a:latin typeface="Cambria Math" panose="02040503050406030204" pitchFamily="18" charset="0"/>
                      </a:rPr>
                      <m:t>&lt;</m:t>
                    </m:r>
                    <m:sSubSup>
                      <m:sSubSupPr>
                        <m:ctrlPr>
                          <a:rPr lang="en-US" altLang="zh-CN" sz="2000" b="1" i="1">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oMath>
                </a14:m>
                <a:r>
                  <a:rPr lang="en-US" altLang="zh-CN" sz="2000" b="1" dirty="0">
                    <a:solidFill>
                      <a:srgbClr val="002060"/>
                    </a:solidFill>
                    <a:latin typeface="Times New Roman" panose="02020603050405020304" pitchFamily="18" charset="0"/>
                    <a:cs typeface="Times New Roman" panose="02020603050405020304" pitchFamily="18" charset="0"/>
                  </a:rPr>
                  <a:t>) = </a:t>
                </a:r>
                <a14:m>
                  <m:oMath xmlns:m="http://schemas.openxmlformats.org/officeDocument/2006/math">
                    <m:r>
                      <a:rPr lang="en-US" altLang="zh-CN" sz="2000" b="1" i="1">
                        <a:solidFill>
                          <a:srgbClr val="002060"/>
                        </a:solidFill>
                        <a:latin typeface="Cambria Math" panose="02040503050406030204" pitchFamily="18" charset="0"/>
                      </a:rPr>
                      <m:t>𝟏</m:t>
                    </m:r>
                    <m:r>
                      <a:rPr lang="en-US" altLang="zh-CN" sz="2000" b="1">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𝜶</m:t>
                    </m:r>
                  </m:oMath>
                </a14:m>
                <a:r>
                  <a:rPr lang="en-US" altLang="zh-CN" sz="2000" dirty="0">
                    <a:solidFill>
                      <a:srgbClr val="002060"/>
                    </a:solidFill>
                  </a:rPr>
                  <a:t> </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2F9B886F-D74C-9759-0565-601F21377FFB}"/>
                  </a:ext>
                </a:extLst>
              </p:cNvPr>
              <p:cNvSpPr>
                <a:spLocks noRot="1" noChangeAspect="1" noMove="1" noResize="1" noEditPoints="1" noAdjustHandles="1" noChangeArrowheads="1" noChangeShapeType="1" noTextEdit="1"/>
              </p:cNvSpPr>
              <p:nvPr/>
            </p:nvSpPr>
            <p:spPr>
              <a:xfrm>
                <a:off x="50683" y="1501916"/>
                <a:ext cx="5924892" cy="582980"/>
              </a:xfrm>
              <a:prstGeom prst="rect">
                <a:avLst/>
              </a:prstGeom>
              <a:blipFill>
                <a:blip r:embed="rId5"/>
                <a:stretch>
                  <a:fillRect l="-102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2598635-EA1F-A736-38E4-1436D3A68E33}"/>
                  </a:ext>
                </a:extLst>
              </p:cNvPr>
              <p:cNvSpPr/>
              <p:nvPr/>
            </p:nvSpPr>
            <p:spPr>
              <a:xfrm>
                <a:off x="493277" y="2383756"/>
                <a:ext cx="4335546" cy="675249"/>
              </a:xfrm>
              <a:prstGeom prst="rect">
                <a:avLst/>
              </a:prstGeom>
            </p:spPr>
            <p:txBody>
              <a:bodyPr wrap="none">
                <a:spAutoFit/>
              </a:bodyPr>
              <a:lstStyle/>
              <a:p>
                <a:r>
                  <a:rPr lang="en-US" altLang="zh-CN" sz="2000" b="1" i="1" dirty="0">
                    <a:solidFill>
                      <a:srgbClr val="002060"/>
                    </a:solidFill>
                    <a:latin typeface="Times New Roman" panose="02020603050405020304" pitchFamily="18" charset="0"/>
                    <a:cs typeface="Times New Roman" panose="02020603050405020304" pitchFamily="18" charset="0"/>
                  </a:rPr>
                  <a:t>P </a:t>
                </a:r>
                <a:r>
                  <a:rPr lang="en-US" altLang="zh-CN" sz="2000" b="1"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bSup>
                          <m:sSubSupPr>
                            <m:ctrlPr>
                              <a:rPr lang="en-US" altLang="zh-CN" sz="2000" b="1" i="1">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den>
                    </m:f>
                  </m:oMath>
                </a14:m>
                <a:r>
                  <a:rPr lang="en-US" altLang="zh-CN" sz="2000" b="1" dirty="0">
                    <a:solidFill>
                      <a:srgbClr val="002060"/>
                    </a:solidFill>
                    <a:latin typeface="Times New Roman" panose="02020603050405020304" pitchFamily="18" charset="0"/>
                    <a:cs typeface="Times New Roman" panose="02020603050405020304" pitchFamily="18" charset="0"/>
                  </a:rPr>
                  <a:t>&lt;</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oMath>
                </a14:m>
                <a:r>
                  <a:rPr lang="en-US" altLang="zh-CN" sz="2000" b="1" dirty="0">
                    <a:solidFill>
                      <a:srgbClr val="002060"/>
                    </a:solidFill>
                    <a:latin typeface="Times New Roman" panose="02020603050405020304" pitchFamily="18" charset="0"/>
                    <a:cs typeface="Times New Roman" panose="02020603050405020304" pitchFamily="18" charset="0"/>
                  </a:rPr>
                  <a:t>&lt;</a:t>
                </a:r>
                <a14:m>
                  <m:oMath xmlns:m="http://schemas.openxmlformats.org/officeDocument/2006/math">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a:rPr>
                              <m:t>𝟐</m:t>
                            </m:r>
                          </m:sup>
                        </m:sSup>
                      </m:num>
                      <m:den>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 </m:t>
                            </m:r>
                            <m:r>
                              <a:rPr lang="zh-CN" altLang="en-US" sz="2000" b="1" i="1">
                                <a:solidFill>
                                  <a:srgbClr val="002060"/>
                                </a:solidFill>
                                <a:latin typeface="Cambria Math" panose="02040503050406030204" pitchFamily="18" charset="0"/>
                              </a:rPr>
                              <m:t>𝝌</m:t>
                            </m:r>
                          </m:e>
                          <m:sub>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den>
                    </m:f>
                  </m:oMath>
                </a14:m>
                <a:r>
                  <a:rPr lang="en-US" altLang="zh-CN" sz="2000" b="1" dirty="0">
                    <a:solidFill>
                      <a:srgbClr val="002060"/>
                    </a:solidFill>
                    <a:latin typeface="Times New Roman" panose="02020603050405020304" pitchFamily="18" charset="0"/>
                    <a:cs typeface="Times New Roman" panose="02020603050405020304" pitchFamily="18" charset="0"/>
                  </a:rPr>
                  <a:t> ) = </a:t>
                </a:r>
                <a14:m>
                  <m:oMath xmlns:m="http://schemas.openxmlformats.org/officeDocument/2006/math">
                    <m:r>
                      <a:rPr lang="en-US" altLang="zh-CN" sz="2000" b="1" i="1">
                        <a:solidFill>
                          <a:srgbClr val="002060"/>
                        </a:solidFill>
                        <a:latin typeface="Cambria Math" panose="02040503050406030204" pitchFamily="18" charset="0"/>
                      </a:rPr>
                      <m:t>𝟏</m:t>
                    </m:r>
                    <m:r>
                      <a:rPr lang="en-US" altLang="zh-CN" sz="2000" b="1">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𝜶</m:t>
                    </m:r>
                  </m:oMath>
                </a14:m>
                <a:r>
                  <a:rPr lang="en-US" altLang="zh-CN" sz="2000" dirty="0">
                    <a:solidFill>
                      <a:srgbClr val="002060"/>
                    </a:solidFill>
                  </a:rPr>
                  <a:t> </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02598635-EA1F-A736-38E4-1436D3A68E33}"/>
                  </a:ext>
                </a:extLst>
              </p:cNvPr>
              <p:cNvSpPr>
                <a:spLocks noRot="1" noChangeAspect="1" noMove="1" noResize="1" noEditPoints="1" noAdjustHandles="1" noChangeArrowheads="1" noChangeShapeType="1" noTextEdit="1"/>
              </p:cNvSpPr>
              <p:nvPr/>
            </p:nvSpPr>
            <p:spPr>
              <a:xfrm>
                <a:off x="493277" y="2383756"/>
                <a:ext cx="4335546" cy="675249"/>
              </a:xfrm>
              <a:prstGeom prst="rect">
                <a:avLst/>
              </a:prstGeom>
              <a:blipFill>
                <a:blip r:embed="rId6"/>
                <a:stretch>
                  <a:fillRect l="-1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9C59950-0ED3-C668-7E6C-B7D8F8821354}"/>
                  </a:ext>
                </a:extLst>
              </p:cNvPr>
              <p:cNvSpPr txBox="1"/>
              <p:nvPr/>
            </p:nvSpPr>
            <p:spPr>
              <a:xfrm>
                <a:off x="125032" y="2364543"/>
                <a:ext cx="292580"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p>
            </p:txBody>
          </p:sp>
        </mc:Choice>
        <mc:Fallback xmlns="">
          <p:sp>
            <p:nvSpPr>
              <p:cNvPr id="7" name="文本框 6">
                <a:extLst>
                  <a:ext uri="{FF2B5EF4-FFF2-40B4-BE49-F238E27FC236}">
                    <a16:creationId xmlns:a16="http://schemas.microsoft.com/office/drawing/2014/main" id="{59C59950-0ED3-C668-7E6C-B7D8F8821354}"/>
                  </a:ext>
                </a:extLst>
              </p:cNvPr>
              <p:cNvSpPr txBox="1">
                <a:spLocks noRot="1" noChangeAspect="1" noMove="1" noResize="1" noEditPoints="1" noAdjustHandles="1" noChangeArrowheads="1" noChangeShapeType="1" noTextEdit="1"/>
              </p:cNvSpPr>
              <p:nvPr/>
            </p:nvSpPr>
            <p:spPr>
              <a:xfrm>
                <a:off x="125032" y="2364543"/>
                <a:ext cx="292580" cy="440570"/>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8E73A0A0-BF13-AE36-484C-C385B62573B0}"/>
              </a:ext>
            </a:extLst>
          </p:cNvPr>
          <p:cNvSpPr/>
          <p:nvPr/>
        </p:nvSpPr>
        <p:spPr>
          <a:xfrm>
            <a:off x="664241" y="3448644"/>
            <a:ext cx="8012215" cy="2522707"/>
          </a:xfrm>
          <a:prstGeom prst="rect">
            <a:avLst/>
          </a:prstGeom>
          <a:noFill/>
          <a:ln w="12700">
            <a:solidFill>
              <a:srgbClr val="6D000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200" b="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C3BC766-3A28-C984-C87E-4B7A7631D219}"/>
                  </a:ext>
                </a:extLst>
              </p:cNvPr>
              <p:cNvSpPr/>
              <p:nvPr/>
            </p:nvSpPr>
            <p:spPr>
              <a:xfrm>
                <a:off x="821955" y="3491295"/>
                <a:ext cx="8070525" cy="1476366"/>
              </a:xfrm>
              <a:prstGeom prst="rect">
                <a:avLst/>
              </a:prstGeom>
            </p:spPr>
            <p:txBody>
              <a:bodyPr wrap="square">
                <a:spAutoFit/>
              </a:bodyPr>
              <a:lstStyle/>
              <a:p>
                <a:r>
                  <a:rPr lang="en-US" altLang="zh-CN" sz="2200" b="1" dirty="0">
                    <a:latin typeface="Cambria Math" panose="02040503050406030204" pitchFamily="18" charset="0"/>
                    <a:ea typeface="Cambria Math" panose="02040503050406030204" pitchFamily="18" charset="0"/>
                  </a:rPr>
                  <a:t>If </a:t>
                </a:r>
                <a14:m>
                  <m:oMath xmlns:m="http://schemas.openxmlformats.org/officeDocument/2006/math">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en-US" altLang="zh-CN" sz="2200" b="1" i="1" smtClean="0">
                            <a:solidFill>
                              <a:srgbClr val="002060"/>
                            </a:solidFill>
                            <a:latin typeface="Cambria Math" panose="02040503050406030204" pitchFamily="18" charset="0"/>
                            <a:ea typeface="Cambria Math" panose="02040503050406030204" pitchFamily="18" charset="0"/>
                          </a:rPr>
                          <m:t>𝒔</m:t>
                        </m:r>
                      </m:e>
                      <m:sup>
                        <m:r>
                          <a:rPr lang="en-US" altLang="zh-CN" sz="2200" b="1" i="1">
                            <a:solidFill>
                              <a:srgbClr val="002060"/>
                            </a:solidFill>
                            <a:latin typeface="Cambria Math" panose="02040503050406030204" pitchFamily="18" charset="0"/>
                            <a:ea typeface="Cambria Math" panose="02040503050406030204" pitchFamily="18" charset="0"/>
                          </a:rPr>
                          <m:t>𝟐</m:t>
                        </m:r>
                      </m:sup>
                    </m:sSup>
                  </m:oMath>
                </a14:m>
                <a:r>
                  <a:rPr lang="en-US" altLang="zh-CN" sz="2200" b="1" dirty="0">
                    <a:latin typeface="Cambria Math" panose="02040503050406030204" pitchFamily="18" charset="0"/>
                    <a:ea typeface="Cambria Math" panose="02040503050406030204" pitchFamily="18" charset="0"/>
                  </a:rPr>
                  <a:t> is the variance of a random sample of size</a:t>
                </a:r>
                <a14:m>
                  <m:oMath xmlns:m="http://schemas.openxmlformats.org/officeDocument/2006/math">
                    <m:r>
                      <a:rPr lang="en-US" altLang="zh-CN" sz="2200" b="1" i="1">
                        <a:solidFill>
                          <a:srgbClr val="002060"/>
                        </a:solidFill>
                        <a:latin typeface="Cambria Math" panose="02040503050406030204" pitchFamily="18" charset="0"/>
                        <a:ea typeface="Cambria Math" panose="02040503050406030204" pitchFamily="18" charset="0"/>
                      </a:rPr>
                      <m:t> </m:t>
                    </m:r>
                    <m:r>
                      <a:rPr lang="en-US" altLang="zh-CN" sz="2200" b="1" i="1">
                        <a:solidFill>
                          <a:srgbClr val="002060"/>
                        </a:solidFill>
                        <a:latin typeface="Cambria Math" panose="02040503050406030204" pitchFamily="18" charset="0"/>
                        <a:ea typeface="Cambria Math" panose="02040503050406030204" pitchFamily="18" charset="0"/>
                      </a:rPr>
                      <m:t>𝒏</m:t>
                    </m:r>
                  </m:oMath>
                </a14:m>
                <a:r>
                  <a:rPr lang="en-US" altLang="zh-CN" sz="2200" b="1" i="1" dirty="0">
                    <a:latin typeface="Cambria Math" panose="02040503050406030204" pitchFamily="18" charset="0"/>
                    <a:ea typeface="Cambria Math" panose="02040503050406030204" pitchFamily="18" charset="0"/>
                  </a:rPr>
                  <a:t> </a:t>
                </a:r>
                <a:r>
                  <a:rPr lang="en-US" altLang="zh-CN" sz="2200" b="1" dirty="0">
                    <a:latin typeface="Cambria Math" panose="02040503050406030204" pitchFamily="18" charset="0"/>
                    <a:ea typeface="Cambria Math" panose="02040503050406030204" pitchFamily="18" charset="0"/>
                  </a:rPr>
                  <a:t>from a normal population, a </a:t>
                </a:r>
                <a14:m>
                  <m:oMath xmlns:m="http://schemas.openxmlformats.org/officeDocument/2006/math">
                    <m:r>
                      <a:rPr lang="en-US" altLang="zh-CN" sz="2200" b="1" i="1">
                        <a:solidFill>
                          <a:srgbClr val="002060"/>
                        </a:solidFill>
                        <a:latin typeface="Cambria Math" panose="02040503050406030204" pitchFamily="18" charset="0"/>
                        <a:ea typeface="Cambria Math" panose="02040503050406030204" pitchFamily="18" charset="0"/>
                      </a:rPr>
                      <m:t>𝟏</m:t>
                    </m:r>
                    <m:r>
                      <a:rPr lang="en-US" altLang="zh-CN" sz="2200" b="1">
                        <a:solidFill>
                          <a:srgbClr val="002060"/>
                        </a:solidFill>
                        <a:latin typeface="Cambria Math" panose="02040503050406030204" pitchFamily="18" charset="0"/>
                        <a:ea typeface="Cambria Math" panose="02040503050406030204" pitchFamily="18" charset="0"/>
                      </a:rPr>
                      <m:t>−</m:t>
                    </m:r>
                    <m:r>
                      <a:rPr lang="zh-CN" altLang="en-US" sz="2200" b="1" i="1">
                        <a:solidFill>
                          <a:srgbClr val="002060"/>
                        </a:solidFill>
                        <a:latin typeface="Cambria Math" panose="02040503050406030204" pitchFamily="18" charset="0"/>
                      </a:rPr>
                      <m:t>𝜶</m:t>
                    </m:r>
                  </m:oMath>
                </a14:m>
                <a:r>
                  <a:rPr lang="en-US" altLang="zh-CN" sz="2200" b="1" dirty="0">
                    <a:latin typeface="Cambria Math" panose="02040503050406030204" pitchFamily="18" charset="0"/>
                    <a:ea typeface="Cambria Math" panose="02040503050406030204" pitchFamily="18" charset="0"/>
                  </a:rPr>
                  <a:t> confidence interval for</a:t>
                </a:r>
                <a14:m>
                  <m:oMath xmlns:m="http://schemas.openxmlformats.org/officeDocument/2006/math">
                    <m:r>
                      <a:rPr lang="en-US" altLang="zh-CN" sz="2200" b="1" i="0" smtClean="0">
                        <a:solidFill>
                          <a:srgbClr val="002060"/>
                        </a:solidFill>
                        <a:latin typeface="Cambria Math" panose="02040503050406030204" pitchFamily="18" charset="0"/>
                        <a:ea typeface="Cambria Math" panose="02040503050406030204" pitchFamily="18" charset="0"/>
                      </a:rPr>
                      <m:t> </m:t>
                    </m:r>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r>
                      <a:rPr lang="en-US" altLang="zh-CN" sz="2200" b="1" i="1" smtClean="0">
                        <a:solidFill>
                          <a:srgbClr val="002060"/>
                        </a:solidFill>
                        <a:latin typeface="Cambria Math" panose="02040503050406030204" pitchFamily="18" charset="0"/>
                        <a:ea typeface="Cambria Math" panose="02040503050406030204" pitchFamily="18" charset="0"/>
                      </a:rPr>
                      <m:t> </m:t>
                    </m:r>
                  </m:oMath>
                </a14:m>
                <a:r>
                  <a:rPr lang="en-US" altLang="zh-CN" sz="2200" b="1" dirty="0">
                    <a:latin typeface="Cambria Math" panose="02040503050406030204" pitchFamily="18" charset="0"/>
                    <a:ea typeface="Cambria Math" panose="02040503050406030204" pitchFamily="18" charset="0"/>
                  </a:rPr>
                  <a:t>is given by,                </a:t>
                </a:r>
                <a14:m>
                  <m:oMath xmlns:m="http://schemas.openxmlformats.org/officeDocument/2006/math">
                    <m:d>
                      <m:dPr>
                        <m:ctrlPr>
                          <a:rPr lang="en-US" altLang="zh-CN" sz="2000" b="1" i="1" smtClean="0">
                            <a:solidFill>
                              <a:srgbClr val="6D0002"/>
                            </a:solidFill>
                            <a:latin typeface="Cambria Math" panose="02040503050406030204" pitchFamily="18" charset="0"/>
                            <a:ea typeface="黑体" panose="02010609060101010101" pitchFamily="49" charset="-122"/>
                          </a:rPr>
                        </m:ctrlPr>
                      </m:dPr>
                      <m:e>
                        <m:f>
                          <m:fPr>
                            <m:ctrlPr>
                              <a:rPr lang="en-US" altLang="zh-CN" sz="2000" b="1" i="1">
                                <a:solidFill>
                                  <a:srgbClr val="6D0002"/>
                                </a:solidFill>
                                <a:latin typeface="Cambria Math" panose="02040503050406030204" pitchFamily="18" charset="0"/>
                              </a:rPr>
                            </m:ctrlPr>
                          </m:fPr>
                          <m:num>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𝒏</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𝟏</m:t>
                            </m:r>
                            <m:r>
                              <a:rPr lang="en-US" altLang="zh-CN" sz="2000" b="1" i="1">
                                <a:solidFill>
                                  <a:srgbClr val="6D0002"/>
                                </a:solidFill>
                                <a:latin typeface="Cambria Math" panose="02040503050406030204" pitchFamily="18" charset="0"/>
                              </a:rPr>
                              <m:t>)</m:t>
                            </m:r>
                            <m:sSup>
                              <m:sSupPr>
                                <m:ctrlPr>
                                  <a:rPr lang="en-US" altLang="zh-CN" sz="2000" b="1" i="1">
                                    <a:solidFill>
                                      <a:srgbClr val="6D0002"/>
                                    </a:solidFill>
                                    <a:latin typeface="Cambria Math" panose="02040503050406030204" pitchFamily="18" charset="0"/>
                                  </a:rPr>
                                </m:ctrlPr>
                              </m:sSupPr>
                              <m:e>
                                <m:r>
                                  <a:rPr lang="en-US" altLang="zh-CN" sz="2000" b="1" i="1">
                                    <a:solidFill>
                                      <a:srgbClr val="6D0002"/>
                                    </a:solidFill>
                                    <a:latin typeface="Cambria Math" panose="02040503050406030204" pitchFamily="18" charset="0"/>
                                  </a:rPr>
                                  <m:t>𝑺</m:t>
                                </m:r>
                              </m:e>
                              <m:sup>
                                <m:r>
                                  <a:rPr lang="en-US" altLang="zh-CN" sz="2000" b="1" i="1">
                                    <a:solidFill>
                                      <a:srgbClr val="6D0002"/>
                                    </a:solidFill>
                                    <a:latin typeface="Cambria Math"/>
                                  </a:rPr>
                                  <m:t>𝟐</m:t>
                                </m:r>
                              </m:sup>
                            </m:sSup>
                          </m:num>
                          <m:den>
                            <m:sSubSup>
                              <m:sSubSupPr>
                                <m:ctrlPr>
                                  <a:rPr lang="en-US" altLang="zh-CN" sz="2000" b="1" i="1">
                                    <a:solidFill>
                                      <a:srgbClr val="6D0002"/>
                                    </a:solidFill>
                                    <a:latin typeface="Cambria Math" panose="02040503050406030204" pitchFamily="18" charset="0"/>
                                  </a:rPr>
                                </m:ctrlPr>
                              </m:sSubSupPr>
                              <m:e>
                                <m:r>
                                  <a:rPr lang="zh-CN" altLang="en-US" sz="2000" b="1" i="1">
                                    <a:solidFill>
                                      <a:srgbClr val="6D0002"/>
                                    </a:solidFill>
                                    <a:latin typeface="Cambria Math" panose="02040503050406030204" pitchFamily="18" charset="0"/>
                                  </a:rPr>
                                  <m:t>𝝌</m:t>
                                </m:r>
                              </m:e>
                              <m:sub>
                                <m:r>
                                  <a:rPr lang="en-US" altLang="zh-CN" sz="2000" b="1" i="1">
                                    <a:solidFill>
                                      <a:srgbClr val="6D0002"/>
                                    </a:solidFill>
                                    <a:latin typeface="Cambria Math" panose="02040503050406030204" pitchFamily="18" charset="0"/>
                                  </a:rPr>
                                  <m:t>𝒂</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𝟐</m:t>
                                </m:r>
                              </m:sub>
                              <m:sup>
                                <m:r>
                                  <a:rPr lang="en-US" altLang="zh-CN" sz="2000" b="1" i="1">
                                    <a:solidFill>
                                      <a:srgbClr val="6D0002"/>
                                    </a:solidFill>
                                    <a:latin typeface="Cambria Math" panose="02040503050406030204" pitchFamily="18" charset="0"/>
                                  </a:rPr>
                                  <m:t>𝟐</m:t>
                                </m:r>
                              </m:sup>
                            </m:sSubSup>
                            <m:d>
                              <m:dPr>
                                <m:ctrlPr>
                                  <a:rPr lang="en-US" altLang="zh-CN" sz="2000" b="1" i="1">
                                    <a:solidFill>
                                      <a:srgbClr val="6D0002"/>
                                    </a:solidFill>
                                    <a:latin typeface="Cambria Math" panose="02040503050406030204" pitchFamily="18" charset="0"/>
                                  </a:rPr>
                                </m:ctrlPr>
                              </m:dPr>
                              <m:e>
                                <m:r>
                                  <a:rPr lang="en-US" altLang="zh-CN" sz="2000" b="1" i="1">
                                    <a:solidFill>
                                      <a:srgbClr val="6D0002"/>
                                    </a:solidFill>
                                    <a:latin typeface="Cambria Math" panose="02040503050406030204" pitchFamily="18" charset="0"/>
                                  </a:rPr>
                                  <m:t>𝒏</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𝟏</m:t>
                                </m:r>
                              </m:e>
                            </m:d>
                          </m:den>
                        </m:f>
                        <m:r>
                          <a:rPr lang="zh-CN" altLang="en-US" sz="2000" b="1" i="1" dirty="0">
                            <a:solidFill>
                              <a:srgbClr val="6D0002"/>
                            </a:solidFill>
                            <a:latin typeface="Cambria Math" panose="02040503050406030204" pitchFamily="18" charset="0"/>
                            <a:cs typeface="Times New Roman" panose="02020603050405020304" pitchFamily="18" charset="0"/>
                          </a:rPr>
                          <m:t>，</m:t>
                        </m:r>
                        <m:f>
                          <m:fPr>
                            <m:ctrlPr>
                              <a:rPr lang="en-US" altLang="zh-CN" sz="2000" b="1" i="1">
                                <a:solidFill>
                                  <a:srgbClr val="6D0002"/>
                                </a:solidFill>
                                <a:latin typeface="Cambria Math" panose="02040503050406030204" pitchFamily="18" charset="0"/>
                              </a:rPr>
                            </m:ctrlPr>
                          </m:fPr>
                          <m:num>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𝒏</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𝟏</m:t>
                            </m:r>
                            <m:r>
                              <a:rPr lang="en-US" altLang="zh-CN" sz="2000" b="1" i="1">
                                <a:solidFill>
                                  <a:srgbClr val="6D0002"/>
                                </a:solidFill>
                                <a:latin typeface="Cambria Math" panose="02040503050406030204" pitchFamily="18" charset="0"/>
                              </a:rPr>
                              <m:t>)</m:t>
                            </m:r>
                            <m:sSup>
                              <m:sSupPr>
                                <m:ctrlPr>
                                  <a:rPr lang="en-US" altLang="zh-CN" sz="2000" b="1" i="1">
                                    <a:solidFill>
                                      <a:srgbClr val="6D0002"/>
                                    </a:solidFill>
                                    <a:latin typeface="Cambria Math" panose="02040503050406030204" pitchFamily="18" charset="0"/>
                                  </a:rPr>
                                </m:ctrlPr>
                              </m:sSupPr>
                              <m:e>
                                <m:r>
                                  <a:rPr lang="en-US" altLang="zh-CN" sz="2000" b="1" i="1">
                                    <a:solidFill>
                                      <a:srgbClr val="6D0002"/>
                                    </a:solidFill>
                                    <a:latin typeface="Cambria Math" panose="02040503050406030204" pitchFamily="18" charset="0"/>
                                  </a:rPr>
                                  <m:t>𝑺</m:t>
                                </m:r>
                              </m:e>
                              <m:sup>
                                <m:r>
                                  <a:rPr lang="en-US" altLang="zh-CN" sz="2000" b="1" i="1">
                                    <a:solidFill>
                                      <a:srgbClr val="6D0002"/>
                                    </a:solidFill>
                                    <a:latin typeface="Cambria Math"/>
                                  </a:rPr>
                                  <m:t>𝟐</m:t>
                                </m:r>
                              </m:sup>
                            </m:sSup>
                          </m:num>
                          <m:den>
                            <m:sSubSup>
                              <m:sSubSupPr>
                                <m:ctrlPr>
                                  <a:rPr lang="en-US" altLang="zh-CN" sz="2000" b="1" i="1">
                                    <a:solidFill>
                                      <a:srgbClr val="6D0002"/>
                                    </a:solidFill>
                                    <a:latin typeface="Cambria Math" panose="02040503050406030204" pitchFamily="18" charset="0"/>
                                  </a:rPr>
                                </m:ctrlPr>
                              </m:sSubSupPr>
                              <m:e>
                                <m:r>
                                  <a:rPr lang="en-US" altLang="zh-CN" sz="2000" b="1" i="1">
                                    <a:solidFill>
                                      <a:srgbClr val="6D0002"/>
                                    </a:solidFill>
                                    <a:latin typeface="Cambria Math" panose="02040503050406030204" pitchFamily="18" charset="0"/>
                                  </a:rPr>
                                  <m:t> </m:t>
                                </m:r>
                                <m:r>
                                  <a:rPr lang="zh-CN" altLang="en-US" sz="2000" b="1" i="1">
                                    <a:solidFill>
                                      <a:srgbClr val="6D0002"/>
                                    </a:solidFill>
                                    <a:latin typeface="Cambria Math" panose="02040503050406030204" pitchFamily="18" charset="0"/>
                                  </a:rPr>
                                  <m:t>𝝌</m:t>
                                </m:r>
                              </m:e>
                              <m:sub>
                                <m:r>
                                  <a:rPr lang="en-US" altLang="zh-CN" sz="2000" b="1" i="1">
                                    <a:solidFill>
                                      <a:srgbClr val="6D0002"/>
                                    </a:solidFill>
                                    <a:latin typeface="Cambria Math" panose="02040503050406030204" pitchFamily="18" charset="0"/>
                                  </a:rPr>
                                  <m:t>𝟏</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𝒂</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𝟐</m:t>
                                </m:r>
                              </m:sub>
                              <m:sup>
                                <m:r>
                                  <a:rPr lang="en-US" altLang="zh-CN" sz="2000" b="1" i="1">
                                    <a:solidFill>
                                      <a:srgbClr val="6D0002"/>
                                    </a:solidFill>
                                    <a:latin typeface="Cambria Math" panose="02040503050406030204" pitchFamily="18" charset="0"/>
                                  </a:rPr>
                                  <m:t>𝟐</m:t>
                                </m:r>
                              </m:sup>
                            </m:sSubSup>
                            <m:d>
                              <m:dPr>
                                <m:ctrlPr>
                                  <a:rPr lang="en-US" altLang="zh-CN" sz="2000" b="1" i="1">
                                    <a:solidFill>
                                      <a:srgbClr val="6D0002"/>
                                    </a:solidFill>
                                    <a:latin typeface="Cambria Math" panose="02040503050406030204" pitchFamily="18" charset="0"/>
                                  </a:rPr>
                                </m:ctrlPr>
                              </m:dPr>
                              <m:e>
                                <m:r>
                                  <a:rPr lang="en-US" altLang="zh-CN" sz="2000" b="1" i="1">
                                    <a:solidFill>
                                      <a:srgbClr val="6D0002"/>
                                    </a:solidFill>
                                    <a:latin typeface="Cambria Math" panose="02040503050406030204" pitchFamily="18" charset="0"/>
                                  </a:rPr>
                                  <m:t>𝒏</m:t>
                                </m:r>
                                <m:r>
                                  <a:rPr lang="en-US" altLang="zh-CN" sz="2000" b="1" i="1">
                                    <a:solidFill>
                                      <a:srgbClr val="6D0002"/>
                                    </a:solidFill>
                                    <a:latin typeface="Cambria Math" panose="02040503050406030204" pitchFamily="18" charset="0"/>
                                  </a:rPr>
                                  <m:t>−</m:t>
                                </m:r>
                                <m:r>
                                  <a:rPr lang="en-US" altLang="zh-CN" sz="2000" b="1" i="1">
                                    <a:solidFill>
                                      <a:srgbClr val="6D0002"/>
                                    </a:solidFill>
                                    <a:latin typeface="Cambria Math" panose="02040503050406030204" pitchFamily="18" charset="0"/>
                                  </a:rPr>
                                  <m:t>𝟏</m:t>
                                </m:r>
                              </m:e>
                            </m:d>
                          </m:den>
                        </m:f>
                      </m:e>
                    </m:d>
                  </m:oMath>
                </a14:m>
                <a:r>
                  <a:rPr lang="en-US" altLang="zh-CN" sz="2000" b="1" dirty="0">
                    <a:latin typeface="Cambria Math" panose="02040503050406030204" pitchFamily="18" charset="0"/>
                    <a:ea typeface="Cambria Math" panose="02040503050406030204" pitchFamily="18" charset="0"/>
                  </a:rPr>
                  <a:t> .</a:t>
                </a:r>
                <a:endParaRPr lang="zh-CN" altLang="en-US" sz="2000" b="1" dirty="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8C3BC766-3A28-C984-C87E-4B7A7631D219}"/>
                  </a:ext>
                </a:extLst>
              </p:cNvPr>
              <p:cNvSpPr>
                <a:spLocks noRot="1" noChangeAspect="1" noMove="1" noResize="1" noEditPoints="1" noAdjustHandles="1" noChangeArrowheads="1" noChangeShapeType="1" noTextEdit="1"/>
              </p:cNvSpPr>
              <p:nvPr/>
            </p:nvSpPr>
            <p:spPr>
              <a:xfrm>
                <a:off x="821955" y="3491295"/>
                <a:ext cx="8070525" cy="1476366"/>
              </a:xfrm>
              <a:prstGeom prst="rect">
                <a:avLst/>
              </a:prstGeom>
              <a:blipFill>
                <a:blip r:embed="rId8"/>
                <a:stretch>
                  <a:fillRect l="-982" t="-2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EFE0ADF-B216-4E60-3146-0107A4828C34}"/>
                  </a:ext>
                </a:extLst>
              </p:cNvPr>
              <p:cNvSpPr/>
              <p:nvPr/>
            </p:nvSpPr>
            <p:spPr>
              <a:xfrm>
                <a:off x="821955" y="5003779"/>
                <a:ext cx="8228239" cy="967573"/>
              </a:xfrm>
              <a:prstGeom prst="rect">
                <a:avLst/>
              </a:prstGeom>
            </p:spPr>
            <p:txBody>
              <a:bodyPr wrap="square">
                <a:spAutoFit/>
              </a:bodyPr>
              <a:lstStyle/>
              <a:p>
                <a:r>
                  <a:rPr lang="en-US" altLang="zh-CN" sz="2200" b="1" dirty="0">
                    <a:latin typeface="Cambria Math" panose="02040503050406030204" pitchFamily="18" charset="0"/>
                    <a:ea typeface="Cambria Math" panose="02040503050406030204" pitchFamily="18" charset="0"/>
                  </a:rPr>
                  <a:t>where</a:t>
                </a:r>
                <a:r>
                  <a:rPr lang="en-US" altLang="zh-CN" sz="2200" b="1" dirty="0">
                    <a:solidFill>
                      <a:srgbClr val="002060"/>
                    </a:solidFill>
                    <a:ea typeface="Cambria Math" panose="02040503050406030204" pitchFamily="18" charset="0"/>
                  </a:rPr>
                  <a:t> </a:t>
                </a:r>
                <a14:m>
                  <m:oMath xmlns:m="http://schemas.openxmlformats.org/officeDocument/2006/math">
                    <m:sSubSup>
                      <m:sSubSupPr>
                        <m:ctrlPr>
                          <a:rPr lang="en-US" altLang="zh-CN" sz="2200" b="1" i="1">
                            <a:solidFill>
                              <a:srgbClr val="002060"/>
                            </a:solidFill>
                            <a:latin typeface="Cambria Math" panose="02040503050406030204" pitchFamily="18" charset="0"/>
                            <a:ea typeface="Cambria Math" panose="02040503050406030204" pitchFamily="18" charset="0"/>
                          </a:rPr>
                        </m:ctrlPr>
                      </m:sSubSupPr>
                      <m:e>
                        <m:r>
                          <a:rPr lang="en-US" altLang="zh-CN" sz="2200" b="1" i="1">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𝝌</m:t>
                        </m:r>
                      </m:e>
                      <m:sub>
                        <m:f>
                          <m:fPr>
                            <m:ctrlPr>
                              <a:rPr lang="en-US" altLang="zh-CN" sz="2200" b="1" i="1">
                                <a:solidFill>
                                  <a:srgbClr val="002060"/>
                                </a:solidFill>
                                <a:latin typeface="Cambria Math" panose="02040503050406030204" pitchFamily="18" charset="0"/>
                                <a:ea typeface="Cambria Math" panose="02040503050406030204" pitchFamily="18" charset="0"/>
                              </a:rPr>
                            </m:ctrlPr>
                          </m:fPr>
                          <m:num>
                            <m:r>
                              <a:rPr lang="zh-CN" altLang="en-US" sz="2200" b="1" i="1">
                                <a:solidFill>
                                  <a:srgbClr val="002060"/>
                                </a:solidFill>
                                <a:latin typeface="Cambria Math" panose="02040503050406030204" pitchFamily="18" charset="0"/>
                              </a:rPr>
                              <m:t>𝜶</m:t>
                            </m:r>
                          </m:num>
                          <m:den>
                            <m:r>
                              <a:rPr lang="en-US" altLang="zh-CN" sz="2200" b="1" i="1">
                                <a:solidFill>
                                  <a:srgbClr val="002060"/>
                                </a:solidFill>
                                <a:latin typeface="Cambria Math" panose="02040503050406030204" pitchFamily="18" charset="0"/>
                                <a:ea typeface="Cambria Math" panose="02040503050406030204" pitchFamily="18" charset="0"/>
                              </a:rPr>
                              <m:t>𝟐</m:t>
                            </m:r>
                          </m:den>
                        </m:f>
                      </m:sub>
                      <m:sup>
                        <m:r>
                          <a:rPr lang="en-US" altLang="zh-CN" sz="2200" b="1" i="1">
                            <a:solidFill>
                              <a:srgbClr val="002060"/>
                            </a:solidFill>
                            <a:latin typeface="Cambria Math" panose="02040503050406030204" pitchFamily="18" charset="0"/>
                            <a:ea typeface="Cambria Math" panose="02040503050406030204" pitchFamily="18" charset="0"/>
                          </a:rPr>
                          <m:t>𝟐</m:t>
                        </m:r>
                      </m:sup>
                    </m:sSubSup>
                  </m:oMath>
                </a14:m>
                <a:r>
                  <a:rPr lang="en-US" altLang="zh-CN" sz="2200" b="1" dirty="0">
                    <a:solidFill>
                      <a:srgbClr val="002060"/>
                    </a:solidFill>
                  </a:rPr>
                  <a:t> </a:t>
                </a:r>
                <a14:m>
                  <m:oMath xmlns:m="http://schemas.openxmlformats.org/officeDocument/2006/math">
                    <m:r>
                      <a:rPr lang="en-US" altLang="zh-CN" sz="2200" b="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𝒏</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𝟏</m:t>
                    </m:r>
                    <m:r>
                      <a:rPr lang="en-US" altLang="zh-CN" sz="2200" b="1">
                        <a:solidFill>
                          <a:srgbClr val="002060"/>
                        </a:solidFill>
                        <a:latin typeface="Cambria Math" panose="02040503050406030204" pitchFamily="18" charset="0"/>
                      </a:rPr>
                      <m:t>)</m:t>
                    </m:r>
                  </m:oMath>
                </a14:m>
                <a:r>
                  <a:rPr lang="en-US" altLang="zh-CN" sz="2200" b="1" dirty="0">
                    <a:latin typeface="Cambria Math" panose="02040503050406030204" pitchFamily="18" charset="0"/>
                    <a:ea typeface="Cambria Math" panose="02040503050406030204" pitchFamily="18" charset="0"/>
                  </a:rPr>
                  <a:t> and</a:t>
                </a:r>
                <a14:m>
                  <m:oMath xmlns:m="http://schemas.openxmlformats.org/officeDocument/2006/math">
                    <m:sSubSup>
                      <m:sSubSupPr>
                        <m:ctrlPr>
                          <a:rPr lang="en-US" altLang="zh-CN" sz="2200" b="1" i="1">
                            <a:solidFill>
                              <a:srgbClr val="002060"/>
                            </a:solidFill>
                            <a:latin typeface="Cambria Math" panose="02040503050406030204" pitchFamily="18" charset="0"/>
                            <a:ea typeface="Cambria Math" panose="02040503050406030204" pitchFamily="18" charset="0"/>
                          </a:rPr>
                        </m:ctrlPr>
                      </m:sSubSupPr>
                      <m:e>
                        <m:r>
                          <a:rPr lang="en-US" altLang="zh-CN" sz="2200" b="1" i="1">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𝝌</m:t>
                        </m:r>
                      </m:e>
                      <m:sub>
                        <m:r>
                          <a:rPr lang="en-US" altLang="zh-CN" sz="2200" b="1" i="1">
                            <a:solidFill>
                              <a:srgbClr val="002060"/>
                            </a:solidFill>
                            <a:latin typeface="Cambria Math" panose="02040503050406030204" pitchFamily="18" charset="0"/>
                            <a:ea typeface="Cambria Math" panose="02040503050406030204" pitchFamily="18" charset="0"/>
                          </a:rPr>
                          <m:t>𝟏</m:t>
                        </m:r>
                        <m:r>
                          <a:rPr lang="en-US" altLang="zh-CN" sz="2200" b="1" i="1">
                            <a:solidFill>
                              <a:srgbClr val="002060"/>
                            </a:solidFill>
                            <a:latin typeface="Cambria Math" panose="02040503050406030204" pitchFamily="18" charset="0"/>
                            <a:ea typeface="Cambria Math" panose="02040503050406030204" pitchFamily="18" charset="0"/>
                          </a:rPr>
                          <m:t>−</m:t>
                        </m:r>
                        <m:f>
                          <m:fPr>
                            <m:ctrlPr>
                              <a:rPr lang="en-US" altLang="zh-CN" sz="2200" b="1" i="1">
                                <a:solidFill>
                                  <a:srgbClr val="002060"/>
                                </a:solidFill>
                                <a:latin typeface="Cambria Math" panose="02040503050406030204" pitchFamily="18" charset="0"/>
                                <a:ea typeface="Cambria Math" panose="02040503050406030204" pitchFamily="18" charset="0"/>
                              </a:rPr>
                            </m:ctrlPr>
                          </m:fPr>
                          <m:num>
                            <m:r>
                              <a:rPr lang="zh-CN" altLang="en-US" sz="2200" b="1" i="1">
                                <a:solidFill>
                                  <a:srgbClr val="002060"/>
                                </a:solidFill>
                                <a:latin typeface="Cambria Math" panose="02040503050406030204" pitchFamily="18" charset="0"/>
                              </a:rPr>
                              <m:t>𝜶</m:t>
                            </m:r>
                          </m:num>
                          <m:den>
                            <m:r>
                              <a:rPr lang="en-US" altLang="zh-CN" sz="2200" b="1" i="1">
                                <a:solidFill>
                                  <a:srgbClr val="002060"/>
                                </a:solidFill>
                                <a:latin typeface="Cambria Math" panose="02040503050406030204" pitchFamily="18" charset="0"/>
                                <a:ea typeface="Cambria Math" panose="02040503050406030204" pitchFamily="18" charset="0"/>
                              </a:rPr>
                              <m:t>𝟐</m:t>
                            </m:r>
                          </m:den>
                        </m:f>
                      </m:sub>
                      <m:sup>
                        <m:r>
                          <a:rPr lang="en-US" altLang="zh-CN" sz="2200" b="1" i="1">
                            <a:solidFill>
                              <a:srgbClr val="002060"/>
                            </a:solidFill>
                            <a:latin typeface="Cambria Math" panose="02040503050406030204" pitchFamily="18" charset="0"/>
                            <a:ea typeface="Cambria Math" panose="02040503050406030204" pitchFamily="18" charset="0"/>
                          </a:rPr>
                          <m:t>𝟐</m:t>
                        </m:r>
                      </m:sup>
                    </m:sSubSup>
                  </m:oMath>
                </a14:m>
                <a:r>
                  <a:rPr lang="en-US" altLang="zh-CN" sz="2200" b="1" dirty="0">
                    <a:latin typeface="Cambria Math" panose="02040503050406030204" pitchFamily="18" charset="0"/>
                    <a:ea typeface="Cambria Math" panose="02040503050406030204" pitchFamily="18" charset="0"/>
                  </a:rPr>
                  <a:t> </a:t>
                </a:r>
                <a14:m>
                  <m:oMath xmlns:m="http://schemas.openxmlformats.org/officeDocument/2006/math">
                    <m:r>
                      <a:rPr lang="en-US" altLang="zh-CN" sz="2200" b="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𝒏</m:t>
                    </m:r>
                    <m:r>
                      <a:rPr lang="en-US" altLang="zh-CN" sz="2200" b="1" i="1">
                        <a:solidFill>
                          <a:srgbClr val="002060"/>
                        </a:solidFill>
                        <a:latin typeface="Cambria Math" panose="02040503050406030204" pitchFamily="18" charset="0"/>
                      </a:rPr>
                      <m:t>−</m:t>
                    </m:r>
                    <m:r>
                      <a:rPr lang="en-US" altLang="zh-CN" sz="2200" b="1" i="1">
                        <a:solidFill>
                          <a:srgbClr val="002060"/>
                        </a:solidFill>
                        <a:latin typeface="Cambria Math" panose="02040503050406030204" pitchFamily="18" charset="0"/>
                      </a:rPr>
                      <m:t>𝟏</m:t>
                    </m:r>
                    <m:r>
                      <a:rPr lang="en-US" altLang="zh-CN" sz="2200" b="1">
                        <a:solidFill>
                          <a:srgbClr val="002060"/>
                        </a:solidFill>
                        <a:latin typeface="Cambria Math" panose="02040503050406030204" pitchFamily="18" charset="0"/>
                      </a:rPr>
                      <m:t>)</m:t>
                    </m:r>
                  </m:oMath>
                </a14:m>
                <a:r>
                  <a:rPr lang="en-US" altLang="zh-CN" sz="2200" b="1" dirty="0">
                    <a:latin typeface="Cambria Math" panose="02040503050406030204" pitchFamily="18" charset="0"/>
                    <a:ea typeface="Cambria Math" panose="02040503050406030204" pitchFamily="18" charset="0"/>
                  </a:rPr>
                  <a:t> is the </a:t>
                </a:r>
                <a:r>
                  <a:rPr lang="en-US" altLang="zh-CN" sz="2200" b="1" dirty="0">
                    <a:solidFill>
                      <a:srgbClr val="6D0002"/>
                    </a:solidFill>
                    <a:latin typeface="Cambria Math" panose="02040503050406030204" pitchFamily="18" charset="0"/>
                    <a:ea typeface="Cambria Math" panose="02040503050406030204" pitchFamily="18" charset="0"/>
                  </a:rPr>
                  <a:t>upper</a:t>
                </a:r>
                <a14:m>
                  <m:oMath xmlns:m="http://schemas.openxmlformats.org/officeDocument/2006/math">
                    <m:r>
                      <a:rPr lang="en-US" altLang="zh-CN" sz="2200" b="1">
                        <a:solidFill>
                          <a:srgbClr val="6D0002"/>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𝟐</m:t>
                    </m:r>
                    <m:r>
                      <a:rPr lang="en-US" altLang="zh-CN" sz="2200" b="1" i="1">
                        <a:solidFill>
                          <a:srgbClr val="6D0002"/>
                        </a:solidFill>
                        <a:latin typeface="Cambria Math" panose="02040503050406030204" pitchFamily="18" charset="0"/>
                        <a:ea typeface="Cambria Math" panose="02040503050406030204" pitchFamily="18" charset="0"/>
                      </a:rPr>
                      <m:t> </m:t>
                    </m:r>
                  </m:oMath>
                </a14:m>
                <a:r>
                  <a:rPr lang="en-US" altLang="zh-CN" sz="2200" b="1" dirty="0">
                    <a:solidFill>
                      <a:srgbClr val="6D0002"/>
                    </a:solidFill>
                    <a:latin typeface="Cambria Math" panose="02040503050406030204" pitchFamily="18" charset="0"/>
                    <a:ea typeface="Cambria Math" panose="02040503050406030204" pitchFamily="18" charset="0"/>
                  </a:rPr>
                  <a:t>and </a:t>
                </a:r>
                <a14:m>
                  <m:oMath xmlns:m="http://schemas.openxmlformats.org/officeDocument/2006/math">
                    <m:r>
                      <a:rPr lang="en-US" altLang="zh-CN" sz="2200" b="1" i="1">
                        <a:solidFill>
                          <a:srgbClr val="002060"/>
                        </a:solidFill>
                        <a:latin typeface="Cambria Math" panose="02040503050406030204" pitchFamily="18" charset="0"/>
                        <a:ea typeface="Cambria Math" panose="02040503050406030204" pitchFamily="18" charset="0"/>
                      </a:rPr>
                      <m:t>𝟏</m:t>
                    </m:r>
                    <m:r>
                      <a:rPr lang="en-US" altLang="zh-CN" sz="2200" b="1" i="1">
                        <a:solidFill>
                          <a:srgbClr val="002060"/>
                        </a:solidFill>
                        <a:latin typeface="Cambria Math" panose="02040503050406030204" pitchFamily="18" charset="0"/>
                        <a:ea typeface="Cambria Math" panose="02040503050406030204" pitchFamily="18" charset="0"/>
                      </a:rPr>
                      <m:t>−</m:t>
                    </m:r>
                    <m:r>
                      <a:rPr lang="zh-CN" altLang="en-US" sz="2200" b="1" i="1">
                        <a:solidFill>
                          <a:srgbClr val="002060"/>
                        </a:solidFill>
                        <a:latin typeface="Cambria Math" panose="02040503050406030204" pitchFamily="18" charset="0"/>
                      </a:rPr>
                      <m:t>𝜶</m:t>
                    </m:r>
                    <m:r>
                      <a:rPr lang="en-US" altLang="zh-CN" sz="2200" b="1" i="1">
                        <a:solidFill>
                          <a:srgbClr val="002060"/>
                        </a:solidFill>
                        <a:latin typeface="Cambria Math" panose="02040503050406030204" pitchFamily="18" charset="0"/>
                        <a:ea typeface="Cambria Math" panose="02040503050406030204" pitchFamily="18" charset="0"/>
                      </a:rPr>
                      <m:t>/</m:t>
                    </m:r>
                    <m:r>
                      <a:rPr lang="en-US" altLang="zh-CN" sz="2200" b="1" i="1">
                        <a:solidFill>
                          <a:srgbClr val="002060"/>
                        </a:solidFill>
                        <a:latin typeface="Cambria Math" panose="02040503050406030204" pitchFamily="18" charset="0"/>
                        <a:ea typeface="Cambria Math" panose="02040503050406030204" pitchFamily="18" charset="0"/>
                      </a:rPr>
                      <m:t>𝟐</m:t>
                    </m:r>
                    <m:r>
                      <a:rPr lang="en-US" altLang="zh-CN" sz="2200" b="1" i="1">
                        <a:solidFill>
                          <a:srgbClr val="002060"/>
                        </a:solidFill>
                        <a:latin typeface="Cambria Math" panose="02040503050406030204" pitchFamily="18" charset="0"/>
                        <a:ea typeface="Cambria Math" panose="02040503050406030204" pitchFamily="18" charset="0"/>
                      </a:rPr>
                      <m:t> </m:t>
                    </m:r>
                  </m:oMath>
                </a14:m>
                <a:r>
                  <a:rPr lang="en-US" altLang="zh-CN" sz="2200" b="1" dirty="0">
                    <a:solidFill>
                      <a:srgbClr val="6D0002"/>
                    </a:solidFill>
                    <a:latin typeface="Cambria Math" panose="02040503050406030204" pitchFamily="18" charset="0"/>
                    <a:ea typeface="Cambria Math" panose="02040503050406030204" pitchFamily="18" charset="0"/>
                  </a:rPr>
                  <a:t>quantile </a:t>
                </a:r>
                <a:r>
                  <a:rPr lang="en-US" altLang="zh-CN" sz="2200" b="1" dirty="0">
                    <a:latin typeface="Cambria Math" panose="02040503050406030204" pitchFamily="18" charset="0"/>
                    <a:ea typeface="Cambria Math" panose="02040503050406030204" pitchFamily="18" charset="0"/>
                  </a:rPr>
                  <a:t>of distribution</a:t>
                </a:r>
                <a14:m>
                  <m:oMath xmlns:m="http://schemas.openxmlformats.org/officeDocument/2006/math">
                    <m:sSup>
                      <m:sSupPr>
                        <m:ctrlPr>
                          <a:rPr lang="en-US" altLang="zh-CN" sz="2200" b="1" i="1">
                            <a:solidFill>
                              <a:srgbClr val="6D0002"/>
                            </a:solidFill>
                            <a:latin typeface="Cambria Math" panose="02040503050406030204" pitchFamily="18" charset="0"/>
                            <a:ea typeface="Cambria Math" panose="02040503050406030204" pitchFamily="18" charset="0"/>
                          </a:rPr>
                        </m:ctrlPr>
                      </m:sSupPr>
                      <m:e>
                        <m:r>
                          <a:rPr lang="en-US" altLang="zh-CN" sz="2200" b="1" i="1">
                            <a:solidFill>
                              <a:srgbClr val="6D0002"/>
                            </a:solidFill>
                            <a:latin typeface="Cambria Math" panose="02040503050406030204" pitchFamily="18" charset="0"/>
                            <a:ea typeface="Cambria Math" panose="02040503050406030204" pitchFamily="18" charset="0"/>
                          </a:rPr>
                          <m:t> </m:t>
                        </m:r>
                        <m:r>
                          <a:rPr lang="zh-CN" altLang="en-US" sz="2200" b="1" i="1">
                            <a:solidFill>
                              <a:srgbClr val="6D0002"/>
                            </a:solidFill>
                            <a:latin typeface="Cambria Math" panose="02040503050406030204" pitchFamily="18" charset="0"/>
                          </a:rPr>
                          <m:t>𝝌</m:t>
                        </m:r>
                      </m:e>
                      <m:sup>
                        <m:r>
                          <a:rPr lang="en-US" altLang="zh-CN" sz="2200" b="1" i="1">
                            <a:solidFill>
                              <a:srgbClr val="6D0002"/>
                            </a:solidFill>
                            <a:latin typeface="Cambria Math" panose="02040503050406030204" pitchFamily="18" charset="0"/>
                            <a:ea typeface="Cambria Math" panose="02040503050406030204" pitchFamily="18" charset="0"/>
                          </a:rPr>
                          <m:t>𝟐</m:t>
                        </m:r>
                      </m:sup>
                    </m:sSup>
                    <m:r>
                      <a:rPr lang="en-US" altLang="zh-CN" sz="2200" b="1" i="1">
                        <a:solidFill>
                          <a:srgbClr val="6D0002"/>
                        </a:solidFill>
                        <a:latin typeface="Cambria Math" panose="02040503050406030204" pitchFamily="18" charset="0"/>
                        <a:ea typeface="Cambria Math" panose="02040503050406030204" pitchFamily="18" charset="0"/>
                      </a:rPr>
                      <m:t>(</m:t>
                    </m:r>
                    <m:r>
                      <a:rPr lang="en-US" altLang="zh-CN" sz="2200" b="1" i="1">
                        <a:solidFill>
                          <a:srgbClr val="6D0002"/>
                        </a:solidFill>
                        <a:latin typeface="Cambria Math" panose="02040503050406030204" pitchFamily="18" charset="0"/>
                        <a:ea typeface="Cambria Math" panose="02040503050406030204" pitchFamily="18" charset="0"/>
                      </a:rPr>
                      <m:t>𝒏</m:t>
                    </m:r>
                    <m:r>
                      <a:rPr lang="en-US" altLang="zh-CN" sz="2200" b="1" i="1">
                        <a:solidFill>
                          <a:srgbClr val="6D0002"/>
                        </a:solidFill>
                        <a:latin typeface="Cambria Math" panose="02040503050406030204" pitchFamily="18" charset="0"/>
                        <a:ea typeface="Cambria Math" panose="02040503050406030204" pitchFamily="18" charset="0"/>
                      </a:rPr>
                      <m:t>−</m:t>
                    </m:r>
                    <m:r>
                      <a:rPr lang="en-US" altLang="zh-CN" sz="2200" b="1" i="1">
                        <a:solidFill>
                          <a:srgbClr val="6D0002"/>
                        </a:solidFill>
                        <a:latin typeface="Cambria Math" panose="02040503050406030204" pitchFamily="18" charset="0"/>
                        <a:ea typeface="Cambria Math" panose="02040503050406030204" pitchFamily="18" charset="0"/>
                      </a:rPr>
                      <m:t>𝟏</m:t>
                    </m:r>
                    <m:r>
                      <a:rPr lang="en-US" altLang="zh-CN" sz="2200" b="1" i="1">
                        <a:solidFill>
                          <a:srgbClr val="6D0002"/>
                        </a:solidFill>
                        <a:latin typeface="Cambria Math" panose="02040503050406030204" pitchFamily="18" charset="0"/>
                        <a:ea typeface="Cambria Math" panose="02040503050406030204" pitchFamily="18" charset="0"/>
                      </a:rPr>
                      <m:t>).</m:t>
                    </m:r>
                  </m:oMath>
                </a14:m>
                <a:endParaRPr lang="zh-CN" altLang="en-US" sz="2200" b="1" dirty="0">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CEFE0ADF-B216-4E60-3146-0107A4828C34}"/>
                  </a:ext>
                </a:extLst>
              </p:cNvPr>
              <p:cNvSpPr>
                <a:spLocks noRot="1" noChangeAspect="1" noMove="1" noResize="1" noEditPoints="1" noAdjustHandles="1" noChangeArrowheads="1" noChangeShapeType="1" noTextEdit="1"/>
              </p:cNvSpPr>
              <p:nvPr/>
            </p:nvSpPr>
            <p:spPr>
              <a:xfrm>
                <a:off x="821955" y="5003779"/>
                <a:ext cx="8228239" cy="967573"/>
              </a:xfrm>
              <a:prstGeom prst="rect">
                <a:avLst/>
              </a:prstGeom>
              <a:blipFill>
                <a:blip r:embed="rId9"/>
                <a:stretch>
                  <a:fillRect l="-963" t="-1258" b="-11321"/>
                </a:stretch>
              </a:blipFill>
            </p:spPr>
            <p:txBody>
              <a:bodyPr/>
              <a:lstStyle/>
              <a:p>
                <a:r>
                  <a:rPr lang="zh-CN" altLang="en-US">
                    <a:noFill/>
                  </a:rPr>
                  <a:t> </a:t>
                </a:r>
              </a:p>
            </p:txBody>
          </p:sp>
        </mc:Fallback>
      </mc:AlternateContent>
      <p:pic>
        <p:nvPicPr>
          <p:cNvPr id="11" name="Picture 4" descr="09_07">
            <a:extLst>
              <a:ext uri="{FF2B5EF4-FFF2-40B4-BE49-F238E27FC236}">
                <a16:creationId xmlns:a16="http://schemas.microsoft.com/office/drawing/2014/main" id="{583A72D1-2FDF-FD03-5221-9D00163DC5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3174" y="178188"/>
            <a:ext cx="3400825" cy="229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04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animBg="1"/>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58C45EE-5134-5BAB-B89C-681F6651A500}"/>
              </a:ext>
            </a:extLst>
          </p:cNvPr>
          <p:cNvSpPr/>
          <p:nvPr/>
        </p:nvSpPr>
        <p:spPr>
          <a:xfrm>
            <a:off x="142834" y="12748"/>
            <a:ext cx="9001166" cy="2086277"/>
          </a:xfrm>
          <a:prstGeom prst="rect">
            <a:avLst/>
          </a:prstGeom>
        </p:spPr>
        <p:txBody>
          <a:bodyPr wrap="square">
            <a:spAutoFit/>
          </a:bodyPr>
          <a:lstStyle/>
          <a:p>
            <a:pPr>
              <a:lnSpc>
                <a:spcPct val="120000"/>
              </a:lnSpc>
            </a:pPr>
            <a:r>
              <a:rPr lang="en-US" altLang="zh-CN" sz="2200" b="1" dirty="0">
                <a:solidFill>
                  <a:srgbClr val="6D0002"/>
                </a:solidFill>
                <a:latin typeface="Cambria Math" panose="02040503050406030204" pitchFamily="18" charset="0"/>
                <a:ea typeface="Cambria Math" panose="02040503050406030204" pitchFamily="18" charset="0"/>
              </a:rPr>
              <a:t>Example 1 </a:t>
            </a:r>
            <a:r>
              <a:rPr lang="en-US" altLang="zh-CN" sz="2200" b="1" dirty="0">
                <a:latin typeface="Cambria Math" panose="02040503050406030204" pitchFamily="18" charset="0"/>
                <a:ea typeface="Cambria Math" panose="02040503050406030204" pitchFamily="18" charset="0"/>
              </a:rPr>
              <a:t>The following are the weights, in decagrams, of </a:t>
            </a:r>
            <a:r>
              <a:rPr lang="en-US" altLang="zh-CN" sz="2200" b="1" dirty="0">
                <a:solidFill>
                  <a:srgbClr val="002060"/>
                </a:solidFill>
                <a:latin typeface="Cambria Math" panose="02040503050406030204" pitchFamily="18" charset="0"/>
                <a:ea typeface="Cambria Math" panose="02040503050406030204" pitchFamily="18" charset="0"/>
              </a:rPr>
              <a:t>10 </a:t>
            </a:r>
            <a:r>
              <a:rPr lang="en-US" altLang="zh-CN" sz="2200" b="1" dirty="0">
                <a:latin typeface="Cambria Math" panose="02040503050406030204" pitchFamily="18" charset="0"/>
                <a:ea typeface="Cambria Math" panose="02040503050406030204" pitchFamily="18" charset="0"/>
              </a:rPr>
              <a:t>packages of grass seed distributed by a certain company: </a:t>
            </a:r>
            <a:r>
              <a:rPr lang="en-US" altLang="zh-CN" sz="2200" b="1" dirty="0">
                <a:solidFill>
                  <a:srgbClr val="002060"/>
                </a:solidFill>
                <a:latin typeface="Cambria Math" panose="02040503050406030204" pitchFamily="18" charset="0"/>
                <a:ea typeface="Cambria Math" panose="02040503050406030204" pitchFamily="18" charset="0"/>
              </a:rPr>
              <a:t>46.4, 46.1, 45.8, 47.0, 46.1, 45.9, 45.8, 46.9</a:t>
            </a:r>
            <a:r>
              <a:rPr lang="en-US" altLang="zh-CN" sz="2200" b="1" dirty="0">
                <a:latin typeface="Cambria Math" panose="02040503050406030204" pitchFamily="18" charset="0"/>
                <a:ea typeface="Cambria Math" panose="02040503050406030204" pitchFamily="18" charset="0"/>
              </a:rPr>
              <a:t>, </a:t>
            </a:r>
            <a:r>
              <a:rPr lang="en-US" altLang="zh-CN" sz="2200" b="1" dirty="0">
                <a:solidFill>
                  <a:srgbClr val="002060"/>
                </a:solidFill>
                <a:latin typeface="Cambria Math" panose="02040503050406030204" pitchFamily="18" charset="0"/>
                <a:ea typeface="Cambria Math" panose="02040503050406030204" pitchFamily="18" charset="0"/>
              </a:rPr>
              <a:t>45.2</a:t>
            </a:r>
            <a:r>
              <a:rPr lang="en-US" altLang="zh-CN" sz="2200" b="1" dirty="0">
                <a:latin typeface="Cambria Math" panose="02040503050406030204" pitchFamily="18" charset="0"/>
                <a:ea typeface="Cambria Math" panose="02040503050406030204" pitchFamily="18" charset="0"/>
              </a:rPr>
              <a:t>, and </a:t>
            </a:r>
            <a:r>
              <a:rPr lang="en-US" altLang="zh-CN" sz="2200" b="1" dirty="0">
                <a:solidFill>
                  <a:srgbClr val="002060"/>
                </a:solidFill>
                <a:latin typeface="Cambria Math" panose="02040503050406030204" pitchFamily="18" charset="0"/>
                <a:ea typeface="Cambria Math" panose="02040503050406030204" pitchFamily="18" charset="0"/>
              </a:rPr>
              <a:t>46.0.</a:t>
            </a:r>
            <a:r>
              <a:rPr lang="en-US" altLang="zh-CN" sz="2200" b="1" dirty="0">
                <a:latin typeface="Cambria Math" panose="02040503050406030204" pitchFamily="18" charset="0"/>
                <a:ea typeface="Cambria Math" panose="02040503050406030204" pitchFamily="18" charset="0"/>
              </a:rPr>
              <a:t> Find a </a:t>
            </a:r>
            <a:r>
              <a:rPr lang="en-US" altLang="zh-CN" sz="2200" b="1" dirty="0">
                <a:solidFill>
                  <a:srgbClr val="002060"/>
                </a:solidFill>
                <a:latin typeface="Cambria Math" panose="02040503050406030204" pitchFamily="18" charset="0"/>
                <a:ea typeface="Cambria Math" panose="02040503050406030204" pitchFamily="18" charset="0"/>
              </a:rPr>
              <a:t>95%</a:t>
            </a:r>
            <a:r>
              <a:rPr lang="en-US" altLang="zh-CN" sz="2200" b="1" dirty="0">
                <a:latin typeface="Cambria Math" panose="02040503050406030204" pitchFamily="18" charset="0"/>
                <a:ea typeface="Cambria Math" panose="02040503050406030204" pitchFamily="18" charset="0"/>
              </a:rPr>
              <a:t> confidence interval for the variance of the weights of all such packages of grass seed distributed, assuming a normal population.</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27D2981-B9CB-929E-B776-4DD80956B7F0}"/>
                  </a:ext>
                </a:extLst>
              </p:cNvPr>
              <p:cNvSpPr/>
              <p:nvPr/>
            </p:nvSpPr>
            <p:spPr>
              <a:xfrm>
                <a:off x="2687942" y="3062265"/>
                <a:ext cx="7721331" cy="476669"/>
              </a:xfrm>
              <a:prstGeom prst="rect">
                <a:avLst/>
              </a:prstGeom>
            </p:spPr>
            <p:txBody>
              <a:bodyPr wrap="square">
                <a:spAutoFit/>
              </a:bodyPr>
              <a:lstStyle/>
              <a:p>
                <a:pPr>
                  <a:lnSpc>
                    <a:spcPct val="120000"/>
                  </a:lnSpc>
                </a:pPr>
                <a:r>
                  <a:rPr lang="en-US" altLang="zh-CN" sz="2200" b="1" dirty="0">
                    <a:latin typeface="Cambria Math" panose="02040503050406030204" pitchFamily="18" charset="0"/>
                    <a:ea typeface="Cambria Math" panose="02040503050406030204" pitchFamily="18" charset="0"/>
                  </a:rPr>
                  <a:t>The point estimate of</a:t>
                </a:r>
                <a14:m>
                  <m:oMath xmlns:m="http://schemas.openxmlformats.org/officeDocument/2006/math">
                    <m:sSup>
                      <m:sSupPr>
                        <m:ctrlPr>
                          <a:rPr lang="en-US" altLang="zh-CN" sz="2200" b="1" i="1">
                            <a:solidFill>
                              <a:srgbClr val="002060"/>
                            </a:solidFill>
                            <a:latin typeface="Cambria Math" panose="02040503050406030204" pitchFamily="18" charset="0"/>
                            <a:ea typeface="Cambria Math" panose="02040503050406030204" pitchFamily="18" charset="0"/>
                          </a:rPr>
                        </m:ctrlPr>
                      </m:sSupPr>
                      <m:e>
                        <m:r>
                          <a:rPr lang="en-US" altLang="zh-CN" sz="2200" b="1" i="1" smtClean="0">
                            <a:solidFill>
                              <a:srgbClr val="002060"/>
                            </a:solidFill>
                            <a:latin typeface="Cambria Math" panose="02040503050406030204" pitchFamily="18" charset="0"/>
                            <a:ea typeface="Cambria Math" panose="02040503050406030204" pitchFamily="18" charset="0"/>
                          </a:rPr>
                          <m:t> </m:t>
                        </m:r>
                        <m:r>
                          <a:rPr lang="zh-CN" altLang="en-US" sz="2200" b="1" i="1">
                            <a:solidFill>
                              <a:srgbClr val="002060"/>
                            </a:solidFill>
                            <a:latin typeface="Cambria Math" panose="02040503050406030204" pitchFamily="18" charset="0"/>
                          </a:rPr>
                          <m:t>𝝈</m:t>
                        </m:r>
                      </m:e>
                      <m:sup>
                        <m:r>
                          <a:rPr lang="en-US" altLang="zh-CN" sz="2200" b="1" i="1">
                            <a:solidFill>
                              <a:srgbClr val="002060"/>
                            </a:solidFill>
                            <a:latin typeface="Cambria Math" panose="02040503050406030204" pitchFamily="18" charset="0"/>
                            <a:ea typeface="Cambria Math" panose="02040503050406030204" pitchFamily="18" charset="0"/>
                          </a:rPr>
                          <m:t>𝟐</m:t>
                        </m:r>
                      </m:sup>
                    </m:sSup>
                  </m:oMath>
                </a14:m>
                <a:r>
                  <a:rPr lang="en-US" altLang="zh-CN" sz="2200" b="1" dirty="0">
                    <a:latin typeface="Cambria Math" panose="02040503050406030204" pitchFamily="18" charset="0"/>
                    <a:ea typeface="Cambria Math" panose="02040503050406030204" pitchFamily="18" charset="0"/>
                  </a:rPr>
                  <a:t> is</a:t>
                </a:r>
                <a:endParaRPr lang="zh-CN" altLang="en-US" sz="2200" b="1" dirty="0">
                  <a:latin typeface="Cambria Math" panose="02040503050406030204" pitchFamily="18" charset="0"/>
                </a:endParaRPr>
              </a:p>
            </p:txBody>
          </p:sp>
        </mc:Choice>
        <mc:Fallback xmlns="">
          <p:sp>
            <p:nvSpPr>
              <p:cNvPr id="3" name="矩形 2">
                <a:extLst>
                  <a:ext uri="{FF2B5EF4-FFF2-40B4-BE49-F238E27FC236}">
                    <a16:creationId xmlns:a16="http://schemas.microsoft.com/office/drawing/2014/main" id="{127D2981-B9CB-929E-B776-4DD80956B7F0}"/>
                  </a:ext>
                </a:extLst>
              </p:cNvPr>
              <p:cNvSpPr>
                <a:spLocks noRot="1" noChangeAspect="1" noMove="1" noResize="1" noEditPoints="1" noAdjustHandles="1" noChangeArrowheads="1" noChangeShapeType="1" noTextEdit="1"/>
              </p:cNvSpPr>
              <p:nvPr/>
            </p:nvSpPr>
            <p:spPr>
              <a:xfrm>
                <a:off x="2687942" y="3062265"/>
                <a:ext cx="7721331" cy="476669"/>
              </a:xfrm>
              <a:prstGeom prst="rect">
                <a:avLst/>
              </a:prstGeom>
              <a:blipFill>
                <a:blip r:embed="rId2"/>
                <a:stretch>
                  <a:fillRect l="-1026" b="-2278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D23BA8B4-7FCC-1E19-0420-51000C75301F}"/>
              </a:ext>
            </a:extLst>
          </p:cNvPr>
          <p:cNvSpPr/>
          <p:nvPr/>
        </p:nvSpPr>
        <p:spPr>
          <a:xfrm>
            <a:off x="323528" y="3092295"/>
            <a:ext cx="1297791" cy="427681"/>
          </a:xfrm>
          <a:prstGeom prst="rect">
            <a:avLst/>
          </a:prstGeom>
          <a:solidFill>
            <a:srgbClr val="FFFF00"/>
          </a:solidFill>
        </p:spPr>
        <p:txBody>
          <a:bodyPr wrap="square">
            <a:spAutoFit/>
          </a:bodyPr>
          <a:lstStyle/>
          <a:p>
            <a:pPr>
              <a:lnSpc>
                <a:spcPct val="120000"/>
              </a:lnSpc>
            </a:pPr>
            <a:r>
              <a:rPr lang="en-US" altLang="zh-CN" sz="2000" b="1" i="1" dirty="0">
                <a:latin typeface="Cambria Math" panose="02040503050406030204" pitchFamily="18" charset="0"/>
                <a:ea typeface="Cambria Math" panose="02040503050406030204" pitchFamily="18" charset="0"/>
              </a:rPr>
              <a:t>Solution </a:t>
            </a:r>
            <a:r>
              <a:rPr lang="en-US" altLang="zh-CN" sz="2000" b="1" dirty="0">
                <a:latin typeface="Cambria Math" panose="02040503050406030204" pitchFamily="18" charset="0"/>
                <a:ea typeface="Cambria Math" panose="02040503050406030204" pitchFamily="18" charset="0"/>
                <a:sym typeface="Wingdings" pitchFamily="2" charset="2"/>
              </a:rPr>
              <a:t>:</a:t>
            </a:r>
            <a:endParaRPr lang="zh-CN" altLang="en-US" sz="20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218210B-CF74-36BF-75B4-C81414997BA2}"/>
                  </a:ext>
                </a:extLst>
              </p:cNvPr>
              <p:cNvSpPr txBox="1"/>
              <p:nvPr/>
            </p:nvSpPr>
            <p:spPr>
              <a:xfrm>
                <a:off x="4688219" y="6137501"/>
                <a:ext cx="292580" cy="660887"/>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p>
            </p:txBody>
          </p:sp>
        </mc:Choice>
        <mc:Fallback xmlns="">
          <p:sp>
            <p:nvSpPr>
              <p:cNvPr id="5" name="文本框 4">
                <a:extLst>
                  <a:ext uri="{FF2B5EF4-FFF2-40B4-BE49-F238E27FC236}">
                    <a16:creationId xmlns:a16="http://schemas.microsoft.com/office/drawing/2014/main" id="{E218210B-CF74-36BF-75B4-C81414997BA2}"/>
                  </a:ext>
                </a:extLst>
              </p:cNvPr>
              <p:cNvSpPr txBox="1">
                <a:spLocks noRot="1" noChangeAspect="1" noMove="1" noResize="1" noEditPoints="1" noAdjustHandles="1" noChangeArrowheads="1" noChangeShapeType="1" noTextEdit="1"/>
              </p:cNvSpPr>
              <p:nvPr/>
            </p:nvSpPr>
            <p:spPr>
              <a:xfrm>
                <a:off x="4688219" y="6137501"/>
                <a:ext cx="292580" cy="66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09E0825-F892-C974-9673-097651A73B51}"/>
                  </a:ext>
                </a:extLst>
              </p:cNvPr>
              <p:cNvSpPr/>
              <p:nvPr/>
            </p:nvSpPr>
            <p:spPr>
              <a:xfrm>
                <a:off x="4839658" y="6215204"/>
                <a:ext cx="2684966" cy="564514"/>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𝟏𝟑𝟓</m:t>
                      </m:r>
                      <m:r>
                        <a:rPr lang="en-US" altLang="zh-CN" sz="2000" b="1" i="1" smtClean="0">
                          <a:solidFill>
                            <a:srgbClr val="002060"/>
                          </a:solidFill>
                          <a:latin typeface="Cambria Math" panose="02040503050406030204" pitchFamily="18" charset="0"/>
                        </a:rPr>
                        <m:t>&lt;</m:t>
                      </m:r>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r>
                        <a:rPr lang="en-US" altLang="zh-CN" sz="2000" b="1" i="1">
                          <a:solidFill>
                            <a:srgbClr val="002060"/>
                          </a:solidFill>
                          <a:latin typeface="Cambria Math" panose="02040503050406030204" pitchFamily="18" charset="0"/>
                          <a:ea typeface="Cambria Math"/>
                        </a:rPr>
                        <m:t>&lt;</m:t>
                      </m:r>
                      <m:r>
                        <a:rPr lang="en-US" altLang="zh-CN" sz="2000" b="1" i="1" dirty="0" smtClean="0">
                          <a:solidFill>
                            <a:srgbClr val="002060"/>
                          </a:solidFill>
                          <a:latin typeface="Cambria Math" panose="02040503050406030204" pitchFamily="18" charset="0"/>
                        </a:rPr>
                        <m:t>𝟎</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𝟗𝟓𝟑</m:t>
                      </m:r>
                      <m:r>
                        <a:rPr lang="en-US" altLang="zh-CN" sz="2000" b="1" i="1" dirty="0" smtClean="0">
                          <a:solidFill>
                            <a:srgbClr val="002060"/>
                          </a:solidFill>
                          <a:latin typeface="Cambria Math" panose="02040503050406030204" pitchFamily="18" charset="0"/>
                        </a:rPr>
                        <m:t>.</m:t>
                      </m:r>
                    </m:oMath>
                  </m:oMathPara>
                </a14:m>
                <a:endParaRPr lang="zh-CN" altLang="en-US" sz="2000" b="1" dirty="0"/>
              </a:p>
            </p:txBody>
          </p:sp>
        </mc:Choice>
        <mc:Fallback xmlns="">
          <p:sp>
            <p:nvSpPr>
              <p:cNvPr id="6" name="矩形 5">
                <a:extLst>
                  <a:ext uri="{FF2B5EF4-FFF2-40B4-BE49-F238E27FC236}">
                    <a16:creationId xmlns:a16="http://schemas.microsoft.com/office/drawing/2014/main" id="{409E0825-F892-C974-9673-097651A73B51}"/>
                  </a:ext>
                </a:extLst>
              </p:cNvPr>
              <p:cNvSpPr>
                <a:spLocks noRot="1" noChangeAspect="1" noMove="1" noResize="1" noEditPoints="1" noAdjustHandles="1" noChangeArrowheads="1" noChangeShapeType="1" noTextEdit="1"/>
              </p:cNvSpPr>
              <p:nvPr/>
            </p:nvSpPr>
            <p:spPr>
              <a:xfrm>
                <a:off x="4839658" y="6215204"/>
                <a:ext cx="2684966" cy="56451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87E9F44-1763-1F05-21B6-1BF6D9D8D45A}"/>
                  </a:ext>
                </a:extLst>
              </p:cNvPr>
              <p:cNvSpPr/>
              <p:nvPr/>
            </p:nvSpPr>
            <p:spPr>
              <a:xfrm>
                <a:off x="1745502" y="3131515"/>
                <a:ext cx="10214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dirty="0" smtClean="0">
                          <a:solidFill>
                            <a:srgbClr val="002060"/>
                          </a:solidFill>
                          <a:latin typeface="Cambria Math" panose="02040503050406030204" pitchFamily="18" charset="0"/>
                        </a:rPr>
                        <m:t>𝒏</m:t>
                      </m:r>
                      <m:r>
                        <a:rPr lang="en-US" altLang="zh-CN" b="1" i="1" dirty="0">
                          <a:solidFill>
                            <a:srgbClr val="002060"/>
                          </a:solidFill>
                          <a:latin typeface="Cambria Math" panose="02040503050406030204" pitchFamily="18" charset="0"/>
                        </a:rPr>
                        <m:t>=</m:t>
                      </m:r>
                      <m:r>
                        <a:rPr lang="en-US" altLang="zh-CN" b="1" i="1" dirty="0" smtClean="0">
                          <a:solidFill>
                            <a:srgbClr val="002060"/>
                          </a:solidFill>
                          <a:latin typeface="Cambria Math" panose="02040503050406030204" pitchFamily="18" charset="0"/>
                        </a:rPr>
                        <m:t>𝟏𝟎</m:t>
                      </m:r>
                      <m:r>
                        <a:rPr lang="en-US" altLang="zh-CN" b="1" i="0" dirty="0" smtClean="0">
                          <a:solidFill>
                            <a:srgbClr val="002060"/>
                          </a:solidFill>
                          <a:latin typeface="Cambria Math" panose="02040503050406030204" pitchFamily="18" charset="0"/>
                        </a:rPr>
                        <m:t>.</m:t>
                      </m:r>
                    </m:oMath>
                  </m:oMathPara>
                </a14:m>
                <a:endParaRPr lang="zh-CN" altLang="en-US" b="1" dirty="0"/>
              </a:p>
            </p:txBody>
          </p:sp>
        </mc:Choice>
        <mc:Fallback xmlns="">
          <p:sp>
            <p:nvSpPr>
              <p:cNvPr id="7" name="矩形 6">
                <a:extLst>
                  <a:ext uri="{FF2B5EF4-FFF2-40B4-BE49-F238E27FC236}">
                    <a16:creationId xmlns:a16="http://schemas.microsoft.com/office/drawing/2014/main" id="{B87E9F44-1763-1F05-21B6-1BF6D9D8D45A}"/>
                  </a:ext>
                </a:extLst>
              </p:cNvPr>
              <p:cNvSpPr>
                <a:spLocks noRot="1" noChangeAspect="1" noMove="1" noResize="1" noEditPoints="1" noAdjustHandles="1" noChangeArrowheads="1" noChangeShapeType="1" noTextEdit="1"/>
              </p:cNvSpPr>
              <p:nvPr/>
            </p:nvSpPr>
            <p:spPr>
              <a:xfrm>
                <a:off x="1745502" y="3131515"/>
                <a:ext cx="1021433" cy="369332"/>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70573A8-4E3F-6CC1-0118-B772A559DE2C}"/>
              </a:ext>
            </a:extLst>
          </p:cNvPr>
          <p:cNvSpPr/>
          <p:nvPr/>
        </p:nvSpPr>
        <p:spPr>
          <a:xfrm>
            <a:off x="462366" y="5584956"/>
            <a:ext cx="4704558" cy="537391"/>
          </a:xfrm>
          <a:prstGeom prst="rect">
            <a:avLst/>
          </a:prstGeom>
        </p:spPr>
        <p:txBody>
          <a:bodyPr wrap="none">
            <a:spAutoFit/>
          </a:bodyPr>
          <a:lstStyle/>
          <a:p>
            <a:pPr>
              <a:lnSpc>
                <a:spcPct val="150000"/>
              </a:lnSpc>
            </a:pPr>
            <a:r>
              <a:rPr lang="en-US" altLang="zh-CN" sz="2200" b="1" dirty="0">
                <a:latin typeface="Cambria Math" panose="02040503050406030204" pitchFamily="18" charset="0"/>
                <a:ea typeface="Cambria Math" panose="02040503050406030204" pitchFamily="18" charset="0"/>
              </a:rPr>
              <a:t>Hence, the </a:t>
            </a:r>
            <a:r>
              <a:rPr lang="en-US" altLang="zh-CN" sz="2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95%</a:t>
            </a:r>
            <a:r>
              <a:rPr lang="en-US" altLang="zh-CN" sz="2200" b="1" dirty="0">
                <a:latin typeface="Cambria Math" panose="02040503050406030204" pitchFamily="18" charset="0"/>
                <a:ea typeface="Cambria Math" panose="02040503050406030204" pitchFamily="18" charset="0"/>
              </a:rPr>
              <a:t> confidence interval is</a:t>
            </a:r>
            <a:endParaRPr lang="zh-CN" altLang="en-US" sz="2200" b="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3CDF616-5394-6DB9-ABB8-34BB2EDB6643}"/>
                  </a:ext>
                </a:extLst>
              </p:cNvPr>
              <p:cNvSpPr/>
              <p:nvPr/>
            </p:nvSpPr>
            <p:spPr>
              <a:xfrm>
                <a:off x="1126879" y="4996939"/>
                <a:ext cx="1284326" cy="400110"/>
              </a:xfrm>
              <a:prstGeom prst="rect">
                <a:avLst/>
              </a:prstGeom>
            </p:spPr>
            <p:txBody>
              <a:bodyPr wrap="none">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rPr>
                  <a:t>1-</a:t>
                </a:r>
                <a14:m>
                  <m:oMath xmlns:m="http://schemas.openxmlformats.org/officeDocument/2006/math">
                    <m:r>
                      <a:rPr lang="zh-CN" altLang="en-US" sz="2000" b="1" i="1">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rPr>
                      <m:t> </m:t>
                    </m:r>
                  </m:oMath>
                </a14:m>
                <a:r>
                  <a:rPr lang="en-US" altLang="zh-CN" sz="2000" b="1" dirty="0">
                    <a:solidFill>
                      <a:srgbClr val="002060"/>
                    </a:solidFill>
                    <a:latin typeface="Times New Roman" panose="02020603050405020304" pitchFamily="18" charset="0"/>
                    <a:cs typeface="Times New Roman" panose="02020603050405020304" pitchFamily="18" charset="0"/>
                  </a:rPr>
                  <a:t>= 0.95</a:t>
                </a:r>
                <a:endParaRPr lang="zh-CN" altLang="en-US" sz="2000" b="1" dirty="0"/>
              </a:p>
            </p:txBody>
          </p:sp>
        </mc:Choice>
        <mc:Fallback xmlns="">
          <p:sp>
            <p:nvSpPr>
              <p:cNvPr id="9" name="矩形 8">
                <a:extLst>
                  <a:ext uri="{FF2B5EF4-FFF2-40B4-BE49-F238E27FC236}">
                    <a16:creationId xmlns:a16="http://schemas.microsoft.com/office/drawing/2014/main" id="{33CDF616-5394-6DB9-ABB8-34BB2EDB6643}"/>
                  </a:ext>
                </a:extLst>
              </p:cNvPr>
              <p:cNvSpPr>
                <a:spLocks noRot="1" noChangeAspect="1" noMove="1" noResize="1" noEditPoints="1" noAdjustHandles="1" noChangeArrowheads="1" noChangeShapeType="1" noTextEdit="1"/>
              </p:cNvSpPr>
              <p:nvPr/>
            </p:nvSpPr>
            <p:spPr>
              <a:xfrm>
                <a:off x="1126879" y="4996939"/>
                <a:ext cx="1284326" cy="400110"/>
              </a:xfrm>
              <a:prstGeom prst="rect">
                <a:avLst/>
              </a:prstGeom>
              <a:blipFill>
                <a:blip r:embed="rId6"/>
                <a:stretch>
                  <a:fillRect l="-5213" t="-9231" r="-4265"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29D5EC4-C1D1-E722-D9BF-BCCDA591EAE1}"/>
                  </a:ext>
                </a:extLst>
              </p:cNvPr>
              <p:cNvSpPr txBox="1"/>
              <p:nvPr/>
            </p:nvSpPr>
            <p:spPr>
              <a:xfrm>
                <a:off x="2310106" y="4892495"/>
                <a:ext cx="292580"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p>
            </p:txBody>
          </p:sp>
        </mc:Choice>
        <mc:Fallback xmlns="">
          <p:sp>
            <p:nvSpPr>
              <p:cNvPr id="10" name="文本框 9">
                <a:extLst>
                  <a:ext uri="{FF2B5EF4-FFF2-40B4-BE49-F238E27FC236}">
                    <a16:creationId xmlns:a16="http://schemas.microsoft.com/office/drawing/2014/main" id="{829D5EC4-C1D1-E722-D9BF-BCCDA591EAE1}"/>
                  </a:ext>
                </a:extLst>
              </p:cNvPr>
              <p:cNvSpPr txBox="1">
                <a:spLocks noRot="1" noChangeAspect="1" noMove="1" noResize="1" noEditPoints="1" noAdjustHandles="1" noChangeArrowheads="1" noChangeShapeType="1" noTextEdit="1"/>
              </p:cNvSpPr>
              <p:nvPr/>
            </p:nvSpPr>
            <p:spPr>
              <a:xfrm>
                <a:off x="2310106" y="4892495"/>
                <a:ext cx="292580" cy="44057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690F6FB-1965-2FF0-C51A-A11015F745C9}"/>
                  </a:ext>
                </a:extLst>
              </p:cNvPr>
              <p:cNvSpPr/>
              <p:nvPr/>
            </p:nvSpPr>
            <p:spPr>
              <a:xfrm>
                <a:off x="2569173" y="4986306"/>
                <a:ext cx="1071127" cy="400110"/>
              </a:xfrm>
              <a:prstGeom prst="rect">
                <a:avLst/>
              </a:prstGeom>
            </p:spPr>
            <p:txBody>
              <a:bodyPr wrap="none">
                <a:spAutoFit/>
              </a:bodyPr>
              <a:lstStyle/>
              <a:p>
                <a14:m>
                  <m:oMath xmlns:m="http://schemas.openxmlformats.org/officeDocument/2006/math">
                    <m:r>
                      <a:rPr lang="zh-CN" altLang="en-US" sz="2000" b="1" i="1" smtClean="0">
                        <a:solidFill>
                          <a:srgbClr val="002060"/>
                        </a:solidFill>
                        <a:latin typeface="Cambria Math" panose="02040503050406030204" pitchFamily="18" charset="0"/>
                      </a:rPr>
                      <m:t>𝜶</m:t>
                    </m:r>
                    <m:r>
                      <a:rPr lang="en-US" altLang="zh-CN" sz="2000" b="1" i="1" smtClean="0">
                        <a:solidFill>
                          <a:srgbClr val="002060"/>
                        </a:solidFill>
                        <a:latin typeface="Cambria Math" panose="02040503050406030204" pitchFamily="18" charset="0"/>
                      </a:rPr>
                      <m:t> </m:t>
                    </m:r>
                  </m:oMath>
                </a14:m>
                <a:r>
                  <a:rPr lang="en-US" altLang="zh-CN" sz="2000" b="1" dirty="0">
                    <a:solidFill>
                      <a:srgbClr val="002060"/>
                    </a:solidFill>
                    <a:latin typeface="Times New Roman" panose="02020603050405020304" pitchFamily="18" charset="0"/>
                    <a:cs typeface="Times New Roman" panose="02020603050405020304" pitchFamily="18" charset="0"/>
                  </a:rPr>
                  <a:t>= 0.05</a:t>
                </a:r>
                <a:endParaRPr lang="zh-CN" altLang="en-US" sz="2000" b="1" dirty="0"/>
              </a:p>
            </p:txBody>
          </p:sp>
        </mc:Choice>
        <mc:Fallback xmlns="">
          <p:sp>
            <p:nvSpPr>
              <p:cNvPr id="11" name="矩形 10">
                <a:extLst>
                  <a:ext uri="{FF2B5EF4-FFF2-40B4-BE49-F238E27FC236}">
                    <a16:creationId xmlns:a16="http://schemas.microsoft.com/office/drawing/2014/main" id="{C690F6FB-1965-2FF0-C51A-A11015F745C9}"/>
                  </a:ext>
                </a:extLst>
              </p:cNvPr>
              <p:cNvSpPr>
                <a:spLocks noRot="1" noChangeAspect="1" noMove="1" noResize="1" noEditPoints="1" noAdjustHandles="1" noChangeArrowheads="1" noChangeShapeType="1" noTextEdit="1"/>
              </p:cNvSpPr>
              <p:nvPr/>
            </p:nvSpPr>
            <p:spPr>
              <a:xfrm>
                <a:off x="2569173" y="4986306"/>
                <a:ext cx="1071127" cy="400110"/>
              </a:xfrm>
              <a:prstGeom prst="rect">
                <a:avLst/>
              </a:prstGeom>
              <a:blipFill>
                <a:blip r:embed="rId8"/>
                <a:stretch>
                  <a:fillRect t="-9091" r="-568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E97EFEE-4855-CEBA-06CA-36472E6A1B0F}"/>
                  </a:ext>
                </a:extLst>
              </p:cNvPr>
              <p:cNvSpPr txBox="1"/>
              <p:nvPr/>
            </p:nvSpPr>
            <p:spPr>
              <a:xfrm>
                <a:off x="3573986" y="4880920"/>
                <a:ext cx="292580" cy="440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zh-CN" altLang="en-US" sz="2000" b="1" i="1" smtClean="0">
                              <a:latin typeface="Cambria Math" panose="02040503050406030204" pitchFamily="18" charset="0"/>
                            </a:rPr>
                          </m:ctrlPr>
                        </m:groupChrPr>
                        <m:e/>
                      </m:groupChr>
                    </m:oMath>
                  </m:oMathPara>
                </a14:m>
                <a:endParaRPr lang="zh-CN" altLang="en-US" sz="2000" b="1" dirty="0"/>
              </a:p>
            </p:txBody>
          </p:sp>
        </mc:Choice>
        <mc:Fallback xmlns="">
          <p:sp>
            <p:nvSpPr>
              <p:cNvPr id="12" name="文本框 11">
                <a:extLst>
                  <a:ext uri="{FF2B5EF4-FFF2-40B4-BE49-F238E27FC236}">
                    <a16:creationId xmlns:a16="http://schemas.microsoft.com/office/drawing/2014/main" id="{1E97EFEE-4855-CEBA-06CA-36472E6A1B0F}"/>
                  </a:ext>
                </a:extLst>
              </p:cNvPr>
              <p:cNvSpPr txBox="1">
                <a:spLocks noRot="1" noChangeAspect="1" noMove="1" noResize="1" noEditPoints="1" noAdjustHandles="1" noChangeArrowheads="1" noChangeShapeType="1" noTextEdit="1"/>
              </p:cNvSpPr>
              <p:nvPr/>
            </p:nvSpPr>
            <p:spPr>
              <a:xfrm>
                <a:off x="3573986" y="4880920"/>
                <a:ext cx="292580" cy="44057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6E99E11-60BA-2659-3BBA-1A3701DA0B0C}"/>
                  </a:ext>
                </a:extLst>
              </p:cNvPr>
              <p:cNvSpPr/>
              <p:nvPr/>
            </p:nvSpPr>
            <p:spPr>
              <a:xfrm>
                <a:off x="4117141" y="5192492"/>
                <a:ext cx="3015377" cy="589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b="1" i="1" smtClean="0">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m:t>
                          </m:r>
                          <m:f>
                            <m:fPr>
                              <m:ctrlPr>
                                <a:rPr lang="en-US" altLang="zh-CN" sz="2000" b="1" i="1">
                                  <a:solidFill>
                                    <a:srgbClr val="002060"/>
                                  </a:solidFill>
                                  <a:latin typeface="Cambria Math" panose="02040503050406030204" pitchFamily="18" charset="0"/>
                                </a:rPr>
                              </m:ctrlPr>
                            </m:fPr>
                            <m:num>
                              <m:r>
                                <a:rPr lang="zh-CN" altLang="en-US" sz="2000" b="1" i="1">
                                  <a:solidFill>
                                    <a:srgbClr val="002060"/>
                                  </a:solidFill>
                                  <a:latin typeface="Cambria Math" panose="02040503050406030204" pitchFamily="18" charset="0"/>
                                </a:rPr>
                                <m:t>𝜶</m:t>
                              </m:r>
                            </m:num>
                            <m:den>
                              <m:r>
                                <a:rPr lang="en-US" altLang="zh-CN" sz="2000" b="1" i="1">
                                  <a:solidFill>
                                    <a:srgbClr val="002060"/>
                                  </a:solidFill>
                                  <a:latin typeface="Cambria Math" panose="02040503050406030204" pitchFamily="18" charset="0"/>
                                </a:rPr>
                                <m:t>𝟐</m:t>
                              </m:r>
                            </m:den>
                          </m:f>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m:t>
                      </m:r>
                      <m:sSubSup>
                        <m:sSubSupPr>
                          <m:ctrlPr>
                            <a:rPr lang="en-US" altLang="zh-CN" sz="2000" b="1" i="1">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𝟗𝟕𝟓</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𝟗</m:t>
                          </m:r>
                        </m:e>
                      </m:d>
                    </m:oMath>
                  </m:oMathPara>
                </a14:m>
                <a:endParaRPr lang="zh-CN" altLang="en-US" sz="2000" b="1" dirty="0"/>
              </a:p>
            </p:txBody>
          </p:sp>
        </mc:Choice>
        <mc:Fallback xmlns="">
          <p:sp>
            <p:nvSpPr>
              <p:cNvPr id="13" name="矩形 12">
                <a:extLst>
                  <a:ext uri="{FF2B5EF4-FFF2-40B4-BE49-F238E27FC236}">
                    <a16:creationId xmlns:a16="http://schemas.microsoft.com/office/drawing/2014/main" id="{16E99E11-60BA-2659-3BBA-1A3701DA0B0C}"/>
                  </a:ext>
                </a:extLst>
              </p:cNvPr>
              <p:cNvSpPr>
                <a:spLocks noRot="1" noChangeAspect="1" noMove="1" noResize="1" noEditPoints="1" noAdjustHandles="1" noChangeArrowheads="1" noChangeShapeType="1" noTextEdit="1"/>
              </p:cNvSpPr>
              <p:nvPr/>
            </p:nvSpPr>
            <p:spPr>
              <a:xfrm>
                <a:off x="4117141" y="5192492"/>
                <a:ext cx="3015377" cy="589777"/>
              </a:xfrm>
              <a:prstGeom prst="rect">
                <a:avLst/>
              </a:prstGeom>
              <a:blipFill>
                <a:blip r:embed="rId10"/>
                <a:stretch>
                  <a:fillRect b="-20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62D3305-2956-695E-AE88-A72DACAC61C7}"/>
                  </a:ext>
                </a:extLst>
              </p:cNvPr>
              <p:cNvSpPr/>
              <p:nvPr/>
            </p:nvSpPr>
            <p:spPr>
              <a:xfrm>
                <a:off x="6902491" y="5200413"/>
                <a:ext cx="914225" cy="436914"/>
              </a:xfrm>
              <a:prstGeom prst="rect">
                <a:avLst/>
              </a:prstGeom>
            </p:spPr>
            <p:txBody>
              <a:bodyPr wrap="none">
                <a:spAutoFit/>
              </a:bodyPr>
              <a:lstStyle/>
              <a:p>
                <a:pPr>
                  <a:lnSpc>
                    <a:spcPct val="120000"/>
                  </a:lnSpc>
                </a:pPr>
                <a14:m>
                  <m:oMath xmlns:m="http://schemas.openxmlformats.org/officeDocument/2006/math">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𝟐</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𝟕</m:t>
                    </m:r>
                  </m:oMath>
                </a14:m>
                <a:r>
                  <a:rPr lang="en-US" altLang="zh-CN" sz="2000" b="1" dirty="0"/>
                  <a:t>.</a:t>
                </a:r>
                <a:endParaRPr lang="zh-CN" altLang="en-US" sz="2000" b="1" dirty="0"/>
              </a:p>
            </p:txBody>
          </p:sp>
        </mc:Choice>
        <mc:Fallback xmlns="">
          <p:sp>
            <p:nvSpPr>
              <p:cNvPr id="15" name="矩形 14">
                <a:extLst>
                  <a:ext uri="{FF2B5EF4-FFF2-40B4-BE49-F238E27FC236}">
                    <a16:creationId xmlns:a16="http://schemas.microsoft.com/office/drawing/2014/main" id="{062D3305-2956-695E-AE88-A72DACAC61C7}"/>
                  </a:ext>
                </a:extLst>
              </p:cNvPr>
              <p:cNvSpPr>
                <a:spLocks noRot="1" noChangeAspect="1" noMove="1" noResize="1" noEditPoints="1" noAdjustHandles="1" noChangeArrowheads="1" noChangeShapeType="1" noTextEdit="1"/>
              </p:cNvSpPr>
              <p:nvPr/>
            </p:nvSpPr>
            <p:spPr>
              <a:xfrm>
                <a:off x="6902491" y="5200413"/>
                <a:ext cx="914225" cy="436914"/>
              </a:xfrm>
              <a:prstGeom prst="rect">
                <a:avLst/>
              </a:prstGeom>
              <a:blipFill>
                <a:blip r:embed="rId11"/>
                <a:stretch>
                  <a:fillRect r="-7333"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4EC4AC5-7D98-2B3F-F56B-4E3735FCA503}"/>
                  </a:ext>
                </a:extLst>
              </p:cNvPr>
              <p:cNvSpPr/>
              <p:nvPr/>
            </p:nvSpPr>
            <p:spPr>
              <a:xfrm>
                <a:off x="4037262" y="4556286"/>
                <a:ext cx="2766911" cy="589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b="1" i="1" smtClean="0">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f>
                            <m:fPr>
                              <m:ctrlPr>
                                <a:rPr lang="en-US" altLang="zh-CN" sz="2000" b="1" i="1">
                                  <a:solidFill>
                                    <a:srgbClr val="002060"/>
                                  </a:solidFill>
                                  <a:latin typeface="Cambria Math" panose="02040503050406030204" pitchFamily="18" charset="0"/>
                                </a:rPr>
                              </m:ctrlPr>
                            </m:fPr>
                            <m:num>
                              <m:r>
                                <a:rPr lang="zh-CN" altLang="en-US" sz="2000" b="1" i="1">
                                  <a:solidFill>
                                    <a:srgbClr val="002060"/>
                                  </a:solidFill>
                                  <a:latin typeface="Cambria Math" panose="02040503050406030204" pitchFamily="18" charset="0"/>
                                </a:rPr>
                                <m:t>𝜶</m:t>
                              </m:r>
                            </m:num>
                            <m:den>
                              <m:r>
                                <a:rPr lang="en-US" altLang="zh-CN" sz="2000" b="1" i="1">
                                  <a:solidFill>
                                    <a:srgbClr val="002060"/>
                                  </a:solidFill>
                                  <a:latin typeface="Cambria Math" panose="02040503050406030204" pitchFamily="18" charset="0"/>
                                </a:rPr>
                                <m:t>𝟐</m:t>
                              </m:r>
                            </m:den>
                          </m:f>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m:t>
                      </m:r>
                      <m:sSubSup>
                        <m:sSubSupPr>
                          <m:ctrlPr>
                            <a:rPr lang="en-US" altLang="zh-CN" sz="2000" b="1" i="1">
                              <a:solidFill>
                                <a:srgbClr val="002060"/>
                              </a:solidFill>
                              <a:latin typeface="Cambria Math" panose="02040503050406030204" pitchFamily="18" charset="0"/>
                            </a:rPr>
                          </m:ctrlPr>
                        </m:sSubSupPr>
                        <m:e>
                          <m:r>
                            <a:rPr lang="zh-CN" altLang="en-US" sz="2000" b="1" i="1">
                              <a:solidFill>
                                <a:srgbClr val="002060"/>
                              </a:solidFill>
                              <a:latin typeface="Cambria Math" panose="02040503050406030204" pitchFamily="18" charset="0"/>
                            </a:rPr>
                            <m:t>𝝌</m:t>
                          </m:r>
                        </m:e>
                        <m:sub>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𝟎𝟐𝟓</m:t>
                          </m:r>
                        </m:sub>
                        <m:sup>
                          <m:r>
                            <a:rPr lang="en-US" altLang="zh-CN" sz="2000" b="1" i="1">
                              <a:solidFill>
                                <a:srgbClr val="002060"/>
                              </a:solidFill>
                              <a:latin typeface="Cambria Math" panose="02040503050406030204" pitchFamily="18" charset="0"/>
                            </a:rPr>
                            <m:t>𝟐</m:t>
                          </m:r>
                        </m:sup>
                      </m:sSubSup>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𝟗</m:t>
                          </m:r>
                        </m:e>
                      </m:d>
                    </m:oMath>
                  </m:oMathPara>
                </a14:m>
                <a:endParaRPr lang="zh-CN" altLang="en-US" sz="2000" b="1" dirty="0"/>
              </a:p>
            </p:txBody>
          </p:sp>
        </mc:Choice>
        <mc:Fallback xmlns="">
          <p:sp>
            <p:nvSpPr>
              <p:cNvPr id="16" name="矩形 15">
                <a:extLst>
                  <a:ext uri="{FF2B5EF4-FFF2-40B4-BE49-F238E27FC236}">
                    <a16:creationId xmlns:a16="http://schemas.microsoft.com/office/drawing/2014/main" id="{E4EC4AC5-7D98-2B3F-F56B-4E3735FCA503}"/>
                  </a:ext>
                </a:extLst>
              </p:cNvPr>
              <p:cNvSpPr>
                <a:spLocks noRot="1" noChangeAspect="1" noMove="1" noResize="1" noEditPoints="1" noAdjustHandles="1" noChangeArrowheads="1" noChangeShapeType="1" noTextEdit="1"/>
              </p:cNvSpPr>
              <p:nvPr/>
            </p:nvSpPr>
            <p:spPr>
              <a:xfrm>
                <a:off x="4037262" y="4556286"/>
                <a:ext cx="2766911" cy="589777"/>
              </a:xfrm>
              <a:prstGeom prst="rect">
                <a:avLst/>
              </a:prstGeom>
              <a:blipFill>
                <a:blip r:embed="rId12"/>
                <a:stretch>
                  <a:fillRect b="-30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0D38708-13C7-3CB8-A6C3-67234303210A}"/>
                  </a:ext>
                </a:extLst>
              </p:cNvPr>
              <p:cNvSpPr/>
              <p:nvPr/>
            </p:nvSpPr>
            <p:spPr>
              <a:xfrm>
                <a:off x="6608781" y="4564209"/>
                <a:ext cx="1436804" cy="461665"/>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𝟏𝟗</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𝟎𝟐𝟑</m:t>
                      </m:r>
                      <m:r>
                        <a:rPr lang="en-US" altLang="zh-CN" sz="2000" b="1" i="1" dirty="0" smtClean="0">
                          <a:solidFill>
                            <a:srgbClr val="002060"/>
                          </a:solidFill>
                          <a:latin typeface="Cambria Math" panose="02040503050406030204" pitchFamily="18" charset="0"/>
                        </a:rPr>
                        <m:t>,</m:t>
                      </m:r>
                    </m:oMath>
                  </m:oMathPara>
                </a14:m>
                <a:endParaRPr lang="zh-CN" altLang="en-US" sz="2000" b="1" dirty="0"/>
              </a:p>
            </p:txBody>
          </p:sp>
        </mc:Choice>
        <mc:Fallback xmlns="">
          <p:sp>
            <p:nvSpPr>
              <p:cNvPr id="17" name="矩形 16">
                <a:extLst>
                  <a:ext uri="{FF2B5EF4-FFF2-40B4-BE49-F238E27FC236}">
                    <a16:creationId xmlns:a16="http://schemas.microsoft.com/office/drawing/2014/main" id="{50D38708-13C7-3CB8-A6C3-67234303210A}"/>
                  </a:ext>
                </a:extLst>
              </p:cNvPr>
              <p:cNvSpPr>
                <a:spLocks noRot="1" noChangeAspect="1" noMove="1" noResize="1" noEditPoints="1" noAdjustHandles="1" noChangeArrowheads="1" noChangeShapeType="1" noTextEdit="1"/>
              </p:cNvSpPr>
              <p:nvPr/>
            </p:nvSpPr>
            <p:spPr>
              <a:xfrm>
                <a:off x="6608781" y="4564209"/>
                <a:ext cx="1436804"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D9501625-CFD6-B32C-84CA-6F5591F82047}"/>
                  </a:ext>
                </a:extLst>
              </p:cNvPr>
              <p:cNvSpPr/>
              <p:nvPr/>
            </p:nvSpPr>
            <p:spPr>
              <a:xfrm>
                <a:off x="1759362" y="6271189"/>
                <a:ext cx="3009093" cy="542777"/>
              </a:xfrm>
              <a:prstGeom prst="rect">
                <a:avLst/>
              </a:prstGeom>
            </p:spPr>
            <p:txBody>
              <a:bodyPr wrap="none">
                <a:spAutoFit/>
              </a:bodyPr>
              <a:lstStyle/>
              <a:p>
                <a14:m>
                  <m:oMath xmlns:m="http://schemas.openxmlformats.org/officeDocument/2006/math">
                    <m:f>
                      <m:fPr>
                        <m:ctrlPr>
                          <a:rPr lang="en-US" altLang="zh-CN" sz="2000" b="1" i="1" smtClean="0">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𝟐𝟖𝟔</m:t>
                        </m:r>
                        <m:r>
                          <a:rPr lang="en-US" altLang="zh-CN" sz="2000" b="1" i="1" smtClean="0">
                            <a:solidFill>
                              <a:srgbClr val="002060"/>
                            </a:solidFill>
                            <a:latin typeface="Cambria Math" panose="02040503050406030204" pitchFamily="18" charset="0"/>
                          </a:rPr>
                          <m:t>)</m:t>
                        </m:r>
                      </m:num>
                      <m:den>
                        <m:r>
                          <a:rPr lang="en-US" altLang="zh-CN" sz="2000" b="1" i="1" dirty="0">
                            <a:solidFill>
                              <a:srgbClr val="002060"/>
                            </a:solidFill>
                            <a:latin typeface="Cambria Math" panose="02040503050406030204" pitchFamily="18" charset="0"/>
                          </a:rPr>
                          <m:t>𝟏𝟗</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𝟎𝟐𝟑</m:t>
                        </m:r>
                      </m:den>
                    </m:f>
                  </m:oMath>
                </a14:m>
                <a:r>
                  <a:rPr lang="en-US" altLang="zh-CN" sz="2000" b="1" dirty="0">
                    <a:solidFill>
                      <a:srgbClr val="002060"/>
                    </a:solidFill>
                    <a:ea typeface="Cambria Math"/>
                  </a:rPr>
                  <a:t> </a:t>
                </a:r>
                <a14:m>
                  <m:oMath xmlns:m="http://schemas.openxmlformats.org/officeDocument/2006/math">
                    <m:r>
                      <a:rPr lang="en-US" altLang="zh-CN" sz="2000" b="1" i="1">
                        <a:solidFill>
                          <a:srgbClr val="002060"/>
                        </a:solidFill>
                        <a:latin typeface="Cambria Math" panose="02040503050406030204" pitchFamily="18" charset="0"/>
                        <a:ea typeface="Cambria Math"/>
                      </a:rPr>
                      <m:t>&lt;</m:t>
                    </m:r>
                    <m:sSup>
                      <m:sSupPr>
                        <m:ctrlPr>
                          <a:rPr lang="en-US" altLang="zh-CN" sz="2000" b="1" i="1">
                            <a:solidFill>
                              <a:srgbClr val="002060"/>
                            </a:solidFill>
                            <a:latin typeface="Cambria Math" panose="02040503050406030204" pitchFamily="18" charset="0"/>
                          </a:rPr>
                        </m:ctrlPr>
                      </m:sSupPr>
                      <m:e>
                        <m:r>
                          <a:rPr lang="zh-CN" altLang="en-US" sz="2000" b="1" i="1">
                            <a:solidFill>
                              <a:srgbClr val="002060"/>
                            </a:solidFill>
                            <a:latin typeface="Cambria Math"/>
                          </a:rPr>
                          <m:t>𝝈</m:t>
                        </m:r>
                      </m:e>
                      <m:sup>
                        <m:r>
                          <a:rPr lang="en-US" altLang="zh-CN" sz="2000" b="1" i="1">
                            <a:solidFill>
                              <a:srgbClr val="002060"/>
                            </a:solidFill>
                            <a:latin typeface="Cambria Math"/>
                          </a:rPr>
                          <m:t>𝟐</m:t>
                        </m:r>
                      </m:sup>
                    </m:sSup>
                    <m:r>
                      <a:rPr lang="en-US" altLang="zh-CN" sz="2000" b="1" i="1">
                        <a:solidFill>
                          <a:srgbClr val="002060"/>
                        </a:solidFill>
                        <a:latin typeface="Cambria Math" panose="02040503050406030204" pitchFamily="18" charset="0"/>
                        <a:ea typeface="Cambria Math"/>
                      </a:rPr>
                      <m:t>&lt; </m:t>
                    </m:r>
                    <m:f>
                      <m:fPr>
                        <m:ctrlPr>
                          <a:rPr lang="en-US" altLang="zh-CN" sz="2000" b="1" i="1">
                            <a:solidFill>
                              <a:srgbClr val="002060"/>
                            </a:solidFill>
                            <a:latin typeface="Cambria Math" panose="02040503050406030204" pitchFamily="18" charset="0"/>
                          </a:rPr>
                        </m:ctrlPr>
                      </m:fPr>
                      <m:num>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𝟗</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𝟎</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𝟐𝟖𝟔</m:t>
                        </m:r>
                        <m:r>
                          <a:rPr lang="en-US" altLang="zh-CN" sz="2000" b="1" i="1">
                            <a:solidFill>
                              <a:srgbClr val="002060"/>
                            </a:solidFill>
                            <a:latin typeface="Cambria Math" panose="02040503050406030204" pitchFamily="18" charset="0"/>
                          </a:rPr>
                          <m:t>)</m:t>
                        </m:r>
                      </m:num>
                      <m:den>
                        <m:r>
                          <a:rPr lang="en-US" altLang="zh-CN" sz="2000" b="1" i="1" dirty="0">
                            <a:solidFill>
                              <a:srgbClr val="002060"/>
                            </a:solidFill>
                            <a:latin typeface="Cambria Math" panose="02040503050406030204" pitchFamily="18" charset="0"/>
                          </a:rPr>
                          <m:t>𝟐</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𝟕</m:t>
                        </m:r>
                        <m:r>
                          <m:rPr>
                            <m:nor/>
                          </m:rPr>
                          <a:rPr lang="zh-CN" altLang="en-US" sz="2000" b="1" dirty="0"/>
                          <m:t> </m:t>
                        </m:r>
                      </m:den>
                    </m:f>
                  </m:oMath>
                </a14:m>
                <a:endParaRPr lang="zh-CN" altLang="en-US" sz="2000" b="1" dirty="0"/>
              </a:p>
            </p:txBody>
          </p:sp>
        </mc:Choice>
        <mc:Fallback xmlns="">
          <p:sp>
            <p:nvSpPr>
              <p:cNvPr id="18" name="矩形 17">
                <a:extLst>
                  <a:ext uri="{FF2B5EF4-FFF2-40B4-BE49-F238E27FC236}">
                    <a16:creationId xmlns:a16="http://schemas.microsoft.com/office/drawing/2014/main" id="{D9501625-CFD6-B32C-84CA-6F5591F82047}"/>
                  </a:ext>
                </a:extLst>
              </p:cNvPr>
              <p:cNvSpPr>
                <a:spLocks noRot="1" noChangeAspect="1" noMove="1" noResize="1" noEditPoints="1" noAdjustHandles="1" noChangeArrowheads="1" noChangeShapeType="1" noTextEdit="1"/>
              </p:cNvSpPr>
              <p:nvPr/>
            </p:nvSpPr>
            <p:spPr>
              <a:xfrm>
                <a:off x="1759362" y="6271189"/>
                <a:ext cx="3009093" cy="54277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A154566-009F-A1A0-3D70-28904870A770}"/>
                  </a:ext>
                </a:extLst>
              </p:cNvPr>
              <p:cNvSpPr/>
              <p:nvPr/>
            </p:nvSpPr>
            <p:spPr>
              <a:xfrm>
                <a:off x="689706" y="2139412"/>
                <a:ext cx="7907421" cy="853054"/>
              </a:xfrm>
              <a:prstGeom prst="rect">
                <a:avLst/>
              </a:prstGeom>
              <a:ln w="12700">
                <a:solidFill>
                  <a:srgbClr val="6D0002"/>
                </a:solidFill>
              </a:ln>
            </p:spPr>
            <p:txBody>
              <a:bodyPr wrap="none">
                <a:spAutoFit/>
              </a:bodyPr>
              <a:lstStyle/>
              <a:p>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𝟏</m:t>
                    </m:r>
                    <m:r>
                      <a:rPr lang="en-US" altLang="zh-CN" sz="2400" b="1">
                        <a:solidFill>
                          <a:srgbClr val="002060"/>
                        </a:solidFill>
                        <a:latin typeface="Cambria Math" panose="02040503050406030204" pitchFamily="18" charset="0"/>
                        <a:ea typeface="Cambria Math" panose="02040503050406030204" pitchFamily="18" charset="0"/>
                      </a:rPr>
                      <m:t>−</m:t>
                    </m:r>
                    <m:r>
                      <a:rPr lang="zh-CN" altLang="en-US" sz="2400" b="1" i="1">
                        <a:solidFill>
                          <a:srgbClr val="002060"/>
                        </a:solidFill>
                        <a:latin typeface="Cambria Math" panose="02040503050406030204" pitchFamily="18" charset="0"/>
                      </a:rPr>
                      <m:t>𝜶</m:t>
                    </m:r>
                  </m:oMath>
                </a14:m>
                <a:r>
                  <a:rPr lang="en-US" altLang="zh-CN" sz="2400" b="1" dirty="0">
                    <a:latin typeface="Cambria Math" panose="02040503050406030204" pitchFamily="18" charset="0"/>
                    <a:ea typeface="Cambria Math" panose="02040503050406030204" pitchFamily="18" charset="0"/>
                  </a:rPr>
                  <a:t> confidence interval for</a:t>
                </a:r>
                <a14:m>
                  <m:oMath xmlns:m="http://schemas.openxmlformats.org/officeDocument/2006/math">
                    <m:sSup>
                      <m:sSupPr>
                        <m:ctrlPr>
                          <a:rPr lang="en-US" altLang="zh-CN" sz="2400" b="1" i="1">
                            <a:solidFill>
                              <a:srgbClr val="002060"/>
                            </a:solidFill>
                            <a:latin typeface="Cambria Math" panose="02040503050406030204" pitchFamily="18" charset="0"/>
                            <a:ea typeface="Cambria Math" panose="02040503050406030204" pitchFamily="18" charset="0"/>
                          </a:rPr>
                        </m:ctrlPr>
                      </m:sSupPr>
                      <m:e>
                        <m:r>
                          <a:rPr lang="en-US" altLang="zh-CN" sz="2400" b="1" i="1">
                            <a:solidFill>
                              <a:srgbClr val="002060"/>
                            </a:solidFill>
                            <a:latin typeface="Cambria Math" panose="02040503050406030204" pitchFamily="18" charset="0"/>
                            <a:ea typeface="Cambria Math" panose="02040503050406030204" pitchFamily="18" charset="0"/>
                          </a:rPr>
                          <m:t> </m:t>
                        </m:r>
                        <m:r>
                          <a:rPr lang="zh-CN" altLang="en-US" sz="2400" b="1" i="1">
                            <a:solidFill>
                              <a:srgbClr val="002060"/>
                            </a:solidFill>
                            <a:latin typeface="Cambria Math" panose="02040503050406030204" pitchFamily="18" charset="0"/>
                          </a:rPr>
                          <m:t>𝝈</m:t>
                        </m:r>
                      </m:e>
                      <m:sup>
                        <m:r>
                          <a:rPr lang="en-US" altLang="zh-CN" sz="2400" b="1" i="1">
                            <a:solidFill>
                              <a:srgbClr val="002060"/>
                            </a:solidFill>
                            <a:latin typeface="Cambria Math" panose="02040503050406030204" pitchFamily="18" charset="0"/>
                            <a:ea typeface="Cambria Math" panose="02040503050406030204" pitchFamily="18" charset="0"/>
                          </a:rPr>
                          <m:t>𝟐</m:t>
                        </m:r>
                      </m:sup>
                    </m:sSup>
                  </m:oMath>
                </a14:m>
                <a:r>
                  <a:rPr lang="zh-CN" altLang="en-US" sz="2400" b="1" dirty="0">
                    <a:latin typeface="Cambria Math" panose="02040503050406030204" pitchFamily="18" charset="0"/>
                  </a:rPr>
                  <a:t>：</a:t>
                </a:r>
                <a:r>
                  <a:rPr lang="en-US" altLang="zh-CN" sz="2400" b="1" dirty="0">
                    <a:latin typeface="Cambria Math" panose="02040503050406030204" pitchFamily="18" charset="0"/>
                    <a:ea typeface="Cambria Math" panose="02040503050406030204" pitchFamily="18" charset="0"/>
                  </a:rPr>
                  <a:t> </a:t>
                </a:r>
                <a14:m>
                  <m:oMath xmlns:m="http://schemas.openxmlformats.org/officeDocument/2006/math">
                    <m:d>
                      <m:dPr>
                        <m:ctrlPr>
                          <a:rPr lang="en-US" altLang="zh-CN" sz="2200" b="1" i="1">
                            <a:solidFill>
                              <a:srgbClr val="002060"/>
                            </a:solidFill>
                            <a:latin typeface="Cambria Math" panose="02040503050406030204" pitchFamily="18" charset="0"/>
                            <a:ea typeface="黑体" panose="02010609060101010101" pitchFamily="49" charset="-122"/>
                          </a:rPr>
                        </m:ctrlPr>
                      </m:dPr>
                      <m:e>
                        <m:f>
                          <m:fPr>
                            <m:ctrlPr>
                              <a:rPr lang="en-US" altLang="zh-CN" sz="2400" b="1" i="1">
                                <a:solidFill>
                                  <a:srgbClr val="002060"/>
                                </a:solidFill>
                                <a:latin typeface="Cambria Math" panose="02040503050406030204" pitchFamily="18" charset="0"/>
                              </a:rPr>
                            </m:ctrlPr>
                          </m:fPr>
                          <m:num>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m:t>
                            </m:r>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𝑺</m:t>
                                </m:r>
                              </m:e>
                              <m:sup>
                                <m:r>
                                  <a:rPr lang="en-US" altLang="zh-CN" sz="2400" b="1" i="1">
                                    <a:solidFill>
                                      <a:srgbClr val="002060"/>
                                    </a:solidFill>
                                    <a:latin typeface="Cambria Math"/>
                                  </a:rPr>
                                  <m:t>𝟐</m:t>
                                </m:r>
                              </m:sup>
                            </m:sSup>
                          </m:num>
                          <m:den>
                            <m:sSubSup>
                              <m:sSubSupPr>
                                <m:ctrlPr>
                                  <a:rPr lang="en-US" altLang="zh-CN" sz="2400" b="1" i="1">
                                    <a:solidFill>
                                      <a:srgbClr val="002060"/>
                                    </a:solidFill>
                                    <a:latin typeface="Cambria Math" panose="02040503050406030204" pitchFamily="18" charset="0"/>
                                  </a:rPr>
                                </m:ctrlPr>
                              </m:sSubSupPr>
                              <m:e>
                                <m:r>
                                  <a:rPr lang="zh-CN" altLang="en-US" sz="2400" b="1" i="1">
                                    <a:solidFill>
                                      <a:srgbClr val="002060"/>
                                    </a:solidFill>
                                    <a:latin typeface="Cambria Math" panose="02040503050406030204" pitchFamily="18" charset="0"/>
                                  </a:rPr>
                                  <m:t>𝝌</m:t>
                                </m:r>
                              </m:e>
                              <m:sub>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up>
                                <m:r>
                                  <a:rPr lang="en-US" altLang="zh-CN" sz="2400" b="1" i="1">
                                    <a:solidFill>
                                      <a:srgbClr val="002060"/>
                                    </a:solidFill>
                                    <a:latin typeface="Cambria Math" panose="02040503050406030204" pitchFamily="18" charset="0"/>
                                  </a:rPr>
                                  <m:t>𝟐</m:t>
                                </m:r>
                              </m:sup>
                            </m:sSubSup>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e>
                            </m:d>
                          </m:den>
                        </m:f>
                        <m:r>
                          <a:rPr lang="zh-CN" altLang="en-US" sz="2200" b="1" i="1" dirty="0">
                            <a:solidFill>
                              <a:srgbClr val="002060"/>
                            </a:solidFill>
                            <a:latin typeface="Cambria Math" panose="02040503050406030204" pitchFamily="18" charset="0"/>
                            <a:cs typeface="Times New Roman" panose="02020603050405020304" pitchFamily="18" charset="0"/>
                          </a:rPr>
                          <m:t>，</m:t>
                        </m:r>
                        <m:f>
                          <m:fPr>
                            <m:ctrlPr>
                              <a:rPr lang="en-US" altLang="zh-CN" sz="2400" b="1" i="1">
                                <a:solidFill>
                                  <a:srgbClr val="002060"/>
                                </a:solidFill>
                                <a:latin typeface="Cambria Math" panose="02040503050406030204" pitchFamily="18" charset="0"/>
                              </a:rPr>
                            </m:ctrlPr>
                          </m:fPr>
                          <m:num>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m:t>
                            </m:r>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𝑺</m:t>
                                </m:r>
                              </m:e>
                              <m:sup>
                                <m:r>
                                  <a:rPr lang="en-US" altLang="zh-CN" sz="2400" b="1" i="1">
                                    <a:solidFill>
                                      <a:srgbClr val="002060"/>
                                    </a:solidFill>
                                    <a:latin typeface="Cambria Math"/>
                                  </a:rPr>
                                  <m:t>𝟐</m:t>
                                </m:r>
                              </m:sup>
                            </m:sSup>
                          </m:num>
                          <m:den>
                            <m:sSubSup>
                              <m:sSubSupPr>
                                <m:ctrlPr>
                                  <a:rPr lang="en-US" altLang="zh-CN" sz="2400" b="1" i="1">
                                    <a:solidFill>
                                      <a:srgbClr val="002060"/>
                                    </a:solidFill>
                                    <a:latin typeface="Cambria Math" panose="02040503050406030204" pitchFamily="18" charset="0"/>
                                  </a:rPr>
                                </m:ctrlPr>
                              </m:sSubSupPr>
                              <m:e>
                                <m:r>
                                  <a:rPr lang="en-US" altLang="zh-CN" sz="2400" b="1" i="1">
                                    <a:solidFill>
                                      <a:srgbClr val="002060"/>
                                    </a:solidFill>
                                    <a:latin typeface="Cambria Math" panose="02040503050406030204" pitchFamily="18" charset="0"/>
                                  </a:rPr>
                                  <m:t> </m:t>
                                </m:r>
                                <m:r>
                                  <a:rPr lang="zh-CN" altLang="en-US" sz="2400" b="1" i="1">
                                    <a:solidFill>
                                      <a:srgbClr val="002060"/>
                                    </a:solidFill>
                                    <a:latin typeface="Cambria Math" panose="02040503050406030204" pitchFamily="18" charset="0"/>
                                  </a:rPr>
                                  <m:t>𝝌</m:t>
                                </m:r>
                              </m:e>
                              <m:sub>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up>
                                <m:r>
                                  <a:rPr lang="en-US" altLang="zh-CN" sz="2400" b="1" i="1">
                                    <a:solidFill>
                                      <a:srgbClr val="002060"/>
                                    </a:solidFill>
                                    <a:latin typeface="Cambria Math" panose="02040503050406030204" pitchFamily="18" charset="0"/>
                                  </a:rPr>
                                  <m:t>𝟐</m:t>
                                </m:r>
                              </m:sup>
                            </m:sSubSup>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e>
                            </m:d>
                          </m:den>
                        </m:f>
                      </m:e>
                    </m:d>
                  </m:oMath>
                </a14:m>
                <a:endParaRPr lang="zh-CN" altLang="en-US" sz="2400" b="1" dirty="0"/>
              </a:p>
            </p:txBody>
          </p:sp>
        </mc:Choice>
        <mc:Fallback xmlns="">
          <p:sp>
            <p:nvSpPr>
              <p:cNvPr id="19" name="矩形 18">
                <a:extLst>
                  <a:ext uri="{FF2B5EF4-FFF2-40B4-BE49-F238E27FC236}">
                    <a16:creationId xmlns:a16="http://schemas.microsoft.com/office/drawing/2014/main" id="{1A154566-009F-A1A0-3D70-28904870A770}"/>
                  </a:ext>
                </a:extLst>
              </p:cNvPr>
              <p:cNvSpPr>
                <a:spLocks noRot="1" noChangeAspect="1" noMove="1" noResize="1" noEditPoints="1" noAdjustHandles="1" noChangeArrowheads="1" noChangeShapeType="1" noTextEdit="1"/>
              </p:cNvSpPr>
              <p:nvPr/>
            </p:nvSpPr>
            <p:spPr>
              <a:xfrm>
                <a:off x="689706" y="2139412"/>
                <a:ext cx="7907421" cy="853054"/>
              </a:xfrm>
              <a:prstGeom prst="rect">
                <a:avLst/>
              </a:prstGeom>
              <a:blipFill>
                <a:blip r:embed="rId15"/>
                <a:stretch>
                  <a:fillRect/>
                </a:stretch>
              </a:blipFill>
              <a:ln w="12700">
                <a:solidFill>
                  <a:srgbClr val="6D000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7FBF6BF0-6A63-4558-28DE-A51FEFDB57F1}"/>
                  </a:ext>
                </a:extLst>
              </p:cNvPr>
              <p:cNvSpPr/>
              <p:nvPr/>
            </p:nvSpPr>
            <p:spPr>
              <a:xfrm>
                <a:off x="113767" y="3997543"/>
                <a:ext cx="716286" cy="407099"/>
              </a:xfrm>
              <a:prstGeom prst="rect">
                <a:avLst/>
              </a:prstGeom>
            </p:spPr>
            <p:txBody>
              <a:bodyPr wrap="none">
                <a:spAutoFit/>
              </a:bodyPr>
              <a:lstStyle/>
              <a:p>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𝑺</m:t>
                        </m:r>
                      </m:e>
                      <m:sup>
                        <m:r>
                          <a:rPr lang="en-US" altLang="zh-CN" sz="2000" b="1" i="1">
                            <a:solidFill>
                              <a:srgbClr val="002060"/>
                            </a:solidFill>
                            <a:latin typeface="Cambria Math" panose="02040503050406030204" pitchFamily="18" charset="0"/>
                          </a:rPr>
                          <m:t>𝟐</m:t>
                        </m:r>
                      </m:sup>
                    </m:sSup>
                  </m:oMath>
                </a14:m>
                <a:r>
                  <a:rPr lang="en-US" altLang="zh-CN" sz="2000" b="1" dirty="0">
                    <a:solidFill>
                      <a:srgbClr val="002060"/>
                    </a:solidFill>
                  </a:rPr>
                  <a:t> </a:t>
                </a:r>
                <a14:m>
                  <m:oMath xmlns:m="http://schemas.openxmlformats.org/officeDocument/2006/math">
                    <m:r>
                      <a:rPr lang="en-US" altLang="zh-CN" sz="2000" b="1" i="1">
                        <a:solidFill>
                          <a:srgbClr val="002060"/>
                        </a:solidFill>
                        <a:latin typeface="Cambria Math"/>
                      </a:rPr>
                      <m:t>=</m:t>
                    </m:r>
                  </m:oMath>
                </a14:m>
                <a:endParaRPr lang="zh-CN" altLang="en-US" sz="2000" b="1" dirty="0"/>
              </a:p>
            </p:txBody>
          </p:sp>
        </mc:Choice>
        <mc:Fallback xmlns="">
          <p:sp>
            <p:nvSpPr>
              <p:cNvPr id="20" name="矩形 19">
                <a:extLst>
                  <a:ext uri="{FF2B5EF4-FFF2-40B4-BE49-F238E27FC236}">
                    <a16:creationId xmlns:a16="http://schemas.microsoft.com/office/drawing/2014/main" id="{7FBF6BF0-6A63-4558-28DE-A51FEFDB57F1}"/>
                  </a:ext>
                </a:extLst>
              </p:cNvPr>
              <p:cNvSpPr>
                <a:spLocks noRot="1" noChangeAspect="1" noMove="1" noResize="1" noEditPoints="1" noAdjustHandles="1" noChangeArrowheads="1" noChangeShapeType="1" noTextEdit="1"/>
              </p:cNvSpPr>
              <p:nvPr/>
            </p:nvSpPr>
            <p:spPr>
              <a:xfrm>
                <a:off x="113767" y="3997543"/>
                <a:ext cx="716286" cy="40709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1A13CB3-BD36-EA8B-0D2B-E60D99369B3B}"/>
                  </a:ext>
                </a:extLst>
              </p:cNvPr>
              <p:cNvSpPr txBox="1"/>
              <p:nvPr/>
            </p:nvSpPr>
            <p:spPr>
              <a:xfrm>
                <a:off x="775079" y="3649300"/>
                <a:ext cx="3674339"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m:t>
                          </m:r>
                        </m:num>
                        <m:den>
                          <m:r>
                            <a:rPr lang="en-US" altLang="zh-CN" sz="2000" b="1" i="1" dirty="0" smtClean="0">
                              <a:solidFill>
                                <a:srgbClr val="002060"/>
                              </a:solidFill>
                              <a:latin typeface="Cambria Math" panose="02040503050406030204" pitchFamily="18" charset="0"/>
                            </a:rPr>
                            <m:t>𝒏</m:t>
                          </m:r>
                          <m:r>
                            <a:rPr lang="en-US" altLang="zh-CN" sz="2000" b="1" i="1" dirty="0" smtClean="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𝒏</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𝟏</m:t>
                          </m:r>
                          <m:r>
                            <a:rPr lang="en-US" altLang="zh-CN" sz="2000" b="1" i="1" dirty="0" smtClean="0">
                              <a:solidFill>
                                <a:srgbClr val="002060"/>
                              </a:solidFill>
                              <a:latin typeface="Cambria Math" panose="02040503050406030204" pitchFamily="18" charset="0"/>
                            </a:rPr>
                            <m:t>)</m:t>
                          </m:r>
                        </m:den>
                      </m:f>
                      <m:d>
                        <m:dPr>
                          <m:begChr m:val="["/>
                          <m:endChr m:val="]"/>
                          <m:ctrlPr>
                            <a:rPr lang="en-US" altLang="zh-CN" sz="2000" b="1" i="1" dirty="0" smtClean="0">
                              <a:solidFill>
                                <a:srgbClr val="002060"/>
                              </a:solidFill>
                              <a:latin typeface="Cambria Math" panose="02040503050406030204" pitchFamily="18" charset="0"/>
                            </a:rPr>
                          </m:ctrlPr>
                        </m:dPr>
                        <m:e>
                          <m:r>
                            <a:rPr lang="en-US" altLang="zh-CN" sz="2000" b="1" i="1" dirty="0" smtClean="0">
                              <a:solidFill>
                                <a:srgbClr val="002060"/>
                              </a:solidFill>
                              <a:latin typeface="Cambria Math" panose="02040503050406030204" pitchFamily="18" charset="0"/>
                            </a:rPr>
                            <m:t>𝒏</m:t>
                          </m:r>
                          <m:nary>
                            <m:naryPr>
                              <m:chr m:val="∑"/>
                              <m:ctrlPr>
                                <a:rPr lang="zh-CN" altLang="en-US" sz="2000" b="1" i="1">
                                  <a:solidFill>
                                    <a:srgbClr val="002060"/>
                                  </a:solidFill>
                                  <a:latin typeface="Cambria Math" panose="02040503050406030204" pitchFamily="18" charset="0"/>
                                </a:rPr>
                              </m:ctrlPr>
                            </m:naryPr>
                            <m:sub>
                              <m:r>
                                <m:rPr>
                                  <m:brk m:alnAt="23"/>
                                </m:rPr>
                                <a:rPr lang="en-US" altLang="zh-CN" sz="2000" b="1" i="1">
                                  <a:solidFill>
                                    <a:srgbClr val="002060"/>
                                  </a:solidFill>
                                  <a:latin typeface="Cambria Math" panose="02040503050406030204" pitchFamily="18" charset="0"/>
                                </a:rPr>
                                <m:t>𝒊</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𝒏</m:t>
                              </m:r>
                            </m:sup>
                            <m:e>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𝑿</m:t>
                                  </m:r>
                                </m:e>
                                <m:sub>
                                  <m:r>
                                    <a:rPr lang="en-US" altLang="zh-CN" sz="2000" b="1" i="1">
                                      <a:solidFill>
                                        <a:srgbClr val="002060"/>
                                      </a:solidFill>
                                      <a:latin typeface="Cambria Math" panose="02040503050406030204" pitchFamily="18" charset="0"/>
                                    </a:rPr>
                                    <m:t>𝒊</m:t>
                                  </m:r>
                                  <m:r>
                                    <m:rPr>
                                      <m:nor/>
                                    </m:rPr>
                                    <a:rPr lang="zh-CN" altLang="en-US" sz="2000" b="1" dirty="0">
                                      <a:solidFill>
                                        <a:srgbClr val="002060"/>
                                      </a:solidFill>
                                    </a:rPr>
                                    <m:t> </m:t>
                                  </m:r>
                                </m:sub>
                                <m:sup>
                                  <m:r>
                                    <a:rPr lang="en-US" altLang="zh-CN" sz="2000" b="1" i="1">
                                      <a:solidFill>
                                        <a:srgbClr val="002060"/>
                                      </a:solidFill>
                                      <a:latin typeface="Cambria Math" panose="02040503050406030204" pitchFamily="18" charset="0"/>
                                    </a:rPr>
                                    <m:t>𝟐</m:t>
                                  </m:r>
                                </m:sup>
                              </m:sSubSup>
                            </m:e>
                          </m:nary>
                          <m:r>
                            <a:rPr lang="en-US" altLang="zh-CN" sz="2000" b="1" i="1">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d>
                                <m:dPr>
                                  <m:ctrlPr>
                                    <a:rPr lang="en-US" altLang="zh-CN" sz="2000" b="1" i="1" smtClean="0">
                                      <a:solidFill>
                                        <a:srgbClr val="002060"/>
                                      </a:solidFill>
                                      <a:latin typeface="Cambria Math" panose="02040503050406030204" pitchFamily="18" charset="0"/>
                                    </a:rPr>
                                  </m:ctrlPr>
                                </m:dPr>
                                <m:e>
                                  <m:nary>
                                    <m:naryPr>
                                      <m:chr m:val="∑"/>
                                      <m:ctrlPr>
                                        <a:rPr lang="zh-CN" altLang="en-US" sz="2000" b="1" i="1">
                                          <a:solidFill>
                                            <a:srgbClr val="002060"/>
                                          </a:solidFill>
                                          <a:latin typeface="Cambria Math" panose="02040503050406030204" pitchFamily="18" charset="0"/>
                                        </a:rPr>
                                      </m:ctrlPr>
                                    </m:naryPr>
                                    <m:sub>
                                      <m:r>
                                        <m:rPr>
                                          <m:brk m:alnAt="23"/>
                                        </m:rPr>
                                        <a:rPr lang="en-US" altLang="zh-CN" sz="2000" b="1" i="1">
                                          <a:solidFill>
                                            <a:srgbClr val="002060"/>
                                          </a:solidFill>
                                          <a:latin typeface="Cambria Math" panose="02040503050406030204" pitchFamily="18" charset="0"/>
                                        </a:rPr>
                                        <m:t>𝒊</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𝒏</m:t>
                                      </m:r>
                                    </m:sup>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a:rPr>
                                            <m:t>𝑿</m:t>
                                          </m:r>
                                        </m:e>
                                        <m:sub>
                                          <m:r>
                                            <a:rPr lang="en-US" altLang="zh-CN" sz="2000" b="1" i="1">
                                              <a:solidFill>
                                                <a:srgbClr val="002060"/>
                                              </a:solidFill>
                                              <a:latin typeface="Cambria Math" panose="02040503050406030204" pitchFamily="18" charset="0"/>
                                            </a:rPr>
                                            <m:t>𝒊</m:t>
                                          </m:r>
                                        </m:sub>
                                      </m:sSub>
                                    </m:e>
                                  </m:nary>
                                </m:e>
                              </m:d>
                            </m:e>
                            <m:sup>
                              <m:r>
                                <a:rPr lang="en-US" altLang="zh-CN" sz="2000" b="1" i="1">
                                  <a:solidFill>
                                    <a:srgbClr val="002060"/>
                                  </a:solidFill>
                                  <a:latin typeface="Cambria Math" panose="02040503050406030204" pitchFamily="18" charset="0"/>
                                </a:rPr>
                                <m:t>𝟐</m:t>
                              </m:r>
                            </m:sup>
                          </m:sSup>
                        </m:e>
                      </m:d>
                    </m:oMath>
                  </m:oMathPara>
                </a14:m>
                <a:endParaRPr lang="zh-CN" altLang="en-US" sz="2000" b="1" dirty="0">
                  <a:solidFill>
                    <a:srgbClr val="002060"/>
                  </a:solidFill>
                </a:endParaRPr>
              </a:p>
            </p:txBody>
          </p:sp>
        </mc:Choice>
        <mc:Fallback xmlns="">
          <p:sp>
            <p:nvSpPr>
              <p:cNvPr id="21" name="文本框 20">
                <a:extLst>
                  <a:ext uri="{FF2B5EF4-FFF2-40B4-BE49-F238E27FC236}">
                    <a16:creationId xmlns:a16="http://schemas.microsoft.com/office/drawing/2014/main" id="{F1A13CB3-BD36-EA8B-0D2B-E60D99369B3B}"/>
                  </a:ext>
                </a:extLst>
              </p:cNvPr>
              <p:cNvSpPr txBox="1">
                <a:spLocks noRot="1" noChangeAspect="1" noMove="1" noResize="1" noEditPoints="1" noAdjustHandles="1" noChangeArrowheads="1" noChangeShapeType="1" noTextEdit="1"/>
              </p:cNvSpPr>
              <p:nvPr/>
            </p:nvSpPr>
            <p:spPr>
              <a:xfrm>
                <a:off x="775079" y="3649300"/>
                <a:ext cx="3674339" cy="113390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DABBB716-7145-140D-2651-5FDB1EF10F41}"/>
                  </a:ext>
                </a:extLst>
              </p:cNvPr>
              <p:cNvSpPr/>
              <p:nvPr/>
            </p:nvSpPr>
            <p:spPr>
              <a:xfrm>
                <a:off x="4302416" y="3646306"/>
                <a:ext cx="4535601" cy="842923"/>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1" i="1" dirty="0" smtClean="0">
                          <a:solidFill>
                            <a:srgbClr val="002060"/>
                          </a:solidFill>
                          <a:latin typeface="Cambria Math" panose="02040503050406030204" pitchFamily="18" charset="0"/>
                        </a:rPr>
                        <m:t>=</m:t>
                      </m:r>
                      <m:f>
                        <m:fPr>
                          <m:ctrlPr>
                            <a:rPr lang="en-US" altLang="zh-CN" sz="2000" b="1" i="1" dirty="0" smtClean="0">
                              <a:solidFill>
                                <a:srgbClr val="002060"/>
                              </a:solidFill>
                              <a:latin typeface="Cambria Math" panose="02040503050406030204" pitchFamily="18" charset="0"/>
                            </a:rPr>
                          </m:ctrlPr>
                        </m:fPr>
                        <m:num>
                          <m:r>
                            <a:rPr lang="en-US" altLang="zh-CN" sz="2000" b="1" i="1" dirty="0">
                              <a:solidFill>
                                <a:srgbClr val="002060"/>
                              </a:solidFill>
                              <a:latin typeface="Cambria Math" panose="02040503050406030204" pitchFamily="18" charset="0"/>
                            </a:rPr>
                            <m:t>𝟏𝟎</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𝟐𝟏𝟐𝟕𝟑</m:t>
                          </m:r>
                          <m:r>
                            <a:rPr lang="en-US" altLang="zh-CN" sz="2000" b="1" i="1" dirty="0">
                              <a:solidFill>
                                <a:srgbClr val="002060"/>
                              </a:solidFill>
                              <a:latin typeface="Cambria Math" panose="02040503050406030204" pitchFamily="18" charset="0"/>
                            </a:rPr>
                            <m:t>.</m:t>
                          </m:r>
                          <m:r>
                            <a:rPr lang="en-US" altLang="zh-CN" sz="2000" b="1" i="1" dirty="0">
                              <a:solidFill>
                                <a:srgbClr val="002060"/>
                              </a:solidFill>
                              <a:latin typeface="Cambria Math" panose="02040503050406030204" pitchFamily="18" charset="0"/>
                            </a:rPr>
                            <m:t>𝟏𝟐</m:t>
                          </m:r>
                          <m:r>
                            <a:rPr lang="en-US" altLang="zh-CN" sz="2000" b="1" i="1" dirty="0">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𝟒𝟔𝟏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e>
                            <m:sup>
                              <m:r>
                                <a:rPr lang="en-US" altLang="zh-CN" sz="2000" b="1" i="1">
                                  <a:solidFill>
                                    <a:srgbClr val="002060"/>
                                  </a:solidFill>
                                  <a:latin typeface="Cambria Math"/>
                                </a:rPr>
                                <m:t>𝟐</m:t>
                              </m:r>
                            </m:sup>
                          </m:sSup>
                        </m:num>
                        <m:den>
                          <m:r>
                            <a:rPr lang="en-US" altLang="zh-CN" sz="2000" b="1" i="1" dirty="0" smtClean="0">
                              <a:solidFill>
                                <a:srgbClr val="002060"/>
                              </a:solidFill>
                              <a:latin typeface="Cambria Math" panose="02040503050406030204" pitchFamily="18" charset="0"/>
                            </a:rPr>
                            <m:t>𝟏𝟎</m:t>
                          </m:r>
                          <m:r>
                            <a:rPr lang="en-US" altLang="zh-CN" sz="2000" b="1" i="1" dirty="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𝟗</m:t>
                          </m:r>
                        </m:den>
                      </m:f>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𝟎</m:t>
                      </m:r>
                      <m:r>
                        <a:rPr lang="en-US" altLang="zh-CN" sz="2000" b="1" i="1" dirty="0" smtClean="0">
                          <a:solidFill>
                            <a:srgbClr val="002060"/>
                          </a:solidFill>
                          <a:latin typeface="Cambria Math" panose="02040503050406030204" pitchFamily="18" charset="0"/>
                        </a:rPr>
                        <m:t>.</m:t>
                      </m:r>
                      <m:r>
                        <a:rPr lang="en-US" altLang="zh-CN" sz="2000" b="1" i="1" dirty="0" smtClean="0">
                          <a:solidFill>
                            <a:srgbClr val="002060"/>
                          </a:solidFill>
                          <a:latin typeface="Cambria Math" panose="02040503050406030204" pitchFamily="18" charset="0"/>
                        </a:rPr>
                        <m:t>𝟐𝟖𝟔</m:t>
                      </m:r>
                      <m:r>
                        <a:rPr lang="en-US" altLang="zh-CN" sz="2000" b="1" i="1" dirty="0" smtClean="0">
                          <a:solidFill>
                            <a:srgbClr val="002060"/>
                          </a:solidFill>
                          <a:latin typeface="Cambria Math" panose="02040503050406030204" pitchFamily="18" charset="0"/>
                        </a:rPr>
                        <m:t>.</m:t>
                      </m:r>
                    </m:oMath>
                  </m:oMathPara>
                </a14:m>
                <a:endParaRPr lang="zh-CN" altLang="en-US" sz="2000" b="1" dirty="0"/>
              </a:p>
            </p:txBody>
          </p:sp>
        </mc:Choice>
        <mc:Fallback xmlns="">
          <p:sp>
            <p:nvSpPr>
              <p:cNvPr id="22" name="矩形 21">
                <a:extLst>
                  <a:ext uri="{FF2B5EF4-FFF2-40B4-BE49-F238E27FC236}">
                    <a16:creationId xmlns:a16="http://schemas.microsoft.com/office/drawing/2014/main" id="{DABBB716-7145-140D-2651-5FDB1EF10F41}"/>
                  </a:ext>
                </a:extLst>
              </p:cNvPr>
              <p:cNvSpPr>
                <a:spLocks noRot="1" noChangeAspect="1" noMove="1" noResize="1" noEditPoints="1" noAdjustHandles="1" noChangeArrowheads="1" noChangeShapeType="1" noTextEdit="1"/>
              </p:cNvSpPr>
              <p:nvPr/>
            </p:nvSpPr>
            <p:spPr>
              <a:xfrm>
                <a:off x="4302416" y="3646306"/>
                <a:ext cx="4535601" cy="842923"/>
              </a:xfrm>
              <a:prstGeom prst="rect">
                <a:avLst/>
              </a:prstGeom>
              <a:blipFill>
                <a:blip r:embed="rId1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737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8" grpId="0"/>
      <p:bldP spid="9" grpId="0"/>
      <p:bldP spid="10" grpId="0"/>
      <p:bldP spid="11" grpId="0"/>
      <p:bldP spid="12" grpId="0"/>
      <p:bldP spid="13" grpId="0"/>
      <p:bldP spid="15" grpId="0"/>
      <p:bldP spid="16" grpId="0"/>
      <p:bldP spid="17" grpId="0"/>
      <p:bldP spid="18" grpId="0"/>
      <p:bldP spid="19"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C94236-1040-1C1B-A536-2597BE75FAAC}"/>
              </a:ext>
            </a:extLst>
          </p:cNvPr>
          <p:cNvSpPr txBox="1"/>
          <p:nvPr/>
        </p:nvSpPr>
        <p:spPr>
          <a:xfrm>
            <a:off x="179512" y="21271"/>
            <a:ext cx="5454352" cy="461665"/>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7.4 Maximum Likelihood Estimation</a:t>
            </a:r>
            <a:endParaRPr lang="zh-CN" altLang="en-US" sz="2400" dirty="0"/>
          </a:p>
        </p:txBody>
      </p:sp>
      <p:sp>
        <p:nvSpPr>
          <p:cNvPr id="5" name="文本框 4">
            <a:extLst>
              <a:ext uri="{FF2B5EF4-FFF2-40B4-BE49-F238E27FC236}">
                <a16:creationId xmlns:a16="http://schemas.microsoft.com/office/drawing/2014/main" id="{FDD0F937-04EE-01D9-9D18-6E8CC7AE5636}"/>
              </a:ext>
            </a:extLst>
          </p:cNvPr>
          <p:cNvSpPr txBox="1"/>
          <p:nvPr/>
        </p:nvSpPr>
        <p:spPr>
          <a:xfrm>
            <a:off x="323528" y="1916832"/>
            <a:ext cx="8280920" cy="1938992"/>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The method of maximum likelihood in estimation which was introduced by R.A. Fisher is one of the most important methods of point estimation. This method is based on the idea that among all the possible estimations for a parameter the best choice is the one in which an observed result has the greatest probability.</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1367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D56595-21A6-0E07-E67F-866931A2AA07}"/>
              </a:ext>
            </a:extLst>
          </p:cNvPr>
          <p:cNvSpPr txBox="1"/>
          <p:nvPr/>
        </p:nvSpPr>
        <p:spPr>
          <a:xfrm>
            <a:off x="323528" y="116632"/>
            <a:ext cx="8208912" cy="1938992"/>
          </a:xfrm>
          <a:prstGeom prst="rect">
            <a:avLst/>
          </a:prstGeom>
          <a:noFill/>
        </p:spPr>
        <p:txBody>
          <a:bodyPr wrap="square">
            <a:spAutoFit/>
          </a:bodyPr>
          <a:lstStyle/>
          <a:p>
            <a:pPr indent="355600" algn="just"/>
            <a:r>
              <a:rPr lang="en-US" altLang="zh-CN" sz="2400" dirty="0">
                <a:effectLst/>
                <a:latin typeface="Calibri" panose="020F0502020204030204" pitchFamily="34" charset="0"/>
                <a:ea typeface="等线" panose="02010600030101010101" pitchFamily="2" charset="-122"/>
                <a:cs typeface="21"/>
              </a:rPr>
              <a:t>A container has totally 5 beans inside it. These beans are green beans and red beans. Suppose that the number of green beans is either 2 or 4. If we pick up two beans randomly and find out that they are both green ones, which is the more reasonable number of the green beans, 2 or 4?</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C80B6FD5-7D21-ABB7-B9A4-997EE9665D97}"/>
              </a:ext>
            </a:extLst>
          </p:cNvPr>
          <p:cNvSpPr txBox="1"/>
          <p:nvPr/>
        </p:nvSpPr>
        <p:spPr>
          <a:xfrm>
            <a:off x="175528" y="2062159"/>
            <a:ext cx="8352928"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     We can see that if the number of green beans is 2, then the probability of picking up two green beans is</a:t>
            </a:r>
            <a:endParaRPr lang="zh-CN" altLang="zh-CN" sz="2400" dirty="0">
              <a:effectLst/>
              <a:latin typeface="Calibri" panose="020F0502020204030204" pitchFamily="34" charset="0"/>
              <a:ea typeface="等线" panose="02010600030101010101" pitchFamily="2" charset="-122"/>
              <a:cs typeface="21"/>
            </a:endParaRPr>
          </a:p>
        </p:txBody>
      </p:sp>
      <p:pic>
        <p:nvPicPr>
          <p:cNvPr id="6" name="图片 5">
            <a:extLst>
              <a:ext uri="{FF2B5EF4-FFF2-40B4-BE49-F238E27FC236}">
                <a16:creationId xmlns:a16="http://schemas.microsoft.com/office/drawing/2014/main" id="{CB5F8832-8E96-CABD-37AE-E8B562E67981}"/>
              </a:ext>
            </a:extLst>
          </p:cNvPr>
          <p:cNvPicPr>
            <a:picLocks noChangeAspect="1"/>
          </p:cNvPicPr>
          <p:nvPr/>
        </p:nvPicPr>
        <p:blipFill>
          <a:blip r:embed="rId2"/>
          <a:stretch>
            <a:fillRect/>
          </a:stretch>
        </p:blipFill>
        <p:spPr>
          <a:xfrm>
            <a:off x="3415888" y="2957844"/>
            <a:ext cx="1749216" cy="732656"/>
          </a:xfrm>
          <a:prstGeom prst="rect">
            <a:avLst/>
          </a:prstGeom>
        </p:spPr>
      </p:pic>
      <p:sp>
        <p:nvSpPr>
          <p:cNvPr id="8" name="文本框 7">
            <a:extLst>
              <a:ext uri="{FF2B5EF4-FFF2-40B4-BE49-F238E27FC236}">
                <a16:creationId xmlns:a16="http://schemas.microsoft.com/office/drawing/2014/main" id="{F275C123-87A7-A633-DBDD-329B080AC0B4}"/>
              </a:ext>
            </a:extLst>
          </p:cNvPr>
          <p:cNvSpPr txBox="1"/>
          <p:nvPr/>
        </p:nvSpPr>
        <p:spPr>
          <a:xfrm>
            <a:off x="319544" y="3691001"/>
            <a:ext cx="8064896" cy="830997"/>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      If the number of green beans is 4, then the probability of picking up two green beans is</a:t>
            </a:r>
            <a:endParaRPr lang="zh-CN" altLang="zh-CN" sz="2400" dirty="0">
              <a:effectLst/>
              <a:latin typeface="Calibri" panose="020F0502020204030204" pitchFamily="34" charset="0"/>
              <a:ea typeface="等线" panose="02010600030101010101" pitchFamily="2" charset="-122"/>
              <a:cs typeface="21"/>
            </a:endParaRPr>
          </a:p>
        </p:txBody>
      </p:sp>
      <p:pic>
        <p:nvPicPr>
          <p:cNvPr id="9" name="图片 8">
            <a:extLst>
              <a:ext uri="{FF2B5EF4-FFF2-40B4-BE49-F238E27FC236}">
                <a16:creationId xmlns:a16="http://schemas.microsoft.com/office/drawing/2014/main" id="{58D760FC-98B6-6F2E-7A67-68700DDDC33A}"/>
              </a:ext>
            </a:extLst>
          </p:cNvPr>
          <p:cNvPicPr>
            <a:picLocks noChangeAspect="1"/>
          </p:cNvPicPr>
          <p:nvPr/>
        </p:nvPicPr>
        <p:blipFill>
          <a:blip r:embed="rId3"/>
          <a:stretch>
            <a:fillRect/>
          </a:stretch>
        </p:blipFill>
        <p:spPr>
          <a:xfrm>
            <a:off x="3242940" y="4535999"/>
            <a:ext cx="1472606" cy="609004"/>
          </a:xfrm>
          <a:prstGeom prst="rect">
            <a:avLst/>
          </a:prstGeom>
        </p:spPr>
      </p:pic>
      <p:sp>
        <p:nvSpPr>
          <p:cNvPr id="11" name="文本框 10">
            <a:extLst>
              <a:ext uri="{FF2B5EF4-FFF2-40B4-BE49-F238E27FC236}">
                <a16:creationId xmlns:a16="http://schemas.microsoft.com/office/drawing/2014/main" id="{D5724DF8-7378-AAF5-BFD9-80ACC805523C}"/>
              </a:ext>
            </a:extLst>
          </p:cNvPr>
          <p:cNvSpPr txBox="1"/>
          <p:nvPr/>
        </p:nvSpPr>
        <p:spPr>
          <a:xfrm>
            <a:off x="595357" y="5319843"/>
            <a:ext cx="7933099"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Since               , we say that 4 is better choice than 2 for the estimation of number of green beans. </a:t>
            </a:r>
            <a:endParaRPr lang="zh-CN" altLang="en-US" sz="2400" dirty="0"/>
          </a:p>
        </p:txBody>
      </p:sp>
      <p:pic>
        <p:nvPicPr>
          <p:cNvPr id="12" name="图片 11">
            <a:extLst>
              <a:ext uri="{FF2B5EF4-FFF2-40B4-BE49-F238E27FC236}">
                <a16:creationId xmlns:a16="http://schemas.microsoft.com/office/drawing/2014/main" id="{EC6017D6-5778-424C-23C7-3D521D884023}"/>
              </a:ext>
            </a:extLst>
          </p:cNvPr>
          <p:cNvPicPr>
            <a:picLocks noChangeAspect="1"/>
          </p:cNvPicPr>
          <p:nvPr/>
        </p:nvPicPr>
        <p:blipFill>
          <a:blip r:embed="rId4"/>
          <a:stretch>
            <a:fillRect/>
          </a:stretch>
        </p:blipFill>
        <p:spPr>
          <a:xfrm>
            <a:off x="1475656" y="5440033"/>
            <a:ext cx="807626" cy="340053"/>
          </a:xfrm>
          <a:prstGeom prst="rect">
            <a:avLst/>
          </a:prstGeom>
        </p:spPr>
      </p:pic>
    </p:spTree>
    <p:extLst>
      <p:ext uri="{BB962C8B-B14F-4D97-AF65-F5344CB8AC3E}">
        <p14:creationId xmlns:p14="http://schemas.microsoft.com/office/powerpoint/2010/main" val="264354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EE648FD-8C40-5C1F-EEBD-3E78660A47E3}"/>
                  </a:ext>
                </a:extLst>
              </p:cNvPr>
              <p:cNvSpPr txBox="1"/>
              <p:nvPr/>
            </p:nvSpPr>
            <p:spPr>
              <a:xfrm>
                <a:off x="323528" y="188640"/>
                <a:ext cx="8352928" cy="1938992"/>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If, in this example, we don</a:t>
                </a:r>
                <a:r>
                  <a:rPr lang="en-US" altLang="zh-CN" sz="2400" dirty="0">
                    <a:effectLst/>
                    <a:latin typeface="等线" panose="02010600030101010101" pitchFamily="2" charset="-122"/>
                    <a:cs typeface="21"/>
                  </a:rPr>
                  <a:t>’</a:t>
                </a:r>
                <a:r>
                  <a:rPr lang="en-US" altLang="zh-CN" sz="2400" dirty="0">
                    <a:effectLst/>
                    <a:latin typeface="Calibri" panose="020F0502020204030204" pitchFamily="34" charset="0"/>
                    <a:ea typeface="等线" panose="02010600030101010101" pitchFamily="2" charset="-122"/>
                    <a:cs typeface="21"/>
                  </a:rPr>
                  <a:t>t know any information about the number of green beans, what is the best choice for the number of green beans? We let </a:t>
                </a:r>
                <a14:m>
                  <m:oMath xmlns:m="http://schemas.openxmlformats.org/officeDocument/2006/math">
                    <m:r>
                      <a:rPr lang="en-US" altLang="zh-CN" sz="2400" b="0" i="1" smtClean="0">
                        <a:effectLst/>
                        <a:latin typeface="Cambria Math" panose="02040503050406030204" pitchFamily="18" charset="0"/>
                        <a:ea typeface="等线" panose="02010600030101010101" pitchFamily="2" charset="-122"/>
                        <a:cs typeface="21"/>
                      </a:rPr>
                      <m:t>𝑘</m:t>
                    </m:r>
                  </m:oMath>
                </a14:m>
                <a:r>
                  <a:rPr lang="zh-CN" altLang="en-US" sz="2400" dirty="0"/>
                  <a:t> </a:t>
                </a:r>
                <a:r>
                  <a:rPr lang="en-US" altLang="zh-CN" sz="2400" dirty="0"/>
                  <a:t>represent the number of green beans. Then, for any given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𝑘</m:t>
                    </m:r>
                  </m:oMath>
                </a14:m>
                <a:r>
                  <a:rPr lang="zh-CN" altLang="en-US" sz="2400" dirty="0"/>
                  <a:t>， </a:t>
                </a:r>
                <a:r>
                  <a:rPr lang="en-US" altLang="zh-CN" sz="2400" dirty="0"/>
                  <a:t>the probability of picking up two green beans is</a:t>
                </a:r>
                <a:endParaRPr lang="zh-CN" altLang="en-US" sz="2400" dirty="0"/>
              </a:p>
            </p:txBody>
          </p:sp>
        </mc:Choice>
        <mc:Fallback xmlns="">
          <p:sp>
            <p:nvSpPr>
              <p:cNvPr id="3" name="文本框 2">
                <a:extLst>
                  <a:ext uri="{FF2B5EF4-FFF2-40B4-BE49-F238E27FC236}">
                    <a16:creationId xmlns:a16="http://schemas.microsoft.com/office/drawing/2014/main" id="{8EE648FD-8C40-5C1F-EEBD-3E78660A47E3}"/>
                  </a:ext>
                </a:extLst>
              </p:cNvPr>
              <p:cNvSpPr txBox="1">
                <a:spLocks noRot="1" noChangeAspect="1" noMove="1" noResize="1" noEditPoints="1" noAdjustHandles="1" noChangeArrowheads="1" noChangeShapeType="1" noTextEdit="1"/>
              </p:cNvSpPr>
              <p:nvPr/>
            </p:nvSpPr>
            <p:spPr>
              <a:xfrm>
                <a:off x="323528" y="188640"/>
                <a:ext cx="8352928" cy="1938992"/>
              </a:xfrm>
              <a:prstGeom prst="rect">
                <a:avLst/>
              </a:prstGeom>
              <a:blipFill>
                <a:blip r:embed="rId2"/>
                <a:stretch>
                  <a:fillRect l="-1095" t="-2516" r="-1679" b="-660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D757D04-47B0-DA1D-B1EF-29A71CF693EF}"/>
              </a:ext>
            </a:extLst>
          </p:cNvPr>
          <p:cNvPicPr>
            <a:picLocks noChangeAspect="1"/>
          </p:cNvPicPr>
          <p:nvPr/>
        </p:nvPicPr>
        <p:blipFill>
          <a:blip r:embed="rId3"/>
          <a:stretch>
            <a:fillRect/>
          </a:stretch>
        </p:blipFill>
        <p:spPr>
          <a:xfrm>
            <a:off x="3203848" y="1988840"/>
            <a:ext cx="1146483" cy="614645"/>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6C9B2D1-35FC-0CD0-3DC9-0423FBF7567C}"/>
                  </a:ext>
                </a:extLst>
              </p:cNvPr>
              <p:cNvSpPr txBox="1"/>
              <p:nvPr/>
            </p:nvSpPr>
            <p:spPr>
              <a:xfrm>
                <a:off x="539552" y="2780928"/>
                <a:ext cx="770485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 all the results of  </a:t>
                </a:r>
                <a14:m>
                  <m:oMath xmlns:m="http://schemas.openxmlformats.org/officeDocument/2006/math">
                    <m:sSub>
                      <m:sSubPr>
                        <m:ctrlPr>
                          <a:rPr lang="en-US" altLang="zh-CN" sz="2400" i="1" smtClean="0">
                            <a:effectLst/>
                            <a:latin typeface="Cambria Math" panose="02040503050406030204" pitchFamily="18" charset="0"/>
                            <a:ea typeface="等线" panose="02010600030101010101" pitchFamily="2" charset="-122"/>
                          </a:rPr>
                        </m:ctrlPr>
                      </m:sSubPr>
                      <m:e>
                        <m:r>
                          <a:rPr lang="en-US" altLang="zh-CN" sz="2400" b="0" i="1" smtClean="0">
                            <a:effectLst/>
                            <a:latin typeface="Cambria Math" panose="02040503050406030204" pitchFamily="18" charset="0"/>
                            <a:ea typeface="等线" panose="02010600030101010101" pitchFamily="2" charset="-122"/>
                          </a:rPr>
                          <m:t>𝑝</m:t>
                        </m:r>
                      </m:e>
                      <m:sub>
                        <m:r>
                          <a:rPr lang="en-US" altLang="zh-CN" sz="2400" b="0" i="1" smtClean="0">
                            <a:effectLst/>
                            <a:latin typeface="Cambria Math" panose="02040503050406030204" pitchFamily="18" charset="0"/>
                            <a:ea typeface="等线" panose="02010600030101010101" pitchFamily="2" charset="-122"/>
                          </a:rPr>
                          <m:t>𝑘</m:t>
                        </m:r>
                      </m:sub>
                    </m:sSub>
                  </m:oMath>
                </a14:m>
                <a:r>
                  <a:rPr lang="zh-CN" altLang="en-US" sz="2400" dirty="0"/>
                  <a:t> </a:t>
                </a:r>
                <a:r>
                  <a:rPr lang="en-US" altLang="zh-CN" sz="2400" dirty="0"/>
                  <a:t>are listed in the following table.</a:t>
                </a:r>
                <a:endParaRPr lang="zh-CN" altLang="en-US" sz="2400" dirty="0"/>
              </a:p>
            </p:txBody>
          </p:sp>
        </mc:Choice>
        <mc:Fallback xmlns="">
          <p:sp>
            <p:nvSpPr>
              <p:cNvPr id="6" name="文本框 5">
                <a:extLst>
                  <a:ext uri="{FF2B5EF4-FFF2-40B4-BE49-F238E27FC236}">
                    <a16:creationId xmlns:a16="http://schemas.microsoft.com/office/drawing/2014/main" id="{B6C9B2D1-35FC-0CD0-3DC9-0423FBF7567C}"/>
                  </a:ext>
                </a:extLst>
              </p:cNvPr>
              <p:cNvSpPr txBox="1">
                <a:spLocks noRot="1" noChangeAspect="1" noMove="1" noResize="1" noEditPoints="1" noAdjustHandles="1" noChangeArrowheads="1" noChangeShapeType="1" noTextEdit="1"/>
              </p:cNvSpPr>
              <p:nvPr/>
            </p:nvSpPr>
            <p:spPr>
              <a:xfrm>
                <a:off x="539552" y="2780928"/>
                <a:ext cx="7704856" cy="461665"/>
              </a:xfrm>
              <a:prstGeom prst="rect">
                <a:avLst/>
              </a:prstGeom>
              <a:blipFill>
                <a:blip r:embed="rId4"/>
                <a:stretch>
                  <a:fillRect l="-1267" t="-11842" b="-2894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CEE3CE5-6377-925D-2931-BB5AC2C30A80}"/>
              </a:ext>
            </a:extLst>
          </p:cNvPr>
          <p:cNvPicPr>
            <a:picLocks noChangeAspect="1"/>
          </p:cNvPicPr>
          <p:nvPr/>
        </p:nvPicPr>
        <p:blipFill>
          <a:blip r:embed="rId5"/>
          <a:stretch>
            <a:fillRect/>
          </a:stretch>
        </p:blipFill>
        <p:spPr>
          <a:xfrm>
            <a:off x="1043608" y="3294927"/>
            <a:ext cx="6535305" cy="926161"/>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85FB4B0-7661-BBEC-C3A5-1372B9F6C117}"/>
                  </a:ext>
                </a:extLst>
              </p:cNvPr>
              <p:cNvSpPr txBox="1"/>
              <p:nvPr/>
            </p:nvSpPr>
            <p:spPr>
              <a:xfrm>
                <a:off x="395536" y="4407319"/>
                <a:ext cx="8280920" cy="1938992"/>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Form the above table we can see that </a:t>
                </a:r>
                <a14:m>
                  <m:oMath xmlns:m="http://schemas.openxmlformats.org/officeDocument/2006/math">
                    <m:r>
                      <a:rPr lang="en-US" altLang="zh-CN" sz="2400" i="1" smtClean="0">
                        <a:latin typeface="Cambria Math" panose="02040503050406030204" pitchFamily="18" charset="0"/>
                        <a:ea typeface="等线" panose="02010600030101010101" pitchFamily="2" charset="-122"/>
                        <a:cs typeface="21"/>
                      </a:rPr>
                      <m:t>𝑘</m:t>
                    </m:r>
                    <m:r>
                      <a:rPr lang="en-US" altLang="zh-CN" sz="2400" b="0" i="1" smtClean="0">
                        <a:latin typeface="Cambria Math" panose="02040503050406030204" pitchFamily="18" charset="0"/>
                        <a:ea typeface="等线" panose="02010600030101010101" pitchFamily="2" charset="-122"/>
                        <a:cs typeface="21"/>
                      </a:rPr>
                      <m:t>=5</m:t>
                    </m:r>
                  </m:oMath>
                </a14:m>
                <a:r>
                  <a:rPr lang="zh-CN" altLang="en-US" sz="2400" dirty="0"/>
                  <a:t> </a:t>
                </a:r>
                <a:r>
                  <a:rPr lang="en-US" altLang="zh-CN" sz="2400" dirty="0"/>
                  <a:t>makes the largest probability of picking up two green beans so that we chose 5 as our estimation. Here,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𝑘</m:t>
                    </m:r>
                    <m:r>
                      <a:rPr lang="en-US" altLang="zh-CN" sz="2400" i="1">
                        <a:latin typeface="Cambria Math" panose="02040503050406030204" pitchFamily="18" charset="0"/>
                        <a:ea typeface="等线" panose="02010600030101010101" pitchFamily="2" charset="-122"/>
                        <a:cs typeface="21"/>
                      </a:rPr>
                      <m:t>=5</m:t>
                    </m:r>
                  </m:oMath>
                </a14:m>
                <a:r>
                  <a:rPr lang="zh-CN" altLang="en-US" sz="2400" dirty="0"/>
                  <a:t> </a:t>
                </a:r>
                <a:r>
                  <a:rPr lang="en-US" altLang="zh-CN" sz="2400" dirty="0"/>
                  <a:t>is called </a:t>
                </a:r>
                <a:r>
                  <a:rPr lang="en-US" altLang="zh-CN" sz="2400" dirty="0" err="1"/>
                  <a:t>a</a:t>
                </a:r>
                <a:r>
                  <a:rPr lang="en-US" altLang="zh-CN" sz="2400" b="1" dirty="0" err="1"/>
                  <a:t>maximum</a:t>
                </a:r>
                <a:r>
                  <a:rPr lang="en-US" altLang="zh-CN" sz="2400" b="1" dirty="0"/>
                  <a:t> likelihood </a:t>
                </a:r>
                <a:r>
                  <a:rPr lang="en-US" altLang="zh-CN" sz="2400" b="1" dirty="0" err="1"/>
                  <a:t>estimation</a:t>
                </a:r>
                <a:r>
                  <a:rPr lang="en-US" altLang="zh-CN" sz="2400" dirty="0" err="1"/>
                  <a:t>of</a:t>
                </a:r>
                <a:r>
                  <a:rPr lang="en-US" altLang="zh-CN" sz="2400" dirty="0"/>
                  <a:t> the number of green beans and such method is called </a:t>
                </a:r>
                <a:r>
                  <a:rPr lang="en-US" altLang="zh-CN" sz="2400" dirty="0" err="1"/>
                  <a:t>the</a:t>
                </a:r>
                <a:r>
                  <a:rPr lang="en-US" altLang="zh-CN" sz="2400" b="1" dirty="0" err="1"/>
                  <a:t>method</a:t>
                </a:r>
                <a:r>
                  <a:rPr lang="en-US" altLang="zh-CN" sz="2400" b="1" dirty="0"/>
                  <a:t> of maximum likelihood</a:t>
                </a:r>
                <a:r>
                  <a:rPr lang="en-US" altLang="zh-CN" sz="2400" dirty="0"/>
                  <a:t>.</a:t>
                </a:r>
                <a:endParaRPr lang="zh-CN" altLang="en-US" sz="2400" dirty="0"/>
              </a:p>
            </p:txBody>
          </p:sp>
        </mc:Choice>
        <mc:Fallback xmlns="">
          <p:sp>
            <p:nvSpPr>
              <p:cNvPr id="10" name="文本框 9">
                <a:extLst>
                  <a:ext uri="{FF2B5EF4-FFF2-40B4-BE49-F238E27FC236}">
                    <a16:creationId xmlns:a16="http://schemas.microsoft.com/office/drawing/2014/main" id="{885FB4B0-7661-BBEC-C3A5-1372B9F6C117}"/>
                  </a:ext>
                </a:extLst>
              </p:cNvPr>
              <p:cNvSpPr txBox="1">
                <a:spLocks noRot="1" noChangeAspect="1" noMove="1" noResize="1" noEditPoints="1" noAdjustHandles="1" noChangeArrowheads="1" noChangeShapeType="1" noTextEdit="1"/>
              </p:cNvSpPr>
              <p:nvPr/>
            </p:nvSpPr>
            <p:spPr>
              <a:xfrm>
                <a:off x="395536" y="4407319"/>
                <a:ext cx="8280920" cy="1938992"/>
              </a:xfrm>
              <a:prstGeom prst="rect">
                <a:avLst/>
              </a:prstGeom>
              <a:blipFill>
                <a:blip r:embed="rId6"/>
                <a:stretch>
                  <a:fillRect l="-1178" t="-2830" r="-368"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2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D04CAA6-F2BD-F172-075D-95D78335BFFE}"/>
              </a:ext>
            </a:extLst>
          </p:cNvPr>
          <p:cNvSpPr txBox="1"/>
          <p:nvPr/>
        </p:nvSpPr>
        <p:spPr>
          <a:xfrm>
            <a:off x="179512" y="260648"/>
            <a:ext cx="8496944" cy="1569660"/>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Thus, we find that when using the method of maximum likelihood we need to find a value for the unknown parameter under which the probability or probability density of getting the sample values is a maximum.</a:t>
            </a:r>
            <a:endParaRPr lang="zh-CN" altLang="zh-CN" sz="2400" dirty="0">
              <a:effectLst/>
              <a:latin typeface="Calibri" panose="020F0502020204030204" pitchFamily="34" charset="0"/>
              <a:ea typeface="等线" panose="02010600030101010101" pitchFamily="2" charset="-122"/>
              <a:cs typeface="21"/>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6FDBA50-0F65-567D-6A46-BD9335AE8422}"/>
                  </a:ext>
                </a:extLst>
              </p:cNvPr>
              <p:cNvSpPr txBox="1"/>
              <p:nvPr/>
            </p:nvSpPr>
            <p:spPr>
              <a:xfrm>
                <a:off x="179512" y="1847129"/>
                <a:ext cx="8280920"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In the discrete case, suppose that an unknown parameter is </a:t>
                </a:r>
                <a14:m>
                  <m:oMath xmlns:m="http://schemas.openxmlformats.org/officeDocument/2006/math">
                    <m:r>
                      <a:rPr lang="zh-CN" altLang="en-US" sz="2400" i="1" smtClean="0">
                        <a:effectLst/>
                        <a:latin typeface="Cambria Math" panose="02040503050406030204" pitchFamily="18" charset="0"/>
                        <a:ea typeface="等线" panose="02010600030101010101" pitchFamily="2" charset="-122"/>
                        <a:cs typeface="21"/>
                      </a:rPr>
                      <m:t>𝜃</m:t>
                    </m:r>
                  </m:oMath>
                </a14:m>
                <a:r>
                  <a:rPr lang="zh-CN" altLang="en-US" sz="2400" dirty="0"/>
                  <a:t> </a:t>
                </a:r>
                <a:r>
                  <a:rPr lang="en-US" altLang="zh-CN" sz="2400" dirty="0"/>
                  <a:t>and the sample values are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dirty="0"/>
                  <a:t>. then the probability of getting these values is</a:t>
                </a:r>
                <a:endParaRPr lang="zh-CN" altLang="en-US" sz="2400" dirty="0"/>
              </a:p>
            </p:txBody>
          </p:sp>
        </mc:Choice>
        <mc:Fallback xmlns="">
          <p:sp>
            <p:nvSpPr>
              <p:cNvPr id="5" name="文本框 4">
                <a:extLst>
                  <a:ext uri="{FF2B5EF4-FFF2-40B4-BE49-F238E27FC236}">
                    <a16:creationId xmlns:a16="http://schemas.microsoft.com/office/drawing/2014/main" id="{D6FDBA50-0F65-567D-6A46-BD9335AE8422}"/>
                  </a:ext>
                </a:extLst>
              </p:cNvPr>
              <p:cNvSpPr txBox="1">
                <a:spLocks noRot="1" noChangeAspect="1" noMove="1" noResize="1" noEditPoints="1" noAdjustHandles="1" noChangeArrowheads="1" noChangeShapeType="1" noTextEdit="1"/>
              </p:cNvSpPr>
              <p:nvPr/>
            </p:nvSpPr>
            <p:spPr>
              <a:xfrm>
                <a:off x="179512" y="1847129"/>
                <a:ext cx="8280920" cy="1200329"/>
              </a:xfrm>
              <a:prstGeom prst="rect">
                <a:avLst/>
              </a:prstGeom>
              <a:blipFill>
                <a:blip r:embed="rId2"/>
                <a:stretch>
                  <a:fillRect l="-1104" t="-4061" r="-1030" b="-1116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2BB779E-1D10-AD68-B20B-544B72BE2748}"/>
              </a:ext>
            </a:extLst>
          </p:cNvPr>
          <p:cNvPicPr>
            <a:picLocks noChangeAspect="1"/>
          </p:cNvPicPr>
          <p:nvPr/>
        </p:nvPicPr>
        <p:blipFill>
          <a:blip r:embed="rId3"/>
          <a:stretch>
            <a:fillRect/>
          </a:stretch>
        </p:blipFill>
        <p:spPr>
          <a:xfrm>
            <a:off x="655229" y="3074079"/>
            <a:ext cx="6775763" cy="453042"/>
          </a:xfrm>
          <a:prstGeom prst="rect">
            <a:avLst/>
          </a:prstGeom>
        </p:spPr>
      </p:pic>
      <p:sp>
        <p:nvSpPr>
          <p:cNvPr id="8" name="文本框 7">
            <a:extLst>
              <a:ext uri="{FF2B5EF4-FFF2-40B4-BE49-F238E27FC236}">
                <a16:creationId xmlns:a16="http://schemas.microsoft.com/office/drawing/2014/main" id="{FAF2A951-4F9E-6071-6181-F13D2ADB4998}"/>
              </a:ext>
            </a:extLst>
          </p:cNvPr>
          <p:cNvSpPr txBox="1"/>
          <p:nvPr/>
        </p:nvSpPr>
        <p:spPr>
          <a:xfrm>
            <a:off x="7701010" y="3076618"/>
            <a:ext cx="106186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(7.4.1)</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AB0DF8F-9B13-D09F-DAF8-EE1DD4DC44F4}"/>
                  </a:ext>
                </a:extLst>
              </p:cNvPr>
              <p:cNvSpPr txBox="1"/>
              <p:nvPr/>
            </p:nvSpPr>
            <p:spPr>
              <a:xfrm>
                <a:off x="367197" y="3546546"/>
                <a:ext cx="8496944"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which is the joint probability of the random variables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at the values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err="1"/>
                  <a:t>espectively</a:t>
                </a:r>
                <a:r>
                  <a:rPr lang="en-US" altLang="zh-CN" sz="2400" dirty="0"/>
                  <a:t>. As the sample values are known,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smtClean="0">
                            <a:solidFill>
                              <a:srgbClr val="002060"/>
                            </a:solidFill>
                            <a:latin typeface="Cambria Math" panose="02040503050406030204" pitchFamily="18" charset="0"/>
                            <a:ea typeface="Cambria Math" panose="02040503050406030204" pitchFamily="18" charset="0"/>
                          </a:rPr>
                          <m:t>𝒇</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r>
                      <a:rPr lang="en-US" altLang="zh-CN" sz="2400" b="1" i="1" smtClean="0">
                        <a:solidFill>
                          <a:srgbClr val="002060"/>
                        </a:solidFill>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等线" panose="02010600030101010101" pitchFamily="2" charset="-122"/>
                        <a:cs typeface="21"/>
                      </a:rPr>
                      <m:t>𝜃</m:t>
                    </m:r>
                    <m:r>
                      <a:rPr lang="en-US" altLang="zh-CN" sz="2400" b="0" i="1" smtClean="0">
                        <a:latin typeface="Cambria Math" panose="02040503050406030204" pitchFamily="18" charset="0"/>
                        <a:ea typeface="等线" panose="02010600030101010101" pitchFamily="2" charset="-122"/>
                        <a:cs typeface="21"/>
                      </a:rPr>
                      <m:t>)</m:t>
                    </m:r>
                  </m:oMath>
                </a14:m>
                <a:r>
                  <a:rPr lang="zh-CN" altLang="en-US" sz="2400" dirty="0"/>
                  <a:t> </a:t>
                </a:r>
                <a:r>
                  <a:rPr lang="en-US" altLang="zh-CN" sz="2400" dirty="0"/>
                  <a:t>is a function of</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 </m:t>
                    </m:r>
                    <m:r>
                      <a:rPr lang="zh-CN" altLang="en-US" sz="2400" i="1">
                        <a:latin typeface="Cambria Math" panose="02040503050406030204" pitchFamily="18" charset="0"/>
                        <a:ea typeface="等线" panose="02010600030101010101" pitchFamily="2" charset="-122"/>
                        <a:cs typeface="21"/>
                      </a:rPr>
                      <m:t>𝜃</m:t>
                    </m:r>
                  </m:oMath>
                </a14:m>
                <a:r>
                  <a:rPr lang="en-US" altLang="zh-CN" sz="2400" dirty="0"/>
                  <a:t>.</a:t>
                </a:r>
                <a:endParaRPr lang="zh-CN" altLang="en-US" sz="2400" dirty="0"/>
              </a:p>
            </p:txBody>
          </p:sp>
        </mc:Choice>
        <mc:Fallback xmlns="">
          <p:sp>
            <p:nvSpPr>
              <p:cNvPr id="10" name="文本框 9">
                <a:extLst>
                  <a:ext uri="{FF2B5EF4-FFF2-40B4-BE49-F238E27FC236}">
                    <a16:creationId xmlns:a16="http://schemas.microsoft.com/office/drawing/2014/main" id="{7AB0DF8F-9B13-D09F-DAF8-EE1DD4DC44F4}"/>
                  </a:ext>
                </a:extLst>
              </p:cNvPr>
              <p:cNvSpPr txBox="1">
                <a:spLocks noRot="1" noChangeAspect="1" noMove="1" noResize="1" noEditPoints="1" noAdjustHandles="1" noChangeArrowheads="1" noChangeShapeType="1" noTextEdit="1"/>
              </p:cNvSpPr>
              <p:nvPr/>
            </p:nvSpPr>
            <p:spPr>
              <a:xfrm>
                <a:off x="367197" y="3546546"/>
                <a:ext cx="8496944" cy="1200329"/>
              </a:xfrm>
              <a:prstGeom prst="rect">
                <a:avLst/>
              </a:prstGeom>
              <a:blipFill>
                <a:blip r:embed="rId4"/>
                <a:stretch>
                  <a:fillRect l="-1076" t="-4061" b="-111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B8EFB65-A907-8700-844B-A54CF3F46E2B}"/>
                  </a:ext>
                </a:extLst>
              </p:cNvPr>
              <p:cNvSpPr txBox="1"/>
              <p:nvPr/>
            </p:nvSpPr>
            <p:spPr>
              <a:xfrm>
                <a:off x="265930" y="4941168"/>
                <a:ext cx="8770566"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In the continuous case,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smtClean="0">
                            <a:solidFill>
                              <a:srgbClr val="002060"/>
                            </a:solidFill>
                            <a:latin typeface="Cambria Math" panose="02040503050406030204" pitchFamily="18" charset="0"/>
                            <a:ea typeface="Cambria Math" panose="02040503050406030204" pitchFamily="18" charset="0"/>
                          </a:rPr>
                          <m:t>𝒇</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r>
                      <a:rPr lang="en-US" altLang="zh-CN" sz="2400" b="1" i="1" smtClean="0">
                        <a:solidFill>
                          <a:srgbClr val="002060"/>
                        </a:solidFill>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等线" panose="02010600030101010101" pitchFamily="2" charset="-122"/>
                        <a:cs typeface="21"/>
                      </a:rPr>
                      <m:t>𝜃</m:t>
                    </m:r>
                    <m:r>
                      <a:rPr lang="en-US" altLang="zh-CN" sz="2400" b="0" i="1" smtClean="0">
                        <a:latin typeface="Cambria Math" panose="02040503050406030204" pitchFamily="18" charset="0"/>
                        <a:ea typeface="等线" panose="02010600030101010101" pitchFamily="2" charset="-122"/>
                        <a:cs typeface="21"/>
                      </a:rPr>
                      <m:t>)</m:t>
                    </m:r>
                  </m:oMath>
                </a14:m>
                <a:r>
                  <a:rPr lang="zh-CN" altLang="en-US" sz="2400" dirty="0"/>
                  <a:t> </a:t>
                </a:r>
                <a:r>
                  <a:rPr lang="en-US" altLang="zh-CN" sz="2400" dirty="0"/>
                  <a:t>in (7.5.1) represents the value of the joint probability density of the random variables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at the values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a:t>
                </a:r>
                <a:endParaRPr lang="zh-CN" altLang="en-US" sz="2400" dirty="0"/>
              </a:p>
            </p:txBody>
          </p:sp>
        </mc:Choice>
        <mc:Fallback xmlns="">
          <p:sp>
            <p:nvSpPr>
              <p:cNvPr id="12" name="文本框 11">
                <a:extLst>
                  <a:ext uri="{FF2B5EF4-FFF2-40B4-BE49-F238E27FC236}">
                    <a16:creationId xmlns:a16="http://schemas.microsoft.com/office/drawing/2014/main" id="{3B8EFB65-A907-8700-844B-A54CF3F46E2B}"/>
                  </a:ext>
                </a:extLst>
              </p:cNvPr>
              <p:cNvSpPr txBox="1">
                <a:spLocks noRot="1" noChangeAspect="1" noMove="1" noResize="1" noEditPoints="1" noAdjustHandles="1" noChangeArrowheads="1" noChangeShapeType="1" noTextEdit="1"/>
              </p:cNvSpPr>
              <p:nvPr/>
            </p:nvSpPr>
            <p:spPr>
              <a:xfrm>
                <a:off x="265930" y="4941168"/>
                <a:ext cx="8770566" cy="1200329"/>
              </a:xfrm>
              <a:prstGeom prst="rect">
                <a:avLst/>
              </a:prstGeom>
              <a:blipFill>
                <a:blip r:embed="rId5"/>
                <a:stretch>
                  <a:fillRect l="-1113" t="-4592" r="-1391" b="-11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98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0DA766-E483-7079-075C-DFFBA8198CFF}"/>
              </a:ext>
            </a:extLst>
          </p:cNvPr>
          <p:cNvPicPr>
            <a:picLocks noChangeAspect="1"/>
          </p:cNvPicPr>
          <p:nvPr/>
        </p:nvPicPr>
        <p:blipFill>
          <a:blip r:embed="rId2"/>
          <a:stretch>
            <a:fillRect/>
          </a:stretch>
        </p:blipFill>
        <p:spPr>
          <a:xfrm>
            <a:off x="467544" y="188639"/>
            <a:ext cx="8136904" cy="3392011"/>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5526B1B-6FD2-ADAD-5E6D-8F95D48BD02F}"/>
                  </a:ext>
                </a:extLst>
              </p:cNvPr>
              <p:cNvSpPr txBox="1"/>
              <p:nvPr/>
            </p:nvSpPr>
            <p:spPr>
              <a:xfrm>
                <a:off x="431540" y="4365104"/>
                <a:ext cx="828092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 a random sample of size </a:t>
                </a:r>
                <a14:m>
                  <m:oMath xmlns:m="http://schemas.openxmlformats.org/officeDocument/2006/math">
                    <m:r>
                      <a:rPr lang="en-US" altLang="zh-CN" sz="2400" b="0" i="1" smtClean="0">
                        <a:effectLst/>
                        <a:latin typeface="Cambria Math" panose="02040503050406030204" pitchFamily="18" charset="0"/>
                        <a:ea typeface="等线" panose="02010600030101010101" pitchFamily="2" charset="-122"/>
                        <a:cs typeface="21"/>
                      </a:rPr>
                      <m:t>𝑛</m:t>
                    </m:r>
                  </m:oMath>
                </a14:m>
                <a:r>
                  <a:rPr lang="zh-CN" altLang="en-US" sz="2400" dirty="0"/>
                  <a:t> </a:t>
                </a:r>
                <a:r>
                  <a:rPr lang="en-US" altLang="zh-CN" sz="2400" dirty="0"/>
                  <a:t>, we can easily get the following theorem.</a:t>
                </a:r>
                <a:endParaRPr lang="zh-CN" altLang="en-US" sz="2400" dirty="0"/>
              </a:p>
            </p:txBody>
          </p:sp>
        </mc:Choice>
        <mc:Fallback xmlns="">
          <p:sp>
            <p:nvSpPr>
              <p:cNvPr id="4" name="文本框 3">
                <a:extLst>
                  <a:ext uri="{FF2B5EF4-FFF2-40B4-BE49-F238E27FC236}">
                    <a16:creationId xmlns:a16="http://schemas.microsoft.com/office/drawing/2014/main" id="{25526B1B-6FD2-ADAD-5E6D-8F95D48BD02F}"/>
                  </a:ext>
                </a:extLst>
              </p:cNvPr>
              <p:cNvSpPr txBox="1">
                <a:spLocks noRot="1" noChangeAspect="1" noMove="1" noResize="1" noEditPoints="1" noAdjustHandles="1" noChangeArrowheads="1" noChangeShapeType="1" noTextEdit="1"/>
              </p:cNvSpPr>
              <p:nvPr/>
            </p:nvSpPr>
            <p:spPr>
              <a:xfrm>
                <a:off x="431540" y="4365104"/>
                <a:ext cx="8280920" cy="830997"/>
              </a:xfrm>
              <a:prstGeom prst="rect">
                <a:avLst/>
              </a:prstGeom>
              <a:blipFill>
                <a:blip r:embed="rId3"/>
                <a:stretch>
                  <a:fillRect l="-1178" t="-6618" r="-1988"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45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BE49685-A296-1D54-6514-7C0292311FB6}"/>
                  </a:ext>
                </a:extLst>
              </p:cNvPr>
              <p:cNvSpPr txBox="1"/>
              <p:nvPr/>
            </p:nvSpPr>
            <p:spPr>
              <a:xfrm>
                <a:off x="323528" y="260648"/>
                <a:ext cx="8352928" cy="1200329"/>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Theorem7.4.1  </a:t>
                </a:r>
                <a:r>
                  <a:rPr lang="en-US" altLang="zh-CN" sz="2400" dirty="0">
                    <a:effectLst/>
                    <a:latin typeface="Calibri" panose="020F0502020204030204" pitchFamily="34" charset="0"/>
                    <a:ea typeface="等线" panose="02010600030101010101" pitchFamily="2" charset="-122"/>
                    <a:cs typeface="21"/>
                  </a:rPr>
                  <a:t>If the population has the probability function or density function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𝑓</m:t>
                    </m:r>
                    <m:r>
                      <a:rPr lang="en-US" altLang="zh-CN" sz="2400" b="0" i="1" smtClean="0">
                        <a:latin typeface="Cambria Math" panose="02040503050406030204" pitchFamily="18" charset="0"/>
                        <a:ea typeface="等线" panose="02010600030101010101" pitchFamily="2" charset="-122"/>
                        <a:cs typeface="21"/>
                      </a:rPr>
                      <m:t>(</m:t>
                    </m:r>
                    <m:r>
                      <a:rPr lang="en-US" altLang="zh-CN" sz="2400" b="0" i="1" smtClean="0">
                        <a:latin typeface="Cambria Math" panose="02040503050406030204" pitchFamily="18" charset="0"/>
                        <a:ea typeface="等线" panose="02010600030101010101" pitchFamily="2" charset="-122"/>
                        <a:cs typeface="21"/>
                      </a:rPr>
                      <m:t>𝑥</m:t>
                    </m:r>
                    <m:r>
                      <a:rPr lang="en-US" altLang="zh-CN" sz="2400" b="0" i="1" smtClean="0">
                        <a:latin typeface="Cambria Math" panose="02040503050406030204" pitchFamily="18" charset="0"/>
                        <a:ea typeface="等线" panose="02010600030101010101" pitchFamily="2" charset="-122"/>
                        <a:cs typeface="21"/>
                      </a:rPr>
                      <m:t>;</m:t>
                    </m:r>
                    <m:r>
                      <a:rPr lang="zh-CN" altLang="en-US" sz="2400" i="1" smtClean="0">
                        <a:effectLst/>
                        <a:latin typeface="Cambria Math" panose="02040503050406030204" pitchFamily="18" charset="0"/>
                        <a:ea typeface="等线" panose="02010600030101010101" pitchFamily="2" charset="-122"/>
                        <a:cs typeface="21"/>
                      </a:rPr>
                      <m:t>𝜃</m:t>
                    </m:r>
                    <m:r>
                      <a:rPr lang="en-US" altLang="zh-CN" sz="2400" b="0" i="1" smtClean="0">
                        <a:effectLst/>
                        <a:latin typeface="Cambria Math" panose="02040503050406030204" pitchFamily="18" charset="0"/>
                        <a:ea typeface="等线" panose="02010600030101010101" pitchFamily="2" charset="-122"/>
                        <a:cs typeface="21"/>
                      </a:rPr>
                      <m:t>)</m:t>
                    </m:r>
                  </m:oMath>
                </a14:m>
                <a:r>
                  <a:rPr lang="zh-CN" altLang="en-US" sz="2400" dirty="0"/>
                  <a:t> </a:t>
                </a:r>
                <a:r>
                  <a:rPr lang="en-US" altLang="zh-CN" sz="2400" dirty="0"/>
                  <a:t>and the sample is a random sample, then</a:t>
                </a:r>
                <a:endParaRPr lang="zh-CN" altLang="en-US" sz="2400" dirty="0"/>
              </a:p>
            </p:txBody>
          </p:sp>
        </mc:Choice>
        <mc:Fallback xmlns="">
          <p:sp>
            <p:nvSpPr>
              <p:cNvPr id="3" name="文本框 2">
                <a:extLst>
                  <a:ext uri="{FF2B5EF4-FFF2-40B4-BE49-F238E27FC236}">
                    <a16:creationId xmlns:a16="http://schemas.microsoft.com/office/drawing/2014/main" id="{1BE49685-A296-1D54-6514-7C0292311FB6}"/>
                  </a:ext>
                </a:extLst>
              </p:cNvPr>
              <p:cNvSpPr txBox="1">
                <a:spLocks noRot="1" noChangeAspect="1" noMove="1" noResize="1" noEditPoints="1" noAdjustHandles="1" noChangeArrowheads="1" noChangeShapeType="1" noTextEdit="1"/>
              </p:cNvSpPr>
              <p:nvPr/>
            </p:nvSpPr>
            <p:spPr>
              <a:xfrm>
                <a:off x="323528" y="260648"/>
                <a:ext cx="8352928" cy="1200329"/>
              </a:xfrm>
              <a:prstGeom prst="rect">
                <a:avLst/>
              </a:prstGeom>
              <a:blipFill>
                <a:blip r:embed="rId2"/>
                <a:stretch>
                  <a:fillRect l="-1095" t="-4061" b="-1116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B8D9E1D-3B4C-7C16-870B-01E4415C910D}"/>
              </a:ext>
            </a:extLst>
          </p:cNvPr>
          <p:cNvPicPr>
            <a:picLocks noChangeAspect="1"/>
          </p:cNvPicPr>
          <p:nvPr/>
        </p:nvPicPr>
        <p:blipFill>
          <a:blip r:embed="rId3"/>
          <a:stretch>
            <a:fillRect/>
          </a:stretch>
        </p:blipFill>
        <p:spPr>
          <a:xfrm>
            <a:off x="1835696" y="1268760"/>
            <a:ext cx="1950947" cy="702175"/>
          </a:xfrm>
          <a:prstGeom prst="rect">
            <a:avLst/>
          </a:prstGeom>
        </p:spPr>
      </p:pic>
      <p:sp>
        <p:nvSpPr>
          <p:cNvPr id="6" name="文本框 5">
            <a:extLst>
              <a:ext uri="{FF2B5EF4-FFF2-40B4-BE49-F238E27FC236}">
                <a16:creationId xmlns:a16="http://schemas.microsoft.com/office/drawing/2014/main" id="{E7B57A05-1043-896B-27B0-5276BFE583C5}"/>
              </a:ext>
            </a:extLst>
          </p:cNvPr>
          <p:cNvSpPr txBox="1"/>
          <p:nvPr/>
        </p:nvSpPr>
        <p:spPr>
          <a:xfrm>
            <a:off x="5290047" y="1389014"/>
            <a:ext cx="120588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(7.4.2)</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06E93F-88F9-BFF2-F65A-86C6BF019872}"/>
                  </a:ext>
                </a:extLst>
              </p:cNvPr>
              <p:cNvSpPr txBox="1"/>
              <p:nvPr/>
            </p:nvSpPr>
            <p:spPr>
              <a:xfrm>
                <a:off x="503548" y="2378880"/>
                <a:ext cx="7992888"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task of the maximum likelihood function is to find a value </a:t>
                </a:r>
                <a14:m>
                  <m:oMath xmlns:m="http://schemas.openxmlformats.org/officeDocument/2006/math">
                    <m:r>
                      <a:rPr lang="zh-CN" altLang="en-US" sz="2400" i="1" smtClean="0">
                        <a:effectLst/>
                        <a:latin typeface="Cambria Math" panose="02040503050406030204" pitchFamily="18" charset="0"/>
                        <a:ea typeface="等线" panose="02010600030101010101" pitchFamily="2" charset="-122"/>
                        <a:cs typeface="21"/>
                      </a:rPr>
                      <m:t>𝜃</m:t>
                    </m:r>
                  </m:oMath>
                </a14:m>
                <a:r>
                  <a:rPr lang="zh-CN" altLang="en-US" sz="2400" dirty="0"/>
                  <a:t> </a:t>
                </a:r>
                <a:r>
                  <a:rPr lang="en-US" altLang="zh-CN" sz="2400" dirty="0"/>
                  <a:t>to maximize the likelihood function. Such value is called a </a:t>
                </a:r>
                <a:r>
                  <a:rPr lang="en-US" altLang="zh-CN" sz="2400" b="1" dirty="0"/>
                  <a:t>maximum likelihood estimate </a:t>
                </a:r>
                <a:r>
                  <a:rPr lang="en-US" altLang="zh-CN" sz="2400" dirty="0"/>
                  <a:t>of</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 </m:t>
                    </m:r>
                    <m:r>
                      <a:rPr lang="zh-CN" altLang="en-US" sz="2400" i="1">
                        <a:latin typeface="Cambria Math" panose="02040503050406030204" pitchFamily="18" charset="0"/>
                        <a:ea typeface="等线" panose="02010600030101010101" pitchFamily="2" charset="-122"/>
                        <a:cs typeface="21"/>
                      </a:rPr>
                      <m:t>𝜃</m:t>
                    </m:r>
                  </m:oMath>
                </a14:m>
                <a:r>
                  <a:rPr lang="en-US" altLang="zh-CN" sz="2400" dirty="0"/>
                  <a:t>.</a:t>
                </a:r>
                <a:endParaRPr lang="zh-CN" altLang="en-US" sz="2400" dirty="0"/>
              </a:p>
            </p:txBody>
          </p:sp>
        </mc:Choice>
        <mc:Fallback xmlns="">
          <p:sp>
            <p:nvSpPr>
              <p:cNvPr id="8" name="文本框 7">
                <a:extLst>
                  <a:ext uri="{FF2B5EF4-FFF2-40B4-BE49-F238E27FC236}">
                    <a16:creationId xmlns:a16="http://schemas.microsoft.com/office/drawing/2014/main" id="{9906E93F-88F9-BFF2-F65A-86C6BF019872}"/>
                  </a:ext>
                </a:extLst>
              </p:cNvPr>
              <p:cNvSpPr txBox="1">
                <a:spLocks noRot="1" noChangeAspect="1" noMove="1" noResize="1" noEditPoints="1" noAdjustHandles="1" noChangeArrowheads="1" noChangeShapeType="1" noTextEdit="1"/>
              </p:cNvSpPr>
              <p:nvPr/>
            </p:nvSpPr>
            <p:spPr>
              <a:xfrm>
                <a:off x="503548" y="2378880"/>
                <a:ext cx="7992888" cy="1200329"/>
              </a:xfrm>
              <a:prstGeom prst="rect">
                <a:avLst/>
              </a:prstGeom>
              <a:blipFill>
                <a:blip r:embed="rId4"/>
                <a:stretch>
                  <a:fillRect l="-1220" t="-4061" r="-1831" b="-111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0DD57E-5DB7-ECA6-CCAF-2D207239E8BC}"/>
                  </a:ext>
                </a:extLst>
              </p:cNvPr>
              <p:cNvSpPr txBox="1"/>
              <p:nvPr/>
            </p:nvSpPr>
            <p:spPr>
              <a:xfrm>
                <a:off x="574030" y="3763876"/>
                <a:ext cx="6086201" cy="477118"/>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Definition7.5.2 </a:t>
                </a:r>
                <a:r>
                  <a:rPr lang="en-US" altLang="zh-CN" sz="2400" dirty="0">
                    <a:effectLst/>
                    <a:latin typeface="Calibri" panose="020F0502020204030204" pitchFamily="34" charset="0"/>
                    <a:ea typeface="等线" panose="02010600030101010101" pitchFamily="2" charset="-122"/>
                    <a:cs typeface="21"/>
                  </a:rPr>
                  <a:t>If there is a value </a:t>
                </a:r>
                <a14:m>
                  <m:oMath xmlns:m="http://schemas.openxmlformats.org/officeDocument/2006/math">
                    <m:acc>
                      <m:accPr>
                        <m:chr m:val="̂"/>
                        <m:ctrlPr>
                          <a:rPr lang="en-US" altLang="zh-CN" sz="2400" i="1" smtClean="0">
                            <a:effectLst/>
                            <a:latin typeface="Cambria Math" panose="02040503050406030204" pitchFamily="18" charset="0"/>
                            <a:ea typeface="等线" panose="02010600030101010101" pitchFamily="2" charset="-122"/>
                          </a:rPr>
                        </m:ctrlPr>
                      </m:accPr>
                      <m:e>
                        <m:r>
                          <a:rPr lang="zh-CN" altLang="en-US" sz="2400" i="1">
                            <a:latin typeface="Cambria Math" panose="02040503050406030204" pitchFamily="18" charset="0"/>
                            <a:ea typeface="等线" panose="02010600030101010101" pitchFamily="2" charset="-122"/>
                            <a:cs typeface="21"/>
                          </a:rPr>
                          <m:t>𝜃</m:t>
                        </m:r>
                      </m:e>
                    </m:acc>
                    <m:r>
                      <a:rPr lang="en-US" altLang="zh-CN" sz="2400" b="0" i="0" smtClean="0">
                        <a:effectLst/>
                        <a:latin typeface="Cambria Math" panose="02040503050406030204" pitchFamily="18" charset="0"/>
                        <a:ea typeface="等线" panose="02010600030101010101" pitchFamily="2" charset="-122"/>
                      </a:rPr>
                      <m:t> </m:t>
                    </m:r>
                  </m:oMath>
                </a14:m>
                <a:r>
                  <a:rPr lang="en-US" altLang="zh-CN" sz="2400" dirty="0"/>
                  <a:t>such that</a:t>
                </a:r>
                <a:endParaRPr lang="zh-CN" altLang="en-US" sz="2400" dirty="0"/>
              </a:p>
            </p:txBody>
          </p:sp>
        </mc:Choice>
        <mc:Fallback xmlns="">
          <p:sp>
            <p:nvSpPr>
              <p:cNvPr id="10" name="文本框 9">
                <a:extLst>
                  <a:ext uri="{FF2B5EF4-FFF2-40B4-BE49-F238E27FC236}">
                    <a16:creationId xmlns:a16="http://schemas.microsoft.com/office/drawing/2014/main" id="{000DD57E-5DB7-ECA6-CCAF-2D207239E8BC}"/>
                  </a:ext>
                </a:extLst>
              </p:cNvPr>
              <p:cNvSpPr txBox="1">
                <a:spLocks noRot="1" noChangeAspect="1" noMove="1" noResize="1" noEditPoints="1" noAdjustHandles="1" noChangeArrowheads="1" noChangeShapeType="1" noTextEdit="1"/>
              </p:cNvSpPr>
              <p:nvPr/>
            </p:nvSpPr>
            <p:spPr>
              <a:xfrm>
                <a:off x="574030" y="3763876"/>
                <a:ext cx="6086201" cy="477118"/>
              </a:xfrm>
              <a:prstGeom prst="rect">
                <a:avLst/>
              </a:prstGeom>
              <a:blipFill>
                <a:blip r:embed="rId5"/>
                <a:stretch>
                  <a:fillRect l="-1502" t="-7595" b="-2784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F59229D-B8A3-2110-B712-FDDC1FC9CCD8}"/>
              </a:ext>
            </a:extLst>
          </p:cNvPr>
          <p:cNvPicPr>
            <a:picLocks noChangeAspect="1"/>
          </p:cNvPicPr>
          <p:nvPr/>
        </p:nvPicPr>
        <p:blipFill>
          <a:blip r:embed="rId6"/>
          <a:stretch>
            <a:fillRect/>
          </a:stretch>
        </p:blipFill>
        <p:spPr>
          <a:xfrm>
            <a:off x="2915816" y="4326329"/>
            <a:ext cx="1112812" cy="34156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CADFBDC-2875-A9E2-82F0-541E8AC54B17}"/>
                  </a:ext>
                </a:extLst>
              </p:cNvPr>
              <p:cNvSpPr txBox="1"/>
              <p:nvPr/>
            </p:nvSpPr>
            <p:spPr>
              <a:xfrm>
                <a:off x="718046" y="4941168"/>
                <a:ext cx="7958409" cy="84645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 all</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 </m:t>
                    </m:r>
                    <m:r>
                      <a:rPr lang="zh-CN" altLang="en-US" sz="2400" i="1" smtClean="0">
                        <a:latin typeface="Cambria Math" panose="02040503050406030204" pitchFamily="18" charset="0"/>
                        <a:ea typeface="等线" panose="02010600030101010101" pitchFamily="2" charset="-122"/>
                        <a:cs typeface="21"/>
                      </a:rPr>
                      <m:t>𝜃</m:t>
                    </m:r>
                  </m:oMath>
                </a14:m>
                <a:r>
                  <a:rPr lang="en-US" altLang="zh-CN" sz="2400" dirty="0"/>
                  <a:t>, then </a:t>
                </a:r>
                <a14:m>
                  <m:oMath xmlns:m="http://schemas.openxmlformats.org/officeDocument/2006/math">
                    <m:acc>
                      <m:accPr>
                        <m:chr m:val="̂"/>
                        <m:ctrlPr>
                          <a:rPr lang="en-US" altLang="zh-CN" sz="2400" i="1">
                            <a:latin typeface="Cambria Math" panose="02040503050406030204" pitchFamily="18" charset="0"/>
                            <a:ea typeface="等线" panose="02010600030101010101" pitchFamily="2" charset="-122"/>
                          </a:rPr>
                        </m:ctrlPr>
                      </m:accPr>
                      <m:e>
                        <m:r>
                          <a:rPr lang="zh-CN" altLang="en-US" sz="2400" i="1">
                            <a:latin typeface="Cambria Math" panose="02040503050406030204" pitchFamily="18" charset="0"/>
                            <a:ea typeface="等线" panose="02010600030101010101" pitchFamily="2" charset="-122"/>
                            <a:cs typeface="21"/>
                          </a:rPr>
                          <m:t>𝜃</m:t>
                        </m:r>
                      </m:e>
                    </m:acc>
                  </m:oMath>
                </a14:m>
                <a:r>
                  <a:rPr lang="en-US" altLang="zh-CN" sz="2400" dirty="0"/>
                  <a:t> is called a </a:t>
                </a:r>
                <a:r>
                  <a:rPr lang="en-US" altLang="zh-CN" sz="2400" b="1" dirty="0"/>
                  <a:t>maximum likelihood estimate </a:t>
                </a:r>
                <a:r>
                  <a:rPr lang="en-US" altLang="zh-CN" sz="2400" dirty="0"/>
                  <a:t>of</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 </m:t>
                    </m:r>
                    <m:r>
                      <a:rPr lang="zh-CN" altLang="en-US" sz="2400" i="1">
                        <a:latin typeface="Cambria Math" panose="02040503050406030204" pitchFamily="18" charset="0"/>
                        <a:ea typeface="等线" panose="02010600030101010101" pitchFamily="2" charset="-122"/>
                        <a:cs typeface="21"/>
                      </a:rPr>
                      <m:t>𝜃</m:t>
                    </m:r>
                  </m:oMath>
                </a14:m>
                <a:r>
                  <a:rPr lang="en-US" altLang="zh-CN" sz="2400" dirty="0"/>
                  <a:t>.</a:t>
                </a:r>
                <a:endParaRPr lang="zh-CN" altLang="en-US" sz="2400" dirty="0"/>
              </a:p>
            </p:txBody>
          </p:sp>
        </mc:Choice>
        <mc:Fallback xmlns="">
          <p:sp>
            <p:nvSpPr>
              <p:cNvPr id="13" name="文本框 12">
                <a:extLst>
                  <a:ext uri="{FF2B5EF4-FFF2-40B4-BE49-F238E27FC236}">
                    <a16:creationId xmlns:a16="http://schemas.microsoft.com/office/drawing/2014/main" id="{5CADFBDC-2875-A9E2-82F0-541E8AC54B17}"/>
                  </a:ext>
                </a:extLst>
              </p:cNvPr>
              <p:cNvSpPr txBox="1">
                <a:spLocks noRot="1" noChangeAspect="1" noMove="1" noResize="1" noEditPoints="1" noAdjustHandles="1" noChangeArrowheads="1" noChangeShapeType="1" noTextEdit="1"/>
              </p:cNvSpPr>
              <p:nvPr/>
            </p:nvSpPr>
            <p:spPr>
              <a:xfrm>
                <a:off x="718046" y="4941168"/>
                <a:ext cx="7958409" cy="846450"/>
              </a:xfrm>
              <a:prstGeom prst="rect">
                <a:avLst/>
              </a:prstGeom>
              <a:blipFill>
                <a:blip r:embed="rId7"/>
                <a:stretch>
                  <a:fillRect l="-1226" t="-4348" r="-2069"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61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F678578-A45D-D6F6-CE09-70700F2BD557}"/>
                  </a:ext>
                </a:extLst>
              </p:cNvPr>
              <p:cNvSpPr txBox="1"/>
              <p:nvPr/>
            </p:nvSpPr>
            <p:spPr>
              <a:xfrm>
                <a:off x="0" y="35997"/>
                <a:ext cx="9144000" cy="2693110"/>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Definition 7.1.1 </a:t>
                </a:r>
                <a:r>
                  <a:rPr lang="en-US" altLang="zh-CN" sz="2400" dirty="0">
                    <a:solidFill>
                      <a:srgbClr val="000000"/>
                    </a:solidFill>
                    <a:effectLst/>
                    <a:latin typeface="Calibri" panose="020F0502020204030204" pitchFamily="34" charset="0"/>
                    <a:ea typeface="等线" panose="02010600030101010101" pitchFamily="2" charset="-122"/>
                    <a:cs typeface="21"/>
                  </a:rPr>
                  <a:t>Suppose </a:t>
                </a:r>
                <a14:m>
                  <m:oMath xmlns:m="http://schemas.openxmlformats.org/officeDocument/2006/math">
                    <m:r>
                      <a:rPr lang="zh-CN" altLang="en-US" sz="2400" b="1" i="1" smtClean="0">
                        <a:solidFill>
                          <a:srgbClr val="002060"/>
                        </a:solidFill>
                        <a:latin typeface="Cambria Math" panose="02040503050406030204" pitchFamily="18" charset="0"/>
                      </a:rPr>
                      <m:t>𝜽</m:t>
                    </m:r>
                    <m:r>
                      <a:rPr lang="en-US" altLang="zh-CN" sz="2400" b="1" i="1" smtClean="0">
                        <a:solidFill>
                          <a:srgbClr val="002060"/>
                        </a:solidFill>
                        <a:latin typeface="Cambria Math" panose="02040503050406030204" pitchFamily="18" charset="0"/>
                      </a:rPr>
                      <m:t> </m:t>
                    </m:r>
                  </m:oMath>
                </a14:m>
                <a:r>
                  <a:rPr lang="en-US" altLang="zh-CN" sz="2400" dirty="0"/>
                  <a:t>is a parameter of a population,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is a random sample from this population, and</a:t>
                </a:r>
                <a:r>
                  <a:rPr lang="zh-CN" altLang="en-US" sz="2400" dirty="0"/>
                  <a:t> </a:t>
                </a:r>
                <a14:m>
                  <m:oMath xmlns:m="http://schemas.openxmlformats.org/officeDocument/2006/math">
                    <m:r>
                      <a:rPr lang="en-US" altLang="zh-CN" sz="2400" b="0" i="0" smtClean="0">
                        <a:solidFill>
                          <a:srgbClr val="002060"/>
                        </a:solidFill>
                        <a:latin typeface="Cambria Math" panose="02040503050406030204" pitchFamily="18" charset="0"/>
                        <a:ea typeface="Cambria Math" panose="02040503050406030204" pitchFamily="18" charset="0"/>
                      </a:rPr>
                      <m:t> </m:t>
                    </m:r>
                    <m:r>
                      <a:rPr lang="en-US" altLang="zh-CN" sz="2400" b="1" i="1">
                        <a:solidFill>
                          <a:srgbClr val="002060"/>
                        </a:solidFill>
                        <a:latin typeface="Cambria Math" panose="02040503050406030204" pitchFamily="18" charset="0"/>
                        <a:ea typeface="Cambria Math" panose="02040503050406030204" pitchFamily="18" charset="0"/>
                      </a:rPr>
                      <m:t>𝑻</m:t>
                    </m:r>
                    <m:r>
                      <a:rPr lang="en-US" altLang="zh-CN" sz="2400" b="1" i="1">
                        <a:solidFill>
                          <a:srgbClr val="002060"/>
                        </a:solidFill>
                        <a:latin typeface="Cambria Math" panose="02040503050406030204" pitchFamily="18" charset="0"/>
                        <a:ea typeface="Cambria Math" panose="02040503050406030204" pitchFamily="18" charset="0"/>
                      </a:rPr>
                      <m:t> </m:t>
                    </m:r>
                  </m:oMath>
                </a14:m>
                <a:r>
                  <a:rPr lang="en-US" altLang="zh-CN" sz="2400" b="1" dirty="0">
                    <a:solidFill>
                      <a:srgbClr val="00206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b="1" dirty="0">
                    <a:solidFill>
                      <a:srgbClr val="002060"/>
                    </a:solidFill>
                    <a:latin typeface="Cambria Math" panose="02040503050406030204" pitchFamily="18" charset="0"/>
                    <a:ea typeface="Cambria Math" panose="02040503050406030204" pitchFamily="18" charset="0"/>
                  </a:rPr>
                  <a:t>) </a:t>
                </a:r>
                <a:r>
                  <a:rPr lang="en-US" altLang="zh-CN" sz="2400" dirty="0"/>
                  <a:t>is a statistic that is a function of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 Now, to the observed value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 if we use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𝑻</m:t>
                    </m:r>
                    <m:r>
                      <a:rPr lang="en-US" altLang="zh-CN" sz="2400" b="1" i="1">
                        <a:solidFill>
                          <a:srgbClr val="002060"/>
                        </a:solidFill>
                        <a:latin typeface="Cambria Math" panose="02040503050406030204" pitchFamily="18" charset="0"/>
                        <a:ea typeface="Cambria Math" panose="02040503050406030204" pitchFamily="18" charset="0"/>
                      </a:rPr>
                      <m:t> </m:t>
                    </m:r>
                  </m:oMath>
                </a14:m>
                <a:r>
                  <a:rPr lang="en-US" altLang="zh-CN" sz="2400" b="1" dirty="0">
                    <a:solidFill>
                      <a:srgbClr val="00206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b="1" dirty="0">
                    <a:solidFill>
                      <a:srgbClr val="002060"/>
                    </a:solidFill>
                    <a:latin typeface="Cambria Math" panose="02040503050406030204" pitchFamily="18" charset="0"/>
                    <a:ea typeface="Cambria Math" panose="02040503050406030204" pitchFamily="18" charset="0"/>
                  </a:rPr>
                  <a:t>) </a:t>
                </a:r>
                <a:r>
                  <a:rPr lang="en-US" altLang="zh-CN" sz="2400" dirty="0"/>
                  <a:t>as an estimated value of</a:t>
                </a:r>
                <a14:m>
                  <m:oMath xmlns:m="http://schemas.openxmlformats.org/officeDocument/2006/math">
                    <m:r>
                      <a:rPr lang="en-US" altLang="zh-CN" sz="2400" b="0" i="0" smtClean="0">
                        <a:solidFill>
                          <a:srgbClr val="002060"/>
                        </a:solidFill>
                        <a:latin typeface="Cambria Math" panose="02040503050406030204" pitchFamily="18" charset="0"/>
                      </a:rPr>
                      <m:t> </m:t>
                    </m:r>
                    <m:r>
                      <a:rPr lang="zh-CN" altLang="en-US" sz="2400" b="1" i="1">
                        <a:solidFill>
                          <a:srgbClr val="002060"/>
                        </a:solidFill>
                        <a:latin typeface="Cambria Math" panose="02040503050406030204" pitchFamily="18" charset="0"/>
                      </a:rPr>
                      <m:t>𝜽</m:t>
                    </m:r>
                  </m:oMath>
                </a14:m>
                <a:r>
                  <a:rPr lang="en-US" altLang="zh-CN" sz="2400" dirty="0"/>
                  <a:t>,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𝑻</m:t>
                    </m:r>
                    <m:r>
                      <a:rPr lang="en-US" altLang="zh-CN" sz="2400" b="1" i="1">
                        <a:solidFill>
                          <a:srgbClr val="002060"/>
                        </a:solidFill>
                        <a:latin typeface="Cambria Math" panose="02040503050406030204" pitchFamily="18" charset="0"/>
                        <a:ea typeface="Cambria Math" panose="02040503050406030204" pitchFamily="18" charset="0"/>
                      </a:rPr>
                      <m:t> </m:t>
                    </m:r>
                  </m:oMath>
                </a14:m>
                <a:r>
                  <a:rPr lang="en-US" altLang="zh-CN" sz="2400" b="1" dirty="0">
                    <a:solidFill>
                      <a:srgbClr val="00206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b="1" dirty="0">
                    <a:solidFill>
                      <a:srgbClr val="002060"/>
                    </a:solidFill>
                    <a:latin typeface="Cambria Math" panose="02040503050406030204" pitchFamily="18" charset="0"/>
                    <a:ea typeface="Cambria Math" panose="02040503050406030204" pitchFamily="18" charset="0"/>
                  </a:rPr>
                  <a:t>) </a:t>
                </a:r>
                <a:r>
                  <a:rPr lang="en-US" altLang="zh-CN" sz="2400" dirty="0"/>
                  <a:t>is called a point estimator of </a:t>
                </a:r>
                <a14:m>
                  <m:oMath xmlns:m="http://schemas.openxmlformats.org/officeDocument/2006/math">
                    <m:r>
                      <a:rPr lang="zh-CN" altLang="en-US" sz="2400" b="1" i="1">
                        <a:solidFill>
                          <a:srgbClr val="002060"/>
                        </a:solidFill>
                        <a:latin typeface="Cambria Math" panose="02040503050406030204" pitchFamily="18" charset="0"/>
                      </a:rPr>
                      <m:t>𝜽</m:t>
                    </m:r>
                  </m:oMath>
                </a14:m>
                <a:r>
                  <a:rPr lang="en-US" altLang="zh-CN" sz="2400" dirty="0"/>
                  <a:t> and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𝑻</m:t>
                    </m:r>
                    <m:r>
                      <a:rPr lang="en-US" altLang="zh-CN" sz="2400" b="1" i="1">
                        <a:solidFill>
                          <a:srgbClr val="002060"/>
                        </a:solidFill>
                        <a:latin typeface="Cambria Math" panose="02040503050406030204" pitchFamily="18" charset="0"/>
                        <a:ea typeface="Cambria Math" panose="02040503050406030204" pitchFamily="18" charset="0"/>
                      </a:rPr>
                      <m:t> </m:t>
                    </m:r>
                  </m:oMath>
                </a14:m>
                <a:r>
                  <a:rPr lang="en-US" altLang="zh-CN" sz="2400" b="1" dirty="0">
                    <a:solidFill>
                      <a:srgbClr val="00206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b="1" dirty="0">
                    <a:solidFill>
                      <a:srgbClr val="002060"/>
                    </a:solidFill>
                    <a:latin typeface="Cambria Math" panose="02040503050406030204" pitchFamily="18" charset="0"/>
                    <a:ea typeface="Cambria Math" panose="02040503050406030204" pitchFamily="18" charset="0"/>
                  </a:rPr>
                  <a:t>) </a:t>
                </a:r>
                <a:r>
                  <a:rPr lang="en-US" altLang="zh-CN" sz="2400" dirty="0"/>
                  <a:t>is referred as a point estimate of </a:t>
                </a:r>
                <a14:m>
                  <m:oMath xmlns:m="http://schemas.openxmlformats.org/officeDocument/2006/math">
                    <m:r>
                      <a:rPr lang="zh-CN" altLang="en-US" sz="2400" b="1" i="1">
                        <a:solidFill>
                          <a:srgbClr val="002060"/>
                        </a:solidFill>
                        <a:latin typeface="Cambria Math" panose="02040503050406030204" pitchFamily="18" charset="0"/>
                      </a:rPr>
                      <m:t>𝜽</m:t>
                    </m:r>
                  </m:oMath>
                </a14:m>
                <a:r>
                  <a:rPr lang="en-US" altLang="zh-CN" sz="2400" dirty="0"/>
                  <a:t>. The point estimator is also often written as </a:t>
                </a:r>
                <a14:m>
                  <m:oMath xmlns:m="http://schemas.openxmlformats.org/officeDocument/2006/math">
                    <m:acc>
                      <m:accPr>
                        <m:chr m:val="̂"/>
                        <m:ctrlPr>
                          <a:rPr lang="el-GR" altLang="zh-CN" sz="2400" b="1" i="1">
                            <a:solidFill>
                              <a:srgbClr val="002060"/>
                            </a:solidFill>
                            <a:highlight>
                              <a:srgbClr val="FFFF00"/>
                            </a:highlight>
                            <a:latin typeface="Cambria Math" panose="02040503050406030204" pitchFamily="18" charset="0"/>
                            <a:ea typeface="Cambria Math" panose="02040503050406030204" pitchFamily="18" charset="0"/>
                          </a:rPr>
                        </m:ctrlPr>
                      </m:accPr>
                      <m:e>
                        <m:r>
                          <a:rPr lang="zh-CN" altLang="en-US" sz="2400" b="1" i="1">
                            <a:solidFill>
                              <a:srgbClr val="002060"/>
                            </a:solidFill>
                            <a:highlight>
                              <a:srgbClr val="FFFF00"/>
                            </a:highlight>
                            <a:latin typeface="Cambria Math" panose="02040503050406030204" pitchFamily="18" charset="0"/>
                          </a:rPr>
                          <m:t>𝜽</m:t>
                        </m:r>
                      </m:e>
                    </m:acc>
                  </m:oMath>
                </a14:m>
                <a:r>
                  <a:rPr lang="en-US" altLang="zh-CN" sz="2400" dirty="0"/>
                  <a:t>.</a:t>
                </a:r>
                <a:endParaRPr lang="zh-CN" altLang="en-US" sz="2400" dirty="0"/>
              </a:p>
            </p:txBody>
          </p:sp>
        </mc:Choice>
        <mc:Fallback>
          <p:sp>
            <p:nvSpPr>
              <p:cNvPr id="3" name="文本框 2">
                <a:extLst>
                  <a:ext uri="{FF2B5EF4-FFF2-40B4-BE49-F238E27FC236}">
                    <a16:creationId xmlns:a16="http://schemas.microsoft.com/office/drawing/2014/main" id="{1F678578-A45D-D6F6-CE09-70700F2BD557}"/>
                  </a:ext>
                </a:extLst>
              </p:cNvPr>
              <p:cNvSpPr txBox="1">
                <a:spLocks noRot="1" noChangeAspect="1" noMove="1" noResize="1" noEditPoints="1" noAdjustHandles="1" noChangeArrowheads="1" noChangeShapeType="1" noTextEdit="1"/>
              </p:cNvSpPr>
              <p:nvPr/>
            </p:nvSpPr>
            <p:spPr>
              <a:xfrm>
                <a:off x="0" y="35997"/>
                <a:ext cx="9144000" cy="2693110"/>
              </a:xfrm>
              <a:prstGeom prst="rect">
                <a:avLst/>
              </a:prstGeom>
              <a:blipFill>
                <a:blip r:embed="rId2"/>
                <a:stretch>
                  <a:fillRect l="-1000" t="-2036" b="-4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01B71FC-C221-2474-BD2C-826BCDED349E}"/>
                  </a:ext>
                </a:extLst>
              </p:cNvPr>
              <p:cNvSpPr txBox="1"/>
              <p:nvPr/>
            </p:nvSpPr>
            <p:spPr>
              <a:xfrm>
                <a:off x="89756" y="3068960"/>
                <a:ext cx="8964488" cy="1200329"/>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 example, if we use </a:t>
                </a:r>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zh-CN" altLang="en-US" sz="2400" dirty="0"/>
                  <a:t> </a:t>
                </a:r>
                <a:r>
                  <a:rPr lang="en-US" altLang="zh-CN" sz="2400" dirty="0"/>
                  <a:t>to estimate the parameter </a:t>
                </a:r>
                <a14:m>
                  <m:oMath xmlns:m="http://schemas.openxmlformats.org/officeDocument/2006/math">
                    <m:r>
                      <a:rPr lang="zh-CN" altLang="en-US" sz="2400" i="1" smtClean="0">
                        <a:latin typeface="Cambria Math" panose="02040503050406030204" pitchFamily="18" charset="0"/>
                      </a:rPr>
                      <m:t>𝜆</m:t>
                    </m:r>
                  </m:oMath>
                </a14:m>
                <a:r>
                  <a:rPr lang="zh-CN" altLang="en-US" sz="2400" dirty="0"/>
                  <a:t> </a:t>
                </a:r>
                <a:r>
                  <a:rPr lang="en-US" altLang="zh-CN" sz="2400" dirty="0"/>
                  <a:t>of a Poisson population, </a:t>
                </a:r>
                <a14:m>
                  <m:oMath xmlns:m="http://schemas.openxmlformats.org/officeDocument/2006/math">
                    <m:acc>
                      <m:accPr>
                        <m:chr m:val="̅"/>
                        <m:ctrlPr>
                          <a:rPr lang="en-US" altLang="zh-CN" sz="2400" b="1" i="1" dirty="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en-US" altLang="zh-CN" sz="2400" dirty="0"/>
                  <a:t> is then the estimator of</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𝜆</m:t>
                    </m:r>
                  </m:oMath>
                </a14:m>
                <a:r>
                  <a:rPr lang="zh-CN" altLang="en-US" sz="2400" dirty="0"/>
                  <a:t> </a:t>
                </a:r>
                <a:r>
                  <a:rPr lang="en-US" altLang="zh-CN" sz="2400" dirty="0"/>
                  <a:t>and </a:t>
                </a:r>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dirty="0" smtClean="0">
                            <a:solidFill>
                              <a:srgbClr val="002060"/>
                            </a:solidFill>
                            <a:latin typeface="Cambria Math" panose="02040503050406030204" pitchFamily="18" charset="0"/>
                          </a:rPr>
                          <m:t>𝒙</m:t>
                        </m:r>
                      </m:e>
                    </m:acc>
                  </m:oMath>
                </a14:m>
                <a:r>
                  <a:rPr lang="en-US" altLang="zh-CN" sz="2400" dirty="0"/>
                  <a:t> is a point estimate of the parameter</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𝜆</m:t>
                    </m:r>
                  </m:oMath>
                </a14:m>
                <a:r>
                  <a:rPr lang="en-US" altLang="zh-CN" sz="2400" dirty="0"/>
                  <a:t>.</a:t>
                </a:r>
                <a:endParaRPr lang="zh-CN" altLang="en-US" sz="2400" dirty="0"/>
              </a:p>
            </p:txBody>
          </p:sp>
        </mc:Choice>
        <mc:Fallback xmlns="">
          <p:sp>
            <p:nvSpPr>
              <p:cNvPr id="5" name="文本框 4">
                <a:extLst>
                  <a:ext uri="{FF2B5EF4-FFF2-40B4-BE49-F238E27FC236}">
                    <a16:creationId xmlns:a16="http://schemas.microsoft.com/office/drawing/2014/main" id="{501B71FC-C221-2474-BD2C-826BCDED349E}"/>
                  </a:ext>
                </a:extLst>
              </p:cNvPr>
              <p:cNvSpPr txBox="1">
                <a:spLocks noRot="1" noChangeAspect="1" noMove="1" noResize="1" noEditPoints="1" noAdjustHandles="1" noChangeArrowheads="1" noChangeShapeType="1" noTextEdit="1"/>
              </p:cNvSpPr>
              <p:nvPr/>
            </p:nvSpPr>
            <p:spPr>
              <a:xfrm>
                <a:off x="89756" y="3068960"/>
                <a:ext cx="8964488" cy="1200329"/>
              </a:xfrm>
              <a:prstGeom prst="rect">
                <a:avLst/>
              </a:prstGeom>
              <a:blipFill>
                <a:blip r:embed="rId3"/>
                <a:stretch>
                  <a:fillRect l="-1088" t="-4569" r="-68" b="-1116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D5E7BC4-2B63-5098-4C62-B3F337576554}"/>
              </a:ext>
            </a:extLst>
          </p:cNvPr>
          <p:cNvSpPr txBox="1"/>
          <p:nvPr/>
        </p:nvSpPr>
        <p:spPr>
          <a:xfrm>
            <a:off x="611560" y="4941168"/>
            <a:ext cx="4621576" cy="461665"/>
          </a:xfrm>
          <a:prstGeom prst="rect">
            <a:avLst/>
          </a:prstGeom>
          <a:noFill/>
        </p:spPr>
        <p:txBody>
          <a:bodyPr wrap="square">
            <a:spAutoFit/>
          </a:bodyPr>
          <a:lstStyle/>
          <a:p>
            <a:pPr algn="just"/>
            <a:r>
              <a:rPr lang="en-US" altLang="zh-CN" sz="2400" dirty="0">
                <a:solidFill>
                  <a:srgbClr val="FF6600"/>
                </a:solidFill>
                <a:effectLst/>
                <a:latin typeface="Calibri" panose="020F0502020204030204" pitchFamily="34" charset="0"/>
                <a:ea typeface="等线" panose="02010600030101010101" pitchFamily="2" charset="-122"/>
                <a:cs typeface="21"/>
              </a:rPr>
              <a:t>Point estimation is not unique.</a:t>
            </a:r>
            <a:endParaRPr lang="zh-CN" altLang="zh-CN" sz="2400" dirty="0">
              <a:effectLst/>
              <a:latin typeface="Calibri" panose="020F0502020204030204" pitchFamily="34" charset="0"/>
              <a:ea typeface="等线" panose="02010600030101010101" pitchFamily="2" charset="-122"/>
              <a:cs typeface="21"/>
            </a:endParaRPr>
          </a:p>
        </p:txBody>
      </p:sp>
    </p:spTree>
    <p:extLst>
      <p:ext uri="{BB962C8B-B14F-4D97-AF65-F5344CB8AC3E}">
        <p14:creationId xmlns:p14="http://schemas.microsoft.com/office/powerpoint/2010/main" val="28464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218F5EE-3D7E-261A-776D-4C36087D3358}"/>
                  </a:ext>
                </a:extLst>
              </p:cNvPr>
              <p:cNvSpPr txBox="1"/>
              <p:nvPr/>
            </p:nvSpPr>
            <p:spPr>
              <a:xfrm>
                <a:off x="323528" y="260648"/>
                <a:ext cx="8712968" cy="1779783"/>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We know that a necessary condition of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𝐿</m:t>
                    </m:r>
                    <m:d>
                      <m:dPr>
                        <m:ctrlPr>
                          <a:rPr lang="en-US" altLang="zh-CN" sz="2400" b="0" i="1" smtClean="0">
                            <a:latin typeface="Cambria Math" panose="02040503050406030204" pitchFamily="18" charset="0"/>
                            <a:ea typeface="等线" panose="02010600030101010101" pitchFamily="2" charset="-122"/>
                            <a:cs typeface="21"/>
                          </a:rPr>
                        </m:ctrlPr>
                      </m:dPr>
                      <m:e>
                        <m:acc>
                          <m:accPr>
                            <m:chr m:val="̂"/>
                            <m:ctrlPr>
                              <a:rPr lang="en-US" altLang="zh-CN" sz="2400" i="1" smtClean="0">
                                <a:effectLst/>
                                <a:latin typeface="Cambria Math" panose="02040503050406030204" pitchFamily="18" charset="0"/>
                                <a:ea typeface="等线" panose="02010600030101010101" pitchFamily="2" charset="-122"/>
                              </a:rPr>
                            </m:ctrlPr>
                          </m:accPr>
                          <m:e>
                            <m:r>
                              <a:rPr lang="zh-CN" altLang="en-US" sz="2400" i="1">
                                <a:latin typeface="Cambria Math" panose="02040503050406030204" pitchFamily="18" charset="0"/>
                                <a:ea typeface="等线" panose="02010600030101010101" pitchFamily="2" charset="-122"/>
                                <a:cs typeface="21"/>
                              </a:rPr>
                              <m:t>𝜃</m:t>
                            </m:r>
                          </m:e>
                        </m:acc>
                      </m:e>
                    </m:d>
                  </m:oMath>
                </a14:m>
                <a:r>
                  <a:rPr lang="zh-CN" altLang="en-US" sz="2400" dirty="0"/>
                  <a:t> </a:t>
                </a:r>
                <a:r>
                  <a:rPr lang="en-US" altLang="zh-CN" sz="2400" dirty="0"/>
                  <a:t>being </a:t>
                </a:r>
                <a:r>
                  <a:rPr lang="en-US" altLang="zh-CN" sz="2400" dirty="0" err="1"/>
                  <a:t>amaximum</a:t>
                </a:r>
                <a:r>
                  <a:rPr lang="en-US" altLang="zh-CN" sz="2400" dirty="0"/>
                  <a:t> </a:t>
                </a:r>
                <a:r>
                  <a:rPr lang="en-US" altLang="zh-CN" sz="2400" dirty="0" err="1"/>
                  <a:t>valueis</a:t>
                </a:r>
                <a:r>
                  <a:rPr lang="en-US" altLang="zh-CN" sz="2400" dirty="0"/>
                  <a:t> that  </a:t>
                </a:r>
                <a14:m>
                  <m:oMath xmlns:m="http://schemas.openxmlformats.org/officeDocument/2006/math">
                    <m:f>
                      <m:fPr>
                        <m:ctrlPr>
                          <a:rPr lang="en-US" altLang="zh-CN" sz="2400" i="1" smtClean="0">
                            <a:latin typeface="Cambria Math" panose="02040503050406030204" pitchFamily="18" charset="0"/>
                            <a:ea typeface="等线" panose="02010600030101010101" pitchFamily="2" charset="-122"/>
                          </a:rPr>
                        </m:ctrlPr>
                      </m:fPr>
                      <m:num>
                        <m:r>
                          <a:rPr lang="en-US" altLang="zh-CN" sz="2400" b="0" i="1" smtClean="0">
                            <a:latin typeface="Cambria Math" panose="02040503050406030204" pitchFamily="18" charset="0"/>
                            <a:ea typeface="等线" panose="02010600030101010101" pitchFamily="2" charset="-122"/>
                          </a:rPr>
                          <m:t>𝑑</m:t>
                        </m:r>
                      </m:num>
                      <m:den>
                        <m:r>
                          <a:rPr lang="en-US" altLang="zh-CN" sz="2400" b="0" i="1" smtClean="0">
                            <a:latin typeface="Cambria Math" panose="02040503050406030204" pitchFamily="18" charset="0"/>
                            <a:ea typeface="等线" panose="02010600030101010101" pitchFamily="2" charset="-122"/>
                          </a:rPr>
                          <m:t>𝑑</m:t>
                        </m:r>
                        <m:r>
                          <a:rPr lang="zh-CN" altLang="en-US" sz="2400" b="0" i="1" smtClean="0">
                            <a:latin typeface="Cambria Math" panose="02040503050406030204" pitchFamily="18" charset="0"/>
                            <a:ea typeface="等线" panose="02010600030101010101" pitchFamily="2" charset="-122"/>
                          </a:rPr>
                          <m:t>𝜃</m:t>
                        </m:r>
                      </m:den>
                    </m:f>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acc>
                          <m:accPr>
                            <m:chr m:val="̂"/>
                            <m:ctrlPr>
                              <a:rPr lang="en-US" altLang="zh-CN" sz="2400" i="1">
                                <a:latin typeface="Cambria Math" panose="02040503050406030204" pitchFamily="18" charset="0"/>
                                <a:ea typeface="等线" panose="02010600030101010101" pitchFamily="2" charset="-122"/>
                              </a:rPr>
                            </m:ctrlPr>
                          </m:accPr>
                          <m:e>
                            <m:r>
                              <a:rPr lang="zh-CN" altLang="en-US" sz="2400" i="1">
                                <a:latin typeface="Cambria Math" panose="02040503050406030204" pitchFamily="18" charset="0"/>
                                <a:ea typeface="等线" panose="02010600030101010101" pitchFamily="2" charset="-122"/>
                                <a:cs typeface="21"/>
                              </a:rPr>
                              <m:t>𝜃</m:t>
                            </m:r>
                          </m:e>
                        </m:acc>
                      </m:e>
                    </m:d>
                  </m:oMath>
                </a14:m>
                <a:r>
                  <a:rPr lang="en-US" altLang="zh-CN" sz="2400" dirty="0"/>
                  <a:t>. A common technique in finding the maximum likelihood estimate of </a:t>
                </a:r>
                <a14:m>
                  <m:oMath xmlns:m="http://schemas.openxmlformats.org/officeDocument/2006/math">
                    <m:r>
                      <a:rPr lang="zh-CN" altLang="en-US" sz="2400" i="1">
                        <a:latin typeface="Cambria Math" panose="02040503050406030204" pitchFamily="18" charset="0"/>
                        <a:ea typeface="等线" panose="02010600030101010101" pitchFamily="2" charset="-122"/>
                      </a:rPr>
                      <m:t>𝜃</m:t>
                    </m:r>
                  </m:oMath>
                </a14:m>
                <a:r>
                  <a:rPr lang="zh-CN" altLang="en-US" sz="2400" dirty="0"/>
                  <a:t> </a:t>
                </a:r>
                <a:r>
                  <a:rPr lang="en-US" altLang="zh-CN" sz="2400" dirty="0"/>
                  <a:t>is using </a:t>
                </a:r>
                <a14:m>
                  <m:oMath xmlns:m="http://schemas.openxmlformats.org/officeDocument/2006/math">
                    <m:r>
                      <m:rPr>
                        <m:sty m:val="p"/>
                      </m:rPr>
                      <a:rPr lang="en-US" altLang="zh-CN" sz="2400" b="0" i="0" smtClean="0">
                        <a:latin typeface="Cambria Math" panose="02040503050406030204" pitchFamily="18" charset="0"/>
                        <a:ea typeface="等线" panose="02010600030101010101" pitchFamily="2" charset="-122"/>
                        <a:cs typeface="21"/>
                      </a:rPr>
                      <m:t>ln</m:t>
                    </m:r>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zh-CN" altLang="en-US" sz="2400" dirty="0"/>
                  <a:t> </a:t>
                </a:r>
                <a:r>
                  <a:rPr lang="en-US" altLang="zh-CN" sz="2400" dirty="0"/>
                  <a:t>rather than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zh-CN" altLang="en-US" sz="2400" dirty="0"/>
                  <a:t> </a:t>
                </a:r>
                <a:r>
                  <a:rPr lang="en-US" altLang="zh-CN" sz="2400" dirty="0"/>
                  <a:t>.</a:t>
                </a:r>
                <a:endParaRPr lang="zh-CN" altLang="en-US" sz="2400" dirty="0"/>
              </a:p>
            </p:txBody>
          </p:sp>
        </mc:Choice>
        <mc:Fallback xmlns="">
          <p:sp>
            <p:nvSpPr>
              <p:cNvPr id="3" name="文本框 2">
                <a:extLst>
                  <a:ext uri="{FF2B5EF4-FFF2-40B4-BE49-F238E27FC236}">
                    <a16:creationId xmlns:a16="http://schemas.microsoft.com/office/drawing/2014/main" id="{0218F5EE-3D7E-261A-776D-4C36087D3358}"/>
                  </a:ext>
                </a:extLst>
              </p:cNvPr>
              <p:cNvSpPr txBox="1">
                <a:spLocks noRot="1" noChangeAspect="1" noMove="1" noResize="1" noEditPoints="1" noAdjustHandles="1" noChangeArrowheads="1" noChangeShapeType="1" noTextEdit="1"/>
              </p:cNvSpPr>
              <p:nvPr/>
            </p:nvSpPr>
            <p:spPr>
              <a:xfrm>
                <a:off x="323528" y="260648"/>
                <a:ext cx="8712968" cy="1779783"/>
              </a:xfrm>
              <a:prstGeom prst="rect">
                <a:avLst/>
              </a:prstGeom>
              <a:blipFill>
                <a:blip r:embed="rId2"/>
                <a:stretch>
                  <a:fillRect l="-1050" t="-1370" b="-71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87B30A2-4422-CBF6-81F2-F1A6C28158A0}"/>
                  </a:ext>
                </a:extLst>
              </p:cNvPr>
              <p:cNvSpPr txBox="1"/>
              <p:nvPr/>
            </p:nvSpPr>
            <p:spPr>
              <a:xfrm>
                <a:off x="323528" y="2321918"/>
                <a:ext cx="8496943" cy="2470933"/>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Since </a:t>
                </a:r>
                <a14:m>
                  <m:oMath xmlns:m="http://schemas.openxmlformats.org/officeDocument/2006/math">
                    <m:r>
                      <m:rPr>
                        <m:sty m:val="p"/>
                      </m:rPr>
                      <a:rPr lang="en-US" altLang="zh-CN" sz="2400" b="0" i="0" smtClean="0">
                        <a:latin typeface="Cambria Math" panose="02040503050406030204" pitchFamily="18" charset="0"/>
                        <a:ea typeface="等线" panose="02010600030101010101" pitchFamily="2" charset="-122"/>
                        <a:cs typeface="21"/>
                      </a:rPr>
                      <m:t>ln</m:t>
                    </m:r>
                    <m:r>
                      <a:rPr lang="en-US" altLang="zh-CN" sz="2400" i="1">
                        <a:latin typeface="Cambria Math" panose="02040503050406030204" pitchFamily="18" charset="0"/>
                        <a:ea typeface="等线" panose="02010600030101010101" pitchFamily="2" charset="-122"/>
                        <a:cs typeface="21"/>
                      </a:rPr>
                      <m:t>𝑥</m:t>
                    </m:r>
                  </m:oMath>
                </a14:m>
                <a:r>
                  <a:rPr lang="zh-CN" altLang="en-US" sz="2400" dirty="0"/>
                  <a:t> </a:t>
                </a:r>
                <a:r>
                  <a:rPr lang="en-US" altLang="zh-CN" sz="2400" dirty="0"/>
                  <a:t>is a strictly increasing function in its domain,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zh-CN" altLang="en-US" sz="2400" dirty="0"/>
                  <a:t> </a:t>
                </a:r>
                <a:r>
                  <a:rPr lang="en-US" altLang="zh-CN" sz="2400" dirty="0"/>
                  <a:t>and </a:t>
                </a:r>
                <a14:m>
                  <m:oMath xmlns:m="http://schemas.openxmlformats.org/officeDocument/2006/math">
                    <m:r>
                      <m:rPr>
                        <m:sty m:val="p"/>
                      </m:rPr>
                      <a:rPr lang="en-US" altLang="zh-CN" sz="2400">
                        <a:latin typeface="Cambria Math" panose="02040503050406030204" pitchFamily="18" charset="0"/>
                        <a:ea typeface="等线" panose="02010600030101010101" pitchFamily="2" charset="-122"/>
                        <a:cs typeface="21"/>
                      </a:rPr>
                      <m:t>ln</m:t>
                    </m:r>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zh-CN" altLang="en-US" sz="2400" dirty="0"/>
                  <a:t> </a:t>
                </a:r>
                <a:r>
                  <a:rPr lang="en-US" altLang="zh-CN" sz="2400" dirty="0"/>
                  <a:t>reaches the maximum value at the same time. In many cases, it is much easier in finding the maximum value of </a:t>
                </a:r>
                <a14:m>
                  <m:oMath xmlns:m="http://schemas.openxmlformats.org/officeDocument/2006/math">
                    <m:r>
                      <m:rPr>
                        <m:sty m:val="p"/>
                      </m:rPr>
                      <a:rPr lang="en-US" altLang="zh-CN" sz="2400">
                        <a:latin typeface="Cambria Math" panose="02040503050406030204" pitchFamily="18" charset="0"/>
                        <a:ea typeface="等线" panose="02010600030101010101" pitchFamily="2" charset="-122"/>
                        <a:cs typeface="21"/>
                      </a:rPr>
                      <m:t>ln</m:t>
                    </m:r>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zh-CN" altLang="en-US" sz="2400" dirty="0"/>
                  <a:t> </a:t>
                </a:r>
                <a:r>
                  <a:rPr lang="en-US" altLang="zh-CN" sz="2400" dirty="0"/>
                  <a:t>than </a:t>
                </a:r>
                <a14:m>
                  <m:oMath xmlns:m="http://schemas.openxmlformats.org/officeDocument/2006/math">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oMath>
                </a14:m>
                <a:r>
                  <a:rPr lang="en-US" altLang="zh-CN" sz="2400" dirty="0"/>
                  <a:t>.</a:t>
                </a:r>
                <a:r>
                  <a:rPr lang="zh-CN" altLang="en-US" sz="2400" dirty="0"/>
                  <a:t> </a:t>
                </a:r>
                <a:r>
                  <a:rPr lang="en-US" altLang="zh-CN" sz="2400" dirty="0"/>
                  <a:t>Thus, we often find the maximum likelihood estimate by setting </a:t>
                </a:r>
                <a14:m>
                  <m:oMath xmlns:m="http://schemas.openxmlformats.org/officeDocument/2006/math">
                    <m:f>
                      <m:fPr>
                        <m:ctrlPr>
                          <a:rPr lang="en-US" altLang="zh-CN" sz="2400" i="1">
                            <a:latin typeface="Cambria Math" panose="02040503050406030204" pitchFamily="18" charset="0"/>
                            <a:ea typeface="等线" panose="02010600030101010101" pitchFamily="2" charset="-122"/>
                          </a:rPr>
                        </m:ctrlPr>
                      </m:fPr>
                      <m:num>
                        <m:r>
                          <a:rPr lang="en-US" altLang="zh-CN" sz="2400" i="1">
                            <a:latin typeface="Cambria Math" panose="02040503050406030204" pitchFamily="18" charset="0"/>
                            <a:ea typeface="等线" panose="02010600030101010101" pitchFamily="2" charset="-122"/>
                          </a:rPr>
                          <m:t>𝑑</m:t>
                        </m:r>
                      </m:num>
                      <m:den>
                        <m:r>
                          <a:rPr lang="en-US" altLang="zh-CN" sz="2400" i="1">
                            <a:latin typeface="Cambria Math" panose="02040503050406030204" pitchFamily="18" charset="0"/>
                            <a:ea typeface="等线" panose="02010600030101010101" pitchFamily="2" charset="-122"/>
                          </a:rPr>
                          <m:t>𝑑</m:t>
                        </m:r>
                        <m:r>
                          <a:rPr lang="zh-CN" altLang="en-US" sz="2400" i="1">
                            <a:latin typeface="Cambria Math" panose="02040503050406030204" pitchFamily="18" charset="0"/>
                            <a:ea typeface="等线" panose="02010600030101010101" pitchFamily="2" charset="-122"/>
                          </a:rPr>
                          <m:t>𝜃</m:t>
                        </m:r>
                      </m:den>
                    </m:f>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ea typeface="等线" panose="02010600030101010101" pitchFamily="2" charset="-122"/>
                            <a:cs typeface="21"/>
                          </a:rPr>
                          <m:t>𝜃</m:t>
                        </m:r>
                      </m:e>
                    </m:d>
                    <m:r>
                      <a:rPr lang="en-US" altLang="zh-CN" sz="2400" b="0" i="1" smtClean="0">
                        <a:latin typeface="Cambria Math" panose="02040503050406030204" pitchFamily="18" charset="0"/>
                        <a:ea typeface="等线" panose="02010600030101010101" pitchFamily="2" charset="-122"/>
                        <a:cs typeface="21"/>
                      </a:rPr>
                      <m:t>=0</m:t>
                    </m:r>
                  </m:oMath>
                </a14:m>
                <a:r>
                  <a:rPr lang="zh-CN" altLang="en-US" sz="2400" dirty="0"/>
                  <a:t> </a:t>
                </a:r>
                <a:r>
                  <a:rPr lang="en-US" altLang="zh-CN" sz="2400" dirty="0"/>
                  <a:t>and then solve for </a:t>
                </a:r>
                <a14:m>
                  <m:oMath xmlns:m="http://schemas.openxmlformats.org/officeDocument/2006/math">
                    <m:r>
                      <a:rPr lang="zh-CN" altLang="en-US" sz="2400" i="1">
                        <a:latin typeface="Cambria Math" panose="02040503050406030204" pitchFamily="18" charset="0"/>
                        <a:ea typeface="等线" panose="02010600030101010101" pitchFamily="2" charset="-122"/>
                        <a:cs typeface="21"/>
                      </a:rPr>
                      <m:t>𝜃</m:t>
                    </m:r>
                  </m:oMath>
                </a14:m>
                <a:r>
                  <a:rPr lang="en-US" altLang="zh-CN" sz="2400" dirty="0"/>
                  <a:t>.</a:t>
                </a:r>
                <a:endParaRPr lang="zh-CN" altLang="en-US" sz="2400" dirty="0"/>
              </a:p>
            </p:txBody>
          </p:sp>
        </mc:Choice>
        <mc:Fallback xmlns="">
          <p:sp>
            <p:nvSpPr>
              <p:cNvPr id="5" name="文本框 4">
                <a:extLst>
                  <a:ext uri="{FF2B5EF4-FFF2-40B4-BE49-F238E27FC236}">
                    <a16:creationId xmlns:a16="http://schemas.microsoft.com/office/drawing/2014/main" id="{487B30A2-4422-CBF6-81F2-F1A6C28158A0}"/>
                  </a:ext>
                </a:extLst>
              </p:cNvPr>
              <p:cNvSpPr txBox="1">
                <a:spLocks noRot="1" noChangeAspect="1" noMove="1" noResize="1" noEditPoints="1" noAdjustHandles="1" noChangeArrowheads="1" noChangeShapeType="1" noTextEdit="1"/>
              </p:cNvSpPr>
              <p:nvPr/>
            </p:nvSpPr>
            <p:spPr>
              <a:xfrm>
                <a:off x="323528" y="2321918"/>
                <a:ext cx="8496943" cy="2470933"/>
              </a:xfrm>
              <a:prstGeom prst="rect">
                <a:avLst/>
              </a:prstGeom>
              <a:blipFill>
                <a:blip r:embed="rId3"/>
                <a:stretch>
                  <a:fillRect l="-1076" t="-2222" b="-4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350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A119AD1-4498-5792-F305-A794853C0A78}"/>
                  </a:ext>
                </a:extLst>
              </p:cNvPr>
              <p:cNvSpPr txBox="1"/>
              <p:nvPr/>
            </p:nvSpPr>
            <p:spPr>
              <a:xfrm>
                <a:off x="0" y="0"/>
                <a:ext cx="9144000" cy="1200329"/>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Example7.4.1 </a:t>
                </a:r>
                <a:r>
                  <a:rPr lang="en-US" altLang="zh-CN" sz="2400" dirty="0">
                    <a:effectLst/>
                    <a:latin typeface="Calibri" panose="020F0502020204030204" pitchFamily="34" charset="0"/>
                    <a:ea typeface="等线" panose="02010600030101010101" pitchFamily="2" charset="-122"/>
                    <a:cs typeface="21"/>
                  </a:rPr>
                  <a:t>Let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be the values of a random sample from an exponential population with distribution defined in (4.5.1). Find the maximum likelihood estimator of its parameter </a:t>
                </a:r>
                <a14:m>
                  <m:oMath xmlns:m="http://schemas.openxmlformats.org/officeDocument/2006/math">
                    <m:r>
                      <a:rPr lang="zh-CN" altLang="en-US" sz="2400" i="1" smtClean="0">
                        <a:latin typeface="Cambria Math" panose="02040503050406030204" pitchFamily="18" charset="0"/>
                      </a:rPr>
                      <m:t>𝜆</m:t>
                    </m:r>
                  </m:oMath>
                </a14:m>
                <a:r>
                  <a:rPr lang="en-US" altLang="zh-CN" sz="2400" dirty="0">
                    <a:effectLst/>
                    <a:latin typeface="Calibri" panose="020F0502020204030204" pitchFamily="34" charset="0"/>
                    <a:ea typeface="等线" panose="02010600030101010101" pitchFamily="2" charset="-122"/>
                    <a:cs typeface="21"/>
                  </a:rPr>
                  <a:t>. </a:t>
                </a:r>
                <a:endParaRPr lang="zh-CN" altLang="en-US" sz="2400" dirty="0"/>
              </a:p>
            </p:txBody>
          </p:sp>
        </mc:Choice>
        <mc:Fallback xmlns="">
          <p:sp>
            <p:nvSpPr>
              <p:cNvPr id="3" name="文本框 2">
                <a:extLst>
                  <a:ext uri="{FF2B5EF4-FFF2-40B4-BE49-F238E27FC236}">
                    <a16:creationId xmlns:a16="http://schemas.microsoft.com/office/drawing/2014/main" id="{CA119AD1-4498-5792-F305-A794853C0A78}"/>
                  </a:ext>
                </a:extLst>
              </p:cNvPr>
              <p:cNvSpPr txBox="1">
                <a:spLocks noRot="1" noChangeAspect="1" noMove="1" noResize="1" noEditPoints="1" noAdjustHandles="1" noChangeArrowheads="1" noChangeShapeType="1" noTextEdit="1"/>
              </p:cNvSpPr>
              <p:nvPr/>
            </p:nvSpPr>
            <p:spPr>
              <a:xfrm>
                <a:off x="0" y="0"/>
                <a:ext cx="9144000" cy="1200329"/>
              </a:xfrm>
              <a:prstGeom prst="rect">
                <a:avLst/>
              </a:prstGeom>
              <a:blipFill>
                <a:blip r:embed="rId2"/>
                <a:stretch>
                  <a:fillRect l="-1000" t="-4569" r="-333" b="-1066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D369A60-883D-697D-AC37-E3B72FE603CA}"/>
              </a:ext>
            </a:extLst>
          </p:cNvPr>
          <p:cNvSpPr txBox="1"/>
          <p:nvPr/>
        </p:nvSpPr>
        <p:spPr>
          <a:xfrm>
            <a:off x="395536" y="1340768"/>
            <a:ext cx="7128792" cy="461665"/>
          </a:xfrm>
          <a:prstGeom prst="rect">
            <a:avLst/>
          </a:prstGeom>
          <a:noFill/>
        </p:spPr>
        <p:txBody>
          <a:bodyPr wrap="square">
            <a:spAutoFit/>
          </a:bodyPr>
          <a:lstStyle/>
          <a:p>
            <a:pPr algn="just"/>
            <a:r>
              <a:rPr lang="en-US" altLang="zh-CN" sz="2400" b="1" dirty="0">
                <a:solidFill>
                  <a:srgbClr val="0000FF"/>
                </a:solidFill>
                <a:effectLst/>
                <a:latin typeface="Calibri" panose="020F0502020204030204" pitchFamily="34" charset="0"/>
                <a:ea typeface="等线" panose="02010600030101010101" pitchFamily="2" charset="-122"/>
                <a:cs typeface="21"/>
              </a:rPr>
              <a:t>Solution. </a:t>
            </a:r>
            <a:r>
              <a:rPr lang="en-US" altLang="zh-CN" sz="2400" dirty="0">
                <a:effectLst/>
                <a:latin typeface="Calibri" panose="020F0502020204030204" pitchFamily="34" charset="0"/>
                <a:ea typeface="等线" panose="02010600030101010101" pitchFamily="2" charset="-122"/>
                <a:cs typeface="21"/>
              </a:rPr>
              <a:t>The likelihood function in this example is</a:t>
            </a:r>
            <a:endParaRPr lang="zh-CN" altLang="zh-CN" sz="2400" dirty="0">
              <a:effectLst/>
              <a:latin typeface="Calibri" panose="020F0502020204030204" pitchFamily="34" charset="0"/>
              <a:ea typeface="等线" panose="02010600030101010101" pitchFamily="2" charset="-122"/>
              <a:cs typeface="21"/>
            </a:endParaRPr>
          </a:p>
        </p:txBody>
      </p:sp>
      <p:pic>
        <p:nvPicPr>
          <p:cNvPr id="6" name="图片 5">
            <a:extLst>
              <a:ext uri="{FF2B5EF4-FFF2-40B4-BE49-F238E27FC236}">
                <a16:creationId xmlns:a16="http://schemas.microsoft.com/office/drawing/2014/main" id="{14813CE1-4A0B-DF30-9FF3-AB124DC60D86}"/>
              </a:ext>
            </a:extLst>
          </p:cNvPr>
          <p:cNvPicPr>
            <a:picLocks noChangeAspect="1"/>
          </p:cNvPicPr>
          <p:nvPr/>
        </p:nvPicPr>
        <p:blipFill>
          <a:blip r:embed="rId3"/>
          <a:stretch>
            <a:fillRect/>
          </a:stretch>
        </p:blipFill>
        <p:spPr>
          <a:xfrm>
            <a:off x="2284843" y="1802433"/>
            <a:ext cx="4574314" cy="1080120"/>
          </a:xfrm>
          <a:prstGeom prst="rect">
            <a:avLst/>
          </a:prstGeom>
        </p:spPr>
      </p:pic>
      <p:sp>
        <p:nvSpPr>
          <p:cNvPr id="8" name="文本框 7">
            <a:extLst>
              <a:ext uri="{FF2B5EF4-FFF2-40B4-BE49-F238E27FC236}">
                <a16:creationId xmlns:a16="http://schemas.microsoft.com/office/drawing/2014/main" id="{F91545CE-B9E2-9BFD-B9DA-11CF960ABAFE}"/>
              </a:ext>
            </a:extLst>
          </p:cNvPr>
          <p:cNvSpPr txBox="1"/>
          <p:nvPr/>
        </p:nvSpPr>
        <p:spPr>
          <a:xfrm>
            <a:off x="539552" y="3085253"/>
            <a:ext cx="936104"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Thus,</a:t>
            </a:r>
            <a:endParaRPr lang="zh-CN" altLang="zh-CN" sz="2400" dirty="0">
              <a:effectLst/>
              <a:latin typeface="Calibri" panose="020F0502020204030204" pitchFamily="34" charset="0"/>
              <a:ea typeface="等线" panose="02010600030101010101" pitchFamily="2" charset="-122"/>
              <a:cs typeface="21"/>
            </a:endParaRPr>
          </a:p>
        </p:txBody>
      </p:sp>
      <p:pic>
        <p:nvPicPr>
          <p:cNvPr id="9" name="图片 8">
            <a:extLst>
              <a:ext uri="{FF2B5EF4-FFF2-40B4-BE49-F238E27FC236}">
                <a16:creationId xmlns:a16="http://schemas.microsoft.com/office/drawing/2014/main" id="{63503224-CED2-F1C6-FF39-0E440CB5AD2E}"/>
              </a:ext>
            </a:extLst>
          </p:cNvPr>
          <p:cNvPicPr>
            <a:picLocks noChangeAspect="1"/>
          </p:cNvPicPr>
          <p:nvPr/>
        </p:nvPicPr>
        <p:blipFill>
          <a:blip r:embed="rId4"/>
          <a:stretch>
            <a:fillRect/>
          </a:stretch>
        </p:blipFill>
        <p:spPr>
          <a:xfrm>
            <a:off x="1937157" y="2911799"/>
            <a:ext cx="5621913" cy="1200329"/>
          </a:xfrm>
          <a:prstGeom prst="rect">
            <a:avLst/>
          </a:prstGeom>
        </p:spPr>
      </p:pic>
      <p:sp>
        <p:nvSpPr>
          <p:cNvPr id="11" name="文本框 10">
            <a:extLst>
              <a:ext uri="{FF2B5EF4-FFF2-40B4-BE49-F238E27FC236}">
                <a16:creationId xmlns:a16="http://schemas.microsoft.com/office/drawing/2014/main" id="{A499A5C7-3136-9EF2-EF1B-33E1BF8A2F72}"/>
              </a:ext>
            </a:extLst>
          </p:cNvPr>
          <p:cNvSpPr txBox="1"/>
          <p:nvPr/>
        </p:nvSpPr>
        <p:spPr>
          <a:xfrm>
            <a:off x="475895" y="3918632"/>
            <a:ext cx="1619287"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and hence</a:t>
            </a:r>
            <a:endParaRPr lang="zh-CN" altLang="zh-CN" sz="2400" dirty="0">
              <a:effectLst/>
              <a:latin typeface="Calibri" panose="020F0502020204030204" pitchFamily="34" charset="0"/>
              <a:ea typeface="等线" panose="02010600030101010101" pitchFamily="2" charset="-122"/>
              <a:cs typeface="21"/>
            </a:endParaRPr>
          </a:p>
        </p:txBody>
      </p:sp>
      <p:pic>
        <p:nvPicPr>
          <p:cNvPr id="12" name="图片 11">
            <a:extLst>
              <a:ext uri="{FF2B5EF4-FFF2-40B4-BE49-F238E27FC236}">
                <a16:creationId xmlns:a16="http://schemas.microsoft.com/office/drawing/2014/main" id="{F5A72E51-EC51-613F-32B0-0A841F5D0429}"/>
              </a:ext>
            </a:extLst>
          </p:cNvPr>
          <p:cNvPicPr>
            <a:picLocks noChangeAspect="1"/>
          </p:cNvPicPr>
          <p:nvPr/>
        </p:nvPicPr>
        <p:blipFill>
          <a:blip r:embed="rId5"/>
          <a:stretch>
            <a:fillRect/>
          </a:stretch>
        </p:blipFill>
        <p:spPr>
          <a:xfrm>
            <a:off x="2527229" y="3984692"/>
            <a:ext cx="2635423" cy="62097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E760052-A088-388A-79F4-5939C1E045DE}"/>
                  </a:ext>
                </a:extLst>
              </p:cNvPr>
              <p:cNvSpPr txBox="1"/>
              <p:nvPr/>
            </p:nvSpPr>
            <p:spPr>
              <a:xfrm>
                <a:off x="481335" y="4829993"/>
                <a:ext cx="7621639" cy="99360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Let </a:t>
                </a:r>
                <a14:m>
                  <m:oMath xmlns:m="http://schemas.openxmlformats.org/officeDocument/2006/math">
                    <m:f>
                      <m:fPr>
                        <m:ctrlPr>
                          <a:rPr lang="en-US" altLang="zh-CN" sz="2400" i="1" smtClean="0">
                            <a:latin typeface="Cambria Math" panose="02040503050406030204" pitchFamily="18" charset="0"/>
                            <a:ea typeface="等线" panose="02010600030101010101" pitchFamily="2" charset="-122"/>
                          </a:rPr>
                        </m:ctrlPr>
                      </m:fPr>
                      <m:num>
                        <m:r>
                          <a:rPr lang="en-US" altLang="zh-CN" sz="2400" i="1">
                            <a:latin typeface="Cambria Math" panose="02040503050406030204" pitchFamily="18" charset="0"/>
                            <a:ea typeface="等线" panose="02010600030101010101" pitchFamily="2" charset="-122"/>
                          </a:rPr>
                          <m:t>𝑑</m:t>
                        </m:r>
                      </m:num>
                      <m:den>
                        <m:r>
                          <a:rPr lang="en-US" altLang="zh-CN" sz="2400" i="1">
                            <a:latin typeface="Cambria Math" panose="02040503050406030204" pitchFamily="18" charset="0"/>
                            <a:ea typeface="等线" panose="02010600030101010101" pitchFamily="2" charset="-122"/>
                          </a:rPr>
                          <m:t>𝑑</m:t>
                        </m:r>
                        <m:r>
                          <a:rPr lang="zh-CN" altLang="en-US" sz="2400" i="1">
                            <a:latin typeface="Cambria Math" panose="02040503050406030204" pitchFamily="18" charset="0"/>
                          </a:rPr>
                          <m:t>𝜆</m:t>
                        </m:r>
                      </m:den>
                    </m:f>
                    <m:r>
                      <a:rPr lang="en-US" altLang="zh-CN" sz="2400" i="1">
                        <a:latin typeface="Cambria Math" panose="02040503050406030204" pitchFamily="18" charset="0"/>
                        <a:ea typeface="等线" panose="02010600030101010101" pitchFamily="2" charset="-122"/>
                        <a:cs typeface="21"/>
                      </a:rPr>
                      <m:t>𝐿</m:t>
                    </m:r>
                    <m:d>
                      <m:dPr>
                        <m:ctrlPr>
                          <a:rPr lang="en-US" altLang="zh-CN" sz="2400" i="1">
                            <a:latin typeface="Cambria Math" panose="02040503050406030204" pitchFamily="18" charset="0"/>
                            <a:ea typeface="等线" panose="02010600030101010101" pitchFamily="2" charset="-122"/>
                            <a:cs typeface="21"/>
                          </a:rPr>
                        </m:ctrlPr>
                      </m:dPr>
                      <m:e>
                        <m:r>
                          <a:rPr lang="zh-CN" altLang="en-US" sz="2400" i="1">
                            <a:latin typeface="Cambria Math" panose="02040503050406030204" pitchFamily="18" charset="0"/>
                          </a:rPr>
                          <m:t>𝜆</m:t>
                        </m:r>
                      </m:e>
                    </m:d>
                    <m:r>
                      <a:rPr lang="en-US" altLang="zh-CN" sz="2400" b="0" i="1" smtClean="0">
                        <a:latin typeface="Cambria Math" panose="02040503050406030204" pitchFamily="18" charset="0"/>
                        <a:ea typeface="等线" panose="02010600030101010101" pitchFamily="2" charset="-122"/>
                        <a:cs typeface="21"/>
                      </a:rPr>
                      <m:t>=0</m:t>
                    </m:r>
                  </m:oMath>
                </a14:m>
                <a:r>
                  <a:rPr lang="zh-CN" altLang="en-US" sz="2400" dirty="0"/>
                  <a:t> </a:t>
                </a:r>
                <a:r>
                  <a:rPr lang="en-US" altLang="zh-CN" sz="2400" dirty="0"/>
                  <a:t>and solve for</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𝜆</m:t>
                    </m:r>
                  </m:oMath>
                </a14:m>
                <a:r>
                  <a:rPr lang="zh-CN" altLang="en-US" sz="2400" dirty="0"/>
                  <a:t> </a:t>
                </a:r>
                <a:r>
                  <a:rPr lang="en-US" altLang="zh-CN" sz="2400" dirty="0"/>
                  <a:t>to get the maximum likelihood estimate</a:t>
                </a:r>
                <a:r>
                  <a:rPr lang="zh-CN" altLang="en-US" sz="2400" dirty="0"/>
                  <a:t> </a:t>
                </a:r>
              </a:p>
            </p:txBody>
          </p:sp>
        </mc:Choice>
        <mc:Fallback xmlns="">
          <p:sp>
            <p:nvSpPr>
              <p:cNvPr id="14" name="文本框 13">
                <a:extLst>
                  <a:ext uri="{FF2B5EF4-FFF2-40B4-BE49-F238E27FC236}">
                    <a16:creationId xmlns:a16="http://schemas.microsoft.com/office/drawing/2014/main" id="{8E760052-A088-388A-79F4-5939C1E045DE}"/>
                  </a:ext>
                </a:extLst>
              </p:cNvPr>
              <p:cNvSpPr txBox="1">
                <a:spLocks noRot="1" noChangeAspect="1" noMove="1" noResize="1" noEditPoints="1" noAdjustHandles="1" noChangeArrowheads="1" noChangeShapeType="1" noTextEdit="1"/>
              </p:cNvSpPr>
              <p:nvPr/>
            </p:nvSpPr>
            <p:spPr>
              <a:xfrm>
                <a:off x="481335" y="4829993"/>
                <a:ext cx="7621639" cy="993605"/>
              </a:xfrm>
              <a:prstGeom prst="rect">
                <a:avLst/>
              </a:prstGeom>
              <a:blipFill>
                <a:blip r:embed="rId6"/>
                <a:stretch>
                  <a:fillRect l="-1280" b="-13497"/>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E5B404A6-60C5-D8DB-9B83-F0A9072DE937}"/>
              </a:ext>
            </a:extLst>
          </p:cNvPr>
          <p:cNvPicPr>
            <a:picLocks noChangeAspect="1"/>
          </p:cNvPicPr>
          <p:nvPr/>
        </p:nvPicPr>
        <p:blipFill>
          <a:blip r:embed="rId7"/>
          <a:stretch>
            <a:fillRect/>
          </a:stretch>
        </p:blipFill>
        <p:spPr>
          <a:xfrm>
            <a:off x="3347864" y="5376720"/>
            <a:ext cx="1615993" cy="689092"/>
          </a:xfrm>
          <a:prstGeom prst="rect">
            <a:avLst/>
          </a:prstGeom>
        </p:spPr>
      </p:pic>
      <p:sp>
        <p:nvSpPr>
          <p:cNvPr id="17" name="文本框 16">
            <a:extLst>
              <a:ext uri="{FF2B5EF4-FFF2-40B4-BE49-F238E27FC236}">
                <a16:creationId xmlns:a16="http://schemas.microsoft.com/office/drawing/2014/main" id="{7A26A6BA-B20A-3F33-BA0A-C23FD88EA79D}"/>
              </a:ext>
            </a:extLst>
          </p:cNvPr>
          <p:cNvSpPr txBox="1"/>
          <p:nvPr/>
        </p:nvSpPr>
        <p:spPr>
          <a:xfrm>
            <a:off x="323528" y="6065812"/>
            <a:ext cx="673148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which means the maximum likelihood estimator is</a:t>
            </a:r>
            <a:endParaRPr lang="zh-CN" altLang="en-US" sz="2400" dirty="0"/>
          </a:p>
        </p:txBody>
      </p:sp>
      <p:pic>
        <p:nvPicPr>
          <p:cNvPr id="18" name="图片 17">
            <a:extLst>
              <a:ext uri="{FF2B5EF4-FFF2-40B4-BE49-F238E27FC236}">
                <a16:creationId xmlns:a16="http://schemas.microsoft.com/office/drawing/2014/main" id="{88D6DA68-5D9C-7D04-0CB7-2DFD889EC104}"/>
              </a:ext>
            </a:extLst>
          </p:cNvPr>
          <p:cNvPicPr>
            <a:picLocks noChangeAspect="1"/>
          </p:cNvPicPr>
          <p:nvPr/>
        </p:nvPicPr>
        <p:blipFill>
          <a:blip r:embed="rId8"/>
          <a:stretch>
            <a:fillRect/>
          </a:stretch>
        </p:blipFill>
        <p:spPr>
          <a:xfrm>
            <a:off x="6712345" y="6099175"/>
            <a:ext cx="685338" cy="348237"/>
          </a:xfrm>
          <a:prstGeom prst="rect">
            <a:avLst/>
          </a:prstGeom>
        </p:spPr>
      </p:pic>
    </p:spTree>
    <p:extLst>
      <p:ext uri="{BB962C8B-B14F-4D97-AF65-F5344CB8AC3E}">
        <p14:creationId xmlns:p14="http://schemas.microsoft.com/office/powerpoint/2010/main" val="1972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DE00564-5FF8-1B74-9F17-4110D907BF59}"/>
                  </a:ext>
                </a:extLst>
              </p:cNvPr>
              <p:cNvSpPr txBox="1"/>
              <p:nvPr/>
            </p:nvSpPr>
            <p:spPr>
              <a:xfrm>
                <a:off x="251520" y="116632"/>
                <a:ext cx="8784976" cy="830997"/>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Example7.4.2  </a:t>
                </a:r>
                <a:r>
                  <a:rPr lang="en-US" altLang="zh-CN" sz="2400" dirty="0">
                    <a:effectLst/>
                    <a:latin typeface="Calibri" panose="020F0502020204030204" pitchFamily="34" charset="0"/>
                    <a:ea typeface="等线" panose="02010600030101010101" pitchFamily="2" charset="-122"/>
                    <a:cs typeface="21"/>
                  </a:rPr>
                  <a:t>Let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be the values of a random sample from a Poisson distribution</a:t>
                </a:r>
                <a:endParaRPr lang="zh-CN" altLang="en-US" sz="2400" dirty="0"/>
              </a:p>
            </p:txBody>
          </p:sp>
        </mc:Choice>
        <mc:Fallback xmlns="">
          <p:sp>
            <p:nvSpPr>
              <p:cNvPr id="3" name="文本框 2">
                <a:extLst>
                  <a:ext uri="{FF2B5EF4-FFF2-40B4-BE49-F238E27FC236}">
                    <a16:creationId xmlns:a16="http://schemas.microsoft.com/office/drawing/2014/main" id="{2DE00564-5FF8-1B74-9F17-4110D907BF59}"/>
                  </a:ext>
                </a:extLst>
              </p:cNvPr>
              <p:cNvSpPr txBox="1">
                <a:spLocks noRot="1" noChangeAspect="1" noMove="1" noResize="1" noEditPoints="1" noAdjustHandles="1" noChangeArrowheads="1" noChangeShapeType="1" noTextEdit="1"/>
              </p:cNvSpPr>
              <p:nvPr/>
            </p:nvSpPr>
            <p:spPr>
              <a:xfrm>
                <a:off x="251520" y="116632"/>
                <a:ext cx="8784976" cy="830997"/>
              </a:xfrm>
              <a:prstGeom prst="rect">
                <a:avLst/>
              </a:prstGeom>
              <a:blipFill>
                <a:blip r:embed="rId2"/>
                <a:stretch>
                  <a:fillRect l="-1041" t="-6618" r="-1388" b="-1691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95CE7E8-2099-6885-CDA5-D851E41869AE}"/>
              </a:ext>
            </a:extLst>
          </p:cNvPr>
          <p:cNvPicPr>
            <a:picLocks noChangeAspect="1"/>
          </p:cNvPicPr>
          <p:nvPr/>
        </p:nvPicPr>
        <p:blipFill>
          <a:blip r:embed="rId3"/>
          <a:stretch>
            <a:fillRect/>
          </a:stretch>
        </p:blipFill>
        <p:spPr>
          <a:xfrm>
            <a:off x="971600" y="947629"/>
            <a:ext cx="2082560" cy="830997"/>
          </a:xfrm>
          <a:prstGeom prst="rect">
            <a:avLst/>
          </a:prstGeom>
        </p:spPr>
      </p:pic>
      <p:sp>
        <p:nvSpPr>
          <p:cNvPr id="6" name="文本框 5">
            <a:extLst>
              <a:ext uri="{FF2B5EF4-FFF2-40B4-BE49-F238E27FC236}">
                <a16:creationId xmlns:a16="http://schemas.microsoft.com/office/drawing/2014/main" id="{57F2FFE6-BD49-62D7-DA15-0C51C9EA0DA0}"/>
              </a:ext>
            </a:extLst>
          </p:cNvPr>
          <p:cNvSpPr txBox="1"/>
          <p:nvPr/>
        </p:nvSpPr>
        <p:spPr>
          <a:xfrm>
            <a:off x="3203848" y="1132295"/>
            <a:ext cx="91509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with</a:t>
            </a:r>
            <a:endParaRPr lang="zh-CN" altLang="en-US" sz="2400" dirty="0"/>
          </a:p>
        </p:txBody>
      </p:sp>
      <p:pic>
        <p:nvPicPr>
          <p:cNvPr id="7" name="图片 6">
            <a:extLst>
              <a:ext uri="{FF2B5EF4-FFF2-40B4-BE49-F238E27FC236}">
                <a16:creationId xmlns:a16="http://schemas.microsoft.com/office/drawing/2014/main" id="{31557051-B5FE-FFCA-8A78-E7805B242A01}"/>
              </a:ext>
            </a:extLst>
          </p:cNvPr>
          <p:cNvPicPr>
            <a:picLocks noChangeAspect="1"/>
          </p:cNvPicPr>
          <p:nvPr/>
        </p:nvPicPr>
        <p:blipFill>
          <a:blip r:embed="rId4"/>
          <a:stretch>
            <a:fillRect/>
          </a:stretch>
        </p:blipFill>
        <p:spPr>
          <a:xfrm>
            <a:off x="4117349" y="1193958"/>
            <a:ext cx="623184" cy="311592"/>
          </a:xfrm>
          <a:prstGeom prst="rect">
            <a:avLst/>
          </a:prstGeom>
        </p:spPr>
      </p:pic>
      <p:sp>
        <p:nvSpPr>
          <p:cNvPr id="9" name="文本框 8">
            <a:extLst>
              <a:ext uri="{FF2B5EF4-FFF2-40B4-BE49-F238E27FC236}">
                <a16:creationId xmlns:a16="http://schemas.microsoft.com/office/drawing/2014/main" id="{597477EA-E88B-B588-73C3-7AE9EF6933E7}"/>
              </a:ext>
            </a:extLst>
          </p:cNvPr>
          <p:cNvSpPr txBox="1"/>
          <p:nvPr/>
        </p:nvSpPr>
        <p:spPr>
          <a:xfrm>
            <a:off x="4860032" y="1118921"/>
            <a:ext cx="915094"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10" name="图片 9">
            <a:extLst>
              <a:ext uri="{FF2B5EF4-FFF2-40B4-BE49-F238E27FC236}">
                <a16:creationId xmlns:a16="http://schemas.microsoft.com/office/drawing/2014/main" id="{9F2FD262-30C3-5C1E-7AA0-368FB146EF3D}"/>
              </a:ext>
            </a:extLst>
          </p:cNvPr>
          <p:cNvPicPr>
            <a:picLocks noChangeAspect="1"/>
          </p:cNvPicPr>
          <p:nvPr/>
        </p:nvPicPr>
        <p:blipFill>
          <a:blip r:embed="rId5"/>
          <a:stretch>
            <a:fillRect/>
          </a:stretch>
        </p:blipFill>
        <p:spPr>
          <a:xfrm>
            <a:off x="5654034" y="1178289"/>
            <a:ext cx="1595557" cy="415671"/>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694F1AE-0430-00E1-FF43-778D78840B35}"/>
                  </a:ext>
                </a:extLst>
              </p:cNvPr>
              <p:cNvSpPr txBox="1"/>
              <p:nvPr/>
            </p:nvSpPr>
            <p:spPr>
              <a:xfrm>
                <a:off x="251520" y="1719616"/>
                <a:ext cx="784887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Find the maximum likelihood estimator of its parameter</a:t>
                </a:r>
                <a14:m>
                  <m:oMath xmlns:m="http://schemas.openxmlformats.org/officeDocument/2006/math">
                    <m:r>
                      <a:rPr lang="en-US" altLang="zh-CN" sz="2400" b="0" i="0" smtClean="0">
                        <a:latin typeface="Cambria Math" panose="02040503050406030204" pitchFamily="18" charset="0"/>
                      </a:rPr>
                      <m:t> </m:t>
                    </m:r>
                    <m:r>
                      <a:rPr lang="zh-CN" altLang="en-US" sz="2400" i="1" smtClean="0">
                        <a:latin typeface="Cambria Math" panose="02040503050406030204" pitchFamily="18" charset="0"/>
                      </a:rPr>
                      <m:t>𝜆</m:t>
                    </m:r>
                  </m:oMath>
                </a14:m>
                <a:r>
                  <a:rPr lang="en-US" altLang="zh-CN" sz="2400" dirty="0"/>
                  <a:t>.</a:t>
                </a:r>
                <a:endParaRPr lang="zh-CN" altLang="en-US" sz="2400" dirty="0"/>
              </a:p>
            </p:txBody>
          </p:sp>
        </mc:Choice>
        <mc:Fallback xmlns="">
          <p:sp>
            <p:nvSpPr>
              <p:cNvPr id="14" name="文本框 13">
                <a:extLst>
                  <a:ext uri="{FF2B5EF4-FFF2-40B4-BE49-F238E27FC236}">
                    <a16:creationId xmlns:a16="http://schemas.microsoft.com/office/drawing/2014/main" id="{8694F1AE-0430-00E1-FF43-778D78840B35}"/>
                  </a:ext>
                </a:extLst>
              </p:cNvPr>
              <p:cNvSpPr txBox="1">
                <a:spLocks noRot="1" noChangeAspect="1" noMove="1" noResize="1" noEditPoints="1" noAdjustHandles="1" noChangeArrowheads="1" noChangeShapeType="1" noTextEdit="1"/>
              </p:cNvSpPr>
              <p:nvPr/>
            </p:nvSpPr>
            <p:spPr>
              <a:xfrm>
                <a:off x="251520" y="1719616"/>
                <a:ext cx="7848872" cy="461665"/>
              </a:xfrm>
              <a:prstGeom prst="rect">
                <a:avLst/>
              </a:prstGeom>
              <a:blipFill>
                <a:blip r:embed="rId6"/>
                <a:stretch>
                  <a:fillRect l="-1165" t="-11842" b="-2894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58EAC3F-CBA9-DB33-DF2D-10AEF6640352}"/>
              </a:ext>
            </a:extLst>
          </p:cNvPr>
          <p:cNvSpPr txBox="1"/>
          <p:nvPr/>
        </p:nvSpPr>
        <p:spPr>
          <a:xfrm>
            <a:off x="395536" y="2334090"/>
            <a:ext cx="4577508" cy="461665"/>
          </a:xfrm>
          <a:prstGeom prst="rect">
            <a:avLst/>
          </a:prstGeom>
          <a:noFill/>
        </p:spPr>
        <p:txBody>
          <a:bodyPr wrap="square">
            <a:spAutoFit/>
          </a:bodyPr>
          <a:lstStyle/>
          <a:p>
            <a:pPr algn="just"/>
            <a:r>
              <a:rPr lang="en-US" altLang="zh-CN" sz="2400" b="1" dirty="0">
                <a:solidFill>
                  <a:srgbClr val="0000FF"/>
                </a:solidFill>
                <a:effectLst/>
                <a:latin typeface="Calibri" panose="020F0502020204030204" pitchFamily="34" charset="0"/>
                <a:ea typeface="等线" panose="02010600030101010101" pitchFamily="2" charset="-122"/>
                <a:cs typeface="21"/>
              </a:rPr>
              <a:t>Solution</a:t>
            </a:r>
            <a:r>
              <a:rPr lang="en-US" altLang="zh-CN" sz="2400" b="1" dirty="0">
                <a:effectLst/>
                <a:latin typeface="Calibri" panose="020F0502020204030204" pitchFamily="34" charset="0"/>
                <a:ea typeface="等线" panose="02010600030101010101" pitchFamily="2" charset="-122"/>
                <a:cs typeface="21"/>
              </a:rPr>
              <a:t>. </a:t>
            </a:r>
            <a:r>
              <a:rPr lang="en-US" altLang="zh-CN" sz="2400" dirty="0">
                <a:effectLst/>
                <a:latin typeface="Calibri" panose="020F0502020204030204" pitchFamily="34" charset="0"/>
                <a:ea typeface="等线" panose="02010600030101010101" pitchFamily="2" charset="-122"/>
                <a:cs typeface="21"/>
              </a:rPr>
              <a:t>The likelihood function is</a:t>
            </a:r>
            <a:endParaRPr lang="zh-CN" altLang="zh-CN" sz="2400" dirty="0">
              <a:effectLst/>
              <a:latin typeface="Calibri" panose="020F0502020204030204" pitchFamily="34" charset="0"/>
              <a:ea typeface="等线" panose="02010600030101010101" pitchFamily="2" charset="-122"/>
              <a:cs typeface="21"/>
            </a:endParaRPr>
          </a:p>
        </p:txBody>
      </p:sp>
      <p:pic>
        <p:nvPicPr>
          <p:cNvPr id="17" name="图片 16">
            <a:extLst>
              <a:ext uri="{FF2B5EF4-FFF2-40B4-BE49-F238E27FC236}">
                <a16:creationId xmlns:a16="http://schemas.microsoft.com/office/drawing/2014/main" id="{CF9CB410-C416-0469-AD4B-55D001A8454E}"/>
              </a:ext>
            </a:extLst>
          </p:cNvPr>
          <p:cNvPicPr>
            <a:picLocks noChangeAspect="1"/>
          </p:cNvPicPr>
          <p:nvPr/>
        </p:nvPicPr>
        <p:blipFill>
          <a:blip r:embed="rId7"/>
          <a:stretch>
            <a:fillRect/>
          </a:stretch>
        </p:blipFill>
        <p:spPr>
          <a:xfrm>
            <a:off x="2455487" y="2635512"/>
            <a:ext cx="3323724" cy="1420862"/>
          </a:xfrm>
          <a:prstGeom prst="rect">
            <a:avLst/>
          </a:prstGeom>
        </p:spPr>
      </p:pic>
      <p:sp>
        <p:nvSpPr>
          <p:cNvPr id="19" name="文本框 18">
            <a:extLst>
              <a:ext uri="{FF2B5EF4-FFF2-40B4-BE49-F238E27FC236}">
                <a16:creationId xmlns:a16="http://schemas.microsoft.com/office/drawing/2014/main" id="{B6977665-28F8-42B7-54A6-8D11B64D74C5}"/>
              </a:ext>
            </a:extLst>
          </p:cNvPr>
          <p:cNvSpPr txBox="1"/>
          <p:nvPr/>
        </p:nvSpPr>
        <p:spPr>
          <a:xfrm>
            <a:off x="357184" y="3594709"/>
            <a:ext cx="2006141"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Therefore, let</a:t>
            </a:r>
            <a:endParaRPr lang="zh-CN" altLang="zh-CN" sz="2400" dirty="0">
              <a:effectLst/>
              <a:latin typeface="Calibri" panose="020F0502020204030204" pitchFamily="34" charset="0"/>
              <a:ea typeface="等线" panose="02010600030101010101" pitchFamily="2" charset="-122"/>
              <a:cs typeface="21"/>
            </a:endParaRPr>
          </a:p>
        </p:txBody>
      </p:sp>
      <p:pic>
        <p:nvPicPr>
          <p:cNvPr id="20" name="图片 19">
            <a:extLst>
              <a:ext uri="{FF2B5EF4-FFF2-40B4-BE49-F238E27FC236}">
                <a16:creationId xmlns:a16="http://schemas.microsoft.com/office/drawing/2014/main" id="{AD2294DF-2455-B82E-1574-2407DDCA1883}"/>
              </a:ext>
            </a:extLst>
          </p:cNvPr>
          <p:cNvPicPr>
            <a:picLocks noChangeAspect="1"/>
          </p:cNvPicPr>
          <p:nvPr/>
        </p:nvPicPr>
        <p:blipFill>
          <a:blip r:embed="rId8"/>
          <a:stretch>
            <a:fillRect/>
          </a:stretch>
        </p:blipFill>
        <p:spPr>
          <a:xfrm>
            <a:off x="1875503" y="4056374"/>
            <a:ext cx="6653511" cy="798954"/>
          </a:xfrm>
          <a:prstGeom prst="rect">
            <a:avLst/>
          </a:prstGeom>
        </p:spPr>
      </p:pic>
      <p:sp>
        <p:nvSpPr>
          <p:cNvPr id="22" name="文本框 21">
            <a:extLst>
              <a:ext uri="{FF2B5EF4-FFF2-40B4-BE49-F238E27FC236}">
                <a16:creationId xmlns:a16="http://schemas.microsoft.com/office/drawing/2014/main" id="{B70187E6-4D2C-EF79-71CB-DFB41E424569}"/>
              </a:ext>
            </a:extLst>
          </p:cNvPr>
          <p:cNvSpPr txBox="1"/>
          <p:nvPr/>
        </p:nvSpPr>
        <p:spPr>
          <a:xfrm>
            <a:off x="395536" y="4920694"/>
            <a:ext cx="2059951"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which leads to</a:t>
            </a:r>
            <a:endParaRPr lang="zh-CN" altLang="zh-CN" sz="2400" dirty="0">
              <a:effectLst/>
              <a:latin typeface="Calibri" panose="020F0502020204030204" pitchFamily="34" charset="0"/>
              <a:ea typeface="等线" panose="02010600030101010101" pitchFamily="2" charset="-122"/>
              <a:cs typeface="21"/>
            </a:endParaRPr>
          </a:p>
        </p:txBody>
      </p:sp>
      <p:pic>
        <p:nvPicPr>
          <p:cNvPr id="23" name="图片 22">
            <a:extLst>
              <a:ext uri="{FF2B5EF4-FFF2-40B4-BE49-F238E27FC236}">
                <a16:creationId xmlns:a16="http://schemas.microsoft.com/office/drawing/2014/main" id="{DF74B8EB-C7D6-7733-663A-DD1FB2EF8B0A}"/>
              </a:ext>
            </a:extLst>
          </p:cNvPr>
          <p:cNvPicPr>
            <a:picLocks noChangeAspect="1"/>
          </p:cNvPicPr>
          <p:nvPr/>
        </p:nvPicPr>
        <p:blipFill>
          <a:blip r:embed="rId9"/>
          <a:stretch>
            <a:fillRect/>
          </a:stretch>
        </p:blipFill>
        <p:spPr>
          <a:xfrm>
            <a:off x="2551496" y="4920694"/>
            <a:ext cx="1566183" cy="667852"/>
          </a:xfrm>
          <a:prstGeom prst="rect">
            <a:avLst/>
          </a:prstGeom>
        </p:spPr>
      </p:pic>
      <p:sp>
        <p:nvSpPr>
          <p:cNvPr id="25" name="文本框 24">
            <a:extLst>
              <a:ext uri="{FF2B5EF4-FFF2-40B4-BE49-F238E27FC236}">
                <a16:creationId xmlns:a16="http://schemas.microsoft.com/office/drawing/2014/main" id="{1DB09D0B-9A6D-05E3-8830-C1F77991DFD5}"/>
              </a:ext>
            </a:extLst>
          </p:cNvPr>
          <p:cNvSpPr txBox="1"/>
          <p:nvPr/>
        </p:nvSpPr>
        <p:spPr>
          <a:xfrm>
            <a:off x="433726" y="5588546"/>
            <a:ext cx="7954698"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Therefore, the maximum likelihood estimator for a Poisson distribution is</a:t>
            </a:r>
            <a:endParaRPr lang="zh-CN" altLang="en-US" sz="2400" dirty="0"/>
          </a:p>
        </p:txBody>
      </p:sp>
      <p:pic>
        <p:nvPicPr>
          <p:cNvPr id="26" name="图片 25">
            <a:extLst>
              <a:ext uri="{FF2B5EF4-FFF2-40B4-BE49-F238E27FC236}">
                <a16:creationId xmlns:a16="http://schemas.microsoft.com/office/drawing/2014/main" id="{80F2E3D1-EC37-6748-639C-AE585B688D5D}"/>
              </a:ext>
            </a:extLst>
          </p:cNvPr>
          <p:cNvPicPr>
            <a:picLocks noChangeAspect="1"/>
          </p:cNvPicPr>
          <p:nvPr/>
        </p:nvPicPr>
        <p:blipFill>
          <a:blip r:embed="rId10"/>
          <a:stretch>
            <a:fillRect/>
          </a:stretch>
        </p:blipFill>
        <p:spPr>
          <a:xfrm>
            <a:off x="2363324" y="6046787"/>
            <a:ext cx="840523" cy="427090"/>
          </a:xfrm>
          <a:prstGeom prst="rect">
            <a:avLst/>
          </a:prstGeom>
        </p:spPr>
      </p:pic>
    </p:spTree>
    <p:extLst>
      <p:ext uri="{BB962C8B-B14F-4D97-AF65-F5344CB8AC3E}">
        <p14:creationId xmlns:p14="http://schemas.microsoft.com/office/powerpoint/2010/main" val="347856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circle(in)">
                                      <p:cBhvr>
                                        <p:cTn id="39" dur="2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D424354-AA1E-C004-3E1F-993FEFED4878}"/>
                  </a:ext>
                </a:extLst>
              </p:cNvPr>
              <p:cNvSpPr txBox="1"/>
              <p:nvPr/>
            </p:nvSpPr>
            <p:spPr>
              <a:xfrm>
                <a:off x="179512" y="116632"/>
                <a:ext cx="8352928" cy="1569660"/>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Example7.4.3  </a:t>
                </a:r>
                <a:r>
                  <a:rPr lang="en-US" altLang="zh-CN" sz="2400" dirty="0">
                    <a:effectLst/>
                    <a:latin typeface="Calibri" panose="020F0502020204030204" pitchFamily="34" charset="0"/>
                    <a:ea typeface="等线" panose="02010600030101010101" pitchFamily="2" charset="-122"/>
                    <a:cs typeface="21"/>
                  </a:rPr>
                  <a:t>Let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𝒙</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be the values of a random sample of size </a:t>
                </a:r>
                <a14:m>
                  <m:oMath xmlns:m="http://schemas.openxmlformats.org/officeDocument/2006/math">
                    <m:r>
                      <a:rPr lang="en-US" altLang="zh-CN" sz="2400" b="0" i="1" smtClean="0">
                        <a:latin typeface="Cambria Math" panose="02040503050406030204" pitchFamily="18" charset="0"/>
                      </a:rPr>
                      <m:t>𝑛</m:t>
                    </m:r>
                  </m:oMath>
                </a14:m>
                <a:r>
                  <a:rPr lang="zh-CN" altLang="en-US" sz="2400" dirty="0"/>
                  <a:t> </a:t>
                </a:r>
                <a:r>
                  <a:rPr lang="en-US" altLang="zh-CN" sz="2400" dirty="0"/>
                  <a:t>from a normal population with the mean </a:t>
                </a:r>
                <a14:m>
                  <m:oMath xmlns:m="http://schemas.openxmlformats.org/officeDocument/2006/math">
                    <m:r>
                      <a:rPr lang="zh-CN" altLang="en-US" sz="2400" i="1" smtClean="0">
                        <a:latin typeface="Cambria Math" panose="02040503050406030204" pitchFamily="18" charset="0"/>
                      </a:rPr>
                      <m:t>𝜇</m:t>
                    </m:r>
                  </m:oMath>
                </a14:m>
                <a:r>
                  <a:rPr lang="zh-CN" altLang="en-US" sz="2400" dirty="0"/>
                  <a:t> </a:t>
                </a:r>
                <a:r>
                  <a:rPr lang="en-US" altLang="zh-CN" sz="2400" dirty="0"/>
                  <a:t>and the variance </a:t>
                </a:r>
                <a14:m>
                  <m:oMath xmlns:m="http://schemas.openxmlformats.org/officeDocument/2006/math">
                    <m:sSup>
                      <m:sSupPr>
                        <m:ctrlPr>
                          <a:rPr lang="en-US" altLang="zh-CN" sz="2400" i="1" smtClean="0">
                            <a:latin typeface="Cambria Math" panose="02040503050406030204" pitchFamily="18" charset="0"/>
                          </a:rPr>
                        </m:ctrlPr>
                      </m:sSupPr>
                      <m:e>
                        <m:r>
                          <a:rPr lang="zh-CN" altLang="en-US" sz="2400" i="1" smtClean="0">
                            <a:latin typeface="Cambria Math" panose="02040503050406030204" pitchFamily="18" charset="0"/>
                          </a:rPr>
                          <m:t>𝜎</m:t>
                        </m:r>
                      </m:e>
                      <m:sup>
                        <m:r>
                          <a:rPr lang="en-US" altLang="zh-CN" sz="2400" b="0" i="1" smtClean="0">
                            <a:latin typeface="Cambria Math" panose="02040503050406030204" pitchFamily="18" charset="0"/>
                          </a:rPr>
                          <m:t>2</m:t>
                        </m:r>
                      </m:sup>
                    </m:sSup>
                  </m:oMath>
                </a14:m>
                <a:r>
                  <a:rPr lang="en-US" altLang="zh-CN" sz="2400" dirty="0"/>
                  <a:t>. Find the maximum likelihood estimator of the two parameters </a:t>
                </a:r>
                <a14:m>
                  <m:oMath xmlns:m="http://schemas.openxmlformats.org/officeDocument/2006/math">
                    <m:r>
                      <a:rPr lang="zh-CN" altLang="en-US" sz="2400" i="1">
                        <a:latin typeface="Cambria Math" panose="02040503050406030204" pitchFamily="18" charset="0"/>
                      </a:rPr>
                      <m:t>𝜇</m:t>
                    </m:r>
                  </m:oMath>
                </a14:m>
                <a:r>
                  <a:rPr lang="zh-CN" altLang="en-US" sz="2400" dirty="0"/>
                  <a:t> </a:t>
                </a:r>
                <a:r>
                  <a:rPr lang="en-US" altLang="zh-CN" sz="2400" dirty="0"/>
                  <a:t>and</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oMath>
                </a14:m>
                <a:r>
                  <a:rPr lang="en-US" altLang="zh-CN" sz="2400" dirty="0"/>
                  <a:t>.</a:t>
                </a:r>
                <a:endParaRPr lang="zh-CN" altLang="en-US" sz="2400" dirty="0"/>
              </a:p>
            </p:txBody>
          </p:sp>
        </mc:Choice>
        <mc:Fallback xmlns="">
          <p:sp>
            <p:nvSpPr>
              <p:cNvPr id="5" name="文本框 4">
                <a:extLst>
                  <a:ext uri="{FF2B5EF4-FFF2-40B4-BE49-F238E27FC236}">
                    <a16:creationId xmlns:a16="http://schemas.microsoft.com/office/drawing/2014/main" id="{0D424354-AA1E-C004-3E1F-993FEFED4878}"/>
                  </a:ext>
                </a:extLst>
              </p:cNvPr>
              <p:cNvSpPr txBox="1">
                <a:spLocks noRot="1" noChangeAspect="1" noMove="1" noResize="1" noEditPoints="1" noAdjustHandles="1" noChangeArrowheads="1" noChangeShapeType="1" noTextEdit="1"/>
              </p:cNvSpPr>
              <p:nvPr/>
            </p:nvSpPr>
            <p:spPr>
              <a:xfrm>
                <a:off x="179512" y="116632"/>
                <a:ext cx="8352928" cy="1569660"/>
              </a:xfrm>
              <a:prstGeom prst="rect">
                <a:avLst/>
              </a:prstGeom>
              <a:blipFill>
                <a:blip r:embed="rId2"/>
                <a:stretch>
                  <a:fillRect l="-1094" t="-3488" r="-656" b="-8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8AEBA7E-60A2-2BCF-D13F-B48A91F54A51}"/>
                  </a:ext>
                </a:extLst>
              </p:cNvPr>
              <p:cNvSpPr txBox="1"/>
              <p:nvPr/>
            </p:nvSpPr>
            <p:spPr>
              <a:xfrm>
                <a:off x="209046" y="1686292"/>
                <a:ext cx="6840760" cy="461665"/>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Solution</a:t>
                </a:r>
                <a:r>
                  <a:rPr lang="en-US" altLang="zh-CN" sz="2400" b="1" dirty="0">
                    <a:effectLst/>
                    <a:latin typeface="Calibri" panose="020F0502020204030204" pitchFamily="34" charset="0"/>
                    <a:ea typeface="等线" panose="02010600030101010101" pitchFamily="2" charset="-122"/>
                    <a:cs typeface="21"/>
                  </a:rPr>
                  <a:t>. </a:t>
                </a:r>
                <a:r>
                  <a:rPr lang="en-US" altLang="zh-CN" sz="2400" dirty="0">
                    <a:effectLst/>
                    <a:latin typeface="Calibri" panose="020F0502020204030204" pitchFamily="34" charset="0"/>
                    <a:ea typeface="等线" panose="02010600030101010101" pitchFamily="2" charset="-122"/>
                    <a:cs typeface="21"/>
                  </a:rPr>
                  <a:t>The likelihood function for </a:t>
                </a:r>
                <a14:m>
                  <m:oMath xmlns:m="http://schemas.openxmlformats.org/officeDocument/2006/math">
                    <m:r>
                      <a:rPr lang="zh-CN" altLang="en-US" sz="2400" i="1" smtClean="0">
                        <a:latin typeface="Cambria Math" panose="02040503050406030204" pitchFamily="18" charset="0"/>
                      </a:rPr>
                      <m:t>𝜇</m:t>
                    </m:r>
                  </m:oMath>
                </a14:m>
                <a:r>
                  <a:rPr lang="zh-CN" altLang="en-US" sz="2400" dirty="0"/>
                  <a:t> </a:t>
                </a:r>
                <a:r>
                  <a:rPr lang="en-US" altLang="zh-CN" sz="2400" dirty="0"/>
                  <a:t>and</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oMath>
                </a14:m>
                <a:r>
                  <a:rPr lang="zh-CN" altLang="en-US" sz="2400" dirty="0"/>
                  <a:t> </a:t>
                </a:r>
                <a:r>
                  <a:rPr lang="en-US" altLang="zh-CN" sz="2400" dirty="0"/>
                  <a:t>is</a:t>
                </a:r>
                <a:endParaRPr lang="zh-CN" altLang="en-US" sz="2400" dirty="0"/>
              </a:p>
            </p:txBody>
          </p:sp>
        </mc:Choice>
        <mc:Fallback xmlns="">
          <p:sp>
            <p:nvSpPr>
              <p:cNvPr id="7" name="文本框 6">
                <a:extLst>
                  <a:ext uri="{FF2B5EF4-FFF2-40B4-BE49-F238E27FC236}">
                    <a16:creationId xmlns:a16="http://schemas.microsoft.com/office/drawing/2014/main" id="{78AEBA7E-60A2-2BCF-D13F-B48A91F54A51}"/>
                  </a:ext>
                </a:extLst>
              </p:cNvPr>
              <p:cNvSpPr txBox="1">
                <a:spLocks noRot="1" noChangeAspect="1" noMove="1" noResize="1" noEditPoints="1" noAdjustHandles="1" noChangeArrowheads="1" noChangeShapeType="1" noTextEdit="1"/>
              </p:cNvSpPr>
              <p:nvPr/>
            </p:nvSpPr>
            <p:spPr>
              <a:xfrm>
                <a:off x="209046" y="1686292"/>
                <a:ext cx="6840760" cy="461665"/>
              </a:xfrm>
              <a:prstGeom prst="rect">
                <a:avLst/>
              </a:prstGeom>
              <a:blipFill>
                <a:blip r:embed="rId3"/>
                <a:stretch>
                  <a:fillRect l="-1337" t="-12000" b="-306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F6A0D36-3726-137D-B811-939C3F949DDB}"/>
              </a:ext>
            </a:extLst>
          </p:cNvPr>
          <p:cNvPicPr>
            <a:picLocks noChangeAspect="1"/>
          </p:cNvPicPr>
          <p:nvPr/>
        </p:nvPicPr>
        <p:blipFill>
          <a:blip r:embed="rId4"/>
          <a:stretch>
            <a:fillRect/>
          </a:stretch>
        </p:blipFill>
        <p:spPr>
          <a:xfrm>
            <a:off x="971600" y="2276872"/>
            <a:ext cx="7019942" cy="1152128"/>
          </a:xfrm>
          <a:prstGeom prst="rect">
            <a:avLst/>
          </a:prstGeom>
        </p:spPr>
      </p:pic>
      <p:sp>
        <p:nvSpPr>
          <p:cNvPr id="10" name="文本框 9">
            <a:extLst>
              <a:ext uri="{FF2B5EF4-FFF2-40B4-BE49-F238E27FC236}">
                <a16:creationId xmlns:a16="http://schemas.microsoft.com/office/drawing/2014/main" id="{EE025354-1741-61B2-9C7C-E57251FC7272}"/>
              </a:ext>
            </a:extLst>
          </p:cNvPr>
          <p:cNvSpPr txBox="1"/>
          <p:nvPr/>
        </p:nvSpPr>
        <p:spPr>
          <a:xfrm>
            <a:off x="611560" y="3650248"/>
            <a:ext cx="1152128" cy="461665"/>
          </a:xfrm>
          <a:prstGeom prst="rect">
            <a:avLst/>
          </a:prstGeom>
          <a:noFill/>
        </p:spPr>
        <p:txBody>
          <a:bodyPr wrap="square">
            <a:spAutoFit/>
          </a:bodyPr>
          <a:lstStyle/>
          <a:p>
            <a:pPr algn="just"/>
            <a:r>
              <a:rPr lang="en-US" altLang="zh-CN" sz="2400" dirty="0">
                <a:effectLst/>
                <a:latin typeface="Calibri" panose="020F0502020204030204" pitchFamily="34" charset="0"/>
                <a:ea typeface="等线" panose="02010600030101010101" pitchFamily="2" charset="-122"/>
                <a:cs typeface="21"/>
              </a:rPr>
              <a:t>so that</a:t>
            </a:r>
            <a:endParaRPr lang="zh-CN" altLang="zh-CN" sz="2400" dirty="0">
              <a:effectLst/>
              <a:latin typeface="Calibri" panose="020F0502020204030204" pitchFamily="34" charset="0"/>
              <a:ea typeface="等线" panose="02010600030101010101" pitchFamily="2" charset="-122"/>
              <a:cs typeface="21"/>
            </a:endParaRPr>
          </a:p>
        </p:txBody>
      </p:sp>
      <p:pic>
        <p:nvPicPr>
          <p:cNvPr id="11" name="图片 10">
            <a:extLst>
              <a:ext uri="{FF2B5EF4-FFF2-40B4-BE49-F238E27FC236}">
                <a16:creationId xmlns:a16="http://schemas.microsoft.com/office/drawing/2014/main" id="{B56CD83A-628C-512B-2EC4-D0AEEA936458}"/>
              </a:ext>
            </a:extLst>
          </p:cNvPr>
          <p:cNvPicPr>
            <a:picLocks noChangeAspect="1"/>
          </p:cNvPicPr>
          <p:nvPr/>
        </p:nvPicPr>
        <p:blipFill>
          <a:blip r:embed="rId5"/>
          <a:stretch>
            <a:fillRect/>
          </a:stretch>
        </p:blipFill>
        <p:spPr>
          <a:xfrm>
            <a:off x="1966720" y="3562525"/>
            <a:ext cx="5210559" cy="681827"/>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F7D4941-2175-9BF9-A0F4-FA6A91ACA3BA}"/>
                  </a:ext>
                </a:extLst>
              </p:cNvPr>
              <p:cNvSpPr txBox="1"/>
              <p:nvPr/>
            </p:nvSpPr>
            <p:spPr>
              <a:xfrm>
                <a:off x="611560" y="4280934"/>
                <a:ext cx="792088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Let the partial differentiations of                  with respect to </a:t>
                </a:r>
                <a14:m>
                  <m:oMath xmlns:m="http://schemas.openxmlformats.org/officeDocument/2006/math">
                    <m:r>
                      <a:rPr lang="zh-CN" altLang="en-US" sz="2400" i="1" smtClean="0">
                        <a:latin typeface="Cambria Math" panose="02040503050406030204" pitchFamily="18" charset="0"/>
                      </a:rPr>
                      <m:t>𝜇</m:t>
                    </m:r>
                  </m:oMath>
                </a14:m>
                <a:r>
                  <a:rPr lang="zh-CN" altLang="en-US" sz="2400" dirty="0"/>
                  <a:t> </a:t>
                </a:r>
                <a:r>
                  <a:rPr lang="en-US" altLang="zh-CN" sz="2400" dirty="0"/>
                  <a:t>and</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equal to 0 and we have</a:t>
                </a:r>
                <a:r>
                  <a:rPr lang="en-US" altLang="zh-CN" sz="2400" dirty="0">
                    <a:effectLst/>
                    <a:latin typeface="Calibri" panose="020F0502020204030204" pitchFamily="34" charset="0"/>
                    <a:ea typeface="等线" panose="02010600030101010101" pitchFamily="2" charset="-122"/>
                    <a:cs typeface="21"/>
                  </a:rPr>
                  <a:t> </a:t>
                </a:r>
                <a:endParaRPr lang="zh-CN" altLang="en-US" sz="2400" dirty="0"/>
              </a:p>
            </p:txBody>
          </p:sp>
        </mc:Choice>
        <mc:Fallback xmlns="">
          <p:sp>
            <p:nvSpPr>
              <p:cNvPr id="13" name="文本框 12">
                <a:extLst>
                  <a:ext uri="{FF2B5EF4-FFF2-40B4-BE49-F238E27FC236}">
                    <a16:creationId xmlns:a16="http://schemas.microsoft.com/office/drawing/2014/main" id="{4F7D4941-2175-9BF9-A0F4-FA6A91ACA3BA}"/>
                  </a:ext>
                </a:extLst>
              </p:cNvPr>
              <p:cNvSpPr txBox="1">
                <a:spLocks noRot="1" noChangeAspect="1" noMove="1" noResize="1" noEditPoints="1" noAdjustHandles="1" noChangeArrowheads="1" noChangeShapeType="1" noTextEdit="1"/>
              </p:cNvSpPr>
              <p:nvPr/>
            </p:nvSpPr>
            <p:spPr>
              <a:xfrm>
                <a:off x="611560" y="4280934"/>
                <a:ext cx="7920880" cy="830997"/>
              </a:xfrm>
              <a:prstGeom prst="rect">
                <a:avLst/>
              </a:prstGeom>
              <a:blipFill>
                <a:blip r:embed="rId6"/>
                <a:stretch>
                  <a:fillRect l="-1154" t="-5839" b="-14599"/>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52DF160B-95E4-0E33-E554-602C85F59EF9}"/>
              </a:ext>
            </a:extLst>
          </p:cNvPr>
          <p:cNvPicPr>
            <a:picLocks noChangeAspect="1"/>
          </p:cNvPicPr>
          <p:nvPr/>
        </p:nvPicPr>
        <p:blipFill>
          <a:blip r:embed="rId7"/>
          <a:stretch>
            <a:fillRect/>
          </a:stretch>
        </p:blipFill>
        <p:spPr>
          <a:xfrm>
            <a:off x="4852724" y="4384163"/>
            <a:ext cx="943411" cy="291534"/>
          </a:xfrm>
          <a:prstGeom prst="rect">
            <a:avLst/>
          </a:prstGeom>
        </p:spPr>
      </p:pic>
      <p:pic>
        <p:nvPicPr>
          <p:cNvPr id="15" name="图片 14">
            <a:extLst>
              <a:ext uri="{FF2B5EF4-FFF2-40B4-BE49-F238E27FC236}">
                <a16:creationId xmlns:a16="http://schemas.microsoft.com/office/drawing/2014/main" id="{E75EE5C2-C1E0-50C4-4526-209D461DFE81}"/>
              </a:ext>
            </a:extLst>
          </p:cNvPr>
          <p:cNvPicPr>
            <a:picLocks noChangeAspect="1"/>
          </p:cNvPicPr>
          <p:nvPr/>
        </p:nvPicPr>
        <p:blipFill>
          <a:blip r:embed="rId8"/>
          <a:stretch>
            <a:fillRect/>
          </a:stretch>
        </p:blipFill>
        <p:spPr>
          <a:xfrm>
            <a:off x="1947406" y="5096286"/>
            <a:ext cx="5195036" cy="1489978"/>
          </a:xfrm>
          <a:prstGeom prst="rect">
            <a:avLst/>
          </a:prstGeom>
        </p:spPr>
      </p:pic>
    </p:spTree>
    <p:extLst>
      <p:ext uri="{BB962C8B-B14F-4D97-AF65-F5344CB8AC3E}">
        <p14:creationId xmlns:p14="http://schemas.microsoft.com/office/powerpoint/2010/main" val="156577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934424-64C4-D828-27BB-CA64FCADEE2D}"/>
              </a:ext>
            </a:extLst>
          </p:cNvPr>
          <p:cNvSpPr txBox="1"/>
          <p:nvPr/>
        </p:nvSpPr>
        <p:spPr>
          <a:xfrm>
            <a:off x="107504" y="31491"/>
            <a:ext cx="734481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 solution of the above system of equations is</a:t>
            </a:r>
            <a:endParaRPr lang="zh-CN" altLang="en-US" sz="2400" dirty="0"/>
          </a:p>
        </p:txBody>
      </p:sp>
      <p:pic>
        <p:nvPicPr>
          <p:cNvPr id="6" name="图片 5">
            <a:extLst>
              <a:ext uri="{FF2B5EF4-FFF2-40B4-BE49-F238E27FC236}">
                <a16:creationId xmlns:a16="http://schemas.microsoft.com/office/drawing/2014/main" id="{4FCE2A8C-A90E-5E7B-4429-3E12F7873002}"/>
              </a:ext>
            </a:extLst>
          </p:cNvPr>
          <p:cNvPicPr>
            <a:picLocks noChangeAspect="1"/>
          </p:cNvPicPr>
          <p:nvPr/>
        </p:nvPicPr>
        <p:blipFill>
          <a:blip r:embed="rId2"/>
          <a:stretch>
            <a:fillRect/>
          </a:stretch>
        </p:blipFill>
        <p:spPr>
          <a:xfrm>
            <a:off x="2051720" y="467749"/>
            <a:ext cx="2832803" cy="151216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076F896-AE50-840D-250F-2DEF97A6DF92}"/>
                  </a:ext>
                </a:extLst>
              </p:cNvPr>
              <p:cNvSpPr txBox="1"/>
              <p:nvPr/>
            </p:nvSpPr>
            <p:spPr>
              <a:xfrm>
                <a:off x="179512" y="1979917"/>
                <a:ext cx="792088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which yields that the maximum likelihood estimators of </a:t>
                </a:r>
                <a14:m>
                  <m:oMath xmlns:m="http://schemas.openxmlformats.org/officeDocument/2006/math">
                    <m:r>
                      <a:rPr lang="zh-CN" altLang="en-US" sz="2400" i="1" smtClean="0">
                        <a:latin typeface="Cambria Math" panose="02040503050406030204" pitchFamily="18" charset="0"/>
                      </a:rPr>
                      <m:t>𝜇</m:t>
                    </m:r>
                  </m:oMath>
                </a14:m>
                <a:r>
                  <a:rPr lang="zh-CN" altLang="en-US" sz="2400" dirty="0"/>
                  <a:t> </a:t>
                </a:r>
                <a:r>
                  <a:rPr lang="en-US" altLang="zh-CN" sz="2400" dirty="0"/>
                  <a:t>and</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oMath>
                </a14:m>
                <a:r>
                  <a:rPr lang="zh-CN" altLang="en-US" sz="2400" dirty="0"/>
                  <a:t> </a:t>
                </a:r>
                <a:r>
                  <a:rPr lang="en-US" altLang="zh-CN" sz="2400" dirty="0"/>
                  <a:t>are</a:t>
                </a:r>
                <a:endParaRPr lang="zh-CN" altLang="en-US" sz="2400" dirty="0"/>
              </a:p>
            </p:txBody>
          </p:sp>
        </mc:Choice>
        <mc:Fallback xmlns="">
          <p:sp>
            <p:nvSpPr>
              <p:cNvPr id="8" name="文本框 7">
                <a:extLst>
                  <a:ext uri="{FF2B5EF4-FFF2-40B4-BE49-F238E27FC236}">
                    <a16:creationId xmlns:a16="http://schemas.microsoft.com/office/drawing/2014/main" id="{A076F896-AE50-840D-250F-2DEF97A6DF92}"/>
                  </a:ext>
                </a:extLst>
              </p:cNvPr>
              <p:cNvSpPr txBox="1">
                <a:spLocks noRot="1" noChangeAspect="1" noMove="1" noResize="1" noEditPoints="1" noAdjustHandles="1" noChangeArrowheads="1" noChangeShapeType="1" noTextEdit="1"/>
              </p:cNvSpPr>
              <p:nvPr/>
            </p:nvSpPr>
            <p:spPr>
              <a:xfrm>
                <a:off x="179512" y="1979917"/>
                <a:ext cx="7920880" cy="830997"/>
              </a:xfrm>
              <a:prstGeom prst="rect">
                <a:avLst/>
              </a:prstGeom>
              <a:blipFill>
                <a:blip r:embed="rId3"/>
                <a:stretch>
                  <a:fillRect l="-1154" t="-5882" b="-1691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65A77CB-B08A-D74A-330A-F7178144A9BD}"/>
              </a:ext>
            </a:extLst>
          </p:cNvPr>
          <p:cNvPicPr>
            <a:picLocks noChangeAspect="1"/>
          </p:cNvPicPr>
          <p:nvPr/>
        </p:nvPicPr>
        <p:blipFill>
          <a:blip r:embed="rId4"/>
          <a:stretch>
            <a:fillRect/>
          </a:stretch>
        </p:blipFill>
        <p:spPr>
          <a:xfrm>
            <a:off x="1907704" y="3011070"/>
            <a:ext cx="455608" cy="455608"/>
          </a:xfrm>
          <a:prstGeom prst="rect">
            <a:avLst/>
          </a:prstGeom>
        </p:spPr>
      </p:pic>
      <p:sp>
        <p:nvSpPr>
          <p:cNvPr id="11" name="文本框 10">
            <a:extLst>
              <a:ext uri="{FF2B5EF4-FFF2-40B4-BE49-F238E27FC236}">
                <a16:creationId xmlns:a16="http://schemas.microsoft.com/office/drawing/2014/main" id="{9AF8E2FB-0974-8E7A-0DA7-042FBA2A3793}"/>
              </a:ext>
            </a:extLst>
          </p:cNvPr>
          <p:cNvSpPr txBox="1"/>
          <p:nvPr/>
        </p:nvSpPr>
        <p:spPr>
          <a:xfrm>
            <a:off x="2668601" y="3031545"/>
            <a:ext cx="77383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and</a:t>
            </a:r>
            <a:endParaRPr lang="zh-CN" altLang="en-US" sz="2400" dirty="0"/>
          </a:p>
        </p:txBody>
      </p:sp>
      <p:pic>
        <p:nvPicPr>
          <p:cNvPr id="12" name="图片 11">
            <a:extLst>
              <a:ext uri="{FF2B5EF4-FFF2-40B4-BE49-F238E27FC236}">
                <a16:creationId xmlns:a16="http://schemas.microsoft.com/office/drawing/2014/main" id="{3B281FAD-2FA6-BE3D-69E2-E9D69FA106C5}"/>
              </a:ext>
            </a:extLst>
          </p:cNvPr>
          <p:cNvPicPr>
            <a:picLocks noChangeAspect="1"/>
          </p:cNvPicPr>
          <p:nvPr/>
        </p:nvPicPr>
        <p:blipFill>
          <a:blip r:embed="rId5"/>
          <a:stretch>
            <a:fillRect/>
          </a:stretch>
        </p:blipFill>
        <p:spPr>
          <a:xfrm>
            <a:off x="3707904" y="3031545"/>
            <a:ext cx="329761" cy="461665"/>
          </a:xfrm>
          <a:prstGeom prst="rect">
            <a:avLst/>
          </a:prstGeom>
        </p:spPr>
      </p:pic>
    </p:spTree>
    <p:extLst>
      <p:ext uri="{BB962C8B-B14F-4D97-AF65-F5344CB8AC3E}">
        <p14:creationId xmlns:p14="http://schemas.microsoft.com/office/powerpoint/2010/main" val="417928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1414AB-0D87-FCAE-9125-74F0A5C6B09A}"/>
              </a:ext>
            </a:extLst>
          </p:cNvPr>
          <p:cNvSpPr txBox="1"/>
          <p:nvPr/>
        </p:nvSpPr>
        <p:spPr>
          <a:xfrm>
            <a:off x="251520" y="31491"/>
            <a:ext cx="4572000" cy="461665"/>
          </a:xfrm>
          <a:prstGeom prst="rect">
            <a:avLst/>
          </a:prstGeom>
          <a:noFill/>
        </p:spPr>
        <p:txBody>
          <a:bodyPr wrap="square">
            <a:spAutoFit/>
          </a:bodyPr>
          <a:lstStyle/>
          <a:p>
            <a:pPr algn="just"/>
            <a:r>
              <a:rPr lang="en-US" altLang="zh-CN" sz="2400" dirty="0">
                <a:solidFill>
                  <a:srgbClr val="0000FF"/>
                </a:solidFill>
                <a:effectLst/>
                <a:latin typeface="Calibri" panose="020F0502020204030204" pitchFamily="34" charset="0"/>
                <a:ea typeface="等线" panose="02010600030101010101" pitchFamily="2" charset="-122"/>
                <a:cs typeface="21"/>
              </a:rPr>
              <a:t>2.</a:t>
            </a:r>
            <a:r>
              <a:rPr lang="en-US" altLang="zh-CN" sz="2400" dirty="0">
                <a:solidFill>
                  <a:srgbClr val="800080"/>
                </a:solidFill>
                <a:effectLst/>
                <a:latin typeface="Calibri" panose="020F0502020204030204" pitchFamily="34" charset="0"/>
                <a:ea typeface="等线" panose="02010600030101010101" pitchFamily="2" charset="-122"/>
                <a:cs typeface="21"/>
              </a:rPr>
              <a:t>Judge</a:t>
            </a:r>
            <a:endParaRPr lang="zh-CN" altLang="zh-CN" sz="2400" dirty="0">
              <a:effectLst/>
              <a:latin typeface="Calibri" panose="020F0502020204030204" pitchFamily="34" charset="0"/>
              <a:ea typeface="等线" panose="02010600030101010101" pitchFamily="2" charset="-122"/>
              <a:cs typeface="21"/>
            </a:endParaRPr>
          </a:p>
        </p:txBody>
      </p:sp>
      <p:sp>
        <p:nvSpPr>
          <p:cNvPr id="5" name="文本框 4">
            <a:extLst>
              <a:ext uri="{FF2B5EF4-FFF2-40B4-BE49-F238E27FC236}">
                <a16:creationId xmlns:a16="http://schemas.microsoft.com/office/drawing/2014/main" id="{94D20647-3075-2EE5-43F7-069DBE156ED5}"/>
              </a:ext>
            </a:extLst>
          </p:cNvPr>
          <p:cNvSpPr txBox="1"/>
          <p:nvPr/>
        </p:nvSpPr>
        <p:spPr>
          <a:xfrm>
            <a:off x="539552" y="548680"/>
            <a:ext cx="4572000" cy="461665"/>
          </a:xfrm>
          <a:prstGeom prst="rect">
            <a:avLst/>
          </a:prstGeom>
          <a:noFill/>
        </p:spPr>
        <p:txBody>
          <a:bodyPr wrap="square">
            <a:spAutoFit/>
          </a:bodyPr>
          <a:lstStyle/>
          <a:p>
            <a:r>
              <a:rPr lang="en-US" altLang="zh-CN" sz="2400" dirty="0">
                <a:solidFill>
                  <a:srgbClr val="333399"/>
                </a:solidFill>
                <a:effectLst/>
                <a:latin typeface="Calibri" panose="020F0502020204030204" pitchFamily="34" charset="0"/>
                <a:ea typeface="等线" panose="02010600030101010101" pitchFamily="2" charset="-122"/>
                <a:cs typeface="21"/>
              </a:rPr>
              <a:t>(1) Unbiased </a:t>
            </a:r>
            <a:endParaRPr lang="zh-CN" altLang="en-US" sz="2400" dirty="0"/>
          </a:p>
        </p:txBody>
      </p:sp>
      <p:sp>
        <p:nvSpPr>
          <p:cNvPr id="7" name="文本框 6">
            <a:extLst>
              <a:ext uri="{FF2B5EF4-FFF2-40B4-BE49-F238E27FC236}">
                <a16:creationId xmlns:a16="http://schemas.microsoft.com/office/drawing/2014/main" id="{BE00E550-1EB4-C25A-532F-063CFC074BDF}"/>
              </a:ext>
            </a:extLst>
          </p:cNvPr>
          <p:cNvSpPr txBox="1"/>
          <p:nvPr/>
        </p:nvSpPr>
        <p:spPr>
          <a:xfrm>
            <a:off x="557602" y="1065869"/>
            <a:ext cx="4572000" cy="461665"/>
          </a:xfrm>
          <a:prstGeom prst="rect">
            <a:avLst/>
          </a:prstGeom>
          <a:noFill/>
        </p:spPr>
        <p:txBody>
          <a:bodyPr wrap="square">
            <a:spAutoFit/>
          </a:bodyPr>
          <a:lstStyle/>
          <a:p>
            <a:r>
              <a:rPr lang="en-US" altLang="zh-CN" sz="2400" dirty="0">
                <a:solidFill>
                  <a:srgbClr val="333399"/>
                </a:solidFill>
                <a:effectLst/>
                <a:latin typeface="Calibri" panose="020F0502020204030204" pitchFamily="34" charset="0"/>
                <a:ea typeface="等线" panose="02010600030101010101" pitchFamily="2" charset="-122"/>
                <a:cs typeface="21"/>
              </a:rPr>
              <a:t>(2) asymptotically unbiased</a:t>
            </a:r>
            <a:endParaRPr lang="zh-CN" altLang="en-US" sz="2400" dirty="0"/>
          </a:p>
        </p:txBody>
      </p:sp>
      <p:sp>
        <p:nvSpPr>
          <p:cNvPr id="9" name="文本框 8">
            <a:extLst>
              <a:ext uri="{FF2B5EF4-FFF2-40B4-BE49-F238E27FC236}">
                <a16:creationId xmlns:a16="http://schemas.microsoft.com/office/drawing/2014/main" id="{2719CE0C-0998-CBE2-EACB-BBE1300041C8}"/>
              </a:ext>
            </a:extLst>
          </p:cNvPr>
          <p:cNvSpPr txBox="1"/>
          <p:nvPr/>
        </p:nvSpPr>
        <p:spPr>
          <a:xfrm>
            <a:off x="557602" y="1583058"/>
            <a:ext cx="6534678" cy="461665"/>
          </a:xfrm>
          <a:prstGeom prst="rect">
            <a:avLst/>
          </a:prstGeom>
          <a:noFill/>
        </p:spPr>
        <p:txBody>
          <a:bodyPr wrap="square">
            <a:spAutoFit/>
          </a:bodyPr>
          <a:lstStyle/>
          <a:p>
            <a:r>
              <a:rPr lang="en-US" altLang="zh-CN" sz="2400" dirty="0">
                <a:solidFill>
                  <a:srgbClr val="333399"/>
                </a:solidFill>
                <a:effectLst/>
                <a:latin typeface="Calibri" panose="020F0502020204030204" pitchFamily="34" charset="0"/>
                <a:ea typeface="等线" panose="02010600030101010101" pitchFamily="2" charset="-122"/>
                <a:cs typeface="21"/>
              </a:rPr>
              <a:t>(3) minimum variance unbiased estimator. </a:t>
            </a:r>
            <a:endParaRPr lang="zh-CN" altLang="en-US" sz="24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1239404-8553-F815-2E14-3A02882CFE28}"/>
                  </a:ext>
                </a:extLst>
              </p:cNvPr>
              <p:cNvSpPr txBox="1"/>
              <p:nvPr/>
            </p:nvSpPr>
            <p:spPr>
              <a:xfrm>
                <a:off x="107504" y="2420888"/>
                <a:ext cx="8640960" cy="1163780"/>
              </a:xfrm>
              <a:prstGeom prst="rect">
                <a:avLst/>
              </a:prstGeom>
              <a:noFill/>
            </p:spPr>
            <p:txBody>
              <a:bodyPr wrap="square">
                <a:spAutoFit/>
              </a:bodyPr>
              <a:lstStyle/>
              <a:p>
                <a:pPr>
                  <a:lnSpc>
                    <a:spcPct val="150000"/>
                  </a:lnSpc>
                </a:pPr>
                <a:r>
                  <a:rPr lang="en-US" altLang="zh-CN" sz="2400" dirty="0"/>
                  <a:t>Definition 7.1.2. </a:t>
                </a:r>
                <a:r>
                  <a:rPr lang="en-US" altLang="zh-CN" sz="2400" b="1" dirty="0">
                    <a:latin typeface="Cambria Math" panose="02040503050406030204" pitchFamily="18" charset="0"/>
                    <a:ea typeface="Cambria Math" panose="02040503050406030204" pitchFamily="18" charset="0"/>
                  </a:rPr>
                  <a:t>A statistic </a:t>
                </a:r>
                <a14:m>
                  <m:oMath xmlns:m="http://schemas.openxmlformats.org/officeDocument/2006/math">
                    <m:acc>
                      <m:accPr>
                        <m:chr m:val="̂"/>
                        <m:ctrlPr>
                          <a:rPr lang="el-GR" altLang="zh-CN" sz="2400" b="1" i="1">
                            <a:solidFill>
                              <a:srgbClr val="002060"/>
                            </a:solidFill>
                            <a:latin typeface="Cambria Math" panose="02040503050406030204" pitchFamily="18" charset="0"/>
                            <a:ea typeface="Cambria Math" panose="02040503050406030204" pitchFamily="18" charset="0"/>
                          </a:rPr>
                        </m:ctrlPr>
                      </m:accPr>
                      <m:e>
                        <m:r>
                          <a:rPr lang="el-GR" altLang="zh-CN" sz="2400" b="1" i="1">
                            <a:solidFill>
                              <a:srgbClr val="002060"/>
                            </a:solidFill>
                            <a:latin typeface="Cambria Math" panose="02040503050406030204" pitchFamily="18" charset="0"/>
                            <a:ea typeface="Cambria Math" panose="02040503050406030204" pitchFamily="18" charset="0"/>
                          </a:rPr>
                          <m:t>𝜣</m:t>
                        </m:r>
                      </m:e>
                    </m:acc>
                  </m:oMath>
                </a14:m>
                <a:r>
                  <a:rPr lang="en-US" altLang="zh-CN" sz="2400" b="1" dirty="0">
                    <a:latin typeface="Cambria Math" panose="02040503050406030204" pitchFamily="18" charset="0"/>
                    <a:ea typeface="Cambria Math" panose="02040503050406030204" pitchFamily="18" charset="0"/>
                  </a:rPr>
                  <a:t> is said to be an </a:t>
                </a:r>
                <a:r>
                  <a:rPr lang="en-US" altLang="zh-CN" sz="2400" b="1" dirty="0">
                    <a:solidFill>
                      <a:srgbClr val="6D0002"/>
                    </a:solidFill>
                    <a:latin typeface="Cambria Math" panose="02040503050406030204" pitchFamily="18" charset="0"/>
                    <a:ea typeface="Cambria Math" panose="02040503050406030204" pitchFamily="18" charset="0"/>
                  </a:rPr>
                  <a:t>unbiased estimator </a:t>
                </a:r>
                <a:r>
                  <a:rPr lang="en-US" altLang="zh-CN" sz="2400" b="1" dirty="0">
                    <a:latin typeface="Cambria Math" panose="02040503050406030204" pitchFamily="18" charset="0"/>
                    <a:ea typeface="Cambria Math" panose="02040503050406030204" pitchFamily="18" charset="0"/>
                  </a:rPr>
                  <a:t>of the parameter </a:t>
                </a:r>
                <a:r>
                  <a:rPr lang="en-US" altLang="zh-CN" sz="2400" b="1" i="1" dirty="0">
                    <a:solidFill>
                      <a:srgbClr val="002060"/>
                    </a:solidFill>
                    <a:latin typeface="Cambria Math" panose="02040503050406030204" pitchFamily="18" charset="0"/>
                    <a:ea typeface="Cambria Math" panose="02040503050406030204" pitchFamily="18" charset="0"/>
                  </a:rPr>
                  <a:t>θ</a:t>
                </a:r>
                <a:r>
                  <a:rPr lang="en-US" altLang="zh-CN" sz="2400" b="1" i="1"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if  </a:t>
                </a:r>
                <a:r>
                  <a:rPr lang="en-US" altLang="zh-CN" sz="2400" b="1" i="1" dirty="0">
                    <a:solidFill>
                      <a:srgbClr val="002060"/>
                    </a:solidFill>
                    <a:highlight>
                      <a:srgbClr val="FFFF00"/>
                    </a:highlight>
                    <a:latin typeface="Cambria Math" panose="02040503050406030204" pitchFamily="18" charset="0"/>
                    <a:ea typeface="Cambria Math" panose="02040503050406030204" pitchFamily="18" charset="0"/>
                  </a:rPr>
                  <a:t>E </a:t>
                </a:r>
                <a:r>
                  <a:rPr lang="en-US" altLang="zh-CN" sz="2400" b="1" dirty="0">
                    <a:solidFill>
                      <a:srgbClr val="002060"/>
                    </a:solidFill>
                    <a:highlight>
                      <a:srgbClr val="FFFF00"/>
                    </a:highlight>
                    <a:latin typeface="Cambria Math" panose="02040503050406030204" pitchFamily="18" charset="0"/>
                    <a:ea typeface="Cambria Math" panose="02040503050406030204" pitchFamily="18" charset="0"/>
                  </a:rPr>
                  <a:t>(</a:t>
                </a:r>
                <a14:m>
                  <m:oMath xmlns:m="http://schemas.openxmlformats.org/officeDocument/2006/math">
                    <m:acc>
                      <m:accPr>
                        <m:chr m:val="̂"/>
                        <m:ctrlPr>
                          <a:rPr lang="el-GR" altLang="zh-CN" sz="2400" b="1" i="1">
                            <a:solidFill>
                              <a:srgbClr val="002060"/>
                            </a:solidFill>
                            <a:highlight>
                              <a:srgbClr val="FFFF00"/>
                            </a:highlight>
                            <a:latin typeface="Cambria Math" panose="02040503050406030204" pitchFamily="18" charset="0"/>
                            <a:ea typeface="Cambria Math" panose="02040503050406030204" pitchFamily="18" charset="0"/>
                          </a:rPr>
                        </m:ctrlPr>
                      </m:accPr>
                      <m:e>
                        <m:r>
                          <a:rPr lang="el-GR" altLang="zh-CN" sz="2400" b="1" i="1">
                            <a:solidFill>
                              <a:srgbClr val="002060"/>
                            </a:solidFill>
                            <a:highlight>
                              <a:srgbClr val="FFFF00"/>
                            </a:highlight>
                            <a:latin typeface="Cambria Math" panose="02040503050406030204" pitchFamily="18" charset="0"/>
                            <a:ea typeface="Cambria Math" panose="02040503050406030204" pitchFamily="18" charset="0"/>
                          </a:rPr>
                          <m:t>𝜣</m:t>
                        </m:r>
                      </m:e>
                    </m:acc>
                  </m:oMath>
                </a14:m>
                <a:r>
                  <a:rPr lang="el-GR" altLang="zh-CN" sz="2400" b="1" dirty="0">
                    <a:solidFill>
                      <a:srgbClr val="002060"/>
                    </a:solidFill>
                    <a:highlight>
                      <a:srgbClr val="FFFF00"/>
                    </a:highlight>
                    <a:latin typeface="Cambria Math" panose="02040503050406030204" pitchFamily="18" charset="0"/>
                    <a:ea typeface="Cambria Math" panose="02040503050406030204" pitchFamily="18" charset="0"/>
                  </a:rPr>
                  <a:t>) = </a:t>
                </a:r>
                <a:r>
                  <a:rPr lang="el-GR" altLang="zh-CN" sz="2400" b="1" i="1" dirty="0">
                    <a:solidFill>
                      <a:srgbClr val="002060"/>
                    </a:solidFill>
                    <a:highlight>
                      <a:srgbClr val="FFFF00"/>
                    </a:highlight>
                    <a:latin typeface="Cambria Math" panose="02040503050406030204" pitchFamily="18" charset="0"/>
                    <a:ea typeface="Cambria Math" panose="02040503050406030204" pitchFamily="18" charset="0"/>
                  </a:rPr>
                  <a:t>θ</a:t>
                </a:r>
                <a:r>
                  <a:rPr lang="el-GR" altLang="zh-CN" sz="2400" b="1" dirty="0">
                    <a:latin typeface="Cambria Math" panose="02040503050406030204" pitchFamily="18" charset="0"/>
                    <a:ea typeface="Cambria Math" panose="02040503050406030204" pitchFamily="18" charset="0"/>
                  </a:rPr>
                  <a:t>.</a:t>
                </a:r>
                <a:endParaRPr lang="zh-CN" altLang="en-US" sz="2400" b="1" dirty="0">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41239404-8553-F815-2E14-3A02882CFE28}"/>
                  </a:ext>
                </a:extLst>
              </p:cNvPr>
              <p:cNvSpPr txBox="1">
                <a:spLocks noRot="1" noChangeAspect="1" noMove="1" noResize="1" noEditPoints="1" noAdjustHandles="1" noChangeArrowheads="1" noChangeShapeType="1" noTextEdit="1"/>
              </p:cNvSpPr>
              <p:nvPr/>
            </p:nvSpPr>
            <p:spPr>
              <a:xfrm>
                <a:off x="107504" y="2420888"/>
                <a:ext cx="8640960" cy="1163780"/>
              </a:xfrm>
              <a:prstGeom prst="rect">
                <a:avLst/>
              </a:prstGeom>
              <a:blipFill>
                <a:blip r:embed="rId2"/>
                <a:stretch>
                  <a:fillRect l="-1129" b="-109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75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FE56E6C-6BC8-306E-76E1-8FFAF5C12884}"/>
                  </a:ext>
                </a:extLst>
              </p:cNvPr>
              <p:cNvSpPr txBox="1"/>
              <p:nvPr/>
            </p:nvSpPr>
            <p:spPr>
              <a:xfrm>
                <a:off x="395536" y="548680"/>
                <a:ext cx="8280920" cy="830997"/>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Example 7.1.2 </a:t>
                </a:r>
                <a:r>
                  <a:rPr lang="en-US" altLang="zh-CN" sz="2400" dirty="0">
                    <a:effectLst/>
                    <a:latin typeface="Calibri" panose="020F0502020204030204" pitchFamily="34" charset="0"/>
                    <a:ea typeface="等线" panose="02010600030101010101" pitchFamily="2" charset="-122"/>
                    <a:cs typeface="21"/>
                  </a:rPr>
                  <a:t>Let </a:t>
                </a:r>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be the sample mean of random sample of size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𝒏</m:t>
                    </m:r>
                  </m:oMath>
                </a14:m>
                <a:r>
                  <a:rPr lang="en-US" altLang="zh-CN" sz="2400" dirty="0"/>
                  <a:t> from a population with probability density given by </a:t>
                </a:r>
                <a:r>
                  <a:rPr lang="en-US" altLang="zh-CN" sz="2400" dirty="0">
                    <a:effectLst/>
                    <a:latin typeface="Calibri" panose="020F0502020204030204" pitchFamily="34" charset="0"/>
                    <a:ea typeface="等线" panose="02010600030101010101" pitchFamily="2" charset="-122"/>
                    <a:cs typeface="21"/>
                  </a:rPr>
                  <a:t> </a:t>
                </a:r>
                <a:endParaRPr lang="zh-CN" altLang="en-US" sz="2400" dirty="0"/>
              </a:p>
            </p:txBody>
          </p:sp>
        </mc:Choice>
        <mc:Fallback xmlns="">
          <p:sp>
            <p:nvSpPr>
              <p:cNvPr id="3" name="文本框 2">
                <a:extLst>
                  <a:ext uri="{FF2B5EF4-FFF2-40B4-BE49-F238E27FC236}">
                    <a16:creationId xmlns:a16="http://schemas.microsoft.com/office/drawing/2014/main" id="{DFE56E6C-6BC8-306E-76E1-8FFAF5C12884}"/>
                  </a:ext>
                </a:extLst>
              </p:cNvPr>
              <p:cNvSpPr txBox="1">
                <a:spLocks noRot="1" noChangeAspect="1" noMove="1" noResize="1" noEditPoints="1" noAdjustHandles="1" noChangeArrowheads="1" noChangeShapeType="1" noTextEdit="1"/>
              </p:cNvSpPr>
              <p:nvPr/>
            </p:nvSpPr>
            <p:spPr>
              <a:xfrm>
                <a:off x="395536" y="548680"/>
                <a:ext cx="8280920" cy="830997"/>
              </a:xfrm>
              <a:prstGeom prst="rect">
                <a:avLst/>
              </a:prstGeom>
              <a:blipFill>
                <a:blip r:embed="rId2"/>
                <a:stretch>
                  <a:fillRect l="-1178" t="-6618" b="-154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CE9CD6B-A723-D0A7-B22A-8DA266ED202E}"/>
              </a:ext>
            </a:extLst>
          </p:cNvPr>
          <p:cNvPicPr>
            <a:picLocks noChangeAspect="1"/>
          </p:cNvPicPr>
          <p:nvPr/>
        </p:nvPicPr>
        <p:blipFill>
          <a:blip r:embed="rId3"/>
          <a:stretch>
            <a:fillRect/>
          </a:stretch>
        </p:blipFill>
        <p:spPr>
          <a:xfrm>
            <a:off x="2411760" y="1484784"/>
            <a:ext cx="2562225" cy="72390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2CDAC7F-2838-B673-A42A-489980D09EC1}"/>
                  </a:ext>
                </a:extLst>
              </p:cNvPr>
              <p:cNvSpPr txBox="1"/>
              <p:nvPr/>
            </p:nvSpPr>
            <p:spPr>
              <a:xfrm>
                <a:off x="425537" y="2313791"/>
                <a:ext cx="603041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Show that </a:t>
                </a:r>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zh-CN" altLang="en-US" sz="2400" dirty="0"/>
                  <a:t> </a:t>
                </a:r>
                <a:r>
                  <a:rPr lang="en-US" altLang="zh-CN" sz="2400" dirty="0"/>
                  <a:t>is a biased estimator of </a:t>
                </a:r>
                <a14:m>
                  <m:oMath xmlns:m="http://schemas.openxmlformats.org/officeDocument/2006/math">
                    <m:r>
                      <a:rPr lang="zh-CN" altLang="en-US" sz="2400" b="1" i="1" smtClean="0">
                        <a:solidFill>
                          <a:srgbClr val="002060"/>
                        </a:solidFill>
                        <a:latin typeface="Cambria Math" panose="02040503050406030204" pitchFamily="18" charset="0"/>
                        <a:ea typeface="Cambria Math" panose="02040503050406030204" pitchFamily="18" charset="0"/>
                      </a:rPr>
                      <m:t>𝝎</m:t>
                    </m:r>
                  </m:oMath>
                </a14:m>
                <a:r>
                  <a:rPr lang="en-US" altLang="zh-CN" sz="2400" dirty="0"/>
                  <a:t>. </a:t>
                </a:r>
                <a:endParaRPr lang="zh-CN" altLang="en-US" sz="2400" dirty="0"/>
              </a:p>
            </p:txBody>
          </p:sp>
        </mc:Choice>
        <mc:Fallback xmlns="">
          <p:sp>
            <p:nvSpPr>
              <p:cNvPr id="6" name="文本框 5">
                <a:extLst>
                  <a:ext uri="{FF2B5EF4-FFF2-40B4-BE49-F238E27FC236}">
                    <a16:creationId xmlns:a16="http://schemas.microsoft.com/office/drawing/2014/main" id="{02CDAC7F-2838-B673-A42A-489980D09EC1}"/>
                  </a:ext>
                </a:extLst>
              </p:cNvPr>
              <p:cNvSpPr txBox="1">
                <a:spLocks noRot="1" noChangeAspect="1" noMove="1" noResize="1" noEditPoints="1" noAdjustHandles="1" noChangeArrowheads="1" noChangeShapeType="1" noTextEdit="1"/>
              </p:cNvSpPr>
              <p:nvPr/>
            </p:nvSpPr>
            <p:spPr>
              <a:xfrm>
                <a:off x="425537" y="2313791"/>
                <a:ext cx="6030416" cy="461665"/>
              </a:xfrm>
              <a:prstGeom prst="rect">
                <a:avLst/>
              </a:prstGeom>
              <a:blipFill>
                <a:blip r:embed="rId4"/>
                <a:stretch>
                  <a:fillRect l="-1618" t="-12000" b="-3066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16BE07E-A7D9-BE59-DF8F-E526268F086A}"/>
              </a:ext>
            </a:extLst>
          </p:cNvPr>
          <p:cNvSpPr txBox="1"/>
          <p:nvPr/>
        </p:nvSpPr>
        <p:spPr>
          <a:xfrm>
            <a:off x="539552" y="2953750"/>
            <a:ext cx="917848" cy="461665"/>
          </a:xfrm>
          <a:prstGeom prst="rect">
            <a:avLst/>
          </a:prstGeom>
          <a:noFill/>
        </p:spPr>
        <p:txBody>
          <a:bodyPr wrap="square">
            <a:spAutoFit/>
          </a:bodyPr>
          <a:lstStyle/>
          <a:p>
            <a:r>
              <a:rPr lang="en-US" altLang="zh-CN" sz="2400" dirty="0">
                <a:solidFill>
                  <a:srgbClr val="0000FF"/>
                </a:solidFill>
                <a:effectLst/>
                <a:latin typeface="Calibri" panose="020F0502020204030204" pitchFamily="34" charset="0"/>
                <a:ea typeface="等线" panose="02010600030101010101" pitchFamily="2" charset="-122"/>
                <a:cs typeface="21"/>
              </a:rPr>
              <a:t>Proof.</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41C0C09-3776-EDC9-1BFB-1CCB099000B2}"/>
                  </a:ext>
                </a:extLst>
              </p:cNvPr>
              <p:cNvSpPr txBox="1"/>
              <p:nvPr/>
            </p:nvSpPr>
            <p:spPr>
              <a:xfrm>
                <a:off x="1499613" y="2931600"/>
                <a:ext cx="720080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Suppose</a:t>
                </a:r>
                <a14:m>
                  <m:oMath xmlns:m="http://schemas.openxmlformats.org/officeDocument/2006/math">
                    <m:r>
                      <a:rPr lang="en-US" altLang="zh-CN" sz="2400" b="0" i="0" smtClean="0">
                        <a:solidFill>
                          <a:srgbClr val="002060"/>
                        </a:solidFill>
                        <a:latin typeface="Cambria Math" panose="02040503050406030204" pitchFamily="18" charset="0"/>
                      </a:rPr>
                      <m:t> </m:t>
                    </m:r>
                    <m:r>
                      <a:rPr lang="zh-CN" altLang="en-US" sz="2400" b="1" i="1" smtClean="0">
                        <a:solidFill>
                          <a:srgbClr val="002060"/>
                        </a:solidFill>
                        <a:latin typeface="Cambria Math" panose="02040503050406030204" pitchFamily="18" charset="0"/>
                      </a:rPr>
                      <m:t>𝝁</m:t>
                    </m:r>
                    <m:r>
                      <a:rPr lang="en-US" altLang="zh-CN" sz="2400" b="1" i="1" smtClean="0">
                        <a:solidFill>
                          <a:srgbClr val="002060"/>
                        </a:solidFill>
                        <a:latin typeface="Cambria Math" panose="02040503050406030204" pitchFamily="18" charset="0"/>
                      </a:rPr>
                      <m:t> </m:t>
                    </m:r>
                  </m:oMath>
                </a14:m>
                <a:r>
                  <a:rPr lang="en-US" altLang="zh-CN" sz="2400" dirty="0"/>
                  <a:t>is the mean of the population, by Theorem 6.4.1</a:t>
                </a:r>
                <a:r>
                  <a:rPr lang="zh-CN" altLang="en-US" sz="2400" dirty="0"/>
                  <a:t>，</a:t>
                </a:r>
                <a:r>
                  <a:rPr lang="en-US" altLang="zh-CN" sz="2400" dirty="0"/>
                  <a:t> we have that </a:t>
                </a:r>
                <a:r>
                  <a:rPr lang="zh-CN" altLang="en-US" sz="2400" dirty="0"/>
                  <a:t> </a:t>
                </a:r>
              </a:p>
            </p:txBody>
          </p:sp>
        </mc:Choice>
        <mc:Fallback xmlns="">
          <p:sp>
            <p:nvSpPr>
              <p:cNvPr id="10" name="文本框 9">
                <a:extLst>
                  <a:ext uri="{FF2B5EF4-FFF2-40B4-BE49-F238E27FC236}">
                    <a16:creationId xmlns:a16="http://schemas.microsoft.com/office/drawing/2014/main" id="{741C0C09-3776-EDC9-1BFB-1CCB099000B2}"/>
                  </a:ext>
                </a:extLst>
              </p:cNvPr>
              <p:cNvSpPr txBox="1">
                <a:spLocks noRot="1" noChangeAspect="1" noMove="1" noResize="1" noEditPoints="1" noAdjustHandles="1" noChangeArrowheads="1" noChangeShapeType="1" noTextEdit="1"/>
              </p:cNvSpPr>
              <p:nvPr/>
            </p:nvSpPr>
            <p:spPr>
              <a:xfrm>
                <a:off x="1499613" y="2931600"/>
                <a:ext cx="7200800" cy="830997"/>
              </a:xfrm>
              <a:prstGeom prst="rect">
                <a:avLst/>
              </a:prstGeom>
              <a:blipFill>
                <a:blip r:embed="rId5"/>
                <a:stretch>
                  <a:fillRect l="-1270" t="-6618" b="-1691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BF248A4-6AE6-8B4F-F3C4-EFD3179DE157}"/>
              </a:ext>
            </a:extLst>
          </p:cNvPr>
          <p:cNvPicPr>
            <a:picLocks noChangeAspect="1"/>
          </p:cNvPicPr>
          <p:nvPr/>
        </p:nvPicPr>
        <p:blipFill>
          <a:blip r:embed="rId6"/>
          <a:stretch>
            <a:fillRect/>
          </a:stretch>
        </p:blipFill>
        <p:spPr>
          <a:xfrm>
            <a:off x="1049837" y="4047455"/>
            <a:ext cx="7044325" cy="522062"/>
          </a:xfrm>
          <a:prstGeom prst="rect">
            <a:avLst/>
          </a:prstGeom>
        </p:spPr>
      </p:pic>
      <p:sp>
        <p:nvSpPr>
          <p:cNvPr id="13" name="文本框 12">
            <a:extLst>
              <a:ext uri="{FF2B5EF4-FFF2-40B4-BE49-F238E27FC236}">
                <a16:creationId xmlns:a16="http://schemas.microsoft.com/office/drawing/2014/main" id="{6B2FE944-2D73-E64E-BB67-D70BA74E344F}"/>
              </a:ext>
            </a:extLst>
          </p:cNvPr>
          <p:cNvSpPr txBox="1"/>
          <p:nvPr/>
        </p:nvSpPr>
        <p:spPr>
          <a:xfrm>
            <a:off x="1691680" y="4735689"/>
            <a:ext cx="457200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Therefore,</a:t>
            </a:r>
            <a:endParaRPr lang="zh-CN" altLang="en-US" sz="24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7BDA6BE-F14C-80A8-4DEB-E5ED5033126E}"/>
                  </a:ext>
                </a:extLst>
              </p:cNvPr>
              <p:cNvSpPr txBox="1"/>
              <p:nvPr/>
            </p:nvSpPr>
            <p:spPr>
              <a:xfrm>
                <a:off x="3142575" y="4735689"/>
                <a:ext cx="4572000" cy="461665"/>
              </a:xfrm>
              <a:prstGeom prst="rect">
                <a:avLst/>
              </a:prstGeom>
              <a:noFill/>
            </p:spPr>
            <p:txBody>
              <a:bodyPr wrap="square">
                <a:spAutoFit/>
              </a:bodyPr>
              <a:lstStyle/>
              <a:p>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zh-CN" altLang="en-US" sz="2400" dirty="0"/>
                  <a:t> </a:t>
                </a:r>
                <a:r>
                  <a:rPr lang="en-US" altLang="zh-CN" sz="2400" dirty="0"/>
                  <a:t>is a biased estimator of </a:t>
                </a:r>
                <a14:m>
                  <m:oMath xmlns:m="http://schemas.openxmlformats.org/officeDocument/2006/math">
                    <m:r>
                      <a:rPr lang="zh-CN" altLang="en-US" sz="2400" b="1" i="1" smtClean="0">
                        <a:solidFill>
                          <a:srgbClr val="002060"/>
                        </a:solidFill>
                        <a:latin typeface="Cambria Math" panose="02040503050406030204" pitchFamily="18" charset="0"/>
                        <a:ea typeface="Cambria Math" panose="02040503050406030204" pitchFamily="18" charset="0"/>
                      </a:rPr>
                      <m:t>𝝎</m:t>
                    </m:r>
                  </m:oMath>
                </a14:m>
                <a:r>
                  <a:rPr lang="en-US" altLang="zh-CN" sz="2400" dirty="0"/>
                  <a:t>. </a:t>
                </a:r>
                <a:endParaRPr lang="zh-CN" altLang="en-US" sz="2400" dirty="0"/>
              </a:p>
            </p:txBody>
          </p:sp>
        </mc:Choice>
        <mc:Fallback xmlns="">
          <p:sp>
            <p:nvSpPr>
              <p:cNvPr id="15" name="文本框 14">
                <a:extLst>
                  <a:ext uri="{FF2B5EF4-FFF2-40B4-BE49-F238E27FC236}">
                    <a16:creationId xmlns:a16="http://schemas.microsoft.com/office/drawing/2014/main" id="{67BDA6BE-F14C-80A8-4DEB-E5ED5033126E}"/>
                  </a:ext>
                </a:extLst>
              </p:cNvPr>
              <p:cNvSpPr txBox="1">
                <a:spLocks noRot="1" noChangeAspect="1" noMove="1" noResize="1" noEditPoints="1" noAdjustHandles="1" noChangeArrowheads="1" noChangeShapeType="1" noTextEdit="1"/>
              </p:cNvSpPr>
              <p:nvPr/>
            </p:nvSpPr>
            <p:spPr>
              <a:xfrm>
                <a:off x="3142575" y="4735689"/>
                <a:ext cx="4572000" cy="461665"/>
              </a:xfrm>
              <a:prstGeom prst="rect">
                <a:avLst/>
              </a:prstGeom>
              <a:blipFill>
                <a:blip r:embed="rId7"/>
                <a:stretch>
                  <a:fillRect l="-400"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814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66C47F-A12A-78D9-997A-BAF2E10BFBC3}"/>
                  </a:ext>
                </a:extLst>
              </p:cNvPr>
              <p:cNvSpPr txBox="1"/>
              <p:nvPr/>
            </p:nvSpPr>
            <p:spPr>
              <a:xfrm>
                <a:off x="323528" y="692696"/>
                <a:ext cx="8424936" cy="1569660"/>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First of all, let us discuss the situation of using point estimations. </a:t>
                </a:r>
                <a14:m>
                  <m:oMath xmlns:m="http://schemas.openxmlformats.org/officeDocument/2006/math">
                    <m:acc>
                      <m:accPr>
                        <m:chr m:val="̅"/>
                        <m:ctrlPr>
                          <a:rPr lang="en-US" altLang="zh-CN" sz="2400" b="1" i="1" dirty="0" smtClean="0">
                            <a:solidFill>
                              <a:srgbClr val="002060"/>
                            </a:solidFill>
                            <a:latin typeface="Cambria Math" panose="02040503050406030204" pitchFamily="18" charset="0"/>
                          </a:rPr>
                        </m:ctrlPr>
                      </m:accPr>
                      <m:e>
                        <m:r>
                          <a:rPr lang="en-US" altLang="zh-CN" sz="2400" b="1" i="1">
                            <a:solidFill>
                              <a:srgbClr val="002060"/>
                            </a:solidFill>
                            <a:latin typeface="Cambria Math"/>
                          </a:rPr>
                          <m:t>𝑿</m:t>
                        </m:r>
                      </m:e>
                    </m:acc>
                  </m:oMath>
                </a14:m>
                <a:r>
                  <a:rPr lang="zh-CN" altLang="en-US" sz="2400" dirty="0"/>
                  <a:t> </a:t>
                </a:r>
                <a:r>
                  <a:rPr lang="en-US" altLang="zh-CN" sz="2400" dirty="0"/>
                  <a:t>is usually the most common choice of the point estimator of the mean. By Theorem 6.4.1, we can easily obtain the following theorem.</a:t>
                </a:r>
                <a:endParaRPr lang="zh-CN" altLang="en-US" sz="2400" dirty="0"/>
              </a:p>
            </p:txBody>
          </p:sp>
        </mc:Choice>
        <mc:Fallback xmlns="">
          <p:sp>
            <p:nvSpPr>
              <p:cNvPr id="3" name="文本框 2">
                <a:extLst>
                  <a:ext uri="{FF2B5EF4-FFF2-40B4-BE49-F238E27FC236}">
                    <a16:creationId xmlns:a16="http://schemas.microsoft.com/office/drawing/2014/main" id="{6966C47F-A12A-78D9-997A-BAF2E10BFBC3}"/>
                  </a:ext>
                </a:extLst>
              </p:cNvPr>
              <p:cNvSpPr txBox="1">
                <a:spLocks noRot="1" noChangeAspect="1" noMove="1" noResize="1" noEditPoints="1" noAdjustHandles="1" noChangeArrowheads="1" noChangeShapeType="1" noTextEdit="1"/>
              </p:cNvSpPr>
              <p:nvPr/>
            </p:nvSpPr>
            <p:spPr>
              <a:xfrm>
                <a:off x="323528" y="692696"/>
                <a:ext cx="8424936" cy="1569660"/>
              </a:xfrm>
              <a:prstGeom prst="rect">
                <a:avLst/>
              </a:prstGeom>
              <a:blipFill>
                <a:blip r:embed="rId2"/>
                <a:stretch>
                  <a:fillRect l="-1085" t="-3113" r="-5282" b="-85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4BBD430-AE62-5E76-857D-D0F7C42FA8AD}"/>
                  </a:ext>
                </a:extLst>
              </p:cNvPr>
              <p:cNvSpPr/>
              <p:nvPr/>
            </p:nvSpPr>
            <p:spPr>
              <a:xfrm>
                <a:off x="2583" y="2852936"/>
                <a:ext cx="9169083" cy="830997"/>
              </a:xfrm>
              <a:prstGeom prst="rect">
                <a:avLst/>
              </a:prstGeom>
            </p:spPr>
            <p:txBody>
              <a:bodyPr wrap="square">
                <a:spAutoFit/>
              </a:bodyPr>
              <a:lstStyle/>
              <a:p>
                <a:r>
                  <a:rPr lang="en-US" altLang="zh-CN" sz="2400" b="1" dirty="0">
                    <a:solidFill>
                      <a:srgbClr val="6D0002"/>
                    </a:solidFill>
                    <a:latin typeface="Cambria Math" panose="02040503050406030204" pitchFamily="18" charset="0"/>
                    <a:ea typeface="Cambria Math" panose="02040503050406030204" pitchFamily="18" charset="0"/>
                  </a:rPr>
                  <a:t>Example 1 </a:t>
                </a:r>
                <a:r>
                  <a:rPr lang="en-US" altLang="zh-CN" sz="2400" b="1" dirty="0">
                    <a:latin typeface="Cambria Math" panose="02040503050406030204" pitchFamily="18" charset="0"/>
                    <a:ea typeface="Cambria Math" panose="02040503050406030204" pitchFamily="18" charset="0"/>
                  </a:rPr>
                  <a:t>Show that </a:t>
                </a:r>
                <a14:m>
                  <m:oMath xmlns:m="http://schemas.openxmlformats.org/officeDocument/2006/math">
                    <m:acc>
                      <m:accPr>
                        <m:chr m:val="̅"/>
                        <m:ctrlPr>
                          <a:rPr lang="en-US" altLang="zh-CN" sz="2400" b="1" i="1" dirty="0">
                            <a:solidFill>
                              <a:srgbClr val="002060"/>
                            </a:solidFill>
                            <a:latin typeface="Cambria Math" panose="02040503050406030204" pitchFamily="18" charset="0"/>
                            <a:ea typeface="Cambria Math" panose="02040503050406030204" pitchFamily="18" charset="0"/>
                          </a:rPr>
                        </m:ctrlPr>
                      </m:accPr>
                      <m:e>
                        <m:r>
                          <a:rPr lang="en-US" altLang="zh-CN" sz="2400" b="1" i="1" dirty="0">
                            <a:solidFill>
                              <a:srgbClr val="002060"/>
                            </a:solidFill>
                            <a:latin typeface="Cambria Math" panose="02040503050406030204" pitchFamily="18" charset="0"/>
                            <a:ea typeface="Cambria Math" panose="02040503050406030204" pitchFamily="18" charset="0"/>
                          </a:rPr>
                          <m:t>𝑿</m:t>
                        </m:r>
                        <m:r>
                          <a:rPr lang="en-US" altLang="zh-CN" sz="2400" b="1" i="0" dirty="0" smtClean="0">
                            <a:solidFill>
                              <a:srgbClr val="002060"/>
                            </a:solidFill>
                            <a:latin typeface="Cambria Math" panose="02040503050406030204" pitchFamily="18" charset="0"/>
                            <a:ea typeface="Cambria Math" panose="02040503050406030204" pitchFamily="18" charset="0"/>
                          </a:rPr>
                          <m:t> </m:t>
                        </m:r>
                      </m:e>
                    </m:acc>
                  </m:oMath>
                </a14:m>
                <a:r>
                  <a:rPr lang="en-US" altLang="zh-CN" sz="2400" b="1" dirty="0">
                    <a:latin typeface="Cambria Math" panose="02040503050406030204" pitchFamily="18" charset="0"/>
                    <a:ea typeface="Cambria Math" panose="02040503050406030204" pitchFamily="18" charset="0"/>
                  </a:rPr>
                  <a:t>is an unbiased estimator of the population </a:t>
                </a:r>
              </a:p>
              <a:p>
                <a:r>
                  <a:rPr lang="en-US" altLang="zh-CN" sz="2400" b="1" dirty="0">
                    <a:latin typeface="Cambria Math" panose="02040503050406030204" pitchFamily="18" charset="0"/>
                    <a:ea typeface="Cambria Math" panose="02040503050406030204" pitchFamily="18" charset="0"/>
                  </a:rPr>
                  <a:t>mean</a:t>
                </a:r>
                <a14:m>
                  <m:oMath xmlns:m="http://schemas.openxmlformats.org/officeDocument/2006/math">
                    <m:r>
                      <a:rPr lang="en-US" altLang="zh-CN" sz="2400" b="1" i="0" smtClean="0">
                        <a:solidFill>
                          <a:srgbClr val="6D0002"/>
                        </a:solidFill>
                        <a:latin typeface="Cambria Math" panose="02040503050406030204" pitchFamily="18" charset="0"/>
                        <a:ea typeface="Cambria Math" panose="02040503050406030204" pitchFamily="18" charset="0"/>
                      </a:rPr>
                      <m:t>  </m:t>
                    </m:r>
                    <m:r>
                      <a:rPr lang="zh-CN" altLang="en-US" sz="2400" b="1" i="1" smtClean="0">
                        <a:solidFill>
                          <a:srgbClr val="002060"/>
                        </a:solidFill>
                        <a:latin typeface="Cambria Math" panose="02040503050406030204" pitchFamily="18" charset="0"/>
                      </a:rPr>
                      <m:t>𝝁</m:t>
                    </m:r>
                  </m:oMath>
                </a14:m>
                <a:r>
                  <a:rPr lang="en-US" altLang="zh-CN" sz="2400" b="1" dirty="0">
                    <a:latin typeface="Cambria Math" panose="02040503050406030204" pitchFamily="18" charset="0"/>
                    <a:ea typeface="Cambria Math" panose="02040503050406030204" pitchFamily="18" charset="0"/>
                  </a:rPr>
                  <a:t>.</a:t>
                </a:r>
                <a:endParaRPr lang="zh-CN" altLang="en-US" sz="2400" b="1" dirty="0">
                  <a:latin typeface="Cambria Math" panose="02040503050406030204" pitchFamily="18" charset="0"/>
                </a:endParaRPr>
              </a:p>
            </p:txBody>
          </p:sp>
        </mc:Choice>
        <mc:Fallback xmlns="">
          <p:sp>
            <p:nvSpPr>
              <p:cNvPr id="4" name="矩形 3">
                <a:extLst>
                  <a:ext uri="{FF2B5EF4-FFF2-40B4-BE49-F238E27FC236}">
                    <a16:creationId xmlns:a16="http://schemas.microsoft.com/office/drawing/2014/main" id="{44BBD430-AE62-5E76-857D-D0F7C42FA8AD}"/>
                  </a:ext>
                </a:extLst>
              </p:cNvPr>
              <p:cNvSpPr>
                <a:spLocks noRot="1" noChangeAspect="1" noMove="1" noResize="1" noEditPoints="1" noAdjustHandles="1" noChangeArrowheads="1" noChangeShapeType="1" noTextEdit="1"/>
              </p:cNvSpPr>
              <p:nvPr/>
            </p:nvSpPr>
            <p:spPr>
              <a:xfrm>
                <a:off x="2583" y="2852936"/>
                <a:ext cx="9169083" cy="830997"/>
              </a:xfrm>
              <a:prstGeom prst="rect">
                <a:avLst/>
              </a:prstGeom>
              <a:blipFill>
                <a:blip r:embed="rId3"/>
                <a:stretch>
                  <a:fillRect l="-997"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207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1AF17F-9C90-89C1-A69E-A645AA22E2B9}"/>
              </a:ext>
            </a:extLst>
          </p:cNvPr>
          <p:cNvSpPr txBox="1"/>
          <p:nvPr/>
        </p:nvSpPr>
        <p:spPr>
          <a:xfrm>
            <a:off x="107504" y="0"/>
            <a:ext cx="4572000" cy="461665"/>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3. Method of Moments</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89B712-DFEB-4A93-C428-587708A849CF}"/>
                  </a:ext>
                </a:extLst>
              </p:cNvPr>
              <p:cNvSpPr txBox="1"/>
              <p:nvPr/>
            </p:nvSpPr>
            <p:spPr>
              <a:xfrm>
                <a:off x="683568" y="476672"/>
                <a:ext cx="7848872" cy="1938992"/>
              </a:xfrm>
              <a:prstGeom prst="rect">
                <a:avLst/>
              </a:prstGeom>
              <a:noFill/>
            </p:spPr>
            <p:txBody>
              <a:bodyPr wrap="square">
                <a:spAutoFit/>
              </a:bodyPr>
              <a:lstStyle/>
              <a:p>
                <a:pPr algn="just"/>
                <a:r>
                  <a:rPr lang="en-US" altLang="zh-CN" sz="2400" b="1" dirty="0">
                    <a:solidFill>
                      <a:srgbClr val="0000FF"/>
                    </a:solidFill>
                    <a:effectLst/>
                    <a:latin typeface="Calibri" panose="020F0502020204030204" pitchFamily="34" charset="0"/>
                    <a:ea typeface="等线" panose="02010600030101010101" pitchFamily="2" charset="-122"/>
                    <a:cs typeface="21"/>
                  </a:rPr>
                  <a:t>Definition7.1.5  </a:t>
                </a:r>
                <a:r>
                  <a:rPr lang="en-US" altLang="zh-CN" sz="2400" dirty="0">
                    <a:effectLst/>
                    <a:latin typeface="Calibri" panose="020F0502020204030204" pitchFamily="34" charset="0"/>
                    <a:ea typeface="等线" panose="02010600030101010101" pitchFamily="2" charset="-122"/>
                    <a:cs typeface="21"/>
                  </a:rPr>
                  <a:t>Suppose that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constitute a random sample from the population</a:t>
                </a:r>
                <a:r>
                  <a:rPr lang="en-US" altLang="zh-CN" sz="2400" dirty="0">
                    <a:effectLst/>
                    <a:latin typeface="Calibri" panose="020F0502020204030204" pitchFamily="34" charset="0"/>
                    <a:ea typeface="等线" panose="02010600030101010101" pitchFamily="2" charset="-122"/>
                    <a:cs typeface="21"/>
                  </a:rPr>
                  <a:t>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𝑿</m:t>
                    </m:r>
                  </m:oMath>
                </a14:m>
                <a:r>
                  <a:rPr lang="en-US" altLang="zh-CN" sz="2400" dirty="0">
                    <a:effectLst/>
                    <a:latin typeface="Calibri" panose="020F0502020204030204" pitchFamily="34" charset="0"/>
                    <a:ea typeface="等线" panose="02010600030101010101" pitchFamily="2" charset="-122"/>
                    <a:cs typeface="21"/>
                  </a:rPr>
                  <a:t> which has </a:t>
                </a:r>
                <a14:m>
                  <m:oMath xmlns:m="http://schemas.openxmlformats.org/officeDocument/2006/math">
                    <m:r>
                      <a:rPr lang="en-US" altLang="zh-CN" sz="2400" b="1" i="1" smtClean="0">
                        <a:solidFill>
                          <a:srgbClr val="002060"/>
                        </a:solidFill>
                        <a:latin typeface="Cambria Math" panose="02040503050406030204" pitchFamily="18" charset="0"/>
                        <a:ea typeface="Cambria Math" panose="02040503050406030204" pitchFamily="18" charset="0"/>
                      </a:rPr>
                      <m:t>𝒌</m:t>
                    </m:r>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unknown parameters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zh-CN" altLang="en-US" sz="2400" b="1" i="1">
                            <a:solidFill>
                              <a:srgbClr val="002060"/>
                            </a:solidFill>
                            <a:latin typeface="Cambria Math" panose="02040503050406030204" pitchFamily="18" charset="0"/>
                          </a:rPr>
                          <m:t>𝜽</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zh-CN" altLang="en-US" sz="2400" b="1" i="1">
                            <a:solidFill>
                              <a:srgbClr val="002060"/>
                            </a:solidFill>
                            <a:latin typeface="Cambria Math" panose="02040503050406030204" pitchFamily="18" charset="0"/>
                          </a:rPr>
                          <m:t>𝜽</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zh-CN" altLang="en-US" sz="2400" b="1" i="1">
                            <a:solidFill>
                              <a:srgbClr val="002060"/>
                            </a:solidFill>
                            <a:latin typeface="Cambria Math" panose="02040503050406030204" pitchFamily="18" charset="0"/>
                          </a:rPr>
                          <m:t>𝜽</m:t>
                        </m:r>
                      </m:e>
                      <m:sub>
                        <m:r>
                          <a:rPr lang="en-US" altLang="zh-CN" sz="2400" b="1" i="1" smtClean="0">
                            <a:solidFill>
                              <a:srgbClr val="002060"/>
                            </a:solidFill>
                            <a:latin typeface="Cambria Math" panose="02040503050406030204" pitchFamily="18" charset="0"/>
                            <a:ea typeface="Cambria Math" panose="02040503050406030204" pitchFamily="18" charset="0"/>
                          </a:rPr>
                          <m:t>𝒌</m:t>
                        </m:r>
                      </m:sub>
                    </m:sSub>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Also, the population has first </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𝒌</m:t>
                    </m:r>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finite moments                        that depends on the unknown parameters. Solve the system of equations</a:t>
                </a:r>
                <a:endParaRPr lang="zh-CN" altLang="zh-CN" sz="2400" dirty="0">
                  <a:effectLst/>
                  <a:latin typeface="Calibri" panose="020F0502020204030204" pitchFamily="34" charset="0"/>
                  <a:ea typeface="等线" panose="02010600030101010101" pitchFamily="2" charset="-122"/>
                  <a:cs typeface="21"/>
                </a:endParaRPr>
              </a:p>
            </p:txBody>
          </p:sp>
        </mc:Choice>
        <mc:Fallback xmlns="">
          <p:sp>
            <p:nvSpPr>
              <p:cNvPr id="5" name="文本框 4">
                <a:extLst>
                  <a:ext uri="{FF2B5EF4-FFF2-40B4-BE49-F238E27FC236}">
                    <a16:creationId xmlns:a16="http://schemas.microsoft.com/office/drawing/2014/main" id="{2F89B712-DFEB-4A93-C428-587708A849CF}"/>
                  </a:ext>
                </a:extLst>
              </p:cNvPr>
              <p:cNvSpPr txBox="1">
                <a:spLocks noRot="1" noChangeAspect="1" noMove="1" noResize="1" noEditPoints="1" noAdjustHandles="1" noChangeArrowheads="1" noChangeShapeType="1" noTextEdit="1"/>
              </p:cNvSpPr>
              <p:nvPr/>
            </p:nvSpPr>
            <p:spPr>
              <a:xfrm>
                <a:off x="683568" y="476672"/>
                <a:ext cx="7848872" cy="1938992"/>
              </a:xfrm>
              <a:prstGeom prst="rect">
                <a:avLst/>
              </a:prstGeom>
              <a:blipFill>
                <a:blip r:embed="rId2"/>
                <a:stretch>
                  <a:fillRect l="-1165" t="-2830" r="-1165" b="-59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8F9902E-A5F2-40C2-289D-E1259905DD31}"/>
              </a:ext>
            </a:extLst>
          </p:cNvPr>
          <p:cNvPicPr>
            <a:picLocks noChangeAspect="1"/>
          </p:cNvPicPr>
          <p:nvPr/>
        </p:nvPicPr>
        <p:blipFill>
          <a:blip r:embed="rId3"/>
          <a:stretch>
            <a:fillRect/>
          </a:stretch>
        </p:blipFill>
        <p:spPr>
          <a:xfrm>
            <a:off x="4211960" y="1628800"/>
            <a:ext cx="1994148" cy="303783"/>
          </a:xfrm>
          <a:prstGeom prst="rect">
            <a:avLst/>
          </a:prstGeom>
        </p:spPr>
      </p:pic>
      <p:pic>
        <p:nvPicPr>
          <p:cNvPr id="9" name="图片 8">
            <a:extLst>
              <a:ext uri="{FF2B5EF4-FFF2-40B4-BE49-F238E27FC236}">
                <a16:creationId xmlns:a16="http://schemas.microsoft.com/office/drawing/2014/main" id="{10AE0802-7B4D-E056-E033-26EBFE1FC585}"/>
              </a:ext>
            </a:extLst>
          </p:cNvPr>
          <p:cNvPicPr>
            <a:picLocks noChangeAspect="1"/>
          </p:cNvPicPr>
          <p:nvPr/>
        </p:nvPicPr>
        <p:blipFill>
          <a:blip r:embed="rId4"/>
          <a:stretch>
            <a:fillRect/>
          </a:stretch>
        </p:blipFill>
        <p:spPr>
          <a:xfrm>
            <a:off x="2339752" y="2415664"/>
            <a:ext cx="1872208" cy="2415187"/>
          </a:xfrm>
          <a:prstGeom prst="rect">
            <a:avLst/>
          </a:prstGeom>
        </p:spPr>
      </p:pic>
      <p:sp>
        <p:nvSpPr>
          <p:cNvPr id="11" name="文本框 10">
            <a:extLst>
              <a:ext uri="{FF2B5EF4-FFF2-40B4-BE49-F238E27FC236}">
                <a16:creationId xmlns:a16="http://schemas.microsoft.com/office/drawing/2014/main" id="{A64F68A7-DE60-F02B-2CA1-CFFA17FB13A4}"/>
              </a:ext>
            </a:extLst>
          </p:cNvPr>
          <p:cNvSpPr txBox="1"/>
          <p:nvPr/>
        </p:nvSpPr>
        <p:spPr>
          <a:xfrm>
            <a:off x="4427984" y="3383126"/>
            <a:ext cx="158417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(7.1.4)</a:t>
            </a:r>
            <a:endParaRPr lang="zh-CN" altLang="en-US" sz="2400" dirty="0"/>
          </a:p>
        </p:txBody>
      </p:sp>
      <p:sp>
        <p:nvSpPr>
          <p:cNvPr id="13" name="文本框 12">
            <a:extLst>
              <a:ext uri="{FF2B5EF4-FFF2-40B4-BE49-F238E27FC236}">
                <a16:creationId xmlns:a16="http://schemas.microsoft.com/office/drawing/2014/main" id="{AC8891A3-263D-7EF9-8DD4-686D834D8944}"/>
              </a:ext>
            </a:extLst>
          </p:cNvPr>
          <p:cNvSpPr txBox="1"/>
          <p:nvPr/>
        </p:nvSpPr>
        <p:spPr>
          <a:xfrm>
            <a:off x="467544" y="4990766"/>
            <a:ext cx="8496944" cy="830997"/>
          </a:xfrm>
          <a:prstGeom prst="rect">
            <a:avLst/>
          </a:prstGeom>
          <a:noFill/>
        </p:spPr>
        <p:txBody>
          <a:bodyPr wrap="square">
            <a:spAutoFit/>
          </a:bodyPr>
          <a:lstStyle/>
          <a:p>
            <a:r>
              <a:rPr lang="en-US" altLang="zh-CN" sz="2400" dirty="0">
                <a:latin typeface="Calibri" panose="020F0502020204030204" pitchFamily="34" charset="0"/>
                <a:ea typeface="等线" panose="02010600030101010101" pitchFamily="2" charset="-122"/>
                <a:cs typeface="21"/>
              </a:rPr>
              <a:t>f</a:t>
            </a:r>
            <a:r>
              <a:rPr lang="en-US" altLang="zh-CN" sz="2400" dirty="0">
                <a:effectLst/>
                <a:latin typeface="Calibri" panose="020F0502020204030204" pitchFamily="34" charset="0"/>
                <a:ea typeface="等线" panose="02010600030101010101" pitchFamily="2" charset="-122"/>
                <a:cs typeface="21"/>
              </a:rPr>
              <a:t>or the unknown parameters expressed by the observations values, i.e.</a:t>
            </a:r>
            <a:endParaRPr lang="zh-CN" altLang="en-US" sz="2400" dirty="0"/>
          </a:p>
        </p:txBody>
      </p:sp>
      <p:pic>
        <p:nvPicPr>
          <p:cNvPr id="14" name="图片 13">
            <a:extLst>
              <a:ext uri="{FF2B5EF4-FFF2-40B4-BE49-F238E27FC236}">
                <a16:creationId xmlns:a16="http://schemas.microsoft.com/office/drawing/2014/main" id="{901F5033-860E-ECCA-B591-F81789D8AECC}"/>
              </a:ext>
            </a:extLst>
          </p:cNvPr>
          <p:cNvPicPr>
            <a:picLocks noChangeAspect="1"/>
          </p:cNvPicPr>
          <p:nvPr/>
        </p:nvPicPr>
        <p:blipFill>
          <a:blip r:embed="rId5"/>
          <a:stretch>
            <a:fillRect/>
          </a:stretch>
        </p:blipFill>
        <p:spPr>
          <a:xfrm>
            <a:off x="1331640" y="5400635"/>
            <a:ext cx="2268463" cy="421128"/>
          </a:xfrm>
          <a:prstGeom prst="rect">
            <a:avLst/>
          </a:prstGeom>
        </p:spPr>
      </p:pic>
      <p:sp>
        <p:nvSpPr>
          <p:cNvPr id="16" name="文本框 15">
            <a:extLst>
              <a:ext uri="{FF2B5EF4-FFF2-40B4-BE49-F238E27FC236}">
                <a16:creationId xmlns:a16="http://schemas.microsoft.com/office/drawing/2014/main" id="{AD7FEA39-9A58-1845-2735-407171EDA338}"/>
              </a:ext>
            </a:extLst>
          </p:cNvPr>
          <p:cNvSpPr txBox="1"/>
          <p:nvPr/>
        </p:nvSpPr>
        <p:spPr>
          <a:xfrm>
            <a:off x="3812604" y="5360098"/>
            <a:ext cx="75939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for</a:t>
            </a:r>
            <a:endParaRPr lang="zh-CN" altLang="en-US" sz="2400" dirty="0"/>
          </a:p>
        </p:txBody>
      </p:sp>
      <p:pic>
        <p:nvPicPr>
          <p:cNvPr id="17" name="图片 16">
            <a:extLst>
              <a:ext uri="{FF2B5EF4-FFF2-40B4-BE49-F238E27FC236}">
                <a16:creationId xmlns:a16="http://schemas.microsoft.com/office/drawing/2014/main" id="{DD26458B-75AE-4E72-4F6F-8C8AC82D80DF}"/>
              </a:ext>
            </a:extLst>
          </p:cNvPr>
          <p:cNvPicPr>
            <a:picLocks noChangeAspect="1"/>
          </p:cNvPicPr>
          <p:nvPr/>
        </p:nvPicPr>
        <p:blipFill>
          <a:blip r:embed="rId6"/>
          <a:stretch>
            <a:fillRect/>
          </a:stretch>
        </p:blipFill>
        <p:spPr>
          <a:xfrm>
            <a:off x="4540619" y="5424396"/>
            <a:ext cx="1255728" cy="333068"/>
          </a:xfrm>
          <a:prstGeom prst="rect">
            <a:avLst/>
          </a:prstGeom>
        </p:spPr>
      </p:pic>
      <p:sp>
        <p:nvSpPr>
          <p:cNvPr id="19" name="文本框 18">
            <a:extLst>
              <a:ext uri="{FF2B5EF4-FFF2-40B4-BE49-F238E27FC236}">
                <a16:creationId xmlns:a16="http://schemas.microsoft.com/office/drawing/2014/main" id="{4908B475-80E0-EF25-C436-65D58BCFEB35}"/>
              </a:ext>
            </a:extLst>
          </p:cNvPr>
          <p:cNvSpPr txBox="1"/>
          <p:nvPr/>
        </p:nvSpPr>
        <p:spPr>
          <a:xfrm>
            <a:off x="467544" y="6020322"/>
            <a:ext cx="1224136"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Then</a:t>
            </a:r>
            <a:endParaRPr lang="zh-CN" altLang="en-US" sz="2400" dirty="0"/>
          </a:p>
        </p:txBody>
      </p:sp>
      <p:pic>
        <p:nvPicPr>
          <p:cNvPr id="20" name="图片 19">
            <a:extLst>
              <a:ext uri="{FF2B5EF4-FFF2-40B4-BE49-F238E27FC236}">
                <a16:creationId xmlns:a16="http://schemas.microsoft.com/office/drawing/2014/main" id="{77111419-3B0A-DC7C-AD4E-334D48FF21EF}"/>
              </a:ext>
            </a:extLst>
          </p:cNvPr>
          <p:cNvPicPr>
            <a:picLocks noChangeAspect="1"/>
          </p:cNvPicPr>
          <p:nvPr/>
        </p:nvPicPr>
        <p:blipFill>
          <a:blip r:embed="rId7"/>
          <a:stretch>
            <a:fillRect/>
          </a:stretch>
        </p:blipFill>
        <p:spPr>
          <a:xfrm>
            <a:off x="1342053" y="6058624"/>
            <a:ext cx="275346" cy="447170"/>
          </a:xfrm>
          <a:prstGeom prst="rect">
            <a:avLst/>
          </a:prstGeom>
        </p:spPr>
      </p:pic>
      <p:sp>
        <p:nvSpPr>
          <p:cNvPr id="22" name="文本框 21">
            <a:extLst>
              <a:ext uri="{FF2B5EF4-FFF2-40B4-BE49-F238E27FC236}">
                <a16:creationId xmlns:a16="http://schemas.microsoft.com/office/drawing/2014/main" id="{73AC37C1-2C95-2E13-7769-321CF9D6DB89}"/>
              </a:ext>
            </a:extLst>
          </p:cNvPr>
          <p:cNvSpPr txBox="1"/>
          <p:nvPr/>
        </p:nvSpPr>
        <p:spPr>
          <a:xfrm>
            <a:off x="1906302" y="6053884"/>
            <a:ext cx="2773202"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is an estimator of</a:t>
            </a:r>
            <a:endParaRPr lang="zh-CN" altLang="en-US" sz="2400" dirty="0"/>
          </a:p>
        </p:txBody>
      </p:sp>
      <p:pic>
        <p:nvPicPr>
          <p:cNvPr id="23" name="图片 22">
            <a:extLst>
              <a:ext uri="{FF2B5EF4-FFF2-40B4-BE49-F238E27FC236}">
                <a16:creationId xmlns:a16="http://schemas.microsoft.com/office/drawing/2014/main" id="{B91C83E6-CD43-9BDD-8977-093F789F1F6E}"/>
              </a:ext>
            </a:extLst>
          </p:cNvPr>
          <p:cNvPicPr>
            <a:picLocks noChangeAspect="1"/>
          </p:cNvPicPr>
          <p:nvPr/>
        </p:nvPicPr>
        <p:blipFill>
          <a:blip r:embed="rId8"/>
          <a:stretch>
            <a:fillRect/>
          </a:stretch>
        </p:blipFill>
        <p:spPr>
          <a:xfrm>
            <a:off x="4408170" y="6120399"/>
            <a:ext cx="271334" cy="395433"/>
          </a:xfrm>
          <a:prstGeom prst="rect">
            <a:avLst/>
          </a:prstGeom>
        </p:spPr>
      </p:pic>
      <p:sp>
        <p:nvSpPr>
          <p:cNvPr id="25" name="文本框 24">
            <a:extLst>
              <a:ext uri="{FF2B5EF4-FFF2-40B4-BE49-F238E27FC236}">
                <a16:creationId xmlns:a16="http://schemas.microsoft.com/office/drawing/2014/main" id="{03554F42-831A-C3A6-6C92-E723DB125F55}"/>
              </a:ext>
            </a:extLst>
          </p:cNvPr>
          <p:cNvSpPr txBox="1"/>
          <p:nvPr/>
        </p:nvSpPr>
        <p:spPr>
          <a:xfrm>
            <a:off x="4894126" y="6023796"/>
            <a:ext cx="378233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By </a:t>
            </a:r>
            <a:r>
              <a:rPr lang="en-US" altLang="zh-CN" sz="2400" b="1" dirty="0">
                <a:effectLst/>
                <a:latin typeface="Calibri" panose="020F0502020204030204" pitchFamily="34" charset="0"/>
                <a:ea typeface="等线" panose="02010600030101010101" pitchFamily="2" charset="-122"/>
                <a:cs typeface="21"/>
              </a:rPr>
              <a:t>method of moments.</a:t>
            </a:r>
            <a:endParaRPr lang="zh-CN" altLang="en-US" sz="2400" dirty="0"/>
          </a:p>
        </p:txBody>
      </p:sp>
    </p:spTree>
    <p:extLst>
      <p:ext uri="{BB962C8B-B14F-4D97-AF65-F5344CB8AC3E}">
        <p14:creationId xmlns:p14="http://schemas.microsoft.com/office/powerpoint/2010/main" val="391388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5BDAF0A-89FA-1FD3-DC63-321A6317B9E6}"/>
              </a:ext>
            </a:extLst>
          </p:cNvPr>
          <p:cNvPicPr>
            <a:picLocks noChangeAspect="1"/>
          </p:cNvPicPr>
          <p:nvPr/>
        </p:nvPicPr>
        <p:blipFill>
          <a:blip r:embed="rId2"/>
          <a:stretch>
            <a:fillRect/>
          </a:stretch>
        </p:blipFill>
        <p:spPr>
          <a:xfrm>
            <a:off x="611560" y="434202"/>
            <a:ext cx="8058150" cy="1162050"/>
          </a:xfrm>
          <a:prstGeom prst="rect">
            <a:avLst/>
          </a:prstGeom>
        </p:spPr>
      </p:pic>
      <p:pic>
        <p:nvPicPr>
          <p:cNvPr id="8" name="图片 7">
            <a:extLst>
              <a:ext uri="{FF2B5EF4-FFF2-40B4-BE49-F238E27FC236}">
                <a16:creationId xmlns:a16="http://schemas.microsoft.com/office/drawing/2014/main" id="{21122685-74EF-8306-C2F6-F9621E7F67E6}"/>
              </a:ext>
            </a:extLst>
          </p:cNvPr>
          <p:cNvPicPr>
            <a:picLocks noChangeAspect="1"/>
          </p:cNvPicPr>
          <p:nvPr/>
        </p:nvPicPr>
        <p:blipFill>
          <a:blip r:embed="rId3"/>
          <a:stretch>
            <a:fillRect/>
          </a:stretch>
        </p:blipFill>
        <p:spPr>
          <a:xfrm>
            <a:off x="642937" y="2638425"/>
            <a:ext cx="7858125" cy="790575"/>
          </a:xfrm>
          <a:prstGeom prst="rect">
            <a:avLst/>
          </a:prstGeom>
        </p:spPr>
      </p:pic>
      <p:pic>
        <p:nvPicPr>
          <p:cNvPr id="10" name="图片 9">
            <a:extLst>
              <a:ext uri="{FF2B5EF4-FFF2-40B4-BE49-F238E27FC236}">
                <a16:creationId xmlns:a16="http://schemas.microsoft.com/office/drawing/2014/main" id="{24EC972B-2C68-E5EB-4DD3-98D7E37F2B3E}"/>
              </a:ext>
            </a:extLst>
          </p:cNvPr>
          <p:cNvPicPr>
            <a:picLocks noChangeAspect="1"/>
          </p:cNvPicPr>
          <p:nvPr/>
        </p:nvPicPr>
        <p:blipFill>
          <a:blip r:embed="rId4"/>
          <a:stretch>
            <a:fillRect/>
          </a:stretch>
        </p:blipFill>
        <p:spPr>
          <a:xfrm>
            <a:off x="575286" y="4471173"/>
            <a:ext cx="8086725" cy="847725"/>
          </a:xfrm>
          <a:prstGeom prst="rect">
            <a:avLst/>
          </a:prstGeom>
        </p:spPr>
      </p:pic>
    </p:spTree>
    <p:extLst>
      <p:ext uri="{BB962C8B-B14F-4D97-AF65-F5344CB8AC3E}">
        <p14:creationId xmlns:p14="http://schemas.microsoft.com/office/powerpoint/2010/main" val="131953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D9D8D7-A110-B782-21B2-EE06952676C8}"/>
              </a:ext>
            </a:extLst>
          </p:cNvPr>
          <p:cNvSpPr txBox="1"/>
          <p:nvPr/>
        </p:nvSpPr>
        <p:spPr>
          <a:xfrm>
            <a:off x="179512" y="116632"/>
            <a:ext cx="3096344" cy="461665"/>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7.2 Interval Estimation</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91CA380-CA0F-CBF3-3EA6-1E1FFA4C2B3B}"/>
                  </a:ext>
                </a:extLst>
              </p:cNvPr>
              <p:cNvSpPr txBox="1"/>
              <p:nvPr/>
            </p:nvSpPr>
            <p:spPr>
              <a:xfrm>
                <a:off x="273883" y="764704"/>
                <a:ext cx="8892480" cy="830997"/>
              </a:xfrm>
              <a:prstGeom prst="rect">
                <a:avLst/>
              </a:prstGeom>
              <a:noFill/>
            </p:spPr>
            <p:txBody>
              <a:bodyPr wrap="square">
                <a:spAutoFit/>
              </a:bodyPr>
              <a:lstStyle/>
              <a:p>
                <a:r>
                  <a:rPr lang="en-US" altLang="zh-CN" sz="2400" b="1" dirty="0">
                    <a:solidFill>
                      <a:srgbClr val="0000FF"/>
                    </a:solidFill>
                    <a:effectLst/>
                    <a:latin typeface="Calibri" panose="020F0502020204030204" pitchFamily="34" charset="0"/>
                    <a:ea typeface="等线" panose="02010600030101010101" pitchFamily="2" charset="-122"/>
                    <a:cs typeface="21"/>
                  </a:rPr>
                  <a:t>Definition7.2.1  </a:t>
                </a:r>
                <a:r>
                  <a:rPr lang="en-US" altLang="zh-CN" sz="2400" dirty="0">
                    <a:effectLst/>
                    <a:latin typeface="Calibri" panose="020F0502020204030204" pitchFamily="34" charset="0"/>
                    <a:ea typeface="等线" panose="02010600030101010101" pitchFamily="2" charset="-122"/>
                    <a:cs typeface="21"/>
                  </a:rPr>
                  <a:t>Suppose that </a:t>
                </a:r>
                <a:r>
                  <a:rPr lang="en-US" altLang="zh-CN" sz="2400" b="1" i="1" dirty="0">
                    <a:solidFill>
                      <a:srgbClr val="002060"/>
                    </a:solidFill>
                    <a:latin typeface="Cambria Math" panose="02040503050406030204" pitchFamily="18" charset="0"/>
                    <a:ea typeface="Cambria Math" panose="02040503050406030204" pitchFamily="18" charset="0"/>
                  </a:rPr>
                  <a:t>θ</a:t>
                </a:r>
                <a:r>
                  <a:rPr lang="en-US" altLang="zh-CN" sz="2400" b="1" i="1" dirty="0">
                    <a:latin typeface="Cambria Math" panose="02040503050406030204" pitchFamily="18" charset="0"/>
                    <a:ea typeface="Cambria Math" panose="02040503050406030204" pitchFamily="18" charset="0"/>
                  </a:rPr>
                  <a:t>  </a:t>
                </a:r>
                <a:r>
                  <a:rPr lang="en-US" altLang="zh-CN" sz="2400" dirty="0">
                    <a:effectLst/>
                    <a:latin typeface="Calibri" panose="020F0502020204030204" pitchFamily="34" charset="0"/>
                    <a:ea typeface="等线" panose="02010600030101010101" pitchFamily="2" charset="-122"/>
                    <a:cs typeface="21"/>
                  </a:rPr>
                  <a:t>is a parameter of a population, </a:t>
                </a:r>
                <a14:m>
                  <m:oMath xmlns:m="http://schemas.openxmlformats.org/officeDocument/2006/math">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𝟐</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𝑿</m:t>
                        </m:r>
                      </m:e>
                      <m:sub>
                        <m:r>
                          <a:rPr lang="en-US" altLang="zh-CN" sz="2400" b="1" i="1">
                            <a:solidFill>
                              <a:srgbClr val="002060"/>
                            </a:solidFill>
                            <a:latin typeface="Cambria Math" panose="02040503050406030204" pitchFamily="18" charset="0"/>
                            <a:ea typeface="Cambria Math" panose="02040503050406030204" pitchFamily="18" charset="0"/>
                          </a:rPr>
                          <m:t>𝒏</m:t>
                        </m:r>
                      </m:sub>
                    </m:sSub>
                  </m:oMath>
                </a14:m>
                <a:r>
                  <a:rPr lang="zh-CN" altLang="en-US" sz="2400" dirty="0"/>
                  <a:t> </a:t>
                </a:r>
                <a:r>
                  <a:rPr lang="en-US" altLang="zh-CN" sz="2400" dirty="0"/>
                  <a:t>is a random sample of from this population, </a:t>
                </a:r>
                <a:endParaRPr lang="zh-CN" altLang="en-US" sz="2400" dirty="0"/>
              </a:p>
            </p:txBody>
          </p:sp>
        </mc:Choice>
        <mc:Fallback xmlns="">
          <p:sp>
            <p:nvSpPr>
              <p:cNvPr id="5" name="文本框 4">
                <a:extLst>
                  <a:ext uri="{FF2B5EF4-FFF2-40B4-BE49-F238E27FC236}">
                    <a16:creationId xmlns:a16="http://schemas.microsoft.com/office/drawing/2014/main" id="{391CA380-CA0F-CBF3-3EA6-1E1FFA4C2B3B}"/>
                  </a:ext>
                </a:extLst>
              </p:cNvPr>
              <p:cNvSpPr txBox="1">
                <a:spLocks noRot="1" noChangeAspect="1" noMove="1" noResize="1" noEditPoints="1" noAdjustHandles="1" noChangeArrowheads="1" noChangeShapeType="1" noTextEdit="1"/>
              </p:cNvSpPr>
              <p:nvPr/>
            </p:nvSpPr>
            <p:spPr>
              <a:xfrm>
                <a:off x="273883" y="764704"/>
                <a:ext cx="8892480" cy="830997"/>
              </a:xfrm>
              <a:prstGeom prst="rect">
                <a:avLst/>
              </a:prstGeom>
              <a:blipFill>
                <a:blip r:embed="rId2"/>
                <a:stretch>
                  <a:fillRect l="-1097" t="-7299" b="-160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5FFE250-FA7B-9E2F-65D0-6488481DCB12}"/>
              </a:ext>
            </a:extLst>
          </p:cNvPr>
          <p:cNvPicPr>
            <a:picLocks noChangeAspect="1"/>
          </p:cNvPicPr>
          <p:nvPr/>
        </p:nvPicPr>
        <p:blipFill>
          <a:blip r:embed="rId3"/>
          <a:stretch>
            <a:fillRect/>
          </a:stretch>
        </p:blipFill>
        <p:spPr>
          <a:xfrm>
            <a:off x="1710431" y="1782108"/>
            <a:ext cx="1821354" cy="385380"/>
          </a:xfrm>
          <a:prstGeom prst="rect">
            <a:avLst/>
          </a:prstGeom>
        </p:spPr>
      </p:pic>
      <p:sp>
        <p:nvSpPr>
          <p:cNvPr id="8" name="文本框 7">
            <a:extLst>
              <a:ext uri="{FF2B5EF4-FFF2-40B4-BE49-F238E27FC236}">
                <a16:creationId xmlns:a16="http://schemas.microsoft.com/office/drawing/2014/main" id="{92A47AFD-659F-E5D6-42F4-D9091FA9C540}"/>
              </a:ext>
            </a:extLst>
          </p:cNvPr>
          <p:cNvSpPr txBox="1"/>
          <p:nvPr/>
        </p:nvSpPr>
        <p:spPr>
          <a:xfrm>
            <a:off x="3714608" y="1782108"/>
            <a:ext cx="840331" cy="461665"/>
          </a:xfrm>
          <a:prstGeom prst="rect">
            <a:avLst/>
          </a:prstGeom>
          <a:noFill/>
        </p:spPr>
        <p:txBody>
          <a:bodyPr wrap="square">
            <a:spAutoFit/>
          </a:bodyPr>
          <a:lstStyle/>
          <a:p>
            <a:r>
              <a:rPr lang="en-US" altLang="zh-CN" sz="2400" dirty="0"/>
              <a:t>and</a:t>
            </a:r>
            <a:endParaRPr lang="zh-CN" altLang="en-US" sz="2400" dirty="0"/>
          </a:p>
        </p:txBody>
      </p:sp>
      <p:pic>
        <p:nvPicPr>
          <p:cNvPr id="9" name="图片 8">
            <a:extLst>
              <a:ext uri="{FF2B5EF4-FFF2-40B4-BE49-F238E27FC236}">
                <a16:creationId xmlns:a16="http://schemas.microsoft.com/office/drawing/2014/main" id="{C87AC2E7-624A-95FB-91BB-DB59CE08179F}"/>
              </a:ext>
            </a:extLst>
          </p:cNvPr>
          <p:cNvPicPr>
            <a:picLocks noChangeAspect="1"/>
          </p:cNvPicPr>
          <p:nvPr/>
        </p:nvPicPr>
        <p:blipFill>
          <a:blip r:embed="rId4"/>
          <a:stretch>
            <a:fillRect/>
          </a:stretch>
        </p:blipFill>
        <p:spPr>
          <a:xfrm>
            <a:off x="4569005" y="1815270"/>
            <a:ext cx="1932001" cy="39534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224C03B-A1C4-6D46-3C2B-6AA2C3CF7165}"/>
                  </a:ext>
                </a:extLst>
              </p:cNvPr>
              <p:cNvSpPr txBox="1"/>
              <p:nvPr/>
            </p:nvSpPr>
            <p:spPr>
              <a:xfrm>
                <a:off x="264788" y="2319285"/>
                <a:ext cx="8339660" cy="830997"/>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are two statistics such that             . If for a given </a:t>
                </a:r>
                <a14:m>
                  <m:oMath xmlns:m="http://schemas.openxmlformats.org/officeDocument/2006/math">
                    <m:r>
                      <a:rPr lang="zh-CN" altLang="en-US" sz="2400" i="1" smtClean="0">
                        <a:effectLst/>
                        <a:latin typeface="Cambria Math" panose="02040503050406030204" pitchFamily="18" charset="0"/>
                        <a:ea typeface="等线" panose="02010600030101010101" pitchFamily="2" charset="-122"/>
                        <a:cs typeface="21"/>
                      </a:rPr>
                      <m:t>𝛼</m:t>
                    </m:r>
                  </m:oMath>
                </a14:m>
                <a:r>
                  <a:rPr lang="en-US" altLang="zh-CN" sz="2400" dirty="0">
                    <a:effectLst/>
                    <a:latin typeface="Calibri" panose="020F0502020204030204" pitchFamily="34" charset="0"/>
                    <a:ea typeface="等线" panose="02010600030101010101" pitchFamily="2" charset="-122"/>
                    <a:cs typeface="21"/>
                  </a:rPr>
                  <a:t> </a:t>
                </a:r>
                <a:r>
                  <a:rPr lang="en-US" altLang="zh-CN" sz="2400" dirty="0"/>
                  <a:t>with 0&lt;</a:t>
                </a:r>
                <a14:m>
                  <m:oMath xmlns:m="http://schemas.openxmlformats.org/officeDocument/2006/math">
                    <m:r>
                      <a:rPr lang="zh-CN" altLang="en-US" sz="2400" i="1">
                        <a:latin typeface="Cambria Math" panose="02040503050406030204" pitchFamily="18" charset="0"/>
                        <a:ea typeface="等线" panose="02010600030101010101" pitchFamily="2" charset="-122"/>
                        <a:cs typeface="21"/>
                      </a:rPr>
                      <m:t>𝛼</m:t>
                    </m:r>
                  </m:oMath>
                </a14:m>
                <a:r>
                  <a:rPr lang="en-US" altLang="zh-CN" sz="2400" dirty="0"/>
                  <a:t>&lt;1, we have</a:t>
                </a:r>
                <a:endParaRPr lang="zh-CN" altLang="en-US" sz="2400" dirty="0"/>
              </a:p>
            </p:txBody>
          </p:sp>
        </mc:Choice>
        <mc:Fallback xmlns="">
          <p:sp>
            <p:nvSpPr>
              <p:cNvPr id="11" name="文本框 10">
                <a:extLst>
                  <a:ext uri="{FF2B5EF4-FFF2-40B4-BE49-F238E27FC236}">
                    <a16:creationId xmlns:a16="http://schemas.microsoft.com/office/drawing/2014/main" id="{9224C03B-A1C4-6D46-3C2B-6AA2C3CF7165}"/>
                  </a:ext>
                </a:extLst>
              </p:cNvPr>
              <p:cNvSpPr txBox="1">
                <a:spLocks noRot="1" noChangeAspect="1" noMove="1" noResize="1" noEditPoints="1" noAdjustHandles="1" noChangeArrowheads="1" noChangeShapeType="1" noTextEdit="1"/>
              </p:cNvSpPr>
              <p:nvPr/>
            </p:nvSpPr>
            <p:spPr>
              <a:xfrm>
                <a:off x="264788" y="2319285"/>
                <a:ext cx="8339660" cy="830997"/>
              </a:xfrm>
              <a:prstGeom prst="rect">
                <a:avLst/>
              </a:prstGeom>
              <a:blipFill>
                <a:blip r:embed="rId5"/>
                <a:stretch>
                  <a:fillRect l="-1096" t="-6569" b="-16058"/>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8BECB9E-BB7A-5B60-5672-BD814074D315}"/>
              </a:ext>
            </a:extLst>
          </p:cNvPr>
          <p:cNvPicPr>
            <a:picLocks noChangeAspect="1"/>
          </p:cNvPicPr>
          <p:nvPr/>
        </p:nvPicPr>
        <p:blipFill>
          <a:blip r:embed="rId6"/>
          <a:stretch>
            <a:fillRect/>
          </a:stretch>
        </p:blipFill>
        <p:spPr>
          <a:xfrm>
            <a:off x="3714608" y="2385611"/>
            <a:ext cx="757032" cy="395339"/>
          </a:xfrm>
          <a:prstGeom prst="rect">
            <a:avLst/>
          </a:prstGeom>
        </p:spPr>
      </p:pic>
      <p:pic>
        <p:nvPicPr>
          <p:cNvPr id="13" name="图片 12">
            <a:extLst>
              <a:ext uri="{FF2B5EF4-FFF2-40B4-BE49-F238E27FC236}">
                <a16:creationId xmlns:a16="http://schemas.microsoft.com/office/drawing/2014/main" id="{4B7614F2-0F5A-F1C3-694F-2BD8EDE62A7E}"/>
              </a:ext>
            </a:extLst>
          </p:cNvPr>
          <p:cNvPicPr>
            <a:picLocks noChangeAspect="1"/>
          </p:cNvPicPr>
          <p:nvPr/>
        </p:nvPicPr>
        <p:blipFill>
          <a:blip r:embed="rId7"/>
          <a:stretch>
            <a:fillRect/>
          </a:stretch>
        </p:blipFill>
        <p:spPr>
          <a:xfrm>
            <a:off x="2560015" y="3059907"/>
            <a:ext cx="2309186" cy="398099"/>
          </a:xfrm>
          <a:prstGeom prst="rect">
            <a:avLst/>
          </a:prstGeom>
        </p:spPr>
      </p:pic>
      <p:sp>
        <p:nvSpPr>
          <p:cNvPr id="15" name="文本框 14">
            <a:extLst>
              <a:ext uri="{FF2B5EF4-FFF2-40B4-BE49-F238E27FC236}">
                <a16:creationId xmlns:a16="http://schemas.microsoft.com/office/drawing/2014/main" id="{B86B20E2-F3F5-0E89-7D55-95A7441B37F8}"/>
              </a:ext>
            </a:extLst>
          </p:cNvPr>
          <p:cNvSpPr txBox="1"/>
          <p:nvPr/>
        </p:nvSpPr>
        <p:spPr>
          <a:xfrm>
            <a:off x="395536" y="3643033"/>
            <a:ext cx="8339660" cy="461665"/>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Then we refer to              as a                     </a:t>
            </a:r>
            <a:r>
              <a:rPr lang="en-US" altLang="zh-CN" sz="2400" b="1" dirty="0">
                <a:solidFill>
                  <a:srgbClr val="0000FF"/>
                </a:solidFill>
                <a:effectLst/>
                <a:latin typeface="Calibri" panose="020F0502020204030204" pitchFamily="34" charset="0"/>
                <a:ea typeface="等线" panose="02010600030101010101" pitchFamily="2" charset="-122"/>
                <a:cs typeface="21"/>
              </a:rPr>
              <a:t>confidence  interval </a:t>
            </a:r>
            <a:r>
              <a:rPr lang="en-US" altLang="zh-CN" sz="2400" dirty="0">
                <a:effectLst/>
                <a:latin typeface="Calibri" panose="020F0502020204030204" pitchFamily="34" charset="0"/>
                <a:ea typeface="等线" panose="02010600030101010101" pitchFamily="2" charset="-122"/>
                <a:cs typeface="21"/>
              </a:rPr>
              <a:t>for </a:t>
            </a:r>
            <a:r>
              <a:rPr lang="en-US" altLang="zh-CN" sz="2400" b="1" i="1" dirty="0">
                <a:solidFill>
                  <a:srgbClr val="002060"/>
                </a:solidFill>
                <a:latin typeface="Cambria Math" panose="02040503050406030204" pitchFamily="18" charset="0"/>
                <a:ea typeface="Cambria Math" panose="02040503050406030204" pitchFamily="18" charset="0"/>
              </a:rPr>
              <a:t>θ.</a:t>
            </a:r>
            <a:r>
              <a:rPr lang="en-US" altLang="zh-CN" sz="2400" dirty="0">
                <a:effectLst/>
                <a:latin typeface="Calibri" panose="020F0502020204030204" pitchFamily="34" charset="0"/>
                <a:ea typeface="等线" panose="02010600030101010101" pitchFamily="2" charset="-122"/>
                <a:cs typeface="21"/>
              </a:rPr>
              <a:t> </a:t>
            </a:r>
            <a:endParaRPr lang="zh-CN" altLang="en-US" sz="2400" dirty="0"/>
          </a:p>
        </p:txBody>
      </p:sp>
      <p:pic>
        <p:nvPicPr>
          <p:cNvPr id="16" name="图片 15">
            <a:extLst>
              <a:ext uri="{FF2B5EF4-FFF2-40B4-BE49-F238E27FC236}">
                <a16:creationId xmlns:a16="http://schemas.microsoft.com/office/drawing/2014/main" id="{74BFEDFA-3AD8-3F5A-C956-A7C22F75D67F}"/>
              </a:ext>
            </a:extLst>
          </p:cNvPr>
          <p:cNvPicPr>
            <a:picLocks noChangeAspect="1"/>
          </p:cNvPicPr>
          <p:nvPr/>
        </p:nvPicPr>
        <p:blipFill>
          <a:blip r:embed="rId8"/>
          <a:stretch>
            <a:fillRect/>
          </a:stretch>
        </p:blipFill>
        <p:spPr>
          <a:xfrm>
            <a:off x="2697018" y="3707158"/>
            <a:ext cx="676580" cy="333413"/>
          </a:xfrm>
          <a:prstGeom prst="rect">
            <a:avLst/>
          </a:prstGeom>
        </p:spPr>
      </p:pic>
      <p:pic>
        <p:nvPicPr>
          <p:cNvPr id="17" name="图片 16">
            <a:extLst>
              <a:ext uri="{FF2B5EF4-FFF2-40B4-BE49-F238E27FC236}">
                <a16:creationId xmlns:a16="http://schemas.microsoft.com/office/drawing/2014/main" id="{4362C9D7-A492-D4D2-399D-16F5D2394397}"/>
              </a:ext>
            </a:extLst>
          </p:cNvPr>
          <p:cNvPicPr>
            <a:picLocks noChangeAspect="1"/>
          </p:cNvPicPr>
          <p:nvPr/>
        </p:nvPicPr>
        <p:blipFill>
          <a:blip r:embed="rId9"/>
          <a:stretch>
            <a:fillRect/>
          </a:stretch>
        </p:blipFill>
        <p:spPr>
          <a:xfrm>
            <a:off x="4020497" y="3736963"/>
            <a:ext cx="1207906" cy="31468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E39B12-F0DE-6F67-72CF-79449D66974F}"/>
                  </a:ext>
                </a:extLst>
              </p:cNvPr>
              <p:cNvSpPr txBox="1"/>
              <p:nvPr/>
            </p:nvSpPr>
            <p:spPr>
              <a:xfrm>
                <a:off x="386443" y="4289725"/>
                <a:ext cx="8064896" cy="1585114"/>
              </a:xfrm>
              <a:prstGeom prst="rect">
                <a:avLst/>
              </a:prstGeom>
              <a:noFill/>
            </p:spPr>
            <p:txBody>
              <a:bodyPr wrap="square">
                <a:spAutoFit/>
              </a:bodyPr>
              <a:lstStyle/>
              <a:p>
                <a:r>
                  <a:rPr lang="en-US" altLang="zh-CN" sz="2400" dirty="0">
                    <a:effectLst/>
                    <a:latin typeface="Calibri" panose="020F0502020204030204" pitchFamily="34" charset="0"/>
                    <a:ea typeface="等线" panose="02010600030101010101" pitchFamily="2" charset="-122"/>
                    <a:cs typeface="21"/>
                  </a:rPr>
                  <a:t>         Moreover,  1</a:t>
                </a:r>
                <a14:m>
                  <m:oMath xmlns:m="http://schemas.openxmlformats.org/officeDocument/2006/math">
                    <m:r>
                      <a:rPr lang="en-US" altLang="zh-CN" sz="2400" b="0" i="0" smtClean="0">
                        <a:latin typeface="Cambria Math" panose="02040503050406030204" pitchFamily="18" charset="0"/>
                        <a:ea typeface="等线" panose="02010600030101010101" pitchFamily="2" charset="-122"/>
                        <a:cs typeface="21"/>
                      </a:rPr>
                      <m:t>−</m:t>
                    </m:r>
                    <m:r>
                      <a:rPr lang="zh-CN" altLang="en-US" sz="2400" i="1" smtClean="0">
                        <a:latin typeface="Cambria Math" panose="02040503050406030204" pitchFamily="18" charset="0"/>
                        <a:ea typeface="等线" panose="02010600030101010101" pitchFamily="2" charset="-122"/>
                        <a:cs typeface="21"/>
                      </a:rPr>
                      <m:t>𝛼</m:t>
                    </m:r>
                  </m:oMath>
                </a14:m>
                <a:r>
                  <a:rPr lang="zh-CN" altLang="en-US" sz="2400" dirty="0"/>
                  <a:t> </a:t>
                </a:r>
                <a:r>
                  <a:rPr lang="en-US" altLang="zh-CN" sz="2400" dirty="0"/>
                  <a:t>is called the </a:t>
                </a:r>
                <a:r>
                  <a:rPr lang="en-US" altLang="zh-CN" sz="2400" b="1" dirty="0"/>
                  <a:t>degree of confidence</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zh-CN" altLang="en-US" sz="2400" i="1">
                                <a:latin typeface="Cambria Math" panose="02040503050406030204" pitchFamily="18" charset="0"/>
                              </a:rPr>
                              <m:t>𝜃</m:t>
                            </m:r>
                          </m:e>
                        </m:acc>
                      </m:e>
                      <m:sub>
                        <m:r>
                          <a:rPr lang="en-US" altLang="zh-CN" sz="2400" b="0" i="1" smtClean="0">
                            <a:latin typeface="Cambria Math" panose="02040503050406030204" pitchFamily="18" charset="0"/>
                          </a:rPr>
                          <m:t>1</m:t>
                        </m:r>
                      </m:sub>
                    </m:sSub>
                  </m:oMath>
                </a14:m>
                <a:r>
                  <a:rPr lang="zh-CN" altLang="en-US" sz="2400" dirty="0"/>
                  <a:t> </a:t>
                </a:r>
                <a:r>
                  <a:rPr lang="en-US" altLang="zh-CN" sz="2400" dirty="0"/>
                  <a:t>and </a:t>
                </a:r>
                <a14:m>
                  <m:oMath xmlns:m="http://schemas.openxmlformats.org/officeDocument/2006/math">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zh-CN" altLang="en-US" sz="2400" i="1">
                                <a:latin typeface="Cambria Math" panose="02040503050406030204" pitchFamily="18" charset="0"/>
                              </a:rPr>
                              <m:t>𝜃</m:t>
                            </m:r>
                          </m:e>
                        </m:acc>
                      </m:e>
                      <m:sub>
                        <m:r>
                          <a:rPr lang="en-US" altLang="zh-CN" sz="2400" b="0" i="1" smtClean="0">
                            <a:latin typeface="Cambria Math" panose="02040503050406030204" pitchFamily="18" charset="0"/>
                          </a:rPr>
                          <m:t>2</m:t>
                        </m:r>
                      </m:sub>
                    </m:sSub>
                  </m:oMath>
                </a14:m>
                <a:r>
                  <a:rPr lang="zh-CN" altLang="en-US" sz="2400" dirty="0"/>
                  <a:t> </a:t>
                </a:r>
                <a:r>
                  <a:rPr lang="en-US" altLang="zh-CN" sz="2400" dirty="0"/>
                  <a:t>are called lower and upper </a:t>
                </a:r>
                <a:r>
                  <a:rPr lang="en-US" altLang="zh-CN" sz="2400" b="1" dirty="0"/>
                  <a:t>confidence limits</a:t>
                </a:r>
                <a:r>
                  <a:rPr lang="en-US" altLang="zh-CN" sz="2400" dirty="0"/>
                  <a:t>. The estimation using confidence interval is called </a:t>
                </a:r>
                <a:r>
                  <a:rPr lang="en-US" altLang="zh-CN" sz="2400" b="1" dirty="0"/>
                  <a:t>interval estimation</a:t>
                </a:r>
                <a:r>
                  <a:rPr lang="en-US" altLang="zh-CN" sz="2400" dirty="0"/>
                  <a:t>.</a:t>
                </a:r>
                <a:endParaRPr lang="zh-CN" altLang="en-US" sz="2400" dirty="0"/>
              </a:p>
            </p:txBody>
          </p:sp>
        </mc:Choice>
        <mc:Fallback xmlns="">
          <p:sp>
            <p:nvSpPr>
              <p:cNvPr id="19" name="文本框 18">
                <a:extLst>
                  <a:ext uri="{FF2B5EF4-FFF2-40B4-BE49-F238E27FC236}">
                    <a16:creationId xmlns:a16="http://schemas.microsoft.com/office/drawing/2014/main" id="{BDE39B12-F0DE-6F67-72CF-79449D66974F}"/>
                  </a:ext>
                </a:extLst>
              </p:cNvPr>
              <p:cNvSpPr txBox="1">
                <a:spLocks noRot="1" noChangeAspect="1" noMove="1" noResize="1" noEditPoints="1" noAdjustHandles="1" noChangeArrowheads="1" noChangeShapeType="1" noTextEdit="1"/>
              </p:cNvSpPr>
              <p:nvPr/>
            </p:nvSpPr>
            <p:spPr>
              <a:xfrm>
                <a:off x="386443" y="4289725"/>
                <a:ext cx="8064896" cy="1585114"/>
              </a:xfrm>
              <a:prstGeom prst="rect">
                <a:avLst/>
              </a:prstGeom>
              <a:blipFill>
                <a:blip r:embed="rId10"/>
                <a:stretch>
                  <a:fillRect l="-1134" t="-3462" r="-1209" b="-8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5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5" grpId="0"/>
      <p:bldP spid="1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2875</Words>
  <Application>Microsoft Office PowerPoint</Application>
  <PresentationFormat>全屏显示(4:3)</PresentationFormat>
  <Paragraphs>258</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等线</vt:lpstr>
      <vt:lpstr>宋体</vt:lpstr>
      <vt:lpstr>Arial</vt:lpstr>
      <vt:lpstr>Calibri</vt:lpstr>
      <vt:lpstr>Cambria Math</vt:lpstr>
      <vt:lpstr>Times New Roman</vt:lpstr>
      <vt:lpstr>Verdana</vt:lpstr>
      <vt:lpstr>默认设计模板</vt:lpstr>
      <vt:lpstr>7. Estimation Problems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56</cp:revision>
  <dcterms:created xsi:type="dcterms:W3CDTF">2016-12-02T08:56:59Z</dcterms:created>
  <dcterms:modified xsi:type="dcterms:W3CDTF">2023-04-03T10:02:02Z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