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1" autoAdjust="0"/>
    <p:restoredTop sz="94660"/>
  </p:normalViewPr>
  <p:slideViewPr>
    <p:cSldViewPr>
      <p:cViewPr varScale="1">
        <p:scale>
          <a:sx n="58" d="100"/>
          <a:sy n="58" d="100"/>
        </p:scale>
        <p:origin x="98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962F9E6-3F10-0BC9-BD32-F1C1923041C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282337B-83ED-88F7-00C0-08617CBF515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D1DEBE8-08A9-B630-C965-2AFCF502CC9B}"/>
              </a:ext>
            </a:extLst>
          </p:cNvPr>
          <p:cNvSpPr>
            <a:spLocks noGrp="1" noChangeArrowheads="1"/>
          </p:cNvSpPr>
          <p:nvPr>
            <p:ph type="sldNum" sz="quarter" idx="12"/>
          </p:nvPr>
        </p:nvSpPr>
        <p:spPr>
          <a:ln/>
        </p:spPr>
        <p:txBody>
          <a:bodyPr/>
          <a:lstStyle>
            <a:lvl1pPr>
              <a:defRPr/>
            </a:lvl1pPr>
          </a:lstStyle>
          <a:p>
            <a:pPr>
              <a:defRPr/>
            </a:pPr>
            <a:fld id="{F6708440-A29A-4860-9775-947B401A188B}" type="slidenum">
              <a:rPr lang="zh-CN" altLang="zh-CN"/>
              <a:pPr>
                <a:defRPr/>
              </a:pPr>
              <a:t>‹#›</a:t>
            </a:fld>
            <a:endParaRPr lang="zh-CN" altLang="zh-CN"/>
          </a:p>
        </p:txBody>
      </p:sp>
    </p:spTree>
    <p:extLst>
      <p:ext uri="{BB962C8B-B14F-4D97-AF65-F5344CB8AC3E}">
        <p14:creationId xmlns:p14="http://schemas.microsoft.com/office/powerpoint/2010/main" val="17833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45512A5-9FE8-1E3C-2E4B-B23B941AD0C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8C3D47F-2EF4-B2BF-246A-D602C9F0F6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7834FE7-2FCC-88AA-0D1A-D4BC1D385A73}"/>
              </a:ext>
            </a:extLst>
          </p:cNvPr>
          <p:cNvSpPr>
            <a:spLocks noGrp="1" noChangeArrowheads="1"/>
          </p:cNvSpPr>
          <p:nvPr>
            <p:ph type="sldNum" sz="quarter" idx="12"/>
          </p:nvPr>
        </p:nvSpPr>
        <p:spPr>
          <a:ln/>
        </p:spPr>
        <p:txBody>
          <a:bodyPr/>
          <a:lstStyle>
            <a:lvl1pPr>
              <a:defRPr/>
            </a:lvl1pPr>
          </a:lstStyle>
          <a:p>
            <a:pPr>
              <a:defRPr/>
            </a:pPr>
            <a:fld id="{5BAD88A2-2BE1-4896-AB0C-25AFC4885CEA}" type="slidenum">
              <a:rPr lang="zh-CN" altLang="zh-CN"/>
              <a:pPr>
                <a:defRPr/>
              </a:pPr>
              <a:t>‹#›</a:t>
            </a:fld>
            <a:endParaRPr lang="zh-CN" altLang="zh-CN"/>
          </a:p>
        </p:txBody>
      </p:sp>
    </p:spTree>
    <p:extLst>
      <p:ext uri="{BB962C8B-B14F-4D97-AF65-F5344CB8AC3E}">
        <p14:creationId xmlns:p14="http://schemas.microsoft.com/office/powerpoint/2010/main" val="390673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2AE8140-6DBB-D055-773B-E071776F1F4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25B51960-543F-6EDD-C9C9-B5682E1EC8D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495D352-3EA9-CD8B-BC43-E42E6F253157}"/>
              </a:ext>
            </a:extLst>
          </p:cNvPr>
          <p:cNvSpPr>
            <a:spLocks noGrp="1" noChangeArrowheads="1"/>
          </p:cNvSpPr>
          <p:nvPr>
            <p:ph type="sldNum" sz="quarter" idx="12"/>
          </p:nvPr>
        </p:nvSpPr>
        <p:spPr>
          <a:ln/>
        </p:spPr>
        <p:txBody>
          <a:bodyPr/>
          <a:lstStyle>
            <a:lvl1pPr>
              <a:defRPr/>
            </a:lvl1pPr>
          </a:lstStyle>
          <a:p>
            <a:pPr>
              <a:defRPr/>
            </a:pPr>
            <a:fld id="{B97679D6-177E-4AB6-9012-D0DF3B9BE2CB}" type="slidenum">
              <a:rPr lang="zh-CN" altLang="zh-CN"/>
              <a:pPr>
                <a:defRPr/>
              </a:pPr>
              <a:t>‹#›</a:t>
            </a:fld>
            <a:endParaRPr lang="zh-CN" altLang="zh-CN"/>
          </a:p>
        </p:txBody>
      </p:sp>
    </p:spTree>
    <p:extLst>
      <p:ext uri="{BB962C8B-B14F-4D97-AF65-F5344CB8AC3E}">
        <p14:creationId xmlns:p14="http://schemas.microsoft.com/office/powerpoint/2010/main" val="28996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833737E-43AC-0246-03BC-EA7FED3A95B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34AF4FB-F3E1-F32A-E126-2E012C513F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1B22B01-D4B6-8E12-7DEE-20BF46A4F796}"/>
              </a:ext>
            </a:extLst>
          </p:cNvPr>
          <p:cNvSpPr>
            <a:spLocks noGrp="1" noChangeArrowheads="1"/>
          </p:cNvSpPr>
          <p:nvPr>
            <p:ph type="sldNum" sz="quarter" idx="12"/>
          </p:nvPr>
        </p:nvSpPr>
        <p:spPr>
          <a:ln/>
        </p:spPr>
        <p:txBody>
          <a:bodyPr/>
          <a:lstStyle>
            <a:lvl1pPr>
              <a:defRPr/>
            </a:lvl1pPr>
          </a:lstStyle>
          <a:p>
            <a:pPr>
              <a:defRPr/>
            </a:pPr>
            <a:fld id="{D996397A-AA5E-42D0-B6DC-248ECB35FAC0}" type="slidenum">
              <a:rPr lang="zh-CN" altLang="zh-CN"/>
              <a:pPr>
                <a:defRPr/>
              </a:pPr>
              <a:t>‹#›</a:t>
            </a:fld>
            <a:endParaRPr lang="zh-CN" altLang="zh-CN"/>
          </a:p>
        </p:txBody>
      </p:sp>
    </p:spTree>
    <p:extLst>
      <p:ext uri="{BB962C8B-B14F-4D97-AF65-F5344CB8AC3E}">
        <p14:creationId xmlns:p14="http://schemas.microsoft.com/office/powerpoint/2010/main" val="31527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981661-38C8-543D-9FDA-F9EE91BE307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0053301-18A9-F3F3-DAD2-87D6D7A4E89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51DD00F-7880-165E-65EC-302C6E98E43A}"/>
              </a:ext>
            </a:extLst>
          </p:cNvPr>
          <p:cNvSpPr>
            <a:spLocks noGrp="1" noChangeArrowheads="1"/>
          </p:cNvSpPr>
          <p:nvPr>
            <p:ph type="sldNum" sz="quarter" idx="12"/>
          </p:nvPr>
        </p:nvSpPr>
        <p:spPr>
          <a:ln/>
        </p:spPr>
        <p:txBody>
          <a:bodyPr/>
          <a:lstStyle>
            <a:lvl1pPr>
              <a:defRPr/>
            </a:lvl1pPr>
          </a:lstStyle>
          <a:p>
            <a:pPr>
              <a:defRPr/>
            </a:pPr>
            <a:fld id="{DF5CBE9B-2BC7-4D93-9AFB-0C8DBCB94FBB}" type="slidenum">
              <a:rPr lang="zh-CN" altLang="zh-CN"/>
              <a:pPr>
                <a:defRPr/>
              </a:pPr>
              <a:t>‹#›</a:t>
            </a:fld>
            <a:endParaRPr lang="zh-CN" altLang="zh-CN"/>
          </a:p>
        </p:txBody>
      </p:sp>
    </p:spTree>
    <p:extLst>
      <p:ext uri="{BB962C8B-B14F-4D97-AF65-F5344CB8AC3E}">
        <p14:creationId xmlns:p14="http://schemas.microsoft.com/office/powerpoint/2010/main" val="20152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B77C0D2E-DDA4-B885-2EE5-E66DF545BC7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21293942-41B9-2E39-7EA5-7B6601CD67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AADA38DB-7A68-C20A-E7D8-4CE3CE6B323A}"/>
              </a:ext>
            </a:extLst>
          </p:cNvPr>
          <p:cNvSpPr>
            <a:spLocks noGrp="1" noChangeArrowheads="1"/>
          </p:cNvSpPr>
          <p:nvPr>
            <p:ph type="sldNum" sz="quarter" idx="12"/>
          </p:nvPr>
        </p:nvSpPr>
        <p:spPr>
          <a:ln/>
        </p:spPr>
        <p:txBody>
          <a:bodyPr/>
          <a:lstStyle>
            <a:lvl1pPr>
              <a:defRPr/>
            </a:lvl1pPr>
          </a:lstStyle>
          <a:p>
            <a:pPr>
              <a:defRPr/>
            </a:pPr>
            <a:fld id="{60FD1AE3-8D68-4A9D-B345-15DA0357DA60}" type="slidenum">
              <a:rPr lang="zh-CN" altLang="zh-CN"/>
              <a:pPr>
                <a:defRPr/>
              </a:pPr>
              <a:t>‹#›</a:t>
            </a:fld>
            <a:endParaRPr lang="zh-CN" altLang="zh-CN"/>
          </a:p>
        </p:txBody>
      </p:sp>
    </p:spTree>
    <p:extLst>
      <p:ext uri="{BB962C8B-B14F-4D97-AF65-F5344CB8AC3E}">
        <p14:creationId xmlns:p14="http://schemas.microsoft.com/office/powerpoint/2010/main" val="341289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D63F4A0E-E835-E0BF-1210-86C6F0404AB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3C612C8F-379B-B280-FC04-E3EDF7FE8FE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E412E6E2-66E8-45ED-1CD6-9839BD29EB8C}"/>
              </a:ext>
            </a:extLst>
          </p:cNvPr>
          <p:cNvSpPr>
            <a:spLocks noGrp="1" noChangeArrowheads="1"/>
          </p:cNvSpPr>
          <p:nvPr>
            <p:ph type="sldNum" sz="quarter" idx="12"/>
          </p:nvPr>
        </p:nvSpPr>
        <p:spPr>
          <a:ln/>
        </p:spPr>
        <p:txBody>
          <a:bodyPr/>
          <a:lstStyle>
            <a:lvl1pPr>
              <a:defRPr/>
            </a:lvl1pPr>
          </a:lstStyle>
          <a:p>
            <a:pPr>
              <a:defRPr/>
            </a:pPr>
            <a:fld id="{C785AB8A-6CD2-4C86-BB72-261FFA5CC277}" type="slidenum">
              <a:rPr lang="zh-CN" altLang="zh-CN"/>
              <a:pPr>
                <a:defRPr/>
              </a:pPr>
              <a:t>‹#›</a:t>
            </a:fld>
            <a:endParaRPr lang="zh-CN" altLang="zh-CN"/>
          </a:p>
        </p:txBody>
      </p:sp>
    </p:spTree>
    <p:extLst>
      <p:ext uri="{BB962C8B-B14F-4D97-AF65-F5344CB8AC3E}">
        <p14:creationId xmlns:p14="http://schemas.microsoft.com/office/powerpoint/2010/main" val="363680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0E9BBE2-D759-3794-F65D-F8619C4FBC2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CFAAE621-E40F-65A0-34EC-D0D56C084AB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5FBBB585-1D66-E803-F172-41ED88A6A5A9}"/>
              </a:ext>
            </a:extLst>
          </p:cNvPr>
          <p:cNvSpPr>
            <a:spLocks noGrp="1" noChangeArrowheads="1"/>
          </p:cNvSpPr>
          <p:nvPr>
            <p:ph type="sldNum" sz="quarter" idx="12"/>
          </p:nvPr>
        </p:nvSpPr>
        <p:spPr>
          <a:ln/>
        </p:spPr>
        <p:txBody>
          <a:bodyPr/>
          <a:lstStyle>
            <a:lvl1pPr>
              <a:defRPr/>
            </a:lvl1pPr>
          </a:lstStyle>
          <a:p>
            <a:pPr>
              <a:defRPr/>
            </a:pPr>
            <a:fld id="{9E8BA052-D6CE-497D-8F6C-B1018978998E}" type="slidenum">
              <a:rPr lang="zh-CN" altLang="zh-CN"/>
              <a:pPr>
                <a:defRPr/>
              </a:pPr>
              <a:t>‹#›</a:t>
            </a:fld>
            <a:endParaRPr lang="zh-CN" altLang="zh-CN"/>
          </a:p>
        </p:txBody>
      </p:sp>
    </p:spTree>
    <p:extLst>
      <p:ext uri="{BB962C8B-B14F-4D97-AF65-F5344CB8AC3E}">
        <p14:creationId xmlns:p14="http://schemas.microsoft.com/office/powerpoint/2010/main" val="39465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A9D5F8-54DA-1371-B42F-29C53E14C28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7F52882-8800-C45E-366B-528E61C884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5BCBDBDB-ACA0-AAA2-E052-A0470FF20F4A}"/>
              </a:ext>
            </a:extLst>
          </p:cNvPr>
          <p:cNvSpPr>
            <a:spLocks noGrp="1" noChangeArrowheads="1"/>
          </p:cNvSpPr>
          <p:nvPr>
            <p:ph type="sldNum" sz="quarter" idx="12"/>
          </p:nvPr>
        </p:nvSpPr>
        <p:spPr>
          <a:ln/>
        </p:spPr>
        <p:txBody>
          <a:bodyPr/>
          <a:lstStyle>
            <a:lvl1pPr>
              <a:defRPr/>
            </a:lvl1pPr>
          </a:lstStyle>
          <a:p>
            <a:pPr>
              <a:defRPr/>
            </a:pPr>
            <a:fld id="{D5709378-F7AC-41F3-98A3-30126898B1B3}" type="slidenum">
              <a:rPr lang="zh-CN" altLang="zh-CN"/>
              <a:pPr>
                <a:defRPr/>
              </a:pPr>
              <a:t>‹#›</a:t>
            </a:fld>
            <a:endParaRPr lang="zh-CN" altLang="zh-CN"/>
          </a:p>
        </p:txBody>
      </p:sp>
    </p:spTree>
    <p:extLst>
      <p:ext uri="{BB962C8B-B14F-4D97-AF65-F5344CB8AC3E}">
        <p14:creationId xmlns:p14="http://schemas.microsoft.com/office/powerpoint/2010/main" val="31410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951BFBA-991F-437A-5B1B-594A331EF3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D057AF99-5DBB-59BF-1AF4-A43BEEE8B2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9F2A91DD-B04B-7BF8-6AE2-EF8E126E74A3}"/>
              </a:ext>
            </a:extLst>
          </p:cNvPr>
          <p:cNvSpPr>
            <a:spLocks noGrp="1" noChangeArrowheads="1"/>
          </p:cNvSpPr>
          <p:nvPr>
            <p:ph type="sldNum" sz="quarter" idx="12"/>
          </p:nvPr>
        </p:nvSpPr>
        <p:spPr>
          <a:ln/>
        </p:spPr>
        <p:txBody>
          <a:bodyPr/>
          <a:lstStyle>
            <a:lvl1pPr>
              <a:defRPr/>
            </a:lvl1pPr>
          </a:lstStyle>
          <a:p>
            <a:pPr>
              <a:defRPr/>
            </a:pPr>
            <a:fld id="{03C29976-48CC-43DD-A9AB-C14BE72E2253}" type="slidenum">
              <a:rPr lang="zh-CN" altLang="zh-CN"/>
              <a:pPr>
                <a:defRPr/>
              </a:pPr>
              <a:t>‹#›</a:t>
            </a:fld>
            <a:endParaRPr lang="zh-CN" altLang="zh-CN"/>
          </a:p>
        </p:txBody>
      </p:sp>
    </p:spTree>
    <p:extLst>
      <p:ext uri="{BB962C8B-B14F-4D97-AF65-F5344CB8AC3E}">
        <p14:creationId xmlns:p14="http://schemas.microsoft.com/office/powerpoint/2010/main" val="40526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3A3D5E-BFB1-1CEC-BC59-A5A91D3E7BB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0FD4BBAF-DFC2-74E0-400D-69CD28BA423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3C32C858-A821-36BE-F4C9-ECF135DE81B2}"/>
              </a:ext>
            </a:extLst>
          </p:cNvPr>
          <p:cNvSpPr>
            <a:spLocks noGrp="1" noChangeArrowheads="1"/>
          </p:cNvSpPr>
          <p:nvPr>
            <p:ph type="sldNum" sz="quarter" idx="12"/>
          </p:nvPr>
        </p:nvSpPr>
        <p:spPr>
          <a:ln/>
        </p:spPr>
        <p:txBody>
          <a:bodyPr/>
          <a:lstStyle>
            <a:lvl1pPr>
              <a:defRPr/>
            </a:lvl1pPr>
          </a:lstStyle>
          <a:p>
            <a:pPr>
              <a:defRPr/>
            </a:pPr>
            <a:fld id="{5A4C7A21-EAED-4980-84D6-306D65883144}" type="slidenum">
              <a:rPr lang="zh-CN" altLang="zh-CN"/>
              <a:pPr>
                <a:defRPr/>
              </a:pPr>
              <a:t>‹#›</a:t>
            </a:fld>
            <a:endParaRPr lang="zh-CN" altLang="zh-CN"/>
          </a:p>
        </p:txBody>
      </p:sp>
    </p:spTree>
    <p:extLst>
      <p:ext uri="{BB962C8B-B14F-4D97-AF65-F5344CB8AC3E}">
        <p14:creationId xmlns:p14="http://schemas.microsoft.com/office/powerpoint/2010/main" val="228686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7252B-1BD5-689A-4F51-B59BE3BF2CC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14C4A1C5-FFA8-A3FC-3472-775B068C83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7B50A65-AFCF-249B-F7B7-E4603B10A2B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ACB95B4B-6D3A-44F5-A443-F316CB1C2E80}"/>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B217C9F-C721-C1AB-5A64-FAADD0CCED85}"/>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104FF81-236B-4253-8097-EB2D6580439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oleObject" Target="../embeddings/oleObject4.bin"/><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8.png"/><Relationship Id="rId7" Type="http://schemas.openxmlformats.org/officeDocument/2006/relationships/oleObject" Target="../embeddings/oleObject6.bin"/><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3.wmf"/><Relationship Id="rId5" Type="http://schemas.openxmlformats.org/officeDocument/2006/relationships/image" Target="../media/image79.wmf"/><Relationship Id="rId10" Type="http://schemas.openxmlformats.org/officeDocument/2006/relationships/oleObject" Target="../embeddings/oleObject7.bin"/><Relationship Id="rId4" Type="http://schemas.openxmlformats.org/officeDocument/2006/relationships/oleObject" Target="../embeddings/oleObject5.bin"/><Relationship Id="rId9" Type="http://schemas.openxmlformats.org/officeDocument/2006/relationships/image" Target="../media/image82.png"/></Relationships>
</file>

<file path=ppt/slides/_rels/slide2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2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3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s>
</file>

<file path=ppt/slides/_rels/slide3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3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wmf"/><Relationship Id="rId7"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B537E3F6-9554-7C31-F51A-3DC08DFCFA97}"/>
              </a:ext>
            </a:extLst>
          </p:cNvPr>
          <p:cNvSpPr>
            <a:spLocks noGrp="1" noChangeArrowheads="1"/>
          </p:cNvSpPr>
          <p:nvPr>
            <p:ph type="ctrTitle"/>
          </p:nvPr>
        </p:nvSpPr>
        <p:spPr>
          <a:xfrm>
            <a:off x="107504" y="1122363"/>
            <a:ext cx="8640960" cy="2387600"/>
          </a:xfrm>
        </p:spPr>
        <p:txBody>
          <a:bodyPr/>
          <a:lstStyle/>
          <a:p>
            <a:pPr indent="1772285" algn="l"/>
            <a:r>
              <a:rPr lang="en-US" altLang="zh-CN" sz="4800" b="1" kern="100" dirty="0">
                <a:solidFill>
                  <a:srgbClr val="0000FF"/>
                </a:solidFill>
                <a:effectLst/>
                <a:latin typeface="Times New Roman" panose="02020603050405020304" pitchFamily="18" charset="0"/>
              </a:rPr>
              <a:t>8. Testing Hypotheses</a:t>
            </a:r>
            <a:endParaRPr lang="zh-CN" altLang="zh-CN" sz="4800" b="1" kern="100" dirty="0">
              <a:effectLst/>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F39D133-CF43-FEED-3E46-6B044593748B}"/>
                  </a:ext>
                </a:extLst>
              </p:cNvPr>
              <p:cNvSpPr txBox="1"/>
              <p:nvPr/>
            </p:nvSpPr>
            <p:spPr>
              <a:xfrm>
                <a:off x="107504" y="188640"/>
                <a:ext cx="8784976" cy="2021194"/>
              </a:xfrm>
              <a:prstGeom prst="rect">
                <a:avLst/>
              </a:prstGeom>
              <a:noFill/>
            </p:spPr>
            <p:txBody>
              <a:bodyPr wrap="square">
                <a:spAutoFit/>
              </a:bodyPr>
              <a:lstStyle/>
              <a:p>
                <a:r>
                  <a:rPr lang="en-US" altLang="zh-CN" sz="2400" kern="100" dirty="0">
                    <a:effectLst/>
                    <a:latin typeface="Times New Roman" panose="02020603050405020304" pitchFamily="18" charset="0"/>
                  </a:rPr>
                  <a:t>If the null hypothesis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zh-CN" altLang="en-US" sz="2400" dirty="0"/>
                  <a:t> </a:t>
                </a:r>
                <a:r>
                  <a:rPr lang="en-US" altLang="zh-CN" sz="2400" dirty="0"/>
                  <a:t>is true, then the sample mean should not be too far from the population mean </a:t>
                </a:r>
                <a14:m>
                  <m:oMath xmlns:m="http://schemas.openxmlformats.org/officeDocument/2006/math">
                    <m:r>
                      <a:rPr lang="en-US" altLang="zh-CN" sz="2400" i="1"/>
                      <m:t>𝜇</m:t>
                    </m:r>
                    <m:r>
                      <a:rPr lang="en-US" altLang="zh-CN" sz="2400" i="1"/>
                      <m:t>=14</m:t>
                    </m:r>
                  </m:oMath>
                </a14:m>
                <a:r>
                  <a:rPr lang="zh-CN" altLang="en-US" sz="2400" dirty="0"/>
                  <a:t> </a:t>
                </a:r>
                <a:r>
                  <a:rPr lang="en-US" altLang="zh-CN" sz="2400" dirty="0"/>
                  <a:t>, i.e. </a:t>
                </a:r>
                <a14:m>
                  <m:oMath xmlns:m="http://schemas.openxmlformats.org/officeDocument/2006/math">
                    <m:r>
                      <a:rPr lang="en-US" altLang="zh-CN" sz="2400" i="1"/>
                      <m:t>|</m:t>
                    </m:r>
                    <m:bar>
                      <m:barPr>
                        <m:pos m:val="top"/>
                        <m:ctrlPr>
                          <a:rPr lang="zh-CN" altLang="zh-CN" sz="2400" i="1"/>
                        </m:ctrlPr>
                      </m:barPr>
                      <m:e>
                        <m:r>
                          <a:rPr lang="en-US" altLang="zh-CN" sz="2400" i="1"/>
                          <m:t>𝑋</m:t>
                        </m:r>
                      </m:e>
                    </m:bar>
                    <m:r>
                      <a:rPr lang="en-US" altLang="zh-CN" sz="2400" i="1"/>
                      <m:t>−</m:t>
                    </m:r>
                    <m:r>
                      <a:rPr lang="en-US" altLang="zh-CN" sz="2400" i="1"/>
                      <m:t>𝜇</m:t>
                    </m:r>
                    <m:r>
                      <a:rPr lang="en-US" altLang="zh-CN" sz="2400" i="1"/>
                      <m:t>| &lt;</m:t>
                    </m:r>
                    <m:sSub>
                      <m:sSubPr>
                        <m:ctrlPr>
                          <a:rPr lang="zh-CN" altLang="zh-CN" sz="2400" i="1"/>
                        </m:ctrlPr>
                      </m:sSubPr>
                      <m:e>
                        <m:r>
                          <a:rPr lang="en-US" altLang="zh-CN" sz="2400" i="1"/>
                          <m:t>𝑘</m:t>
                        </m:r>
                      </m:e>
                      <m:sub>
                        <m:r>
                          <a:rPr lang="en-US" altLang="zh-CN" sz="2400" i="1"/>
                          <m:t>0</m:t>
                        </m:r>
                      </m:sub>
                    </m:sSub>
                  </m:oMath>
                </a14:m>
                <a:r>
                  <a:rPr lang="zh-CN" altLang="en-US" sz="2400" dirty="0"/>
                  <a:t> </a:t>
                </a:r>
                <a:r>
                  <a:rPr lang="en-US" altLang="zh-CN" sz="2400" dirty="0"/>
                  <a:t>, where </a:t>
                </a:r>
                <a14:m>
                  <m:oMath xmlns:m="http://schemas.openxmlformats.org/officeDocument/2006/math">
                    <m:sSub>
                      <m:sSubPr>
                        <m:ctrlPr>
                          <a:rPr lang="zh-CN" altLang="zh-CN" sz="2400" i="1"/>
                        </m:ctrlPr>
                      </m:sSubPr>
                      <m:e>
                        <m:r>
                          <a:rPr lang="en-US" altLang="zh-CN" sz="2400" i="1"/>
                          <m:t>𝑘</m:t>
                        </m:r>
                      </m:e>
                      <m:sub>
                        <m:r>
                          <a:rPr lang="en-US" altLang="zh-CN" sz="2400" i="1"/>
                          <m:t>0</m:t>
                        </m:r>
                      </m:sub>
                    </m:sSub>
                  </m:oMath>
                </a14:m>
                <a:r>
                  <a:rPr lang="zh-CN" altLang="en-US" sz="2400" dirty="0"/>
                  <a:t> </a:t>
                </a:r>
                <a:r>
                  <a:rPr lang="en-US" altLang="zh-CN" sz="2400" dirty="0"/>
                  <a:t>is the specified value (depending on we need). If </a:t>
                </a:r>
                <a14:m>
                  <m:oMath xmlns:m="http://schemas.openxmlformats.org/officeDocument/2006/math">
                    <m:r>
                      <a:rPr lang="en-US" altLang="zh-CN" sz="2400" i="1"/>
                      <m:t>|</m:t>
                    </m:r>
                    <m:bar>
                      <m:barPr>
                        <m:pos m:val="top"/>
                        <m:ctrlPr>
                          <a:rPr lang="zh-CN" altLang="zh-CN" sz="2400" i="1"/>
                        </m:ctrlPr>
                      </m:barPr>
                      <m:e>
                        <m:r>
                          <a:rPr lang="en-US" altLang="zh-CN" sz="2400" i="1"/>
                          <m:t>𝑋</m:t>
                        </m:r>
                      </m:e>
                    </m:bar>
                    <m:r>
                      <a:rPr lang="en-US" altLang="zh-CN" sz="2400" i="1"/>
                      <m:t>−</m:t>
                    </m:r>
                    <m:r>
                      <a:rPr lang="en-US" altLang="zh-CN" sz="2400" i="1"/>
                      <m:t>𝜇</m:t>
                    </m:r>
                    <m:r>
                      <a:rPr lang="en-US" altLang="zh-CN" sz="2400" i="1"/>
                      <m:t>| ≥</m:t>
                    </m:r>
                    <m:sSub>
                      <m:sSubPr>
                        <m:ctrlPr>
                          <a:rPr lang="zh-CN" altLang="zh-CN" sz="2400" i="1"/>
                        </m:ctrlPr>
                      </m:sSubPr>
                      <m:e>
                        <m:r>
                          <a:rPr lang="en-US" altLang="zh-CN" sz="2400" i="1"/>
                          <m:t>𝑘</m:t>
                        </m:r>
                      </m:e>
                      <m:sub>
                        <m:r>
                          <a:rPr lang="en-US" altLang="zh-CN" sz="2400" i="1"/>
                          <m:t>0</m:t>
                        </m:r>
                      </m:sub>
                    </m:sSub>
                  </m:oMath>
                </a14:m>
                <a:r>
                  <a:rPr lang="zh-CN" altLang="en-US" sz="2400" dirty="0"/>
                  <a:t> </a:t>
                </a:r>
                <a:r>
                  <a:rPr lang="en-US" altLang="zh-CN" sz="2400" dirty="0"/>
                  <a:t>, it is reasonable to doubt </a:t>
                </a:r>
                <a14:m>
                  <m:oMath xmlns:m="http://schemas.openxmlformats.org/officeDocument/2006/math">
                    <m:sSub>
                      <m:sSubPr>
                        <m:ctrlPr>
                          <a:rPr lang="zh-CN" altLang="zh-CN" sz="2400" i="1"/>
                        </m:ctrlPr>
                      </m:sSubPr>
                      <m:e>
                        <m:r>
                          <a:rPr lang="en-US" altLang="zh-CN" sz="2400" i="1"/>
                          <m:t>𝐻</m:t>
                        </m:r>
                      </m:e>
                      <m:sub>
                        <m:r>
                          <a:rPr lang="en-US" altLang="zh-CN" sz="2400" i="1"/>
                          <m:t>0</m:t>
                        </m:r>
                      </m:sub>
                    </m:sSub>
                  </m:oMath>
                </a14:m>
                <a:r>
                  <a:rPr lang="en-US" altLang="zh-CN" sz="2400" dirty="0"/>
                  <a:t>, and thus it may lead to reject </a:t>
                </a:r>
                <a14:m>
                  <m:oMath xmlns:m="http://schemas.openxmlformats.org/officeDocument/2006/math">
                    <m:sSub>
                      <m:sSubPr>
                        <m:ctrlPr>
                          <a:rPr lang="zh-CN" altLang="zh-CN" sz="2400" i="1"/>
                        </m:ctrlPr>
                      </m:sSubPr>
                      <m:e>
                        <m:r>
                          <a:rPr lang="en-US" altLang="zh-CN" sz="2400" i="1"/>
                          <m:t>𝐻</m:t>
                        </m:r>
                      </m:e>
                      <m:sub>
                        <m:r>
                          <a:rPr lang="en-US" altLang="zh-CN" sz="2400" i="1"/>
                          <m:t>0</m:t>
                        </m:r>
                      </m:sub>
                    </m:sSub>
                  </m:oMath>
                </a14:m>
                <a:r>
                  <a:rPr lang="zh-CN" altLang="en-US" sz="2400" dirty="0"/>
                  <a:t> </a:t>
                </a:r>
                <a:r>
                  <a:rPr lang="en-US" altLang="zh-CN" sz="2400" dirty="0"/>
                  <a:t>and accept </a:t>
                </a:r>
                <a14:m>
                  <m:oMath xmlns:m="http://schemas.openxmlformats.org/officeDocument/2006/math">
                    <m:sSub>
                      <m:sSubPr>
                        <m:ctrlPr>
                          <a:rPr lang="zh-CN" altLang="zh-CN" sz="2400" i="1"/>
                        </m:ctrlPr>
                      </m:sSubPr>
                      <m:e>
                        <m:r>
                          <a:rPr lang="en-US" altLang="zh-CN" sz="2400" i="1"/>
                          <m:t>𝐻</m:t>
                        </m:r>
                      </m:e>
                      <m:sub>
                        <m:r>
                          <a:rPr lang="en-US" altLang="zh-CN" sz="2400" i="1"/>
                          <m:t>1</m:t>
                        </m:r>
                      </m:sub>
                    </m:sSub>
                  </m:oMath>
                </a14:m>
                <a:r>
                  <a:rPr lang="en-US" altLang="zh-CN" sz="2400" dirty="0"/>
                  <a:t>.</a:t>
                </a:r>
                <a:endParaRPr lang="zh-CN" altLang="en-US" sz="2400" dirty="0"/>
              </a:p>
            </p:txBody>
          </p:sp>
        </mc:Choice>
        <mc:Fallback>
          <p:sp>
            <p:nvSpPr>
              <p:cNvPr id="3" name="文本框 2">
                <a:extLst>
                  <a:ext uri="{FF2B5EF4-FFF2-40B4-BE49-F238E27FC236}">
                    <a16:creationId xmlns:a16="http://schemas.microsoft.com/office/drawing/2014/main" id="{4F39D133-CF43-FEED-3E46-6B044593748B}"/>
                  </a:ext>
                </a:extLst>
              </p:cNvPr>
              <p:cNvSpPr txBox="1">
                <a:spLocks noRot="1" noChangeAspect="1" noMove="1" noResize="1" noEditPoints="1" noAdjustHandles="1" noChangeArrowheads="1" noChangeShapeType="1" noTextEdit="1"/>
              </p:cNvSpPr>
              <p:nvPr/>
            </p:nvSpPr>
            <p:spPr>
              <a:xfrm>
                <a:off x="107504" y="188640"/>
                <a:ext cx="8784976" cy="2021194"/>
              </a:xfrm>
              <a:prstGeom prst="rect">
                <a:avLst/>
              </a:prstGeom>
              <a:blipFill>
                <a:blip r:embed="rId2"/>
                <a:stretch>
                  <a:fillRect l="-1110" t="-2410" r="-1943" b="-602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E5A482F-5A61-128F-D03F-0C701878CB02}"/>
              </a:ext>
            </a:extLst>
          </p:cNvPr>
          <p:cNvSpPr txBox="1"/>
          <p:nvPr/>
        </p:nvSpPr>
        <p:spPr>
          <a:xfrm>
            <a:off x="251520" y="2420888"/>
            <a:ext cx="917848"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Since</a:t>
            </a:r>
            <a:endParaRPr lang="zh-CN" altLang="en-US" sz="24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200FF43-232D-6BF6-6B2A-F2B8B7621F40}"/>
                  </a:ext>
                </a:extLst>
              </p:cNvPr>
              <p:cNvSpPr txBox="1"/>
              <p:nvPr/>
            </p:nvSpPr>
            <p:spPr>
              <a:xfrm>
                <a:off x="1259632" y="2287229"/>
                <a:ext cx="6912768" cy="728982"/>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kern="100">
                            <a:effectLst/>
                            <a:latin typeface="Cambria Math" panose="02040503050406030204" pitchFamily="18" charset="0"/>
                            <a:cs typeface="Times New Roman" panose="02020603050405020304" pitchFamily="18" charset="0"/>
                          </a:rPr>
                          <m:t>𝑋</m:t>
                        </m:r>
                      </m:e>
                    </m:ba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| ≥</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𝑘</m:t>
                        </m:r>
                      </m:e>
                      <m:sub>
                        <m:r>
                          <a:rPr lang="en-US" altLang="zh-CN" sz="2400" i="1" kern="100">
                            <a:effectLst/>
                            <a:latin typeface="Cambria Math" panose="02040503050406030204" pitchFamily="18" charset="0"/>
                            <a:cs typeface="Times New Roman" panose="02020603050405020304" pitchFamily="18" charset="0"/>
                          </a:rPr>
                          <m:t>0</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kern="100">
                                <a:effectLst/>
                                <a:latin typeface="Cambria Math" panose="02040503050406030204" pitchFamily="18" charset="0"/>
                                <a:cs typeface="Times New Roman" panose="02020603050405020304" pitchFamily="18" charset="0"/>
                              </a:rPr>
                              <m:t>𝑋</m:t>
                            </m:r>
                          </m:e>
                        </m:ba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𝜇</m:t>
                        </m:r>
                      </m:num>
                      <m:den>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𝑛</m:t>
                            </m:r>
                          </m:e>
                        </m:rad>
                      </m:den>
                    </m:f>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 ≥</m:t>
                    </m:r>
                    <m:f>
                      <m:fPr>
                        <m:ctrlPr>
                          <a:rPr lang="zh-CN" altLang="zh-CN" sz="2400" i="1">
                            <a:effectLst/>
                            <a:latin typeface="Cambria Math" panose="02040503050406030204" pitchFamily="18" charset="0"/>
                            <a:ea typeface="Cambria Math" panose="02040503050406030204" pitchFamily="18" charset="0"/>
                          </a:rPr>
                        </m:ctrlPr>
                      </m:fPr>
                      <m:num>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𝑘</m:t>
                            </m:r>
                          </m:e>
                          <m:sub>
                            <m:r>
                              <a:rPr lang="en-US" altLang="zh-CN" sz="2400" i="1" kern="100">
                                <a:effectLst/>
                                <a:latin typeface="Cambria Math" panose="02040503050406030204" pitchFamily="18" charset="0"/>
                                <a:cs typeface="Times New Roman" panose="02020603050405020304" pitchFamily="18" charset="0"/>
                              </a:rPr>
                              <m:t>0</m:t>
                            </m:r>
                          </m:sub>
                        </m:sSub>
                      </m:num>
                      <m:den>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𝑛</m:t>
                            </m:r>
                          </m:e>
                        </m:rad>
                      </m:den>
                    </m:f>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𝑍</m:t>
                    </m:r>
                    <m:r>
                      <a:rPr lang="en-US" altLang="zh-CN" sz="2400" i="1"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a:t>
                </a:r>
                <a:endParaRPr lang="zh-CN" altLang="en-US" sz="2400" dirty="0"/>
              </a:p>
            </p:txBody>
          </p:sp>
        </mc:Choice>
        <mc:Fallback>
          <p:sp>
            <p:nvSpPr>
              <p:cNvPr id="7" name="文本框 6">
                <a:extLst>
                  <a:ext uri="{FF2B5EF4-FFF2-40B4-BE49-F238E27FC236}">
                    <a16:creationId xmlns:a16="http://schemas.microsoft.com/office/drawing/2014/main" id="{8200FF43-232D-6BF6-6B2A-F2B8B7621F40}"/>
                  </a:ext>
                </a:extLst>
              </p:cNvPr>
              <p:cNvSpPr txBox="1">
                <a:spLocks noRot="1" noChangeAspect="1" noMove="1" noResize="1" noEditPoints="1" noAdjustHandles="1" noChangeArrowheads="1" noChangeShapeType="1" noTextEdit="1"/>
              </p:cNvSpPr>
              <p:nvPr/>
            </p:nvSpPr>
            <p:spPr>
              <a:xfrm>
                <a:off x="1259632" y="2287229"/>
                <a:ext cx="6912768" cy="728982"/>
              </a:xfrm>
              <a:prstGeom prst="rect">
                <a:avLst/>
              </a:prstGeom>
              <a:blipFill>
                <a:blip r:embed="rId3"/>
                <a:stretch>
                  <a:fillRect b="-83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D9DF0C2D-E3EA-F426-8E95-ED268FFD32E9}"/>
              </a:ext>
            </a:extLst>
          </p:cNvPr>
          <p:cNvSpPr txBox="1"/>
          <p:nvPr/>
        </p:nvSpPr>
        <p:spPr>
          <a:xfrm>
            <a:off x="251520" y="3093606"/>
            <a:ext cx="1133872"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where</a:t>
            </a:r>
            <a:endParaRPr lang="zh-CN" altLang="en-US" sz="2400" dirty="0"/>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51EEB44C-33FC-9543-4E5D-D345E0297ED0}"/>
                  </a:ext>
                </a:extLst>
              </p:cNvPr>
              <p:cNvSpPr txBox="1"/>
              <p:nvPr/>
            </p:nvSpPr>
            <p:spPr>
              <a:xfrm>
                <a:off x="899592" y="3103787"/>
                <a:ext cx="2286000" cy="944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𝑋</m:t>
                              </m:r>
                            </m:e>
                          </m:bar>
                          <m:r>
                            <a:rPr lang="zh-CN" altLang="en-US" sz="2400" i="0">
                              <a:latin typeface="Cambria Math" panose="02040503050406030204" pitchFamily="18" charset="0"/>
                            </a:rPr>
                            <m:t>−</m:t>
                          </m:r>
                          <m:r>
                            <a:rPr lang="zh-CN" altLang="en-US" sz="2400" i="1">
                              <a:latin typeface="Cambria Math" panose="02040503050406030204" pitchFamily="18" charset="0"/>
                            </a:rPr>
                            <m:t>𝜇</m:t>
                          </m:r>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oMath>
                  </m:oMathPara>
                </a14:m>
                <a:endParaRPr lang="zh-CN" altLang="en-US" sz="2400" dirty="0"/>
              </a:p>
            </p:txBody>
          </p:sp>
        </mc:Choice>
        <mc:Fallback>
          <p:sp>
            <p:nvSpPr>
              <p:cNvPr id="11" name="文本框 10">
                <a:extLst>
                  <a:ext uri="{FF2B5EF4-FFF2-40B4-BE49-F238E27FC236}">
                    <a16:creationId xmlns:a16="http://schemas.microsoft.com/office/drawing/2014/main" id="{51EEB44C-33FC-9543-4E5D-D345E0297ED0}"/>
                  </a:ext>
                </a:extLst>
              </p:cNvPr>
              <p:cNvSpPr txBox="1">
                <a:spLocks noRot="1" noChangeAspect="1" noMove="1" noResize="1" noEditPoints="1" noAdjustHandles="1" noChangeArrowheads="1" noChangeShapeType="1" noTextEdit="1"/>
              </p:cNvSpPr>
              <p:nvPr/>
            </p:nvSpPr>
            <p:spPr>
              <a:xfrm>
                <a:off x="899592" y="3103787"/>
                <a:ext cx="2286000" cy="944746"/>
              </a:xfrm>
              <a:prstGeom prst="rect">
                <a:avLst/>
              </a:prstGeom>
              <a:blipFill>
                <a:blip r:embed="rId4"/>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F3A1DD80-3281-4439-CD26-2BCFE59185D8}"/>
              </a:ext>
            </a:extLst>
          </p:cNvPr>
          <p:cNvSpPr txBox="1"/>
          <p:nvPr/>
        </p:nvSpPr>
        <p:spPr>
          <a:xfrm>
            <a:off x="3185592" y="3183136"/>
            <a:ext cx="954360"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and</a:t>
            </a:r>
            <a:endParaRPr lang="zh-CN" altLang="en-US" sz="24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7400298-854F-F79E-70B2-3C67573CF744}"/>
                  </a:ext>
                </a:extLst>
              </p:cNvPr>
              <p:cNvSpPr txBox="1"/>
              <p:nvPr/>
            </p:nvSpPr>
            <p:spPr>
              <a:xfrm>
                <a:off x="3649365" y="3103787"/>
                <a:ext cx="2069976" cy="862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𝑘</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𝑘</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oMath>
                  </m:oMathPara>
                </a14:m>
                <a:endParaRPr lang="zh-CN" altLang="en-US" sz="2400" dirty="0"/>
              </a:p>
            </p:txBody>
          </p:sp>
        </mc:Choice>
        <mc:Fallback>
          <p:sp>
            <p:nvSpPr>
              <p:cNvPr id="15" name="文本框 14">
                <a:extLst>
                  <a:ext uri="{FF2B5EF4-FFF2-40B4-BE49-F238E27FC236}">
                    <a16:creationId xmlns:a16="http://schemas.microsoft.com/office/drawing/2014/main" id="{E7400298-854F-F79E-70B2-3C67573CF744}"/>
                  </a:ext>
                </a:extLst>
              </p:cNvPr>
              <p:cNvSpPr txBox="1">
                <a:spLocks noRot="1" noChangeAspect="1" noMove="1" noResize="1" noEditPoints="1" noAdjustHandles="1" noChangeArrowheads="1" noChangeShapeType="1" noTextEdit="1"/>
              </p:cNvSpPr>
              <p:nvPr/>
            </p:nvSpPr>
            <p:spPr>
              <a:xfrm>
                <a:off x="3649365" y="3103787"/>
                <a:ext cx="2069976" cy="86267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858002A1-642E-D029-B5E8-A08E3BECC9EB}"/>
                  </a:ext>
                </a:extLst>
              </p:cNvPr>
              <p:cNvSpPr txBox="1"/>
              <p:nvPr/>
            </p:nvSpPr>
            <p:spPr>
              <a:xfrm>
                <a:off x="467544" y="4365104"/>
                <a:ext cx="8064896" cy="872098"/>
              </a:xfrm>
              <a:prstGeom prst="rect">
                <a:avLst/>
              </a:prstGeom>
              <a:noFill/>
            </p:spPr>
            <p:txBody>
              <a:bodyPr wrap="square">
                <a:spAutoFit/>
              </a:bodyPr>
              <a:lstStyle/>
              <a:p>
                <a:r>
                  <a:rPr lang="en-US" altLang="zh-CN" sz="2400" kern="100" dirty="0">
                    <a:effectLst/>
                    <a:latin typeface="Times New Roman" panose="02020603050405020304" pitchFamily="18" charset="0"/>
                  </a:rPr>
                  <a:t> we consider </a:t>
                </a:r>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𝑍</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𝑘</m:t>
                    </m:r>
                  </m:oMath>
                </a14:m>
                <a:r>
                  <a:rPr lang="zh-CN" altLang="en-US" sz="2400" dirty="0"/>
                  <a:t> </a:t>
                </a:r>
                <a:r>
                  <a:rPr lang="en-US" altLang="zh-CN" sz="2400" dirty="0"/>
                  <a:t>instead of </a:t>
                </a:r>
                <a14:m>
                  <m:oMath xmlns:m="http://schemas.openxmlformats.org/officeDocument/2006/math">
                    <m:r>
                      <a:rPr lang="en-US" altLang="zh-CN" sz="2400" i="1"/>
                      <m:t>|</m:t>
                    </m:r>
                    <m:bar>
                      <m:barPr>
                        <m:pos m:val="top"/>
                        <m:ctrlPr>
                          <a:rPr lang="zh-CN" altLang="zh-CN" sz="2400" i="1"/>
                        </m:ctrlPr>
                      </m:barPr>
                      <m:e>
                        <m:r>
                          <a:rPr lang="en-US" altLang="zh-CN" sz="2400" i="1"/>
                          <m:t>𝑋</m:t>
                        </m:r>
                      </m:e>
                    </m:bar>
                    <m:r>
                      <a:rPr lang="en-US" altLang="zh-CN" sz="2400" i="1"/>
                      <m:t>−</m:t>
                    </m:r>
                    <m:r>
                      <a:rPr lang="en-US" altLang="zh-CN" sz="2400" i="1"/>
                      <m:t>𝜇</m:t>
                    </m:r>
                    <m:r>
                      <a:rPr lang="en-US" altLang="zh-CN" sz="2400" i="1"/>
                      <m:t>| ≥</m:t>
                    </m:r>
                    <m:sSub>
                      <m:sSubPr>
                        <m:ctrlPr>
                          <a:rPr lang="zh-CN" altLang="zh-CN" sz="2400" i="1"/>
                        </m:ctrlPr>
                      </m:sSubPr>
                      <m:e>
                        <m:r>
                          <a:rPr lang="en-US" altLang="zh-CN" sz="2400" i="1"/>
                          <m:t>𝑘</m:t>
                        </m:r>
                      </m:e>
                      <m:sub>
                        <m:r>
                          <a:rPr lang="en-US" altLang="zh-CN" sz="2400" i="1"/>
                          <m:t>0</m:t>
                        </m:r>
                      </m:sub>
                    </m:sSub>
                  </m:oMath>
                </a14:m>
                <a:r>
                  <a:rPr lang="en-US" altLang="zh-CN" sz="2400" dirty="0"/>
                  <a:t>. </a:t>
                </a:r>
                <a:r>
                  <a:rPr lang="en-US" altLang="zh-CN" sz="2400" b="1" dirty="0"/>
                  <a:t>How do you decide the </a:t>
                </a:r>
                <a14:m>
                  <m:oMath xmlns:m="http://schemas.openxmlformats.org/officeDocument/2006/math">
                    <m:r>
                      <a:rPr lang="en-US" altLang="zh-CN" sz="2400" b="1" i="1"/>
                      <m:t>𝒌</m:t>
                    </m:r>
                  </m:oMath>
                </a14:m>
                <a:r>
                  <a:rPr lang="en-US" altLang="zh-CN" sz="2400" dirty="0"/>
                  <a:t>?</a:t>
                </a:r>
                <a:endParaRPr lang="zh-CN" altLang="en-US" sz="2400" dirty="0"/>
              </a:p>
            </p:txBody>
          </p:sp>
        </mc:Choice>
        <mc:Fallback>
          <p:sp>
            <p:nvSpPr>
              <p:cNvPr id="17" name="文本框 16">
                <a:extLst>
                  <a:ext uri="{FF2B5EF4-FFF2-40B4-BE49-F238E27FC236}">
                    <a16:creationId xmlns:a16="http://schemas.microsoft.com/office/drawing/2014/main" id="{858002A1-642E-D029-B5E8-A08E3BECC9EB}"/>
                  </a:ext>
                </a:extLst>
              </p:cNvPr>
              <p:cNvSpPr txBox="1">
                <a:spLocks noRot="1" noChangeAspect="1" noMove="1" noResize="1" noEditPoints="1" noAdjustHandles="1" noChangeArrowheads="1" noChangeShapeType="1" noTextEdit="1"/>
              </p:cNvSpPr>
              <p:nvPr/>
            </p:nvSpPr>
            <p:spPr>
              <a:xfrm>
                <a:off x="467544" y="4365104"/>
                <a:ext cx="8064896" cy="872098"/>
              </a:xfrm>
              <a:prstGeom prst="rect">
                <a:avLst/>
              </a:prstGeom>
              <a:blipFill>
                <a:blip r:embed="rId6"/>
                <a:stretch>
                  <a:fillRect l="-1209" t="-699"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32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ircle(in)">
                                      <p:cBhvr>
                                        <p:cTn id="3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34F1EA1-B5DA-CB0E-2CC5-D83E2B8436D7}"/>
                  </a:ext>
                </a:extLst>
              </p:cNvPr>
              <p:cNvSpPr txBox="1"/>
              <p:nvPr/>
            </p:nvSpPr>
            <p:spPr>
              <a:xfrm>
                <a:off x="359532" y="260648"/>
                <a:ext cx="8424936" cy="1861279"/>
              </a:xfrm>
              <a:prstGeom prst="rect">
                <a:avLst/>
              </a:prstGeom>
              <a:noFill/>
            </p:spPr>
            <p:txBody>
              <a:bodyPr wrap="square">
                <a:spAutoFit/>
              </a:bodyPr>
              <a:lstStyle/>
              <a:p>
                <a:r>
                  <a:rPr lang="en-US" altLang="zh-CN" sz="2400" kern="100" dirty="0">
                    <a:effectLst/>
                    <a:latin typeface="Times New Roman" panose="02020603050405020304" pitchFamily="18" charset="0"/>
                  </a:rPr>
                  <a:t>If we take </a:t>
                </a:r>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𝛼</m:t>
                    </m:r>
                    <m:r>
                      <a:rPr lang="en-US" altLang="zh-CN" sz="2400" i="1" kern="100" smtClean="0">
                        <a:effectLst/>
                        <a:latin typeface="Cambria Math" panose="02040503050406030204" pitchFamily="18" charset="0"/>
                        <a:cs typeface="Times New Roman" panose="02020603050405020304" pitchFamily="18" charset="0"/>
                      </a:rPr>
                      <m:t>=0.05</m:t>
                    </m:r>
                  </m:oMath>
                </a14:m>
                <a:r>
                  <a:rPr lang="zh-CN" altLang="en-US" sz="2400" dirty="0"/>
                  <a:t> </a:t>
                </a:r>
                <a:r>
                  <a:rPr lang="en-US" altLang="zh-CN" sz="2400" dirty="0"/>
                  <a:t>and let </a:t>
                </a:r>
                <a14:m>
                  <m:oMath xmlns:m="http://schemas.openxmlformats.org/officeDocument/2006/math">
                    <m:r>
                      <a:rPr lang="en-US" altLang="zh-CN" sz="2400" i="1"/>
                      <m:t>𝑃</m:t>
                    </m:r>
                    <m:r>
                      <a:rPr lang="en-US" altLang="zh-CN" sz="2400" i="1"/>
                      <m:t>{|</m:t>
                    </m:r>
                    <m:r>
                      <a:rPr lang="en-US" altLang="zh-CN" sz="2400" i="1"/>
                      <m:t>𝑍</m:t>
                    </m:r>
                    <m:r>
                      <a:rPr lang="en-US" altLang="zh-CN" sz="2400" i="1"/>
                      <m:t>| ≥</m:t>
                    </m:r>
                    <m:r>
                      <a:rPr lang="en-US" altLang="zh-CN" sz="2400" i="1"/>
                      <m:t>𝑘</m:t>
                    </m:r>
                    <m:r>
                      <a:rPr lang="en-US" altLang="zh-CN" sz="2400" i="1"/>
                      <m:t>}=</m:t>
                    </m:r>
                    <m:r>
                      <a:rPr lang="en-US" altLang="zh-CN" sz="2400" i="1"/>
                      <m:t>𝛼</m:t>
                    </m:r>
                    <m:r>
                      <a:rPr lang="en-US" altLang="zh-CN" sz="2400" i="1"/>
                      <m:t>=0.05</m:t>
                    </m:r>
                  </m:oMath>
                </a14:m>
                <a:r>
                  <a:rPr lang="en-US" altLang="zh-CN" sz="2400" dirty="0"/>
                  <a:t>.</a:t>
                </a:r>
                <a:r>
                  <a:rPr lang="zh-CN" altLang="en-US" sz="2400" dirty="0"/>
                  <a:t> </a:t>
                </a:r>
                <a:r>
                  <a:rPr lang="en-US" altLang="zh-CN" sz="2400" dirty="0"/>
                  <a:t>From the Appendix Table B, we find </a:t>
                </a:r>
                <a14:m>
                  <m:oMath xmlns:m="http://schemas.openxmlformats.org/officeDocument/2006/math">
                    <m:r>
                      <a:rPr lang="en-US" altLang="zh-CN" sz="2400" i="1"/>
                      <m:t>𝑘</m:t>
                    </m:r>
                    <m:r>
                      <a:rPr lang="en-US" altLang="zh-CN" sz="2400" i="1"/>
                      <m:t>=1.96</m:t>
                    </m:r>
                  </m:oMath>
                </a14:m>
                <a:r>
                  <a:rPr lang="en-US" altLang="zh-CN" sz="2400" dirty="0"/>
                  <a:t>. It means that if the hypothesis is true, </a:t>
                </a:r>
                <a14:m>
                  <m:oMath xmlns:m="http://schemas.openxmlformats.org/officeDocument/2006/math">
                    <m:d>
                      <m:dPr>
                        <m:begChr m:val="{"/>
                        <m:endChr m:val="}"/>
                        <m:ctrlPr>
                          <a:rPr lang="zh-CN" altLang="zh-CN" sz="2400" i="1"/>
                        </m:ctrlPr>
                      </m:dPr>
                      <m:e>
                        <m:d>
                          <m:dPr>
                            <m:begChr m:val="|"/>
                            <m:endChr m:val="|"/>
                            <m:ctrlPr>
                              <a:rPr lang="zh-CN" altLang="zh-CN" sz="2400" i="1"/>
                            </m:ctrlPr>
                          </m:dPr>
                          <m:e>
                            <m:f>
                              <m:fPr>
                                <m:ctrlPr>
                                  <a:rPr lang="zh-CN" altLang="zh-CN" sz="2400" i="1"/>
                                </m:ctrlPr>
                              </m:fPr>
                              <m:num>
                                <m:bar>
                                  <m:barPr>
                                    <m:pos m:val="top"/>
                                    <m:ctrlPr>
                                      <a:rPr lang="zh-CN" altLang="zh-CN" sz="2400" i="1"/>
                                    </m:ctrlPr>
                                  </m:barPr>
                                  <m:e>
                                    <m:r>
                                      <a:rPr lang="en-US" altLang="zh-CN" sz="2400" i="1"/>
                                      <m:t>𝑋</m:t>
                                    </m:r>
                                  </m:e>
                                </m:bar>
                                <m:r>
                                  <a:rPr lang="en-US" altLang="zh-CN" sz="2400" i="1"/>
                                  <m:t>−</m:t>
                                </m:r>
                                <m:r>
                                  <a:rPr lang="en-US" altLang="zh-CN" sz="2400" i="1"/>
                                  <m:t>𝜇</m:t>
                                </m:r>
                              </m:num>
                              <m:den>
                                <m:r>
                                  <a:rPr lang="en-US" altLang="zh-CN" sz="2400" i="1"/>
                                  <m:t>𝜎</m:t>
                                </m:r>
                                <m:r>
                                  <a:rPr lang="en-US" altLang="zh-CN" sz="2400" i="1"/>
                                  <m:t>/</m:t>
                                </m:r>
                                <m:rad>
                                  <m:radPr>
                                    <m:degHide m:val="on"/>
                                    <m:ctrlPr>
                                      <a:rPr lang="zh-CN" altLang="zh-CN" sz="2400" i="1"/>
                                    </m:ctrlPr>
                                  </m:radPr>
                                  <m:deg/>
                                  <m:e>
                                    <m:r>
                                      <a:rPr lang="en-US" altLang="zh-CN" sz="2400" i="1"/>
                                      <m:t>𝑛</m:t>
                                    </m:r>
                                  </m:e>
                                </m:rad>
                              </m:den>
                            </m:f>
                          </m:e>
                        </m:d>
                        <m:r>
                          <a:rPr lang="en-US" altLang="zh-CN" sz="2400" i="1"/>
                          <m:t>≥1.96</m:t>
                        </m:r>
                      </m:e>
                    </m:d>
                  </m:oMath>
                </a14:m>
                <a:r>
                  <a:rPr lang="en-US" altLang="zh-CN" sz="2400" dirty="0"/>
                  <a:t> is </a:t>
                </a:r>
                <a:r>
                  <a:rPr lang="en-US" altLang="zh-CN" sz="2400" b="1" dirty="0"/>
                  <a:t>a small probability event</a:t>
                </a:r>
                <a:r>
                  <a:rPr lang="en-US" altLang="zh-CN" sz="2400" dirty="0"/>
                  <a:t>,</a:t>
                </a:r>
                <a:endParaRPr lang="zh-CN" altLang="en-US" sz="2400" dirty="0"/>
              </a:p>
            </p:txBody>
          </p:sp>
        </mc:Choice>
        <mc:Fallback>
          <p:sp>
            <p:nvSpPr>
              <p:cNvPr id="3" name="文本框 2">
                <a:extLst>
                  <a:ext uri="{FF2B5EF4-FFF2-40B4-BE49-F238E27FC236}">
                    <a16:creationId xmlns:a16="http://schemas.microsoft.com/office/drawing/2014/main" id="{834F1EA1-B5DA-CB0E-2CC5-D83E2B8436D7}"/>
                  </a:ext>
                </a:extLst>
              </p:cNvPr>
              <p:cNvSpPr txBox="1">
                <a:spLocks noRot="1" noChangeAspect="1" noMove="1" noResize="1" noEditPoints="1" noAdjustHandles="1" noChangeArrowheads="1" noChangeShapeType="1" noTextEdit="1"/>
              </p:cNvSpPr>
              <p:nvPr/>
            </p:nvSpPr>
            <p:spPr>
              <a:xfrm>
                <a:off x="359532" y="260648"/>
                <a:ext cx="8424936" cy="1861279"/>
              </a:xfrm>
              <a:prstGeom prst="rect">
                <a:avLst/>
              </a:prstGeom>
              <a:blipFill>
                <a:blip r:embed="rId2"/>
                <a:stretch>
                  <a:fillRect l="-1158" t="-2623" b="-688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CB42DC4-F64E-DBCB-A568-688C67C7EB09}"/>
              </a:ext>
            </a:extLst>
          </p:cNvPr>
          <p:cNvSpPr txBox="1"/>
          <p:nvPr/>
        </p:nvSpPr>
        <p:spPr>
          <a:xfrm>
            <a:off x="467544" y="2492896"/>
            <a:ext cx="7488832"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there are one time to occur in every 20 times experiments.</a:t>
            </a:r>
            <a:endParaRPr lang="zh-CN" altLang="en-US" sz="24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DF493CE-87B1-D79E-7DBC-4C8632222B59}"/>
                  </a:ext>
                </a:extLst>
              </p:cNvPr>
              <p:cNvSpPr txBox="1"/>
              <p:nvPr/>
            </p:nvSpPr>
            <p:spPr>
              <a:xfrm>
                <a:off x="467544" y="3140968"/>
                <a:ext cx="7488832" cy="830997"/>
              </a:xfrm>
              <a:prstGeom prst="rect">
                <a:avLst/>
              </a:prstGeom>
              <a:noFill/>
            </p:spPr>
            <p:txBody>
              <a:bodyPr wrap="square">
                <a:spAutoFit/>
              </a:bodyPr>
              <a:lstStyle/>
              <a:p>
                <a:r>
                  <a:rPr lang="en-US" altLang="zh-CN" sz="2400" b="1" kern="100" dirty="0">
                    <a:solidFill>
                      <a:srgbClr val="FF6600"/>
                    </a:solidFill>
                    <a:effectLst/>
                    <a:latin typeface="Times New Roman" panose="02020603050405020304" pitchFamily="18" charset="0"/>
                  </a:rPr>
                  <a:t>But</a:t>
                </a:r>
                <a:r>
                  <a:rPr lang="en-US" altLang="zh-CN" sz="2400" kern="100" dirty="0">
                    <a:effectLst/>
                    <a:latin typeface="Times New Roman" panose="02020603050405020304" pitchFamily="18" charset="0"/>
                  </a:rPr>
                  <a:t>, if it occurs just in one experiment, it is reasonable to believe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is not true.</a:t>
                </a:r>
                <a:endParaRPr lang="zh-CN" altLang="en-US" sz="2400" dirty="0"/>
              </a:p>
            </p:txBody>
          </p:sp>
        </mc:Choice>
        <mc:Fallback>
          <p:sp>
            <p:nvSpPr>
              <p:cNvPr id="7" name="文本框 6">
                <a:extLst>
                  <a:ext uri="{FF2B5EF4-FFF2-40B4-BE49-F238E27FC236}">
                    <a16:creationId xmlns:a16="http://schemas.microsoft.com/office/drawing/2014/main" id="{0DF493CE-87B1-D79E-7DBC-4C8632222B59}"/>
                  </a:ext>
                </a:extLst>
              </p:cNvPr>
              <p:cNvSpPr txBox="1">
                <a:spLocks noRot="1" noChangeAspect="1" noMove="1" noResize="1" noEditPoints="1" noAdjustHandles="1" noChangeArrowheads="1" noChangeShapeType="1" noTextEdit="1"/>
              </p:cNvSpPr>
              <p:nvPr/>
            </p:nvSpPr>
            <p:spPr>
              <a:xfrm>
                <a:off x="467544" y="3140968"/>
                <a:ext cx="7488832" cy="830997"/>
              </a:xfrm>
              <a:prstGeom prst="rect">
                <a:avLst/>
              </a:prstGeom>
              <a:blipFill>
                <a:blip r:embed="rId3"/>
                <a:stretch>
                  <a:fillRect l="-1303" t="-5839" b="-15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883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2F28466-6347-2D07-164F-2AE7AA6A1625}"/>
                  </a:ext>
                </a:extLst>
              </p:cNvPr>
              <p:cNvSpPr txBox="1"/>
              <p:nvPr/>
            </p:nvSpPr>
            <p:spPr>
              <a:xfrm>
                <a:off x="107504" y="332656"/>
                <a:ext cx="8136904" cy="1200329"/>
              </a:xfrm>
              <a:prstGeom prst="rect">
                <a:avLst/>
              </a:prstGeom>
              <a:noFill/>
            </p:spPr>
            <p:txBody>
              <a:bodyPr wrap="square">
                <a:spAutoFit/>
              </a:bodyPr>
              <a:lstStyle/>
              <a:p>
                <a:r>
                  <a:rPr lang="en-US" altLang="zh-CN" sz="2400" b="1" kern="100" dirty="0">
                    <a:solidFill>
                      <a:srgbClr val="FF6600"/>
                    </a:solidFill>
                    <a:effectLst/>
                    <a:latin typeface="Times New Roman" panose="02020603050405020304" pitchFamily="18" charset="0"/>
                  </a:rPr>
                  <a:t>Now we can calculate the test statistic</a:t>
                </a:r>
                <a:r>
                  <a:rPr lang="en-US" altLang="zh-CN" sz="2400" kern="100" dirty="0">
                    <a:effectLst/>
                    <a:latin typeface="Times New Roman" panose="02020603050405020304" pitchFamily="18" charset="0"/>
                  </a:rPr>
                  <a:t>. Suppose this sample produces a sample mean </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𝑥</m:t>
                        </m:r>
                      </m:e>
                    </m:acc>
                    <m:r>
                      <a:rPr lang="en-US" altLang="zh-CN" sz="2400" i="1" kern="100">
                        <a:effectLst/>
                        <a:latin typeface="Cambria Math" panose="02040503050406030204" pitchFamily="18" charset="0"/>
                        <a:cs typeface="Times New Roman" panose="02020603050405020304" pitchFamily="18" charset="0"/>
                      </a:rPr>
                      <m:t>=15</m:t>
                    </m:r>
                  </m:oMath>
                </a14:m>
                <a:r>
                  <a:rPr lang="en-US" altLang="zh-CN" sz="2400" kern="100" dirty="0">
                    <a:effectLst/>
                    <a:latin typeface="Times New Roman" panose="02020603050405020304" pitchFamily="18" charset="0"/>
                  </a:rPr>
                  <a:t> with standard deviation </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𝑠</m:t>
                        </m:r>
                      </m:e>
                    </m:acc>
                    <m:r>
                      <a:rPr lang="en-US" altLang="zh-CN" sz="2400" i="1" kern="100">
                        <a:effectLst/>
                        <a:latin typeface="Cambria Math" panose="02040503050406030204" pitchFamily="18" charset="0"/>
                        <a:cs typeface="Times New Roman" panose="02020603050405020304" pitchFamily="18" charset="0"/>
                      </a:rPr>
                      <m:t>=2</m:t>
                    </m:r>
                  </m:oMath>
                </a14:m>
                <a:r>
                  <a:rPr lang="en-US" altLang="zh-CN" sz="2400" kern="100" dirty="0">
                    <a:effectLst/>
                    <a:latin typeface="Times New Roman" panose="02020603050405020304" pitchFamily="18" charset="0"/>
                  </a:rPr>
                  <a:t>, then the observed value of the test statistic is</a:t>
                </a:r>
                <a:endParaRPr lang="zh-CN" altLang="en-US" sz="2400" dirty="0"/>
              </a:p>
            </p:txBody>
          </p:sp>
        </mc:Choice>
        <mc:Fallback>
          <p:sp>
            <p:nvSpPr>
              <p:cNvPr id="3" name="文本框 2">
                <a:extLst>
                  <a:ext uri="{FF2B5EF4-FFF2-40B4-BE49-F238E27FC236}">
                    <a16:creationId xmlns:a16="http://schemas.microsoft.com/office/drawing/2014/main" id="{02F28466-6347-2D07-164F-2AE7AA6A1625}"/>
                  </a:ext>
                </a:extLst>
              </p:cNvPr>
              <p:cNvSpPr txBox="1">
                <a:spLocks noRot="1" noChangeAspect="1" noMove="1" noResize="1" noEditPoints="1" noAdjustHandles="1" noChangeArrowheads="1" noChangeShapeType="1" noTextEdit="1"/>
              </p:cNvSpPr>
              <p:nvPr/>
            </p:nvSpPr>
            <p:spPr>
              <a:xfrm>
                <a:off x="107504" y="332656"/>
                <a:ext cx="8136904" cy="1200329"/>
              </a:xfrm>
              <a:prstGeom prst="rect">
                <a:avLst/>
              </a:prstGeom>
              <a:blipFill>
                <a:blip r:embed="rId2"/>
                <a:stretch>
                  <a:fillRect l="-1199" t="-4082" b="-112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2B1BDFA-3648-FB08-0ACB-CD3E8AC51BD0}"/>
                  </a:ext>
                </a:extLst>
              </p:cNvPr>
              <p:cNvSpPr txBox="1"/>
              <p:nvPr/>
            </p:nvSpPr>
            <p:spPr>
              <a:xfrm>
                <a:off x="1484784" y="1539256"/>
                <a:ext cx="5382344" cy="9174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rgbClr val="836967"/>
                              </a:solidFill>
                              <a:latin typeface="Cambria Math" panose="02040503050406030204" pitchFamily="18" charset="0"/>
                            </a:rPr>
                          </m:ctrlPr>
                        </m:dPr>
                        <m:e>
                          <m:r>
                            <a:rPr lang="zh-CN" altLang="en-US" sz="2400" i="1">
                              <a:latin typeface="Cambria Math" panose="02040503050406030204" pitchFamily="18" charset="0"/>
                            </a:rPr>
                            <m:t>𝑧</m:t>
                          </m:r>
                        </m:e>
                      </m:d>
                      <m:r>
                        <a:rPr lang="zh-CN" altLang="en-US" sz="2400" i="0">
                          <a:latin typeface="Cambria Math" panose="02040503050406030204" pitchFamily="18" charset="0"/>
                        </a:rPr>
                        <m:t>=</m:t>
                      </m:r>
                      <m:d>
                        <m:dPr>
                          <m:begChr m:val="|"/>
                          <m:endChr m:val="|"/>
                          <m:ctrlPr>
                            <a:rPr lang="zh-CN" altLang="en-US" sz="2400" i="1">
                              <a:solidFill>
                                <a:srgbClr val="836967"/>
                              </a:solidFill>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r>
                                <a:rPr lang="zh-CN" altLang="en-US" sz="2400" i="1">
                                  <a:latin typeface="Cambria Math" panose="02040503050406030204" pitchFamily="18" charset="0"/>
                                </a:rPr>
                                <m:t>𝑢</m:t>
                              </m:r>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15−14</m:t>
                          </m:r>
                        </m:num>
                        <m:den>
                          <m:f>
                            <m:fPr>
                              <m:type m:val="lin"/>
                              <m:ctrlPr>
                                <a:rPr lang="zh-CN" altLang="en-US" sz="2400" i="1">
                                  <a:latin typeface="Cambria Math" panose="02040503050406030204" pitchFamily="18" charset="0"/>
                                </a:rPr>
                              </m:ctrlPr>
                            </m:fPr>
                            <m:num>
                              <m:r>
                                <a:rPr lang="zh-CN" altLang="en-US" sz="2400" i="0">
                                  <a:latin typeface="Cambria Math" panose="02040503050406030204" pitchFamily="18" charset="0"/>
                                </a:rPr>
                                <m:t>2</m:t>
                              </m:r>
                            </m:num>
                            <m:den>
                              <m:rad>
                                <m:radPr>
                                  <m:degHide m:val="on"/>
                                  <m:ctrlPr>
                                    <a:rPr lang="zh-CN" altLang="en-US" sz="2400" i="1">
                                      <a:solidFill>
                                        <a:srgbClr val="836967"/>
                                      </a:solidFill>
                                      <a:latin typeface="Cambria Math" panose="02040503050406030204" pitchFamily="18" charset="0"/>
                                    </a:rPr>
                                  </m:ctrlPr>
                                </m:radPr>
                                <m:deg/>
                                <m:e>
                                  <m:r>
                                    <a:rPr lang="zh-CN" altLang="en-US" sz="2400" i="0">
                                      <a:latin typeface="Cambria Math" panose="02040503050406030204" pitchFamily="18" charset="0"/>
                                    </a:rPr>
                                    <m:t>100</m:t>
                                  </m:r>
                                </m:e>
                              </m:rad>
                            </m:den>
                          </m:f>
                        </m:den>
                      </m:f>
                      <m:r>
                        <a:rPr lang="zh-CN" altLang="en-US" sz="2400" i="0">
                          <a:latin typeface="Cambria Math" panose="02040503050406030204" pitchFamily="18" charset="0"/>
                        </a:rPr>
                        <m:t>=5&gt;1.96</m:t>
                      </m:r>
                    </m:oMath>
                  </m:oMathPara>
                </a14:m>
                <a:endParaRPr lang="zh-CN" altLang="en-US" sz="2400" dirty="0"/>
              </a:p>
            </p:txBody>
          </p:sp>
        </mc:Choice>
        <mc:Fallback>
          <p:sp>
            <p:nvSpPr>
              <p:cNvPr id="5" name="文本框 4">
                <a:extLst>
                  <a:ext uri="{FF2B5EF4-FFF2-40B4-BE49-F238E27FC236}">
                    <a16:creationId xmlns:a16="http://schemas.microsoft.com/office/drawing/2014/main" id="{A2B1BDFA-3648-FB08-0ACB-CD3E8AC51BD0}"/>
                  </a:ext>
                </a:extLst>
              </p:cNvPr>
              <p:cNvSpPr txBox="1">
                <a:spLocks noRot="1" noChangeAspect="1" noMove="1" noResize="1" noEditPoints="1" noAdjustHandles="1" noChangeArrowheads="1" noChangeShapeType="1" noTextEdit="1"/>
              </p:cNvSpPr>
              <p:nvPr/>
            </p:nvSpPr>
            <p:spPr>
              <a:xfrm>
                <a:off x="1484784" y="1539256"/>
                <a:ext cx="5382344" cy="9174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D819A01-C759-2886-1CA1-65C46368F33E}"/>
                  </a:ext>
                </a:extLst>
              </p:cNvPr>
              <p:cNvSpPr txBox="1"/>
              <p:nvPr/>
            </p:nvSpPr>
            <p:spPr>
              <a:xfrm>
                <a:off x="251520" y="2598003"/>
                <a:ext cx="8136904"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It told us that the null hypothesis is not true. </a:t>
                </a:r>
                <a:r>
                  <a:rPr lang="en-US" altLang="zh-CN" sz="2400" b="1" kern="100" dirty="0">
                    <a:solidFill>
                      <a:srgbClr val="FF6600"/>
                    </a:solidFill>
                    <a:effectLst/>
                    <a:latin typeface="Times New Roman" panose="02020603050405020304" pitchFamily="18" charset="0"/>
                  </a:rPr>
                  <a:t>We decide to reject </a:t>
                </a:r>
                <a14:m>
                  <m:oMath xmlns:m="http://schemas.openxmlformats.org/officeDocument/2006/math">
                    <m:sSub>
                      <m:sSubPr>
                        <m:ctrlPr>
                          <a:rPr lang="zh-CN" altLang="zh-CN" sz="2400" b="1" i="1" kern="100">
                            <a:solidFill>
                              <a:srgbClr val="FF6600"/>
                            </a:solidFill>
                            <a:effectLst/>
                            <a:latin typeface="Cambria Math" panose="02040503050406030204" pitchFamily="18" charset="0"/>
                            <a:ea typeface="Cambria Math" panose="02040503050406030204" pitchFamily="18" charset="0"/>
                          </a:rPr>
                        </m:ctrlPr>
                      </m:sSubPr>
                      <m:e>
                        <m:r>
                          <a:rPr lang="en-US" altLang="zh-CN" sz="2400" b="1" i="1" kern="100">
                            <a:solidFill>
                              <a:srgbClr val="FF6600"/>
                            </a:solidFill>
                            <a:effectLst/>
                            <a:latin typeface="Cambria Math" panose="02040503050406030204" pitchFamily="18" charset="0"/>
                          </a:rPr>
                          <m:t>𝑯</m:t>
                        </m:r>
                      </m:e>
                      <m:sub>
                        <m:r>
                          <a:rPr lang="en-US" altLang="zh-CN" sz="2400" b="1" i="1" kern="100">
                            <a:solidFill>
                              <a:srgbClr val="FF6600"/>
                            </a:solidFill>
                            <a:effectLst/>
                            <a:latin typeface="Cambria Math" panose="02040503050406030204" pitchFamily="18" charset="0"/>
                          </a:rPr>
                          <m:t>𝟎</m:t>
                        </m:r>
                      </m:sub>
                    </m:sSub>
                  </m:oMath>
                </a14:m>
                <a:r>
                  <a:rPr lang="en-US" altLang="zh-CN" sz="2400" b="1" kern="100" dirty="0">
                    <a:solidFill>
                      <a:srgbClr val="FF66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7" name="文本框 6">
                <a:extLst>
                  <a:ext uri="{FF2B5EF4-FFF2-40B4-BE49-F238E27FC236}">
                    <a16:creationId xmlns:a16="http://schemas.microsoft.com/office/drawing/2014/main" id="{1D819A01-C759-2886-1CA1-65C46368F33E}"/>
                  </a:ext>
                </a:extLst>
              </p:cNvPr>
              <p:cNvSpPr txBox="1">
                <a:spLocks noRot="1" noChangeAspect="1" noMove="1" noResize="1" noEditPoints="1" noAdjustHandles="1" noChangeArrowheads="1" noChangeShapeType="1" noTextEdit="1"/>
              </p:cNvSpPr>
              <p:nvPr/>
            </p:nvSpPr>
            <p:spPr>
              <a:xfrm>
                <a:off x="251520" y="2598003"/>
                <a:ext cx="8136904" cy="830997"/>
              </a:xfrm>
              <a:prstGeom prst="rect">
                <a:avLst/>
              </a:prstGeom>
              <a:blipFill>
                <a:blip r:embed="rId4"/>
                <a:stretch>
                  <a:fillRect l="-1124" t="-5839" r="-1199" b="-15328"/>
                </a:stretch>
              </a:blipFill>
            </p:spPr>
            <p:txBody>
              <a:bodyPr/>
              <a:lstStyle/>
              <a:p>
                <a:r>
                  <a:rPr lang="zh-CN" altLang="en-US">
                    <a:noFill/>
                  </a:rPr>
                  <a:t> </a:t>
                </a:r>
              </a:p>
            </p:txBody>
          </p:sp>
        </mc:Fallback>
      </mc:AlternateContent>
      <p:graphicFrame>
        <p:nvGraphicFramePr>
          <p:cNvPr id="9" name="对象 8">
            <a:extLst>
              <a:ext uri="{FF2B5EF4-FFF2-40B4-BE49-F238E27FC236}">
                <a16:creationId xmlns:a16="http://schemas.microsoft.com/office/drawing/2014/main" id="{88A0807B-BC29-47E5-F044-FEA9F7F6EF47}"/>
              </a:ext>
            </a:extLst>
          </p:cNvPr>
          <p:cNvGraphicFramePr>
            <a:graphicFrameLocks noChangeAspect="1"/>
          </p:cNvGraphicFramePr>
          <p:nvPr>
            <p:extLst>
              <p:ext uri="{D42A27DB-BD31-4B8C-83A1-F6EECF244321}">
                <p14:modId xmlns:p14="http://schemas.microsoft.com/office/powerpoint/2010/main" val="2282044474"/>
              </p:ext>
            </p:extLst>
          </p:nvPr>
        </p:nvGraphicFramePr>
        <p:xfrm>
          <a:off x="1259632" y="3013501"/>
          <a:ext cx="5184576" cy="3161327"/>
        </p:xfrm>
        <a:graphic>
          <a:graphicData uri="http://schemas.openxmlformats.org/presentationml/2006/ole">
            <mc:AlternateContent xmlns:mc="http://schemas.openxmlformats.org/markup-compatibility/2006">
              <mc:Choice xmlns:v="urn:schemas-microsoft-com:vml" Requires="v">
                <p:oleObj r:id="rId5" imgW="3393360" imgH="2627640" progId="Flash.Movie">
                  <p:embed/>
                </p:oleObj>
              </mc:Choice>
              <mc:Fallback>
                <p:oleObj r:id="rId5" imgW="3393360" imgH="2627640" progId="Flash.Movi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013501"/>
                        <a:ext cx="5184576" cy="3161327"/>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154BA6E-AEF4-8370-E8C0-1D43177BC970}"/>
                  </a:ext>
                </a:extLst>
              </p:cNvPr>
              <p:cNvSpPr txBox="1"/>
              <p:nvPr/>
            </p:nvSpPr>
            <p:spPr>
              <a:xfrm>
                <a:off x="2483768" y="6294511"/>
                <a:ext cx="14579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𝜇</m:t>
                      </m:r>
                      <m:r>
                        <a:rPr lang="zh-CN" altLang="en-US" sz="2400" i="0">
                          <a:latin typeface="Cambria Math" panose="02040503050406030204" pitchFamily="18" charset="0"/>
                        </a:rPr>
                        <m:t>=14</m:t>
                      </m:r>
                    </m:oMath>
                  </m:oMathPara>
                </a14:m>
                <a:endParaRPr lang="zh-CN" altLang="en-US" sz="2400" dirty="0"/>
              </a:p>
            </p:txBody>
          </p:sp>
        </mc:Choice>
        <mc:Fallback>
          <p:sp>
            <p:nvSpPr>
              <p:cNvPr id="11" name="文本框 10">
                <a:extLst>
                  <a:ext uri="{FF2B5EF4-FFF2-40B4-BE49-F238E27FC236}">
                    <a16:creationId xmlns:a16="http://schemas.microsoft.com/office/drawing/2014/main" id="{D154BA6E-AEF4-8370-E8C0-1D43177BC970}"/>
                  </a:ext>
                </a:extLst>
              </p:cNvPr>
              <p:cNvSpPr txBox="1">
                <a:spLocks noRot="1" noChangeAspect="1" noMove="1" noResize="1" noEditPoints="1" noAdjustHandles="1" noChangeArrowheads="1" noChangeShapeType="1" noTextEdit="1"/>
              </p:cNvSpPr>
              <p:nvPr/>
            </p:nvSpPr>
            <p:spPr>
              <a:xfrm>
                <a:off x="2483768" y="6294511"/>
                <a:ext cx="1457908" cy="461665"/>
              </a:xfrm>
              <a:prstGeom prst="rect">
                <a:avLst/>
              </a:prstGeom>
              <a:blipFill>
                <a:blip r:embed="rId7"/>
                <a:stretch>
                  <a:fillRect b="-1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722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8BC6E41-B8E3-ECDA-60CD-FA3325AE0986}"/>
                  </a:ext>
                </a:extLst>
              </p:cNvPr>
              <p:cNvSpPr txBox="1"/>
              <p:nvPr/>
            </p:nvSpPr>
            <p:spPr>
              <a:xfrm>
                <a:off x="395536" y="404664"/>
                <a:ext cx="8208912" cy="8972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Comparing with </a:t>
                </a:r>
                <a14:m>
                  <m:oMath xmlns:m="http://schemas.openxmlformats.org/officeDocument/2006/math">
                    <m:r>
                      <a:rPr lang="en-US" altLang="zh-CN" sz="2400" i="1" kern="100">
                        <a:effectLst/>
                        <a:latin typeface="Cambria Math" panose="02040503050406030204" pitchFamily="18" charset="0"/>
                      </a:rPr>
                      <m:t>𝑃</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𝑍</m:t>
                    </m:r>
                    <m:r>
                      <a:rPr lang="en-US" altLang="zh-CN" sz="2400" i="1" kern="100">
                        <a:effectLst/>
                        <a:latin typeface="Cambria Math" panose="02040503050406030204" pitchFamily="18" charset="0"/>
                      </a:rPr>
                      <m:t>| ≥</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𝛼</m:t>
                    </m:r>
                  </m:oMath>
                </a14:m>
                <a:r>
                  <a:rPr lang="en-US" altLang="zh-CN" sz="2400" kern="100" dirty="0">
                    <a:effectLst/>
                    <a:latin typeface="Times New Roman" panose="02020603050405020304" pitchFamily="18" charset="0"/>
                  </a:rPr>
                  <a:t>, it is easy to see </a:t>
                </a:r>
                <a14:m>
                  <m:oMath xmlns:m="http://schemas.openxmlformats.org/officeDocument/2006/math">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oMath>
                </a14:m>
                <a:r>
                  <a:rPr lang="en-US" altLang="zh-CN" sz="2400" kern="100" dirty="0">
                    <a:effectLst/>
                    <a:latin typeface="Times New Roman" panose="02020603050405020304" pitchFamily="18" charset="0"/>
                  </a:rPr>
                  <a:t>. Once </a:t>
                </a:r>
                <a14:m>
                  <m:oMath xmlns:m="http://schemas.openxmlformats.org/officeDocument/2006/math">
                    <m:r>
                      <a:rPr lang="en-US" altLang="zh-CN" sz="2400" i="1" kern="100">
                        <a:effectLst/>
                        <a:latin typeface="Cambria Math" panose="02040503050406030204" pitchFamily="18" charset="0"/>
                      </a:rPr>
                      <m:t>𝑘</m:t>
                    </m:r>
                  </m:oMath>
                </a14:m>
                <a:r>
                  <a:rPr lang="en-US" altLang="zh-CN" sz="2400" kern="100" dirty="0">
                    <a:effectLst/>
                    <a:latin typeface="Times New Roman" panose="02020603050405020304" pitchFamily="18" charset="0"/>
                  </a:rPr>
                  <a:t> is fixed. From</a:t>
                </a:r>
                <a:endParaRPr lang="zh-CN" altLang="zh-CN" sz="2400" kern="100" dirty="0">
                  <a:effectLst/>
                  <a:latin typeface="Times New Roman" panose="02020603050405020304" pitchFamily="18" charset="0"/>
                </a:endParaRPr>
              </a:p>
            </p:txBody>
          </p:sp>
        </mc:Choice>
        <mc:Fallback>
          <p:sp>
            <p:nvSpPr>
              <p:cNvPr id="3" name="文本框 2">
                <a:extLst>
                  <a:ext uri="{FF2B5EF4-FFF2-40B4-BE49-F238E27FC236}">
                    <a16:creationId xmlns:a16="http://schemas.microsoft.com/office/drawing/2014/main" id="{D8BC6E41-B8E3-ECDA-60CD-FA3325AE0986}"/>
                  </a:ext>
                </a:extLst>
              </p:cNvPr>
              <p:cNvSpPr txBox="1">
                <a:spLocks noRot="1" noChangeAspect="1" noMove="1" noResize="1" noEditPoints="1" noAdjustHandles="1" noChangeArrowheads="1" noChangeShapeType="1" noTextEdit="1"/>
              </p:cNvSpPr>
              <p:nvPr/>
            </p:nvSpPr>
            <p:spPr>
              <a:xfrm>
                <a:off x="395536" y="404664"/>
                <a:ext cx="8208912" cy="897297"/>
              </a:xfrm>
              <a:prstGeom prst="rect">
                <a:avLst/>
              </a:prstGeom>
              <a:blipFill>
                <a:blip r:embed="rId2"/>
                <a:stretch>
                  <a:fillRect t="-5405" b="-101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A264CDD-8226-574E-D9AB-6D909A4A04EC}"/>
                  </a:ext>
                </a:extLst>
              </p:cNvPr>
              <p:cNvSpPr txBox="1"/>
              <p:nvPr/>
            </p:nvSpPr>
            <p:spPr>
              <a:xfrm>
                <a:off x="2699792" y="1301961"/>
                <a:ext cx="142190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𝑍</m:t>
                              </m:r>
                            </m:e>
                          </m:d>
                        </m:e>
                      </m:d>
                      <m:r>
                        <a:rPr lang="zh-CN" altLang="en-US" sz="2400" i="0">
                          <a:latin typeface="Cambria Math" panose="02040503050406030204" pitchFamily="18" charset="0"/>
                        </a:rPr>
                        <m:t>≥</m:t>
                      </m:r>
                      <m:r>
                        <a:rPr lang="zh-CN" altLang="en-US" sz="2400" i="1">
                          <a:latin typeface="Cambria Math" panose="02040503050406030204" pitchFamily="18" charset="0"/>
                        </a:rPr>
                        <m:t>𝑘</m:t>
                      </m:r>
                    </m:oMath>
                  </m:oMathPara>
                </a14:m>
                <a:endParaRPr lang="zh-CN" altLang="en-US" sz="2400" dirty="0"/>
              </a:p>
            </p:txBody>
          </p:sp>
        </mc:Choice>
        <mc:Fallback>
          <p:sp>
            <p:nvSpPr>
              <p:cNvPr id="5" name="文本框 4">
                <a:extLst>
                  <a:ext uri="{FF2B5EF4-FFF2-40B4-BE49-F238E27FC236}">
                    <a16:creationId xmlns:a16="http://schemas.microsoft.com/office/drawing/2014/main" id="{9A264CDD-8226-574E-D9AB-6D909A4A04EC}"/>
                  </a:ext>
                </a:extLst>
              </p:cNvPr>
              <p:cNvSpPr txBox="1">
                <a:spLocks noRot="1" noChangeAspect="1" noMove="1" noResize="1" noEditPoints="1" noAdjustHandles="1" noChangeArrowheads="1" noChangeShapeType="1" noTextEdit="1"/>
              </p:cNvSpPr>
              <p:nvPr/>
            </p:nvSpPr>
            <p:spPr>
              <a:xfrm>
                <a:off x="2699792" y="1301961"/>
                <a:ext cx="1421904" cy="461665"/>
              </a:xfrm>
              <a:prstGeom prst="rect">
                <a:avLst/>
              </a:prstGeom>
              <a:blipFill>
                <a:blip r:embed="rId3"/>
                <a:stretch>
                  <a:fillRect l="-23605" t="-129333" b="-20133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13B538-2E72-FD2A-68F3-FAFAE3B408D1}"/>
              </a:ext>
            </a:extLst>
          </p:cNvPr>
          <p:cNvSpPr txBox="1"/>
          <p:nvPr/>
        </p:nvSpPr>
        <p:spPr>
          <a:xfrm>
            <a:off x="395536" y="1784897"/>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We can fix the </a:t>
            </a:r>
            <a:r>
              <a:rPr lang="en-US" altLang="zh-CN" sz="2400" b="1" kern="100" dirty="0">
                <a:solidFill>
                  <a:srgbClr val="0000FF"/>
                </a:solidFill>
                <a:effectLst/>
                <a:latin typeface="Times New Roman" panose="02020603050405020304" pitchFamily="18" charset="0"/>
                <a:ea typeface="宋体" panose="02010600030101010101" pitchFamily="2" charset="-122"/>
              </a:rPr>
              <a:t>rejection regions</a:t>
            </a:r>
            <a:endParaRPr lang="zh-CN" altLang="en-US" sz="2400"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BF32FCD-529D-563A-EA58-53FCAB8E74C1}"/>
                  </a:ext>
                </a:extLst>
              </p:cNvPr>
              <p:cNvSpPr txBox="1"/>
              <p:nvPr/>
            </p:nvSpPr>
            <p:spPr>
              <a:xfrm>
                <a:off x="4499992" y="1806168"/>
                <a:ext cx="3222104" cy="46166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, +∞)</m:t>
                    </m:r>
                  </m:oMath>
                </a14:m>
                <a:r>
                  <a:rPr lang="en-US" altLang="zh-CN" sz="2400" kern="100" dirty="0">
                    <a:effectLst/>
                    <a:latin typeface="Times New Roman" panose="02020603050405020304" pitchFamily="18" charset="0"/>
                  </a:rPr>
                  <a:t>,</a:t>
                </a:r>
                <a:endParaRPr lang="zh-CN" altLang="en-US" sz="2400" dirty="0"/>
              </a:p>
            </p:txBody>
          </p:sp>
        </mc:Choice>
        <mc:Fallback>
          <p:sp>
            <p:nvSpPr>
              <p:cNvPr id="9" name="文本框 8">
                <a:extLst>
                  <a:ext uri="{FF2B5EF4-FFF2-40B4-BE49-F238E27FC236}">
                    <a16:creationId xmlns:a16="http://schemas.microsoft.com/office/drawing/2014/main" id="{DBF32FCD-529D-563A-EA58-53FCAB8E74C1}"/>
                  </a:ext>
                </a:extLst>
              </p:cNvPr>
              <p:cNvSpPr txBox="1">
                <a:spLocks noRot="1" noChangeAspect="1" noMove="1" noResize="1" noEditPoints="1" noAdjustHandles="1" noChangeArrowheads="1" noChangeShapeType="1" noTextEdit="1"/>
              </p:cNvSpPr>
              <p:nvPr/>
            </p:nvSpPr>
            <p:spPr>
              <a:xfrm>
                <a:off x="4499992" y="1806168"/>
                <a:ext cx="3222104" cy="461665"/>
              </a:xfrm>
              <a:prstGeom prst="rect">
                <a:avLst/>
              </a:prstGeom>
              <a:blipFill>
                <a:blip r:embed="rId4"/>
                <a:stretch>
                  <a:fillRect l="-1512"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16FAE5EC-EB56-3977-C858-901097F21041}"/>
                  </a:ext>
                </a:extLst>
              </p:cNvPr>
              <p:cNvSpPr txBox="1"/>
              <p:nvPr/>
            </p:nvSpPr>
            <p:spPr>
              <a:xfrm>
                <a:off x="406416" y="2564904"/>
                <a:ext cx="7992888" cy="2139240"/>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when the test statistic</a:t>
                </a:r>
                <a14:m>
                  <m:oMath xmlns:m="http://schemas.openxmlformats.org/officeDocument/2006/math">
                    <m:r>
                      <a:rPr lang="en-US" altLang="zh-CN" sz="2400" i="1" kern="100">
                        <a:effectLst/>
                        <a:latin typeface="Cambria Math" panose="02040503050406030204" pitchFamily="18" charset="0"/>
                      </a:rPr>
                      <m:t>𝑍</m:t>
                    </m:r>
                  </m:oMath>
                </a14:m>
                <a:r>
                  <a:rPr lang="en-US" altLang="zh-CN" sz="2400" kern="100" dirty="0">
                    <a:effectLst/>
                    <a:latin typeface="Times New Roman" panose="02020603050405020304" pitchFamily="18" charset="0"/>
                  </a:rPr>
                  <a:t>falls on </a:t>
                </a:r>
                <a14:m>
                  <m:oMath xmlns:m="http://schemas.openxmlformats.org/officeDocument/2006/math">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, +∞)</m:t>
                    </m:r>
                  </m:oMath>
                </a14:m>
                <a:r>
                  <a:rPr lang="en-US" altLang="zh-CN" sz="2400" kern="100" dirty="0">
                    <a:effectLst/>
                    <a:latin typeface="Times New Roman" panose="02020603050405020304" pitchFamily="18" charset="0"/>
                  </a:rPr>
                  <a:t>, the researcher would reject the null hypothesis. From </a:t>
                </a:r>
                <a14:m>
                  <m:oMath xmlns:m="http://schemas.openxmlformats.org/officeDocument/2006/math">
                    <m:d>
                      <m:dPr>
                        <m:begChr m:val="|"/>
                        <m:endChr m:val=""/>
                        <m:ctrlPr>
                          <a:rPr lang="zh-CN" altLang="zh-CN" sz="2400" i="1" kern="100">
                            <a:effectLst/>
                            <a:latin typeface="Cambria Math" panose="02040503050406030204" pitchFamily="18" charset="0"/>
                            <a:ea typeface="Cambria Math" panose="02040503050406030204" pitchFamily="18" charset="0"/>
                          </a:rPr>
                        </m:ctrlPr>
                      </m:dPr>
                      <m:e>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rPr>
                              <m:t>𝑍</m:t>
                            </m:r>
                          </m:e>
                        </m:d>
                      </m:e>
                    </m:d>
                    <m:r>
                      <a:rPr lang="en-US" altLang="zh-CN" sz="2400" i="1" kern="100">
                        <a:effectLst/>
                        <a:latin typeface="Cambria Math" panose="02040503050406030204" pitchFamily="18" charset="0"/>
                      </a:rPr>
                      <m:t>&lt;</m:t>
                    </m:r>
                    <m:r>
                      <a:rPr lang="en-US" altLang="zh-CN" sz="2400" i="1" kern="100">
                        <a:effectLst/>
                        <a:latin typeface="Cambria Math" panose="02040503050406030204" pitchFamily="18" charset="0"/>
                      </a:rPr>
                      <m:t>𝑘</m:t>
                    </m:r>
                  </m:oMath>
                </a14:m>
                <a:r>
                  <a:rPr lang="en-US" altLang="zh-CN" sz="2400" kern="100" dirty="0">
                    <a:effectLst/>
                    <a:latin typeface="Times New Roman" panose="02020603050405020304" pitchFamily="18" charset="0"/>
                  </a:rPr>
                  <a:t>, we can fix the another region, called </a:t>
                </a:r>
                <a:r>
                  <a:rPr lang="en-US" altLang="zh-CN" sz="2400" b="1" kern="100" dirty="0">
                    <a:solidFill>
                      <a:srgbClr val="0000FF"/>
                    </a:solidFill>
                    <a:effectLst/>
                    <a:latin typeface="Times New Roman" panose="02020603050405020304" pitchFamily="18" charset="0"/>
                  </a:rPr>
                  <a:t>accept region</a:t>
                </a:r>
                <a:r>
                  <a:rPr lang="en-US" altLang="zh-CN" sz="2400" kern="100" dirty="0">
                    <a:effectLst/>
                    <a:latin typeface="Times New Roman" panose="02020603050405020304" pitchFamily="18" charset="0"/>
                  </a:rPr>
                  <a:t>. When the test statistic </a:t>
                </a:r>
                <a14:m>
                  <m:oMath xmlns:m="http://schemas.openxmlformats.org/officeDocument/2006/math">
                    <m:r>
                      <a:rPr lang="en-US" altLang="zh-CN" sz="2400" i="1" kern="100">
                        <a:effectLst/>
                        <a:latin typeface="Cambria Math" panose="02040503050406030204" pitchFamily="18" charset="0"/>
                      </a:rPr>
                      <m:t>𝑍</m:t>
                    </m:r>
                  </m:oMath>
                </a14:m>
                <a:r>
                  <a:rPr lang="en-US" altLang="zh-CN" sz="2400" kern="100" dirty="0">
                    <a:effectLst/>
                    <a:latin typeface="Times New Roman" panose="02020603050405020304" pitchFamily="18" charset="0"/>
                  </a:rPr>
                  <a:t> falls on </a:t>
                </a:r>
                <a14:m>
                  <m:oMath xmlns:m="http://schemas.openxmlformats.org/officeDocument/2006/math">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 )</m:t>
                    </m:r>
                  </m:oMath>
                </a14:m>
                <a:r>
                  <a:rPr lang="en-US" altLang="zh-CN" sz="2400" kern="100" dirty="0">
                    <a:effectLst/>
                    <a:latin typeface="Times New Roman" panose="02020603050405020304" pitchFamily="18" charset="0"/>
                  </a:rPr>
                  <a:t>, i.e. sample mean </a:t>
                </a:r>
                <a14:m>
                  <m:oMath xmlns:m="http://schemas.openxmlformats.org/officeDocument/2006/math">
                    <m:bar>
                      <m:barPr>
                        <m:pos m:val="top"/>
                        <m:ctrlPr>
                          <a:rPr lang="zh-CN" altLang="zh-CN" sz="2400" i="1" kern="100">
                            <a:effectLst/>
                            <a:latin typeface="Cambria Math" panose="02040503050406030204" pitchFamily="18" charset="0"/>
                            <a:ea typeface="Cambria Math" panose="02040503050406030204" pitchFamily="18" charset="0"/>
                          </a:rPr>
                        </m:ctrlPr>
                      </m:barPr>
                      <m:e>
                        <m:r>
                          <a:rPr lang="en-US" altLang="zh-CN" sz="2400" i="1" kern="100">
                            <a:effectLst/>
                            <a:latin typeface="Cambria Math" panose="02040503050406030204" pitchFamily="18" charset="0"/>
                          </a:rPr>
                          <m:t>𝑋</m:t>
                        </m:r>
                      </m:e>
                    </m:bar>
                  </m:oMath>
                </a14:m>
                <a:r>
                  <a:rPr lang="en-US" altLang="zh-CN" sz="2400" kern="100" dirty="0">
                    <a:effectLst/>
                    <a:latin typeface="Times New Roman" panose="02020603050405020304" pitchFamily="18" charset="0"/>
                  </a:rPr>
                  <a:t> falls on </a:t>
                </a:r>
                <a14:m>
                  <m:oMath xmlns:m="http://schemas.openxmlformats.org/officeDocument/2006/math">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𝜇</m:t>
                        </m:r>
                      </m:e>
                      <m:sub>
                        <m:r>
                          <a:rPr lang="en-US" altLang="zh-CN" sz="2400" i="1" kern="100">
                            <a:effectLst/>
                            <a:latin typeface="Cambria Math" panose="02040503050406030204" pitchFamily="18" charset="0"/>
                          </a:rPr>
                          <m:t>0</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𝑘</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𝜎</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r>
                      <a:rPr lang="en-US" altLang="zh-CN" sz="2400" i="1" kern="100">
                        <a:effectLst/>
                        <a:latin typeface="Cambria Math" panose="02040503050406030204" pitchFamily="18" charset="0"/>
                      </a:rPr>
                      <m:t>, </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𝜇</m:t>
                        </m:r>
                      </m:e>
                      <m:sub>
                        <m:r>
                          <a:rPr lang="en-US" altLang="zh-CN" sz="2400" i="1" kern="100">
                            <a:effectLst/>
                            <a:latin typeface="Cambria Math" panose="02040503050406030204" pitchFamily="18" charset="0"/>
                          </a:rPr>
                          <m:t>0</m:t>
                        </m:r>
                      </m:sub>
                    </m:sSub>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𝑘</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𝜎</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r>
                      <a:rPr lang="en-US" altLang="zh-CN" sz="2400" i="1" kern="100">
                        <a:effectLst/>
                        <a:latin typeface="Cambria Math" panose="02040503050406030204" pitchFamily="18" charset="0"/>
                      </a:rPr>
                      <m:t>)</m:t>
                    </m:r>
                  </m:oMath>
                </a14:m>
                <a:r>
                  <a:rPr lang="en-US" altLang="zh-CN" sz="2400" kern="100" dirty="0">
                    <a:effectLst/>
                    <a:latin typeface="Times New Roman" panose="02020603050405020304" pitchFamily="18" charset="0"/>
                  </a:rPr>
                  <a:t>. We would accept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16FAE5EC-EB56-3977-C858-901097F21041}"/>
                  </a:ext>
                </a:extLst>
              </p:cNvPr>
              <p:cNvSpPr txBox="1">
                <a:spLocks noRot="1" noChangeAspect="1" noMove="1" noResize="1" noEditPoints="1" noAdjustHandles="1" noChangeArrowheads="1" noChangeShapeType="1" noTextEdit="1"/>
              </p:cNvSpPr>
              <p:nvPr/>
            </p:nvSpPr>
            <p:spPr>
              <a:xfrm>
                <a:off x="406416" y="2564904"/>
                <a:ext cx="7992888" cy="2139240"/>
              </a:xfrm>
              <a:prstGeom prst="rect">
                <a:avLst/>
              </a:prstGeom>
              <a:blipFill>
                <a:blip r:embed="rId5"/>
                <a:stretch>
                  <a:fillRect l="-1220" t="-10826" r="-11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696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B648F7-0520-E5B2-08D5-980656FC3DA7}"/>
              </a:ext>
            </a:extLst>
          </p:cNvPr>
          <p:cNvSpPr>
            <a:spLocks noChangeArrowheads="1"/>
          </p:cNvSpPr>
          <p:nvPr/>
        </p:nvSpPr>
        <p:spPr bwMode="auto">
          <a:xfrm>
            <a:off x="0" y="116632"/>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Definition 8.2.1 T</a:t>
            </a:r>
            <a:r>
              <a:rPr lang="en-US" altLang="zh-CN" sz="2400" b="1" dirty="0">
                <a:latin typeface="Times New Roman" panose="02020603050405020304" pitchFamily="18" charset="0"/>
                <a:cs typeface="Times New Roman" panose="02020603050405020304" pitchFamily="18" charset="0"/>
              </a:rPr>
              <a:t>he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value</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Cambria Math" panose="02040503050406030204" pitchFamily="18" charset="0"/>
                <a:cs typeface="Times New Roman" panose="02020603050405020304" pitchFamily="18" charset="0"/>
              </a:rPr>
              <a:t>α</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above is  called significant level</a:t>
            </a:r>
            <a:r>
              <a:rPr lang="en-US" altLang="zh-CN" sz="2400" b="1" dirty="0">
                <a:latin typeface="Times New Roman" panose="02020603050405020304" pitchFamily="18" charset="0"/>
                <a:cs typeface="Times New Roman" panose="02020603050405020304" pitchFamily="18" charset="0"/>
              </a:rPr>
              <a:t>. The number</a:t>
            </a:r>
            <a:r>
              <a:rPr kumimoji="0" lang="en-US" altLang="zh-CN" sz="2400" b="1" i="0" u="none" strike="noStrike" cap="none" normalizeH="0" baseline="0" dirty="0">
                <a:ln>
                  <a:noFill/>
                </a:ln>
                <a:solidFill>
                  <a:schemeClr val="tx1"/>
                </a:solidFill>
                <a:effectLst/>
              </a:rPr>
              <a:t> </a:t>
            </a:r>
            <a:r>
              <a:rPr kumimoji="0" lang="en-US" altLang="zh-CN" sz="2400" b="1" i="1" u="none" strike="noStrike" cap="none" normalizeH="0" baseline="0" dirty="0">
                <a:ln>
                  <a:noFill/>
                </a:ln>
                <a:solidFill>
                  <a:schemeClr val="tx1"/>
                </a:solidFill>
                <a:effectLst/>
                <a:latin typeface="Cambria Math" panose="02040503050406030204" pitchFamily="18" charset="0"/>
                <a:cs typeface="Times New Roman" panose="02020603050405020304" pitchFamily="18" charset="0"/>
              </a:rPr>
              <a:t>k</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called critical value that separate the acceptance and rejection region.</a:t>
            </a:r>
            <a:endParaRPr kumimoji="0" lang="en-US" altLang="zh-CN" sz="2400" b="1"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2E2B8D3-8DC4-1EBD-2157-CE71D5998953}"/>
                  </a:ext>
                </a:extLst>
              </p:cNvPr>
              <p:cNvSpPr txBox="1"/>
              <p:nvPr/>
            </p:nvSpPr>
            <p:spPr>
              <a:xfrm>
                <a:off x="215516" y="1556792"/>
                <a:ext cx="8712968" cy="1200329"/>
              </a:xfrm>
              <a:prstGeom prst="rect">
                <a:avLst/>
              </a:prstGeom>
              <a:noFill/>
            </p:spPr>
            <p:txBody>
              <a:bodyPr wrap="square">
                <a:spAutoFit/>
              </a:bodyPr>
              <a:lstStyle/>
              <a:p>
                <a:r>
                  <a:rPr lang="en-US" altLang="zh-CN" sz="2400" kern="100" dirty="0">
                    <a:effectLst/>
                    <a:latin typeface="Times New Roman" panose="02020603050405020304" pitchFamily="18" charset="0"/>
                  </a:rPr>
                  <a:t>It is a commonly accepted convention to consider a result </a:t>
                </a:r>
                <a:r>
                  <a:rPr lang="en-US" altLang="zh-CN" sz="2400" b="1" kern="100" dirty="0">
                    <a:effectLst/>
                    <a:latin typeface="Times New Roman" panose="02020603050405020304" pitchFamily="18" charset="0"/>
                  </a:rPr>
                  <a:t>significant</a:t>
                </a:r>
                <a:r>
                  <a:rPr lang="en-US" altLang="zh-CN" sz="2400" kern="100" dirty="0">
                    <a:effectLst/>
                    <a:latin typeface="Times New Roman" panose="02020603050405020304" pitchFamily="18" charset="0"/>
                  </a:rPr>
                  <a:t> if the calculated probability is less than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=0.05</a:t>
                </a:r>
                <a:r>
                  <a:rPr lang="zh-CN" altLang="zh-CN" sz="2400" kern="100" dirty="0">
                    <a:effectLst/>
                    <a:latin typeface="Times New Roman" panose="02020603050405020304" pitchFamily="18" charset="0"/>
                    <a:cs typeface="Times New Roman" panose="02020603050405020304" pitchFamily="18" charset="0"/>
                  </a:rPr>
                  <a:t>，</a:t>
                </a:r>
                <a:r>
                  <a:rPr lang="en-US" altLang="zh-CN" sz="2400" kern="100" dirty="0">
                    <a:effectLst/>
                    <a:latin typeface="Times New Roman" panose="02020603050405020304" pitchFamily="18" charset="0"/>
                  </a:rPr>
                  <a:t>and to term it highly significant if the calculated probability is less than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=0.01.</a:t>
                </a:r>
                <a:endParaRPr lang="zh-CN" altLang="en-US" sz="2400" dirty="0"/>
              </a:p>
            </p:txBody>
          </p:sp>
        </mc:Choice>
        <mc:Fallback>
          <p:sp>
            <p:nvSpPr>
              <p:cNvPr id="4" name="文本框 3">
                <a:extLst>
                  <a:ext uri="{FF2B5EF4-FFF2-40B4-BE49-F238E27FC236}">
                    <a16:creationId xmlns:a16="http://schemas.microsoft.com/office/drawing/2014/main" id="{A2E2B8D3-8DC4-1EBD-2157-CE71D5998953}"/>
                  </a:ext>
                </a:extLst>
              </p:cNvPr>
              <p:cNvSpPr txBox="1">
                <a:spLocks noRot="1" noChangeAspect="1" noMove="1" noResize="1" noEditPoints="1" noAdjustHandles="1" noChangeArrowheads="1" noChangeShapeType="1" noTextEdit="1"/>
              </p:cNvSpPr>
              <p:nvPr/>
            </p:nvSpPr>
            <p:spPr>
              <a:xfrm>
                <a:off x="215516" y="1556792"/>
                <a:ext cx="8712968" cy="1200329"/>
              </a:xfrm>
              <a:prstGeom prst="rect">
                <a:avLst/>
              </a:prstGeom>
              <a:blipFill>
                <a:blip r:embed="rId2"/>
                <a:stretch>
                  <a:fillRect l="-1049" t="-4061" b="-1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62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09888A1-ED2C-3A87-EE66-8E96C3CE302F}"/>
              </a:ext>
            </a:extLst>
          </p:cNvPr>
          <p:cNvSpPr txBox="1"/>
          <p:nvPr/>
        </p:nvSpPr>
        <p:spPr>
          <a:xfrm>
            <a:off x="0" y="-5872"/>
            <a:ext cx="8712968" cy="830997"/>
          </a:xfrm>
          <a:prstGeom prst="rect">
            <a:avLst/>
          </a:prstGeom>
          <a:noFill/>
        </p:spPr>
        <p:txBody>
          <a:bodyPr wrap="square">
            <a:spAutoFit/>
          </a:bodyPr>
          <a:lstStyle/>
          <a:p>
            <a:pPr indent="228600" algn="just"/>
            <a:r>
              <a:rPr lang="en-US" altLang="zh-CN" sz="2400" kern="100" dirty="0">
                <a:effectLst/>
                <a:latin typeface="Times New Roman" panose="02020603050405020304" pitchFamily="18" charset="0"/>
                <a:ea typeface="宋体" panose="02010600030101010101" pitchFamily="2" charset="-122"/>
              </a:rPr>
              <a:t>To approach problem of hypothesis testing systematically, it will help to proceed as outlined in the following </a:t>
            </a:r>
            <a:r>
              <a:rPr lang="en-US" altLang="zh-CN" sz="2400" b="1" kern="100" dirty="0">
                <a:solidFill>
                  <a:srgbClr val="FF6600"/>
                </a:solidFill>
                <a:effectLst/>
                <a:latin typeface="Times New Roman" panose="02020603050405020304" pitchFamily="18" charset="0"/>
                <a:ea typeface="宋体" panose="02010600030101010101" pitchFamily="2" charset="-122"/>
              </a:rPr>
              <a:t>five steps</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FC942FF6-A788-A8C2-02CD-37156CE6CFE0}"/>
                  </a:ext>
                </a:extLst>
              </p:cNvPr>
              <p:cNvSpPr txBox="1"/>
              <p:nvPr/>
            </p:nvSpPr>
            <p:spPr>
              <a:xfrm>
                <a:off x="144016" y="1268760"/>
                <a:ext cx="8568952" cy="2677656"/>
              </a:xfrm>
              <a:prstGeom prst="rect">
                <a:avLst/>
              </a:prstGeom>
              <a:noFill/>
            </p:spPr>
            <p:txBody>
              <a:bodyPr wrap="square">
                <a:spAutoFit/>
              </a:bodyPr>
              <a:lstStyle/>
              <a:p>
                <a:pPr indent="355600" algn="just"/>
                <a:r>
                  <a:rPr lang="en-US" altLang="zh-CN" sz="2400" kern="100" dirty="0">
                    <a:solidFill>
                      <a:srgbClr val="000000"/>
                    </a:solidFill>
                    <a:effectLst/>
                    <a:latin typeface="Times New Roman" panose="02020603050405020304" pitchFamily="18" charset="0"/>
                    <a:ea typeface="宋体" panose="02010600030101010101" pitchFamily="2" charset="-122"/>
                  </a:rPr>
                  <a:t>1.We formulate the null hypothesis and alternative hypothesis.</a:t>
                </a:r>
                <a:endParaRPr lang="zh-CN" altLang="zh-CN" sz="2400" kern="100" dirty="0">
                  <a:effectLst/>
                  <a:latin typeface="Times New Roman" panose="02020603050405020304" pitchFamily="18" charset="0"/>
                  <a:ea typeface="宋体" panose="02010600030101010101" pitchFamily="2" charset="-122"/>
                </a:endParaRPr>
              </a:p>
              <a:p>
                <a:pPr indent="355600" algn="just"/>
                <a:r>
                  <a:rPr lang="en-US" altLang="zh-CN" sz="2400" kern="100" dirty="0">
                    <a:solidFill>
                      <a:srgbClr val="000000"/>
                    </a:solidFill>
                    <a:effectLst/>
                    <a:latin typeface="Times New Roman" panose="02020603050405020304" pitchFamily="18" charset="0"/>
                    <a:ea typeface="宋体" panose="02010600030101010101" pitchFamily="2" charset="-122"/>
                  </a:rPr>
                  <a:t>2.Choose an appropriate test statistic.</a:t>
                </a:r>
                <a:endParaRPr lang="zh-CN" altLang="zh-CN" sz="2400" kern="100" dirty="0">
                  <a:effectLst/>
                  <a:latin typeface="Times New Roman" panose="02020603050405020304" pitchFamily="18" charset="0"/>
                  <a:ea typeface="宋体" panose="02010600030101010101" pitchFamily="2" charset="-122"/>
                </a:endParaRPr>
              </a:p>
              <a:p>
                <a:pPr indent="355600" algn="just"/>
                <a:r>
                  <a:rPr lang="en-US" altLang="zh-CN" sz="2400" kern="100" dirty="0">
                    <a:solidFill>
                      <a:srgbClr val="000000"/>
                    </a:solidFill>
                    <a:effectLst/>
                    <a:latin typeface="Times New Roman" panose="02020603050405020304" pitchFamily="18" charset="0"/>
                    <a:ea typeface="宋体" panose="02010600030101010101" pitchFamily="2" charset="-122"/>
                  </a:rPr>
                  <a:t>3.Find out the critical value according to the level of significant </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𝛼</m:t>
                    </m:r>
                  </m:oMath>
                </a14:m>
                <a:r>
                  <a:rPr lang="en-US" altLang="zh-CN" sz="2400" kern="100" dirty="0">
                    <a:solidFill>
                      <a:srgbClr val="000000"/>
                    </a:solidFill>
                    <a:effectLst/>
                    <a:latin typeface="Times New Roman" panose="02020603050405020304" pitchFamily="18" charset="0"/>
                    <a:ea typeface="宋体" panose="02010600030101010101" pitchFamily="2" charset="-122"/>
                  </a:rPr>
                  <a:t> (we specify the </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𝛼</m:t>
                    </m:r>
                  </m:oMath>
                </a14:m>
                <a:r>
                  <a:rPr lang="en-US" altLang="zh-CN" sz="2400" kern="100" dirty="0">
                    <a:solidFill>
                      <a:srgbClr val="000000"/>
                    </a:solidFill>
                    <a:effectLst/>
                    <a:latin typeface="Times New Roman" panose="02020603050405020304" pitchFamily="18" charset="0"/>
                    <a:ea typeface="宋体" panose="02010600030101010101" pitchFamily="2" charset="-122"/>
                  </a:rPr>
                  <a:t>and find out the </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𝑘</m:t>
                    </m:r>
                  </m:oMath>
                </a14:m>
                <a:r>
                  <a:rPr lang="en-US" altLang="zh-CN" sz="2400" kern="100" dirty="0">
                    <a:solidFill>
                      <a:srgbClr val="00000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355600" algn="just"/>
                <a:r>
                  <a:rPr lang="en-US" altLang="zh-CN" sz="2400" kern="100" dirty="0">
                    <a:solidFill>
                      <a:srgbClr val="000000"/>
                    </a:solidFill>
                    <a:effectLst/>
                    <a:latin typeface="Times New Roman" panose="02020603050405020304" pitchFamily="18" charset="0"/>
                    <a:ea typeface="宋体" panose="02010600030101010101" pitchFamily="2" charset="-122"/>
                  </a:rPr>
                  <a:t>4.Calculate the test statistic</a:t>
                </a:r>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     5.Decision:We decide whether to reject the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en-US" altLang="zh-CN" sz="2400" kern="100" dirty="0">
                    <a:effectLst/>
                    <a:latin typeface="Times New Roman" panose="02020603050405020304" pitchFamily="18" charset="0"/>
                    <a:ea typeface="宋体" panose="02010600030101010101" pitchFamily="2" charset="-122"/>
                  </a:rPr>
                  <a:t> or whether to fail to reject it.</a:t>
                </a:r>
                <a:endParaRPr lang="zh-CN" altLang="en-US" sz="2400" dirty="0"/>
              </a:p>
            </p:txBody>
          </p:sp>
        </mc:Choice>
        <mc:Fallback>
          <p:sp>
            <p:nvSpPr>
              <p:cNvPr id="5" name="文本框 4">
                <a:extLst>
                  <a:ext uri="{FF2B5EF4-FFF2-40B4-BE49-F238E27FC236}">
                    <a16:creationId xmlns:a16="http://schemas.microsoft.com/office/drawing/2014/main" id="{FC942FF6-A788-A8C2-02CD-37156CE6CFE0}"/>
                  </a:ext>
                </a:extLst>
              </p:cNvPr>
              <p:cNvSpPr txBox="1">
                <a:spLocks noRot="1" noChangeAspect="1" noMove="1" noResize="1" noEditPoints="1" noAdjustHandles="1" noChangeArrowheads="1" noChangeShapeType="1" noTextEdit="1"/>
              </p:cNvSpPr>
              <p:nvPr/>
            </p:nvSpPr>
            <p:spPr>
              <a:xfrm>
                <a:off x="144016" y="1268760"/>
                <a:ext cx="8568952" cy="2677656"/>
              </a:xfrm>
              <a:prstGeom prst="rect">
                <a:avLst/>
              </a:prstGeom>
              <a:blipFill>
                <a:blip r:embed="rId2"/>
                <a:stretch>
                  <a:fillRect l="-1139" t="-1822" r="-71" b="-4328"/>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2E3BE18-2D28-46DF-4FB0-4A39AB9B8AB3}"/>
              </a:ext>
            </a:extLst>
          </p:cNvPr>
          <p:cNvSpPr txBox="1"/>
          <p:nvPr/>
        </p:nvSpPr>
        <p:spPr>
          <a:xfrm>
            <a:off x="251520" y="4311967"/>
            <a:ext cx="7920880" cy="1646605"/>
          </a:xfrm>
          <a:prstGeom prst="rect">
            <a:avLst/>
          </a:prstGeom>
          <a:noFill/>
        </p:spPr>
        <p:txBody>
          <a:bodyPr wrap="square">
            <a:spAutoFit/>
          </a:bodyPr>
          <a:lstStyle/>
          <a:p>
            <a:pPr algn="just">
              <a:spcAft>
                <a:spcPts val="600"/>
              </a:spcAft>
              <a:tabLst>
                <a:tab pos="457200" algn="l"/>
              </a:tabLst>
            </a:pPr>
            <a:r>
              <a:rPr lang="en-US" altLang="zh-CN" sz="2400" b="1" kern="100" dirty="0">
                <a:effectLst/>
                <a:latin typeface="Times New Roman" panose="02020603050405020304" pitchFamily="18" charset="0"/>
                <a:ea typeface="宋体" panose="02010600030101010101" pitchFamily="2" charset="-122"/>
              </a:rPr>
              <a:t>From the result, we have to justify:</a:t>
            </a:r>
            <a:endParaRPr lang="zh-CN" altLang="zh-CN" sz="2400" kern="100" dirty="0">
              <a:effectLst/>
              <a:latin typeface="Times New Roman" panose="02020603050405020304" pitchFamily="18" charset="0"/>
              <a:ea typeface="宋体" panose="02010600030101010101" pitchFamily="2" charset="-122"/>
            </a:endParaRPr>
          </a:p>
          <a:p>
            <a:pPr algn="just">
              <a:tabLst>
                <a:tab pos="457200" algn="l"/>
              </a:tabLst>
            </a:pPr>
            <a:r>
              <a:rPr lang="en-US" altLang="zh-CN" sz="2400" b="1" kern="100" dirty="0">
                <a:solidFill>
                  <a:srgbClr val="FF0000"/>
                </a:solidFill>
                <a:effectLst/>
                <a:latin typeface="Times New Roman" panose="02020603050405020304" pitchFamily="18" charset="0"/>
                <a:ea typeface="宋体" panose="02010600030101010101" pitchFamily="2" charset="-122"/>
              </a:rPr>
              <a:t>Or (1)</a:t>
            </a:r>
            <a:r>
              <a:rPr lang="en-US" altLang="zh-CN" sz="2400" b="1" kern="100" dirty="0">
                <a:effectLst/>
                <a:latin typeface="Times New Roman" panose="02020603050405020304" pitchFamily="18" charset="0"/>
                <a:ea typeface="宋体" panose="02010600030101010101" pitchFamily="2" charset="-122"/>
              </a:rPr>
              <a:t> the hypothesis is correct, but a rare event has occurred.</a:t>
            </a:r>
            <a:endParaRPr lang="zh-CN" altLang="zh-CN" sz="2400" kern="100" dirty="0">
              <a:effectLst/>
              <a:latin typeface="Times New Roman" panose="02020603050405020304" pitchFamily="18" charset="0"/>
              <a:ea typeface="宋体" panose="02010600030101010101" pitchFamily="2" charset="-122"/>
            </a:endParaRPr>
          </a:p>
          <a:p>
            <a:pPr algn="just">
              <a:tabLst>
                <a:tab pos="457200" algn="l"/>
              </a:tabLst>
            </a:pPr>
            <a:r>
              <a:rPr lang="en-US" altLang="zh-CN" sz="2400" b="1" kern="100" dirty="0">
                <a:solidFill>
                  <a:srgbClr val="FF0000"/>
                </a:solidFill>
                <a:effectLst/>
                <a:latin typeface="Times New Roman" panose="02020603050405020304" pitchFamily="18" charset="0"/>
                <a:ea typeface="宋体" panose="02010600030101010101" pitchFamily="2" charset="-122"/>
              </a:rPr>
              <a:t>Or (2)</a:t>
            </a:r>
            <a:r>
              <a:rPr lang="en-US" altLang="zh-CN" sz="2400" b="1" kern="100" dirty="0">
                <a:effectLst/>
                <a:latin typeface="Times New Roman" panose="02020603050405020304" pitchFamily="18" charset="0"/>
                <a:ea typeface="宋体" panose="02010600030101010101" pitchFamily="2" charset="-122"/>
              </a:rPr>
              <a:t> the hypothesis is not correct.</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975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818FEE-401C-D6C1-8A75-968D0C28F63F}"/>
              </a:ext>
            </a:extLst>
          </p:cNvPr>
          <p:cNvSpPr txBox="1"/>
          <p:nvPr/>
        </p:nvSpPr>
        <p:spPr>
          <a:xfrm>
            <a:off x="34177" y="0"/>
            <a:ext cx="3241679"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Two Types of Errors</a:t>
            </a:r>
            <a:endParaRPr lang="zh-CN" altLang="en-US" sz="2400" dirty="0"/>
          </a:p>
        </p:txBody>
      </p:sp>
      <p:sp>
        <p:nvSpPr>
          <p:cNvPr id="5" name="文本框 4">
            <a:extLst>
              <a:ext uri="{FF2B5EF4-FFF2-40B4-BE49-F238E27FC236}">
                <a16:creationId xmlns:a16="http://schemas.microsoft.com/office/drawing/2014/main" id="{BEE6F8BC-E69A-9136-381E-CAF1DAF0B56A}"/>
              </a:ext>
            </a:extLst>
          </p:cNvPr>
          <p:cNvSpPr txBox="1"/>
          <p:nvPr/>
        </p:nvSpPr>
        <p:spPr>
          <a:xfrm>
            <a:off x="251520" y="1628800"/>
            <a:ext cx="8136904" cy="2308324"/>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It should be emphasized that the testing of statistical hypotheses does not constitute a mathematical proof of the truth or falsity of the hypothesis. Unfortunately, there is no absolute certainly that the conclusion reached will be correct. In fact, in testing statistical hypotheses, two types of incorrect conclusion are possible. (two types of error conclusion)</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5199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88C307-7881-81E4-EA77-4985C9CBB36B}"/>
              </a:ext>
            </a:extLst>
          </p:cNvPr>
          <p:cNvSpPr>
            <a:spLocks noChangeArrowheads="1"/>
          </p:cNvSpPr>
          <p:nvPr/>
        </p:nvSpPr>
        <p:spPr bwMode="auto">
          <a:xfrm>
            <a:off x="0" y="-2851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8.2.2</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it happens that the hypothesis being tested is actually true, and if from the sample we reach the conclusion that it is false, we say that a</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type I error</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been committed.</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60FAB69-3486-318A-1A7D-B295D6E8EA08}"/>
                  </a:ext>
                </a:extLst>
              </p:cNvPr>
              <p:cNvSpPr txBox="1"/>
              <p:nvPr/>
            </p:nvSpPr>
            <p:spPr>
              <a:xfrm>
                <a:off x="107504" y="1412776"/>
                <a:ext cx="8640960" cy="1569660"/>
              </a:xfrm>
              <a:prstGeom prst="rect">
                <a:avLst/>
              </a:prstGeom>
              <a:noFill/>
            </p:spPr>
            <p:txBody>
              <a:bodyPr wrap="square">
                <a:spAutoFit/>
              </a:bodyPr>
              <a:lstStyle/>
              <a:p>
                <a:pPr indent="228600" algn="just"/>
                <a:r>
                  <a:rPr lang="en-US" altLang="zh-CN" sz="2400" kern="100" dirty="0">
                    <a:effectLst/>
                    <a:latin typeface="Times New Roman" panose="02020603050405020304" pitchFamily="18" charset="0"/>
                    <a:ea typeface="宋体" panose="02010600030101010101" pitchFamily="2" charset="-122"/>
                  </a:rPr>
                  <a:t>The probability of committing a type I error is the relative frequency with which we reject a correct hypothesis, and this is precisely equal to the significance level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𝛼</m:t>
                    </m:r>
                  </m:oMath>
                </a14:m>
                <a:r>
                  <a:rPr lang="en-US" altLang="zh-CN" sz="2400" kern="100" dirty="0">
                    <a:effectLst/>
                    <a:latin typeface="Times New Roman" panose="02020603050405020304" pitchFamily="18" charset="0"/>
                    <a:ea typeface="宋体" panose="02010600030101010101" pitchFamily="2" charset="-122"/>
                  </a:rPr>
                  <a:t>. The smaller the value of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𝛼</m:t>
                    </m:r>
                  </m:oMath>
                </a14:m>
                <a:r>
                  <a:rPr lang="en-US" altLang="zh-CN" sz="2400" kern="100" dirty="0">
                    <a:effectLst/>
                    <a:latin typeface="Times New Roman" panose="02020603050405020304" pitchFamily="18" charset="0"/>
                    <a:ea typeface="宋体" panose="02010600030101010101" pitchFamily="2" charset="-122"/>
                  </a:rPr>
                  <a:t>, the smaller the chance of committing a type I error.</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7" name="文本框 6">
                <a:extLst>
                  <a:ext uri="{FF2B5EF4-FFF2-40B4-BE49-F238E27FC236}">
                    <a16:creationId xmlns:a16="http://schemas.microsoft.com/office/drawing/2014/main" id="{260FAB69-3486-318A-1A7D-B295D6E8EA08}"/>
                  </a:ext>
                </a:extLst>
              </p:cNvPr>
              <p:cNvSpPr txBox="1">
                <a:spLocks noRot="1" noChangeAspect="1" noMove="1" noResize="1" noEditPoints="1" noAdjustHandles="1" noChangeArrowheads="1" noChangeShapeType="1" noTextEdit="1"/>
              </p:cNvSpPr>
              <p:nvPr/>
            </p:nvSpPr>
            <p:spPr>
              <a:xfrm>
                <a:off x="107504" y="1412776"/>
                <a:ext cx="8640960" cy="1569660"/>
              </a:xfrm>
              <a:prstGeom prst="rect">
                <a:avLst/>
              </a:prstGeom>
              <a:blipFill>
                <a:blip r:embed="rId2"/>
                <a:stretch>
                  <a:fillRect l="-1129" t="-3113" r="-1059" b="-8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CF056940-250C-6CBB-84A6-7105552C9078}"/>
                  </a:ext>
                </a:extLst>
              </p:cNvPr>
              <p:cNvSpPr txBox="1"/>
              <p:nvPr/>
            </p:nvSpPr>
            <p:spPr>
              <a:xfrm>
                <a:off x="1043608" y="3174411"/>
                <a:ext cx="6552728" cy="509178"/>
              </a:xfrm>
              <a:prstGeom prst="rect">
                <a:avLst/>
              </a:prstGeom>
              <a:noFill/>
            </p:spPr>
            <p:txBody>
              <a:bodyPr wrap="square">
                <a:spAutoFit/>
              </a:bodyPr>
              <a:lstStyle/>
              <a:p>
                <a:pPr/>
                <a14:m>
                  <m:oMath xmlns:m="http://schemas.openxmlformats.org/officeDocument/2006/math">
                    <m:r>
                      <a:rPr lang="zh-CN" altLang="en-US" sz="2400" i="1" smtClean="0">
                        <a:latin typeface="Cambria Math" panose="02040503050406030204" pitchFamily="18" charset="0"/>
                      </a:rPr>
                      <m:t>𝛼</m:t>
                    </m:r>
                  </m:oMath>
                </a14:m>
                <a:r>
                  <a:rPr lang="en-US" altLang="zh-CN" sz="2400" dirty="0"/>
                  <a:t>=</a:t>
                </a:r>
                <a:r>
                  <a:rPr lang="en-US" altLang="zh-CN" sz="2400" i="1" dirty="0"/>
                  <a:t>P</a:t>
                </a:r>
                <a:r>
                  <a:rPr lang="en-US" altLang="zh-CN" sz="2400" dirty="0"/>
                  <a:t>{type I error}</a:t>
                </a:r>
                <a14:m>
                  <m:oMath xmlns:m="http://schemas.openxmlformats.org/officeDocument/2006/math">
                    <m:r>
                      <a:rPr lang="en-US" altLang="zh-CN" sz="2400" i="1"/>
                      <m:t>=</m:t>
                    </m:r>
                    <m:r>
                      <a:rPr lang="en-US" altLang="zh-CN" sz="2400" i="1"/>
                      <m:t>𝑃</m:t>
                    </m:r>
                  </m:oMath>
                </a14:m>
                <a:r>
                  <a:rPr lang="en-US" altLang="zh-CN" sz="2400" dirty="0"/>
                  <a:t> {reject</a:t>
                </a:r>
                <a:r>
                  <a:rPr lang="zh-CN" altLang="zh-CN" sz="2400" dirty="0"/>
                  <a:t> </a:t>
                </a:r>
                <a14:m>
                  <m:oMath xmlns:m="http://schemas.openxmlformats.org/officeDocument/2006/math">
                    <m:sSub>
                      <m:sSubPr>
                        <m:ctrlPr>
                          <a:rPr lang="zh-CN" altLang="zh-CN" sz="2400" i="1"/>
                        </m:ctrlPr>
                      </m:sSubPr>
                      <m:e>
                        <m:r>
                          <a:rPr lang="en-US" altLang="zh-CN" sz="2400" i="1"/>
                          <m:t>𝐻</m:t>
                        </m:r>
                      </m:e>
                      <m:sub>
                        <m:r>
                          <a:rPr lang="en-US" altLang="zh-CN" sz="2400" i="1"/>
                          <m:t>0</m:t>
                        </m:r>
                      </m:sub>
                    </m:sSub>
                  </m:oMath>
                </a14:m>
                <a:r>
                  <a:rPr lang="zh-CN" altLang="zh-CN" sz="2400" dirty="0"/>
                  <a:t> </a:t>
                </a:r>
                <a14:m>
                  <m:oMath xmlns:m="http://schemas.openxmlformats.org/officeDocument/2006/math">
                    <m:d>
                      <m:dPr>
                        <m:begChr m:val="|"/>
                        <m:endChr m:val=""/>
                        <m:ctrlPr>
                          <a:rPr lang="zh-CN" altLang="zh-CN" sz="2400" i="1"/>
                        </m:ctrlPr>
                      </m:dPr>
                      <m:e>
                        <m:r>
                          <a:rPr lang="en-US" altLang="zh-CN" sz="2400" i="1"/>
                          <m:t> </m:t>
                        </m:r>
                        <m:sSub>
                          <m:sSubPr>
                            <m:ctrlPr>
                              <a:rPr lang="zh-CN" altLang="zh-CN" sz="2400" i="1"/>
                            </m:ctrlPr>
                          </m:sSubPr>
                          <m:e>
                            <m:r>
                              <a:rPr lang="en-US" altLang="zh-CN" sz="2400" i="1"/>
                              <m:t>𝐻</m:t>
                            </m:r>
                          </m:e>
                          <m:sub>
                            <m:r>
                              <a:rPr lang="en-US" altLang="zh-CN" sz="2400" i="1"/>
                              <m:t>0</m:t>
                            </m:r>
                          </m:sub>
                        </m:sSub>
                      </m:e>
                    </m:d>
                  </m:oMath>
                </a14:m>
                <a:r>
                  <a:rPr lang="en-US" altLang="zh-CN" sz="2400" dirty="0"/>
                  <a:t> is true}</a:t>
                </a:r>
                <a:endParaRPr lang="zh-CN" altLang="en-US" sz="2400" dirty="0"/>
              </a:p>
            </p:txBody>
          </p:sp>
        </mc:Choice>
        <mc:Fallback>
          <p:sp>
            <p:nvSpPr>
              <p:cNvPr id="12" name="文本框 11">
                <a:extLst>
                  <a:ext uri="{FF2B5EF4-FFF2-40B4-BE49-F238E27FC236}">
                    <a16:creationId xmlns:a16="http://schemas.microsoft.com/office/drawing/2014/main" id="{CF056940-250C-6CBB-84A6-7105552C9078}"/>
                  </a:ext>
                </a:extLst>
              </p:cNvPr>
              <p:cNvSpPr txBox="1">
                <a:spLocks noRot="1" noChangeAspect="1" noMove="1" noResize="1" noEditPoints="1" noAdjustHandles="1" noChangeArrowheads="1" noChangeShapeType="1" noTextEdit="1"/>
              </p:cNvSpPr>
              <p:nvPr/>
            </p:nvSpPr>
            <p:spPr>
              <a:xfrm>
                <a:off x="1043608" y="3174411"/>
                <a:ext cx="6552728" cy="509178"/>
              </a:xfrm>
              <a:prstGeom prst="rect">
                <a:avLst/>
              </a:prstGeom>
              <a:blipFill>
                <a:blip r:embed="rId3"/>
                <a:stretch>
                  <a:fillRect t="-4819" b="-228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889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96E996-5DF7-2F48-3495-C4B85F683008}"/>
              </a:ext>
            </a:extLst>
          </p:cNvPr>
          <p:cNvSpPr>
            <a:spLocks noChangeArrowheads="1"/>
          </p:cNvSpPr>
          <p:nvPr/>
        </p:nvSpPr>
        <p:spPr bwMode="auto">
          <a:xfrm>
            <a:off x="0" y="0"/>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Definition 8.2.4</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If it happens that hypothesis being tested is actually false, and if from the sample we reach the conclusion that it is true,  we say that a</a:t>
            </a:r>
            <a:r>
              <a:rPr kumimoji="0" lang="en-US" altLang="zh-CN"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type II error</a:t>
            </a: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has been committed.</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3095BD1-938A-F55D-03E6-3B0AB9A3E24B}"/>
                  </a:ext>
                </a:extLst>
              </p:cNvPr>
              <p:cNvSpPr txBox="1"/>
              <p:nvPr/>
            </p:nvSpPr>
            <p:spPr>
              <a:xfrm>
                <a:off x="0" y="1214897"/>
                <a:ext cx="8964488" cy="461665"/>
              </a:xfrm>
              <a:prstGeom prst="rect">
                <a:avLst/>
              </a:prstGeom>
              <a:noFill/>
            </p:spPr>
            <p:txBody>
              <a:bodyPr wrap="square">
                <a:spAutoFit/>
              </a:bodyPr>
              <a:lstStyle/>
              <a:p>
                <a:pPr indent="228600" algn="just"/>
                <a:r>
                  <a:rPr lang="en-US" altLang="zh-CN" sz="2400" kern="100" dirty="0">
                    <a:effectLst/>
                    <a:latin typeface="Times New Roman" panose="02020603050405020304" pitchFamily="18" charset="0"/>
                    <a:ea typeface="宋体" panose="02010600030101010101" pitchFamily="2" charset="-122"/>
                  </a:rPr>
                  <a:t>The probability of committing a type II error is usually denoted by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𝛽</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B3095BD1-938A-F55D-03E6-3B0AB9A3E24B}"/>
                  </a:ext>
                </a:extLst>
              </p:cNvPr>
              <p:cNvSpPr txBox="1">
                <a:spLocks noRot="1" noChangeAspect="1" noMove="1" noResize="1" noEditPoints="1" noAdjustHandles="1" noChangeArrowheads="1" noChangeShapeType="1" noTextEdit="1"/>
              </p:cNvSpPr>
              <p:nvPr/>
            </p:nvSpPr>
            <p:spPr>
              <a:xfrm>
                <a:off x="0" y="1214897"/>
                <a:ext cx="8964488" cy="461665"/>
              </a:xfrm>
              <a:prstGeom prst="rect">
                <a:avLst/>
              </a:prstGeom>
              <a:blipFill>
                <a:blip r:embed="rId2"/>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447A6F6-74FA-2518-8923-50D10ACC1389}"/>
                  </a:ext>
                </a:extLst>
              </p:cNvPr>
              <p:cNvSpPr txBox="1"/>
              <p:nvPr/>
            </p:nvSpPr>
            <p:spPr>
              <a:xfrm>
                <a:off x="1187624" y="1675800"/>
                <a:ext cx="6768752" cy="509178"/>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𝛽</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𝑃</m:t>
                    </m:r>
                  </m:oMath>
                </a14:m>
                <a:r>
                  <a:rPr lang="en-US" altLang="zh-CN" sz="2400" kern="100" dirty="0">
                    <a:effectLst/>
                    <a:latin typeface="Times New Roman" panose="02020603050405020304" pitchFamily="18" charset="0"/>
                  </a:rPr>
                  <a:t> {type II error}</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𝑃</m:t>
                    </m:r>
                    <m:r>
                      <m:rPr>
                        <m:nor/>
                      </m:rPr>
                      <a:rPr lang="en-US" altLang="zh-CN" sz="2400" dirty="0"/>
                      <m:t>{</m:t>
                    </m:r>
                    <m:r>
                      <m:rPr>
                        <m:nor/>
                      </m:rPr>
                      <a:rPr lang="en-US" altLang="zh-CN" sz="2400"/>
                      <m:t>accept</m:t>
                    </m:r>
                    <m:r>
                      <a:rPr lang="en-US" altLang="zh-CN" sz="2400" b="0" i="1" smtClean="0">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0</m:t>
                        </m:r>
                      </m:sub>
                    </m:sSub>
                    <m:r>
                      <m:rPr>
                        <m:nor/>
                      </m:rPr>
                      <a:rPr lang="zh-CN" altLang="zh-CN" sz="2400" dirty="0"/>
                      <m:t> </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0</m:t>
                            </m:r>
                          </m:sub>
                        </m:sSub>
                      </m:e>
                    </m:d>
                    <m:r>
                      <m:rPr>
                        <m:nor/>
                      </m:rPr>
                      <a:rPr lang="en-US" altLang="zh-CN" sz="2400" dirty="0"/>
                      <m:t> </m:t>
                    </m:r>
                    <m:r>
                      <m:rPr>
                        <m:nor/>
                      </m:rPr>
                      <a:rPr lang="en-US" altLang="zh-CN" sz="2400" dirty="0"/>
                      <m:t>is</m:t>
                    </m:r>
                    <m:r>
                      <m:rPr>
                        <m:nor/>
                      </m:rPr>
                      <a:rPr lang="en-US" altLang="zh-CN" sz="2400" b="0" i="0" dirty="0" smtClean="0"/>
                      <m:t> </m:t>
                    </m:r>
                    <m:r>
                      <m:rPr>
                        <m:nor/>
                      </m:rPr>
                      <a:rPr lang="en-US" altLang="zh-CN" sz="2400"/>
                      <m:t>false</m:t>
                    </m:r>
                    <m:r>
                      <m:rPr>
                        <m:nor/>
                      </m:rPr>
                      <a:rPr lang="en-US" altLang="zh-CN" sz="2400" dirty="0"/>
                      <m:t>}</m:t>
                    </m:r>
                  </m:oMath>
                </a14:m>
                <a:endParaRPr lang="zh-CN" altLang="en-US" sz="2400" dirty="0"/>
              </a:p>
            </p:txBody>
          </p:sp>
        </mc:Choice>
        <mc:Fallback>
          <p:sp>
            <p:nvSpPr>
              <p:cNvPr id="6" name="文本框 5">
                <a:extLst>
                  <a:ext uri="{FF2B5EF4-FFF2-40B4-BE49-F238E27FC236}">
                    <a16:creationId xmlns:a16="http://schemas.microsoft.com/office/drawing/2014/main" id="{8447A6F6-74FA-2518-8923-50D10ACC1389}"/>
                  </a:ext>
                </a:extLst>
              </p:cNvPr>
              <p:cNvSpPr txBox="1">
                <a:spLocks noRot="1" noChangeAspect="1" noMove="1" noResize="1" noEditPoints="1" noAdjustHandles="1" noChangeArrowheads="1" noChangeShapeType="1" noTextEdit="1"/>
              </p:cNvSpPr>
              <p:nvPr/>
            </p:nvSpPr>
            <p:spPr>
              <a:xfrm>
                <a:off x="1187624" y="1675800"/>
                <a:ext cx="6768752" cy="509178"/>
              </a:xfrm>
              <a:prstGeom prst="rect">
                <a:avLst/>
              </a:prstGeom>
              <a:blipFill>
                <a:blip r:embed="rId3"/>
                <a:stretch>
                  <a:fillRect t="-4819" b="-2289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58A7775C-537F-8CCC-E698-3928D849AA0D}"/>
              </a:ext>
            </a:extLst>
          </p:cNvPr>
          <p:cNvSpPr txBox="1"/>
          <p:nvPr/>
        </p:nvSpPr>
        <p:spPr>
          <a:xfrm>
            <a:off x="179512" y="2283501"/>
            <a:ext cx="8964488" cy="1200329"/>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In testing any null hypothesis, there are four possible situation that determine whether our decision is correct or in error. These four situation are summarized in the following table.</a:t>
            </a:r>
            <a:endParaRPr lang="zh-CN" altLang="en-US" sz="2400" dirty="0"/>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BD28B9DC-9B70-C650-924D-A2F369510554}"/>
                  </a:ext>
                </a:extLst>
              </p:cNvPr>
              <p:cNvGraphicFramePr>
                <a:graphicFrameLocks noGrp="1"/>
              </p:cNvGraphicFramePr>
              <p:nvPr>
                <p:extLst>
                  <p:ext uri="{D42A27DB-BD31-4B8C-83A1-F6EECF244321}">
                    <p14:modId xmlns:p14="http://schemas.microsoft.com/office/powerpoint/2010/main" val="2474349691"/>
                  </p:ext>
                </p:extLst>
              </p:nvPr>
            </p:nvGraphicFramePr>
            <p:xfrm>
              <a:off x="457200" y="3770728"/>
              <a:ext cx="8229600" cy="1602489"/>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2383495858"/>
                        </a:ext>
                      </a:extLst>
                    </a:gridCol>
                    <a:gridCol w="2743200">
                      <a:extLst>
                        <a:ext uri="{9D8B030D-6E8A-4147-A177-3AD203B41FA5}">
                          <a16:colId xmlns:a16="http://schemas.microsoft.com/office/drawing/2014/main" val="4100573365"/>
                        </a:ext>
                      </a:extLst>
                    </a:gridCol>
                    <a:gridCol w="2743200">
                      <a:extLst>
                        <a:ext uri="{9D8B030D-6E8A-4147-A177-3AD203B41FA5}">
                          <a16:colId xmlns:a16="http://schemas.microsoft.com/office/drawing/2014/main" val="179512728"/>
                        </a:ext>
                      </a:extLst>
                    </a:gridCol>
                  </a:tblGrid>
                  <a:tr h="534163">
                    <a:tc>
                      <a:txBody>
                        <a:bodyPr/>
                        <a:lstStyle/>
                        <a:p>
                          <a:pPr algn="just">
                            <a:tabLst>
                              <a:tab pos="457200" algn="l"/>
                            </a:tabLst>
                          </a:pPr>
                          <a:r>
                            <a:rPr lang="zh-CN" sz="14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tabLst>
                              <a:tab pos="457200" algn="l"/>
                            </a:tabLst>
                          </a:pPr>
                          <a:r>
                            <a:rPr lang="en-US" sz="1400" kern="100">
                              <a:effectLst/>
                            </a:rPr>
                            <a:t>Accept </a:t>
                          </a:r>
                          <a14:m>
                            <m:oMath xmlns:m="http://schemas.openxmlformats.org/officeDocument/2006/math">
                              <m:sSub>
                                <m:sSubPr>
                                  <m:ctrlPr>
                                    <a:rPr lang="zh-CN" sz="1400" kern="100">
                                      <a:effectLst/>
                                    </a:rPr>
                                  </m:ctrlPr>
                                </m:sSubPr>
                                <m:e>
                                  <m:r>
                                    <a:rPr lang="en-US" sz="1400" kern="100">
                                      <a:effectLst/>
                                    </a:rPr>
                                    <m:t>𝐻</m:t>
                                  </m:r>
                                </m:e>
                                <m:sub>
                                  <m:r>
                                    <a:rPr lang="en-US" sz="1400" kern="100">
                                      <a:effectLst/>
                                    </a:rPr>
                                    <m:t>0</m:t>
                                  </m:r>
                                </m:sub>
                              </m:sSub>
                            </m:oMath>
                          </a14:m>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tabLst>
                              <a:tab pos="457200" algn="l"/>
                            </a:tabLst>
                          </a:pPr>
                          <a:r>
                            <a:rPr lang="en-US" sz="1400" kern="100">
                              <a:effectLst/>
                            </a:rPr>
                            <a:t>Reject </a:t>
                          </a:r>
                          <a14:m>
                            <m:oMath xmlns:m="http://schemas.openxmlformats.org/officeDocument/2006/math">
                              <m:sSub>
                                <m:sSubPr>
                                  <m:ctrlPr>
                                    <a:rPr lang="zh-CN" sz="1400" kern="100">
                                      <a:effectLst/>
                                    </a:rPr>
                                  </m:ctrlPr>
                                </m:sSubPr>
                                <m:e>
                                  <m:r>
                                    <a:rPr lang="en-US" sz="1400" kern="100">
                                      <a:effectLst/>
                                    </a:rPr>
                                    <m:t>𝐻</m:t>
                                  </m:r>
                                </m:e>
                                <m:sub>
                                  <m:r>
                                    <a:rPr lang="en-US" sz="1400" kern="100">
                                      <a:effectLst/>
                                    </a:rPr>
                                    <m:t>0</m:t>
                                  </m:r>
                                </m:sub>
                              </m:sSub>
                            </m:oMath>
                          </a14:m>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7114187"/>
                      </a:ext>
                    </a:extLst>
                  </a:tr>
                  <a:tr h="534163">
                    <a:tc>
                      <a:txBody>
                        <a:bodyPr/>
                        <a:lstStyle/>
                        <a:p>
                          <a:pPr algn="just">
                            <a:tabLst>
                              <a:tab pos="457200" algn="l"/>
                            </a:tabLst>
                          </a:pPr>
                          <a14:m>
                            <m:oMath xmlns:m="http://schemas.openxmlformats.org/officeDocument/2006/math">
                              <m:sSub>
                                <m:sSubPr>
                                  <m:ctrlPr>
                                    <a:rPr lang="zh-CN" sz="1400" kern="100">
                                      <a:effectLst/>
                                    </a:rPr>
                                  </m:ctrlPr>
                                </m:sSubPr>
                                <m:e>
                                  <m:r>
                                    <a:rPr lang="en-US" sz="1400" kern="100">
                                      <a:effectLst/>
                                    </a:rPr>
                                    <m:t>𝐻</m:t>
                                  </m:r>
                                </m:e>
                                <m:sub>
                                  <m:r>
                                    <a:rPr lang="en-US" sz="1400" kern="100">
                                      <a:effectLst/>
                                    </a:rPr>
                                    <m:t>0</m:t>
                                  </m:r>
                                </m:sub>
                              </m:sSub>
                            </m:oMath>
                          </a14:m>
                          <a:r>
                            <a:rPr lang="en-US" sz="1400" kern="100" dirty="0">
                              <a:effectLst/>
                            </a:rPr>
                            <a:t> is true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tabLst>
                              <a:tab pos="457200" algn="l"/>
                            </a:tabLst>
                          </a:pPr>
                          <a:r>
                            <a:rPr lang="en-US" sz="1400" kern="100">
                              <a:effectLst/>
                            </a:rPr>
                            <a:t>Correct decision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tabLst>
                              <a:tab pos="457200" algn="l"/>
                            </a:tabLst>
                          </a:pPr>
                          <a:r>
                            <a:rPr lang="en-US" sz="1400" kern="100">
                              <a:effectLst/>
                            </a:rPr>
                            <a:t>Type I error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55448137"/>
                      </a:ext>
                    </a:extLst>
                  </a:tr>
                  <a:tr h="534163">
                    <a:tc>
                      <a:txBody>
                        <a:bodyPr/>
                        <a:lstStyle/>
                        <a:p>
                          <a:pPr algn="just">
                            <a:tabLst>
                              <a:tab pos="457200" algn="l"/>
                            </a:tabLst>
                          </a:pPr>
                          <a14:m>
                            <m:oMath xmlns:m="http://schemas.openxmlformats.org/officeDocument/2006/math">
                              <m:sSub>
                                <m:sSubPr>
                                  <m:ctrlPr>
                                    <a:rPr lang="zh-CN" sz="1400" kern="100">
                                      <a:effectLst/>
                                    </a:rPr>
                                  </m:ctrlPr>
                                </m:sSubPr>
                                <m:e>
                                  <m:r>
                                    <a:rPr lang="en-US" sz="1400" kern="100">
                                      <a:effectLst/>
                                    </a:rPr>
                                    <m:t>𝐻</m:t>
                                  </m:r>
                                </m:e>
                                <m:sub>
                                  <m:r>
                                    <a:rPr lang="en-US" sz="1400" kern="100">
                                      <a:effectLst/>
                                    </a:rPr>
                                    <m:t>0</m:t>
                                  </m:r>
                                </m:sub>
                              </m:sSub>
                            </m:oMath>
                          </a14:m>
                          <a:r>
                            <a:rPr lang="en-US" sz="1400" kern="100">
                              <a:effectLst/>
                            </a:rPr>
                            <a:t> is false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tabLst>
                              <a:tab pos="457200" algn="l"/>
                            </a:tabLst>
                          </a:pPr>
                          <a:r>
                            <a:rPr lang="en-US" sz="1400" kern="100">
                              <a:effectLst/>
                            </a:rPr>
                            <a:t>Type II error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tabLst>
                              <a:tab pos="457200" algn="l"/>
                            </a:tabLst>
                          </a:pPr>
                          <a:r>
                            <a:rPr lang="en-US" sz="1400" kern="100" dirty="0">
                              <a:effectLst/>
                            </a:rPr>
                            <a:t>Correct decision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88525839"/>
                      </a:ext>
                    </a:extLst>
                  </a:tr>
                </a:tbl>
              </a:graphicData>
            </a:graphic>
          </p:graphicFrame>
        </mc:Choice>
        <mc:Fallback>
          <p:graphicFrame>
            <p:nvGraphicFramePr>
              <p:cNvPr id="9" name="表格 8">
                <a:extLst>
                  <a:ext uri="{FF2B5EF4-FFF2-40B4-BE49-F238E27FC236}">
                    <a16:creationId xmlns:a16="http://schemas.microsoft.com/office/drawing/2014/main" id="{BD28B9DC-9B70-C650-924D-A2F369510554}"/>
                  </a:ext>
                </a:extLst>
              </p:cNvPr>
              <p:cNvGraphicFramePr>
                <a:graphicFrameLocks noGrp="1"/>
              </p:cNvGraphicFramePr>
              <p:nvPr>
                <p:extLst>
                  <p:ext uri="{D42A27DB-BD31-4B8C-83A1-F6EECF244321}">
                    <p14:modId xmlns:p14="http://schemas.microsoft.com/office/powerpoint/2010/main" val="2474349691"/>
                  </p:ext>
                </p:extLst>
              </p:nvPr>
            </p:nvGraphicFramePr>
            <p:xfrm>
              <a:off x="457200" y="3770728"/>
              <a:ext cx="8229600" cy="1602489"/>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2383495858"/>
                        </a:ext>
                      </a:extLst>
                    </a:gridCol>
                    <a:gridCol w="2743200">
                      <a:extLst>
                        <a:ext uri="{9D8B030D-6E8A-4147-A177-3AD203B41FA5}">
                          <a16:colId xmlns:a16="http://schemas.microsoft.com/office/drawing/2014/main" val="4100573365"/>
                        </a:ext>
                      </a:extLst>
                    </a:gridCol>
                    <a:gridCol w="2743200">
                      <a:extLst>
                        <a:ext uri="{9D8B030D-6E8A-4147-A177-3AD203B41FA5}">
                          <a16:colId xmlns:a16="http://schemas.microsoft.com/office/drawing/2014/main" val="179512728"/>
                        </a:ext>
                      </a:extLst>
                    </a:gridCol>
                  </a:tblGrid>
                  <a:tr h="534163">
                    <a:tc>
                      <a:txBody>
                        <a:bodyPr/>
                        <a:lstStyle/>
                        <a:p>
                          <a:pPr algn="just">
                            <a:tabLst>
                              <a:tab pos="457200" algn="l"/>
                            </a:tabLst>
                          </a:pPr>
                          <a:r>
                            <a:rPr lang="zh-CN" sz="14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nchor="ctr">
                        <a:blipFill>
                          <a:blip r:embed="rId4"/>
                          <a:stretch>
                            <a:fillRect l="-100444" t="-1136" r="-100667" b="-202273"/>
                          </a:stretch>
                        </a:blipFill>
                      </a:tcPr>
                    </a:tc>
                    <a:tc>
                      <a:txBody>
                        <a:bodyPr/>
                        <a:lstStyle/>
                        <a:p>
                          <a:endParaRPr lang="zh-CN"/>
                        </a:p>
                      </a:txBody>
                      <a:tcPr marL="68580" marR="68580" marT="0" marB="0" anchor="ctr">
                        <a:blipFill>
                          <a:blip r:embed="rId4"/>
                          <a:stretch>
                            <a:fillRect l="-200444" t="-1136" r="-667" b="-202273"/>
                          </a:stretch>
                        </a:blipFill>
                      </a:tcPr>
                    </a:tc>
                    <a:extLst>
                      <a:ext uri="{0D108BD9-81ED-4DB2-BD59-A6C34878D82A}">
                        <a16:rowId xmlns:a16="http://schemas.microsoft.com/office/drawing/2014/main" val="77114187"/>
                      </a:ext>
                    </a:extLst>
                  </a:tr>
                  <a:tr h="534163">
                    <a:tc>
                      <a:txBody>
                        <a:bodyPr/>
                        <a:lstStyle/>
                        <a:p>
                          <a:endParaRPr lang="zh-CN"/>
                        </a:p>
                      </a:txBody>
                      <a:tcPr marL="68580" marR="68580" marT="0" marB="0">
                        <a:blipFill>
                          <a:blip r:embed="rId4"/>
                          <a:stretch>
                            <a:fillRect l="-444" t="-101136" r="-200667" b="-102273"/>
                          </a:stretch>
                        </a:blipFill>
                      </a:tcPr>
                    </a:tc>
                    <a:tc>
                      <a:txBody>
                        <a:bodyPr/>
                        <a:lstStyle/>
                        <a:p>
                          <a:pPr algn="just">
                            <a:tabLst>
                              <a:tab pos="457200" algn="l"/>
                            </a:tabLst>
                          </a:pPr>
                          <a:r>
                            <a:rPr lang="en-US" sz="1400" kern="100">
                              <a:effectLst/>
                            </a:rPr>
                            <a:t>Correct decision</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tabLst>
                              <a:tab pos="457200" algn="l"/>
                            </a:tabLst>
                          </a:pPr>
                          <a:r>
                            <a:rPr lang="en-US" sz="1400" kern="100">
                              <a:effectLst/>
                            </a:rPr>
                            <a:t>Type I error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55448137"/>
                      </a:ext>
                    </a:extLst>
                  </a:tr>
                  <a:tr h="534163">
                    <a:tc>
                      <a:txBody>
                        <a:bodyPr/>
                        <a:lstStyle/>
                        <a:p>
                          <a:endParaRPr lang="zh-CN"/>
                        </a:p>
                      </a:txBody>
                      <a:tcPr marL="68580" marR="68580" marT="0" marB="0">
                        <a:blipFill>
                          <a:blip r:embed="rId4"/>
                          <a:stretch>
                            <a:fillRect l="-444" t="-201136" r="-200667" b="-2273"/>
                          </a:stretch>
                        </a:blipFill>
                      </a:tcPr>
                    </a:tc>
                    <a:tc>
                      <a:txBody>
                        <a:bodyPr/>
                        <a:lstStyle/>
                        <a:p>
                          <a:pPr algn="just">
                            <a:tabLst>
                              <a:tab pos="457200" algn="l"/>
                            </a:tabLst>
                          </a:pPr>
                          <a:r>
                            <a:rPr lang="en-US" sz="1400" kern="100">
                              <a:effectLst/>
                            </a:rPr>
                            <a:t>Type II error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tabLst>
                              <a:tab pos="457200" algn="l"/>
                            </a:tabLst>
                          </a:pPr>
                          <a:r>
                            <a:rPr lang="en-US" sz="1400" kern="100" dirty="0">
                              <a:effectLst/>
                            </a:rPr>
                            <a:t>Correct decision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88525839"/>
                      </a:ext>
                    </a:extLst>
                  </a:tr>
                </a:tbl>
              </a:graphicData>
            </a:graphic>
          </p:graphicFrame>
        </mc:Fallback>
      </mc:AlternateContent>
    </p:spTree>
    <p:extLst>
      <p:ext uri="{BB962C8B-B14F-4D97-AF65-F5344CB8AC3E}">
        <p14:creationId xmlns:p14="http://schemas.microsoft.com/office/powerpoint/2010/main" val="355968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23806827-8094-AD82-3578-B57CFACA9B02}"/>
                  </a:ext>
                </a:extLst>
              </p:cNvPr>
              <p:cNvSpPr txBox="1"/>
              <p:nvPr/>
            </p:nvSpPr>
            <p:spPr>
              <a:xfrm>
                <a:off x="467544" y="1196752"/>
                <a:ext cx="8424936" cy="3046988"/>
              </a:xfrm>
              <a:prstGeom prst="rect">
                <a:avLst/>
              </a:prstGeom>
              <a:noFill/>
            </p:spPr>
            <p:txBody>
              <a:bodyPr wrap="square">
                <a:spAutoFit/>
              </a:bodyPr>
              <a:lstStyle/>
              <a:p>
                <a:r>
                  <a:rPr lang="en-US" altLang="zh-CN" sz="2400" kern="100" dirty="0">
                    <a:effectLst/>
                    <a:latin typeface="Times New Roman" panose="02020603050405020304" pitchFamily="18" charset="0"/>
                  </a:rPr>
                  <a:t>For a given number of observations it can be shown that if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is given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𝛽</m:t>
                    </m:r>
                  </m:oMath>
                </a14:m>
                <a:r>
                  <a:rPr lang="en-US" altLang="zh-CN" sz="2400" kern="100" dirty="0">
                    <a:effectLst/>
                    <a:latin typeface="Times New Roman" panose="02020603050405020304" pitchFamily="18" charset="0"/>
                  </a:rPr>
                  <a:t> can be determined, and that if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is decreased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𝛽</m:t>
                    </m:r>
                  </m:oMath>
                </a14:m>
                <a:r>
                  <a:rPr lang="en-US" altLang="zh-CN" sz="2400" kern="100" dirty="0">
                    <a:effectLst/>
                    <a:latin typeface="Times New Roman" panose="02020603050405020304" pitchFamily="18" charset="0"/>
                  </a:rPr>
                  <a:t> is increased. This means that, for a fixed sample size, if the probability of committing a type I error is decreased, the probability of committing a type II error is increased, and vice versa. </a:t>
                </a:r>
                <a:r>
                  <a:rPr lang="en-US" altLang="zh-CN" sz="2400" b="1" kern="100" dirty="0">
                    <a:solidFill>
                      <a:srgbClr val="0000FF"/>
                    </a:solidFill>
                    <a:effectLst/>
                    <a:latin typeface="Times New Roman" panose="02020603050405020304" pitchFamily="18" charset="0"/>
                  </a:rPr>
                  <a:t>If we wish to decrease the chances of both types of error at the same time, it can be accomplished only by increasing the size of the sample.</a:t>
                </a:r>
                <a:r>
                  <a:rPr lang="en-US" altLang="zh-CN" sz="2400" kern="100" dirty="0">
                    <a:effectLst/>
                    <a:latin typeface="Times New Roman" panose="02020603050405020304" pitchFamily="18" charset="0"/>
                  </a:rPr>
                  <a:t> </a:t>
                </a:r>
                <a:endParaRPr lang="zh-CN" altLang="en-US" sz="2400" dirty="0"/>
              </a:p>
            </p:txBody>
          </p:sp>
        </mc:Choice>
        <mc:Fallback>
          <p:sp>
            <p:nvSpPr>
              <p:cNvPr id="3" name="文本框 2">
                <a:extLst>
                  <a:ext uri="{FF2B5EF4-FFF2-40B4-BE49-F238E27FC236}">
                    <a16:creationId xmlns:a16="http://schemas.microsoft.com/office/drawing/2014/main" id="{23806827-8094-AD82-3578-B57CFACA9B02}"/>
                  </a:ext>
                </a:extLst>
              </p:cNvPr>
              <p:cNvSpPr txBox="1">
                <a:spLocks noRot="1" noChangeAspect="1" noMove="1" noResize="1" noEditPoints="1" noAdjustHandles="1" noChangeArrowheads="1" noChangeShapeType="1" noTextEdit="1"/>
              </p:cNvSpPr>
              <p:nvPr/>
            </p:nvSpPr>
            <p:spPr>
              <a:xfrm>
                <a:off x="467544" y="1196752"/>
                <a:ext cx="8424936" cy="3046988"/>
              </a:xfrm>
              <a:prstGeom prst="rect">
                <a:avLst/>
              </a:prstGeom>
              <a:blipFill>
                <a:blip r:embed="rId2"/>
                <a:stretch>
                  <a:fillRect l="-1158" t="-1600" r="-724" b="-3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839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42AB64-24BE-E4C3-0F74-6C9C6DA202EF}"/>
              </a:ext>
            </a:extLst>
          </p:cNvPr>
          <p:cNvSpPr txBox="1"/>
          <p:nvPr/>
        </p:nvSpPr>
        <p:spPr>
          <a:xfrm>
            <a:off x="395536" y="404664"/>
            <a:ext cx="8136904" cy="1938992"/>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Often, the problem confronting scientists or engineers is not so much the estimation of a population parameter as discussed in Chapter 7, but rather the formation of data-based decision procedure that can produce a conclusion about some scientific system.</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F5FCC180-8721-6844-DFE7-E5AC8750E905}"/>
              </a:ext>
            </a:extLst>
          </p:cNvPr>
          <p:cNvSpPr txBox="1"/>
          <p:nvPr/>
        </p:nvSpPr>
        <p:spPr>
          <a:xfrm>
            <a:off x="746153" y="3013501"/>
            <a:ext cx="7776864"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We shall now consider one of the most important problems that of testing statistical hypotheses.</a:t>
            </a:r>
            <a:endParaRPr lang="zh-CN" altLang="en-US" sz="2400" dirty="0"/>
          </a:p>
        </p:txBody>
      </p:sp>
    </p:spTree>
    <p:extLst>
      <p:ext uri="{BB962C8B-B14F-4D97-AF65-F5344CB8AC3E}">
        <p14:creationId xmlns:p14="http://schemas.microsoft.com/office/powerpoint/2010/main" val="31164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0BEFAD-12D6-A504-370A-6CDD68D32772}"/>
              </a:ext>
            </a:extLst>
          </p:cNvPr>
          <p:cNvSpPr txBox="1"/>
          <p:nvPr/>
        </p:nvSpPr>
        <p:spPr>
          <a:xfrm>
            <a:off x="35111" y="0"/>
            <a:ext cx="5094312" cy="461665"/>
          </a:xfrm>
          <a:prstGeom prst="rect">
            <a:avLst/>
          </a:prstGeom>
          <a:noFill/>
        </p:spPr>
        <p:txBody>
          <a:bodyPr wrap="square">
            <a:spAutoFit/>
          </a:bodyPr>
          <a:lstStyle/>
          <a:p>
            <a:r>
              <a:rPr lang="en-US" altLang="zh-CN" sz="2400" b="1" kern="100" dirty="0">
                <a:solidFill>
                  <a:srgbClr val="000080"/>
                </a:solidFill>
                <a:effectLst/>
                <a:latin typeface="Times New Roman" panose="02020603050405020304" pitchFamily="18" charset="0"/>
                <a:ea typeface="宋体" panose="02010600030101010101" pitchFamily="2" charset="-122"/>
              </a:rPr>
              <a:t>8.3  Hypotheses Concerning Mean</a:t>
            </a:r>
            <a:endParaRPr lang="zh-CN" altLang="en-US" sz="2400" dirty="0"/>
          </a:p>
        </p:txBody>
      </p:sp>
      <p:sp>
        <p:nvSpPr>
          <p:cNvPr id="5" name="文本框 4">
            <a:extLst>
              <a:ext uri="{FF2B5EF4-FFF2-40B4-BE49-F238E27FC236}">
                <a16:creationId xmlns:a16="http://schemas.microsoft.com/office/drawing/2014/main" id="{708762A3-0E54-399C-940C-FFCFE1AE9919}"/>
              </a:ext>
            </a:extLst>
          </p:cNvPr>
          <p:cNvSpPr txBox="1"/>
          <p:nvPr/>
        </p:nvSpPr>
        <p:spPr>
          <a:xfrm>
            <a:off x="143508" y="488843"/>
            <a:ext cx="8856984"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In this section we are concerned with testing hypotheses concerning population mean. There are two situation, single mean and two means.</a:t>
            </a:r>
            <a:endParaRPr lang="zh-CN" altLang="en-US" sz="2400" dirty="0"/>
          </a:p>
        </p:txBody>
      </p:sp>
      <p:sp>
        <p:nvSpPr>
          <p:cNvPr id="7" name="文本框 6">
            <a:extLst>
              <a:ext uri="{FF2B5EF4-FFF2-40B4-BE49-F238E27FC236}">
                <a16:creationId xmlns:a16="http://schemas.microsoft.com/office/drawing/2014/main" id="{C0C86E8D-F65E-FA97-88C0-D6E4724D021A}"/>
              </a:ext>
            </a:extLst>
          </p:cNvPr>
          <p:cNvSpPr txBox="1"/>
          <p:nvPr/>
        </p:nvSpPr>
        <p:spPr>
          <a:xfrm>
            <a:off x="323528" y="1347018"/>
            <a:ext cx="5437826" cy="46166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Let us first consider the single mean.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8D13A41-B31F-C74A-93BF-4AC9B254DD3F}"/>
                  </a:ext>
                </a:extLst>
              </p:cNvPr>
              <p:cNvSpPr txBox="1"/>
              <p:nvPr/>
            </p:nvSpPr>
            <p:spPr>
              <a:xfrm>
                <a:off x="134277" y="1700808"/>
                <a:ext cx="8296100" cy="470000"/>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Testing </a:t>
                </a:r>
                <a14:m>
                  <m:oMath xmlns:m="http://schemas.openxmlformats.org/officeDocument/2006/math">
                    <m:r>
                      <a:rPr lang="en-US" altLang="zh-CN" sz="2400" b="1" i="1" kern="100">
                        <a:solidFill>
                          <a:srgbClr val="0000FF"/>
                        </a:solidFill>
                        <a:effectLst/>
                        <a:latin typeface="Cambria Math" panose="02040503050406030204" pitchFamily="18" charset="0"/>
                        <a:cs typeface="Times New Roman" panose="02020603050405020304" pitchFamily="18" charset="0"/>
                      </a:rPr>
                      <m:t>𝝁</m:t>
                    </m:r>
                    <m:r>
                      <a:rPr lang="en-US" altLang="zh-CN" sz="2400" b="1" i="1" kern="100">
                        <a:solidFill>
                          <a:srgbClr val="0000FF"/>
                        </a:solidFill>
                        <a:effectLst/>
                        <a:latin typeface="Cambria Math" panose="02040503050406030204" pitchFamily="18" charset="0"/>
                        <a:cs typeface="Times New Roman" panose="02020603050405020304" pitchFamily="18" charset="0"/>
                      </a:rPr>
                      <m:t>=</m:t>
                    </m:r>
                    <m:sSub>
                      <m:sSubPr>
                        <m:ctrlPr>
                          <a:rPr lang="zh-CN" altLang="zh-CN" sz="2400" b="1" i="1">
                            <a:solidFill>
                              <a:srgbClr val="0000FF"/>
                            </a:solidFill>
                            <a:effectLst/>
                            <a:latin typeface="Cambria Math" panose="02040503050406030204" pitchFamily="18" charset="0"/>
                            <a:ea typeface="Cambria Math" panose="02040503050406030204" pitchFamily="18" charset="0"/>
                          </a:rPr>
                        </m:ctrlPr>
                      </m:sSubPr>
                      <m:e>
                        <m:r>
                          <a:rPr lang="en-US" altLang="zh-CN" sz="2400" b="1" i="1" kern="100">
                            <a:solidFill>
                              <a:srgbClr val="0000FF"/>
                            </a:solidFill>
                            <a:effectLst/>
                            <a:latin typeface="Cambria Math" panose="02040503050406030204" pitchFamily="18" charset="0"/>
                            <a:cs typeface="Times New Roman" panose="02020603050405020304" pitchFamily="18" charset="0"/>
                          </a:rPr>
                          <m:t>𝝁</m:t>
                        </m:r>
                      </m:e>
                      <m:sub>
                        <m:r>
                          <a:rPr lang="en-US" altLang="zh-CN" sz="2400" b="1" i="1" kern="100">
                            <a:solidFill>
                              <a:srgbClr val="0000FF"/>
                            </a:solidFill>
                            <a:effectLst/>
                            <a:latin typeface="Cambria Math" panose="02040503050406030204" pitchFamily="18" charset="0"/>
                            <a:cs typeface="Times New Roman" panose="02020603050405020304" pitchFamily="18" charset="0"/>
                          </a:rPr>
                          <m:t>𝟎</m:t>
                        </m:r>
                      </m:sub>
                    </m:sSub>
                    <m:r>
                      <a:rPr lang="en-US" altLang="zh-CN" sz="2400" b="1" i="1" kern="100" smtClean="0">
                        <a:solidFill>
                          <a:srgbClr val="0000FF"/>
                        </a:solidFill>
                        <a:effectLst/>
                        <a:latin typeface="Cambria Math" panose="02040503050406030204" pitchFamily="18" charset="0"/>
                        <a:cs typeface="Times New Roman" panose="02020603050405020304" pitchFamily="18" charset="0"/>
                      </a:rPr>
                      <m:t> </m:t>
                    </m:r>
                  </m:oMath>
                </a14:m>
                <a:r>
                  <a:rPr lang="en-US" altLang="zh-CN" sz="2400" dirty="0"/>
                  <a:t>(Normal population and variance </a:t>
                </a:r>
                <a14:m>
                  <m:oMath xmlns:m="http://schemas.openxmlformats.org/officeDocument/2006/math">
                    <m:sSup>
                      <m:sSupPr>
                        <m:ctrlPr>
                          <a:rPr lang="zh-CN" altLang="zh-CN" sz="2400" b="1" i="1"/>
                        </m:ctrlPr>
                      </m:sSupPr>
                      <m:e>
                        <m:r>
                          <a:rPr lang="en-US" altLang="zh-CN" sz="2400" b="1" i="1"/>
                          <m:t>𝝈</m:t>
                        </m:r>
                      </m:e>
                      <m:sup>
                        <m:r>
                          <a:rPr lang="en-US" altLang="zh-CN" sz="2400" b="1" i="1"/>
                          <m:t>𝟐</m:t>
                        </m:r>
                      </m:sup>
                    </m:sSup>
                  </m:oMath>
                </a14:m>
                <a:r>
                  <a:rPr lang="zh-CN" altLang="en-US" sz="2400" dirty="0"/>
                  <a:t> </a:t>
                </a:r>
                <a:r>
                  <a:rPr lang="en-US" altLang="zh-CN" sz="2400" dirty="0"/>
                  <a:t>known)</a:t>
                </a:r>
                <a:endParaRPr lang="zh-CN" altLang="en-US" sz="2400" dirty="0"/>
              </a:p>
            </p:txBody>
          </p:sp>
        </mc:Choice>
        <mc:Fallback>
          <p:sp>
            <p:nvSpPr>
              <p:cNvPr id="10" name="文本框 9">
                <a:extLst>
                  <a:ext uri="{FF2B5EF4-FFF2-40B4-BE49-F238E27FC236}">
                    <a16:creationId xmlns:a16="http://schemas.microsoft.com/office/drawing/2014/main" id="{08D13A41-B31F-C74A-93BF-4AC9B254DD3F}"/>
                  </a:ext>
                </a:extLst>
              </p:cNvPr>
              <p:cNvSpPr txBox="1">
                <a:spLocks noRot="1" noChangeAspect="1" noMove="1" noResize="1" noEditPoints="1" noAdjustHandles="1" noChangeArrowheads="1" noChangeShapeType="1" noTextEdit="1"/>
              </p:cNvSpPr>
              <p:nvPr/>
            </p:nvSpPr>
            <p:spPr>
              <a:xfrm>
                <a:off x="134277" y="1700808"/>
                <a:ext cx="8296100" cy="470000"/>
              </a:xfrm>
              <a:prstGeom prst="rect">
                <a:avLst/>
              </a:prstGeom>
              <a:blipFill>
                <a:blip r:embed="rId2"/>
                <a:stretch>
                  <a:fillRect l="-1102" t="-7792" b="-29870"/>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1A7AECD7-30BF-1884-66A1-9C31EAFB01E0}"/>
              </a:ext>
            </a:extLst>
          </p:cNvPr>
          <p:cNvSpPr txBox="1"/>
          <p:nvPr/>
        </p:nvSpPr>
        <p:spPr>
          <a:xfrm>
            <a:off x="35111" y="2320943"/>
            <a:ext cx="8604956" cy="46166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Following the outline of the preceding section, </a:t>
            </a:r>
            <a:r>
              <a:rPr lang="en-US" altLang="zh-CN" sz="2400" b="1" kern="100" dirty="0">
                <a:effectLst/>
                <a:latin typeface="Times New Roman" panose="02020603050405020304" pitchFamily="18" charset="0"/>
                <a:ea typeface="宋体" panose="02010600030101010101" pitchFamily="2" charset="-122"/>
              </a:rPr>
              <a:t>by writing</a:t>
            </a:r>
            <a:r>
              <a:rPr lang="en-US" altLang="zh-CN" sz="2400" kern="100" dirty="0">
                <a:effectLst/>
                <a:latin typeface="Times New Roman" panose="02020603050405020304" pitchFamily="18" charset="0"/>
                <a:ea typeface="宋体" panose="02010600030101010101" pitchFamily="2" charset="-122"/>
              </a:rPr>
              <a:t> we do:</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3A29CA96-0FDB-A849-9A44-C7DF6F3098A4}"/>
                  </a:ext>
                </a:extLst>
              </p:cNvPr>
              <p:cNvSpPr txBox="1"/>
              <p:nvPr/>
            </p:nvSpPr>
            <p:spPr>
              <a:xfrm>
                <a:off x="539551" y="2878947"/>
                <a:ext cx="6840760"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1.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𝐻</m:t>
                        </m:r>
                      </m:e>
                      <m:sub>
                        <m:r>
                          <a:rPr lang="en-US" altLang="zh-CN" sz="2400" i="1" kern="100">
                            <a:effectLst/>
                            <a:latin typeface="Cambria Math" panose="02040503050406030204" pitchFamily="18" charset="0"/>
                            <a:ea typeface="宋体" panose="02010600030101010101" pitchFamily="2" charset="-122"/>
                          </a:rPr>
                          <m:t>0</m:t>
                        </m:r>
                      </m:sub>
                    </m:sSub>
                  </m:oMath>
                </a14:m>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𝜇</m:t>
                    </m:r>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𝜇</m:t>
                        </m:r>
                      </m:e>
                      <m:sub>
                        <m:r>
                          <a:rPr lang="en-US" altLang="zh-CN" sz="2400" i="1" kern="100">
                            <a:effectLst/>
                            <a:latin typeface="Cambria Math" panose="02040503050406030204" pitchFamily="18" charset="0"/>
                            <a:ea typeface="宋体" panose="02010600030101010101" pitchFamily="2" charset="-122"/>
                          </a:rPr>
                          <m:t>0</m:t>
                        </m:r>
                      </m:sub>
                    </m:sSub>
                  </m:oMath>
                </a14:m>
                <a:r>
                  <a:rPr lang="en-US" altLang="zh-CN" sz="2400" kern="100" dirty="0">
                    <a:effectLst/>
                    <a:latin typeface="Times New Roman" panose="02020603050405020304" pitchFamily="18" charset="0"/>
                    <a:ea typeface="宋体" panose="02010600030101010101" pitchFamily="2" charset="-122"/>
                  </a:rPr>
                  <a:t>, alternative hypotheses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𝐻</m:t>
                        </m:r>
                      </m:e>
                      <m:sub>
                        <m:r>
                          <a:rPr lang="en-US" altLang="zh-CN" sz="2400" i="1" kern="100">
                            <a:effectLst/>
                            <a:latin typeface="Cambria Math" panose="02040503050406030204" pitchFamily="18" charset="0"/>
                            <a:ea typeface="宋体" panose="02010600030101010101" pitchFamily="2" charset="-122"/>
                          </a:rPr>
                          <m:t>1</m:t>
                        </m:r>
                      </m:sub>
                    </m:sSub>
                  </m:oMath>
                </a14:m>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𝜇</m:t>
                    </m:r>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𝜇</m:t>
                        </m:r>
                      </m:e>
                      <m:sub>
                        <m:r>
                          <a:rPr lang="en-US" altLang="zh-CN" sz="2400" i="1" kern="100">
                            <a:effectLst/>
                            <a:latin typeface="Cambria Math" panose="02040503050406030204" pitchFamily="18" charset="0"/>
                            <a:ea typeface="宋体" panose="02010600030101010101" pitchFamily="2" charset="-122"/>
                          </a:rPr>
                          <m:t>0</m:t>
                        </m:r>
                      </m:sub>
                    </m:sSub>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8" name="文本框 17">
                <a:extLst>
                  <a:ext uri="{FF2B5EF4-FFF2-40B4-BE49-F238E27FC236}">
                    <a16:creationId xmlns:a16="http://schemas.microsoft.com/office/drawing/2014/main" id="{3A29CA96-0FDB-A849-9A44-C7DF6F3098A4}"/>
                  </a:ext>
                </a:extLst>
              </p:cNvPr>
              <p:cNvSpPr txBox="1">
                <a:spLocks noRot="1" noChangeAspect="1" noMove="1" noResize="1" noEditPoints="1" noAdjustHandles="1" noChangeArrowheads="1" noChangeShapeType="1" noTextEdit="1"/>
              </p:cNvSpPr>
              <p:nvPr/>
            </p:nvSpPr>
            <p:spPr>
              <a:xfrm>
                <a:off x="539551" y="2878947"/>
                <a:ext cx="6840760" cy="461665"/>
              </a:xfrm>
              <a:prstGeom prst="rect">
                <a:avLst/>
              </a:prstGeom>
              <a:blipFill>
                <a:blip r:embed="rId3"/>
                <a:stretch>
                  <a:fillRect l="-1426" t="-10526" b="-2894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1670C640-44AE-1055-41DC-E859276B67EF}"/>
              </a:ext>
            </a:extLst>
          </p:cNvPr>
          <p:cNvSpPr txBox="1"/>
          <p:nvPr/>
        </p:nvSpPr>
        <p:spPr>
          <a:xfrm>
            <a:off x="539552" y="3483295"/>
            <a:ext cx="4605050"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2. The appropriate test statistic is</a:t>
            </a:r>
            <a:endParaRPr lang="zh-CN" altLang="en-US" sz="2400" dirty="0"/>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F0F43442-3E58-44BA-B7DE-9158FD035612}"/>
                  </a:ext>
                </a:extLst>
              </p:cNvPr>
              <p:cNvSpPr txBox="1"/>
              <p:nvPr/>
            </p:nvSpPr>
            <p:spPr>
              <a:xfrm>
                <a:off x="4337589" y="3269853"/>
                <a:ext cx="3814693" cy="944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𝑋</m:t>
                              </m:r>
                            </m:e>
                          </m:ba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r>
                        <a:rPr lang="zh-CN" altLang="en-US" sz="2400" i="0">
                          <a:latin typeface="Cambria Math" panose="02040503050406030204" pitchFamily="18" charset="0"/>
                        </a:rPr>
                        <m:t>~ </m:t>
                      </m:r>
                      <m:r>
                        <a:rPr lang="zh-CN" altLang="en-US" sz="2400" i="1">
                          <a:latin typeface="Cambria Math" panose="02040503050406030204" pitchFamily="18" charset="0"/>
                        </a:rPr>
                        <m:t>𝑁</m:t>
                      </m:r>
                      <m:d>
                        <m:dPr>
                          <m:sepChr m:val=","/>
                          <m:ctrlPr>
                            <a:rPr lang="zh-CN" altLang="en-US" sz="2400" i="1">
                              <a:latin typeface="Cambria Math" panose="02040503050406030204" pitchFamily="18" charset="0"/>
                            </a:rPr>
                          </m:ctrlPr>
                        </m:dPr>
                        <m:e>
                          <m:r>
                            <a:rPr lang="zh-CN" altLang="en-US" sz="2400" i="0">
                              <a:latin typeface="Cambria Math" panose="02040503050406030204" pitchFamily="18" charset="0"/>
                            </a:rPr>
                            <m:t>0</m:t>
                          </m:r>
                        </m:e>
                        <m:e>
                          <m:r>
                            <a:rPr lang="zh-CN" altLang="en-US" sz="2400" i="0">
                              <a:latin typeface="Cambria Math" panose="02040503050406030204" pitchFamily="18" charset="0"/>
                            </a:rPr>
                            <m:t> 1</m:t>
                          </m:r>
                        </m:e>
                      </m:d>
                    </m:oMath>
                  </m:oMathPara>
                </a14:m>
                <a:endParaRPr lang="zh-CN" altLang="en-US" sz="2400" dirty="0"/>
              </a:p>
            </p:txBody>
          </p:sp>
        </mc:Choice>
        <mc:Fallback>
          <p:sp>
            <p:nvSpPr>
              <p:cNvPr id="22" name="文本框 21">
                <a:extLst>
                  <a:ext uri="{FF2B5EF4-FFF2-40B4-BE49-F238E27FC236}">
                    <a16:creationId xmlns:a16="http://schemas.microsoft.com/office/drawing/2014/main" id="{F0F43442-3E58-44BA-B7DE-9158FD035612}"/>
                  </a:ext>
                </a:extLst>
              </p:cNvPr>
              <p:cNvSpPr txBox="1">
                <a:spLocks noRot="1" noChangeAspect="1" noMove="1" noResize="1" noEditPoints="1" noAdjustHandles="1" noChangeArrowheads="1" noChangeShapeType="1" noTextEdit="1"/>
              </p:cNvSpPr>
              <p:nvPr/>
            </p:nvSpPr>
            <p:spPr>
              <a:xfrm>
                <a:off x="4337589" y="3269853"/>
                <a:ext cx="3814693" cy="94474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943A1414-FB40-F533-22E0-E67BC0EC3757}"/>
                  </a:ext>
                </a:extLst>
              </p:cNvPr>
              <p:cNvSpPr txBox="1"/>
              <p:nvPr/>
            </p:nvSpPr>
            <p:spPr>
              <a:xfrm>
                <a:off x="549443" y="4154547"/>
                <a:ext cx="7344817"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3. Find out critical value for fixed level of significance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𝛼</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24" name="文本框 23">
                <a:extLst>
                  <a:ext uri="{FF2B5EF4-FFF2-40B4-BE49-F238E27FC236}">
                    <a16:creationId xmlns:a16="http://schemas.microsoft.com/office/drawing/2014/main" id="{943A1414-FB40-F533-22E0-E67BC0EC3757}"/>
                  </a:ext>
                </a:extLst>
              </p:cNvPr>
              <p:cNvSpPr txBox="1">
                <a:spLocks noRot="1" noChangeAspect="1" noMove="1" noResize="1" noEditPoints="1" noAdjustHandles="1" noChangeArrowheads="1" noChangeShapeType="1" noTextEdit="1"/>
              </p:cNvSpPr>
              <p:nvPr/>
            </p:nvSpPr>
            <p:spPr>
              <a:xfrm>
                <a:off x="549443" y="4154547"/>
                <a:ext cx="7344817" cy="461665"/>
              </a:xfrm>
              <a:prstGeom prst="rect">
                <a:avLst/>
              </a:prstGeom>
              <a:blipFill>
                <a:blip r:embed="rId5"/>
                <a:stretch>
                  <a:fillRect l="-1245"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EDF76774-6BEC-5834-3C7C-AD6D41A70AFC}"/>
                  </a:ext>
                </a:extLst>
              </p:cNvPr>
              <p:cNvSpPr txBox="1"/>
              <p:nvPr/>
            </p:nvSpPr>
            <p:spPr>
              <a:xfrm>
                <a:off x="3042441" y="4670269"/>
                <a:ext cx="2952238"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e>
                        <m:e>
                          <m:r>
                            <a:rPr lang="zh-CN" altLang="en-US" sz="2400" i="0">
                              <a:latin typeface="Cambria Math" panose="02040503050406030204" pitchFamily="18" charset="0"/>
                            </a:rPr>
                            <m:t>&gt;</m:t>
                          </m:r>
                        </m:e>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𝑧</m:t>
                              </m:r>
                            </m:e>
                            <m:sub>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𝛼</m:t>
                                  </m:r>
                                </m:num>
                                <m:den>
                                  <m:r>
                                    <a:rPr lang="zh-CN" altLang="en-US" sz="2400" i="0">
                                      <a:latin typeface="Cambria Math" panose="02040503050406030204" pitchFamily="18" charset="0"/>
                                    </a:rPr>
                                    <m:t>2</m:t>
                                  </m:r>
                                </m:den>
                              </m:f>
                            </m:sub>
                          </m:sSub>
                        </m:e>
                      </m:d>
                      <m:r>
                        <a:rPr lang="zh-CN" altLang="en-US" sz="2400" i="0">
                          <a:latin typeface="Cambria Math" panose="02040503050406030204" pitchFamily="18" charset="0"/>
                        </a:rPr>
                        <m:t>=</m:t>
                      </m:r>
                      <m:r>
                        <a:rPr lang="zh-CN" altLang="en-US" sz="2400" i="1">
                          <a:latin typeface="Cambria Math" panose="02040503050406030204" pitchFamily="18" charset="0"/>
                        </a:rPr>
                        <m:t>𝛼</m:t>
                      </m:r>
                    </m:oMath>
                  </m:oMathPara>
                </a14:m>
                <a:endParaRPr lang="zh-CN" altLang="en-US" sz="2400" dirty="0"/>
              </a:p>
            </p:txBody>
          </p:sp>
        </mc:Choice>
        <mc:Fallback>
          <p:sp>
            <p:nvSpPr>
              <p:cNvPr id="26" name="文本框 25">
                <a:extLst>
                  <a:ext uri="{FF2B5EF4-FFF2-40B4-BE49-F238E27FC236}">
                    <a16:creationId xmlns:a16="http://schemas.microsoft.com/office/drawing/2014/main" id="{EDF76774-6BEC-5834-3C7C-AD6D41A70AFC}"/>
                  </a:ext>
                </a:extLst>
              </p:cNvPr>
              <p:cNvSpPr txBox="1">
                <a:spLocks noRot="1" noChangeAspect="1" noMove="1" noResize="1" noEditPoints="1" noAdjustHandles="1" noChangeArrowheads="1" noChangeShapeType="1" noTextEdit="1"/>
              </p:cNvSpPr>
              <p:nvPr/>
            </p:nvSpPr>
            <p:spPr>
              <a:xfrm>
                <a:off x="3042441" y="4670269"/>
                <a:ext cx="2952238" cy="512000"/>
              </a:xfrm>
              <a:prstGeom prst="rect">
                <a:avLst/>
              </a:prstGeom>
              <a:blipFill>
                <a:blip r:embed="rId6"/>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B86D32E5-4099-73C8-11F1-DC6261C5B908}"/>
              </a:ext>
            </a:extLst>
          </p:cNvPr>
          <p:cNvSpPr txBox="1"/>
          <p:nvPr/>
        </p:nvSpPr>
        <p:spPr>
          <a:xfrm>
            <a:off x="575460" y="5182269"/>
            <a:ext cx="2088232"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4. Calculation: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499BEB06-5CE6-D8F2-90C0-33C9C79A416C}"/>
                  </a:ext>
                </a:extLst>
              </p:cNvPr>
              <p:cNvSpPr txBox="1"/>
              <p:nvPr/>
            </p:nvSpPr>
            <p:spPr>
              <a:xfrm>
                <a:off x="2267744" y="5157192"/>
                <a:ext cx="2592288" cy="8450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𝑧</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oMath>
                  </m:oMathPara>
                </a14:m>
                <a:endParaRPr lang="zh-CN" altLang="en-US" sz="2400" dirty="0"/>
              </a:p>
            </p:txBody>
          </p:sp>
        </mc:Choice>
        <mc:Fallback>
          <p:sp>
            <p:nvSpPr>
              <p:cNvPr id="30" name="文本框 29">
                <a:extLst>
                  <a:ext uri="{FF2B5EF4-FFF2-40B4-BE49-F238E27FC236}">
                    <a16:creationId xmlns:a16="http://schemas.microsoft.com/office/drawing/2014/main" id="{499BEB06-5CE6-D8F2-90C0-33C9C79A416C}"/>
                  </a:ext>
                </a:extLst>
              </p:cNvPr>
              <p:cNvSpPr txBox="1">
                <a:spLocks noRot="1" noChangeAspect="1" noMove="1" noResize="1" noEditPoints="1" noAdjustHandles="1" noChangeArrowheads="1" noChangeShapeType="1" noTextEdit="1"/>
              </p:cNvSpPr>
              <p:nvPr/>
            </p:nvSpPr>
            <p:spPr>
              <a:xfrm>
                <a:off x="2267744" y="5157192"/>
                <a:ext cx="2592288" cy="8450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C705EDA1-A760-2E87-CFAF-E5A15159E942}"/>
                  </a:ext>
                </a:extLst>
              </p:cNvPr>
              <p:cNvSpPr txBox="1"/>
              <p:nvPr/>
            </p:nvSpPr>
            <p:spPr>
              <a:xfrm>
                <a:off x="575460" y="5907492"/>
                <a:ext cx="8317020" cy="864147"/>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5. Decision: We would reject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if </a:t>
                </a:r>
                <a14:m>
                  <m:oMath xmlns:m="http://schemas.openxmlformats.org/officeDocument/2006/math">
                    <m:r>
                      <a:rPr lang="en-US" altLang="zh-CN" sz="2400" i="1" kern="100">
                        <a:effectLst/>
                        <a:latin typeface="Cambria Math" panose="02040503050406030204" pitchFamily="18" charset="0"/>
                      </a:rPr>
                      <m:t>𝑧</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oMath>
                </a14:m>
                <a:r>
                  <a:rPr lang="en-US" altLang="zh-CN" sz="2400" kern="100" dirty="0">
                    <a:effectLst/>
                    <a:latin typeface="Times New Roman" panose="02020603050405020304" pitchFamily="18" charset="0"/>
                  </a:rPr>
                  <a:t> or </a:t>
                </a:r>
                <a14:m>
                  <m:oMath xmlns:m="http://schemas.openxmlformats.org/officeDocument/2006/math">
                    <m:r>
                      <a:rPr lang="en-US" altLang="zh-CN" sz="2400" i="1" kern="100">
                        <a:effectLst/>
                        <a:latin typeface="Cambria Math" panose="02040503050406030204" pitchFamily="18" charset="0"/>
                      </a:rPr>
                      <m:t>𝑧</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oMath>
                </a14:m>
                <a:r>
                  <a:rPr lang="en-US" altLang="zh-CN" sz="2400" kern="100" dirty="0">
                    <a:effectLst/>
                    <a:latin typeface="Times New Roman" panose="02020603050405020304" pitchFamily="18" charset="0"/>
                  </a:rPr>
                  <a:t> and say the results is significant, otherwise accept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32" name="文本框 31">
                <a:extLst>
                  <a:ext uri="{FF2B5EF4-FFF2-40B4-BE49-F238E27FC236}">
                    <a16:creationId xmlns:a16="http://schemas.microsoft.com/office/drawing/2014/main" id="{C705EDA1-A760-2E87-CFAF-E5A15159E942}"/>
                  </a:ext>
                </a:extLst>
              </p:cNvPr>
              <p:cNvSpPr txBox="1">
                <a:spLocks noRot="1" noChangeAspect="1" noMove="1" noResize="1" noEditPoints="1" noAdjustHandles="1" noChangeArrowheads="1" noChangeShapeType="1" noTextEdit="1"/>
              </p:cNvSpPr>
              <p:nvPr/>
            </p:nvSpPr>
            <p:spPr>
              <a:xfrm>
                <a:off x="575460" y="5907492"/>
                <a:ext cx="8317020" cy="864147"/>
              </a:xfrm>
              <a:prstGeom prst="rect">
                <a:avLst/>
              </a:prstGeom>
              <a:blipFill>
                <a:blip r:embed="rId8"/>
                <a:stretch>
                  <a:fillRect l="-1099" t="-5634" r="-1099" b="-15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18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circle(in)">
                                      <p:cBhvr>
                                        <p:cTn id="39" dur="20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barn(inVertical)">
                                      <p:cBhvr>
                                        <p:cTn id="6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6" grpId="0"/>
      <p:bldP spid="18" grpId="0"/>
      <p:bldP spid="20" grpId="0"/>
      <p:bldP spid="22" grpId="0"/>
      <p:bldP spid="24" grpId="0"/>
      <p:bldP spid="26" grpId="0"/>
      <p:bldP spid="28" grpId="0"/>
      <p:bldP spid="30"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7835F22-730D-B7B5-4AF9-0C10D10FB563}"/>
                  </a:ext>
                </a:extLst>
              </p:cNvPr>
              <p:cNvSpPr txBox="1"/>
              <p:nvPr/>
            </p:nvSpPr>
            <p:spPr>
              <a:xfrm>
                <a:off x="107504" y="188640"/>
                <a:ext cx="8568952" cy="1569660"/>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Although it is easier to understand the critical region written in term of </a:t>
                </a:r>
                <a14:m>
                  <m:oMath xmlns:m="http://schemas.openxmlformats.org/officeDocument/2006/math">
                    <m:r>
                      <a:rPr lang="en-US" altLang="zh-CN" sz="2400" i="1" kern="100">
                        <a:effectLst/>
                        <a:latin typeface="Cambria Math" panose="02040503050406030204" pitchFamily="18" charset="0"/>
                      </a:rPr>
                      <m:t>𝑧</m:t>
                    </m:r>
                  </m:oMath>
                </a14:m>
                <a:r>
                  <a:rPr lang="en-US" altLang="zh-CN" sz="2400" kern="100" dirty="0">
                    <a:effectLst/>
                    <a:latin typeface="Times New Roman" panose="02020603050405020304" pitchFamily="18" charset="0"/>
                  </a:rPr>
                  <a:t>, we write the same critical region in terms of the observation sample mean </a:t>
                </a:r>
                <a14:m>
                  <m:oMath xmlns:m="http://schemas.openxmlformats.org/officeDocument/2006/math">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rPr>
                          <m:t>𝑥</m:t>
                        </m:r>
                      </m:e>
                    </m:acc>
                  </m:oMath>
                </a14:m>
                <a:r>
                  <a:rPr lang="en-US" altLang="zh-CN" sz="2400" kern="100" dirty="0">
                    <a:effectLst/>
                    <a:latin typeface="Times New Roman" panose="02020603050405020304" pitchFamily="18" charset="0"/>
                  </a:rPr>
                  <a:t>. The following can be written as an identical decision procedure:</a:t>
                </a:r>
                <a:endParaRPr lang="zh-CN" altLang="zh-CN" sz="2400" kern="100" dirty="0">
                  <a:effectLst/>
                  <a:latin typeface="Times New Roman" panose="02020603050405020304" pitchFamily="18" charset="0"/>
                </a:endParaRPr>
              </a:p>
            </p:txBody>
          </p:sp>
        </mc:Choice>
        <mc:Fallback>
          <p:sp>
            <p:nvSpPr>
              <p:cNvPr id="3" name="文本框 2">
                <a:extLst>
                  <a:ext uri="{FF2B5EF4-FFF2-40B4-BE49-F238E27FC236}">
                    <a16:creationId xmlns:a16="http://schemas.microsoft.com/office/drawing/2014/main" id="{A7835F22-730D-B7B5-4AF9-0C10D10FB563}"/>
                  </a:ext>
                </a:extLst>
              </p:cNvPr>
              <p:cNvSpPr txBox="1">
                <a:spLocks noRot="1" noChangeAspect="1" noMove="1" noResize="1" noEditPoints="1" noAdjustHandles="1" noChangeArrowheads="1" noChangeShapeType="1" noTextEdit="1"/>
              </p:cNvSpPr>
              <p:nvPr/>
            </p:nvSpPr>
            <p:spPr>
              <a:xfrm>
                <a:off x="107504" y="188640"/>
                <a:ext cx="8568952" cy="1569660"/>
              </a:xfrm>
              <a:prstGeom prst="rect">
                <a:avLst/>
              </a:prstGeom>
              <a:blipFill>
                <a:blip r:embed="rId2"/>
                <a:stretch>
                  <a:fillRect l="-1139" t="-3113" r="-1139" b="-8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CA2AB0E-E2F4-595A-B62B-AD17977F84A0}"/>
                  </a:ext>
                </a:extLst>
              </p:cNvPr>
              <p:cNvSpPr txBox="1"/>
              <p:nvPr/>
            </p:nvSpPr>
            <p:spPr>
              <a:xfrm>
                <a:off x="1763688" y="1758300"/>
                <a:ext cx="3744416" cy="461665"/>
              </a:xfrm>
              <a:prstGeom prst="rect">
                <a:avLst/>
              </a:prstGeom>
              <a:noFill/>
            </p:spPr>
            <p:txBody>
              <a:bodyPr wrap="square">
                <a:spAutoFit/>
              </a:bodyPr>
              <a:lstStyle/>
              <a:p>
                <a:r>
                  <a:rPr lang="en-US" altLang="zh-CN" sz="2400" kern="100" dirty="0">
                    <a:effectLst/>
                    <a:latin typeface="Times New Roman" panose="02020603050405020304" pitchFamily="18" charset="0"/>
                  </a:rPr>
                  <a:t>Reject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if </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𝑥</m:t>
                        </m:r>
                      </m:e>
                    </m:acc>
                    <m:r>
                      <a:rPr lang="en-US" altLang="zh-CN" sz="2400" i="1" kern="100">
                        <a:effectLst/>
                        <a:latin typeface="Cambria Math" panose="02040503050406030204" pitchFamily="18" charset="0"/>
                        <a:cs typeface="Times New Roman" panose="02020603050405020304" pitchFamily="18" charset="0"/>
                      </a:rPr>
                      <m:t>&gt;</m:t>
                    </m:r>
                    <m:r>
                      <a:rPr lang="en-US" altLang="zh-CN" sz="2400" i="1" kern="100">
                        <a:effectLst/>
                        <a:latin typeface="Cambria Math" panose="02040503050406030204" pitchFamily="18" charset="0"/>
                        <a:cs typeface="Times New Roman" panose="02020603050405020304" pitchFamily="18" charset="0"/>
                      </a:rPr>
                      <m:t>𝑏</m:t>
                    </m:r>
                  </m:oMath>
                </a14:m>
                <a:r>
                  <a:rPr lang="en-US" altLang="zh-CN" sz="2400" kern="100" dirty="0">
                    <a:effectLst/>
                    <a:latin typeface="Times New Roman" panose="02020603050405020304" pitchFamily="18" charset="0"/>
                  </a:rPr>
                  <a:t> or </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𝑥</m:t>
                        </m:r>
                      </m:e>
                    </m:acc>
                    <m:r>
                      <a:rPr lang="en-US" altLang="zh-CN" sz="2400" i="1" kern="100">
                        <a:effectLst/>
                        <a:latin typeface="Cambria Math" panose="02040503050406030204" pitchFamily="18" charset="0"/>
                        <a:cs typeface="Times New Roman" panose="02020603050405020304" pitchFamily="18" charset="0"/>
                      </a:rPr>
                      <m:t>&lt;</m:t>
                    </m:r>
                    <m:r>
                      <a:rPr lang="en-US" altLang="zh-CN" sz="2400" i="1" kern="100">
                        <a:effectLst/>
                        <a:latin typeface="Cambria Math" panose="02040503050406030204" pitchFamily="18" charset="0"/>
                        <a:cs typeface="Times New Roman" panose="02020603050405020304" pitchFamily="18" charset="0"/>
                      </a:rPr>
                      <m:t>𝑎</m:t>
                    </m:r>
                  </m:oMath>
                </a14:m>
                <a:endParaRPr lang="zh-CN" altLang="en-US" sz="2400" dirty="0"/>
              </a:p>
            </p:txBody>
          </p:sp>
        </mc:Choice>
        <mc:Fallback>
          <p:sp>
            <p:nvSpPr>
              <p:cNvPr id="5" name="文本框 4">
                <a:extLst>
                  <a:ext uri="{FF2B5EF4-FFF2-40B4-BE49-F238E27FC236}">
                    <a16:creationId xmlns:a16="http://schemas.microsoft.com/office/drawing/2014/main" id="{4CA2AB0E-E2F4-595A-B62B-AD17977F84A0}"/>
                  </a:ext>
                </a:extLst>
              </p:cNvPr>
              <p:cNvSpPr txBox="1">
                <a:spLocks noRot="1" noChangeAspect="1" noMove="1" noResize="1" noEditPoints="1" noAdjustHandles="1" noChangeArrowheads="1" noChangeShapeType="1" noTextEdit="1"/>
              </p:cNvSpPr>
              <p:nvPr/>
            </p:nvSpPr>
            <p:spPr>
              <a:xfrm>
                <a:off x="1763688" y="1758300"/>
                <a:ext cx="3744416" cy="461665"/>
              </a:xfrm>
              <a:prstGeom prst="rect">
                <a:avLst/>
              </a:prstGeom>
              <a:blipFill>
                <a:blip r:embed="rId3"/>
                <a:stretch>
                  <a:fillRect l="-2439"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F6B20A4-2A6D-D5F6-ADC3-D22123DD2F2E}"/>
                  </a:ext>
                </a:extLst>
              </p:cNvPr>
              <p:cNvSpPr txBox="1"/>
              <p:nvPr/>
            </p:nvSpPr>
            <p:spPr>
              <a:xfrm>
                <a:off x="827584" y="2276872"/>
                <a:ext cx="6399584" cy="623119"/>
              </a:xfrm>
              <a:prstGeom prst="rect">
                <a:avLst/>
              </a:prstGeom>
              <a:noFill/>
            </p:spPr>
            <p:txBody>
              <a:bodyPr wrap="square">
                <a:spAutoFit/>
              </a:bodyPr>
              <a:lstStyle/>
              <a:p>
                <a:pPr indent="457200" algn="just"/>
                <a:r>
                  <a:rPr lang="en-US" altLang="zh-CN" sz="2400" kern="100" dirty="0">
                    <a:effectLst/>
                    <a:latin typeface="Times New Roman" panose="02020603050405020304" pitchFamily="18" charset="0"/>
                  </a:rPr>
                  <a:t>Where </a:t>
                </a:r>
                <a14:m>
                  <m:oMath xmlns:m="http://schemas.openxmlformats.org/officeDocument/2006/math">
                    <m:r>
                      <a:rPr lang="en-US" altLang="zh-CN" sz="2400" i="1" kern="100">
                        <a:effectLst/>
                        <a:latin typeface="Cambria Math" panose="02040503050406030204" pitchFamily="18" charset="0"/>
                      </a:rPr>
                      <m:t>𝑎</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𝜇</m:t>
                        </m:r>
                      </m:e>
                      <m:sub>
                        <m:r>
                          <a:rPr lang="en-US" altLang="zh-CN" sz="2400" i="1" kern="100">
                            <a:effectLst/>
                            <a:latin typeface="Cambria Math" panose="02040503050406030204" pitchFamily="18" charset="0"/>
                          </a:rPr>
                          <m:t>0</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𝛼</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rPr>
                      <m:t>𝑏</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𝜇</m:t>
                        </m:r>
                      </m:e>
                      <m:sub>
                        <m:r>
                          <a:rPr lang="en-US" altLang="zh-CN" sz="2400" i="1" kern="100">
                            <a:effectLst/>
                            <a:latin typeface="Cambria Math" panose="02040503050406030204" pitchFamily="18" charset="0"/>
                          </a:rPr>
                          <m:t>0</m:t>
                        </m:r>
                      </m:sub>
                    </m:sSub>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𝛼</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oMath>
                </a14:m>
                <a:endParaRPr lang="zh-CN" altLang="zh-CN" sz="2400" kern="100" dirty="0">
                  <a:effectLst/>
                  <a:latin typeface="Times New Roman" panose="02020603050405020304" pitchFamily="18" charset="0"/>
                </a:endParaRPr>
              </a:p>
            </p:txBody>
          </p:sp>
        </mc:Choice>
        <mc:Fallback>
          <p:sp>
            <p:nvSpPr>
              <p:cNvPr id="7" name="文本框 6">
                <a:extLst>
                  <a:ext uri="{FF2B5EF4-FFF2-40B4-BE49-F238E27FC236}">
                    <a16:creationId xmlns:a16="http://schemas.microsoft.com/office/drawing/2014/main" id="{0F6B20A4-2A6D-D5F6-ADC3-D22123DD2F2E}"/>
                  </a:ext>
                </a:extLst>
              </p:cNvPr>
              <p:cNvSpPr txBox="1">
                <a:spLocks noRot="1" noChangeAspect="1" noMove="1" noResize="1" noEditPoints="1" noAdjustHandles="1" noChangeArrowheads="1" noChangeShapeType="1" noTextEdit="1"/>
              </p:cNvSpPr>
              <p:nvPr/>
            </p:nvSpPr>
            <p:spPr>
              <a:xfrm>
                <a:off x="827584" y="2276872"/>
                <a:ext cx="6399584" cy="623119"/>
              </a:xfrm>
              <a:prstGeom prst="rect">
                <a:avLst/>
              </a:prstGeom>
              <a:blipFill>
                <a:blip r:embed="rId4"/>
                <a:stretch>
                  <a:fillRect t="-980" b="-2941"/>
                </a:stretch>
              </a:blipFill>
            </p:spPr>
            <p:txBody>
              <a:bodyPr/>
              <a:lstStyle/>
              <a:p>
                <a:r>
                  <a:rPr lang="zh-CN" altLang="en-US">
                    <a:noFill/>
                  </a:rPr>
                  <a:t> </a:t>
                </a:r>
              </a:p>
            </p:txBody>
          </p:sp>
        </mc:Fallback>
      </mc:AlternateContent>
      <p:sp>
        <p:nvSpPr>
          <p:cNvPr id="8" name="Rectangle 1">
            <a:extLst>
              <a:ext uri="{FF2B5EF4-FFF2-40B4-BE49-F238E27FC236}">
                <a16:creationId xmlns:a16="http://schemas.microsoft.com/office/drawing/2014/main" id="{14051CB5-27AB-08A0-0D17-830A29A10751}"/>
              </a:ext>
            </a:extLst>
          </p:cNvPr>
          <p:cNvSpPr>
            <a:spLocks noChangeArrowheads="1"/>
          </p:cNvSpPr>
          <p:nvPr/>
        </p:nvSpPr>
        <p:spPr bwMode="auto">
          <a:xfrm>
            <a:off x="0" y="2903542"/>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Hence, for a significant level </a:t>
            </a:r>
            <a:r>
              <a:rPr kumimoji="0" lang="en-US" altLang="zh-CN" sz="2400" b="0" i="1" u="none" strike="noStrike" cap="none" normalizeH="0" baseline="0" dirty="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α</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the critical value of the random variable </a:t>
            </a:r>
            <a:r>
              <a:rPr kumimoji="0" lang="en-US" altLang="zh-CN" sz="2400" b="0" i="1" u="none" strike="noStrike" cap="none" normalizeH="0" baseline="0" dirty="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z</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and </a:t>
            </a:r>
            <a:r>
              <a:rPr kumimoji="0" lang="en-US" altLang="zh-CN" sz="2400" b="0" i="1" u="none" strike="noStrike" cap="none" normalizeH="0" baseline="0" dirty="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x</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are both depicted in Figure 8.3.1.</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对象 9">
            <a:extLst>
              <a:ext uri="{FF2B5EF4-FFF2-40B4-BE49-F238E27FC236}">
                <a16:creationId xmlns:a16="http://schemas.microsoft.com/office/drawing/2014/main" id="{9396864D-C67C-CE57-09F6-48A86F313884}"/>
              </a:ext>
            </a:extLst>
          </p:cNvPr>
          <p:cNvGraphicFramePr>
            <a:graphicFrameLocks noChangeAspect="1"/>
          </p:cNvGraphicFramePr>
          <p:nvPr>
            <p:extLst>
              <p:ext uri="{D42A27DB-BD31-4B8C-83A1-F6EECF244321}">
                <p14:modId xmlns:p14="http://schemas.microsoft.com/office/powerpoint/2010/main" val="2950621485"/>
              </p:ext>
            </p:extLst>
          </p:nvPr>
        </p:nvGraphicFramePr>
        <p:xfrm>
          <a:off x="2915816" y="3831347"/>
          <a:ext cx="3312368" cy="2229685"/>
        </p:xfrm>
        <a:graphic>
          <a:graphicData uri="http://schemas.openxmlformats.org/presentationml/2006/ole">
            <mc:AlternateContent xmlns:mc="http://schemas.openxmlformats.org/markup-compatibility/2006">
              <mc:Choice xmlns:v="urn:schemas-microsoft-com:vml" Requires="v">
                <p:oleObj name="BMP 图像" r:id="rId5" imgW="2495238" imgH="1676634" progId="Paint.Picture">
                  <p:embed/>
                </p:oleObj>
              </mc:Choice>
              <mc:Fallback>
                <p:oleObj name="BMP 图像" r:id="rId5" imgW="2495238" imgH="1676634" progId="Paint.Picture">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3831347"/>
                        <a:ext cx="3312368" cy="2229685"/>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11" name="Rectangle 4">
                <a:extLst>
                  <a:ext uri="{FF2B5EF4-FFF2-40B4-BE49-F238E27FC236}">
                    <a16:creationId xmlns:a16="http://schemas.microsoft.com/office/drawing/2014/main" id="{9C6EE089-6524-3B45-33F0-F76E3B7E303D}"/>
                  </a:ext>
                </a:extLst>
              </p:cNvPr>
              <p:cNvSpPr>
                <a:spLocks noChangeArrowheads="1"/>
              </p:cNvSpPr>
              <p:nvPr/>
            </p:nvSpPr>
            <p:spPr bwMode="auto">
              <a:xfrm>
                <a:off x="450991" y="6069829"/>
                <a:ext cx="8242018"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Figure 8.3.1  critical region for the alternative hypothesis </a:t>
                </a:r>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oMath>
                </a14:m>
                <a:endParaRPr kumimoji="0" lang="en-US" altLang="zh-CN" sz="2400" b="0" i="0" u="none" strike="noStrike" cap="none" normalizeH="0" baseline="0" dirty="0">
                  <a:ln>
                    <a:noFill/>
                  </a:ln>
                  <a:solidFill>
                    <a:schemeClr val="tx1"/>
                  </a:solidFill>
                  <a:effectLst/>
                </a:endParaRPr>
              </a:p>
            </p:txBody>
          </p:sp>
        </mc:Choice>
        <mc:Fallback>
          <p:sp>
            <p:nvSpPr>
              <p:cNvPr id="11" name="Rectangle 4">
                <a:extLst>
                  <a:ext uri="{FF2B5EF4-FFF2-40B4-BE49-F238E27FC236}">
                    <a16:creationId xmlns:a16="http://schemas.microsoft.com/office/drawing/2014/main" id="{9C6EE089-6524-3B45-33F0-F76E3B7E303D}"/>
                  </a:ext>
                </a:extLst>
              </p:cNvPr>
              <p:cNvSpPr>
                <a:spLocks noRot="1" noChangeAspect="1" noMove="1" noResize="1" noEditPoints="1" noAdjustHandles="1" noChangeArrowheads="1" noChangeShapeType="1" noTextEdit="1"/>
              </p:cNvSpPr>
              <p:nvPr/>
            </p:nvSpPr>
            <p:spPr bwMode="auto">
              <a:xfrm>
                <a:off x="450991" y="6069829"/>
                <a:ext cx="8242018" cy="461665"/>
              </a:xfrm>
              <a:prstGeom prst="rect">
                <a:avLst/>
              </a:prstGeom>
              <a:blipFill>
                <a:blip r:embed="rId7"/>
                <a:stretch>
                  <a:fillRect l="-1183" t="-10667" b="-30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53242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C64F9C4-309E-F4C5-E487-3713448B0EEC}"/>
              </a:ext>
            </a:extLst>
          </p:cNvPr>
          <p:cNvSpPr txBox="1"/>
          <p:nvPr/>
        </p:nvSpPr>
        <p:spPr>
          <a:xfrm>
            <a:off x="179512" y="31053"/>
            <a:ext cx="8424936" cy="1569660"/>
          </a:xfrm>
          <a:prstGeom prst="rect">
            <a:avLst/>
          </a:prstGeom>
          <a:noFill/>
        </p:spPr>
        <p:txBody>
          <a:bodyPr wrap="square">
            <a:spAutoFit/>
          </a:bodyPr>
          <a:lstStyle/>
          <a:p>
            <a:pPr indent="266700" algn="just">
              <a:tabLst>
                <a:tab pos="457200" algn="l"/>
              </a:tabLst>
            </a:pPr>
            <a:r>
              <a:rPr lang="en-US" altLang="zh-CN" sz="2400" b="1" kern="100" dirty="0">
                <a:solidFill>
                  <a:srgbClr val="0000FF"/>
                </a:solidFill>
                <a:effectLst/>
                <a:latin typeface="Times New Roman" panose="02020603050405020304" pitchFamily="18" charset="0"/>
                <a:ea typeface="宋体" panose="02010600030101010101" pitchFamily="2" charset="-122"/>
              </a:rPr>
              <a:t>Tests of one-tailed hypotheses</a:t>
            </a:r>
            <a:r>
              <a:rPr lang="en-US" altLang="zh-CN" sz="2400" kern="100" dirty="0">
                <a:effectLst/>
                <a:latin typeface="Times New Roman" panose="02020603050405020304" pitchFamily="18" charset="0"/>
                <a:ea typeface="宋体" panose="02010600030101010101" pitchFamily="2" charset="-122"/>
              </a:rPr>
              <a:t> on the mean involve the same statistic described in two-tailed case. The difference, of course, is the critical region is only in one tail of the standard normal distribution. As a result, we list them as follow:</a:t>
            </a:r>
            <a:endParaRPr lang="zh-CN" altLang="zh-CN" sz="2400" kern="100" dirty="0">
              <a:effectLst/>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76C6550A-13B6-ECFC-A71B-4331DC68C3B4}"/>
              </a:ext>
            </a:extLst>
          </p:cNvPr>
          <p:cNvPicPr>
            <a:picLocks noChangeAspect="1"/>
          </p:cNvPicPr>
          <p:nvPr/>
        </p:nvPicPr>
        <p:blipFill>
          <a:blip r:embed="rId2"/>
          <a:stretch>
            <a:fillRect/>
          </a:stretch>
        </p:blipFill>
        <p:spPr>
          <a:xfrm>
            <a:off x="395536" y="1772816"/>
            <a:ext cx="7920880" cy="1928304"/>
          </a:xfrm>
          <a:prstGeom prst="rect">
            <a:avLst/>
          </a:prstGeom>
        </p:spPr>
      </p:pic>
    </p:spTree>
    <p:extLst>
      <p:ext uri="{BB962C8B-B14F-4D97-AF65-F5344CB8AC3E}">
        <p14:creationId xmlns:p14="http://schemas.microsoft.com/office/powerpoint/2010/main" val="234641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6A7E536-8D20-F0AE-B837-745A0C3117E4}"/>
                  </a:ext>
                </a:extLst>
              </p:cNvPr>
              <p:cNvSpPr txBox="1"/>
              <p:nvPr/>
            </p:nvSpPr>
            <p:spPr>
              <a:xfrm>
                <a:off x="179512" y="44291"/>
                <a:ext cx="8496944" cy="8309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 following two examples illustrate tests on means for the case in which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𝜎</m:t>
                    </m:r>
                  </m:oMath>
                </a14:m>
                <a:r>
                  <a:rPr lang="en-US" altLang="zh-CN" sz="2400" kern="100" dirty="0">
                    <a:effectLst/>
                    <a:latin typeface="Times New Roman" panose="02020603050405020304" pitchFamily="18" charset="0"/>
                    <a:ea typeface="宋体" panose="02010600030101010101" pitchFamily="2" charset="-122"/>
                  </a:rPr>
                  <a:t> is known.</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56A7E536-8D20-F0AE-B837-745A0C3117E4}"/>
                  </a:ext>
                </a:extLst>
              </p:cNvPr>
              <p:cNvSpPr txBox="1">
                <a:spLocks noRot="1" noChangeAspect="1" noMove="1" noResize="1" noEditPoints="1" noAdjustHandles="1" noChangeArrowheads="1" noChangeShapeType="1" noTextEdit="1"/>
              </p:cNvSpPr>
              <p:nvPr/>
            </p:nvSpPr>
            <p:spPr>
              <a:xfrm>
                <a:off x="179512" y="44291"/>
                <a:ext cx="8496944" cy="830997"/>
              </a:xfrm>
              <a:prstGeom prst="rect">
                <a:avLst/>
              </a:prstGeom>
              <a:blipFill>
                <a:blip r:embed="rId2"/>
                <a:stretch>
                  <a:fillRect l="-1076" t="-5839" r="-1148" b="-15328"/>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EF891269-C81B-F26B-C228-1A2191F8EDFB}"/>
              </a:ext>
            </a:extLst>
          </p:cNvPr>
          <p:cNvSpPr>
            <a:spLocks noChangeArrowheads="1"/>
          </p:cNvSpPr>
          <p:nvPr/>
        </p:nvSpPr>
        <p:spPr bwMode="auto">
          <a:xfrm>
            <a:off x="201341" y="735774"/>
            <a:ext cx="879519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Example</a:t>
            </a: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8.3.1 </a:t>
            </a:r>
            <a:r>
              <a:rPr lang="en-US" altLang="zh-CN" sz="2400" kern="100" dirty="0">
                <a:effectLst/>
                <a:latin typeface="Times New Roman" panose="02020603050405020304" pitchFamily="18" charset="0"/>
                <a:ea typeface="宋体" panose="02010600030101010101" pitchFamily="2" charset="-122"/>
              </a:rPr>
              <a:t>The mean breaking strength of a certain type of cord has been established from considerable experience at 18.3 ounces with a standard deviation of 1.2 ounces. A new machine is purchased to manufacture this type of cord. A sample of 100 pieces obtained from the new machine shows a mean breaking strength of 17.0 ounces. Would you say that this sample </a:t>
            </a:r>
            <a:r>
              <a:rPr lang="en-US" altLang="zh-CN" sz="2400" b="1" kern="100" dirty="0">
                <a:solidFill>
                  <a:srgbClr val="FF0000"/>
                </a:solidFill>
                <a:effectLst/>
                <a:latin typeface="Times New Roman" panose="02020603050405020304" pitchFamily="18" charset="0"/>
                <a:ea typeface="宋体" panose="02010600030101010101" pitchFamily="2" charset="-122"/>
              </a:rPr>
              <a:t>is inferior</a:t>
            </a:r>
            <a:r>
              <a:rPr lang="en-US" altLang="zh-CN" sz="2400" kern="100" dirty="0">
                <a:effectLst/>
                <a:latin typeface="Times New Roman" panose="02020603050405020304" pitchFamily="18" charset="0"/>
                <a:ea typeface="宋体" panose="02010600030101010101" pitchFamily="2" charset="-122"/>
              </a:rPr>
              <a:t> on the basis of the 1% level of significance?</a:t>
            </a:r>
            <a:r>
              <a:rPr kumimoji="0" lang="en-US" altLang="zh-CN" sz="2400" b="0" i="0" u="none" strike="noStrike" cap="none" normalizeH="0" baseline="0" dirty="0">
                <a:ln>
                  <a:noFill/>
                </a:ln>
                <a:solidFill>
                  <a:schemeClr val="tx1"/>
                </a:solidFill>
                <a:effectLst/>
              </a:rPr>
              <a:t> </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1DCC914B-198C-32C3-BE7E-A1DC89F44453}"/>
              </a:ext>
            </a:extLst>
          </p:cNvPr>
          <p:cNvSpPr txBox="1"/>
          <p:nvPr/>
        </p:nvSpPr>
        <p:spPr>
          <a:xfrm>
            <a:off x="395536" y="3358485"/>
            <a:ext cx="1368152" cy="461665"/>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rPr>
              <a:t>Solution</a:t>
            </a:r>
            <a:endParaRPr lang="zh-CN" altLang="en-US" sz="2400"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4C148A4-25FB-7FAB-0F8E-67AD31F6C151}"/>
                  </a:ext>
                </a:extLst>
              </p:cNvPr>
              <p:cNvSpPr txBox="1"/>
              <p:nvPr/>
            </p:nvSpPr>
            <p:spPr>
              <a:xfrm>
                <a:off x="1403648" y="3298486"/>
                <a:ext cx="5904656" cy="506742"/>
              </a:xfrm>
              <a:prstGeom prst="rect">
                <a:avLst/>
              </a:prstGeom>
              <a:noFill/>
            </p:spPr>
            <p:txBody>
              <a:bodyPr wrap="square">
                <a:spAutoFit/>
              </a:bodyPr>
              <a:lstStyle/>
              <a:p>
                <a:pPr indent="355600" algn="just"/>
                <a:r>
                  <a:rPr lang="en-US" altLang="zh-CN" sz="2400" kern="100" dirty="0">
                    <a:effectLst/>
                    <a:latin typeface="Times New Roman" panose="02020603050405020304" pitchFamily="18" charset="0"/>
                  </a:rPr>
                  <a:t>1.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=18.3</m:t>
                    </m:r>
                  </m:oMath>
                </a14:m>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1</m:t>
                        </m:r>
                      </m:sub>
                    </m:sSub>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&lt;18.3</m:t>
                    </m:r>
                  </m:oMath>
                </a14:m>
                <a:endParaRPr lang="zh-CN" altLang="zh-CN" sz="2400" kern="100" dirty="0">
                  <a:effectLst/>
                  <a:latin typeface="Times New Roman" panose="02020603050405020304" pitchFamily="18" charset="0"/>
                </a:endParaRPr>
              </a:p>
            </p:txBody>
          </p:sp>
        </mc:Choice>
        <mc:Fallback>
          <p:sp>
            <p:nvSpPr>
              <p:cNvPr id="9" name="文本框 8">
                <a:extLst>
                  <a:ext uri="{FF2B5EF4-FFF2-40B4-BE49-F238E27FC236}">
                    <a16:creationId xmlns:a16="http://schemas.microsoft.com/office/drawing/2014/main" id="{94C148A4-25FB-7FAB-0F8E-67AD31F6C151}"/>
                  </a:ext>
                </a:extLst>
              </p:cNvPr>
              <p:cNvSpPr txBox="1">
                <a:spLocks noRot="1" noChangeAspect="1" noMove="1" noResize="1" noEditPoints="1" noAdjustHandles="1" noChangeArrowheads="1" noChangeShapeType="1" noTextEdit="1"/>
              </p:cNvSpPr>
              <p:nvPr/>
            </p:nvSpPr>
            <p:spPr>
              <a:xfrm>
                <a:off x="1403648" y="3298486"/>
                <a:ext cx="5904656" cy="506742"/>
              </a:xfrm>
              <a:prstGeom prst="rect">
                <a:avLst/>
              </a:prstGeom>
              <a:blipFill>
                <a:blip r:embed="rId3"/>
                <a:stretch>
                  <a:fillRect b="-277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5941B7D-2BF1-44A9-3DF9-8C0B652B43C2}"/>
                  </a:ext>
                </a:extLst>
              </p:cNvPr>
              <p:cNvSpPr txBox="1"/>
              <p:nvPr/>
            </p:nvSpPr>
            <p:spPr>
              <a:xfrm>
                <a:off x="201340" y="3819940"/>
                <a:ext cx="8259091" cy="728982"/>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 2. The appropriate test statistic is  </a:t>
                </a:r>
                <a14:m>
                  <m:oMath xmlns:m="http://schemas.openxmlformats.org/officeDocument/2006/math">
                    <m:r>
                      <a:rPr lang="en-US" altLang="zh-CN" sz="2400" i="1" kern="100">
                        <a:effectLst/>
                        <a:latin typeface="Cambria Math" panose="02040503050406030204" pitchFamily="18" charset="0"/>
                      </a:rPr>
                      <m:t>𝑍</m:t>
                    </m:r>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bar>
                          <m:barPr>
                            <m:pos m:val="top"/>
                            <m:ctrlPr>
                              <a:rPr lang="zh-CN" altLang="zh-CN" sz="2400" i="1" kern="100">
                                <a:effectLst/>
                                <a:latin typeface="Cambria Math" panose="02040503050406030204" pitchFamily="18" charset="0"/>
                                <a:ea typeface="Cambria Math" panose="02040503050406030204" pitchFamily="18" charset="0"/>
                              </a:rPr>
                            </m:ctrlPr>
                          </m:barPr>
                          <m:e>
                            <m:r>
                              <a:rPr lang="en-US" altLang="zh-CN" sz="2400" i="1" kern="100">
                                <a:effectLst/>
                                <a:latin typeface="Cambria Math" panose="02040503050406030204" pitchFamily="18" charset="0"/>
                              </a:rPr>
                              <m:t>𝑋</m:t>
                            </m:r>
                          </m:e>
                        </m:ba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𝜇</m:t>
                        </m:r>
                      </m:num>
                      <m:den>
                        <m:r>
                          <a:rPr lang="en-US" altLang="zh-CN" sz="2400" i="1" kern="100">
                            <a:effectLst/>
                            <a:latin typeface="Cambria Math" panose="02040503050406030204" pitchFamily="18" charset="0"/>
                          </a:rPr>
                          <m:t>𝜎</m:t>
                        </m:r>
                        <m:r>
                          <a:rPr lang="en-US" altLang="zh-CN" sz="2400" i="1" kern="100">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𝑁</m:t>
                    </m:r>
                    <m:r>
                      <a:rPr lang="en-US" altLang="zh-CN" sz="2400" i="1" kern="100">
                        <a:effectLst/>
                        <a:latin typeface="Cambria Math" panose="02040503050406030204" pitchFamily="18" charset="0"/>
                      </a:rPr>
                      <m:t>(0,1)</m:t>
                    </m:r>
                  </m:oMath>
                </a14:m>
                <a:endParaRPr lang="zh-CN" altLang="zh-CN" sz="2400" kern="100" dirty="0">
                  <a:effectLst/>
                  <a:latin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65941B7D-2BF1-44A9-3DF9-8C0B652B43C2}"/>
                  </a:ext>
                </a:extLst>
              </p:cNvPr>
              <p:cNvSpPr txBox="1">
                <a:spLocks noRot="1" noChangeAspect="1" noMove="1" noResize="1" noEditPoints="1" noAdjustHandles="1" noChangeArrowheads="1" noChangeShapeType="1" noTextEdit="1"/>
              </p:cNvSpPr>
              <p:nvPr/>
            </p:nvSpPr>
            <p:spPr>
              <a:xfrm>
                <a:off x="201340" y="3819940"/>
                <a:ext cx="8259091" cy="728982"/>
              </a:xfrm>
              <a:prstGeom prst="rect">
                <a:avLst/>
              </a:prstGeom>
              <a:blipFill>
                <a:blip r:embed="rId4"/>
                <a:stretch>
                  <a:fillRect b="-16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558732D-A764-9AC7-A301-1D2BAE6DFA19}"/>
                  </a:ext>
                </a:extLst>
              </p:cNvPr>
              <p:cNvSpPr txBox="1"/>
              <p:nvPr/>
            </p:nvSpPr>
            <p:spPr>
              <a:xfrm>
                <a:off x="539552" y="4336031"/>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3.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r>
                      <a:rPr lang="en-US" altLang="zh-CN" sz="2400" i="1" kern="100">
                        <a:effectLst/>
                        <a:latin typeface="Cambria Math" panose="02040503050406030204" pitchFamily="18" charset="0"/>
                        <a:cs typeface="Times New Roman" panose="02020603050405020304" pitchFamily="18" charset="0"/>
                      </a:rPr>
                      <m:t>=0.01</m:t>
                    </m:r>
                  </m:oMath>
                </a14:m>
                <a:r>
                  <a:rPr lang="en-US" altLang="zh-CN" sz="2400" kern="100" dirty="0">
                    <a:effectLst/>
                    <a:latin typeface="Times New Roman" panose="02020603050405020304" pitchFamily="18" charset="0"/>
                  </a:rPr>
                  <a:t>.</a:t>
                </a:r>
                <a:endParaRPr lang="zh-CN" altLang="en-US" sz="2400" dirty="0"/>
              </a:p>
            </p:txBody>
          </p:sp>
        </mc:Choice>
        <mc:Fallback>
          <p:sp>
            <p:nvSpPr>
              <p:cNvPr id="13" name="文本框 12">
                <a:extLst>
                  <a:ext uri="{FF2B5EF4-FFF2-40B4-BE49-F238E27FC236}">
                    <a16:creationId xmlns:a16="http://schemas.microsoft.com/office/drawing/2014/main" id="{F558732D-A764-9AC7-A301-1D2BAE6DFA19}"/>
                  </a:ext>
                </a:extLst>
              </p:cNvPr>
              <p:cNvSpPr txBox="1">
                <a:spLocks noRot="1" noChangeAspect="1" noMove="1" noResize="1" noEditPoints="1" noAdjustHandles="1" noChangeArrowheads="1" noChangeShapeType="1" noTextEdit="1"/>
              </p:cNvSpPr>
              <p:nvPr/>
            </p:nvSpPr>
            <p:spPr>
              <a:xfrm>
                <a:off x="539552" y="4336031"/>
                <a:ext cx="4572000" cy="461665"/>
              </a:xfrm>
              <a:prstGeom prst="rect">
                <a:avLst/>
              </a:prstGeom>
              <a:blipFill>
                <a:blip r:embed="rId5"/>
                <a:stretch>
                  <a:fillRect l="-2133" t="-10526" b="-2894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8A2D2730-721C-5631-BB90-59ED8F0BDD89}"/>
              </a:ext>
            </a:extLst>
          </p:cNvPr>
          <p:cNvSpPr txBox="1"/>
          <p:nvPr/>
        </p:nvSpPr>
        <p:spPr>
          <a:xfrm>
            <a:off x="179512" y="4753604"/>
            <a:ext cx="4572000" cy="461665"/>
          </a:xfrm>
          <a:prstGeom prst="rect">
            <a:avLst/>
          </a:prstGeom>
          <a:noFill/>
        </p:spPr>
        <p:txBody>
          <a:bodyPr wrap="square">
            <a:spAutoFit/>
          </a:bodyPr>
          <a:lstStyle/>
          <a:p>
            <a:pPr indent="355600" algn="just"/>
            <a:r>
              <a:rPr lang="en-US" altLang="zh-CN" sz="2400" kern="100" dirty="0">
                <a:effectLst/>
                <a:latin typeface="Times New Roman" panose="02020603050405020304" pitchFamily="18" charset="0"/>
                <a:ea typeface="宋体" panose="02010600030101010101" pitchFamily="2" charset="-122"/>
              </a:rPr>
              <a:t>4. Critical region: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EC898CDB-230C-511A-E4D8-9726E6C31B5D}"/>
                  </a:ext>
                </a:extLst>
              </p:cNvPr>
              <p:cNvSpPr txBox="1"/>
              <p:nvPr/>
            </p:nvSpPr>
            <p:spPr>
              <a:xfrm>
                <a:off x="2168922" y="4749500"/>
                <a:ext cx="4860032" cy="461665"/>
              </a:xfrm>
              <a:prstGeom prst="rect">
                <a:avLst/>
              </a:prstGeom>
              <a:noFill/>
            </p:spPr>
            <p:txBody>
              <a:bodyPr wrap="square">
                <a:spAutoFit/>
              </a:bodyPr>
              <a:lstStyle/>
              <a:p>
                <a:pPr indent="977900" algn="just"/>
                <a:r>
                  <a:rPr lang="en-US" altLang="zh-CN" sz="2400" kern="100" dirty="0">
                    <a:effectLst/>
                    <a:latin typeface="Times New Roman" panose="02020603050405020304" pitchFamily="18" charset="0"/>
                  </a:rPr>
                  <a:t>base on </a:t>
                </a:r>
                <a14:m>
                  <m:oMath xmlns:m="http://schemas.openxmlformats.org/officeDocument/2006/math">
                    <m:r>
                      <a:rPr lang="en-US" altLang="zh-CN" sz="2400" i="1" kern="100">
                        <a:effectLst/>
                        <a:latin typeface="Cambria Math" panose="02040503050406030204" pitchFamily="18" charset="0"/>
                      </a:rPr>
                      <m:t>𝑃</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𝑍</m:t>
                    </m:r>
                    <m:r>
                      <a:rPr lang="en-US" altLang="zh-CN" sz="2400" i="1" kern="100">
                        <a:effectLst/>
                        <a:latin typeface="Cambria Math" panose="02040503050406030204" pitchFamily="18" charset="0"/>
                      </a:rPr>
                      <m:t>&lt;−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sub>
                    </m:sSub>
                    <m:r>
                      <a:rPr lang="en-US" altLang="zh-CN" sz="2400" i="1" kern="100">
                        <a:effectLst/>
                        <a:latin typeface="Cambria Math" panose="02040503050406030204" pitchFamily="18" charset="0"/>
                      </a:rPr>
                      <m:t>}=0.01</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EC898CDB-230C-511A-E4D8-9726E6C31B5D}"/>
                  </a:ext>
                </a:extLst>
              </p:cNvPr>
              <p:cNvSpPr txBox="1">
                <a:spLocks noRot="1" noChangeAspect="1" noMove="1" noResize="1" noEditPoints="1" noAdjustHandles="1" noChangeArrowheads="1" noChangeShapeType="1" noTextEdit="1"/>
              </p:cNvSpPr>
              <p:nvPr/>
            </p:nvSpPr>
            <p:spPr>
              <a:xfrm>
                <a:off x="2168922" y="4749500"/>
                <a:ext cx="4860032" cy="461665"/>
              </a:xfrm>
              <a:prstGeom prst="rect">
                <a:avLst/>
              </a:prstGeom>
              <a:blipFill>
                <a:blip r:embed="rId6"/>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3E3E008F-9323-2D4F-4933-30A3F06DBDD3}"/>
                  </a:ext>
                </a:extLst>
              </p:cNvPr>
              <p:cNvSpPr txBox="1"/>
              <p:nvPr/>
            </p:nvSpPr>
            <p:spPr>
              <a:xfrm>
                <a:off x="2168922" y="5145402"/>
                <a:ext cx="5598368" cy="461665"/>
              </a:xfrm>
              <a:prstGeom prst="rect">
                <a:avLst/>
              </a:prstGeom>
              <a:noFill/>
            </p:spPr>
            <p:txBody>
              <a:bodyPr wrap="square">
                <a:spAutoFit/>
              </a:bodyPr>
              <a:lstStyle/>
              <a:p>
                <a:pPr indent="977900" algn="just"/>
                <a:r>
                  <a:rPr lang="en-US" altLang="zh-CN" sz="2400" kern="100" dirty="0">
                    <a:effectLst/>
                    <a:latin typeface="Times New Roman" panose="02020603050405020304" pitchFamily="18" charset="0"/>
                  </a:rPr>
                  <a:t>from the Table B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sub>
                    </m:sSub>
                    <m:r>
                      <a:rPr lang="en-US" altLang="zh-CN" sz="2400" i="1" kern="100">
                        <a:effectLst/>
                        <a:latin typeface="Cambria Math" panose="02040503050406030204" pitchFamily="18" charset="0"/>
                      </a:rPr>
                      <m:t>=2.325</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19" name="文本框 18">
                <a:extLst>
                  <a:ext uri="{FF2B5EF4-FFF2-40B4-BE49-F238E27FC236}">
                    <a16:creationId xmlns:a16="http://schemas.microsoft.com/office/drawing/2014/main" id="{3E3E008F-9323-2D4F-4933-30A3F06DBDD3}"/>
                  </a:ext>
                </a:extLst>
              </p:cNvPr>
              <p:cNvSpPr txBox="1">
                <a:spLocks noRot="1" noChangeAspect="1" noMove="1" noResize="1" noEditPoints="1" noAdjustHandles="1" noChangeArrowheads="1" noChangeShapeType="1" noTextEdit="1"/>
              </p:cNvSpPr>
              <p:nvPr/>
            </p:nvSpPr>
            <p:spPr>
              <a:xfrm>
                <a:off x="2168922" y="5145402"/>
                <a:ext cx="5598368" cy="461665"/>
              </a:xfrm>
              <a:prstGeom prst="rect">
                <a:avLst/>
              </a:prstGeom>
              <a:blipFill>
                <a:blip r:embed="rId7"/>
                <a:stretch>
                  <a:fillRect t="-10526" b="-28947"/>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EFEE3DDA-B8D0-7A0C-9DCF-C833C1270D28}"/>
              </a:ext>
            </a:extLst>
          </p:cNvPr>
          <p:cNvSpPr txBox="1"/>
          <p:nvPr/>
        </p:nvSpPr>
        <p:spPr>
          <a:xfrm>
            <a:off x="575060" y="5473831"/>
            <a:ext cx="2268748"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5. Calculations.</a:t>
            </a:r>
            <a:endParaRPr lang="zh-CN" altLang="en-US" sz="2400" dirty="0"/>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AF40E212-9E13-1F80-E9D0-DA18C00DEA58}"/>
                  </a:ext>
                </a:extLst>
              </p:cNvPr>
              <p:cNvSpPr txBox="1"/>
              <p:nvPr/>
            </p:nvSpPr>
            <p:spPr>
              <a:xfrm>
                <a:off x="2725288" y="5473831"/>
                <a:ext cx="4583016" cy="461665"/>
              </a:xfrm>
              <a:prstGeom prst="rect">
                <a:avLst/>
              </a:prstGeom>
              <a:noFill/>
            </p:spPr>
            <p:txBody>
              <a:bodyPr wrap="square">
                <a:spAutoFit/>
              </a:bodyPr>
              <a:lstStyle/>
              <a:p>
                <a14:m>
                  <m:oMath xmlns:m="http://schemas.openxmlformats.org/officeDocument/2006/math">
                    <m:acc>
                      <m:accPr>
                        <m:chr m:val="̄"/>
                        <m:ctrlPr>
                          <a:rPr lang="zh-CN" altLang="zh-CN" sz="2400" i="1" smtClean="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𝑥</m:t>
                        </m:r>
                      </m:e>
                    </m:acc>
                    <m:r>
                      <a:rPr lang="en-US" altLang="zh-CN" sz="2400" i="1" kern="100">
                        <a:effectLst/>
                        <a:latin typeface="Cambria Math" panose="02040503050406030204" pitchFamily="18" charset="0"/>
                        <a:cs typeface="Times New Roman" panose="02020603050405020304" pitchFamily="18" charset="0"/>
                      </a:rPr>
                      <m:t>=17</m:t>
                    </m:r>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=1.2</m:t>
                    </m:r>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=100</m:t>
                    </m:r>
                  </m:oMath>
                </a14:m>
                <a:r>
                  <a:rPr lang="en-US" altLang="zh-CN" sz="2400" kern="100" dirty="0">
                    <a:effectLst/>
                    <a:latin typeface="Times New Roman" panose="02020603050405020304" pitchFamily="18" charset="0"/>
                  </a:rPr>
                  <a:t>,</a:t>
                </a:r>
                <a:endParaRPr lang="zh-CN" altLang="en-US" sz="2400" dirty="0"/>
              </a:p>
            </p:txBody>
          </p:sp>
        </mc:Choice>
        <mc:Fallback>
          <p:sp>
            <p:nvSpPr>
              <p:cNvPr id="23" name="文本框 22">
                <a:extLst>
                  <a:ext uri="{FF2B5EF4-FFF2-40B4-BE49-F238E27FC236}">
                    <a16:creationId xmlns:a16="http://schemas.microsoft.com/office/drawing/2014/main" id="{AF40E212-9E13-1F80-E9D0-DA18C00DEA58}"/>
                  </a:ext>
                </a:extLst>
              </p:cNvPr>
              <p:cNvSpPr txBox="1">
                <a:spLocks noRot="1" noChangeAspect="1" noMove="1" noResize="1" noEditPoints="1" noAdjustHandles="1" noChangeArrowheads="1" noChangeShapeType="1" noTextEdit="1"/>
              </p:cNvSpPr>
              <p:nvPr/>
            </p:nvSpPr>
            <p:spPr>
              <a:xfrm>
                <a:off x="2725288" y="5473831"/>
                <a:ext cx="4583016" cy="461665"/>
              </a:xfrm>
              <a:prstGeom prst="rect">
                <a:avLst/>
              </a:prstGeom>
              <a:blipFill>
                <a:blip r:embed="rId8"/>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D7E903CB-19C8-6F8E-86C9-6679D068827E}"/>
                  </a:ext>
                </a:extLst>
              </p:cNvPr>
              <p:cNvSpPr txBox="1"/>
              <p:nvPr/>
            </p:nvSpPr>
            <p:spPr>
              <a:xfrm>
                <a:off x="1403648" y="6063143"/>
                <a:ext cx="6363642" cy="668837"/>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𝑧</m:t>
                    </m:r>
                    <m:r>
                      <a:rPr lang="en-US" altLang="zh-CN" sz="2400" i="1" kern="100" smtClean="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𝑥</m:t>
                            </m:r>
                          </m:e>
                        </m:acc>
                        <m:r>
                          <a:rPr lang="en-US" altLang="zh-CN" sz="2400" i="1" kern="100">
                            <a:effectLst/>
                            <a:latin typeface="Cambria Math" panose="020405030504060302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num>
                      <m:den>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𝑛</m:t>
                            </m:r>
                          </m:e>
                        </m:rad>
                      </m:den>
                    </m:f>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17</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18.3</m:t>
                        </m:r>
                      </m:num>
                      <m:den>
                        <m:r>
                          <a:rPr lang="en-US" altLang="zh-CN" sz="2400" i="1" kern="100">
                            <a:effectLst/>
                            <a:latin typeface="Cambria Math" panose="02040503050406030204" pitchFamily="18" charset="0"/>
                            <a:cs typeface="Times New Roman" panose="02020603050405020304" pitchFamily="18" charset="0"/>
                          </a:rPr>
                          <m:t>1.2/</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100</m:t>
                            </m:r>
                          </m:e>
                        </m:rad>
                      </m:den>
                    </m:f>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1.3</m:t>
                        </m:r>
                      </m:num>
                      <m:den>
                        <m:r>
                          <a:rPr lang="en-US" altLang="zh-CN" sz="2400" i="1" kern="100">
                            <a:effectLst/>
                            <a:latin typeface="Cambria Math" panose="02040503050406030204" pitchFamily="18" charset="0"/>
                            <a:cs typeface="Times New Roman" panose="02020603050405020304" pitchFamily="18" charset="0"/>
                          </a:rPr>
                          <m:t>0.12</m:t>
                        </m:r>
                      </m:den>
                    </m:f>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10.83&lt;</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2.325</m:t>
                    </m:r>
                  </m:oMath>
                </a14:m>
                <a:r>
                  <a:rPr lang="en-US" altLang="zh-CN" sz="2400" kern="100" dirty="0">
                    <a:effectLst/>
                    <a:latin typeface="Times New Roman" panose="02020603050405020304" pitchFamily="18" charset="0"/>
                  </a:rPr>
                  <a:t>,</a:t>
                </a:r>
                <a:endParaRPr lang="zh-CN" altLang="en-US" sz="2400" dirty="0"/>
              </a:p>
            </p:txBody>
          </p:sp>
        </mc:Choice>
        <mc:Fallback>
          <p:sp>
            <p:nvSpPr>
              <p:cNvPr id="25" name="文本框 24">
                <a:extLst>
                  <a:ext uri="{FF2B5EF4-FFF2-40B4-BE49-F238E27FC236}">
                    <a16:creationId xmlns:a16="http://schemas.microsoft.com/office/drawing/2014/main" id="{D7E903CB-19C8-6F8E-86C9-6679D068827E}"/>
                  </a:ext>
                </a:extLst>
              </p:cNvPr>
              <p:cNvSpPr txBox="1">
                <a:spLocks noRot="1" noChangeAspect="1" noMove="1" noResize="1" noEditPoints="1" noAdjustHandles="1" noChangeArrowheads="1" noChangeShapeType="1" noTextEdit="1"/>
              </p:cNvSpPr>
              <p:nvPr/>
            </p:nvSpPr>
            <p:spPr>
              <a:xfrm>
                <a:off x="1403648" y="6063143"/>
                <a:ext cx="6363642" cy="668837"/>
              </a:xfrm>
              <a:prstGeom prst="rect">
                <a:avLst/>
              </a:prstGeom>
              <a:blipFill>
                <a:blip r:embed="rId9"/>
                <a:stretch>
                  <a:fillRect r="-479" b="-18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477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arn(inVertical)">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9" grpId="0"/>
      <p:bldP spid="21" grpId="0"/>
      <p:bldP spid="23"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6C18C6-1837-64B2-D89C-EA68A28C1227}"/>
              </a:ext>
            </a:extLst>
          </p:cNvPr>
          <p:cNvSpPr txBox="1"/>
          <p:nvPr/>
        </p:nvSpPr>
        <p:spPr>
          <a:xfrm>
            <a:off x="395536" y="260648"/>
            <a:ext cx="1853952"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6. Decision.</a:t>
            </a:r>
            <a:endParaRPr lang="zh-CN" altLang="en-US" sz="24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49EF9B6-D72D-D2C3-C12E-DFF55E50B044}"/>
                  </a:ext>
                </a:extLst>
              </p:cNvPr>
              <p:cNvSpPr txBox="1"/>
              <p:nvPr/>
            </p:nvSpPr>
            <p:spPr>
              <a:xfrm>
                <a:off x="215516" y="722313"/>
                <a:ext cx="8712968" cy="1200329"/>
              </a:xfrm>
              <a:prstGeom prst="rect">
                <a:avLst/>
              </a:prstGeom>
              <a:noFill/>
            </p:spPr>
            <p:txBody>
              <a:bodyPr wrap="square">
                <a:spAutoFit/>
              </a:bodyPr>
              <a:lstStyle/>
              <a:p>
                <a:r>
                  <a:rPr lang="en-US" altLang="zh-CN" sz="2400" kern="100" dirty="0">
                    <a:effectLst/>
                    <a:latin typeface="Times New Roman" panose="02020603050405020304" pitchFamily="18" charset="0"/>
                  </a:rPr>
                  <a:t>Since the value of test statistics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𝑧</m:t>
                    </m:r>
                    <m:r>
                      <a:rPr lang="en-US" altLang="zh-CN" sz="2400" i="1" kern="100">
                        <a:effectLst/>
                        <a:latin typeface="Cambria Math" panose="02040503050406030204" pitchFamily="18" charset="0"/>
                        <a:cs typeface="Times New Roman" panose="02020603050405020304" pitchFamily="18" charset="0"/>
                      </a:rPr>
                      <m:t>=−10.83</m:t>
                    </m:r>
                  </m:oMath>
                </a14:m>
                <a:r>
                  <a:rPr lang="en-US" altLang="zh-CN" sz="2400" kern="100" dirty="0">
                    <a:effectLst/>
                    <a:latin typeface="Times New Roman" panose="02020603050405020304" pitchFamily="18" charset="0"/>
                  </a:rPr>
                  <a:t> is less than critical value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𝑧</m:t>
                        </m:r>
                      </m:e>
                      <m:sub>
                        <m:r>
                          <a:rPr lang="en-US" altLang="zh-CN" sz="2400" i="1" kern="100">
                            <a:effectLst/>
                            <a:latin typeface="Cambria Math" panose="02040503050406030204" pitchFamily="18" charset="0"/>
                            <a:cs typeface="Times New Roman" panose="02020603050405020304" pitchFamily="18" charset="0"/>
                          </a:rPr>
                          <m:t>𝛼</m:t>
                        </m:r>
                      </m:sub>
                    </m:sSub>
                    <m:r>
                      <a:rPr lang="en-US" altLang="zh-CN" sz="2400" i="1" kern="100">
                        <a:effectLst/>
                        <a:latin typeface="Cambria Math" panose="02040503050406030204" pitchFamily="18" charset="0"/>
                        <a:cs typeface="Times New Roman" panose="02020603050405020304" pitchFamily="18" charset="0"/>
                      </a:rPr>
                      <m:t>=−2.325</m:t>
                    </m:r>
                  </m:oMath>
                </a14:m>
                <a:r>
                  <a:rPr lang="en-US" altLang="zh-CN" sz="2400" kern="100" dirty="0">
                    <a:effectLst/>
                    <a:latin typeface="Times New Roman" panose="02020603050405020304" pitchFamily="18" charset="0"/>
                  </a:rPr>
                  <a:t>, we reject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in favor of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1</m:t>
                        </m:r>
                      </m:sub>
                    </m:sSub>
                  </m:oMath>
                </a14:m>
                <a:r>
                  <a:rPr lang="en-US" altLang="zh-CN" sz="2400" kern="100" dirty="0">
                    <a:effectLst/>
                    <a:latin typeface="Times New Roman" panose="02020603050405020304" pitchFamily="18" charset="0"/>
                  </a:rPr>
                  <a:t>, and we would say that this sample is inferior on the basis of the 1% level of significance.</a:t>
                </a:r>
                <a:endParaRPr lang="zh-CN" altLang="en-US" sz="2400" dirty="0"/>
              </a:p>
            </p:txBody>
          </p:sp>
        </mc:Choice>
        <mc:Fallback>
          <p:sp>
            <p:nvSpPr>
              <p:cNvPr id="5" name="文本框 4">
                <a:extLst>
                  <a:ext uri="{FF2B5EF4-FFF2-40B4-BE49-F238E27FC236}">
                    <a16:creationId xmlns:a16="http://schemas.microsoft.com/office/drawing/2014/main" id="{049EF9B6-D72D-D2C3-C12E-DFF55E50B044}"/>
                  </a:ext>
                </a:extLst>
              </p:cNvPr>
              <p:cNvSpPr txBox="1">
                <a:spLocks noRot="1" noChangeAspect="1" noMove="1" noResize="1" noEditPoints="1" noAdjustHandles="1" noChangeArrowheads="1" noChangeShapeType="1" noTextEdit="1"/>
              </p:cNvSpPr>
              <p:nvPr/>
            </p:nvSpPr>
            <p:spPr>
              <a:xfrm>
                <a:off x="215516" y="722313"/>
                <a:ext cx="8712968" cy="1200329"/>
              </a:xfrm>
              <a:prstGeom prst="rect">
                <a:avLst/>
              </a:prstGeom>
              <a:blipFill>
                <a:blip r:embed="rId2"/>
                <a:stretch>
                  <a:fillRect l="-1049" t="-4061" r="-1189" b="-1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228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009903-9FD2-7C02-411C-CE72267102EC}"/>
              </a:ext>
            </a:extLst>
          </p:cNvPr>
          <p:cNvSpPr txBox="1"/>
          <p:nvPr/>
        </p:nvSpPr>
        <p:spPr>
          <a:xfrm>
            <a:off x="251520" y="188640"/>
            <a:ext cx="8712968" cy="2308324"/>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ea typeface="宋体" panose="02010600030101010101" pitchFamily="2" charset="-122"/>
              </a:rPr>
              <a:t>Example 8.3.2 </a:t>
            </a:r>
            <a:r>
              <a:rPr lang="en-US" altLang="zh-CN" sz="2400" kern="100" dirty="0">
                <a:effectLst/>
                <a:latin typeface="Times New Roman" panose="02020603050405020304" pitchFamily="18" charset="0"/>
                <a:ea typeface="宋体" panose="02010600030101010101" pitchFamily="2" charset="-122"/>
              </a:rPr>
              <a:t>A manufacturer of sports equipment has level a new synthetic fishing line that he claims has a mean breaking strength of 8 kilograms with a standard deviation of 0.5 kilogram. If a random sample of 50 lines is tested and found to have a mean breaking strength of 7.8 kilograms. Can we conclude that the mean of breaking (5% level) different from the claimed by the manufacturer.</a:t>
            </a:r>
            <a:endParaRPr lang="zh-CN" altLang="en-US" sz="2400" dirty="0"/>
          </a:p>
        </p:txBody>
      </p:sp>
      <p:sp>
        <p:nvSpPr>
          <p:cNvPr id="5" name="文本框 4">
            <a:extLst>
              <a:ext uri="{FF2B5EF4-FFF2-40B4-BE49-F238E27FC236}">
                <a16:creationId xmlns:a16="http://schemas.microsoft.com/office/drawing/2014/main" id="{56515619-5F96-69D6-2D2D-FAD353A6403F}"/>
              </a:ext>
            </a:extLst>
          </p:cNvPr>
          <p:cNvSpPr txBox="1"/>
          <p:nvPr/>
        </p:nvSpPr>
        <p:spPr>
          <a:xfrm>
            <a:off x="267977" y="2564904"/>
            <a:ext cx="1493912" cy="461665"/>
          </a:xfrm>
          <a:prstGeom prst="rect">
            <a:avLst/>
          </a:prstGeom>
          <a:noFill/>
        </p:spPr>
        <p:txBody>
          <a:bodyPr wrap="square">
            <a:spAutoFit/>
          </a:bodyPr>
          <a:lstStyle/>
          <a:p>
            <a:pPr algn="just"/>
            <a:r>
              <a:rPr lang="en-US" altLang="zh-CN" sz="2400" b="1" kern="100" dirty="0">
                <a:effectLst/>
                <a:latin typeface="Times New Roman" panose="02020603050405020304" pitchFamily="18" charset="0"/>
              </a:rPr>
              <a:t>Solution</a:t>
            </a:r>
            <a:endParaRPr lang="zh-CN" altLang="zh-CN" sz="2400" b="1" kern="100" dirty="0">
              <a:effectLst/>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B037A91-E733-6461-3167-FBDFE218DFDA}"/>
                  </a:ext>
                </a:extLst>
              </p:cNvPr>
              <p:cNvSpPr txBox="1"/>
              <p:nvPr/>
            </p:nvSpPr>
            <p:spPr>
              <a:xfrm>
                <a:off x="1770845" y="2611070"/>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1.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=8</m:t>
                    </m:r>
                  </m:oMath>
                </a14:m>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1</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8</m:t>
                    </m:r>
                  </m:oMath>
                </a14:m>
                <a:endParaRPr lang="zh-CN" altLang="en-US" sz="2400" dirty="0"/>
              </a:p>
            </p:txBody>
          </p:sp>
        </mc:Choice>
        <mc:Fallback>
          <p:sp>
            <p:nvSpPr>
              <p:cNvPr id="7" name="文本框 6">
                <a:extLst>
                  <a:ext uri="{FF2B5EF4-FFF2-40B4-BE49-F238E27FC236}">
                    <a16:creationId xmlns:a16="http://schemas.microsoft.com/office/drawing/2014/main" id="{3B037A91-E733-6461-3167-FBDFE218DFDA}"/>
                  </a:ext>
                </a:extLst>
              </p:cNvPr>
              <p:cNvSpPr txBox="1">
                <a:spLocks noRot="1" noChangeAspect="1" noMove="1" noResize="1" noEditPoints="1" noAdjustHandles="1" noChangeArrowheads="1" noChangeShapeType="1" noTextEdit="1"/>
              </p:cNvSpPr>
              <p:nvPr/>
            </p:nvSpPr>
            <p:spPr>
              <a:xfrm>
                <a:off x="1770845" y="2611070"/>
                <a:ext cx="4572000" cy="461665"/>
              </a:xfrm>
              <a:prstGeom prst="rect">
                <a:avLst/>
              </a:prstGeom>
              <a:blipFill>
                <a:blip r:embed="rId2"/>
                <a:stretch>
                  <a:fillRect l="-2000" t="-10526" b="-2894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950BF67-1304-5457-49FC-D5CB45E8D7F3}"/>
              </a:ext>
            </a:extLst>
          </p:cNvPr>
          <p:cNvSpPr txBox="1"/>
          <p:nvPr/>
        </p:nvSpPr>
        <p:spPr>
          <a:xfrm>
            <a:off x="1775296" y="3026569"/>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2. test statistic </a:t>
            </a:r>
            <a:endParaRPr lang="zh-CN" altLang="en-US" sz="2400" dirty="0"/>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78A6BAB0-9236-00A6-D7D1-0A8E13DC3F1C}"/>
                  </a:ext>
                </a:extLst>
              </p:cNvPr>
              <p:cNvSpPr txBox="1"/>
              <p:nvPr/>
            </p:nvSpPr>
            <p:spPr>
              <a:xfrm>
                <a:off x="3779912" y="3015765"/>
                <a:ext cx="3131840" cy="728982"/>
              </a:xfrm>
              <a:prstGeom prst="rect">
                <a:avLst/>
              </a:prstGeom>
              <a:noFill/>
            </p:spPr>
            <p:txBody>
              <a:bodyPr wrap="square">
                <a:spAutoFit/>
              </a:bodyPr>
              <a:lstStyle/>
              <a:p>
                <a:pPr algn="just"/>
                <a:r>
                  <a:rPr lang="zh-CN"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rPr>
                      <m:t>𝑍</m:t>
                    </m:r>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bar>
                          <m:barPr>
                            <m:pos m:val="top"/>
                            <m:ctrlPr>
                              <a:rPr lang="zh-CN" altLang="zh-CN" sz="2400" i="1" kern="100">
                                <a:effectLst/>
                                <a:latin typeface="Cambria Math" panose="02040503050406030204" pitchFamily="18" charset="0"/>
                                <a:ea typeface="Cambria Math" panose="02040503050406030204" pitchFamily="18" charset="0"/>
                              </a:rPr>
                            </m:ctrlPr>
                          </m:barPr>
                          <m:e>
                            <m:r>
                              <a:rPr lang="en-US" altLang="zh-CN" sz="2400" i="1" kern="100">
                                <a:effectLst/>
                                <a:latin typeface="Cambria Math" panose="02040503050406030204" pitchFamily="18" charset="0"/>
                              </a:rPr>
                              <m:t>𝑋</m:t>
                            </m:r>
                          </m:e>
                        </m:ba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𝜇</m:t>
                            </m:r>
                          </m:e>
                          <m:sub>
                            <m:r>
                              <a:rPr lang="en-US" altLang="zh-CN" sz="2400" i="1" kern="100">
                                <a:effectLst/>
                                <a:latin typeface="Cambria Math" panose="02040503050406030204" pitchFamily="18" charset="0"/>
                              </a:rPr>
                              <m:t>0</m:t>
                            </m:r>
                          </m:sub>
                        </m:sSub>
                      </m:num>
                      <m:den>
                        <m:r>
                          <a:rPr lang="en-US" altLang="zh-CN" sz="2400" i="1" kern="100">
                            <a:effectLst/>
                            <a:latin typeface="Cambria Math" panose="02040503050406030204" pitchFamily="18" charset="0"/>
                          </a:rPr>
                          <m:t>𝜎</m:t>
                        </m:r>
                        <m:r>
                          <a:rPr lang="en-US" altLang="zh-CN" sz="2400" i="1" kern="100">
                            <a:effectLst/>
                            <a:latin typeface="Cambria Math" panose="02040503050406030204" pitchFamily="18" charset="0"/>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𝑛</m:t>
                            </m:r>
                          </m:e>
                        </m:rad>
                      </m:den>
                    </m:f>
                    <m:r>
                      <a:rPr lang="en-US" altLang="zh-CN" sz="2400" i="1" kern="100">
                        <a:effectLst/>
                        <a:latin typeface="Cambria Math" panose="02040503050406030204" pitchFamily="18" charset="0"/>
                      </a:rPr>
                      <m:t>~ </m:t>
                    </m:r>
                    <m:r>
                      <a:rPr lang="en-US" altLang="zh-CN" sz="2400" i="1" kern="100">
                        <a:effectLst/>
                        <a:latin typeface="Cambria Math" panose="02040503050406030204" pitchFamily="18" charset="0"/>
                      </a:rPr>
                      <m:t>𝑁</m:t>
                    </m:r>
                    <m:r>
                      <a:rPr lang="en-US" altLang="zh-CN" sz="2400" i="1" kern="100">
                        <a:effectLst/>
                        <a:latin typeface="Cambria Math" panose="02040503050406030204" pitchFamily="18" charset="0"/>
                      </a:rPr>
                      <m:t>(0, 1)</m:t>
                    </m:r>
                  </m:oMath>
                </a14:m>
                <a:endParaRPr lang="zh-CN" altLang="zh-CN" sz="2400" kern="100" dirty="0">
                  <a:effectLst/>
                  <a:latin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78A6BAB0-9236-00A6-D7D1-0A8E13DC3F1C}"/>
                  </a:ext>
                </a:extLst>
              </p:cNvPr>
              <p:cNvSpPr txBox="1">
                <a:spLocks noRot="1" noChangeAspect="1" noMove="1" noResize="1" noEditPoints="1" noAdjustHandles="1" noChangeArrowheads="1" noChangeShapeType="1" noTextEdit="1"/>
              </p:cNvSpPr>
              <p:nvPr/>
            </p:nvSpPr>
            <p:spPr>
              <a:xfrm>
                <a:off x="3779912" y="3015765"/>
                <a:ext cx="3131840" cy="7289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A442FF2B-C403-ADE8-D314-41E0AF187BB5}"/>
                  </a:ext>
                </a:extLst>
              </p:cNvPr>
              <p:cNvSpPr txBox="1"/>
              <p:nvPr/>
            </p:nvSpPr>
            <p:spPr>
              <a:xfrm>
                <a:off x="1782521" y="3550045"/>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3.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=0.05</a:t>
                </a:r>
                <a:endParaRPr lang="zh-CN" altLang="en-US" sz="2400" dirty="0"/>
              </a:p>
            </p:txBody>
          </p:sp>
        </mc:Choice>
        <mc:Fallback>
          <p:sp>
            <p:nvSpPr>
              <p:cNvPr id="13" name="文本框 12">
                <a:extLst>
                  <a:ext uri="{FF2B5EF4-FFF2-40B4-BE49-F238E27FC236}">
                    <a16:creationId xmlns:a16="http://schemas.microsoft.com/office/drawing/2014/main" id="{A442FF2B-C403-ADE8-D314-41E0AF187BB5}"/>
                  </a:ext>
                </a:extLst>
              </p:cNvPr>
              <p:cNvSpPr txBox="1">
                <a:spLocks noRot="1" noChangeAspect="1" noMove="1" noResize="1" noEditPoints="1" noAdjustHandles="1" noChangeArrowheads="1" noChangeShapeType="1" noTextEdit="1"/>
              </p:cNvSpPr>
              <p:nvPr/>
            </p:nvSpPr>
            <p:spPr>
              <a:xfrm>
                <a:off x="1782521" y="3550045"/>
                <a:ext cx="4572000" cy="461665"/>
              </a:xfrm>
              <a:prstGeom prst="rect">
                <a:avLst/>
              </a:prstGeom>
              <a:blipFill>
                <a:blip r:embed="rId4"/>
                <a:stretch>
                  <a:fillRect l="-2000" t="-10526" b="-2894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3933C092-CD20-E584-97C9-E49B829A7500}"/>
              </a:ext>
            </a:extLst>
          </p:cNvPr>
          <p:cNvSpPr txBox="1"/>
          <p:nvPr/>
        </p:nvSpPr>
        <p:spPr>
          <a:xfrm>
            <a:off x="-39251" y="4199004"/>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4. critical value:</a:t>
            </a:r>
            <a:endParaRPr lang="zh-CN" altLang="en-US" sz="2400" dirty="0"/>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8FA51520-78CE-E899-74BE-A9ECE9E2CC0C}"/>
                  </a:ext>
                </a:extLst>
              </p:cNvPr>
              <p:cNvSpPr txBox="1"/>
              <p:nvPr/>
            </p:nvSpPr>
            <p:spPr>
              <a:xfrm>
                <a:off x="1770845" y="4160906"/>
                <a:ext cx="3495276"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e>
                        <m:e>
                          <m:r>
                            <a:rPr lang="zh-CN" altLang="en-US" sz="2400" i="0">
                              <a:latin typeface="Cambria Math" panose="02040503050406030204" pitchFamily="18" charset="0"/>
                            </a:rPr>
                            <m:t>&gt;</m:t>
                          </m:r>
                        </m:e>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𝑧</m:t>
                              </m:r>
                            </m:e>
                            <m:sub>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𝛼</m:t>
                                  </m:r>
                                </m:num>
                                <m:den>
                                  <m:r>
                                    <a:rPr lang="zh-CN" altLang="en-US" sz="2400" i="0">
                                      <a:latin typeface="Cambria Math" panose="02040503050406030204" pitchFamily="18" charset="0"/>
                                    </a:rPr>
                                    <m:t>2</m:t>
                                  </m:r>
                                </m:den>
                              </m:f>
                            </m:sub>
                          </m:sSub>
                        </m:e>
                      </m:d>
                      <m:r>
                        <a:rPr lang="zh-CN" altLang="en-US" sz="2400" i="0">
                          <a:latin typeface="Cambria Math" panose="02040503050406030204" pitchFamily="18" charset="0"/>
                        </a:rPr>
                        <m:t>=0.05</m:t>
                      </m:r>
                    </m:oMath>
                  </m:oMathPara>
                </a14:m>
                <a:endParaRPr lang="zh-CN" altLang="en-US" sz="2400" dirty="0"/>
              </a:p>
            </p:txBody>
          </p:sp>
        </mc:Choice>
        <mc:Fallback>
          <p:sp>
            <p:nvSpPr>
              <p:cNvPr id="17" name="文本框 16">
                <a:extLst>
                  <a:ext uri="{FF2B5EF4-FFF2-40B4-BE49-F238E27FC236}">
                    <a16:creationId xmlns:a16="http://schemas.microsoft.com/office/drawing/2014/main" id="{8FA51520-78CE-E899-74BE-A9ECE9E2CC0C}"/>
                  </a:ext>
                </a:extLst>
              </p:cNvPr>
              <p:cNvSpPr txBox="1">
                <a:spLocks noRot="1" noChangeAspect="1" noMove="1" noResize="1" noEditPoints="1" noAdjustHandles="1" noChangeArrowheads="1" noChangeShapeType="1" noTextEdit="1"/>
              </p:cNvSpPr>
              <p:nvPr/>
            </p:nvSpPr>
            <p:spPr>
              <a:xfrm>
                <a:off x="1770845" y="4160906"/>
                <a:ext cx="3495276" cy="5120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CAF61A9C-3E62-C0CC-7764-7FF87D963F5A}"/>
                  </a:ext>
                </a:extLst>
              </p:cNvPr>
              <p:cNvSpPr txBox="1"/>
              <p:nvPr/>
            </p:nvSpPr>
            <p:spPr>
              <a:xfrm>
                <a:off x="4610494" y="4199004"/>
                <a:ext cx="4572000" cy="494815"/>
              </a:xfrm>
              <a:prstGeom prst="rect">
                <a:avLst/>
              </a:prstGeom>
              <a:noFill/>
            </p:spPr>
            <p:txBody>
              <a:bodyPr wrap="square">
                <a:spAutoFit/>
              </a:bodyPr>
              <a:lstStyle/>
              <a:p>
                <a:pPr indent="457200" algn="just"/>
                <a:r>
                  <a:rPr lang="en-US" altLang="zh-CN" sz="2400" kern="100" dirty="0">
                    <a:effectLst/>
                    <a:latin typeface="Times New Roman" panose="02020603050405020304" pitchFamily="18" charset="0"/>
                  </a:rPr>
                  <a:t>From the Table  ,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r>
                      <a:rPr lang="en-US" altLang="zh-CN" sz="2400" i="1" kern="100">
                        <a:effectLst/>
                        <a:latin typeface="Cambria Math" panose="02040503050406030204" pitchFamily="18" charset="0"/>
                      </a:rPr>
                      <m:t>=1.96</m:t>
                    </m:r>
                  </m:oMath>
                </a14:m>
                <a:endParaRPr lang="zh-CN" altLang="zh-CN" sz="2400" kern="100" dirty="0">
                  <a:effectLst/>
                  <a:latin typeface="Times New Roman" panose="02020603050405020304" pitchFamily="18" charset="0"/>
                </a:endParaRPr>
              </a:p>
            </p:txBody>
          </p:sp>
        </mc:Choice>
        <mc:Fallback>
          <p:sp>
            <p:nvSpPr>
              <p:cNvPr id="19" name="文本框 18">
                <a:extLst>
                  <a:ext uri="{FF2B5EF4-FFF2-40B4-BE49-F238E27FC236}">
                    <a16:creationId xmlns:a16="http://schemas.microsoft.com/office/drawing/2014/main" id="{CAF61A9C-3E62-C0CC-7764-7FF87D963F5A}"/>
                  </a:ext>
                </a:extLst>
              </p:cNvPr>
              <p:cNvSpPr txBox="1">
                <a:spLocks noRot="1" noChangeAspect="1" noMove="1" noResize="1" noEditPoints="1" noAdjustHandles="1" noChangeArrowheads="1" noChangeShapeType="1" noTextEdit="1"/>
              </p:cNvSpPr>
              <p:nvPr/>
            </p:nvSpPr>
            <p:spPr>
              <a:xfrm>
                <a:off x="4610494" y="4199004"/>
                <a:ext cx="4572000" cy="494815"/>
              </a:xfrm>
              <a:prstGeom prst="rect">
                <a:avLst/>
              </a:prstGeom>
              <a:blipFill>
                <a:blip r:embed="rId6"/>
                <a:stretch>
                  <a:fillRect t="-9877" b="-20988"/>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A21D2C1F-40C7-5576-7C37-6DD36C854234}"/>
              </a:ext>
            </a:extLst>
          </p:cNvPr>
          <p:cNvSpPr txBox="1"/>
          <p:nvPr/>
        </p:nvSpPr>
        <p:spPr>
          <a:xfrm>
            <a:off x="-62601" y="4768229"/>
            <a:ext cx="2232248" cy="461665"/>
          </a:xfrm>
          <a:prstGeom prst="rect">
            <a:avLst/>
          </a:prstGeom>
          <a:noFill/>
        </p:spPr>
        <p:txBody>
          <a:bodyPr wrap="square">
            <a:spAutoFit/>
          </a:bodyPr>
          <a:lstStyle/>
          <a:p>
            <a:r>
              <a:rPr lang="en-US" altLang="zh-CN" sz="2400" kern="100" dirty="0">
                <a:effectLst/>
                <a:latin typeface="Times New Roman" panose="02020603050405020304" pitchFamily="18" charset="0"/>
              </a:rPr>
              <a:t>5. Calculations.</a:t>
            </a:r>
            <a:endParaRPr lang="zh-CN" altLang="en-US" sz="2400" dirty="0"/>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27F0EF4C-B17B-8660-D43E-D5489FA36DB4}"/>
                  </a:ext>
                </a:extLst>
              </p:cNvPr>
              <p:cNvSpPr txBox="1"/>
              <p:nvPr/>
            </p:nvSpPr>
            <p:spPr>
              <a:xfrm>
                <a:off x="2035521" y="4788534"/>
                <a:ext cx="3488782" cy="461665"/>
              </a:xfrm>
              <a:prstGeom prst="rect">
                <a:avLst/>
              </a:prstGeom>
              <a:noFill/>
            </p:spPr>
            <p:txBody>
              <a:bodyPr wrap="square">
                <a:spAutoFit/>
              </a:bodyPr>
              <a:lstStyle/>
              <a:p>
                <a:pPr algn="just"/>
                <a14:m>
                  <m:oMath xmlns:m="http://schemas.openxmlformats.org/officeDocument/2006/math">
                    <m:acc>
                      <m:accPr>
                        <m:chr m:val="̄"/>
                        <m:ctrlPr>
                          <a:rPr lang="zh-CN" altLang="zh-CN" sz="2400" i="1" kern="100" smtClean="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rPr>
                          <m:t>𝑥</m:t>
                        </m:r>
                      </m:e>
                    </m:acc>
                    <m:r>
                      <a:rPr lang="en-US" altLang="zh-CN" sz="2400" i="1" kern="100">
                        <a:effectLst/>
                        <a:latin typeface="Cambria Math" panose="02040503050406030204" pitchFamily="18" charset="0"/>
                      </a:rPr>
                      <m:t>=7.8</m:t>
                    </m:r>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rPr>
                      <m:t>𝜎</m:t>
                    </m:r>
                    <m:r>
                      <a:rPr lang="en-US" altLang="zh-CN" sz="2400" i="1" kern="100">
                        <a:effectLst/>
                        <a:latin typeface="Cambria Math" panose="02040503050406030204" pitchFamily="18" charset="0"/>
                      </a:rPr>
                      <m:t>=0.5</m:t>
                    </m:r>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rPr>
                      <m:t>𝑛</m:t>
                    </m:r>
                    <m:r>
                      <a:rPr lang="en-US" altLang="zh-CN" sz="2400" i="1" kern="100">
                        <a:effectLst/>
                        <a:latin typeface="Cambria Math" panose="02040503050406030204" pitchFamily="18" charset="0"/>
                      </a:rPr>
                      <m:t>=50</m:t>
                    </m:r>
                  </m:oMath>
                </a14:m>
                <a:endParaRPr lang="zh-CN" altLang="zh-CN" sz="2400" kern="100" dirty="0">
                  <a:effectLst/>
                  <a:latin typeface="Times New Roman" panose="02020603050405020304" pitchFamily="18" charset="0"/>
                </a:endParaRPr>
              </a:p>
            </p:txBody>
          </p:sp>
        </mc:Choice>
        <mc:Fallback>
          <p:sp>
            <p:nvSpPr>
              <p:cNvPr id="23" name="文本框 22">
                <a:extLst>
                  <a:ext uri="{FF2B5EF4-FFF2-40B4-BE49-F238E27FC236}">
                    <a16:creationId xmlns:a16="http://schemas.microsoft.com/office/drawing/2014/main" id="{27F0EF4C-B17B-8660-D43E-D5489FA36DB4}"/>
                  </a:ext>
                </a:extLst>
              </p:cNvPr>
              <p:cNvSpPr txBox="1">
                <a:spLocks noRot="1" noChangeAspect="1" noMove="1" noResize="1" noEditPoints="1" noAdjustHandles="1" noChangeArrowheads="1" noChangeShapeType="1" noTextEdit="1"/>
              </p:cNvSpPr>
              <p:nvPr/>
            </p:nvSpPr>
            <p:spPr>
              <a:xfrm>
                <a:off x="2035521" y="4788534"/>
                <a:ext cx="3488782" cy="461665"/>
              </a:xfrm>
              <a:prstGeom prst="rect">
                <a:avLst/>
              </a:prstGeom>
              <a:blipFill>
                <a:blip r:embed="rId7"/>
                <a:stretch>
                  <a:fillRect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976EED50-5D90-F426-D2C4-542C94DC187A}"/>
                  </a:ext>
                </a:extLst>
              </p:cNvPr>
              <p:cNvSpPr txBox="1"/>
              <p:nvPr/>
            </p:nvSpPr>
            <p:spPr>
              <a:xfrm>
                <a:off x="5364088" y="4672906"/>
                <a:ext cx="3886179" cy="668837"/>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𝑧</m:t>
                    </m:r>
                    <m:r>
                      <a:rPr lang="en-US" altLang="zh-CN" sz="2400" i="1" kern="100" smtClean="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𝑥</m:t>
                            </m:r>
                          </m:e>
                        </m:acc>
                        <m:r>
                          <a:rPr lang="en-US" altLang="zh-CN" sz="2400" i="1" kern="100">
                            <a:effectLst/>
                            <a:latin typeface="Cambria Math" panose="020405030504060302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num>
                      <m:den>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𝑛</m:t>
                            </m:r>
                          </m:e>
                        </m:rad>
                      </m:den>
                    </m:f>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7.8</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8</m:t>
                        </m:r>
                      </m:num>
                      <m:den>
                        <m:r>
                          <a:rPr lang="en-US" altLang="zh-CN" sz="2400" i="1" kern="100">
                            <a:effectLst/>
                            <a:latin typeface="Cambria Math" panose="02040503050406030204" pitchFamily="18" charset="0"/>
                            <a:cs typeface="Times New Roman" panose="02020603050405020304" pitchFamily="18" charset="0"/>
                          </a:rPr>
                          <m:t>0.5/</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50</m:t>
                            </m:r>
                          </m:e>
                        </m:rad>
                      </m:den>
                    </m:f>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2.83</m:t>
                    </m:r>
                  </m:oMath>
                </a14:m>
                <a:r>
                  <a:rPr lang="en-US" altLang="zh-CN" sz="2400" kern="100" dirty="0">
                    <a:effectLst/>
                    <a:latin typeface="Times New Roman" panose="02020603050405020304" pitchFamily="18" charset="0"/>
                  </a:rPr>
                  <a:t>,</a:t>
                </a:r>
                <a:endParaRPr lang="zh-CN" altLang="en-US" sz="2400" dirty="0"/>
              </a:p>
            </p:txBody>
          </p:sp>
        </mc:Choice>
        <mc:Fallback>
          <p:sp>
            <p:nvSpPr>
              <p:cNvPr id="25" name="文本框 24">
                <a:extLst>
                  <a:ext uri="{FF2B5EF4-FFF2-40B4-BE49-F238E27FC236}">
                    <a16:creationId xmlns:a16="http://schemas.microsoft.com/office/drawing/2014/main" id="{976EED50-5D90-F426-D2C4-542C94DC187A}"/>
                  </a:ext>
                </a:extLst>
              </p:cNvPr>
              <p:cNvSpPr txBox="1">
                <a:spLocks noRot="1" noChangeAspect="1" noMove="1" noResize="1" noEditPoints="1" noAdjustHandles="1" noChangeArrowheads="1" noChangeShapeType="1" noTextEdit="1"/>
              </p:cNvSpPr>
              <p:nvPr/>
            </p:nvSpPr>
            <p:spPr>
              <a:xfrm>
                <a:off x="5364088" y="4672906"/>
                <a:ext cx="3886179" cy="668837"/>
              </a:xfrm>
              <a:prstGeom prst="rect">
                <a:avLst/>
              </a:prstGeom>
              <a:blipFill>
                <a:blip r:embed="rId8"/>
                <a:stretch>
                  <a:fillRect b="-1835"/>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6625AF49-F9CB-5160-6A06-993E67269697}"/>
              </a:ext>
            </a:extLst>
          </p:cNvPr>
          <p:cNvSpPr txBox="1"/>
          <p:nvPr/>
        </p:nvSpPr>
        <p:spPr>
          <a:xfrm>
            <a:off x="-58755" y="5239578"/>
            <a:ext cx="1637351" cy="461665"/>
          </a:xfrm>
          <a:prstGeom prst="rect">
            <a:avLst/>
          </a:prstGeom>
          <a:noFill/>
        </p:spPr>
        <p:txBody>
          <a:bodyPr wrap="square">
            <a:spAutoFit/>
          </a:bodyPr>
          <a:lstStyle/>
          <a:p>
            <a:r>
              <a:rPr lang="en-US" altLang="zh-CN" sz="2400" kern="100" dirty="0">
                <a:effectLst/>
                <a:latin typeface="Times New Roman" panose="02020603050405020304" pitchFamily="18" charset="0"/>
              </a:rPr>
              <a:t>6. Decision</a:t>
            </a:r>
            <a:endParaRPr lang="zh-CN" altLang="en-US" sz="2400" dirty="0"/>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725859C3-44E5-8CC9-3478-85B824596DEE}"/>
                  </a:ext>
                </a:extLst>
              </p:cNvPr>
              <p:cNvSpPr txBox="1"/>
              <p:nvPr/>
            </p:nvSpPr>
            <p:spPr>
              <a:xfrm>
                <a:off x="467544" y="5625666"/>
                <a:ext cx="8208911" cy="1233479"/>
              </a:xfrm>
              <a:prstGeom prst="rect">
                <a:avLst/>
              </a:prstGeom>
              <a:noFill/>
            </p:spPr>
            <p:txBody>
              <a:bodyPr wrap="square">
                <a:spAutoFit/>
              </a:bodyPr>
              <a:lstStyle/>
              <a:p>
                <a:pPr indent="304800" algn="just"/>
                <a:r>
                  <a:rPr lang="en-US" altLang="zh-CN" sz="2400" kern="100" dirty="0">
                    <a:effectLst/>
                    <a:latin typeface="Times New Roman" panose="02020603050405020304" pitchFamily="18" charset="0"/>
                  </a:rPr>
                  <a:t>Since </a:t>
                </a:r>
                <a14:m>
                  <m:oMath xmlns:m="http://schemas.openxmlformats.org/officeDocument/2006/math">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𝑧</m:t>
                    </m:r>
                    <m:r>
                      <a:rPr lang="en-US" altLang="zh-CN" sz="2400" i="1" kern="100">
                        <a:effectLst/>
                        <a:latin typeface="Cambria Math" panose="02040503050406030204" pitchFamily="18" charset="0"/>
                      </a:rPr>
                      <m:t>|=2.83&gt;1.96=</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𝑧</m:t>
                        </m:r>
                      </m:e>
                      <m:sub>
                        <m:r>
                          <a:rPr lang="en-US" altLang="zh-CN" sz="2400" i="1" kern="100">
                            <a:effectLst/>
                            <a:latin typeface="Cambria Math" panose="02040503050406030204" pitchFamily="18" charset="0"/>
                          </a:rPr>
                          <m:t>𝛼</m:t>
                        </m:r>
                        <m:r>
                          <a:rPr lang="en-US" altLang="zh-CN" sz="2400" i="1" kern="100">
                            <a:effectLst/>
                            <a:latin typeface="Cambria Math" panose="02040503050406030204" pitchFamily="18" charset="0"/>
                          </a:rPr>
                          <m:t>/2</m:t>
                        </m:r>
                      </m:sub>
                    </m:sSub>
                  </m:oMath>
                </a14:m>
                <a:r>
                  <a:rPr lang="en-US" altLang="zh-CN" sz="2400" kern="100" dirty="0">
                    <a:effectLst/>
                    <a:latin typeface="Times New Roman" panose="02020603050405020304" pitchFamily="18" charset="0"/>
                  </a:rPr>
                  <a:t>, we reject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and conclude that the mean of breaking different from the claimed by the manufacturer.</a:t>
                </a:r>
                <a:endParaRPr lang="zh-CN" altLang="zh-CN" sz="2400" kern="100" dirty="0">
                  <a:effectLst/>
                  <a:latin typeface="Times New Roman" panose="02020603050405020304" pitchFamily="18" charset="0"/>
                </a:endParaRPr>
              </a:p>
            </p:txBody>
          </p:sp>
        </mc:Choice>
        <mc:Fallback>
          <p:sp>
            <p:nvSpPr>
              <p:cNvPr id="29" name="文本框 28">
                <a:extLst>
                  <a:ext uri="{FF2B5EF4-FFF2-40B4-BE49-F238E27FC236}">
                    <a16:creationId xmlns:a16="http://schemas.microsoft.com/office/drawing/2014/main" id="{725859C3-44E5-8CC9-3478-85B824596DEE}"/>
                  </a:ext>
                </a:extLst>
              </p:cNvPr>
              <p:cNvSpPr txBox="1">
                <a:spLocks noRot="1" noChangeAspect="1" noMove="1" noResize="1" noEditPoints="1" noAdjustHandles="1" noChangeArrowheads="1" noChangeShapeType="1" noTextEdit="1"/>
              </p:cNvSpPr>
              <p:nvPr/>
            </p:nvSpPr>
            <p:spPr>
              <a:xfrm>
                <a:off x="467544" y="5625666"/>
                <a:ext cx="8208911" cy="1233479"/>
              </a:xfrm>
              <a:prstGeom prst="rect">
                <a:avLst/>
              </a:prstGeom>
              <a:blipFill>
                <a:blip r:embed="rId9"/>
                <a:stretch>
                  <a:fillRect l="-1189" t="-3960" r="-1114" b="-10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017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arn(inVertic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9" grpId="0"/>
      <p:bldP spid="21" grpId="0"/>
      <p:bldP spid="23" grpId="0"/>
      <p:bldP spid="25"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177F96-D6A4-496C-C416-946742A68EB9}"/>
              </a:ext>
            </a:extLst>
          </p:cNvPr>
          <p:cNvSpPr txBox="1"/>
          <p:nvPr/>
        </p:nvSpPr>
        <p:spPr>
          <a:xfrm>
            <a:off x="107504" y="18084"/>
            <a:ext cx="2304256" cy="461665"/>
          </a:xfrm>
          <a:prstGeom prst="rect">
            <a:avLst/>
          </a:prstGeom>
          <a:noFill/>
        </p:spPr>
        <p:txBody>
          <a:bodyPr wrap="square">
            <a:spAutoFit/>
          </a:bodyPr>
          <a:lstStyle/>
          <a:p>
            <a:pPr indent="266700" algn="just"/>
            <a:r>
              <a:rPr lang="en-US" altLang="zh-CN" sz="2400" b="1" kern="100" dirty="0">
                <a:solidFill>
                  <a:srgbClr val="0000FF"/>
                </a:solidFill>
                <a:effectLst/>
                <a:latin typeface="Times New Roman" panose="02020603050405020304" pitchFamily="18" charset="0"/>
                <a:ea typeface="宋体" panose="02010600030101010101" pitchFamily="2" charset="-122"/>
              </a:rPr>
              <a:t>1</a:t>
            </a:r>
            <a:r>
              <a:rPr lang="zh-CN" altLang="zh-CN" sz="2400" b="1" kern="100" dirty="0">
                <a:solidFill>
                  <a:srgbClr val="0000FF"/>
                </a:solidFill>
                <a:effectLst/>
                <a:latin typeface="Times New Roman" panose="02020603050405020304" pitchFamily="18" charset="0"/>
                <a:ea typeface="宋体" panose="02010600030101010101" pitchFamily="2" charset="-122"/>
              </a:rPr>
              <a:t>．</a:t>
            </a:r>
            <a:r>
              <a:rPr lang="en-US" altLang="zh-CN" sz="2400" b="1" i="1" kern="100" dirty="0">
                <a:solidFill>
                  <a:srgbClr val="0000FF"/>
                </a:solidFill>
                <a:effectLst/>
                <a:latin typeface="Times New Roman" panose="02020603050405020304" pitchFamily="18" charset="0"/>
                <a:ea typeface="宋体" panose="02010600030101010101" pitchFamily="2" charset="-122"/>
              </a:rPr>
              <a:t>P</a:t>
            </a:r>
            <a:r>
              <a:rPr lang="en-US" altLang="zh-CN" sz="2400" b="1" kern="100" dirty="0">
                <a:solidFill>
                  <a:srgbClr val="0000FF"/>
                </a:solidFill>
                <a:effectLst/>
                <a:latin typeface="Times New Roman" panose="02020603050405020304" pitchFamily="18" charset="0"/>
                <a:ea typeface="宋体" panose="02010600030101010101" pitchFamily="2" charset="-122"/>
              </a:rPr>
              <a:t>-value</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49A5B83-E6D1-D533-D30D-F229AD295CCF}"/>
                  </a:ext>
                </a:extLst>
              </p:cNvPr>
              <p:cNvSpPr txBox="1"/>
              <p:nvPr/>
            </p:nvSpPr>
            <p:spPr>
              <a:xfrm>
                <a:off x="179512" y="479749"/>
                <a:ext cx="8856984" cy="1569660"/>
              </a:xfrm>
              <a:prstGeom prst="rect">
                <a:avLst/>
              </a:prstGeom>
              <a:noFill/>
            </p:spPr>
            <p:txBody>
              <a:bodyPr wrap="square">
                <a:spAutoFit/>
              </a:bodyPr>
              <a:lstStyle/>
              <a:p>
                <a:r>
                  <a:rPr lang="en-US" altLang="zh-CN" sz="2400" kern="100" dirty="0">
                    <a:effectLst/>
                    <a:latin typeface="Times New Roman" panose="02020603050405020304" pitchFamily="18" charset="0"/>
                  </a:rPr>
                  <a:t>In problem like this, many research workers accompany the calculated value of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𝑍</m:t>
                    </m:r>
                  </m:oMath>
                </a14:m>
                <a:r>
                  <a:rPr lang="en-US" altLang="zh-CN" sz="2400" kern="100" dirty="0">
                    <a:effectLst/>
                    <a:latin typeface="Times New Roman" panose="02020603050405020304" pitchFamily="18" charset="0"/>
                  </a:rPr>
                  <a:t> with a corresponding </a:t>
                </a:r>
                <a:r>
                  <a:rPr lang="en-US" altLang="zh-CN" sz="2400" b="1" kern="100" dirty="0">
                    <a:effectLst/>
                    <a:latin typeface="Times New Roman" panose="02020603050405020304" pitchFamily="18" charset="0"/>
                  </a:rPr>
                  <a:t>tail probability</a:t>
                </a:r>
                <a:r>
                  <a:rPr lang="en-US" altLang="zh-CN" sz="2400" kern="100" dirty="0">
                    <a:effectLst/>
                    <a:latin typeface="Times New Roman" panose="02020603050405020304" pitchFamily="18" charset="0"/>
                  </a:rPr>
                  <a:t>, or </a:t>
                </a:r>
                <a:r>
                  <a:rPr lang="en-US" altLang="zh-CN" sz="2400" b="1" i="1" kern="100" dirty="0">
                    <a:effectLst/>
                    <a:latin typeface="Times New Roman" panose="02020603050405020304" pitchFamily="18" charset="0"/>
                  </a:rPr>
                  <a:t>P</a:t>
                </a:r>
                <a:r>
                  <a:rPr lang="en-US" altLang="zh-CN" sz="2400" b="1" kern="100" dirty="0">
                    <a:effectLst/>
                    <a:latin typeface="Times New Roman" panose="02020603050405020304" pitchFamily="18" charset="0"/>
                  </a:rPr>
                  <a:t>-value</a:t>
                </a:r>
                <a:r>
                  <a:rPr lang="en-US" altLang="zh-CN" sz="2400" kern="100" dirty="0">
                    <a:effectLst/>
                    <a:latin typeface="Times New Roman" panose="02020603050405020304" pitchFamily="18" charset="0"/>
                  </a:rPr>
                  <a:t>, which is the probability of getting a difference between </a:t>
                </a:r>
                <a14:m>
                  <m:oMath xmlns:m="http://schemas.openxmlformats.org/officeDocument/2006/math">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𝑥</m:t>
                        </m:r>
                      </m:e>
                    </m:acc>
                  </m:oMath>
                </a14:m>
                <a:r>
                  <a:rPr lang="en-US" altLang="zh-CN" sz="2400" kern="100" dirty="0">
                    <a:effectLst/>
                    <a:latin typeface="Times New Roman" panose="02020603050405020304" pitchFamily="18" charset="0"/>
                  </a:rPr>
                  <a:t> and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greater than or equal to that actually observed.</a:t>
                </a:r>
                <a:endParaRPr lang="zh-CN" altLang="en-US" sz="2400" dirty="0"/>
              </a:p>
            </p:txBody>
          </p:sp>
        </mc:Choice>
        <mc:Fallback>
          <p:sp>
            <p:nvSpPr>
              <p:cNvPr id="5" name="文本框 4">
                <a:extLst>
                  <a:ext uri="{FF2B5EF4-FFF2-40B4-BE49-F238E27FC236}">
                    <a16:creationId xmlns:a16="http://schemas.microsoft.com/office/drawing/2014/main" id="{249A5B83-E6D1-D533-D30D-F229AD295CCF}"/>
                  </a:ext>
                </a:extLst>
              </p:cNvPr>
              <p:cNvSpPr txBox="1">
                <a:spLocks noRot="1" noChangeAspect="1" noMove="1" noResize="1" noEditPoints="1" noAdjustHandles="1" noChangeArrowheads="1" noChangeShapeType="1" noTextEdit="1"/>
              </p:cNvSpPr>
              <p:nvPr/>
            </p:nvSpPr>
            <p:spPr>
              <a:xfrm>
                <a:off x="179512" y="479749"/>
                <a:ext cx="8856984" cy="1569660"/>
              </a:xfrm>
              <a:prstGeom prst="rect">
                <a:avLst/>
              </a:prstGeom>
              <a:blipFill>
                <a:blip r:embed="rId2"/>
                <a:stretch>
                  <a:fillRect l="-1032" t="-3113" r="-1583" b="-8171"/>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ABE6076-7E74-6F33-0001-361A69BC75ED}"/>
              </a:ext>
            </a:extLst>
          </p:cNvPr>
          <p:cNvSpPr txBox="1"/>
          <p:nvPr/>
        </p:nvSpPr>
        <p:spPr>
          <a:xfrm>
            <a:off x="503548" y="2276872"/>
            <a:ext cx="8208912" cy="830997"/>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Definition 8.3.1 </a:t>
            </a:r>
            <a:r>
              <a:rPr lang="en-US" altLang="zh-CN" sz="2400" kern="100" dirty="0">
                <a:effectLst/>
                <a:latin typeface="Times New Roman" panose="02020603050405020304" pitchFamily="18" charset="0"/>
                <a:ea typeface="宋体" panose="02010600030101010101" pitchFamily="2" charset="-122"/>
              </a:rPr>
              <a:t>A </a:t>
            </a:r>
            <a:r>
              <a:rPr lang="en-US" altLang="zh-CN" sz="2400" b="1" i="1" kern="100" dirty="0">
                <a:effectLst/>
                <a:latin typeface="Times New Roman" panose="02020603050405020304" pitchFamily="18" charset="0"/>
                <a:ea typeface="宋体" panose="02010600030101010101" pitchFamily="2" charset="-122"/>
              </a:rPr>
              <a:t>P</a:t>
            </a:r>
            <a:r>
              <a:rPr lang="en-US" altLang="zh-CN" sz="2400" b="1" kern="100" dirty="0">
                <a:effectLst/>
                <a:latin typeface="Times New Roman" panose="02020603050405020304" pitchFamily="18" charset="0"/>
                <a:ea typeface="宋体" panose="02010600030101010101" pitchFamily="2" charset="-122"/>
              </a:rPr>
              <a:t>-value</a:t>
            </a:r>
            <a:r>
              <a:rPr lang="en-US" altLang="zh-CN" sz="2400" kern="100" dirty="0">
                <a:effectLst/>
                <a:latin typeface="Times New Roman" panose="02020603050405020304" pitchFamily="18" charset="0"/>
                <a:ea typeface="宋体" panose="02010600030101010101" pitchFamily="2" charset="-122"/>
              </a:rPr>
              <a:t> is the lowest level (of significance) at which the observed value of the test statistic is significant.</a:t>
            </a:r>
            <a:endParaRPr lang="zh-CN" altLang="en-US" sz="2400"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A600526-486C-2FAD-EAA9-4936C2CDBC6F}"/>
                  </a:ext>
                </a:extLst>
              </p:cNvPr>
              <p:cNvSpPr txBox="1"/>
              <p:nvPr/>
            </p:nvSpPr>
            <p:spPr>
              <a:xfrm>
                <a:off x="467544" y="3412471"/>
                <a:ext cx="8208912" cy="8309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If the </a:t>
                </a:r>
                <a:r>
                  <a:rPr lang="en-US" altLang="zh-CN" sz="2400" i="1" kern="100" dirty="0">
                    <a:effectLst/>
                    <a:latin typeface="Times New Roman" panose="02020603050405020304" pitchFamily="18" charset="0"/>
                    <a:ea typeface="宋体" panose="02010600030101010101" pitchFamily="2" charset="-122"/>
                  </a:rPr>
                  <a:t>P</a:t>
                </a:r>
                <a:r>
                  <a:rPr lang="en-US" altLang="zh-CN" sz="2400" kern="100" dirty="0">
                    <a:effectLst/>
                    <a:latin typeface="Times New Roman" panose="02020603050405020304" pitchFamily="18" charset="0"/>
                    <a:ea typeface="宋体" panose="02010600030101010101" pitchFamily="2" charset="-122"/>
                  </a:rPr>
                  <a:t>-value is less than the level of significance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𝛼</m:t>
                    </m:r>
                  </m:oMath>
                </a14:m>
                <a:r>
                  <a:rPr lang="en-US" altLang="zh-CN" sz="2400" kern="100" dirty="0">
                    <a:effectLst/>
                    <a:latin typeface="Times New Roman" panose="02020603050405020304" pitchFamily="18" charset="0"/>
                    <a:ea typeface="宋体" panose="02010600030101010101" pitchFamily="2" charset="-122"/>
                  </a:rPr>
                  <a:t>, indicating that the hypothesis is false, the result is termed significant.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5A600526-486C-2FAD-EAA9-4936C2CDBC6F}"/>
                  </a:ext>
                </a:extLst>
              </p:cNvPr>
              <p:cNvSpPr txBox="1">
                <a:spLocks noRot="1" noChangeAspect="1" noMove="1" noResize="1" noEditPoints="1" noAdjustHandles="1" noChangeArrowheads="1" noChangeShapeType="1" noTextEdit="1"/>
              </p:cNvSpPr>
              <p:nvPr/>
            </p:nvSpPr>
            <p:spPr>
              <a:xfrm>
                <a:off x="467544" y="3412471"/>
                <a:ext cx="8208912" cy="830997"/>
              </a:xfrm>
              <a:prstGeom prst="rect">
                <a:avLst/>
              </a:prstGeom>
              <a:blipFill>
                <a:blip r:embed="rId3"/>
                <a:stretch>
                  <a:fillRect l="-1189" t="-5882" r="-1114"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540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97CCD2D-D5EB-91BC-0AD9-3479B5828A78}"/>
                  </a:ext>
                </a:extLst>
              </p:cNvPr>
              <p:cNvSpPr txBox="1"/>
              <p:nvPr/>
            </p:nvSpPr>
            <p:spPr>
              <a:xfrm>
                <a:off x="377534" y="260648"/>
                <a:ext cx="8388932" cy="8309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If we want to test the hypothesis is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𝜇</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then the </a:t>
                </a:r>
                <a:r>
                  <a:rPr lang="en-US" altLang="zh-CN" sz="2400" b="1" i="1" kern="100" dirty="0">
                    <a:effectLst/>
                    <a:latin typeface="Times New Roman" panose="02020603050405020304" pitchFamily="18" charset="0"/>
                  </a:rPr>
                  <a:t>P</a:t>
                </a:r>
                <a:r>
                  <a:rPr lang="en-US" altLang="zh-CN" sz="2400" b="1" kern="100" dirty="0">
                    <a:effectLst/>
                    <a:latin typeface="Times New Roman" panose="02020603050405020304" pitchFamily="18" charset="0"/>
                  </a:rPr>
                  <a:t>-value </a:t>
                </a:r>
                <a:r>
                  <a:rPr lang="en-US" altLang="zh-CN" sz="2400" kern="100" dirty="0">
                    <a:effectLst/>
                    <a:latin typeface="Times New Roman" panose="02020603050405020304" pitchFamily="18" charset="0"/>
                  </a:rPr>
                  <a:t>corresponding alternative hypothesis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1</m:t>
                        </m:r>
                      </m:sub>
                    </m:sSub>
                  </m:oMath>
                </a14:m>
                <a:r>
                  <a:rPr lang="en-US" altLang="zh-CN" sz="2400" kern="100" dirty="0">
                    <a:effectLst/>
                    <a:latin typeface="Times New Roman" panose="02020603050405020304" pitchFamily="18" charset="0"/>
                  </a:rPr>
                  <a:t> is found as following:</a:t>
                </a:r>
                <a:endParaRPr lang="zh-CN" altLang="zh-CN" sz="2400" kern="100" dirty="0">
                  <a:effectLst/>
                  <a:latin typeface="Times New Roman" panose="02020603050405020304" pitchFamily="18" charset="0"/>
                </a:endParaRPr>
              </a:p>
            </p:txBody>
          </p:sp>
        </mc:Choice>
        <mc:Fallback>
          <p:sp>
            <p:nvSpPr>
              <p:cNvPr id="2" name="文本框 1">
                <a:extLst>
                  <a:ext uri="{FF2B5EF4-FFF2-40B4-BE49-F238E27FC236}">
                    <a16:creationId xmlns:a16="http://schemas.microsoft.com/office/drawing/2014/main" id="{897CCD2D-D5EB-91BC-0AD9-3479B5828A78}"/>
                  </a:ext>
                </a:extLst>
              </p:cNvPr>
              <p:cNvSpPr txBox="1">
                <a:spLocks noRot="1" noChangeAspect="1" noMove="1" noResize="1" noEditPoints="1" noAdjustHandles="1" noChangeArrowheads="1" noChangeShapeType="1" noTextEdit="1"/>
              </p:cNvSpPr>
              <p:nvPr/>
            </p:nvSpPr>
            <p:spPr>
              <a:xfrm>
                <a:off x="377534" y="260648"/>
                <a:ext cx="8388932" cy="830997"/>
              </a:xfrm>
              <a:prstGeom prst="rect">
                <a:avLst/>
              </a:prstGeom>
              <a:blipFill>
                <a:blip r:embed="rId2"/>
                <a:stretch>
                  <a:fillRect l="-1163" t="-5882" r="-1090"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4D69D2A3-BC2C-4777-416A-50D3D8A7903F}"/>
                  </a:ext>
                </a:extLst>
              </p:cNvPr>
              <p:cNvSpPr txBox="1"/>
              <p:nvPr/>
            </p:nvSpPr>
            <p:spPr>
              <a:xfrm>
                <a:off x="1475656" y="1268760"/>
                <a:ext cx="3312368" cy="671081"/>
              </a:xfrm>
              <a:prstGeom prst="rect">
                <a:avLst/>
              </a:prstGeom>
              <a:noFill/>
            </p:spPr>
            <p:txBody>
              <a:bodyPr wrap="square">
                <a:spAutoFit/>
              </a:bodyPr>
              <a:lstStyle/>
              <a:p>
                <a:pPr/>
                <a14:m>
                  <m:oMath xmlns:m="http://schemas.openxmlformats.org/officeDocument/2006/math">
                    <m:r>
                      <a:rPr lang="zh-CN" altLang="en-US" sz="2400" i="1" smtClean="0">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e>
                      <m:e>
                        <m:r>
                          <a:rPr lang="zh-CN" altLang="en-US" sz="2400" i="0">
                            <a:latin typeface="Cambria Math" panose="02040503050406030204" pitchFamily="18" charset="0"/>
                          </a:rPr>
                          <m:t>&gt;</m:t>
                        </m:r>
                      </m:e>
                      <m:e>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𝑥</m:t>
                            </m: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e>
                    </m:d>
                  </m:oMath>
                </a14:m>
                <a:r>
                  <a:rPr lang="zh-CN" altLang="en-US" sz="2400" dirty="0"/>
                  <a:t> </a:t>
                </a:r>
                <a:r>
                  <a:rPr lang="en-US" altLang="zh-CN" sz="2400" dirty="0"/>
                  <a:t>for </a:t>
                </a:r>
                <a:endParaRPr lang="zh-CN" altLang="en-US" sz="2400" dirty="0"/>
              </a:p>
            </p:txBody>
          </p:sp>
        </mc:Choice>
        <mc:Fallback>
          <p:sp>
            <p:nvSpPr>
              <p:cNvPr id="13" name="文本框 12">
                <a:extLst>
                  <a:ext uri="{FF2B5EF4-FFF2-40B4-BE49-F238E27FC236}">
                    <a16:creationId xmlns:a16="http://schemas.microsoft.com/office/drawing/2014/main" id="{4D69D2A3-BC2C-4777-416A-50D3D8A7903F}"/>
                  </a:ext>
                </a:extLst>
              </p:cNvPr>
              <p:cNvSpPr txBox="1">
                <a:spLocks noRot="1" noChangeAspect="1" noMove="1" noResize="1" noEditPoints="1" noAdjustHandles="1" noChangeArrowheads="1" noChangeShapeType="1" noTextEdit="1"/>
              </p:cNvSpPr>
              <p:nvPr/>
            </p:nvSpPr>
            <p:spPr>
              <a:xfrm>
                <a:off x="1475656" y="1268760"/>
                <a:ext cx="3312368" cy="671081"/>
              </a:xfrm>
              <a:prstGeom prst="rect">
                <a:avLst/>
              </a:prstGeom>
              <a:blipFill>
                <a:blip r:embed="rId3"/>
                <a:stretch>
                  <a:fillRect b="-2727"/>
                </a:stretch>
              </a:blipFill>
            </p:spPr>
            <p:txBody>
              <a:bodyPr/>
              <a:lstStyle/>
              <a:p>
                <a:r>
                  <a:rPr lang="zh-CN" altLang="en-US">
                    <a:noFill/>
                  </a:rPr>
                  <a:t> </a:t>
                </a:r>
              </a:p>
            </p:txBody>
          </p:sp>
        </mc:Fallback>
      </mc:AlternateContent>
      <p:graphicFrame>
        <p:nvGraphicFramePr>
          <p:cNvPr id="15" name="对象 14">
            <a:extLst>
              <a:ext uri="{FF2B5EF4-FFF2-40B4-BE49-F238E27FC236}">
                <a16:creationId xmlns:a16="http://schemas.microsoft.com/office/drawing/2014/main" id="{E6A47955-4232-1254-2B7F-CCDBDD8D0E7F}"/>
              </a:ext>
            </a:extLst>
          </p:cNvPr>
          <p:cNvGraphicFramePr>
            <a:graphicFrameLocks noChangeAspect="1"/>
          </p:cNvGraphicFramePr>
          <p:nvPr>
            <p:extLst>
              <p:ext uri="{D42A27DB-BD31-4B8C-83A1-F6EECF244321}">
                <p14:modId xmlns:p14="http://schemas.microsoft.com/office/powerpoint/2010/main" val="1237033063"/>
              </p:ext>
            </p:extLst>
          </p:nvPr>
        </p:nvGraphicFramePr>
        <p:xfrm>
          <a:off x="4804618" y="1357890"/>
          <a:ext cx="1667013" cy="526425"/>
        </p:xfrm>
        <a:graphic>
          <a:graphicData uri="http://schemas.openxmlformats.org/presentationml/2006/ole">
            <mc:AlternateContent xmlns:mc="http://schemas.openxmlformats.org/markup-compatibility/2006">
              <mc:Choice xmlns:v="urn:schemas-microsoft-com:vml" Requires="v">
                <p:oleObj name="Equation" r:id="rId4" imgW="723586" imgH="228501" progId="Equation.DSMT4">
                  <p:embed/>
                </p:oleObj>
              </mc:Choice>
              <mc:Fallback>
                <p:oleObj name="Equation" r:id="rId4" imgW="723586" imgH="228501"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4618" y="1357890"/>
                        <a:ext cx="1667013" cy="526425"/>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D229360-F7EC-7D0E-FE72-7EC4E3DDAECC}"/>
                  </a:ext>
                </a:extLst>
              </p:cNvPr>
              <p:cNvSpPr txBox="1"/>
              <p:nvPr/>
            </p:nvSpPr>
            <p:spPr>
              <a:xfrm>
                <a:off x="1547664" y="2116956"/>
                <a:ext cx="3024336" cy="670825"/>
              </a:xfrm>
              <a:prstGeom prst="rect">
                <a:avLst/>
              </a:prstGeom>
              <a:noFill/>
            </p:spPr>
            <p:txBody>
              <a:bodyPr wrap="square">
                <a:spAutoFit/>
              </a:bodyPr>
              <a:lstStyle/>
              <a:p>
                <a:pPr/>
                <a14:m>
                  <m:oMath xmlns:m="http://schemas.openxmlformats.org/officeDocument/2006/math">
                    <m:r>
                      <a:rPr lang="zh-CN" altLang="en-US" sz="2400" i="1" smtClean="0">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r>
                          <a:rPr lang="zh-CN" altLang="en-US" sz="2400" i="0">
                            <a:latin typeface="Cambria Math" panose="02040503050406030204" pitchFamily="18" charset="0"/>
                          </a:rPr>
                          <m:t>&gt;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𝑥</m:t>
                            </m: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e>
                    </m:d>
                  </m:oMath>
                </a14:m>
                <a:r>
                  <a:rPr lang="zh-CN" altLang="en-US" sz="2400" dirty="0"/>
                  <a:t> </a:t>
                </a:r>
                <a:r>
                  <a:rPr lang="en-US" altLang="zh-CN" sz="2400" dirty="0"/>
                  <a:t>for</a:t>
                </a:r>
                <a:endParaRPr lang="zh-CN" altLang="en-US" sz="2400" dirty="0"/>
              </a:p>
            </p:txBody>
          </p:sp>
        </mc:Choice>
        <mc:Fallback>
          <p:sp>
            <p:nvSpPr>
              <p:cNvPr id="17" name="文本框 16">
                <a:extLst>
                  <a:ext uri="{FF2B5EF4-FFF2-40B4-BE49-F238E27FC236}">
                    <a16:creationId xmlns:a16="http://schemas.microsoft.com/office/drawing/2014/main" id="{5D229360-F7EC-7D0E-FE72-7EC4E3DDAECC}"/>
                  </a:ext>
                </a:extLst>
              </p:cNvPr>
              <p:cNvSpPr txBox="1">
                <a:spLocks noRot="1" noChangeAspect="1" noMove="1" noResize="1" noEditPoints="1" noAdjustHandles="1" noChangeArrowheads="1" noChangeShapeType="1" noTextEdit="1"/>
              </p:cNvSpPr>
              <p:nvPr/>
            </p:nvSpPr>
            <p:spPr>
              <a:xfrm>
                <a:off x="1547664" y="2116956"/>
                <a:ext cx="3024336" cy="670825"/>
              </a:xfrm>
              <a:prstGeom prst="rect">
                <a:avLst/>
              </a:prstGeom>
              <a:blipFill>
                <a:blip r:embed="rId6"/>
                <a:stretch>
                  <a:fillRect b="-2727"/>
                </a:stretch>
              </a:blipFill>
            </p:spPr>
            <p:txBody>
              <a:bodyPr/>
              <a:lstStyle/>
              <a:p>
                <a:r>
                  <a:rPr lang="zh-CN" altLang="en-US">
                    <a:noFill/>
                  </a:rPr>
                  <a:t> </a:t>
                </a:r>
              </a:p>
            </p:txBody>
          </p:sp>
        </mc:Fallback>
      </mc:AlternateContent>
      <p:graphicFrame>
        <p:nvGraphicFramePr>
          <p:cNvPr id="19" name="对象 18">
            <a:extLst>
              <a:ext uri="{FF2B5EF4-FFF2-40B4-BE49-F238E27FC236}">
                <a16:creationId xmlns:a16="http://schemas.microsoft.com/office/drawing/2014/main" id="{3E0BB124-461D-706A-7477-976EDAC92B39}"/>
              </a:ext>
            </a:extLst>
          </p:cNvPr>
          <p:cNvGraphicFramePr>
            <a:graphicFrameLocks noChangeAspect="1"/>
          </p:cNvGraphicFramePr>
          <p:nvPr>
            <p:extLst>
              <p:ext uri="{D42A27DB-BD31-4B8C-83A1-F6EECF244321}">
                <p14:modId xmlns:p14="http://schemas.microsoft.com/office/powerpoint/2010/main" val="1657623767"/>
              </p:ext>
            </p:extLst>
          </p:nvPr>
        </p:nvGraphicFramePr>
        <p:xfrm>
          <a:off x="4764067" y="2190121"/>
          <a:ext cx="1666205" cy="526170"/>
        </p:xfrm>
        <a:graphic>
          <a:graphicData uri="http://schemas.openxmlformats.org/presentationml/2006/ole">
            <mc:AlternateContent xmlns:mc="http://schemas.openxmlformats.org/markup-compatibility/2006">
              <mc:Choice xmlns:v="urn:schemas-microsoft-com:vml" Requires="v">
                <p:oleObj name="Equation" r:id="rId7" imgW="723586" imgH="228501" progId="Equation.DSMT4">
                  <p:embed/>
                </p:oleObj>
              </mc:Choice>
              <mc:Fallback>
                <p:oleObj name="Equation" r:id="rId7" imgW="723586" imgH="22850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4067" y="2190121"/>
                        <a:ext cx="1666205" cy="526170"/>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49B6D36E-038D-BA8D-BAFE-53979734098A}"/>
                  </a:ext>
                </a:extLst>
              </p:cNvPr>
              <p:cNvSpPr txBox="1"/>
              <p:nvPr/>
            </p:nvSpPr>
            <p:spPr>
              <a:xfrm>
                <a:off x="1619672" y="3093587"/>
                <a:ext cx="3024336" cy="670825"/>
              </a:xfrm>
              <a:prstGeom prst="rect">
                <a:avLst/>
              </a:prstGeom>
              <a:noFill/>
            </p:spPr>
            <p:txBody>
              <a:bodyPr wrap="square">
                <a:spAutoFit/>
              </a:bodyPr>
              <a:lstStyle/>
              <a:p>
                <a:pPr/>
                <a14:m>
                  <m:oMath xmlns:m="http://schemas.openxmlformats.org/officeDocument/2006/math">
                    <m:r>
                      <a:rPr lang="zh-CN" altLang="en-US" sz="2400" i="1" smtClean="0">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𝑍</m:t>
                        </m:r>
                        <m:r>
                          <a:rPr lang="zh-CN" altLang="en-US" sz="2400" i="0">
                            <a:latin typeface="Cambria Math" panose="02040503050406030204" pitchFamily="18" charset="0"/>
                          </a:rPr>
                          <m:t>&lt;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𝑥</m:t>
                            </m: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e>
                    </m:d>
                  </m:oMath>
                </a14:m>
                <a:r>
                  <a:rPr lang="zh-CN" altLang="en-US" sz="2400" dirty="0"/>
                  <a:t> </a:t>
                </a:r>
                <a:r>
                  <a:rPr lang="en-US" altLang="zh-CN" sz="2400" dirty="0"/>
                  <a:t>for </a:t>
                </a:r>
                <a:endParaRPr lang="zh-CN" altLang="en-US" sz="2400" dirty="0"/>
              </a:p>
            </p:txBody>
          </p:sp>
        </mc:Choice>
        <mc:Fallback>
          <p:sp>
            <p:nvSpPr>
              <p:cNvPr id="21" name="文本框 20">
                <a:extLst>
                  <a:ext uri="{FF2B5EF4-FFF2-40B4-BE49-F238E27FC236}">
                    <a16:creationId xmlns:a16="http://schemas.microsoft.com/office/drawing/2014/main" id="{49B6D36E-038D-BA8D-BAFE-53979734098A}"/>
                  </a:ext>
                </a:extLst>
              </p:cNvPr>
              <p:cNvSpPr txBox="1">
                <a:spLocks noRot="1" noChangeAspect="1" noMove="1" noResize="1" noEditPoints="1" noAdjustHandles="1" noChangeArrowheads="1" noChangeShapeType="1" noTextEdit="1"/>
              </p:cNvSpPr>
              <p:nvPr/>
            </p:nvSpPr>
            <p:spPr>
              <a:xfrm>
                <a:off x="1619672" y="3093587"/>
                <a:ext cx="3024336" cy="670825"/>
              </a:xfrm>
              <a:prstGeom prst="rect">
                <a:avLst/>
              </a:prstGeom>
              <a:blipFill>
                <a:blip r:embed="rId9"/>
                <a:stretch>
                  <a:fillRect r="-1008" b="-1802"/>
                </a:stretch>
              </a:blipFill>
            </p:spPr>
            <p:txBody>
              <a:bodyPr/>
              <a:lstStyle/>
              <a:p>
                <a:r>
                  <a:rPr lang="zh-CN" altLang="en-US">
                    <a:noFill/>
                  </a:rPr>
                  <a:t> </a:t>
                </a:r>
              </a:p>
            </p:txBody>
          </p:sp>
        </mc:Fallback>
      </mc:AlternateContent>
      <p:graphicFrame>
        <p:nvGraphicFramePr>
          <p:cNvPr id="23" name="对象 22">
            <a:extLst>
              <a:ext uri="{FF2B5EF4-FFF2-40B4-BE49-F238E27FC236}">
                <a16:creationId xmlns:a16="http://schemas.microsoft.com/office/drawing/2014/main" id="{5D69C95D-18FD-8A63-A71D-4F8BC9F3816B}"/>
              </a:ext>
            </a:extLst>
          </p:cNvPr>
          <p:cNvGraphicFramePr>
            <a:graphicFrameLocks noChangeAspect="1"/>
          </p:cNvGraphicFramePr>
          <p:nvPr>
            <p:extLst>
              <p:ext uri="{D42A27DB-BD31-4B8C-83A1-F6EECF244321}">
                <p14:modId xmlns:p14="http://schemas.microsoft.com/office/powerpoint/2010/main" val="1826546801"/>
              </p:ext>
            </p:extLst>
          </p:nvPr>
        </p:nvGraphicFramePr>
        <p:xfrm>
          <a:off x="4764067" y="3153280"/>
          <a:ext cx="1746217" cy="551437"/>
        </p:xfrm>
        <a:graphic>
          <a:graphicData uri="http://schemas.openxmlformats.org/presentationml/2006/ole">
            <mc:AlternateContent xmlns:mc="http://schemas.openxmlformats.org/markup-compatibility/2006">
              <mc:Choice xmlns:v="urn:schemas-microsoft-com:vml" Requires="v">
                <p:oleObj name="Equation" r:id="rId10" imgW="723586" imgH="228501" progId="Equation.DSMT4">
                  <p:embed/>
                </p:oleObj>
              </mc:Choice>
              <mc:Fallback>
                <p:oleObj name="Equation" r:id="rId10" imgW="723586" imgH="228501"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4067" y="3153280"/>
                        <a:ext cx="1746217" cy="551437"/>
                      </a:xfrm>
                      <a:prstGeom prst="rect">
                        <a:avLst/>
                      </a:prstGeom>
                      <a:noFill/>
                    </p:spPr>
                  </p:pic>
                </p:oleObj>
              </mc:Fallback>
            </mc:AlternateContent>
          </a:graphicData>
        </a:graphic>
      </p:graphicFrame>
    </p:spTree>
    <p:extLst>
      <p:ext uri="{BB962C8B-B14F-4D97-AF65-F5344CB8AC3E}">
        <p14:creationId xmlns:p14="http://schemas.microsoft.com/office/powerpoint/2010/main" val="173634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A29F0E-8652-297B-9E13-4B8C5F8E3BCB}"/>
              </a:ext>
            </a:extLst>
          </p:cNvPr>
          <p:cNvSpPr txBox="1"/>
          <p:nvPr/>
        </p:nvSpPr>
        <p:spPr>
          <a:xfrm>
            <a:off x="467544" y="260648"/>
            <a:ext cx="7920626"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For instance, in the above example, the observed value of the test statistic is</a:t>
            </a:r>
            <a:endParaRPr lang="zh-CN" altLang="en-US" sz="2400"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B19733B-E99E-1C18-6B20-CB8AD72B87EE}"/>
                  </a:ext>
                </a:extLst>
              </p:cNvPr>
              <p:cNvSpPr txBox="1"/>
              <p:nvPr/>
            </p:nvSpPr>
            <p:spPr>
              <a:xfrm>
                <a:off x="1633165" y="1177401"/>
                <a:ext cx="4572000" cy="8854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𝑧</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7.8−8</m:t>
                          </m:r>
                        </m:num>
                        <m:den>
                          <m:f>
                            <m:fPr>
                              <m:type m:val="lin"/>
                              <m:ctrlPr>
                                <a:rPr lang="zh-CN" altLang="en-US" sz="2400" i="1">
                                  <a:latin typeface="Cambria Math" panose="02040503050406030204" pitchFamily="18" charset="0"/>
                                </a:rPr>
                              </m:ctrlPr>
                            </m:fPr>
                            <m:num>
                              <m:r>
                                <a:rPr lang="zh-CN" altLang="en-US" sz="2400" i="0">
                                  <a:latin typeface="Cambria Math" panose="02040503050406030204" pitchFamily="18" charset="0"/>
                                </a:rPr>
                                <m:t>0.5</m:t>
                              </m:r>
                            </m:num>
                            <m:den>
                              <m:rad>
                                <m:radPr>
                                  <m:degHide m:val="on"/>
                                  <m:ctrlPr>
                                    <a:rPr lang="zh-CN" altLang="en-US" sz="2400" i="1">
                                      <a:solidFill>
                                        <a:srgbClr val="836967"/>
                                      </a:solidFill>
                                      <a:latin typeface="Cambria Math" panose="02040503050406030204" pitchFamily="18" charset="0"/>
                                    </a:rPr>
                                  </m:ctrlPr>
                                </m:radPr>
                                <m:deg/>
                                <m:e>
                                  <m:r>
                                    <a:rPr lang="zh-CN" altLang="en-US" sz="2400" i="0">
                                      <a:latin typeface="Cambria Math" panose="02040503050406030204" pitchFamily="18" charset="0"/>
                                    </a:rPr>
                                    <m:t>50</m:t>
                                  </m:r>
                                </m:e>
                              </m:rad>
                            </m:den>
                          </m:f>
                        </m:den>
                      </m:f>
                      <m:r>
                        <a:rPr lang="zh-CN" altLang="en-US" sz="2400" i="0">
                          <a:latin typeface="Cambria Math" panose="02040503050406030204" pitchFamily="18" charset="0"/>
                        </a:rPr>
                        <m:t>=−2.83</m:t>
                      </m:r>
                    </m:oMath>
                  </m:oMathPara>
                </a14:m>
                <a:endParaRPr lang="zh-CN" altLang="en-US" sz="2400" dirty="0"/>
              </a:p>
            </p:txBody>
          </p:sp>
        </mc:Choice>
        <mc:Fallback>
          <p:sp>
            <p:nvSpPr>
              <p:cNvPr id="3" name="文本框 2">
                <a:extLst>
                  <a:ext uri="{FF2B5EF4-FFF2-40B4-BE49-F238E27FC236}">
                    <a16:creationId xmlns:a16="http://schemas.microsoft.com/office/drawing/2014/main" id="{0B19733B-E99E-1C18-6B20-CB8AD72B87EE}"/>
                  </a:ext>
                </a:extLst>
              </p:cNvPr>
              <p:cNvSpPr txBox="1">
                <a:spLocks noRot="1" noChangeAspect="1" noMove="1" noResize="1" noEditPoints="1" noAdjustHandles="1" noChangeArrowheads="1" noChangeShapeType="1" noTextEdit="1"/>
              </p:cNvSpPr>
              <p:nvPr/>
            </p:nvSpPr>
            <p:spPr>
              <a:xfrm>
                <a:off x="1633165" y="1177401"/>
                <a:ext cx="4572000" cy="885435"/>
              </a:xfrm>
              <a:prstGeom prst="rect">
                <a:avLst/>
              </a:prstGeom>
              <a:blipFill>
                <a:blip r:embed="rId2"/>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EC7645FD-ECD3-56CA-65FD-4008390D6617}"/>
              </a:ext>
            </a:extLst>
          </p:cNvPr>
          <p:cNvSpPr txBox="1"/>
          <p:nvPr/>
        </p:nvSpPr>
        <p:spPr>
          <a:xfrm>
            <a:off x="527537" y="2062836"/>
            <a:ext cx="7920626"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Since the alternative hypothesis is two-tailed, we can find the </a:t>
            </a:r>
            <a:r>
              <a:rPr lang="en-US" altLang="zh-CN" sz="2400" i="1" kern="100" dirty="0">
                <a:effectLst/>
                <a:latin typeface="Times New Roman" panose="02020603050405020304" pitchFamily="18" charset="0"/>
                <a:ea typeface="宋体" panose="02010600030101010101" pitchFamily="2" charset="-122"/>
              </a:rPr>
              <a:t>P</a:t>
            </a:r>
            <a:r>
              <a:rPr lang="en-US" altLang="zh-CN" sz="2400" kern="100" dirty="0">
                <a:effectLst/>
                <a:latin typeface="Times New Roman" panose="02020603050405020304" pitchFamily="18" charset="0"/>
                <a:ea typeface="宋体" panose="02010600030101010101" pitchFamily="2" charset="-122"/>
              </a:rPr>
              <a:t>-value</a:t>
            </a:r>
            <a:r>
              <a:rPr lang="en-US" altLang="zh-CN" sz="2400" b="1"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is</a:t>
            </a:r>
            <a:endParaRPr lang="zh-CN" altLang="en-US" sz="24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46B2ED5-7A82-6CCD-BB25-9D8B0EA99BAA}"/>
                  </a:ext>
                </a:extLst>
              </p:cNvPr>
              <p:cNvSpPr txBox="1"/>
              <p:nvPr/>
            </p:nvSpPr>
            <p:spPr>
              <a:xfrm>
                <a:off x="767591" y="3141186"/>
                <a:ext cx="7620579" cy="822982"/>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𝑃</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𝑃</m:t>
                    </m:r>
                    <m:r>
                      <a:rPr lang="en-US" altLang="zh-CN" sz="2400" i="1" kern="100" smtClean="0">
                        <a:effectLst/>
                        <a:latin typeface="Cambria Math" panose="02040503050406030204" pitchFamily="18" charset="0"/>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cs typeface="Times New Roman" panose="02020603050405020304" pitchFamily="18" charset="0"/>
                          </a:rPr>
                          <m:t>𝑍</m:t>
                        </m:r>
                      </m:e>
                    </m:d>
                    <m:r>
                      <a:rPr lang="en-US" altLang="zh-CN" sz="2400" i="1" kern="100">
                        <a:effectLst/>
                        <a:latin typeface="Cambria Math" panose="02040503050406030204" pitchFamily="18" charset="0"/>
                        <a:cs typeface="Times New Roman" panose="02020603050405020304" pitchFamily="18" charset="0"/>
                      </a:rPr>
                      <m:t>&gt;2.83}=</m:t>
                    </m:r>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𝑍</m:t>
                    </m:r>
                    <m:r>
                      <a:rPr lang="en-US" altLang="zh-CN" sz="2400" i="1" kern="100">
                        <a:effectLst/>
                        <a:latin typeface="Cambria Math" panose="02040503050406030204" pitchFamily="18" charset="0"/>
                        <a:cs typeface="Times New Roman" panose="02020603050405020304" pitchFamily="18" charset="0"/>
                      </a:rPr>
                      <m:t>&gt;2.83}+</m:t>
                    </m:r>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𝑍</m:t>
                    </m:r>
                    <m:r>
                      <a:rPr lang="en-US" altLang="zh-CN" sz="2400" i="1" kern="100">
                        <a:effectLst/>
                        <a:latin typeface="Cambria Math" panose="02040503050406030204" pitchFamily="18" charset="0"/>
                        <a:cs typeface="Times New Roman" panose="02020603050405020304" pitchFamily="18" charset="0"/>
                      </a:rPr>
                      <m:t>&lt;−2.83}=0.023+0.023=0.046</m:t>
                    </m:r>
                  </m:oMath>
                </a14:m>
                <a:r>
                  <a:rPr lang="en-US" altLang="zh-CN" sz="2400" kern="100" dirty="0">
                    <a:effectLst/>
                    <a:latin typeface="Times New Roman" panose="02020603050405020304" pitchFamily="18" charset="0"/>
                  </a:rPr>
                  <a:t>.</a:t>
                </a:r>
                <a:endParaRPr lang="zh-CN" altLang="en-US" sz="2400" dirty="0"/>
              </a:p>
            </p:txBody>
          </p:sp>
        </mc:Choice>
        <mc:Fallback>
          <p:sp>
            <p:nvSpPr>
              <p:cNvPr id="5" name="文本框 4">
                <a:extLst>
                  <a:ext uri="{FF2B5EF4-FFF2-40B4-BE49-F238E27FC236}">
                    <a16:creationId xmlns:a16="http://schemas.microsoft.com/office/drawing/2014/main" id="{446B2ED5-7A82-6CCD-BB25-9D8B0EA99BAA}"/>
                  </a:ext>
                </a:extLst>
              </p:cNvPr>
              <p:cNvSpPr txBox="1">
                <a:spLocks noRot="1" noChangeAspect="1" noMove="1" noResize="1" noEditPoints="1" noAdjustHandles="1" noChangeArrowheads="1" noChangeShapeType="1" noTextEdit="1"/>
              </p:cNvSpPr>
              <p:nvPr/>
            </p:nvSpPr>
            <p:spPr>
              <a:xfrm>
                <a:off x="767591" y="3141186"/>
                <a:ext cx="7620579" cy="822982"/>
              </a:xfrm>
              <a:prstGeom prst="rect">
                <a:avLst/>
              </a:prstGeom>
              <a:blipFill>
                <a:blip r:embed="rId3"/>
                <a:stretch>
                  <a:fillRect l="-240" b="-162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E712F1B-34CC-4EA3-63F0-FE2EB2C92FD0}"/>
                  </a:ext>
                </a:extLst>
              </p:cNvPr>
              <p:cNvSpPr txBox="1"/>
              <p:nvPr/>
            </p:nvSpPr>
            <p:spPr>
              <a:xfrm>
                <a:off x="387907" y="4211521"/>
                <a:ext cx="7980619"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This </a:t>
                </a:r>
                <a:r>
                  <a:rPr lang="en-US" altLang="zh-CN" sz="2400" i="1" kern="100" dirty="0">
                    <a:effectLst/>
                    <a:latin typeface="Times New Roman" panose="02020603050405020304" pitchFamily="18" charset="0"/>
                  </a:rPr>
                  <a:t>P</a:t>
                </a:r>
                <a:r>
                  <a:rPr lang="en-US" altLang="zh-CN" sz="2400" kern="100" dirty="0">
                    <a:effectLst/>
                    <a:latin typeface="Times New Roman" panose="02020603050405020304" pitchFamily="18" charset="0"/>
                  </a:rPr>
                  <a:t>-value</a:t>
                </a:r>
                <a:r>
                  <a:rPr lang="en-US" altLang="zh-CN" sz="2400" b="1" kern="100" dirty="0">
                    <a:effectLst/>
                    <a:latin typeface="Times New Roman" panose="02020603050405020304" pitchFamily="18" charset="0"/>
                  </a:rPr>
                  <a:t> </a:t>
                </a:r>
                <a:r>
                  <a:rPr lang="en-US" altLang="zh-CN" sz="2400" kern="100" dirty="0">
                    <a:effectLst/>
                    <a:latin typeface="Times New Roman" panose="02020603050405020304" pitchFamily="18" charset="0"/>
                  </a:rPr>
                  <a:t>is less than </a:t>
                </a:r>
                <a14:m>
                  <m:oMath xmlns:m="http://schemas.openxmlformats.org/officeDocument/2006/math">
                    <m:r>
                      <a:rPr lang="en-US" altLang="zh-CN" sz="2400" i="1" kern="100">
                        <a:effectLst/>
                        <a:latin typeface="Cambria Math" panose="02040503050406030204" pitchFamily="18" charset="0"/>
                      </a:rPr>
                      <m:t>𝛼</m:t>
                    </m:r>
                  </m:oMath>
                </a14:m>
                <a:r>
                  <a:rPr lang="en-US" altLang="zh-CN" sz="2400" kern="100" dirty="0">
                    <a:effectLst/>
                    <a:latin typeface="Times New Roman" panose="02020603050405020304" pitchFamily="18" charset="0"/>
                  </a:rPr>
                  <a:t> =0.05, which results in rejecting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7" name="文本框 6">
                <a:extLst>
                  <a:ext uri="{FF2B5EF4-FFF2-40B4-BE49-F238E27FC236}">
                    <a16:creationId xmlns:a16="http://schemas.microsoft.com/office/drawing/2014/main" id="{FE712F1B-34CC-4EA3-63F0-FE2EB2C92FD0}"/>
                  </a:ext>
                </a:extLst>
              </p:cNvPr>
              <p:cNvSpPr txBox="1">
                <a:spLocks noRot="1" noChangeAspect="1" noMove="1" noResize="1" noEditPoints="1" noAdjustHandles="1" noChangeArrowheads="1" noChangeShapeType="1" noTextEdit="1"/>
              </p:cNvSpPr>
              <p:nvPr/>
            </p:nvSpPr>
            <p:spPr>
              <a:xfrm>
                <a:off x="387907" y="4211521"/>
                <a:ext cx="7980619" cy="461665"/>
              </a:xfrm>
              <a:prstGeom prst="rect">
                <a:avLst/>
              </a:prstGeom>
              <a:blipFill>
                <a:blip r:embed="rId4"/>
                <a:stretch>
                  <a:fillRect l="-1222" t="-10526" r="-535"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26D5FEC-A229-A6D8-B512-ACF7E5D117A8}"/>
                  </a:ext>
                </a:extLst>
              </p:cNvPr>
              <p:cNvSpPr txBox="1"/>
              <p:nvPr/>
            </p:nvSpPr>
            <p:spPr>
              <a:xfrm>
                <a:off x="767591" y="4933321"/>
                <a:ext cx="7540942" cy="1200329"/>
              </a:xfrm>
              <a:prstGeom prst="rect">
                <a:avLst/>
              </a:prstGeom>
              <a:noFill/>
            </p:spPr>
            <p:txBody>
              <a:bodyPr wrap="square">
                <a:spAutoFit/>
              </a:bodyPr>
              <a:lstStyle/>
              <a:p>
                <a:r>
                  <a:rPr lang="en-US" altLang="zh-CN" sz="2400" kern="100" dirty="0">
                    <a:effectLst/>
                    <a:latin typeface="Times New Roman" panose="02020603050405020304" pitchFamily="18" charset="0"/>
                  </a:rPr>
                  <a:t>In fact, if the </a:t>
                </a:r>
                <a:r>
                  <a:rPr lang="en-US" altLang="zh-CN" sz="2400" i="1" kern="100" dirty="0">
                    <a:effectLst/>
                    <a:latin typeface="Times New Roman" panose="02020603050405020304" pitchFamily="18" charset="0"/>
                  </a:rPr>
                  <a:t>P</a:t>
                </a:r>
                <a:r>
                  <a:rPr lang="en-US" altLang="zh-CN" sz="2400" kern="100" dirty="0">
                    <a:effectLst/>
                    <a:latin typeface="Times New Roman" panose="02020603050405020304" pitchFamily="18" charset="0"/>
                  </a:rPr>
                  <a:t>-value is less than the level of significance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the observed value of the test statistic is fall down the critical region.</a:t>
                </a:r>
                <a:endParaRPr lang="zh-CN" altLang="en-US" sz="2400" dirty="0"/>
              </a:p>
            </p:txBody>
          </p:sp>
        </mc:Choice>
        <mc:Fallback>
          <p:sp>
            <p:nvSpPr>
              <p:cNvPr id="9" name="文本框 8">
                <a:extLst>
                  <a:ext uri="{FF2B5EF4-FFF2-40B4-BE49-F238E27FC236}">
                    <a16:creationId xmlns:a16="http://schemas.microsoft.com/office/drawing/2014/main" id="{626D5FEC-A229-A6D8-B512-ACF7E5D117A8}"/>
                  </a:ext>
                </a:extLst>
              </p:cNvPr>
              <p:cNvSpPr txBox="1">
                <a:spLocks noRot="1" noChangeAspect="1" noMove="1" noResize="1" noEditPoints="1" noAdjustHandles="1" noChangeArrowheads="1" noChangeShapeType="1" noTextEdit="1"/>
              </p:cNvSpPr>
              <p:nvPr/>
            </p:nvSpPr>
            <p:spPr>
              <a:xfrm>
                <a:off x="767591" y="4933321"/>
                <a:ext cx="7540942" cy="1200329"/>
              </a:xfrm>
              <a:prstGeom prst="rect">
                <a:avLst/>
              </a:prstGeom>
              <a:blipFill>
                <a:blip r:embed="rId5"/>
                <a:stretch>
                  <a:fillRect l="-1293" t="-4061" r="-1940" b="-10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804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57B71984-549A-1F3E-B254-18D8C6E255E3}"/>
                  </a:ext>
                </a:extLst>
              </p:cNvPr>
              <p:cNvSpPr>
                <a:spLocks noChangeArrowheads="1"/>
              </p:cNvSpPr>
              <p:nvPr/>
            </p:nvSpPr>
            <p:spPr bwMode="auto">
              <a:xfrm>
                <a:off x="0" y="-2233"/>
                <a:ext cx="9144000"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Testing </a:t>
                </a:r>
                <a14:m>
                  <m:oMath xmlns:m="http://schemas.openxmlformats.org/officeDocument/2006/math">
                    <m:r>
                      <a:rPr lang="en-US" altLang="zh-CN" sz="1800" b="1" i="1" kern="100" smtClean="0">
                        <a:solidFill>
                          <a:srgbClr val="0000FF"/>
                        </a:solidFill>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1800" b="1" i="1" kern="100" smtClean="0">
                        <a:solidFill>
                          <a:srgbClr val="0000FF"/>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b="1" i="1">
                            <a:solidFill>
                              <a:srgbClr val="0000FF"/>
                            </a:solidFill>
                            <a:effectLst/>
                            <a:latin typeface="Cambria Math" panose="02040503050406030204" pitchFamily="18" charset="0"/>
                            <a:ea typeface="Cambria Math" panose="02040503050406030204" pitchFamily="18" charset="0"/>
                          </a:rPr>
                        </m:ctrlPr>
                      </m:sSubPr>
                      <m:e>
                        <m:r>
                          <a:rPr lang="en-US" altLang="zh-CN" sz="1800" b="1" i="1" kern="100">
                            <a:solidFill>
                              <a:srgbClr val="0000FF"/>
                            </a:solidFill>
                            <a:effectLst/>
                            <a:latin typeface="Cambria Math" panose="02040503050406030204" pitchFamily="18" charset="0"/>
                            <a:ea typeface="宋体" panose="02010600030101010101" pitchFamily="2" charset="-122"/>
                            <a:cs typeface="Times New Roman" panose="02020603050405020304" pitchFamily="18" charset="0"/>
                          </a:rPr>
                          <m:t>𝝁</m:t>
                        </m:r>
                      </m:e>
                      <m:sub>
                        <m:r>
                          <a:rPr lang="en-US" altLang="zh-CN" sz="1800" b="1" i="1" kern="100">
                            <a:solidFill>
                              <a:srgbClr val="0000FF"/>
                            </a:solidFill>
                            <a:effectLst/>
                            <a:latin typeface="Cambria Math" panose="02040503050406030204" pitchFamily="18" charset="0"/>
                            <a:ea typeface="宋体" panose="02010600030101010101" pitchFamily="2" charset="-122"/>
                            <a:cs typeface="Times New Roman" panose="02020603050405020304" pitchFamily="18" charset="0"/>
                          </a:rPr>
                          <m:t>𝟎</m:t>
                        </m:r>
                      </m:sub>
                    </m:sSub>
                    <m:r>
                      <a:rPr lang="en-US" altLang="zh-CN" sz="1800" b="1" i="1" kern="100">
                        <a:solidFill>
                          <a:srgbClr val="0000FF"/>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(Normal population and variance </a:t>
                </a:r>
                <a14:m>
                  <m:oMath xmlns:m="http://schemas.openxmlformats.org/officeDocument/2006/math">
                    <m:sSup>
                      <m:sSupPr>
                        <m:ctrlPr>
                          <a:rPr lang="zh-CN" altLang="zh-CN" b="1" i="1"/>
                        </m:ctrlPr>
                      </m:sSupPr>
                      <m:e>
                        <m:r>
                          <a:rPr lang="en-US" altLang="zh-CN" b="1" i="1"/>
                          <m:t>𝝈</m:t>
                        </m:r>
                      </m:e>
                      <m:sup>
                        <m:r>
                          <a:rPr lang="en-US" altLang="zh-CN" b="1" i="1"/>
                          <m:t>𝟐</m:t>
                        </m:r>
                      </m:sup>
                    </m:sSup>
                  </m:oMath>
                </a14:m>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unknown)</a:t>
                </a:r>
                <a:endParaRPr kumimoji="0" lang="en-US" altLang="zh-CN" sz="2400" b="0" i="0" u="none" strike="noStrike" cap="none" normalizeH="0" baseline="0" dirty="0">
                  <a:ln>
                    <a:noFill/>
                  </a:ln>
                  <a:solidFill>
                    <a:schemeClr val="tx1"/>
                  </a:solidFill>
                  <a:effectLst/>
                </a:endParaRPr>
              </a:p>
            </p:txBody>
          </p:sp>
        </mc:Choice>
        <mc:Fallback>
          <p:sp>
            <p:nvSpPr>
              <p:cNvPr id="2" name="Rectangle 1">
                <a:extLst>
                  <a:ext uri="{FF2B5EF4-FFF2-40B4-BE49-F238E27FC236}">
                    <a16:creationId xmlns:a16="http://schemas.microsoft.com/office/drawing/2014/main" id="{57B71984-549A-1F3E-B254-18D8C6E255E3}"/>
                  </a:ext>
                </a:extLst>
              </p:cNvPr>
              <p:cNvSpPr>
                <a:spLocks noRot="1" noChangeAspect="1" noMove="1" noResize="1" noEditPoints="1" noAdjustHandles="1" noChangeArrowheads="1" noChangeShapeType="1" noTextEdit="1"/>
              </p:cNvSpPr>
              <p:nvPr/>
            </p:nvSpPr>
            <p:spPr bwMode="auto">
              <a:xfrm>
                <a:off x="0" y="-2233"/>
                <a:ext cx="9144000" cy="461665"/>
              </a:xfrm>
              <a:prstGeom prst="rect">
                <a:avLst/>
              </a:prstGeom>
              <a:blipFill>
                <a:blip r:embed="rId2"/>
                <a:stretch>
                  <a:fillRect t="-10667" b="-30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6484408-DCEF-AA2F-CB0A-14605E2AAD45}"/>
                  </a:ext>
                </a:extLst>
              </p:cNvPr>
              <p:cNvSpPr txBox="1"/>
              <p:nvPr/>
            </p:nvSpPr>
            <p:spPr>
              <a:xfrm>
                <a:off x="251520" y="548680"/>
                <a:ext cx="8208912" cy="2308324"/>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The test we have described in this section is essentially an approximate large </a:t>
                </a:r>
                <a:r>
                  <a:rPr lang="en-US" altLang="zh-CN" sz="2400" kern="100" dirty="0">
                    <a:solidFill>
                      <a:srgbClr val="000000"/>
                    </a:solidFill>
                    <a:effectLst/>
                    <a:latin typeface="Times New Roman" panose="02020603050405020304" pitchFamily="18" charset="0"/>
                  </a:rPr>
                  <a:t>sample test:</a:t>
                </a:r>
                <a:r>
                  <a:rPr lang="en-US" altLang="zh-CN" sz="2400" kern="100" dirty="0">
                    <a:effectLst/>
                    <a:latin typeface="Times New Roman" panose="02020603050405020304" pitchFamily="18" charset="0"/>
                  </a:rPr>
                  <a:t> it is exact only when the population we are sampling is normal and </a:t>
                </a:r>
                <a14:m>
                  <m:oMath xmlns:m="http://schemas.openxmlformats.org/officeDocument/2006/math">
                    <m:r>
                      <a:rPr lang="en-US" altLang="zh-CN" sz="2400" i="1" kern="100">
                        <a:effectLst/>
                        <a:latin typeface="Cambria Math" panose="02040503050406030204" pitchFamily="18" charset="0"/>
                      </a:rPr>
                      <m:t>𝜎</m:t>
                    </m:r>
                  </m:oMath>
                </a14:m>
                <a:r>
                  <a:rPr lang="en-US" altLang="zh-CN" sz="2400" kern="100" dirty="0">
                    <a:effectLst/>
                    <a:latin typeface="Times New Roman" panose="02020603050405020304" pitchFamily="18" charset="0"/>
                  </a:rPr>
                  <a:t> is known. In many practical situations where </a:t>
                </a:r>
                <a14:m>
                  <m:oMath xmlns:m="http://schemas.openxmlformats.org/officeDocument/2006/math">
                    <m:r>
                      <a:rPr lang="en-US" altLang="zh-CN" sz="2400" i="1" kern="100">
                        <a:effectLst/>
                        <a:latin typeface="Cambria Math" panose="02040503050406030204" pitchFamily="18" charset="0"/>
                      </a:rPr>
                      <m:t>𝜎</m:t>
                    </m:r>
                  </m:oMath>
                </a14:m>
                <a:r>
                  <a:rPr lang="en-US" altLang="zh-CN" sz="2400" kern="100" dirty="0">
                    <a:effectLst/>
                    <a:latin typeface="Times New Roman" panose="02020603050405020304" pitchFamily="18" charset="0"/>
                  </a:rPr>
                  <a:t> is unknown, the sample size is large. We must make further approximation of substituting for it the sample standard deviation </a:t>
                </a:r>
                <a14:m>
                  <m:oMath xmlns:m="http://schemas.openxmlformats.org/officeDocument/2006/math">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rPr>
                          <m:t>𝑠</m:t>
                        </m:r>
                      </m:e>
                    </m:acc>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4" name="文本框 3">
                <a:extLst>
                  <a:ext uri="{FF2B5EF4-FFF2-40B4-BE49-F238E27FC236}">
                    <a16:creationId xmlns:a16="http://schemas.microsoft.com/office/drawing/2014/main" id="{76484408-DCEF-AA2F-CB0A-14605E2AAD45}"/>
                  </a:ext>
                </a:extLst>
              </p:cNvPr>
              <p:cNvSpPr txBox="1">
                <a:spLocks noRot="1" noChangeAspect="1" noMove="1" noResize="1" noEditPoints="1" noAdjustHandles="1" noChangeArrowheads="1" noChangeShapeType="1" noTextEdit="1"/>
              </p:cNvSpPr>
              <p:nvPr/>
            </p:nvSpPr>
            <p:spPr>
              <a:xfrm>
                <a:off x="251520" y="548680"/>
                <a:ext cx="8208912" cy="2308324"/>
              </a:xfrm>
              <a:prstGeom prst="rect">
                <a:avLst/>
              </a:prstGeom>
              <a:blipFill>
                <a:blip r:embed="rId3"/>
                <a:stretch>
                  <a:fillRect l="-1114" t="-2111" r="-1114" b="-501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2BF8668-E437-9C6C-C1A5-7B16BCC8A0C6}"/>
              </a:ext>
            </a:extLst>
          </p:cNvPr>
          <p:cNvSpPr txBox="1"/>
          <p:nvPr/>
        </p:nvSpPr>
        <p:spPr>
          <a:xfrm>
            <a:off x="467544" y="2857004"/>
            <a:ext cx="7056784" cy="46166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Statistic for large sample test concerning mean is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D742583-DB36-06FE-5259-43BECFE13CA9}"/>
                  </a:ext>
                </a:extLst>
              </p:cNvPr>
              <p:cNvSpPr txBox="1"/>
              <p:nvPr/>
            </p:nvSpPr>
            <p:spPr>
              <a:xfrm>
                <a:off x="2195736" y="3505519"/>
                <a:ext cx="4572000" cy="944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𝑋</m:t>
                              </m:r>
                            </m:e>
                          </m:bar>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𝜇</m:t>
                              </m:r>
                            </m:e>
                            <m:sub>
                              <m:r>
                                <a:rPr lang="zh-CN" altLang="en-US" sz="2400" i="0">
                                  <a:latin typeface="Cambria Math" panose="02040503050406030204" pitchFamily="18" charset="0"/>
                                </a:rPr>
                                <m:t>0</m:t>
                              </m:r>
                            </m:sub>
                          </m:sSub>
                        </m:num>
                        <m:den>
                          <m:f>
                            <m:fPr>
                              <m:type m:val="lin"/>
                              <m:ctrlPr>
                                <a:rPr lang="zh-CN" altLang="en-US" sz="2400" i="1">
                                  <a:latin typeface="Cambria Math" panose="02040503050406030204" pitchFamily="18" charset="0"/>
                                </a:rPr>
                              </m:ctrlPr>
                            </m:fPr>
                            <m:num>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𝑠</m:t>
                                  </m:r>
                                </m:e>
                              </m:acc>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r>
                        <a:rPr lang="zh-CN" altLang="en-US" sz="2400" i="0">
                          <a:latin typeface="Cambria Math" panose="02040503050406030204" pitchFamily="18" charset="0"/>
                        </a:rPr>
                        <m:t>~</m:t>
                      </m:r>
                      <m:r>
                        <a:rPr lang="zh-CN" altLang="en-US" sz="2400" i="1">
                          <a:latin typeface="Cambria Math" panose="02040503050406030204" pitchFamily="18" charset="0"/>
                        </a:rPr>
                        <m:t>𝑁</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0,1</m:t>
                          </m:r>
                        </m:e>
                      </m:d>
                    </m:oMath>
                  </m:oMathPara>
                </a14:m>
                <a:endParaRPr lang="zh-CN" altLang="en-US" sz="2400" dirty="0"/>
              </a:p>
            </p:txBody>
          </p:sp>
        </mc:Choice>
        <mc:Fallback>
          <p:sp>
            <p:nvSpPr>
              <p:cNvPr id="8" name="文本框 7">
                <a:extLst>
                  <a:ext uri="{FF2B5EF4-FFF2-40B4-BE49-F238E27FC236}">
                    <a16:creationId xmlns:a16="http://schemas.microsoft.com/office/drawing/2014/main" id="{DD742583-DB36-06FE-5259-43BECFE13CA9}"/>
                  </a:ext>
                </a:extLst>
              </p:cNvPr>
              <p:cNvSpPr txBox="1">
                <a:spLocks noRot="1" noChangeAspect="1" noMove="1" noResize="1" noEditPoints="1" noAdjustHandles="1" noChangeArrowheads="1" noChangeShapeType="1" noTextEdit="1"/>
              </p:cNvSpPr>
              <p:nvPr/>
            </p:nvSpPr>
            <p:spPr>
              <a:xfrm>
                <a:off x="2195736" y="3505519"/>
                <a:ext cx="4572000" cy="94474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660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1412898-5CFB-82C2-151E-3F921853E3A8}"/>
              </a:ext>
            </a:extLst>
          </p:cNvPr>
          <p:cNvSpPr txBox="1"/>
          <p:nvPr/>
        </p:nvSpPr>
        <p:spPr>
          <a:xfrm>
            <a:off x="107504" y="116632"/>
            <a:ext cx="6192688"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8.1  Statistical Hypotheses: General concepts</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1C31A44F-F24B-EC40-C40B-04FB366370D2}"/>
              </a:ext>
            </a:extLst>
          </p:cNvPr>
          <p:cNvSpPr txBox="1"/>
          <p:nvPr/>
        </p:nvSpPr>
        <p:spPr>
          <a:xfrm>
            <a:off x="323528" y="578297"/>
            <a:ext cx="8064896" cy="46166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First, let us define what we mean by a statistical hypothesis.</a:t>
            </a:r>
            <a:endParaRPr lang="zh-CN" altLang="zh-CN" sz="2400" kern="100" dirty="0">
              <a:effectLst/>
              <a:latin typeface="Times New Roman" panose="02020603050405020304" pitchFamily="18" charset="0"/>
              <a:ea typeface="宋体" panose="02010600030101010101" pitchFamily="2" charset="-122"/>
            </a:endParaRPr>
          </a:p>
        </p:txBody>
      </p:sp>
      <p:sp>
        <p:nvSpPr>
          <p:cNvPr id="6" name="Rectangle 1">
            <a:extLst>
              <a:ext uri="{FF2B5EF4-FFF2-40B4-BE49-F238E27FC236}">
                <a16:creationId xmlns:a16="http://schemas.microsoft.com/office/drawing/2014/main" id="{4E51839F-A2CE-B9E4-C82C-79A9475FD149}"/>
              </a:ext>
            </a:extLst>
          </p:cNvPr>
          <p:cNvSpPr>
            <a:spLocks noChangeArrowheads="1"/>
          </p:cNvSpPr>
          <p:nvPr/>
        </p:nvSpPr>
        <p:spPr bwMode="auto">
          <a:xfrm>
            <a:off x="251520" y="1486991"/>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Definition 8.1.1 </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statistical</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hypothesis</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is an assertion or conjecture concerning one or more population.</a:t>
            </a:r>
            <a:r>
              <a:rPr kumimoji="0" lang="en-US" altLang="zh-CN" sz="2400" b="0" i="0" u="none" strike="noStrike" cap="none" normalizeH="0" baseline="0" dirty="0">
                <a:ln>
                  <a:noFill/>
                </a:ln>
                <a:solidFill>
                  <a:schemeClr val="tx1"/>
                </a:solidFill>
                <a:effectLst/>
              </a:rPr>
              <a:t> </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D3BCB8D-6F12-CAA7-DAEF-0275FD607658}"/>
                  </a:ext>
                </a:extLst>
              </p:cNvPr>
              <p:cNvSpPr txBox="1"/>
              <p:nvPr/>
            </p:nvSpPr>
            <p:spPr>
              <a:xfrm>
                <a:off x="333418" y="2765017"/>
                <a:ext cx="8352928" cy="2091214"/>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For example,</a:t>
                </a:r>
                <a:r>
                  <a:rPr lang="en-US" altLang="zh-CN" sz="2400" kern="100" dirty="0">
                    <a:effectLst/>
                    <a:latin typeface="Times New Roman" panose="02020603050405020304" pitchFamily="18" charset="0"/>
                  </a:rPr>
                  <a:t> suppose we wish to test the “</a:t>
                </a:r>
                <a:r>
                  <a:rPr lang="en-US" altLang="zh-CN" sz="2400" b="1" kern="100" dirty="0">
                    <a:solidFill>
                      <a:srgbClr val="0000FF"/>
                    </a:solidFill>
                    <a:effectLst/>
                    <a:latin typeface="Times New Roman" panose="02020603050405020304" pitchFamily="18" charset="0"/>
                  </a:rPr>
                  <a:t>honesty</a:t>
                </a:r>
                <a:r>
                  <a:rPr lang="en-US" altLang="zh-CN" sz="2400" kern="100" dirty="0">
                    <a:effectLst/>
                    <a:latin typeface="Times New Roman" panose="02020603050405020304" pitchFamily="18" charset="0"/>
                  </a:rPr>
                  <a:t>” of a coin. This is a statistical hypothesis, since the assumption of “honesty” is equivalent to the assumption that for the population of a very large number of tosses of this coin, the probability </a:t>
                </a:r>
                <a14:m>
                  <m:oMath xmlns:m="http://schemas.openxmlformats.org/officeDocument/2006/math">
                    <m:r>
                      <a:rPr lang="en-US" altLang="zh-CN" sz="2400" b="0" i="1" kern="100" smtClean="0">
                        <a:effectLst/>
                        <a:latin typeface="Cambria Math" panose="02040503050406030204" pitchFamily="18" charset="0"/>
                      </a:rPr>
                      <m:t>𝑝</m:t>
                    </m:r>
                  </m:oMath>
                </a14:m>
                <a:r>
                  <a:rPr lang="zh-CN" altLang="en-US" sz="2400" dirty="0"/>
                  <a:t> </a:t>
                </a:r>
                <a:r>
                  <a:rPr lang="en-US" altLang="zh-CN" sz="2400" dirty="0"/>
                  <a:t>of obtaining heads is </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oMath>
                </a14:m>
                <a:r>
                  <a:rPr lang="en-US" altLang="zh-CN" sz="2400" dirty="0"/>
                  <a:t>.</a:t>
                </a:r>
                <a:endParaRPr lang="zh-CN" altLang="en-US" sz="2400" dirty="0"/>
              </a:p>
            </p:txBody>
          </p:sp>
        </mc:Choice>
        <mc:Fallback>
          <p:sp>
            <p:nvSpPr>
              <p:cNvPr id="13" name="文本框 12">
                <a:extLst>
                  <a:ext uri="{FF2B5EF4-FFF2-40B4-BE49-F238E27FC236}">
                    <a16:creationId xmlns:a16="http://schemas.microsoft.com/office/drawing/2014/main" id="{6D3BCB8D-6F12-CAA7-DAEF-0275FD607658}"/>
                  </a:ext>
                </a:extLst>
              </p:cNvPr>
              <p:cNvSpPr txBox="1">
                <a:spLocks noRot="1" noChangeAspect="1" noMove="1" noResize="1" noEditPoints="1" noAdjustHandles="1" noChangeArrowheads="1" noChangeShapeType="1" noTextEdit="1"/>
              </p:cNvSpPr>
              <p:nvPr/>
            </p:nvSpPr>
            <p:spPr>
              <a:xfrm>
                <a:off x="333418" y="2765017"/>
                <a:ext cx="8352928" cy="2091214"/>
              </a:xfrm>
              <a:prstGeom prst="rect">
                <a:avLst/>
              </a:prstGeom>
              <a:blipFill>
                <a:blip r:embed="rId2"/>
                <a:stretch>
                  <a:fillRect l="-1168" t="-2332" r="-511" b="-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29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92C5244-4C93-AC83-ACD1-BB196E18E4AF}"/>
                  </a:ext>
                </a:extLst>
              </p:cNvPr>
              <p:cNvSpPr txBox="1"/>
              <p:nvPr/>
            </p:nvSpPr>
            <p:spPr>
              <a:xfrm>
                <a:off x="179512" y="188640"/>
                <a:ext cx="8784976" cy="1938992"/>
              </a:xfrm>
              <a:prstGeom prst="rect">
                <a:avLst/>
              </a:prstGeom>
              <a:noFill/>
            </p:spPr>
            <p:txBody>
              <a:bodyPr wrap="square">
                <a:spAutoFit/>
              </a:bodyPr>
              <a:lstStyle/>
              <a:p>
                <a:r>
                  <a:rPr lang="en-US" altLang="zh-CN" sz="2400" kern="100" dirty="0">
                    <a:effectLst/>
                    <a:latin typeface="Times New Roman" panose="02020603050405020304" pitchFamily="18" charset="0"/>
                  </a:rPr>
                  <a:t>If the sample size is small and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oMath>
                </a14:m>
                <a:r>
                  <a:rPr lang="en-US" altLang="zh-CN" sz="2400" kern="100" dirty="0">
                    <a:effectLst/>
                    <a:latin typeface="Times New Roman" panose="02020603050405020304" pitchFamily="18" charset="0"/>
                  </a:rPr>
                  <a:t> is unknown, the tests just described can not be used. However, if the sample comes from a normal population (with a reasonable degree of approximation), we can make use of the theory discussed in chapter 5.3 and base the test of the null hypothesis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on the statistic</a:t>
                </a:r>
                <a:endParaRPr lang="zh-CN" altLang="en-US" sz="2400" dirty="0"/>
              </a:p>
            </p:txBody>
          </p:sp>
        </mc:Choice>
        <mc:Fallback>
          <p:sp>
            <p:nvSpPr>
              <p:cNvPr id="3" name="文本框 2">
                <a:extLst>
                  <a:ext uri="{FF2B5EF4-FFF2-40B4-BE49-F238E27FC236}">
                    <a16:creationId xmlns:a16="http://schemas.microsoft.com/office/drawing/2014/main" id="{692C5244-4C93-AC83-ACD1-BB196E18E4AF}"/>
                  </a:ext>
                </a:extLst>
              </p:cNvPr>
              <p:cNvSpPr txBox="1">
                <a:spLocks noRot="1" noChangeAspect="1" noMove="1" noResize="1" noEditPoints="1" noAdjustHandles="1" noChangeArrowheads="1" noChangeShapeType="1" noTextEdit="1"/>
              </p:cNvSpPr>
              <p:nvPr/>
            </p:nvSpPr>
            <p:spPr>
              <a:xfrm>
                <a:off x="179512" y="188640"/>
                <a:ext cx="8784976" cy="1938992"/>
              </a:xfrm>
              <a:prstGeom prst="rect">
                <a:avLst/>
              </a:prstGeom>
              <a:blipFill>
                <a:blip r:embed="rId2"/>
                <a:stretch>
                  <a:fillRect l="-1040" t="-2516" r="-971" b="-62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982894B-B1C7-9D3A-94D7-0E3CEFB2AC15}"/>
                  </a:ext>
                </a:extLst>
              </p:cNvPr>
              <p:cNvSpPr txBox="1"/>
              <p:nvPr/>
            </p:nvSpPr>
            <p:spPr>
              <a:xfrm>
                <a:off x="2195736" y="2204864"/>
                <a:ext cx="2862064" cy="728982"/>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𝑡</m:t>
                    </m:r>
                    <m:r>
                      <a:rPr lang="en-US" altLang="zh-CN" sz="2400" i="1" kern="100" smtClean="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kern="100">
                                <a:effectLst/>
                                <a:latin typeface="Cambria Math" panose="02040503050406030204" pitchFamily="18" charset="0"/>
                                <a:cs typeface="Times New Roman" panose="02020603050405020304" pitchFamily="18" charset="0"/>
                              </a:rPr>
                              <m:t>𝑋</m:t>
                            </m:r>
                          </m:e>
                        </m:bar>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num>
                      <m:den>
                        <m:r>
                          <a:rPr lang="en-US" altLang="zh-CN" sz="2400" i="1" kern="100">
                            <a:effectLst/>
                            <a:latin typeface="Cambria Math" panose="02040503050406030204" pitchFamily="18" charset="0"/>
                            <a:cs typeface="Times New Roman" panose="02020603050405020304" pitchFamily="18" charset="0"/>
                          </a:rPr>
                          <m:t>𝑠</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𝑛</m:t>
                            </m:r>
                          </m:e>
                        </m:rad>
                      </m:den>
                    </m:f>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𝑡</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−1)</m:t>
                    </m:r>
                  </m:oMath>
                </a14:m>
                <a:r>
                  <a:rPr lang="en-US" altLang="zh-CN" sz="2400" kern="100" dirty="0">
                    <a:effectLst/>
                    <a:latin typeface="Times New Roman" panose="02020603050405020304" pitchFamily="18" charset="0"/>
                  </a:rPr>
                  <a:t>. </a:t>
                </a:r>
                <a:endParaRPr lang="zh-CN" altLang="en-US" sz="2400" dirty="0"/>
              </a:p>
            </p:txBody>
          </p:sp>
        </mc:Choice>
        <mc:Fallback>
          <p:sp>
            <p:nvSpPr>
              <p:cNvPr id="5" name="文本框 4">
                <a:extLst>
                  <a:ext uri="{FF2B5EF4-FFF2-40B4-BE49-F238E27FC236}">
                    <a16:creationId xmlns:a16="http://schemas.microsoft.com/office/drawing/2014/main" id="{4982894B-B1C7-9D3A-94D7-0E3CEFB2AC15}"/>
                  </a:ext>
                </a:extLst>
              </p:cNvPr>
              <p:cNvSpPr txBox="1">
                <a:spLocks noRot="1" noChangeAspect="1" noMove="1" noResize="1" noEditPoints="1" noAdjustHandles="1" noChangeArrowheads="1" noChangeShapeType="1" noTextEdit="1"/>
              </p:cNvSpPr>
              <p:nvPr/>
            </p:nvSpPr>
            <p:spPr>
              <a:xfrm>
                <a:off x="2195736" y="2204864"/>
                <a:ext cx="2862064" cy="728982"/>
              </a:xfrm>
              <a:prstGeom prst="rect">
                <a:avLst/>
              </a:prstGeom>
              <a:blipFill>
                <a:blip r:embed="rId3"/>
                <a:stretch>
                  <a:fillRect r="-1277" b="-16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39A8B16-CFE0-6BE2-4605-1986A0FAF57D}"/>
                  </a:ext>
                </a:extLst>
              </p:cNvPr>
              <p:cNvSpPr txBox="1"/>
              <p:nvPr/>
            </p:nvSpPr>
            <p:spPr>
              <a:xfrm>
                <a:off x="2197989" y="3079449"/>
                <a:ext cx="3078088" cy="699102"/>
              </a:xfrm>
              <a:prstGeom prst="rect">
                <a:avLst/>
              </a:prstGeom>
              <a:noFill/>
            </p:spPr>
            <p:txBody>
              <a:bodyPr wrap="square">
                <a:spAutoFit/>
              </a:bodyPr>
              <a:lstStyle/>
              <a:p>
                <a:r>
                  <a:rPr lang="zh-CN" altLang="zh-CN" sz="2400" kern="100" dirty="0">
                    <a:effectLst/>
                    <a:ea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𝑡</m:t>
                    </m:r>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𝑋</m:t>
                            </m:r>
                          </m:e>
                        </m:acc>
                        <m:r>
                          <a:rPr lang="en-US" altLang="zh-CN" sz="2400" i="1" kern="100">
                            <a:effectLst/>
                            <a:latin typeface="Cambria Math" panose="020405030504060302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num>
                      <m:den>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cs typeface="Times New Roman" panose="02020603050405020304" pitchFamily="18" charset="0"/>
                              </a:rPr>
                              <m:t>𝑠</m:t>
                            </m:r>
                          </m:e>
                        </m:acc>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e>
                        </m:rad>
                      </m:den>
                    </m:f>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𝑡</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oMath>
                </a14:m>
                <a:endParaRPr lang="zh-CN" altLang="en-US" sz="2400" dirty="0"/>
              </a:p>
            </p:txBody>
          </p:sp>
        </mc:Choice>
        <mc:Fallback>
          <p:sp>
            <p:nvSpPr>
              <p:cNvPr id="7" name="文本框 6">
                <a:extLst>
                  <a:ext uri="{FF2B5EF4-FFF2-40B4-BE49-F238E27FC236}">
                    <a16:creationId xmlns:a16="http://schemas.microsoft.com/office/drawing/2014/main" id="{139A8B16-CFE0-6BE2-4605-1986A0FAF57D}"/>
                  </a:ext>
                </a:extLst>
              </p:cNvPr>
              <p:cNvSpPr txBox="1">
                <a:spLocks noRot="1" noChangeAspect="1" noMove="1" noResize="1" noEditPoints="1" noAdjustHandles="1" noChangeArrowheads="1" noChangeShapeType="1" noTextEdit="1"/>
              </p:cNvSpPr>
              <p:nvPr/>
            </p:nvSpPr>
            <p:spPr>
              <a:xfrm>
                <a:off x="2197989" y="3079449"/>
                <a:ext cx="3078088" cy="6991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947B17D-04B2-9D6A-7649-77A0DE4DA74D}"/>
                  </a:ext>
                </a:extLst>
              </p:cNvPr>
              <p:cNvSpPr txBox="1"/>
              <p:nvPr/>
            </p:nvSpPr>
            <p:spPr>
              <a:xfrm>
                <a:off x="1539044" y="4081242"/>
                <a:ext cx="4572000" cy="843885"/>
              </a:xfrm>
              <a:prstGeom prst="rect">
                <a:avLst/>
              </a:prstGeom>
              <a:noFill/>
            </p:spPr>
            <p:txBody>
              <a:bodyPr wrap="square">
                <a:spAutoFit/>
              </a:bodyPr>
              <a:lstStyle/>
              <a:p>
                <a:r>
                  <a:rPr lang="en-US" altLang="zh-CN" sz="2400" kern="100" dirty="0">
                    <a:effectLst/>
                    <a:latin typeface="Times New Roman" panose="02020603050405020304" pitchFamily="18" charset="0"/>
                  </a:rPr>
                  <a:t>Where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𝑠</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f>
                          <m:fPr>
                            <m:ctrlPr>
                              <a:rPr lang="zh-CN" altLang="zh-CN" sz="2400" i="1">
                                <a:effectLst/>
                                <a:latin typeface="Cambria Math" panose="02040503050406030204" pitchFamily="18" charset="0"/>
                                <a:ea typeface="Cambria Math" panose="02040503050406030204" pitchFamily="18" charset="0"/>
                              </a:rPr>
                            </m:ctrlPr>
                          </m:fPr>
                          <m:num>
                            <m:nary>
                              <m:naryPr>
                                <m:chr m:val="∑"/>
                                <m:subHide m:val="on"/>
                                <m:supHide m:val="on"/>
                                <m:ctrlPr>
                                  <a:rPr lang="zh-CN" altLang="zh-CN" sz="2400" i="1">
                                    <a:effectLst/>
                                    <a:latin typeface="Cambria Math" panose="02040503050406030204" pitchFamily="18" charset="0"/>
                                    <a:ea typeface="Cambria Math" panose="02040503050406030204" pitchFamily="18" charset="0"/>
                                  </a:rPr>
                                </m:ctrlPr>
                              </m:naryPr>
                              <m:sub/>
                              <m:sup/>
                              <m:e>
                                <m:sSup>
                                  <m:sSupPr>
                                    <m:ctrlPr>
                                      <a:rPr lang="zh-CN" altLang="zh-CN" sz="2400" i="1">
                                        <a:effectLst/>
                                        <a:latin typeface="Cambria Math" panose="02040503050406030204" pitchFamily="18" charset="0"/>
                                        <a:ea typeface="Cambria Math" panose="02040503050406030204" pitchFamily="18" charset="0"/>
                                      </a:rPr>
                                    </m:ctrlPr>
                                  </m:sSupPr>
                                  <m:e>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bar>
                                          <m:barPr>
                                            <m:pos m:val="top"/>
                                            <m:ctrlPr>
                                              <a:rPr lang="zh-CN" altLang="zh-CN" sz="2400" i="1">
                                                <a:effectLst/>
                                                <a:latin typeface="Cambria Math" panose="02040503050406030204" pitchFamily="18" charset="0"/>
                                                <a:ea typeface="Cambria Math" panose="02040503050406030204" pitchFamily="18" charset="0"/>
                                              </a:rPr>
                                            </m:ctrlPr>
                                          </m:barPr>
                                          <m:e>
                                            <m:r>
                                              <a:rPr lang="en-US" altLang="zh-CN" sz="2400" i="1" kern="100">
                                                <a:effectLst/>
                                                <a:latin typeface="Cambria Math" panose="02040503050406030204" pitchFamily="18" charset="0"/>
                                                <a:cs typeface="Times New Roman" panose="02020603050405020304" pitchFamily="18" charset="0"/>
                                              </a:rPr>
                                              <m:t>𝑋</m:t>
                                            </m:r>
                                          </m:e>
                                        </m:bar>
                                      </m:e>
                                    </m:d>
                                  </m:e>
                                  <m:sup>
                                    <m:r>
                                      <a:rPr lang="en-US" altLang="zh-CN" sz="2400" i="1" kern="100">
                                        <a:effectLst/>
                                        <a:latin typeface="Cambria Math" panose="02040503050406030204" pitchFamily="18" charset="0"/>
                                        <a:cs typeface="Times New Roman" panose="02020603050405020304" pitchFamily="18" charset="0"/>
                                      </a:rPr>
                                      <m:t>2</m:t>
                                    </m:r>
                                  </m:sup>
                                </m:sSup>
                              </m:e>
                            </m:nary>
                          </m:num>
                          <m:den>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den>
                        </m:f>
                      </m:e>
                    </m:rad>
                  </m:oMath>
                </a14:m>
                <a:endParaRPr lang="zh-CN" altLang="en-US" sz="2400" dirty="0"/>
              </a:p>
            </p:txBody>
          </p:sp>
        </mc:Choice>
        <mc:Fallback>
          <p:sp>
            <p:nvSpPr>
              <p:cNvPr id="9" name="文本框 8">
                <a:extLst>
                  <a:ext uri="{FF2B5EF4-FFF2-40B4-BE49-F238E27FC236}">
                    <a16:creationId xmlns:a16="http://schemas.microsoft.com/office/drawing/2014/main" id="{8947B17D-04B2-9D6A-7649-77A0DE4DA74D}"/>
                  </a:ext>
                </a:extLst>
              </p:cNvPr>
              <p:cNvSpPr txBox="1">
                <a:spLocks noRot="1" noChangeAspect="1" noMove="1" noResize="1" noEditPoints="1" noAdjustHandles="1" noChangeArrowheads="1" noChangeShapeType="1" noTextEdit="1"/>
              </p:cNvSpPr>
              <p:nvPr/>
            </p:nvSpPr>
            <p:spPr>
              <a:xfrm>
                <a:off x="1539044" y="4081242"/>
                <a:ext cx="4572000" cy="843885"/>
              </a:xfrm>
              <a:prstGeom prst="rect">
                <a:avLst/>
              </a:prstGeom>
              <a:blipFill>
                <a:blip r:embed="rId5"/>
                <a:stretch>
                  <a:fillRect l="-2000" b="-3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09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0A709A83-9350-24EF-5E45-EA7B1B74326B}"/>
                  </a:ext>
                </a:extLst>
              </p:cNvPr>
              <p:cNvSpPr>
                <a:spLocks noChangeArrowheads="1"/>
              </p:cNvSpPr>
              <p:nvPr/>
            </p:nvSpPr>
            <p:spPr bwMode="auto">
              <a:xfrm>
                <a:off x="-146406" y="1656184"/>
                <a:ext cx="9396536" cy="461665"/>
              </a:xfrm>
              <a:prstGeom prst="rect">
                <a:avLst/>
              </a:prstGeom>
              <a:solidFill>
                <a:srgbClr val="CC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Critical Regions for testing </a:t>
                </a:r>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𝜇</m:t>
                    </m:r>
                    <m:r>
                      <a:rPr lang="en-US" altLang="zh-CN" sz="2400" i="1" kern="100" smtClean="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r>
                      <a:rPr lang="en-US" altLang="zh-CN" sz="2400" i="1" kern="100">
                        <a:effectLst/>
                        <a:latin typeface="Cambria Math" panose="02040503050406030204" pitchFamily="18" charset="0"/>
                        <a:cs typeface="Times New Roman" panose="02020603050405020304" pitchFamily="18" charset="0"/>
                      </a:rPr>
                      <m:t> </m:t>
                    </m:r>
                  </m:oMath>
                </a14:m>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(Normal population and </a:t>
                </a:r>
                <a:r>
                  <a:rPr kumimoji="0" lang="en-US" altLang="zh-CN" sz="2400" b="0" i="1" u="none" strike="noStrike" cap="none" normalizeH="0" baseline="0" dirty="0">
                    <a:ln>
                      <a:noFill/>
                    </a:ln>
                    <a:solidFill>
                      <a:srgbClr val="000000"/>
                    </a:solidFill>
                    <a:effectLst/>
                    <a:latin typeface="Cambria Math" panose="02040503050406030204" pitchFamily="18" charset="0"/>
                    <a:cs typeface="Times New Roman" panose="02020603050405020304" pitchFamily="18" charset="0"/>
                  </a:rPr>
                  <a:t>σ</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unknown)</a:t>
                </a:r>
                <a:endParaRPr kumimoji="0" lang="en-US" altLang="zh-CN" sz="2400" b="0" i="0" u="none" strike="noStrike" cap="none" normalizeH="0" baseline="0" dirty="0">
                  <a:ln>
                    <a:noFill/>
                  </a:ln>
                  <a:solidFill>
                    <a:schemeClr val="tx1"/>
                  </a:solidFill>
                  <a:effectLst/>
                </a:endParaRPr>
              </a:p>
            </p:txBody>
          </p:sp>
        </mc:Choice>
        <mc:Fallback>
          <p:sp>
            <p:nvSpPr>
              <p:cNvPr id="2" name="Rectangle 1">
                <a:extLst>
                  <a:ext uri="{FF2B5EF4-FFF2-40B4-BE49-F238E27FC236}">
                    <a16:creationId xmlns:a16="http://schemas.microsoft.com/office/drawing/2014/main" id="{0A709A83-9350-24EF-5E45-EA7B1B74326B}"/>
                  </a:ext>
                </a:extLst>
              </p:cNvPr>
              <p:cNvSpPr>
                <a:spLocks noRot="1" noChangeAspect="1" noMove="1" noResize="1" noEditPoints="1" noAdjustHandles="1" noChangeArrowheads="1" noChangeShapeType="1" noTextEdit="1"/>
              </p:cNvSpPr>
              <p:nvPr/>
            </p:nvSpPr>
            <p:spPr bwMode="auto">
              <a:xfrm>
                <a:off x="-146406" y="1656184"/>
                <a:ext cx="9396536" cy="461665"/>
              </a:xfrm>
              <a:prstGeom prst="rect">
                <a:avLst/>
              </a:prstGeom>
              <a:blipFill>
                <a:blip r:embed="rId2"/>
                <a:stretch>
                  <a:fillRect t="-12000" b="-3066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6C17227-9529-111A-C99A-7D93B28D00AA}"/>
              </a:ext>
            </a:extLst>
          </p:cNvPr>
          <p:cNvPicPr>
            <a:picLocks noChangeAspect="1"/>
          </p:cNvPicPr>
          <p:nvPr/>
        </p:nvPicPr>
        <p:blipFill>
          <a:blip r:embed="rId3"/>
          <a:stretch>
            <a:fillRect/>
          </a:stretch>
        </p:blipFill>
        <p:spPr>
          <a:xfrm>
            <a:off x="467544" y="2348880"/>
            <a:ext cx="8003613" cy="2304256"/>
          </a:xfrm>
          <a:prstGeom prst="rect">
            <a:avLst/>
          </a:prstGeom>
        </p:spPr>
      </p:pic>
    </p:spTree>
    <p:extLst>
      <p:ext uri="{BB962C8B-B14F-4D97-AF65-F5344CB8AC3E}">
        <p14:creationId xmlns:p14="http://schemas.microsoft.com/office/powerpoint/2010/main" val="326404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9D754C3-7664-F347-5742-358F391B5DF1}"/>
              </a:ext>
            </a:extLst>
          </p:cNvPr>
          <p:cNvSpPr txBox="1"/>
          <p:nvPr/>
        </p:nvSpPr>
        <p:spPr>
          <a:xfrm>
            <a:off x="287524" y="0"/>
            <a:ext cx="8568952" cy="1938992"/>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Example 8.3.3 </a:t>
            </a:r>
            <a:r>
              <a:rPr lang="en-US" altLang="zh-CN" sz="2400" kern="100" dirty="0">
                <a:solidFill>
                  <a:srgbClr val="000000"/>
                </a:solidFill>
                <a:effectLst/>
                <a:latin typeface="Times New Roman" panose="02020603050405020304" pitchFamily="18" charset="0"/>
                <a:ea typeface="宋体" panose="02010600030101010101" pitchFamily="2" charset="-122"/>
              </a:rPr>
              <a:t>A company claim that the average life of batteries of certain type is 21.5 hours. A laboratory tests batteries manufactured by this company and obtains the following lines in hours: 19, 18, 22, 20, 16, 25. Do these results indicate that the batteries of this type have a shorter life than that claimed by the company (5% level)?</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FB838408-69FC-706D-3DD9-D1E4994A2D7C}"/>
              </a:ext>
            </a:extLst>
          </p:cNvPr>
          <p:cNvSpPr txBox="1"/>
          <p:nvPr/>
        </p:nvSpPr>
        <p:spPr>
          <a:xfrm>
            <a:off x="270133" y="1938992"/>
            <a:ext cx="1421904"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rPr>
              <a:t>Solution</a:t>
            </a:r>
            <a:endParaRPr lang="zh-CN" altLang="zh-CN" sz="2400" b="1" kern="100" dirty="0">
              <a:effectLst/>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DACD63B-6A25-02C7-4B2A-21AC8E5FE952}"/>
                  </a:ext>
                </a:extLst>
              </p:cNvPr>
              <p:cNvSpPr txBox="1"/>
              <p:nvPr/>
            </p:nvSpPr>
            <p:spPr>
              <a:xfrm>
                <a:off x="1259632" y="1948450"/>
                <a:ext cx="4572000"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 1.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=21.5</m:t>
                    </m:r>
                  </m:oMath>
                </a14:m>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1</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&lt;21.5</m:t>
                    </m:r>
                  </m:oMath>
                </a14:m>
                <a:endParaRPr lang="zh-CN" altLang="zh-CN" sz="2400" kern="100" dirty="0">
                  <a:effectLst/>
                  <a:latin typeface="Times New Roman" panose="02020603050405020304" pitchFamily="18" charset="0"/>
                </a:endParaRPr>
              </a:p>
            </p:txBody>
          </p:sp>
        </mc:Choice>
        <mc:Fallback>
          <p:sp>
            <p:nvSpPr>
              <p:cNvPr id="7" name="文本框 6">
                <a:extLst>
                  <a:ext uri="{FF2B5EF4-FFF2-40B4-BE49-F238E27FC236}">
                    <a16:creationId xmlns:a16="http://schemas.microsoft.com/office/drawing/2014/main" id="{4DACD63B-6A25-02C7-4B2A-21AC8E5FE952}"/>
                  </a:ext>
                </a:extLst>
              </p:cNvPr>
              <p:cNvSpPr txBox="1">
                <a:spLocks noRot="1" noChangeAspect="1" noMove="1" noResize="1" noEditPoints="1" noAdjustHandles="1" noChangeArrowheads="1" noChangeShapeType="1" noTextEdit="1"/>
              </p:cNvSpPr>
              <p:nvPr/>
            </p:nvSpPr>
            <p:spPr>
              <a:xfrm>
                <a:off x="1259632" y="1948450"/>
                <a:ext cx="4572000" cy="461665"/>
              </a:xfrm>
              <a:prstGeom prst="rect">
                <a:avLst/>
              </a:prstGeom>
              <a:blipFill>
                <a:blip r:embed="rId2"/>
                <a:stretch>
                  <a:fillRect l="-533" t="-10667" b="-3066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895805D-FE4D-E97A-8D22-5DCB0475E550}"/>
              </a:ext>
            </a:extLst>
          </p:cNvPr>
          <p:cNvSpPr txBox="1"/>
          <p:nvPr/>
        </p:nvSpPr>
        <p:spPr>
          <a:xfrm>
            <a:off x="539552" y="2330791"/>
            <a:ext cx="4572000" cy="461665"/>
          </a:xfrm>
          <a:prstGeom prst="rect">
            <a:avLst/>
          </a:prstGeom>
          <a:noFill/>
        </p:spPr>
        <p:txBody>
          <a:bodyPr wrap="square">
            <a:spAutoFit/>
          </a:bodyPr>
          <a:lstStyle/>
          <a:p>
            <a:pPr algn="just"/>
            <a:r>
              <a:rPr lang="zh-CN" altLang="zh-CN"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2. the appropriate statistic is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7D11C87A-2D52-871A-3786-24839F57E6CF}"/>
                  </a:ext>
                </a:extLst>
              </p:cNvPr>
              <p:cNvSpPr txBox="1"/>
              <p:nvPr/>
            </p:nvSpPr>
            <p:spPr>
              <a:xfrm>
                <a:off x="1349896" y="2802204"/>
                <a:ext cx="3374891" cy="944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𝑡</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𝑋</m:t>
                              </m:r>
                            </m:e>
                          </m:bar>
                          <m:r>
                            <a:rPr lang="zh-CN" altLang="en-US" sz="2400" i="0">
                              <a:latin typeface="Cambria Math" panose="02040503050406030204" pitchFamily="18" charset="0"/>
                            </a:rPr>
                            <m:t>−</m:t>
                          </m:r>
                          <m:r>
                            <a:rPr lang="zh-CN" altLang="en-US" sz="2400" i="1">
                              <a:latin typeface="Cambria Math" panose="02040503050406030204" pitchFamily="18" charset="0"/>
                            </a:rPr>
                            <m:t>𝜇</m:t>
                          </m:r>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𝑠</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r>
                        <a:rPr lang="zh-CN" altLang="en-US" sz="2400" i="0">
                          <a:latin typeface="Cambria Math" panose="02040503050406030204" pitchFamily="18" charset="0"/>
                        </a:rPr>
                        <m:t>~</m:t>
                      </m:r>
                      <m:r>
                        <a:rPr lang="zh-CN" altLang="en-US" sz="2400" i="1">
                          <a:latin typeface="Cambria Math" panose="02040503050406030204" pitchFamily="18" charset="0"/>
                        </a:rPr>
                        <m:t>𝑡</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−1</m:t>
                          </m:r>
                        </m:e>
                      </m:d>
                    </m:oMath>
                  </m:oMathPara>
                </a14:m>
                <a:endParaRPr lang="zh-CN" altLang="en-US" sz="2400" dirty="0"/>
              </a:p>
            </p:txBody>
          </p:sp>
        </mc:Choice>
        <mc:Fallback>
          <p:sp>
            <p:nvSpPr>
              <p:cNvPr id="11" name="文本框 10">
                <a:extLst>
                  <a:ext uri="{FF2B5EF4-FFF2-40B4-BE49-F238E27FC236}">
                    <a16:creationId xmlns:a16="http://schemas.microsoft.com/office/drawing/2014/main" id="{7D11C87A-2D52-871A-3786-24839F57E6CF}"/>
                  </a:ext>
                </a:extLst>
              </p:cNvPr>
              <p:cNvSpPr txBox="1">
                <a:spLocks noRot="1" noChangeAspect="1" noMove="1" noResize="1" noEditPoints="1" noAdjustHandles="1" noChangeArrowheads="1" noChangeShapeType="1" noTextEdit="1"/>
              </p:cNvSpPr>
              <p:nvPr/>
            </p:nvSpPr>
            <p:spPr>
              <a:xfrm>
                <a:off x="1349896" y="2802204"/>
                <a:ext cx="3374891" cy="9447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725E4550-4097-65CD-7580-2EF7498EED74}"/>
                  </a:ext>
                </a:extLst>
              </p:cNvPr>
              <p:cNvSpPr txBox="1"/>
              <p:nvPr/>
            </p:nvSpPr>
            <p:spPr>
              <a:xfrm>
                <a:off x="4597688" y="2984698"/>
                <a:ext cx="4176464" cy="461665"/>
              </a:xfrm>
              <a:prstGeom prst="rect">
                <a:avLst/>
              </a:prstGeom>
              <a:noFill/>
            </p:spPr>
            <p:txBody>
              <a:bodyPr wrap="square">
                <a:spAutoFit/>
              </a:bodyPr>
              <a:lstStyle/>
              <a:p>
                <a:pPr indent="457200" algn="just"/>
                <a:r>
                  <a:rPr lang="en-US" altLang="zh-CN" sz="2400" kern="100" dirty="0">
                    <a:effectLst/>
                    <a:latin typeface="Times New Roman" panose="02020603050405020304" pitchFamily="18" charset="0"/>
                    <a:ea typeface="宋体" panose="02010600030101010101" pitchFamily="2" charset="-122"/>
                  </a:rPr>
                  <a:t>(small sample.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𝜎</m:t>
                    </m:r>
                  </m:oMath>
                </a14:m>
                <a:r>
                  <a:rPr lang="en-US" altLang="zh-CN" sz="2400" kern="100" dirty="0">
                    <a:effectLst/>
                    <a:latin typeface="Times New Roman" panose="02020603050405020304" pitchFamily="18" charset="0"/>
                    <a:ea typeface="宋体" panose="02010600030101010101" pitchFamily="2" charset="-122"/>
                  </a:rPr>
                  <a:t> unknown)</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3" name="文本框 12">
                <a:extLst>
                  <a:ext uri="{FF2B5EF4-FFF2-40B4-BE49-F238E27FC236}">
                    <a16:creationId xmlns:a16="http://schemas.microsoft.com/office/drawing/2014/main" id="{725E4550-4097-65CD-7580-2EF7498EED74}"/>
                  </a:ext>
                </a:extLst>
              </p:cNvPr>
              <p:cNvSpPr txBox="1">
                <a:spLocks noRot="1" noChangeAspect="1" noMove="1" noResize="1" noEditPoints="1" noAdjustHandles="1" noChangeArrowheads="1" noChangeShapeType="1" noTextEdit="1"/>
              </p:cNvSpPr>
              <p:nvPr/>
            </p:nvSpPr>
            <p:spPr>
              <a:xfrm>
                <a:off x="4597688" y="2984698"/>
                <a:ext cx="4176464" cy="461665"/>
              </a:xfrm>
              <a:prstGeom prst="rect">
                <a:avLst/>
              </a:prstGeom>
              <a:blipFill>
                <a:blip r:embed="rId4"/>
                <a:stretch>
                  <a:fillRect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58C01F8C-A561-E3A9-70E9-8D8D164A1934}"/>
                  </a:ext>
                </a:extLst>
              </p:cNvPr>
              <p:cNvSpPr txBox="1"/>
              <p:nvPr/>
            </p:nvSpPr>
            <p:spPr>
              <a:xfrm>
                <a:off x="539552" y="4019150"/>
                <a:ext cx="3036026" cy="461665"/>
              </a:xfrm>
              <a:prstGeom prst="rect">
                <a:avLst/>
              </a:prstGeom>
              <a:noFill/>
            </p:spPr>
            <p:txBody>
              <a:bodyPr wrap="square">
                <a:spAutoFit/>
              </a:bodyPr>
              <a:lstStyle/>
              <a:p>
                <a:r>
                  <a:rPr lang="en-US" altLang="zh-CN" sz="2400" kern="100" dirty="0">
                    <a:effectLst/>
                    <a:latin typeface="Times New Roman" panose="02020603050405020304" pitchFamily="18" charset="0"/>
                  </a:rPr>
                  <a:t>3.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=0.05,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=6</m:t>
                    </m:r>
                  </m:oMath>
                </a14:m>
                <a:r>
                  <a:rPr lang="en-US" altLang="zh-CN" sz="2400" kern="100" dirty="0">
                    <a:effectLst/>
                    <a:latin typeface="Times New Roman" panose="02020603050405020304" pitchFamily="18" charset="0"/>
                  </a:rPr>
                  <a:t>,</a:t>
                </a:r>
                <a:endParaRPr lang="zh-CN" altLang="en-US" sz="2400" dirty="0"/>
              </a:p>
            </p:txBody>
          </p:sp>
        </mc:Choice>
        <mc:Fallback>
          <p:sp>
            <p:nvSpPr>
              <p:cNvPr id="15" name="文本框 14">
                <a:extLst>
                  <a:ext uri="{FF2B5EF4-FFF2-40B4-BE49-F238E27FC236}">
                    <a16:creationId xmlns:a16="http://schemas.microsoft.com/office/drawing/2014/main" id="{58C01F8C-A561-E3A9-70E9-8D8D164A1934}"/>
                  </a:ext>
                </a:extLst>
              </p:cNvPr>
              <p:cNvSpPr txBox="1">
                <a:spLocks noRot="1" noChangeAspect="1" noMove="1" noResize="1" noEditPoints="1" noAdjustHandles="1" noChangeArrowheads="1" noChangeShapeType="1" noTextEdit="1"/>
              </p:cNvSpPr>
              <p:nvPr/>
            </p:nvSpPr>
            <p:spPr>
              <a:xfrm>
                <a:off x="539552" y="4019150"/>
                <a:ext cx="3036026" cy="461665"/>
              </a:xfrm>
              <a:prstGeom prst="rect">
                <a:avLst/>
              </a:prstGeom>
              <a:blipFill>
                <a:blip r:embed="rId5"/>
                <a:stretch>
                  <a:fillRect l="-3213"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3E07B2FB-5726-C4B2-5944-1353509779EE}"/>
                  </a:ext>
                </a:extLst>
              </p:cNvPr>
              <p:cNvSpPr txBox="1"/>
              <p:nvPr/>
            </p:nvSpPr>
            <p:spPr>
              <a:xfrm>
                <a:off x="2412558" y="4039212"/>
                <a:ext cx="457199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𝑡</m:t>
                          </m:r>
                          <m:r>
                            <a:rPr lang="zh-CN" altLang="en-US" sz="2400" i="0">
                              <a:latin typeface="Cambria Math" panose="02040503050406030204" pitchFamily="18" charset="0"/>
                            </a:rPr>
                            <m:t>&lt;−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𝑡</m:t>
                              </m:r>
                            </m:e>
                            <m:sub>
                              <m:r>
                                <a:rPr lang="zh-CN" altLang="en-US" sz="2400" i="1">
                                  <a:latin typeface="Cambria Math" panose="02040503050406030204" pitchFamily="18" charset="0"/>
                                </a:rPr>
                                <m:t>𝛼</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−1</m:t>
                              </m:r>
                            </m:e>
                          </m:d>
                        </m:e>
                      </m:d>
                      <m:r>
                        <a:rPr lang="zh-CN" altLang="en-US" sz="2400" i="0">
                          <a:latin typeface="Cambria Math" panose="02040503050406030204" pitchFamily="18" charset="0"/>
                        </a:rPr>
                        <m:t>=</m:t>
                      </m:r>
                      <m:r>
                        <a:rPr lang="zh-CN" altLang="en-US" sz="2400" i="1">
                          <a:latin typeface="Cambria Math" panose="02040503050406030204" pitchFamily="18" charset="0"/>
                        </a:rPr>
                        <m:t>𝛼</m:t>
                      </m:r>
                    </m:oMath>
                  </m:oMathPara>
                </a14:m>
                <a:endParaRPr lang="zh-CN" altLang="en-US" sz="2400" dirty="0"/>
              </a:p>
            </p:txBody>
          </p:sp>
        </mc:Choice>
        <mc:Fallback>
          <p:sp>
            <p:nvSpPr>
              <p:cNvPr id="17" name="文本框 16">
                <a:extLst>
                  <a:ext uri="{FF2B5EF4-FFF2-40B4-BE49-F238E27FC236}">
                    <a16:creationId xmlns:a16="http://schemas.microsoft.com/office/drawing/2014/main" id="{3E07B2FB-5726-C4B2-5944-1353509779EE}"/>
                  </a:ext>
                </a:extLst>
              </p:cNvPr>
              <p:cNvSpPr txBox="1">
                <a:spLocks noRot="1" noChangeAspect="1" noMove="1" noResize="1" noEditPoints="1" noAdjustHandles="1" noChangeArrowheads="1" noChangeShapeType="1" noTextEdit="1"/>
              </p:cNvSpPr>
              <p:nvPr/>
            </p:nvSpPr>
            <p:spPr>
              <a:xfrm>
                <a:off x="2412558" y="4039212"/>
                <a:ext cx="4571999" cy="461665"/>
              </a:xfrm>
              <a:prstGeom prst="rect">
                <a:avLst/>
              </a:prstGeom>
              <a:blipFill>
                <a:blip r:embed="rId6"/>
                <a:stretch>
                  <a:fillRect b="-1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4235290F-FD22-3B7C-1B15-0F75DF47693E}"/>
                  </a:ext>
                </a:extLst>
              </p:cNvPr>
              <p:cNvSpPr txBox="1"/>
              <p:nvPr/>
            </p:nvSpPr>
            <p:spPr>
              <a:xfrm>
                <a:off x="1365556" y="4683137"/>
                <a:ext cx="6696744" cy="461665"/>
              </a:xfrm>
              <a:prstGeom prst="rect">
                <a:avLst/>
              </a:prstGeom>
              <a:noFill/>
            </p:spPr>
            <p:txBody>
              <a:bodyPr wrap="square">
                <a:spAutoFit/>
              </a:bodyPr>
              <a:lstStyle/>
              <a:p>
                <a:r>
                  <a:rPr lang="en-US" altLang="zh-CN" sz="2400" kern="100" dirty="0">
                    <a:effectLst/>
                    <a:latin typeface="Times New Roman" panose="02020603050405020304" pitchFamily="18" charset="0"/>
                  </a:rPr>
                  <a:t>From the Table C: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𝑡</m:t>
                        </m:r>
                      </m:e>
                      <m:sub>
                        <m:r>
                          <a:rPr lang="en-US" altLang="zh-CN" sz="2400" i="1" kern="100">
                            <a:effectLst/>
                            <a:latin typeface="Cambria Math" panose="02040503050406030204" pitchFamily="18" charset="0"/>
                            <a:cs typeface="Times New Roman" panose="02020603050405020304" pitchFamily="18" charset="0"/>
                          </a:rPr>
                          <m:t>𝛼</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𝑡</m:t>
                        </m:r>
                      </m:e>
                      <m:sub>
                        <m:r>
                          <a:rPr lang="en-US" altLang="zh-CN" sz="2400" i="1" kern="100">
                            <a:effectLst/>
                            <a:latin typeface="Cambria Math" panose="02040503050406030204" pitchFamily="18" charset="0"/>
                            <a:cs typeface="Times New Roman" panose="02020603050405020304" pitchFamily="18" charset="0"/>
                          </a:rPr>
                          <m:t>0.05</m:t>
                        </m:r>
                      </m:sub>
                    </m:sSub>
                    <m:r>
                      <a:rPr lang="en-US" altLang="zh-CN" sz="2400" i="1" kern="100">
                        <a:effectLst/>
                        <a:latin typeface="Cambria Math" panose="02040503050406030204" pitchFamily="18" charset="0"/>
                        <a:cs typeface="Times New Roman" panose="02020603050405020304" pitchFamily="18" charset="0"/>
                      </a:rPr>
                      <m:t>(5)=2.015</m:t>
                    </m:r>
                  </m:oMath>
                </a14:m>
                <a:endParaRPr lang="zh-CN" altLang="en-US" sz="2400" dirty="0"/>
              </a:p>
            </p:txBody>
          </p:sp>
        </mc:Choice>
        <mc:Fallback>
          <p:sp>
            <p:nvSpPr>
              <p:cNvPr id="19" name="文本框 18">
                <a:extLst>
                  <a:ext uri="{FF2B5EF4-FFF2-40B4-BE49-F238E27FC236}">
                    <a16:creationId xmlns:a16="http://schemas.microsoft.com/office/drawing/2014/main" id="{4235290F-FD22-3B7C-1B15-0F75DF47693E}"/>
                  </a:ext>
                </a:extLst>
              </p:cNvPr>
              <p:cNvSpPr txBox="1">
                <a:spLocks noRot="1" noChangeAspect="1" noMove="1" noResize="1" noEditPoints="1" noAdjustHandles="1" noChangeArrowheads="1" noChangeShapeType="1" noTextEdit="1"/>
              </p:cNvSpPr>
              <p:nvPr/>
            </p:nvSpPr>
            <p:spPr>
              <a:xfrm>
                <a:off x="1365556" y="4683137"/>
                <a:ext cx="6696744" cy="461665"/>
              </a:xfrm>
              <a:prstGeom prst="rect">
                <a:avLst/>
              </a:prstGeom>
              <a:blipFill>
                <a:blip r:embed="rId7"/>
                <a:stretch>
                  <a:fillRect l="-1365"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DB73441F-CADD-F041-5515-67A60C424351}"/>
                  </a:ext>
                </a:extLst>
              </p:cNvPr>
              <p:cNvSpPr txBox="1"/>
              <p:nvPr/>
            </p:nvSpPr>
            <p:spPr>
              <a:xfrm>
                <a:off x="1043608" y="5245844"/>
                <a:ext cx="4572000" cy="461665"/>
              </a:xfrm>
              <a:prstGeom prst="rect">
                <a:avLst/>
              </a:prstGeom>
              <a:noFill/>
            </p:spPr>
            <p:txBody>
              <a:bodyPr wrap="square">
                <a:spAutoFit/>
              </a:bodyPr>
              <a:lstStyle/>
              <a:p>
                <a:pPr indent="304800" algn="just"/>
                <a:r>
                  <a:rPr lang="en-US" altLang="zh-CN" sz="2400" kern="100" dirty="0">
                    <a:effectLst/>
                    <a:latin typeface="Times New Roman" panose="02020603050405020304" pitchFamily="18" charset="0"/>
                    <a:ea typeface="宋体" panose="02010600030101010101" pitchFamily="2" charset="-122"/>
                  </a:rPr>
                  <a:t>Critical region :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&lt;−2.015</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21" name="文本框 20">
                <a:extLst>
                  <a:ext uri="{FF2B5EF4-FFF2-40B4-BE49-F238E27FC236}">
                    <a16:creationId xmlns:a16="http://schemas.microsoft.com/office/drawing/2014/main" id="{DB73441F-CADD-F041-5515-67A60C424351}"/>
                  </a:ext>
                </a:extLst>
              </p:cNvPr>
              <p:cNvSpPr txBox="1">
                <a:spLocks noRot="1" noChangeAspect="1" noMove="1" noResize="1" noEditPoints="1" noAdjustHandles="1" noChangeArrowheads="1" noChangeShapeType="1" noTextEdit="1"/>
              </p:cNvSpPr>
              <p:nvPr/>
            </p:nvSpPr>
            <p:spPr>
              <a:xfrm>
                <a:off x="1043608" y="5245844"/>
                <a:ext cx="4572000" cy="461665"/>
              </a:xfrm>
              <a:prstGeom prst="rect">
                <a:avLst/>
              </a:prstGeom>
              <a:blipFill>
                <a:blip r:embed="rId8"/>
                <a:stretch>
                  <a:fillRect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6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down)">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9"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F9B4C0-4C77-6E06-349F-1584C6D0803C}"/>
              </a:ext>
            </a:extLst>
          </p:cNvPr>
          <p:cNvSpPr txBox="1"/>
          <p:nvPr/>
        </p:nvSpPr>
        <p:spPr>
          <a:xfrm>
            <a:off x="323528" y="332656"/>
            <a:ext cx="2376264" cy="461665"/>
          </a:xfrm>
          <a:prstGeom prst="rect">
            <a:avLst/>
          </a:prstGeom>
          <a:noFill/>
        </p:spPr>
        <p:txBody>
          <a:bodyPr wrap="square">
            <a:spAutoFit/>
          </a:bodyPr>
          <a:lstStyle/>
          <a:p>
            <a:pPr algn="just"/>
            <a:r>
              <a:rPr lang="zh-CN" altLang="zh-CN"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4.Calculations:</a:t>
            </a:r>
            <a:endParaRPr lang="zh-CN" altLang="zh-CN" sz="2400" kern="100" dirty="0">
              <a:effectLst/>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EBA6310C-6028-092E-33D2-C559EAD0DD80}"/>
              </a:ext>
            </a:extLst>
          </p:cNvPr>
          <p:cNvPicPr>
            <a:picLocks noChangeAspect="1"/>
          </p:cNvPicPr>
          <p:nvPr/>
        </p:nvPicPr>
        <p:blipFill>
          <a:blip r:embed="rId2"/>
          <a:stretch>
            <a:fillRect/>
          </a:stretch>
        </p:blipFill>
        <p:spPr>
          <a:xfrm>
            <a:off x="2484662" y="222135"/>
            <a:ext cx="3382588" cy="2942506"/>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F259707-001B-E0DA-6374-C73B76C32F2D}"/>
                  </a:ext>
                </a:extLst>
              </p:cNvPr>
              <p:cNvSpPr txBox="1"/>
              <p:nvPr/>
            </p:nvSpPr>
            <p:spPr>
              <a:xfrm>
                <a:off x="323528" y="3284984"/>
                <a:ext cx="7704856" cy="616964"/>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And,</a:t>
                </a:r>
                <a14:m>
                  <m:oMath xmlns:m="http://schemas.openxmlformats.org/officeDocument/2006/math">
                    <m:r>
                      <a:rPr lang="en-US" altLang="zh-CN" sz="2400" b="0" i="0" kern="100" smtClean="0">
                        <a:effectLst/>
                        <a:latin typeface="Cambria Math" panose="02040503050406030204" pitchFamily="18" charset="0"/>
                        <a:ea typeface="Cambria Math" panose="02040503050406030204" pitchFamily="18" charset="0"/>
                      </a:rPr>
                      <m:t>      </m:t>
                    </m:r>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𝑥</m:t>
                        </m:r>
                      </m:e>
                    </m:acc>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120</m:t>
                        </m:r>
                      </m:num>
                      <m:den>
                        <m:r>
                          <a:rPr lang="en-US" altLang="zh-CN" sz="2400" i="1" kern="100">
                            <a:effectLst/>
                            <a:latin typeface="Cambria Math" panose="02040503050406030204" pitchFamily="18" charset="0"/>
                            <a:ea typeface="宋体" panose="02010600030101010101" pitchFamily="2" charset="-122"/>
                          </a:rPr>
                          <m:t>6</m:t>
                        </m:r>
                      </m:den>
                    </m:f>
                    <m:r>
                      <a:rPr lang="en-US" altLang="zh-CN" sz="2400" i="1" kern="100">
                        <a:effectLst/>
                        <a:latin typeface="Cambria Math" panose="02040503050406030204" pitchFamily="18" charset="0"/>
                        <a:ea typeface="宋体" panose="02010600030101010101" pitchFamily="2" charset="-122"/>
                      </a:rPr>
                      <m:t>=20.0</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6F259707-001B-E0DA-6374-C73B76C32F2D}"/>
                  </a:ext>
                </a:extLst>
              </p:cNvPr>
              <p:cNvSpPr txBox="1">
                <a:spLocks noRot="1" noChangeAspect="1" noMove="1" noResize="1" noEditPoints="1" noAdjustHandles="1" noChangeArrowheads="1" noChangeShapeType="1" noTextEdit="1"/>
              </p:cNvSpPr>
              <p:nvPr/>
            </p:nvSpPr>
            <p:spPr>
              <a:xfrm>
                <a:off x="323528" y="3284984"/>
                <a:ext cx="7704856" cy="616964"/>
              </a:xfrm>
              <a:prstGeom prst="rect">
                <a:avLst/>
              </a:prstGeom>
              <a:blipFill>
                <a:blip r:embed="rId3"/>
                <a:stretch>
                  <a:fillRect l="-1187" b="-89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E89EC2D-B007-49C3-5EF0-97DE0A1720EF}"/>
                  </a:ext>
                </a:extLst>
              </p:cNvPr>
              <p:cNvSpPr txBox="1"/>
              <p:nvPr/>
            </p:nvSpPr>
            <p:spPr>
              <a:xfrm>
                <a:off x="3059832" y="3126583"/>
                <a:ext cx="4572000" cy="859915"/>
              </a:xfrm>
              <a:prstGeom prst="rect">
                <a:avLst/>
              </a:prstGeom>
              <a:noFill/>
            </p:spPr>
            <p:txBody>
              <a:bodyPr wrap="square">
                <a:spAutoFit/>
              </a:bodyPr>
              <a:lstStyle/>
              <a:p>
                <a:pPr indent="533400" algn="just"/>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𝑠</m:t>
                    </m:r>
                    <m:r>
                      <a:rPr lang="en-US" altLang="zh-CN" sz="2400" i="1" kern="100" smtClean="0">
                        <a:effectLst/>
                        <a:latin typeface="Cambria Math" panose="02040503050406030204" pitchFamily="18" charset="0"/>
                        <a:ea typeface="宋体" panose="02010600030101010101" pitchFamily="2" charset="-122"/>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f>
                          <m:fPr>
                            <m:ctrlPr>
                              <a:rPr lang="zh-CN" altLang="zh-CN" sz="2400" i="1" kern="100">
                                <a:effectLst/>
                                <a:latin typeface="Cambria Math" panose="02040503050406030204" pitchFamily="18" charset="0"/>
                                <a:ea typeface="Cambria Math" panose="02040503050406030204" pitchFamily="18" charset="0"/>
                              </a:rPr>
                            </m:ctrlPr>
                          </m:fPr>
                          <m:num>
                            <m:nary>
                              <m:naryPr>
                                <m:chr m:val="∑"/>
                                <m:subHide m:val="on"/>
                                <m:supHide m:val="on"/>
                                <m:ctrlPr>
                                  <a:rPr lang="zh-CN" altLang="zh-CN" sz="2400" i="1" kern="100">
                                    <a:effectLst/>
                                    <a:latin typeface="Cambria Math" panose="02040503050406030204" pitchFamily="18" charset="0"/>
                                    <a:ea typeface="Cambria Math" panose="02040503050406030204" pitchFamily="18" charset="0"/>
                                  </a:rPr>
                                </m:ctrlPr>
                              </m:naryPr>
                              <m:sub/>
                              <m:sup/>
                              <m:e>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𝑥</m:t>
                                    </m:r>
                                  </m:e>
                                </m:acc>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m:t>
                                    </m:r>
                                  </m:e>
                                  <m:sup>
                                    <m:r>
                                      <a:rPr lang="en-US" altLang="zh-CN" sz="2400" i="1" kern="100">
                                        <a:effectLst/>
                                        <a:latin typeface="Cambria Math" panose="02040503050406030204" pitchFamily="18" charset="0"/>
                                        <a:ea typeface="宋体" panose="02010600030101010101" pitchFamily="2" charset="-122"/>
                                      </a:rPr>
                                      <m:t>2</m:t>
                                    </m:r>
                                  </m:sup>
                                </m:sSup>
                              </m:e>
                            </m:nary>
                          </m:num>
                          <m:den>
                            <m:r>
                              <a:rPr lang="en-US" altLang="zh-CN" sz="2400" i="1" kern="100">
                                <a:effectLst/>
                                <a:latin typeface="Cambria Math" panose="02040503050406030204" pitchFamily="18" charset="0"/>
                                <a:ea typeface="宋体" panose="02010600030101010101" pitchFamily="2" charset="-122"/>
                              </a:rPr>
                              <m:t>𝑛</m:t>
                            </m:r>
                            <m:r>
                              <a:rPr lang="en-US" altLang="zh-CN" sz="2400" i="1" kern="100">
                                <a:effectLst/>
                                <a:latin typeface="Cambria Math" panose="02040503050406030204" pitchFamily="18" charset="0"/>
                                <a:ea typeface="宋体" panose="02010600030101010101" pitchFamily="2" charset="-122"/>
                              </a:rPr>
                              <m:t>−1</m:t>
                            </m:r>
                          </m:den>
                        </m:f>
                      </m:e>
                    </m:rad>
                    <m:r>
                      <a:rPr lang="en-US" altLang="zh-CN" sz="2400" i="1" kern="100">
                        <a:effectLst/>
                        <a:latin typeface="Cambria Math" panose="02040503050406030204" pitchFamily="18" charset="0"/>
                        <a:ea typeface="宋体" panose="02010600030101010101" pitchFamily="2" charset="-122"/>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50</m:t>
                            </m:r>
                          </m:num>
                          <m:den>
                            <m:r>
                              <a:rPr lang="en-US" altLang="zh-CN" sz="2400" i="1" kern="100">
                                <a:effectLst/>
                                <a:latin typeface="Cambria Math" panose="02040503050406030204" pitchFamily="18" charset="0"/>
                                <a:ea typeface="宋体" panose="02010600030101010101" pitchFamily="2" charset="-122"/>
                              </a:rPr>
                              <m:t>5</m:t>
                            </m:r>
                          </m:den>
                        </m:f>
                      </m:e>
                    </m:rad>
                    <m:r>
                      <a:rPr lang="en-US" altLang="zh-CN" sz="2400" i="1" kern="100">
                        <a:effectLst/>
                        <a:latin typeface="Cambria Math" panose="02040503050406030204" pitchFamily="18" charset="0"/>
                        <a:ea typeface="宋体" panose="02010600030101010101" pitchFamily="2" charset="-122"/>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10</m:t>
                        </m:r>
                      </m:e>
                    </m:rad>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7" name="文本框 6">
                <a:extLst>
                  <a:ext uri="{FF2B5EF4-FFF2-40B4-BE49-F238E27FC236}">
                    <a16:creationId xmlns:a16="http://schemas.microsoft.com/office/drawing/2014/main" id="{0E89EC2D-B007-49C3-5EF0-97DE0A1720EF}"/>
                  </a:ext>
                </a:extLst>
              </p:cNvPr>
              <p:cNvSpPr txBox="1">
                <a:spLocks noRot="1" noChangeAspect="1" noMove="1" noResize="1" noEditPoints="1" noAdjustHandles="1" noChangeArrowheads="1" noChangeShapeType="1" noTextEdit="1"/>
              </p:cNvSpPr>
              <p:nvPr/>
            </p:nvSpPr>
            <p:spPr>
              <a:xfrm>
                <a:off x="3059832" y="3126583"/>
                <a:ext cx="4572000" cy="85991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70CCF18-C9CD-C775-AE10-6EDF4D8C51FD}"/>
                  </a:ext>
                </a:extLst>
              </p:cNvPr>
              <p:cNvSpPr txBox="1"/>
              <p:nvPr/>
            </p:nvSpPr>
            <p:spPr>
              <a:xfrm>
                <a:off x="1043608" y="4062312"/>
                <a:ext cx="6725152" cy="901914"/>
              </a:xfrm>
              <a:prstGeom prst="rect">
                <a:avLst/>
              </a:prstGeom>
              <a:noFill/>
            </p:spPr>
            <p:txBody>
              <a:bodyPr wrap="square">
                <a:spAutoFit/>
              </a:bodyPr>
              <a:lstStyle/>
              <a:p>
                <a:pPr indent="533400" algn="just"/>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𝑡</m:t>
                      </m:r>
                      <m:r>
                        <a:rPr lang="en-US" altLang="zh-CN" sz="2400" i="1" kern="100" smtClean="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𝑥</m:t>
                              </m:r>
                            </m:e>
                          </m:acc>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𝑢</m:t>
                              </m:r>
                            </m:e>
                            <m:sub>
                              <m:r>
                                <a:rPr lang="en-US" altLang="zh-CN" sz="2400" i="1" kern="100">
                                  <a:effectLst/>
                                  <a:latin typeface="Cambria Math" panose="02040503050406030204" pitchFamily="18" charset="0"/>
                                  <a:ea typeface="宋体" panose="02010600030101010101" pitchFamily="2" charset="-122"/>
                                </a:rPr>
                                <m:t>0</m:t>
                              </m:r>
                            </m:sub>
                          </m:sSub>
                        </m:num>
                        <m:den>
                          <m:r>
                            <a:rPr lang="en-US" altLang="zh-CN" sz="2400" i="1" kern="100">
                              <a:effectLst/>
                              <a:latin typeface="Cambria Math" panose="02040503050406030204" pitchFamily="18" charset="0"/>
                              <a:ea typeface="宋体" panose="02010600030101010101" pitchFamily="2" charset="-122"/>
                            </a:rPr>
                            <m:t>𝑠</m:t>
                          </m:r>
                          <m:r>
                            <a:rPr lang="en-US" altLang="zh-CN" sz="2400" i="1" kern="100">
                              <a:effectLst/>
                              <a:latin typeface="Cambria Math" panose="02040503050406030204" pitchFamily="18" charset="0"/>
                              <a:ea typeface="宋体" panose="02010600030101010101" pitchFamily="2" charset="-122"/>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𝑛</m:t>
                              </m:r>
                            </m:e>
                          </m:rad>
                        </m:den>
                      </m:f>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20.0−21.5</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10</m:t>
                              </m:r>
                            </m:e>
                          </m:rad>
                          <m:r>
                            <a:rPr lang="en-US" altLang="zh-CN" sz="2400" i="1" kern="100">
                              <a:effectLst/>
                              <a:latin typeface="Cambria Math" panose="02040503050406030204" pitchFamily="18" charset="0"/>
                              <a:ea typeface="宋体" panose="02010600030101010101" pitchFamily="2" charset="-122"/>
                            </a:rPr>
                            <m:t>/</m:t>
                          </m:r>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6</m:t>
                              </m:r>
                            </m:e>
                          </m:rad>
                        </m:den>
                      </m:f>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−1.5</m:t>
                          </m:r>
                        </m:num>
                        <m:den>
                          <m:r>
                            <a:rPr lang="en-US" altLang="zh-CN" sz="2400" i="1" kern="100">
                              <a:effectLst/>
                              <a:latin typeface="Cambria Math" panose="02040503050406030204" pitchFamily="18" charset="0"/>
                              <a:ea typeface="宋体" panose="02010600030101010101" pitchFamily="2" charset="-122"/>
                            </a:rPr>
                            <m:t>1.29</m:t>
                          </m:r>
                        </m:den>
                      </m:f>
                      <m:r>
                        <a:rPr lang="en-US" altLang="zh-CN" sz="2400" i="1" kern="100">
                          <a:effectLst/>
                          <a:latin typeface="Cambria Math" panose="02040503050406030204" pitchFamily="18" charset="0"/>
                          <a:ea typeface="宋体" panose="02010600030101010101" pitchFamily="2" charset="-122"/>
                        </a:rPr>
                        <m:t>=−1.16</m:t>
                      </m:r>
                    </m:oMath>
                  </m:oMathPara>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970CCF18-C9CD-C775-AE10-6EDF4D8C51FD}"/>
                  </a:ext>
                </a:extLst>
              </p:cNvPr>
              <p:cNvSpPr txBox="1">
                <a:spLocks noRot="1" noChangeAspect="1" noMove="1" noResize="1" noEditPoints="1" noAdjustHandles="1" noChangeArrowheads="1" noChangeShapeType="1" noTextEdit="1"/>
              </p:cNvSpPr>
              <p:nvPr/>
            </p:nvSpPr>
            <p:spPr>
              <a:xfrm>
                <a:off x="1043608" y="4062312"/>
                <a:ext cx="6725152" cy="90191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EACD1CD-B943-E451-F7B0-3C575CF57A33}"/>
                  </a:ext>
                </a:extLst>
              </p:cNvPr>
              <p:cNvSpPr txBox="1"/>
              <p:nvPr/>
            </p:nvSpPr>
            <p:spPr>
              <a:xfrm>
                <a:off x="251520" y="5040040"/>
                <a:ext cx="8496944" cy="1569660"/>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 5. Decision</a:t>
                </a:r>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Since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=−1.16</m:t>
                    </m:r>
                  </m:oMath>
                </a14:m>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−2.015=</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𝛼</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(5)</m:t>
                    </m:r>
                  </m:oMath>
                </a14:m>
                <a:r>
                  <a:rPr lang="en-US" altLang="zh-CN" sz="2400" kern="100" dirty="0">
                    <a:effectLst/>
                    <a:latin typeface="Times New Roman" panose="02020603050405020304" pitchFamily="18" charset="0"/>
                    <a:ea typeface="宋体" panose="02010600030101010101" pitchFamily="2" charset="-122"/>
                  </a:rPr>
                  <a:t>, we accept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en-US" altLang="zh-CN" sz="2400" kern="100" dirty="0">
                    <a:effectLst/>
                    <a:latin typeface="Times New Roman" panose="02020603050405020304" pitchFamily="18" charset="0"/>
                    <a:ea typeface="宋体" panose="02010600030101010101" pitchFamily="2" charset="-122"/>
                  </a:rPr>
                  <a:t>. The results do not indicate that batteries of this type have a shorter life than that claimed by the company. </a:t>
                </a:r>
                <a:endParaRPr lang="zh-CN" altLang="en-US" sz="2400" dirty="0"/>
              </a:p>
            </p:txBody>
          </p:sp>
        </mc:Choice>
        <mc:Fallback>
          <p:sp>
            <p:nvSpPr>
              <p:cNvPr id="11" name="文本框 10">
                <a:extLst>
                  <a:ext uri="{FF2B5EF4-FFF2-40B4-BE49-F238E27FC236}">
                    <a16:creationId xmlns:a16="http://schemas.microsoft.com/office/drawing/2014/main" id="{3EACD1CD-B943-E451-F7B0-3C575CF57A33}"/>
                  </a:ext>
                </a:extLst>
              </p:cNvPr>
              <p:cNvSpPr txBox="1">
                <a:spLocks noRot="1" noChangeAspect="1" noMove="1" noResize="1" noEditPoints="1" noAdjustHandles="1" noChangeArrowheads="1" noChangeShapeType="1" noTextEdit="1"/>
              </p:cNvSpPr>
              <p:nvPr/>
            </p:nvSpPr>
            <p:spPr>
              <a:xfrm>
                <a:off x="251520" y="5040040"/>
                <a:ext cx="8496944" cy="1569660"/>
              </a:xfrm>
              <a:prstGeom prst="rect">
                <a:avLst/>
              </a:prstGeom>
              <a:blipFill>
                <a:blip r:embed="rId6"/>
                <a:stretch>
                  <a:fillRect l="-1076" t="-3113" b="-8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12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CE1B67-7289-8002-B6C8-E71BF47A3003}"/>
              </a:ext>
            </a:extLst>
          </p:cNvPr>
          <p:cNvSpPr txBox="1"/>
          <p:nvPr/>
        </p:nvSpPr>
        <p:spPr>
          <a:xfrm>
            <a:off x="107504" y="12974"/>
            <a:ext cx="5040560"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8.4  Hypotheses concerning variance</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6FA0669-D7B7-645D-D1A7-BF8FEF04A514}"/>
                  </a:ext>
                </a:extLst>
              </p:cNvPr>
              <p:cNvSpPr txBox="1"/>
              <p:nvPr/>
            </p:nvSpPr>
            <p:spPr>
              <a:xfrm>
                <a:off x="251520" y="620688"/>
                <a:ext cx="8064896" cy="1953612"/>
              </a:xfrm>
              <a:prstGeom prst="rect">
                <a:avLst/>
              </a:prstGeom>
              <a:noFill/>
            </p:spPr>
            <p:txBody>
              <a:bodyPr wrap="square">
                <a:spAutoFit/>
              </a:bodyPr>
              <a:lstStyle/>
              <a:p>
                <a:pPr indent="304800" algn="just"/>
                <a:r>
                  <a:rPr lang="en-US" altLang="zh-CN" sz="2400" kern="100" dirty="0">
                    <a:effectLst/>
                    <a:latin typeface="Times New Roman" panose="02020603050405020304" pitchFamily="18" charset="0"/>
                  </a:rPr>
                  <a:t>In this section, we are concerned with testing hypotheses on population variance or standard deviation. First, we shall consider the case in single population, (the null hypothesis is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𝜎</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m:t>
                    </m:r>
                    <m:sSubSup>
                      <m:sSubSupPr>
                        <m:ctrlPr>
                          <a:rPr lang="zh-CN" altLang="zh-CN" sz="2400" i="1" kern="100">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rPr>
                          <m:t>𝜎</m:t>
                        </m:r>
                      </m:e>
                      <m:sub>
                        <m:r>
                          <a:rPr lang="en-US" altLang="zh-CN" sz="2400" i="1" kern="100">
                            <a:effectLst/>
                            <a:latin typeface="Cambria Math" panose="02040503050406030204" pitchFamily="18" charset="0"/>
                          </a:rPr>
                          <m:t>0</m:t>
                        </m:r>
                      </m:sub>
                      <m:sup>
                        <m:r>
                          <a:rPr lang="en-US" altLang="zh-CN" sz="2400" i="1" kern="100">
                            <a:effectLst/>
                            <a:latin typeface="Cambria Math" panose="02040503050406030204" pitchFamily="18" charset="0"/>
                          </a:rPr>
                          <m:t>2</m:t>
                        </m:r>
                      </m:sup>
                    </m:sSubSup>
                  </m:oMath>
                </a14:m>
                <a:r>
                  <a:rPr lang="en-US" altLang="zh-CN" sz="2400" kern="100" dirty="0">
                    <a:effectLst/>
                    <a:latin typeface="Times New Roman" panose="02020603050405020304" pitchFamily="18" charset="0"/>
                  </a:rPr>
                  <a:t>, the alternative hypothesis is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1</m:t>
                        </m:r>
                      </m:sub>
                    </m:sSub>
                  </m:oMath>
                </a14:m>
                <a:r>
                  <a:rPr lang="en-US" altLang="zh-CN" sz="2400" kern="100" dirty="0">
                    <a:effectLst/>
                    <a:latin typeface="Times New Roman" panose="02020603050405020304" pitchFamily="18" charset="0"/>
                  </a:rPr>
                  <a:t>: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𝜎</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&lt;</m:t>
                    </m:r>
                    <m:sSubSup>
                      <m:sSubSupPr>
                        <m:ctrlPr>
                          <a:rPr lang="zh-CN" altLang="zh-CN" sz="2400" i="1" kern="100">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rPr>
                          <m:t>𝜎</m:t>
                        </m:r>
                      </m:e>
                      <m:sub>
                        <m:r>
                          <a:rPr lang="en-US" altLang="zh-CN" sz="2400" i="1" kern="100">
                            <a:effectLst/>
                            <a:latin typeface="Cambria Math" panose="02040503050406030204" pitchFamily="18" charset="0"/>
                          </a:rPr>
                          <m:t>0</m:t>
                        </m:r>
                      </m:sub>
                      <m:sup>
                        <m:r>
                          <a:rPr lang="en-US" altLang="zh-CN" sz="2400" i="1" kern="100">
                            <a:effectLst/>
                            <a:latin typeface="Cambria Math" panose="02040503050406030204" pitchFamily="18" charset="0"/>
                          </a:rPr>
                          <m:t>2</m:t>
                        </m:r>
                      </m:sup>
                    </m:sSubSup>
                  </m:oMath>
                </a14:m>
                <a:r>
                  <a:rPr lang="en-US" altLang="zh-CN" sz="2400" kern="100" dirty="0">
                    <a:effectLst/>
                    <a:latin typeface="Times New Roman" panose="02020603050405020304" pitchFamily="18" charset="0"/>
                  </a:rPr>
                  <a:t> or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𝜎</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&gt;</m:t>
                    </m:r>
                    <m:sSubSup>
                      <m:sSubSupPr>
                        <m:ctrlPr>
                          <a:rPr lang="zh-CN" altLang="zh-CN" sz="2400" i="1" kern="100">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rPr>
                          <m:t>𝜎</m:t>
                        </m:r>
                      </m:e>
                      <m:sub>
                        <m:r>
                          <a:rPr lang="en-US" altLang="zh-CN" sz="2400" i="1" kern="100">
                            <a:effectLst/>
                            <a:latin typeface="Cambria Math" panose="02040503050406030204" pitchFamily="18" charset="0"/>
                          </a:rPr>
                          <m:t>0</m:t>
                        </m:r>
                      </m:sub>
                      <m:sup>
                        <m:r>
                          <a:rPr lang="en-US" altLang="zh-CN" sz="2400" i="1" kern="100">
                            <a:effectLst/>
                            <a:latin typeface="Cambria Math" panose="02040503050406030204" pitchFamily="18" charset="0"/>
                          </a:rPr>
                          <m:t>2</m:t>
                        </m:r>
                      </m:sup>
                    </m:sSubSup>
                  </m:oMath>
                </a14:m>
                <a:r>
                  <a:rPr lang="en-US" altLang="zh-CN" sz="2400" kern="100" dirty="0">
                    <a:effectLst/>
                    <a:latin typeface="Times New Roman" panose="02020603050405020304" pitchFamily="18" charset="0"/>
                  </a:rPr>
                  <a:t> or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𝜎</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m:t>
                    </m:r>
                    <m:sSubSup>
                      <m:sSubSupPr>
                        <m:ctrlPr>
                          <a:rPr lang="zh-CN" altLang="zh-CN" sz="2400" i="1" kern="100">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rPr>
                          <m:t>𝜎</m:t>
                        </m:r>
                      </m:e>
                      <m:sub>
                        <m:r>
                          <a:rPr lang="en-US" altLang="zh-CN" sz="2400" i="1" kern="100">
                            <a:effectLst/>
                            <a:latin typeface="Cambria Math" panose="02040503050406030204" pitchFamily="18" charset="0"/>
                          </a:rPr>
                          <m:t>0</m:t>
                        </m:r>
                      </m:sub>
                      <m:sup>
                        <m:r>
                          <a:rPr lang="en-US" altLang="zh-CN" sz="2400" i="1" kern="100">
                            <a:effectLst/>
                            <a:latin typeface="Cambria Math" panose="02040503050406030204" pitchFamily="18" charset="0"/>
                          </a:rPr>
                          <m:t>2</m:t>
                        </m:r>
                      </m:sup>
                    </m:sSubSup>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5" name="文本框 4">
                <a:extLst>
                  <a:ext uri="{FF2B5EF4-FFF2-40B4-BE49-F238E27FC236}">
                    <a16:creationId xmlns:a16="http://schemas.microsoft.com/office/drawing/2014/main" id="{D6FA0669-D7B7-645D-D1A7-BF8FEF04A514}"/>
                  </a:ext>
                </a:extLst>
              </p:cNvPr>
              <p:cNvSpPr txBox="1">
                <a:spLocks noRot="1" noChangeAspect="1" noMove="1" noResize="1" noEditPoints="1" noAdjustHandles="1" noChangeArrowheads="1" noChangeShapeType="1" noTextEdit="1"/>
              </p:cNvSpPr>
              <p:nvPr/>
            </p:nvSpPr>
            <p:spPr>
              <a:xfrm>
                <a:off x="251520" y="620688"/>
                <a:ext cx="8064896" cy="1953612"/>
              </a:xfrm>
              <a:prstGeom prst="rect">
                <a:avLst/>
              </a:prstGeom>
              <a:blipFill>
                <a:blip r:embed="rId2"/>
                <a:stretch>
                  <a:fillRect l="-1134" t="-2500" r="-1209" b="-65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3">
                <a:extLst>
                  <a:ext uri="{FF2B5EF4-FFF2-40B4-BE49-F238E27FC236}">
                    <a16:creationId xmlns:a16="http://schemas.microsoft.com/office/drawing/2014/main" id="{4F8AD150-FB21-6164-A3D2-79F38AFD3B7E}"/>
                  </a:ext>
                </a:extLst>
              </p:cNvPr>
              <p:cNvSpPr>
                <a:spLocks noChangeArrowheads="1"/>
              </p:cNvSpPr>
              <p:nvPr/>
            </p:nvSpPr>
            <p:spPr bwMode="auto">
              <a:xfrm>
                <a:off x="221656" y="2735342"/>
                <a:ext cx="8742832"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Theorem 6.4.7, </a:t>
                </a:r>
                <a:r>
                  <a:rPr lang="en-US" altLang="zh-CN" sz="2400" kern="100" dirty="0">
                    <a:effectLst/>
                    <a:latin typeface="Times New Roman" panose="02020603050405020304" pitchFamily="18" charset="0"/>
                  </a:rPr>
                  <a:t>we base such tests on the fact that for a random sample from a normal population with variance </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𝜎</m:t>
                        </m:r>
                      </m:e>
                      <m:sub>
                        <m:r>
                          <a:rPr lang="en-US" altLang="zh-CN" sz="2400" i="1" kern="100">
                            <a:effectLst/>
                            <a:latin typeface="Cambria Math" panose="02040503050406030204" pitchFamily="18" charset="0"/>
                            <a:cs typeface="Times New Roman" panose="02020603050405020304" pitchFamily="18" charset="0"/>
                          </a:rPr>
                          <m:t>0</m:t>
                        </m:r>
                      </m:sub>
                      <m:sup>
                        <m:r>
                          <a:rPr lang="en-US" altLang="zh-CN" sz="2400" i="1" kern="100">
                            <a:effectLst/>
                            <a:latin typeface="Cambria Math" panose="02040503050406030204" pitchFamily="18" charset="0"/>
                            <a:cs typeface="Times New Roman" panose="02020603050405020304" pitchFamily="18" charset="0"/>
                          </a:rPr>
                          <m:t>2</m:t>
                        </m:r>
                      </m:sup>
                    </m:sSubSup>
                  </m:oMath>
                </a14:m>
                <a:r>
                  <a:rPr lang="en-US" altLang="zh-CN" sz="2400" kern="100" dirty="0">
                    <a:effectLst/>
                    <a:latin typeface="Times New Roman" panose="02020603050405020304" pitchFamily="18" charset="0"/>
                  </a:rPr>
                  <a:t>, the statistic</a:t>
                </a:r>
                <a:r>
                  <a:rPr kumimoji="0" lang="en-US" altLang="zh-CN" sz="2400" b="0" i="0" u="none" strike="noStrike" cap="none" normalizeH="0" baseline="0" dirty="0">
                    <a:ln>
                      <a:noFill/>
                    </a:ln>
                    <a:solidFill>
                      <a:schemeClr val="tx1"/>
                    </a:solidFill>
                    <a:effectLst/>
                  </a:rPr>
                  <a:t> </a:t>
                </a:r>
              </a:p>
            </p:txBody>
          </p:sp>
        </mc:Choice>
        <mc:Fallback>
          <p:sp>
            <p:nvSpPr>
              <p:cNvPr id="8" name="Rectangle 3">
                <a:extLst>
                  <a:ext uri="{FF2B5EF4-FFF2-40B4-BE49-F238E27FC236}">
                    <a16:creationId xmlns:a16="http://schemas.microsoft.com/office/drawing/2014/main" id="{4F8AD150-FB21-6164-A3D2-79F38AFD3B7E}"/>
                  </a:ext>
                </a:extLst>
              </p:cNvPr>
              <p:cNvSpPr>
                <a:spLocks noRot="1" noChangeAspect="1" noMove="1" noResize="1" noEditPoints="1" noAdjustHandles="1" noChangeArrowheads="1" noChangeShapeType="1" noTextEdit="1"/>
              </p:cNvSpPr>
              <p:nvPr/>
            </p:nvSpPr>
            <p:spPr bwMode="auto">
              <a:xfrm>
                <a:off x="221656" y="2735342"/>
                <a:ext cx="8742832" cy="830997"/>
              </a:xfrm>
              <a:prstGeom prst="rect">
                <a:avLst/>
              </a:prstGeom>
              <a:blipFill>
                <a:blip r:embed="rId3"/>
                <a:stretch>
                  <a:fillRect l="-1045" t="-5882" b="-176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7DB6A3E-A7BE-09B5-DE75-75561829961A}"/>
                  </a:ext>
                </a:extLst>
              </p:cNvPr>
              <p:cNvSpPr txBox="1"/>
              <p:nvPr/>
            </p:nvSpPr>
            <p:spPr>
              <a:xfrm>
                <a:off x="2123728" y="3770480"/>
                <a:ext cx="2448272" cy="9244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solidFill>
                                <a:srgbClr val="836967"/>
                              </a:solidFill>
                              <a:latin typeface="Cambria Math" panose="02040503050406030204" pitchFamily="18" charset="0"/>
                            </a:rPr>
                          </m:ctrlPr>
                        </m:sSupPr>
                        <m:e>
                          <m:r>
                            <a:rPr lang="zh-CN" altLang="en-US" sz="2400" i="1">
                              <a:latin typeface="Cambria Math" panose="02040503050406030204" pitchFamily="18" charset="0"/>
                            </a:rPr>
                            <m:t>𝜒</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−1</m:t>
                              </m:r>
                            </m:e>
                          </m:d>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𝑠</m:t>
                              </m:r>
                            </m:e>
                            <m:sup>
                              <m:r>
                                <a:rPr lang="zh-CN" altLang="en-US" sz="2400" i="0">
                                  <a:latin typeface="Cambria Math" panose="02040503050406030204" pitchFamily="18" charset="0"/>
                                </a:rPr>
                                <m:t>2</m:t>
                              </m:r>
                            </m:sup>
                          </m:sSup>
                        </m:num>
                        <m:den>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𝜎</m:t>
                              </m:r>
                            </m:e>
                            <m:sub>
                              <m:r>
                                <a:rPr lang="zh-CN" altLang="en-US" sz="2400" i="0">
                                  <a:latin typeface="Cambria Math" panose="02040503050406030204" pitchFamily="18" charset="0"/>
                                </a:rPr>
                                <m:t>0</m:t>
                              </m:r>
                            </m:sub>
                            <m:sup>
                              <m:r>
                                <a:rPr lang="zh-CN" altLang="en-US" sz="2400" i="0">
                                  <a:latin typeface="Cambria Math" panose="02040503050406030204" pitchFamily="18" charset="0"/>
                                </a:rPr>
                                <m:t>2</m:t>
                              </m:r>
                            </m:sup>
                          </m:sSubSup>
                        </m:den>
                      </m:f>
                    </m:oMath>
                  </m:oMathPara>
                </a14:m>
                <a:endParaRPr lang="zh-CN" altLang="en-US" sz="2400" dirty="0"/>
              </a:p>
            </p:txBody>
          </p:sp>
        </mc:Choice>
        <mc:Fallback>
          <p:sp>
            <p:nvSpPr>
              <p:cNvPr id="10" name="文本框 9">
                <a:extLst>
                  <a:ext uri="{FF2B5EF4-FFF2-40B4-BE49-F238E27FC236}">
                    <a16:creationId xmlns:a16="http://schemas.microsoft.com/office/drawing/2014/main" id="{17DB6A3E-A7BE-09B5-DE75-75561829961A}"/>
                  </a:ext>
                </a:extLst>
              </p:cNvPr>
              <p:cNvSpPr txBox="1">
                <a:spLocks noRot="1" noChangeAspect="1" noMove="1" noResize="1" noEditPoints="1" noAdjustHandles="1" noChangeArrowheads="1" noChangeShapeType="1" noTextEdit="1"/>
              </p:cNvSpPr>
              <p:nvPr/>
            </p:nvSpPr>
            <p:spPr>
              <a:xfrm>
                <a:off x="2123728" y="3770480"/>
                <a:ext cx="2448272" cy="92448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22B1C026-1AEE-94D5-C838-9C6E8F89E8AB}"/>
                  </a:ext>
                </a:extLst>
              </p:cNvPr>
              <p:cNvSpPr txBox="1"/>
              <p:nvPr/>
            </p:nvSpPr>
            <p:spPr>
              <a:xfrm>
                <a:off x="395536" y="4796817"/>
                <a:ext cx="8352928" cy="1663148"/>
              </a:xfrm>
              <a:prstGeom prst="rect">
                <a:avLst/>
              </a:prstGeom>
              <a:noFill/>
            </p:spPr>
            <p:txBody>
              <a:bodyPr wrap="square">
                <a:spAutoFit/>
              </a:bodyPr>
              <a:lstStyle/>
              <a:p>
                <a:r>
                  <a:rPr lang="en-US" altLang="zh-CN" sz="2400" kern="100" dirty="0">
                    <a:effectLst/>
                    <a:latin typeface="Times New Roman" panose="02020603050405020304" pitchFamily="18" charset="0"/>
                  </a:rPr>
                  <a:t>For testing the variance is a random variable having the Chi-square distribution with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−1</m:t>
                    </m:r>
                  </m:oMath>
                </a14:m>
                <a:r>
                  <a:rPr lang="en-US" altLang="zh-CN" sz="2400" kern="100" dirty="0">
                    <a:effectLst/>
                    <a:latin typeface="Times New Roman" panose="02020603050405020304" pitchFamily="18" charset="0"/>
                  </a:rPr>
                  <a:t> degree of freedom, i.e. </a:t>
                </a:r>
              </a:p>
              <a:p>
                <a14:m>
                  <m:oMathPara xmlns:m="http://schemas.openxmlformats.org/officeDocument/2006/math">
                    <m:oMathParaPr>
                      <m:jc m:val="centerGroup"/>
                    </m:oMathParaPr>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𝜒</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𝑠</m:t>
                              </m:r>
                            </m:e>
                            <m:sup>
                              <m:r>
                                <a:rPr lang="en-US" altLang="zh-CN" sz="2400" i="1" kern="100">
                                  <a:effectLst/>
                                  <a:latin typeface="Cambria Math" panose="02040503050406030204" pitchFamily="18" charset="0"/>
                                  <a:cs typeface="Times New Roman" panose="02020603050405020304" pitchFamily="18" charset="0"/>
                                </a:rPr>
                                <m:t>2</m:t>
                              </m:r>
                            </m:sup>
                          </m:sSup>
                        </m:num>
                        <m:den>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𝜎</m:t>
                              </m:r>
                            </m:e>
                            <m:sub>
                              <m:r>
                                <a:rPr lang="en-US" altLang="zh-CN" sz="2400" i="1" kern="100">
                                  <a:effectLst/>
                                  <a:latin typeface="Cambria Math" panose="02040503050406030204" pitchFamily="18" charset="0"/>
                                  <a:cs typeface="Times New Roman" panose="02020603050405020304" pitchFamily="18" charset="0"/>
                                </a:rPr>
                                <m:t>0</m:t>
                              </m:r>
                            </m:sub>
                            <m:sup>
                              <m:r>
                                <a:rPr lang="en-US" altLang="zh-CN" sz="2400" i="1" kern="100">
                                  <a:effectLst/>
                                  <a:latin typeface="Cambria Math" panose="02040503050406030204" pitchFamily="18" charset="0"/>
                                  <a:cs typeface="Times New Roman" panose="02020603050405020304" pitchFamily="18" charset="0"/>
                                </a:rPr>
                                <m:t>2</m:t>
                              </m:r>
                            </m:sup>
                          </m:sSubSup>
                        </m:den>
                      </m:f>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𝜒</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oMath>
                  </m:oMathPara>
                </a14:m>
                <a:endParaRPr lang="zh-CN" altLang="en-US" sz="2400" dirty="0"/>
              </a:p>
            </p:txBody>
          </p:sp>
        </mc:Choice>
        <mc:Fallback>
          <p:sp>
            <p:nvSpPr>
              <p:cNvPr id="12" name="文本框 11">
                <a:extLst>
                  <a:ext uri="{FF2B5EF4-FFF2-40B4-BE49-F238E27FC236}">
                    <a16:creationId xmlns:a16="http://schemas.microsoft.com/office/drawing/2014/main" id="{22B1C026-1AEE-94D5-C838-9C6E8F89E8AB}"/>
                  </a:ext>
                </a:extLst>
              </p:cNvPr>
              <p:cNvSpPr txBox="1">
                <a:spLocks noRot="1" noChangeAspect="1" noMove="1" noResize="1" noEditPoints="1" noAdjustHandles="1" noChangeArrowheads="1" noChangeShapeType="1" noTextEdit="1"/>
              </p:cNvSpPr>
              <p:nvPr/>
            </p:nvSpPr>
            <p:spPr>
              <a:xfrm>
                <a:off x="395536" y="4796817"/>
                <a:ext cx="8352928" cy="1663148"/>
              </a:xfrm>
              <a:prstGeom prst="rect">
                <a:avLst/>
              </a:prstGeom>
              <a:blipFill>
                <a:blip r:embed="rId5"/>
                <a:stretch>
                  <a:fillRect l="-1168" t="-29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50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56E4BF-FD53-ACBB-1420-5A621AE6B7AC}"/>
              </a:ext>
            </a:extLst>
          </p:cNvPr>
          <p:cNvPicPr>
            <a:picLocks noChangeAspect="1"/>
          </p:cNvPicPr>
          <p:nvPr/>
        </p:nvPicPr>
        <p:blipFill>
          <a:blip r:embed="rId2"/>
          <a:stretch>
            <a:fillRect/>
          </a:stretch>
        </p:blipFill>
        <p:spPr>
          <a:xfrm>
            <a:off x="395536" y="1196752"/>
            <a:ext cx="8064896" cy="2383357"/>
          </a:xfrm>
          <a:prstGeom prst="rect">
            <a:avLst/>
          </a:prstGeom>
        </p:spPr>
      </p:pic>
    </p:spTree>
    <p:extLst>
      <p:ext uri="{BB962C8B-B14F-4D97-AF65-F5344CB8AC3E}">
        <p14:creationId xmlns:p14="http://schemas.microsoft.com/office/powerpoint/2010/main" val="2867589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34F01FD-48B1-E0ED-4112-000E47F48BBA}"/>
                  </a:ext>
                </a:extLst>
              </p:cNvPr>
              <p:cNvSpPr txBox="1"/>
              <p:nvPr/>
            </p:nvSpPr>
            <p:spPr>
              <a:xfrm>
                <a:off x="161764" y="35008"/>
                <a:ext cx="8820472" cy="1938992"/>
              </a:xfrm>
              <a:prstGeom prst="rect">
                <a:avLst/>
              </a:prstGeom>
              <a:noFill/>
            </p:spPr>
            <p:txBody>
              <a:bodyPr wrap="square">
                <a:spAutoFit/>
              </a:bodyPr>
              <a:lstStyle/>
              <a:p>
                <a:r>
                  <a:rPr lang="en-US" altLang="zh-CN" sz="2400" b="1" kern="100" dirty="0">
                    <a:effectLst/>
                    <a:latin typeface="Times New Roman" panose="02020603050405020304" pitchFamily="18" charset="0"/>
                  </a:rPr>
                  <a:t>Example 8.4.1  </a:t>
                </a:r>
                <a:r>
                  <a:rPr lang="en-US" altLang="zh-CN" sz="2400" kern="100" dirty="0">
                    <a:effectLst/>
                    <a:latin typeface="Times New Roman" panose="02020603050405020304" pitchFamily="18" charset="0"/>
                  </a:rPr>
                  <a:t>A manufacturer of car batteries claims that the life of his batteries is approximately normally distributed with a standard deviation equal to 0.9 year. If a random sample of 10 of these batteries has a standard deviation of 1.2 years, should we believe that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&gt;0.9</m:t>
                    </m:r>
                  </m:oMath>
                </a14:m>
                <a:r>
                  <a:rPr lang="en-US" altLang="zh-CN" sz="2400" kern="100" dirty="0">
                    <a:effectLst/>
                    <a:latin typeface="Times New Roman" panose="02020603050405020304" pitchFamily="18" charset="0"/>
                  </a:rPr>
                  <a:t> year at the 5% level of significance?</a:t>
                </a:r>
                <a:endParaRPr lang="zh-CN" altLang="en-US" sz="2400" dirty="0"/>
              </a:p>
            </p:txBody>
          </p:sp>
        </mc:Choice>
        <mc:Fallback>
          <p:sp>
            <p:nvSpPr>
              <p:cNvPr id="3" name="文本框 2">
                <a:extLst>
                  <a:ext uri="{FF2B5EF4-FFF2-40B4-BE49-F238E27FC236}">
                    <a16:creationId xmlns:a16="http://schemas.microsoft.com/office/drawing/2014/main" id="{C34F01FD-48B1-E0ED-4112-000E47F48BBA}"/>
                  </a:ext>
                </a:extLst>
              </p:cNvPr>
              <p:cNvSpPr txBox="1">
                <a:spLocks noRot="1" noChangeAspect="1" noMove="1" noResize="1" noEditPoints="1" noAdjustHandles="1" noChangeArrowheads="1" noChangeShapeType="1" noTextEdit="1"/>
              </p:cNvSpPr>
              <p:nvPr/>
            </p:nvSpPr>
            <p:spPr>
              <a:xfrm>
                <a:off x="161764" y="35008"/>
                <a:ext cx="8820472" cy="1938992"/>
              </a:xfrm>
              <a:prstGeom prst="rect">
                <a:avLst/>
              </a:prstGeom>
              <a:blipFill>
                <a:blip r:embed="rId2"/>
                <a:stretch>
                  <a:fillRect l="-1107" t="-2516" r="-1314" b="-628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55679F2-33E4-4C9A-D25B-3B698D4A0B7E}"/>
              </a:ext>
            </a:extLst>
          </p:cNvPr>
          <p:cNvSpPr txBox="1"/>
          <p:nvPr/>
        </p:nvSpPr>
        <p:spPr>
          <a:xfrm>
            <a:off x="468052" y="2014230"/>
            <a:ext cx="1368152" cy="461665"/>
          </a:xfrm>
          <a:prstGeom prst="rect">
            <a:avLst/>
          </a:prstGeom>
          <a:noFill/>
        </p:spPr>
        <p:txBody>
          <a:bodyPr wrap="square">
            <a:spAutoFit/>
          </a:bodyPr>
          <a:lstStyle/>
          <a:p>
            <a:pPr algn="just"/>
            <a:r>
              <a:rPr lang="en-US" altLang="zh-CN" sz="2400" b="1" kern="100" dirty="0">
                <a:effectLst/>
                <a:latin typeface="Times New Roman" panose="02020603050405020304" pitchFamily="18" charset="0"/>
                <a:ea typeface="宋体" panose="02010600030101010101" pitchFamily="2" charset="-122"/>
              </a:rPr>
              <a:t>Solution</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39252E0-B430-E2A7-5088-C51A5086C6A0}"/>
                  </a:ext>
                </a:extLst>
              </p:cNvPr>
              <p:cNvSpPr txBox="1"/>
              <p:nvPr/>
            </p:nvSpPr>
            <p:spPr>
              <a:xfrm>
                <a:off x="1679592" y="2027713"/>
                <a:ext cx="5328592" cy="461665"/>
              </a:xfrm>
              <a:prstGeom prst="rect">
                <a:avLst/>
              </a:prstGeom>
              <a:noFill/>
            </p:spPr>
            <p:txBody>
              <a:bodyPr wrap="square">
                <a:spAutoFit/>
              </a:bodyPr>
              <a:lstStyle/>
              <a:p>
                <a:r>
                  <a:rPr lang="en-US" altLang="zh-CN" sz="2400" kern="100" dirty="0">
                    <a:effectLst/>
                    <a:latin typeface="Times New Roman" panose="02020603050405020304" pitchFamily="18" charset="0"/>
                  </a:rPr>
                  <a:t>1.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𝜎</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=0.</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9</m:t>
                        </m:r>
                      </m:e>
                      <m:sup>
                        <m:r>
                          <a:rPr lang="en-US" altLang="zh-CN" sz="2400" i="1" kern="100">
                            <a:effectLst/>
                            <a:latin typeface="Cambria Math" panose="02040503050406030204" pitchFamily="18" charset="0"/>
                            <a:cs typeface="Times New Roman" panose="02020603050405020304" pitchFamily="18" charset="0"/>
                          </a:rPr>
                          <m:t>2</m:t>
                        </m:r>
                      </m:sup>
                    </m:sSup>
                  </m:oMath>
                </a14:m>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1</m:t>
                        </m:r>
                      </m:sub>
                    </m:sSub>
                  </m:oMath>
                </a14:m>
                <a:r>
                  <a:rPr lang="en-US" altLang="zh-CN" sz="2400" kern="100" dirty="0">
                    <a:effectLst/>
                    <a:latin typeface="Times New Roman" panose="02020603050405020304" pitchFamily="18" charset="0"/>
                  </a:rPr>
                  <a:t>: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𝜎</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&gt;0.</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9</m:t>
                        </m:r>
                      </m:e>
                      <m:sup>
                        <m:r>
                          <a:rPr lang="en-US" altLang="zh-CN" sz="2400" i="1" kern="100">
                            <a:effectLst/>
                            <a:latin typeface="Cambria Math" panose="02040503050406030204" pitchFamily="18" charset="0"/>
                            <a:cs typeface="Times New Roman" panose="02020603050405020304" pitchFamily="18" charset="0"/>
                          </a:rPr>
                          <m:t>2</m:t>
                        </m:r>
                      </m:sup>
                    </m:sSup>
                  </m:oMath>
                </a14:m>
                <a:endParaRPr lang="zh-CN" altLang="en-US" sz="2400" dirty="0"/>
              </a:p>
            </p:txBody>
          </p:sp>
        </mc:Choice>
        <mc:Fallback>
          <p:sp>
            <p:nvSpPr>
              <p:cNvPr id="7" name="文本框 6">
                <a:extLst>
                  <a:ext uri="{FF2B5EF4-FFF2-40B4-BE49-F238E27FC236}">
                    <a16:creationId xmlns:a16="http://schemas.microsoft.com/office/drawing/2014/main" id="{D39252E0-B430-E2A7-5088-C51A5086C6A0}"/>
                  </a:ext>
                </a:extLst>
              </p:cNvPr>
              <p:cNvSpPr txBox="1">
                <a:spLocks noRot="1" noChangeAspect="1" noMove="1" noResize="1" noEditPoints="1" noAdjustHandles="1" noChangeArrowheads="1" noChangeShapeType="1" noTextEdit="1"/>
              </p:cNvSpPr>
              <p:nvPr/>
            </p:nvSpPr>
            <p:spPr>
              <a:xfrm>
                <a:off x="1679592" y="2027713"/>
                <a:ext cx="5328592" cy="461665"/>
              </a:xfrm>
              <a:prstGeom prst="rect">
                <a:avLst/>
              </a:prstGeom>
              <a:blipFill>
                <a:blip r:embed="rId3"/>
                <a:stretch>
                  <a:fillRect l="-1831" t="-10667" b="-3066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BAE2CE2-4313-7BB1-DD6B-C972250A28AB}"/>
              </a:ext>
            </a:extLst>
          </p:cNvPr>
          <p:cNvSpPr txBox="1"/>
          <p:nvPr/>
        </p:nvSpPr>
        <p:spPr>
          <a:xfrm>
            <a:off x="204107" y="2387853"/>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2. the appropriate statistic is</a:t>
            </a:r>
            <a:endParaRPr lang="zh-CN" altLang="en-US" sz="2400" dirty="0"/>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229C4A46-98CC-74B7-C469-314C5C273BB8}"/>
                  </a:ext>
                </a:extLst>
              </p:cNvPr>
              <p:cNvSpPr txBox="1"/>
              <p:nvPr/>
            </p:nvSpPr>
            <p:spPr>
              <a:xfrm>
                <a:off x="3606146" y="2387276"/>
                <a:ext cx="4572000" cy="9244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solidFill>
                                <a:srgbClr val="836967"/>
                              </a:solidFill>
                              <a:latin typeface="Cambria Math" panose="02040503050406030204" pitchFamily="18" charset="0"/>
                            </a:rPr>
                          </m:ctrlPr>
                        </m:sSupPr>
                        <m:e>
                          <m:r>
                            <a:rPr lang="zh-CN" altLang="en-US" sz="2400" i="1">
                              <a:latin typeface="Cambria Math" panose="02040503050406030204" pitchFamily="18" charset="0"/>
                            </a:rPr>
                            <m:t>𝜒</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−1</m:t>
                              </m:r>
                            </m:e>
                          </m:d>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𝑠</m:t>
                              </m:r>
                            </m:e>
                            <m:sup>
                              <m:r>
                                <a:rPr lang="zh-CN" altLang="en-US" sz="2400" i="0">
                                  <a:latin typeface="Cambria Math" panose="02040503050406030204" pitchFamily="18" charset="0"/>
                                </a:rPr>
                                <m:t>2</m:t>
                              </m:r>
                            </m:sup>
                          </m:sSup>
                        </m:num>
                        <m:den>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𝜎</m:t>
                              </m:r>
                            </m:e>
                            <m:sub>
                              <m:r>
                                <a:rPr lang="zh-CN" altLang="en-US" sz="2400" i="0">
                                  <a:latin typeface="Cambria Math" panose="02040503050406030204" pitchFamily="18" charset="0"/>
                                </a:rPr>
                                <m:t>0</m:t>
                              </m:r>
                            </m:sub>
                            <m:sup>
                              <m:r>
                                <a:rPr lang="zh-CN" altLang="en-US" sz="2400" i="0">
                                  <a:latin typeface="Cambria Math" panose="02040503050406030204" pitchFamily="18" charset="0"/>
                                </a:rPr>
                                <m:t>2</m:t>
                              </m:r>
                            </m:sup>
                          </m:sSubSup>
                        </m:den>
                      </m:f>
                      <m:r>
                        <a:rPr lang="zh-CN" altLang="en-US" sz="2400" i="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𝜒</m:t>
                          </m:r>
                        </m:e>
                        <m:sup>
                          <m:r>
                            <a:rPr lang="zh-CN" altLang="en-US" sz="2400" i="0">
                              <a:latin typeface="Cambria Math" panose="02040503050406030204" pitchFamily="18" charset="0"/>
                            </a:rPr>
                            <m:t>2</m:t>
                          </m:r>
                        </m:sup>
                      </m:sSup>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−1</m:t>
                          </m:r>
                        </m:e>
                      </m:d>
                    </m:oMath>
                  </m:oMathPara>
                </a14:m>
                <a:endParaRPr lang="zh-CN" altLang="en-US" sz="2400" dirty="0"/>
              </a:p>
            </p:txBody>
          </p:sp>
        </mc:Choice>
        <mc:Fallback>
          <p:sp>
            <p:nvSpPr>
              <p:cNvPr id="11" name="文本框 10">
                <a:extLst>
                  <a:ext uri="{FF2B5EF4-FFF2-40B4-BE49-F238E27FC236}">
                    <a16:creationId xmlns:a16="http://schemas.microsoft.com/office/drawing/2014/main" id="{229C4A46-98CC-74B7-C469-314C5C273BB8}"/>
                  </a:ext>
                </a:extLst>
              </p:cNvPr>
              <p:cNvSpPr txBox="1">
                <a:spLocks noRot="1" noChangeAspect="1" noMove="1" noResize="1" noEditPoints="1" noAdjustHandles="1" noChangeArrowheads="1" noChangeShapeType="1" noTextEdit="1"/>
              </p:cNvSpPr>
              <p:nvPr/>
            </p:nvSpPr>
            <p:spPr>
              <a:xfrm>
                <a:off x="3606146" y="2387276"/>
                <a:ext cx="4572000" cy="92448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131716A7-E7C8-6B41-B6A5-D6296B1CF9E2}"/>
                  </a:ext>
                </a:extLst>
              </p:cNvPr>
              <p:cNvSpPr txBox="1"/>
              <p:nvPr/>
            </p:nvSpPr>
            <p:spPr>
              <a:xfrm>
                <a:off x="161764" y="3041342"/>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3. for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r>
                      <a:rPr lang="en-US" altLang="zh-CN" sz="2400" i="1" kern="100">
                        <a:effectLst/>
                        <a:latin typeface="Cambria Math" panose="02040503050406030204" pitchFamily="18" charset="0"/>
                        <a:cs typeface="Times New Roman" panose="02020603050405020304" pitchFamily="18" charset="0"/>
                      </a:rPr>
                      <m:t>=0.05</m:t>
                    </m:r>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=10</m:t>
                    </m:r>
                  </m:oMath>
                </a14:m>
                <a:endParaRPr lang="zh-CN" altLang="en-US" sz="2400" dirty="0"/>
              </a:p>
            </p:txBody>
          </p:sp>
        </mc:Choice>
        <mc:Fallback>
          <p:sp>
            <p:nvSpPr>
              <p:cNvPr id="13" name="文本框 12">
                <a:extLst>
                  <a:ext uri="{FF2B5EF4-FFF2-40B4-BE49-F238E27FC236}">
                    <a16:creationId xmlns:a16="http://schemas.microsoft.com/office/drawing/2014/main" id="{131716A7-E7C8-6B41-B6A5-D6296B1CF9E2}"/>
                  </a:ext>
                </a:extLst>
              </p:cNvPr>
              <p:cNvSpPr txBox="1">
                <a:spLocks noRot="1" noChangeAspect="1" noMove="1" noResize="1" noEditPoints="1" noAdjustHandles="1" noChangeArrowheads="1" noChangeShapeType="1" noTextEdit="1"/>
              </p:cNvSpPr>
              <p:nvPr/>
            </p:nvSpPr>
            <p:spPr>
              <a:xfrm>
                <a:off x="161764" y="3041342"/>
                <a:ext cx="4572000" cy="461665"/>
              </a:xfrm>
              <a:prstGeom prst="rect">
                <a:avLst/>
              </a:prstGeom>
              <a:blipFill>
                <a:blip r:embed="rId5"/>
                <a:stretch>
                  <a:fillRect l="-2133"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B5536002-691B-3CC7-6725-AFB31A0E3ED9}"/>
                  </a:ext>
                </a:extLst>
              </p:cNvPr>
              <p:cNvSpPr txBox="1"/>
              <p:nvPr/>
            </p:nvSpPr>
            <p:spPr>
              <a:xfrm>
                <a:off x="3438128" y="3301262"/>
                <a:ext cx="4572000" cy="474232"/>
              </a:xfrm>
              <a:prstGeom prst="rect">
                <a:avLst/>
              </a:prstGeom>
              <a:noFill/>
            </p:spPr>
            <p:txBody>
              <a:bodyPr wrap="square">
                <a:spAutoFit/>
              </a:bodyPr>
              <a:lstStyle/>
              <a:p>
                <a:r>
                  <a:rPr lang="zh-CN" altLang="zh-CN" sz="2400" kern="100" dirty="0">
                    <a:effectLst/>
                    <a:ea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𝜒</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&gt;</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𝜒</m:t>
                        </m:r>
                      </m:e>
                      <m:sub>
                        <m:r>
                          <a:rPr lang="en-US" altLang="zh-CN" sz="2400" i="1" kern="100">
                            <a:effectLst/>
                            <a:latin typeface="Cambria Math" panose="02040503050406030204" pitchFamily="18" charset="0"/>
                            <a:cs typeface="Times New Roman" panose="02020603050405020304" pitchFamily="18" charset="0"/>
                          </a:rPr>
                          <m:t>0.05</m:t>
                        </m:r>
                      </m:sub>
                      <m:sup>
                        <m:r>
                          <a:rPr lang="en-US" altLang="zh-CN" sz="2400" i="1" kern="100">
                            <a:effectLst/>
                            <a:latin typeface="Cambria Math" panose="02040503050406030204" pitchFamily="18" charset="0"/>
                            <a:cs typeface="Times New Roman" panose="02020603050405020304" pitchFamily="18" charset="0"/>
                          </a:rPr>
                          <m:t>2</m:t>
                        </m:r>
                      </m:sup>
                    </m:sSubSup>
                    <m:r>
                      <a:rPr lang="en-US" altLang="zh-CN" sz="2400" i="1" kern="100">
                        <a:effectLst/>
                        <a:latin typeface="Cambria Math" panose="02040503050406030204" pitchFamily="18" charset="0"/>
                        <a:cs typeface="Times New Roman" panose="02020603050405020304" pitchFamily="18" charset="0"/>
                      </a:rPr>
                      <m:t>(9)}=0.05</m:t>
                    </m:r>
                  </m:oMath>
                </a14:m>
                <a:endParaRPr lang="zh-CN" altLang="en-US" sz="2400" dirty="0"/>
              </a:p>
            </p:txBody>
          </p:sp>
        </mc:Choice>
        <mc:Fallback>
          <p:sp>
            <p:nvSpPr>
              <p:cNvPr id="15" name="文本框 14">
                <a:extLst>
                  <a:ext uri="{FF2B5EF4-FFF2-40B4-BE49-F238E27FC236}">
                    <a16:creationId xmlns:a16="http://schemas.microsoft.com/office/drawing/2014/main" id="{B5536002-691B-3CC7-6725-AFB31A0E3ED9}"/>
                  </a:ext>
                </a:extLst>
              </p:cNvPr>
              <p:cNvSpPr txBox="1">
                <a:spLocks noRot="1" noChangeAspect="1" noMove="1" noResize="1" noEditPoints="1" noAdjustHandles="1" noChangeArrowheads="1" noChangeShapeType="1" noTextEdit="1"/>
              </p:cNvSpPr>
              <p:nvPr/>
            </p:nvSpPr>
            <p:spPr>
              <a:xfrm>
                <a:off x="3438128" y="3301262"/>
                <a:ext cx="4572000" cy="474232"/>
              </a:xfrm>
              <a:prstGeom prst="rect">
                <a:avLst/>
              </a:prstGeom>
              <a:blipFill>
                <a:blip r:embed="rId6"/>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AC41290-A1C6-497E-682D-1ADC8182B75C}"/>
              </a:ext>
            </a:extLst>
          </p:cNvPr>
          <p:cNvSpPr txBox="1"/>
          <p:nvPr/>
        </p:nvSpPr>
        <p:spPr>
          <a:xfrm>
            <a:off x="161256" y="3752553"/>
            <a:ext cx="2574032" cy="461665"/>
          </a:xfrm>
          <a:prstGeom prst="rect">
            <a:avLst/>
          </a:prstGeom>
          <a:noFill/>
        </p:spPr>
        <p:txBody>
          <a:bodyPr wrap="square">
            <a:spAutoFit/>
          </a:bodyPr>
          <a:lstStyle/>
          <a:p>
            <a:r>
              <a:rPr lang="en-US" altLang="zh-CN" sz="2400" kern="100" dirty="0">
                <a:effectLst/>
                <a:latin typeface="Times New Roman" panose="02020603050405020304" pitchFamily="18" charset="0"/>
              </a:rPr>
              <a:t>4. Critical value: </a:t>
            </a:r>
            <a:endParaRPr lang="zh-CN" altLang="en-US" sz="2400" dirty="0"/>
          </a:p>
        </p:txBody>
      </p:sp>
      <p:sp>
        <p:nvSpPr>
          <p:cNvPr id="19" name="文本框 18">
            <a:extLst>
              <a:ext uri="{FF2B5EF4-FFF2-40B4-BE49-F238E27FC236}">
                <a16:creationId xmlns:a16="http://schemas.microsoft.com/office/drawing/2014/main" id="{1FF6658B-D589-A1CA-62FB-C95C1F7386E1}"/>
              </a:ext>
            </a:extLst>
          </p:cNvPr>
          <p:cNvSpPr txBox="1"/>
          <p:nvPr/>
        </p:nvSpPr>
        <p:spPr>
          <a:xfrm>
            <a:off x="2393504" y="3793152"/>
            <a:ext cx="2286000" cy="461665"/>
          </a:xfrm>
          <a:prstGeom prst="rect">
            <a:avLst/>
          </a:prstGeom>
          <a:noFill/>
        </p:spPr>
        <p:txBody>
          <a:bodyPr wrap="square">
            <a:spAutoFit/>
          </a:bodyPr>
          <a:lstStyle/>
          <a:p>
            <a:r>
              <a:rPr lang="en-US" altLang="zh-CN" sz="2400" kern="100" dirty="0">
                <a:effectLst/>
                <a:latin typeface="Times New Roman" panose="02020603050405020304" pitchFamily="18" charset="0"/>
              </a:rPr>
              <a:t>From the Table</a:t>
            </a:r>
            <a:endParaRPr lang="zh-CN" altLang="en-US" sz="2400" dirty="0"/>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2472CB4-787F-0FA7-8830-BBB420AA887D}"/>
                  </a:ext>
                </a:extLst>
              </p:cNvPr>
              <p:cNvSpPr txBox="1"/>
              <p:nvPr/>
            </p:nvSpPr>
            <p:spPr>
              <a:xfrm>
                <a:off x="4391472" y="3797718"/>
                <a:ext cx="2574032" cy="4742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smtClean="0">
                              <a:solidFill>
                                <a:srgbClr val="836967"/>
                              </a:solidFill>
                              <a:latin typeface="Cambria Math" panose="02040503050406030204" pitchFamily="18" charset="0"/>
                            </a:rPr>
                          </m:ctrlPr>
                        </m:sSubSupPr>
                        <m:e>
                          <m:r>
                            <a:rPr lang="zh-CN" altLang="en-US" sz="2400" i="1">
                              <a:latin typeface="Cambria Math" panose="02040503050406030204" pitchFamily="18" charset="0"/>
                            </a:rPr>
                            <m:t>𝜒</m:t>
                          </m:r>
                        </m:e>
                        <m:sub>
                          <m:r>
                            <a:rPr lang="zh-CN" altLang="en-US" sz="2400" i="0">
                              <a:latin typeface="Cambria Math" panose="02040503050406030204" pitchFamily="18" charset="0"/>
                            </a:rPr>
                            <m:t>0.05</m:t>
                          </m:r>
                        </m:sub>
                        <m:sup>
                          <m:r>
                            <a:rPr lang="zh-CN" altLang="en-US" sz="2400" i="0">
                              <a:latin typeface="Cambria Math" panose="02040503050406030204" pitchFamily="18" charset="0"/>
                            </a:rPr>
                            <m:t>2</m:t>
                          </m:r>
                        </m:sup>
                      </m:sSubSup>
                      <m:d>
                        <m:dPr>
                          <m:ctrlPr>
                            <a:rPr lang="zh-CN" altLang="en-US" sz="2400" i="1">
                              <a:latin typeface="Cambria Math" panose="02040503050406030204" pitchFamily="18" charset="0"/>
                            </a:rPr>
                          </m:ctrlPr>
                        </m:dPr>
                        <m:e>
                          <m:r>
                            <a:rPr lang="zh-CN" altLang="en-US" sz="2400" i="0">
                              <a:latin typeface="Cambria Math" panose="02040503050406030204" pitchFamily="18" charset="0"/>
                            </a:rPr>
                            <m:t>9</m:t>
                          </m:r>
                        </m:e>
                      </m:d>
                      <m:r>
                        <a:rPr lang="zh-CN" altLang="en-US" sz="2400" i="0">
                          <a:latin typeface="Cambria Math" panose="02040503050406030204" pitchFamily="18" charset="0"/>
                        </a:rPr>
                        <m:t>=16.92</m:t>
                      </m:r>
                    </m:oMath>
                  </m:oMathPara>
                </a14:m>
                <a:endParaRPr lang="zh-CN" altLang="en-US" sz="2400" dirty="0"/>
              </a:p>
            </p:txBody>
          </p:sp>
        </mc:Choice>
        <mc:Fallback>
          <p:sp>
            <p:nvSpPr>
              <p:cNvPr id="21" name="文本框 20">
                <a:extLst>
                  <a:ext uri="{FF2B5EF4-FFF2-40B4-BE49-F238E27FC236}">
                    <a16:creationId xmlns:a16="http://schemas.microsoft.com/office/drawing/2014/main" id="{02472CB4-787F-0FA7-8830-BBB420AA887D}"/>
                  </a:ext>
                </a:extLst>
              </p:cNvPr>
              <p:cNvSpPr txBox="1">
                <a:spLocks noRot="1" noChangeAspect="1" noMove="1" noResize="1" noEditPoints="1" noAdjustHandles="1" noChangeArrowheads="1" noChangeShapeType="1" noTextEdit="1"/>
              </p:cNvSpPr>
              <p:nvPr/>
            </p:nvSpPr>
            <p:spPr>
              <a:xfrm>
                <a:off x="4391472" y="3797718"/>
                <a:ext cx="2574032" cy="474232"/>
              </a:xfrm>
              <a:prstGeom prst="rect">
                <a:avLst/>
              </a:prstGeom>
              <a:blipFill>
                <a:blip r:embed="rId7"/>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46DE0A0A-010C-5D0D-6F84-50933B56E19B}"/>
              </a:ext>
            </a:extLst>
          </p:cNvPr>
          <p:cNvSpPr txBox="1"/>
          <p:nvPr/>
        </p:nvSpPr>
        <p:spPr>
          <a:xfrm>
            <a:off x="-189148" y="4233562"/>
            <a:ext cx="2682552" cy="461665"/>
          </a:xfrm>
          <a:prstGeom prst="rect">
            <a:avLst/>
          </a:prstGeom>
          <a:noFill/>
        </p:spPr>
        <p:txBody>
          <a:bodyPr wrap="square">
            <a:spAutoFit/>
          </a:bodyPr>
          <a:lstStyle/>
          <a:p>
            <a:pPr indent="304800" algn="just"/>
            <a:r>
              <a:rPr lang="en-US" altLang="zh-CN" sz="2400" kern="100" dirty="0">
                <a:effectLst/>
                <a:latin typeface="Times New Roman" panose="02020603050405020304" pitchFamily="18" charset="0"/>
                <a:ea typeface="宋体" panose="02010600030101010101" pitchFamily="2" charset="-122"/>
              </a:rPr>
              <a:t>5. Calculations.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3A00926C-097F-1E73-5E2B-FCE3D2EA3456}"/>
                  </a:ext>
                </a:extLst>
              </p:cNvPr>
              <p:cNvSpPr txBox="1"/>
              <p:nvPr/>
            </p:nvSpPr>
            <p:spPr>
              <a:xfrm>
                <a:off x="2295128" y="4325928"/>
                <a:ext cx="3824536" cy="468975"/>
              </a:xfrm>
              <a:prstGeom prst="rect">
                <a:avLst/>
              </a:prstGeom>
              <a:noFill/>
            </p:spPr>
            <p:txBody>
              <a:bodyPr wrap="square">
                <a:spAutoFit/>
              </a:bodyPr>
              <a:lstStyle/>
              <a:p>
                <a14:m>
                  <m:oMath xmlns:m="http://schemas.openxmlformats.org/officeDocument/2006/math">
                    <m:sSup>
                      <m:sSupPr>
                        <m:ctrlPr>
                          <a:rPr lang="zh-CN" altLang="zh-CN" sz="2400" i="1" smtClean="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𝑠</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=1.</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2</m:t>
                        </m:r>
                      </m:e>
                      <m:sup>
                        <m:r>
                          <a:rPr lang="en-US" altLang="zh-CN" sz="2400" i="1" kern="100">
                            <a:effectLst/>
                            <a:latin typeface="Cambria Math" panose="02040503050406030204" pitchFamily="18" charset="0"/>
                            <a:cs typeface="Times New Roman" panose="02020603050405020304" pitchFamily="18" charset="0"/>
                          </a:rPr>
                          <m:t>2</m:t>
                        </m:r>
                      </m:sup>
                    </m:sSup>
                  </m:oMath>
                </a14:m>
                <a:r>
                  <a:rPr lang="en-US" altLang="zh-CN" sz="2400" kern="100" dirty="0">
                    <a:effectLst/>
                    <a:latin typeface="Times New Roman" panose="02020603050405020304" pitchFamily="18" charset="0"/>
                  </a:rPr>
                  <a:t>,  </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𝜎</m:t>
                        </m:r>
                      </m:e>
                      <m:sub>
                        <m:r>
                          <a:rPr lang="en-US" altLang="zh-CN" sz="2400" i="1" kern="100">
                            <a:effectLst/>
                            <a:latin typeface="Cambria Math" panose="02040503050406030204" pitchFamily="18" charset="0"/>
                            <a:cs typeface="Times New Roman" panose="02020603050405020304" pitchFamily="18" charset="0"/>
                          </a:rPr>
                          <m:t>0</m:t>
                        </m:r>
                      </m:sub>
                      <m:sup>
                        <m:r>
                          <a:rPr lang="en-US" altLang="zh-CN" sz="2400" i="1" kern="100">
                            <a:effectLst/>
                            <a:latin typeface="Cambria Math" panose="02040503050406030204" pitchFamily="18" charset="0"/>
                            <a:cs typeface="Times New Roman" panose="02020603050405020304" pitchFamily="18" charset="0"/>
                          </a:rPr>
                          <m:t>2</m:t>
                        </m:r>
                      </m:sup>
                    </m:sSubSup>
                    <m:r>
                      <a:rPr lang="en-US" altLang="zh-CN" sz="2400" i="1" kern="100">
                        <a:effectLst/>
                        <a:latin typeface="Cambria Math" panose="02040503050406030204" pitchFamily="18" charset="0"/>
                        <a:cs typeface="Times New Roman" panose="02020603050405020304" pitchFamily="18" charset="0"/>
                      </a:rPr>
                      <m:t>=0.</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9</m:t>
                        </m:r>
                      </m:e>
                      <m:sup>
                        <m:r>
                          <a:rPr lang="en-US" altLang="zh-CN" sz="2400" i="1" kern="100">
                            <a:effectLst/>
                            <a:latin typeface="Cambria Math" panose="02040503050406030204" pitchFamily="18" charset="0"/>
                            <a:cs typeface="Times New Roman" panose="02020603050405020304" pitchFamily="18" charset="0"/>
                          </a:rPr>
                          <m:t>2</m:t>
                        </m:r>
                      </m:sup>
                    </m:sSup>
                  </m:oMath>
                </a14:m>
                <a:endParaRPr lang="zh-CN" altLang="en-US" sz="2400" dirty="0"/>
              </a:p>
            </p:txBody>
          </p:sp>
        </mc:Choice>
        <mc:Fallback>
          <p:sp>
            <p:nvSpPr>
              <p:cNvPr id="27" name="文本框 26">
                <a:extLst>
                  <a:ext uri="{FF2B5EF4-FFF2-40B4-BE49-F238E27FC236}">
                    <a16:creationId xmlns:a16="http://schemas.microsoft.com/office/drawing/2014/main" id="{3A00926C-097F-1E73-5E2B-FCE3D2EA3456}"/>
                  </a:ext>
                </a:extLst>
              </p:cNvPr>
              <p:cNvSpPr txBox="1">
                <a:spLocks noRot="1" noChangeAspect="1" noMove="1" noResize="1" noEditPoints="1" noAdjustHandles="1" noChangeArrowheads="1" noChangeShapeType="1" noTextEdit="1"/>
              </p:cNvSpPr>
              <p:nvPr/>
            </p:nvSpPr>
            <p:spPr>
              <a:xfrm>
                <a:off x="2295128" y="4325928"/>
                <a:ext cx="3824536" cy="468975"/>
              </a:xfrm>
              <a:prstGeom prst="rect">
                <a:avLst/>
              </a:prstGeom>
              <a:blipFill>
                <a:blip r:embed="rId8"/>
                <a:stretch>
                  <a:fillRect t="-7792" b="-298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66BB5292-933B-B438-1987-B89F3D65624D}"/>
                  </a:ext>
                </a:extLst>
              </p:cNvPr>
              <p:cNvSpPr txBox="1"/>
              <p:nvPr/>
            </p:nvSpPr>
            <p:spPr>
              <a:xfrm>
                <a:off x="2123728" y="4776458"/>
                <a:ext cx="5706888" cy="633571"/>
              </a:xfrm>
              <a:prstGeom prst="rect">
                <a:avLst/>
              </a:prstGeom>
              <a:noFill/>
            </p:spPr>
            <p:txBody>
              <a:bodyPr wrap="square">
                <a:spAutoFit/>
              </a:bodyPr>
              <a:lstStyle/>
              <a:p>
                <a:r>
                  <a:rPr lang="en-US" altLang="zh-CN" sz="2400" kern="100" dirty="0">
                    <a:effectLst/>
                    <a:latin typeface="Times New Roman" panose="02020603050405020304" pitchFamily="18" charset="0"/>
                  </a:rPr>
                  <a:t>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𝜒</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(9)(1.44)</m:t>
                        </m:r>
                      </m:num>
                      <m:den>
                        <m:r>
                          <a:rPr lang="en-US" altLang="zh-CN" sz="2400" i="1" kern="100">
                            <a:effectLst/>
                            <a:latin typeface="Cambria Math" panose="02040503050406030204" pitchFamily="18" charset="0"/>
                            <a:cs typeface="Times New Roman" panose="02020603050405020304" pitchFamily="18" charset="0"/>
                          </a:rPr>
                          <m:t>0.81</m:t>
                        </m:r>
                      </m:den>
                    </m:f>
                    <m:r>
                      <a:rPr lang="en-US" altLang="zh-CN" sz="2400" i="1" kern="100">
                        <a:effectLst/>
                        <a:latin typeface="Cambria Math" panose="02040503050406030204" pitchFamily="18" charset="0"/>
                        <a:cs typeface="Times New Roman" panose="02020603050405020304" pitchFamily="18" charset="0"/>
                      </a:rPr>
                      <m:t>=16.0</m:t>
                    </m:r>
                  </m:oMath>
                </a14:m>
                <a:r>
                  <a:rPr lang="zh-CN" altLang="zh-CN" sz="2400" kern="100" dirty="0">
                    <a:effectLst/>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16.92=</m:t>
                    </m:r>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𝜒</m:t>
                        </m:r>
                      </m:e>
                      <m:sub>
                        <m:r>
                          <a:rPr lang="en-US" altLang="zh-CN" sz="2400" i="1" kern="100">
                            <a:effectLst/>
                            <a:latin typeface="Cambria Math" panose="02040503050406030204" pitchFamily="18" charset="0"/>
                            <a:cs typeface="Times New Roman" panose="02020603050405020304" pitchFamily="18" charset="0"/>
                          </a:rPr>
                          <m:t>0.05</m:t>
                        </m:r>
                      </m:sub>
                      <m:sup>
                        <m:r>
                          <a:rPr lang="en-US" altLang="zh-CN" sz="2400" i="1" kern="100">
                            <a:effectLst/>
                            <a:latin typeface="Cambria Math" panose="02040503050406030204" pitchFamily="18" charset="0"/>
                            <a:cs typeface="Times New Roman" panose="02020603050405020304" pitchFamily="18" charset="0"/>
                          </a:rPr>
                          <m:t>2</m:t>
                        </m:r>
                      </m:sup>
                    </m:sSubSup>
                    <m:r>
                      <a:rPr lang="en-US" altLang="zh-CN" sz="2400" i="1" kern="100">
                        <a:effectLst/>
                        <a:latin typeface="Cambria Math" panose="02040503050406030204" pitchFamily="18" charset="0"/>
                        <a:cs typeface="Times New Roman" panose="02020603050405020304" pitchFamily="18" charset="0"/>
                      </a:rPr>
                      <m:t>(9)</m:t>
                    </m:r>
                  </m:oMath>
                </a14:m>
                <a:endParaRPr lang="zh-CN" altLang="en-US" sz="2400" dirty="0"/>
              </a:p>
            </p:txBody>
          </p:sp>
        </mc:Choice>
        <mc:Fallback>
          <p:sp>
            <p:nvSpPr>
              <p:cNvPr id="29" name="文本框 28">
                <a:extLst>
                  <a:ext uri="{FF2B5EF4-FFF2-40B4-BE49-F238E27FC236}">
                    <a16:creationId xmlns:a16="http://schemas.microsoft.com/office/drawing/2014/main" id="{66BB5292-933B-B438-1987-B89F3D65624D}"/>
                  </a:ext>
                </a:extLst>
              </p:cNvPr>
              <p:cNvSpPr txBox="1">
                <a:spLocks noRot="1" noChangeAspect="1" noMove="1" noResize="1" noEditPoints="1" noAdjustHandles="1" noChangeArrowheads="1" noChangeShapeType="1" noTextEdit="1"/>
              </p:cNvSpPr>
              <p:nvPr/>
            </p:nvSpPr>
            <p:spPr>
              <a:xfrm>
                <a:off x="2123728" y="4776458"/>
                <a:ext cx="5706888" cy="633571"/>
              </a:xfrm>
              <a:prstGeom prst="rect">
                <a:avLst/>
              </a:prstGeom>
              <a:blipFill>
                <a:blip r:embed="rId9"/>
                <a:stretch>
                  <a:fillRect b="-4854"/>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F892C477-64A9-F960-B2A4-EF2D9F02766F}"/>
              </a:ext>
            </a:extLst>
          </p:cNvPr>
          <p:cNvSpPr txBox="1"/>
          <p:nvPr/>
        </p:nvSpPr>
        <p:spPr>
          <a:xfrm>
            <a:off x="44878" y="5248107"/>
            <a:ext cx="2214500" cy="461665"/>
          </a:xfrm>
          <a:prstGeom prst="rect">
            <a:avLst/>
          </a:prstGeom>
          <a:noFill/>
        </p:spPr>
        <p:txBody>
          <a:bodyPr wrap="square">
            <a:spAutoFit/>
          </a:bodyPr>
          <a:lstStyle/>
          <a:p>
            <a:r>
              <a:rPr lang="zh-CN" altLang="zh-CN" sz="2400" kern="100" dirty="0">
                <a:effectLst/>
                <a:ea typeface="Times New Roman" panose="02020603050405020304" pitchFamily="18" charset="0"/>
              </a:rPr>
              <a:t> </a:t>
            </a:r>
            <a:r>
              <a:rPr lang="en-US" altLang="zh-CN" sz="2400" kern="100" dirty="0">
                <a:effectLst/>
                <a:ea typeface="Times New Roman" panose="02020603050405020304" pitchFamily="18" charset="0"/>
              </a:rPr>
              <a:t>6. Decision:</a:t>
            </a:r>
            <a:endParaRPr lang="zh-CN" altLang="en-US" sz="2400" dirty="0"/>
          </a:p>
        </p:txBody>
      </p: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5D9734ED-B85F-FE29-3E51-94CF06CFD1FC}"/>
                  </a:ext>
                </a:extLst>
              </p:cNvPr>
              <p:cNvSpPr txBox="1"/>
              <p:nvPr/>
            </p:nvSpPr>
            <p:spPr>
              <a:xfrm>
                <a:off x="242646" y="5610096"/>
                <a:ext cx="8658708" cy="1212896"/>
              </a:xfrm>
              <a:prstGeom prst="rect">
                <a:avLst/>
              </a:prstGeom>
              <a:noFill/>
            </p:spPr>
            <p:txBody>
              <a:bodyPr wrap="square">
                <a:spAutoFit/>
              </a:bodyPr>
              <a:lstStyle/>
              <a:p>
                <a:r>
                  <a:rPr lang="en-US" altLang="zh-CN" sz="2400" kern="100" dirty="0">
                    <a:effectLst/>
                    <a:latin typeface="Times New Roman" panose="02020603050405020304" pitchFamily="18" charset="0"/>
                  </a:rPr>
                  <a:t>Since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𝜒</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=16.0</m:t>
                    </m:r>
                  </m:oMath>
                </a14:m>
                <a:r>
                  <a:rPr lang="en-US" altLang="zh-CN" sz="2400" kern="100" dirty="0">
                    <a:effectLst/>
                    <a:latin typeface="Times New Roman" panose="02020603050405020304" pitchFamily="18" charset="0"/>
                  </a:rPr>
                  <a:t>is not exceed the critical value </a:t>
                </a:r>
                <a14:m>
                  <m:oMath xmlns:m="http://schemas.openxmlformats.org/officeDocument/2006/math">
                    <m:sSubSup>
                      <m:sSubSupPr>
                        <m:ctrlPr>
                          <a:rPr lang="zh-CN" altLang="zh-CN" sz="2400" i="1">
                            <a:effectLst/>
                            <a:latin typeface="Cambria Math" panose="02040503050406030204" pitchFamily="18" charset="0"/>
                            <a:ea typeface="Cambria Math" panose="02040503050406030204" pitchFamily="18" charset="0"/>
                          </a:rPr>
                        </m:ctrlPr>
                      </m:sSubSupPr>
                      <m:e>
                        <m:r>
                          <a:rPr lang="en-US" altLang="zh-CN" sz="2400" i="1" kern="100">
                            <a:effectLst/>
                            <a:latin typeface="Cambria Math" panose="02040503050406030204" pitchFamily="18" charset="0"/>
                            <a:cs typeface="Times New Roman" panose="02020603050405020304" pitchFamily="18" charset="0"/>
                          </a:rPr>
                          <m:t>𝜒</m:t>
                        </m:r>
                      </m:e>
                      <m:sub>
                        <m:r>
                          <a:rPr lang="en-US" altLang="zh-CN" sz="2400" i="1" kern="100">
                            <a:effectLst/>
                            <a:latin typeface="Cambria Math" panose="02040503050406030204" pitchFamily="18" charset="0"/>
                            <a:cs typeface="Times New Roman" panose="02020603050405020304" pitchFamily="18" charset="0"/>
                          </a:rPr>
                          <m:t>0.05</m:t>
                        </m:r>
                      </m:sub>
                      <m:sup>
                        <m:r>
                          <a:rPr lang="en-US" altLang="zh-CN" sz="2400" i="1" kern="100">
                            <a:effectLst/>
                            <a:latin typeface="Cambria Math" panose="02040503050406030204" pitchFamily="18" charset="0"/>
                            <a:cs typeface="Times New Roman" panose="02020603050405020304" pitchFamily="18" charset="0"/>
                          </a:rPr>
                          <m:t>2</m:t>
                        </m:r>
                      </m:sup>
                    </m:sSubSup>
                    <m:r>
                      <a:rPr lang="en-US" altLang="zh-CN" sz="2400" i="1" kern="100">
                        <a:effectLst/>
                        <a:latin typeface="Cambria Math" panose="02040503050406030204" pitchFamily="18" charset="0"/>
                        <a:cs typeface="Times New Roman" panose="02020603050405020304" pitchFamily="18" charset="0"/>
                      </a:rPr>
                      <m:t>(9)=16.92</m:t>
                    </m:r>
                  </m:oMath>
                </a14:m>
                <a:r>
                  <a:rPr lang="en-US" altLang="zh-CN" sz="2400" kern="100" dirty="0">
                    <a:effectLst/>
                    <a:latin typeface="Times New Roman" panose="02020603050405020304" pitchFamily="18" charset="0"/>
                  </a:rPr>
                  <a:t>, we accept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and do not believe that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&gt;0.9</m:t>
                    </m:r>
                  </m:oMath>
                </a14:m>
                <a:r>
                  <a:rPr lang="en-US" altLang="zh-CN" sz="2400" kern="100" dirty="0">
                    <a:effectLst/>
                    <a:latin typeface="Times New Roman" panose="02020603050405020304" pitchFamily="18" charset="0"/>
                  </a:rPr>
                  <a:t> year. (The statistic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𝜒</m:t>
                        </m:r>
                      </m:e>
                      <m:sup>
                        <m:r>
                          <a:rPr lang="en-US" altLang="zh-CN" sz="2400" i="1" kern="100">
                            <a:effectLst/>
                            <a:latin typeface="Cambria Math" panose="02040503050406030204" pitchFamily="18" charset="0"/>
                            <a:cs typeface="Times New Roman" panose="02020603050405020304" pitchFamily="18" charset="0"/>
                          </a:rPr>
                          <m:t>2</m:t>
                        </m:r>
                      </m:sup>
                    </m:sSup>
                  </m:oMath>
                </a14:m>
                <a:r>
                  <a:rPr lang="en-US" altLang="zh-CN" sz="2400" kern="100" dirty="0">
                    <a:effectLst/>
                    <a:latin typeface="Times New Roman" panose="02020603050405020304" pitchFamily="18" charset="0"/>
                  </a:rPr>
                  <a:t> is not significant)</a:t>
                </a:r>
                <a:endParaRPr lang="zh-CN" altLang="en-US" sz="2400" dirty="0"/>
              </a:p>
            </p:txBody>
          </p:sp>
        </mc:Choice>
        <mc:Fallback>
          <p:sp>
            <p:nvSpPr>
              <p:cNvPr id="33" name="文本框 32">
                <a:extLst>
                  <a:ext uri="{FF2B5EF4-FFF2-40B4-BE49-F238E27FC236}">
                    <a16:creationId xmlns:a16="http://schemas.microsoft.com/office/drawing/2014/main" id="{5D9734ED-B85F-FE29-3E51-94CF06CFD1FC}"/>
                  </a:ext>
                </a:extLst>
              </p:cNvPr>
              <p:cNvSpPr txBox="1">
                <a:spLocks noRot="1" noChangeAspect="1" noMove="1" noResize="1" noEditPoints="1" noAdjustHandles="1" noChangeArrowheads="1" noChangeShapeType="1" noTextEdit="1"/>
              </p:cNvSpPr>
              <p:nvPr/>
            </p:nvSpPr>
            <p:spPr>
              <a:xfrm>
                <a:off x="242646" y="5610096"/>
                <a:ext cx="8658708" cy="1212896"/>
              </a:xfrm>
              <a:prstGeom prst="rect">
                <a:avLst/>
              </a:prstGeom>
              <a:blipFill>
                <a:blip r:embed="rId10"/>
                <a:stretch>
                  <a:fillRect l="-1127" t="-3015" b="-10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557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circle(in)">
                                      <p:cBhvr>
                                        <p:cTn id="49" dur="20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1000"/>
                                        <p:tgtEl>
                                          <p:spTgt spid="31"/>
                                        </p:tgtEl>
                                      </p:cBhvr>
                                    </p:animEffect>
                                    <p:anim calcmode="lin" valueType="num">
                                      <p:cBhvr>
                                        <p:cTn id="70" dur="1000" fill="hold"/>
                                        <p:tgtEl>
                                          <p:spTgt spid="31"/>
                                        </p:tgtEl>
                                        <p:attrNameLst>
                                          <p:attrName>ppt_x</p:attrName>
                                        </p:attrNameLst>
                                      </p:cBhvr>
                                      <p:tavLst>
                                        <p:tav tm="0">
                                          <p:val>
                                            <p:strVal val="#ppt_x"/>
                                          </p:val>
                                        </p:tav>
                                        <p:tav tm="100000">
                                          <p:val>
                                            <p:strVal val="#ppt_x"/>
                                          </p:val>
                                        </p:tav>
                                      </p:tavLst>
                                    </p:anim>
                                    <p:anim calcmode="lin" valueType="num">
                                      <p:cBhvr>
                                        <p:cTn id="7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barn(inVertical)">
                                      <p:cBhvr>
                                        <p:cTn id="7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9" grpId="0"/>
      <p:bldP spid="21" grpId="0"/>
      <p:bldP spid="25" grpId="0"/>
      <p:bldP spid="27" grpId="0"/>
      <p:bldP spid="29" grpId="0"/>
      <p:bldP spid="31"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45AE474-C1FB-8FBB-BA64-C61D334532D6}"/>
              </a:ext>
            </a:extLst>
          </p:cNvPr>
          <p:cNvSpPr txBox="1"/>
          <p:nvPr/>
        </p:nvSpPr>
        <p:spPr>
          <a:xfrm>
            <a:off x="107504" y="44624"/>
            <a:ext cx="7272808"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8.5  Relationship to confidence Interval Estimation</a:t>
            </a:r>
            <a:endParaRPr lang="zh-CN" altLang="en-US" sz="2400" dirty="0"/>
          </a:p>
        </p:txBody>
      </p:sp>
      <p:sp>
        <p:nvSpPr>
          <p:cNvPr id="5" name="文本框 4">
            <a:extLst>
              <a:ext uri="{FF2B5EF4-FFF2-40B4-BE49-F238E27FC236}">
                <a16:creationId xmlns:a16="http://schemas.microsoft.com/office/drawing/2014/main" id="{2E9B70EA-99B4-BA02-12B8-FECC821A5052}"/>
              </a:ext>
            </a:extLst>
          </p:cNvPr>
          <p:cNvSpPr txBox="1"/>
          <p:nvPr/>
        </p:nvSpPr>
        <p:spPr>
          <a:xfrm>
            <a:off x="611560" y="620688"/>
            <a:ext cx="7920880" cy="1200329"/>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The reader should realize by now that the hypothesis-testing approach to statistical inference in this chapter is very closely related to the confidence interval approach in Chapter 7.</a:t>
            </a:r>
            <a:endParaRPr lang="zh-CN" altLang="en-US" sz="2400" dirty="0"/>
          </a:p>
        </p:txBody>
      </p:sp>
      <p:sp>
        <p:nvSpPr>
          <p:cNvPr id="7" name="文本框 6">
            <a:extLst>
              <a:ext uri="{FF2B5EF4-FFF2-40B4-BE49-F238E27FC236}">
                <a16:creationId xmlns:a16="http://schemas.microsoft.com/office/drawing/2014/main" id="{B12BEDD3-EE54-8931-3C44-6322BD6E3DCA}"/>
              </a:ext>
            </a:extLst>
          </p:cNvPr>
          <p:cNvSpPr txBox="1"/>
          <p:nvPr/>
        </p:nvSpPr>
        <p:spPr>
          <a:xfrm>
            <a:off x="611560" y="2244941"/>
            <a:ext cx="8064896" cy="1200329"/>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Confidence interval estimation involves calculation of bounds for which it is “reasonable” that the parameter in question is inside the bounds.</a:t>
            </a:r>
            <a:endParaRPr lang="zh-CN" altLang="en-US" sz="2400"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5177A9A-A2D7-8015-4E03-D0B3CB95D908}"/>
                  </a:ext>
                </a:extLst>
              </p:cNvPr>
              <p:cNvSpPr txBox="1"/>
              <p:nvPr/>
            </p:nvSpPr>
            <p:spPr>
              <a:xfrm>
                <a:off x="683568" y="3717032"/>
                <a:ext cx="7488832" cy="1200329"/>
              </a:xfrm>
              <a:prstGeom prst="rect">
                <a:avLst/>
              </a:prstGeom>
              <a:noFill/>
            </p:spPr>
            <p:txBody>
              <a:bodyPr wrap="square">
                <a:spAutoFit/>
              </a:bodyPr>
              <a:lstStyle/>
              <a:p>
                <a:r>
                  <a:rPr lang="en-US" altLang="zh-CN" sz="2400" kern="100" dirty="0">
                    <a:effectLst/>
                    <a:latin typeface="Times New Roman" panose="02020603050405020304" pitchFamily="18" charset="0"/>
                  </a:rPr>
                  <a:t>For the case of a single population mean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oMath>
                </a14:m>
                <a:r>
                  <a:rPr lang="en-US" altLang="zh-CN" sz="2400" kern="100" dirty="0">
                    <a:effectLst/>
                    <a:latin typeface="Times New Roman" panose="02020603050405020304" pitchFamily="18" charset="0"/>
                  </a:rPr>
                  <a:t> with </a:t>
                </a:r>
                <a14:m>
                  <m:oMath xmlns:m="http://schemas.openxmlformats.org/officeDocument/2006/math">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𝜎</m:t>
                        </m:r>
                      </m:e>
                      <m:sup>
                        <m:r>
                          <a:rPr lang="en-US" altLang="zh-CN" sz="2400" i="1" kern="100">
                            <a:effectLst/>
                            <a:latin typeface="Cambria Math" panose="02040503050406030204" pitchFamily="18" charset="0"/>
                            <a:cs typeface="Times New Roman" panose="02020603050405020304" pitchFamily="18" charset="0"/>
                          </a:rPr>
                          <m:t>2</m:t>
                        </m:r>
                      </m:sup>
                    </m:sSup>
                  </m:oMath>
                </a14:m>
                <a:r>
                  <a:rPr lang="en-US" altLang="zh-CN" sz="2400" kern="100" dirty="0">
                    <a:effectLst/>
                    <a:latin typeface="Times New Roman" panose="02020603050405020304" pitchFamily="18" charset="0"/>
                  </a:rPr>
                  <a:t> known, the test statistic of both </a:t>
                </a:r>
                <a:r>
                  <a:rPr lang="en-US" altLang="zh-CN" sz="2400" kern="100" dirty="0">
                    <a:solidFill>
                      <a:srgbClr val="FF0000"/>
                    </a:solidFill>
                    <a:effectLst/>
                    <a:latin typeface="Times New Roman" panose="02020603050405020304" pitchFamily="18" charset="0"/>
                  </a:rPr>
                  <a:t>hypothesis testing</a:t>
                </a:r>
                <a:r>
                  <a:rPr lang="en-US" altLang="zh-CN" sz="2400" kern="100" dirty="0">
                    <a:effectLst/>
                    <a:latin typeface="Times New Roman" panose="02020603050405020304" pitchFamily="18" charset="0"/>
                  </a:rPr>
                  <a:t> and </a:t>
                </a:r>
                <a:r>
                  <a:rPr lang="en-US" altLang="zh-CN" sz="2400" kern="100" dirty="0">
                    <a:solidFill>
                      <a:srgbClr val="FF0000"/>
                    </a:solidFill>
                    <a:effectLst/>
                    <a:latin typeface="Times New Roman" panose="02020603050405020304" pitchFamily="18" charset="0"/>
                  </a:rPr>
                  <a:t>confidence interval estimation</a:t>
                </a:r>
                <a:r>
                  <a:rPr lang="en-US" altLang="zh-CN" sz="2400" kern="100" dirty="0">
                    <a:effectLst/>
                    <a:latin typeface="Times New Roman" panose="02020603050405020304" pitchFamily="18" charset="0"/>
                  </a:rPr>
                  <a:t> is</a:t>
                </a:r>
                <a:endParaRPr lang="zh-CN" altLang="en-US" sz="2400" dirty="0"/>
              </a:p>
            </p:txBody>
          </p:sp>
        </mc:Choice>
        <mc:Fallback>
          <p:sp>
            <p:nvSpPr>
              <p:cNvPr id="9" name="文本框 8">
                <a:extLst>
                  <a:ext uri="{FF2B5EF4-FFF2-40B4-BE49-F238E27FC236}">
                    <a16:creationId xmlns:a16="http://schemas.microsoft.com/office/drawing/2014/main" id="{95177A9A-A2D7-8015-4E03-D0B3CB95D908}"/>
                  </a:ext>
                </a:extLst>
              </p:cNvPr>
              <p:cNvSpPr txBox="1">
                <a:spLocks noRot="1" noChangeAspect="1" noMove="1" noResize="1" noEditPoints="1" noAdjustHandles="1" noChangeArrowheads="1" noChangeShapeType="1" noTextEdit="1"/>
              </p:cNvSpPr>
              <p:nvPr/>
            </p:nvSpPr>
            <p:spPr>
              <a:xfrm>
                <a:off x="683568" y="3717032"/>
                <a:ext cx="7488832" cy="1200329"/>
              </a:xfrm>
              <a:prstGeom prst="rect">
                <a:avLst/>
              </a:prstGeom>
              <a:blipFill>
                <a:blip r:embed="rId2"/>
                <a:stretch>
                  <a:fillRect l="-1221" t="-4061" r="-814" b="-106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D7E4A81-34A8-D85A-876F-9CBDE199C947}"/>
                  </a:ext>
                </a:extLst>
              </p:cNvPr>
              <p:cNvSpPr txBox="1"/>
              <p:nvPr/>
            </p:nvSpPr>
            <p:spPr>
              <a:xfrm>
                <a:off x="2141984" y="5189123"/>
                <a:ext cx="4572000" cy="944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𝑋</m:t>
                              </m:r>
                            </m:e>
                          </m:bar>
                          <m:r>
                            <a:rPr lang="zh-CN" altLang="en-US" sz="2400" i="0">
                              <a:latin typeface="Cambria Math" panose="02040503050406030204" pitchFamily="18" charset="0"/>
                            </a:rPr>
                            <m:t>−</m:t>
                          </m:r>
                          <m:r>
                            <a:rPr lang="zh-CN" altLang="en-US" sz="2400" i="1">
                              <a:latin typeface="Cambria Math" panose="02040503050406030204" pitchFamily="18" charset="0"/>
                            </a:rPr>
                            <m:t>𝜇</m:t>
                          </m:r>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oMath>
                  </m:oMathPara>
                </a14:m>
                <a:endParaRPr lang="zh-CN" altLang="en-US" sz="2400" dirty="0"/>
              </a:p>
            </p:txBody>
          </p:sp>
        </mc:Choice>
        <mc:Fallback>
          <p:sp>
            <p:nvSpPr>
              <p:cNvPr id="11" name="文本框 10">
                <a:extLst>
                  <a:ext uri="{FF2B5EF4-FFF2-40B4-BE49-F238E27FC236}">
                    <a16:creationId xmlns:a16="http://schemas.microsoft.com/office/drawing/2014/main" id="{6D7E4A81-34A8-D85A-876F-9CBDE199C947}"/>
                  </a:ext>
                </a:extLst>
              </p:cNvPr>
              <p:cNvSpPr txBox="1">
                <a:spLocks noRot="1" noChangeAspect="1" noMove="1" noResize="1" noEditPoints="1" noAdjustHandles="1" noChangeArrowheads="1" noChangeShapeType="1" noTextEdit="1"/>
              </p:cNvSpPr>
              <p:nvPr/>
            </p:nvSpPr>
            <p:spPr>
              <a:xfrm>
                <a:off x="2141984" y="5189123"/>
                <a:ext cx="4572000" cy="94474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84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E8C1EC8-5A51-62BD-F972-C382462A4178}"/>
                  </a:ext>
                </a:extLst>
              </p:cNvPr>
              <p:cNvSpPr txBox="1"/>
              <p:nvPr/>
            </p:nvSpPr>
            <p:spPr>
              <a:xfrm>
                <a:off x="359532" y="332656"/>
                <a:ext cx="8424936" cy="830997"/>
              </a:xfrm>
              <a:prstGeom prst="rect">
                <a:avLst/>
              </a:prstGeom>
              <a:noFill/>
            </p:spPr>
            <p:txBody>
              <a:bodyPr wrap="square">
                <a:spAutoFit/>
              </a:bodyPr>
              <a:lstStyle/>
              <a:p>
                <a:r>
                  <a:rPr lang="en-US" altLang="zh-CN" sz="2400" kern="100" dirty="0">
                    <a:effectLst/>
                    <a:latin typeface="Times New Roman" panose="02020603050405020304" pitchFamily="18" charset="0"/>
                  </a:rPr>
                  <a:t>It turns out that the testing of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against: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𝜇</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at a significance level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𝛼</m:t>
                    </m:r>
                  </m:oMath>
                </a14:m>
                <a:r>
                  <a:rPr lang="en-US" altLang="zh-CN" sz="2400" kern="100" dirty="0">
                    <a:effectLst/>
                    <a:latin typeface="Times New Roman" panose="02020603050405020304" pitchFamily="18" charset="0"/>
                  </a:rPr>
                  <a:t> </a:t>
                </a:r>
                <a:r>
                  <a:rPr lang="en-US" altLang="zh-CN" sz="2400" kern="100" dirty="0">
                    <a:solidFill>
                      <a:srgbClr val="0000FF"/>
                    </a:solidFill>
                    <a:effectLst/>
                    <a:latin typeface="Times New Roman" panose="02020603050405020304" pitchFamily="18" charset="0"/>
                  </a:rPr>
                  <a:t>is equivalent to</a:t>
                </a:r>
                <a:endParaRPr lang="zh-CN" altLang="en-US" sz="2400" dirty="0"/>
              </a:p>
            </p:txBody>
          </p:sp>
        </mc:Choice>
        <mc:Fallback>
          <p:sp>
            <p:nvSpPr>
              <p:cNvPr id="3" name="文本框 2">
                <a:extLst>
                  <a:ext uri="{FF2B5EF4-FFF2-40B4-BE49-F238E27FC236}">
                    <a16:creationId xmlns:a16="http://schemas.microsoft.com/office/drawing/2014/main" id="{0E8C1EC8-5A51-62BD-F972-C382462A4178}"/>
                  </a:ext>
                </a:extLst>
              </p:cNvPr>
              <p:cNvSpPr txBox="1">
                <a:spLocks noRot="1" noChangeAspect="1" noMove="1" noResize="1" noEditPoints="1" noAdjustHandles="1" noChangeArrowheads="1" noChangeShapeType="1" noTextEdit="1"/>
              </p:cNvSpPr>
              <p:nvPr/>
            </p:nvSpPr>
            <p:spPr>
              <a:xfrm>
                <a:off x="359532" y="332656"/>
                <a:ext cx="8424936" cy="830997"/>
              </a:xfrm>
              <a:prstGeom prst="rect">
                <a:avLst/>
              </a:prstGeom>
              <a:blipFill>
                <a:blip r:embed="rId2"/>
                <a:stretch>
                  <a:fillRect l="-1158" t="-5882"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70B64F5-FC12-D3EA-7A52-2C83A2BAA672}"/>
                  </a:ext>
                </a:extLst>
              </p:cNvPr>
              <p:cNvSpPr txBox="1"/>
              <p:nvPr/>
            </p:nvSpPr>
            <p:spPr>
              <a:xfrm>
                <a:off x="361125" y="1340768"/>
                <a:ext cx="7920880" cy="830997"/>
              </a:xfrm>
              <a:prstGeom prst="rect">
                <a:avLst/>
              </a:prstGeom>
              <a:noFill/>
            </p:spPr>
            <p:txBody>
              <a:bodyPr wrap="square">
                <a:spAutoFit/>
              </a:bodyPr>
              <a:lstStyle/>
              <a:p>
                <a:r>
                  <a:rPr lang="en-US" altLang="zh-CN" sz="2400" b="1" kern="100" dirty="0">
                    <a:solidFill>
                      <a:srgbClr val="FF0000"/>
                    </a:solidFill>
                    <a:effectLst/>
                    <a:latin typeface="Times New Roman" panose="02020603050405020304" pitchFamily="18" charset="0"/>
                  </a:rPr>
                  <a:t>calculating a </a:t>
                </a:r>
                <a14:m>
                  <m:oMath xmlns:m="http://schemas.openxmlformats.org/officeDocument/2006/math">
                    <m:r>
                      <a:rPr lang="en-US" altLang="zh-CN" sz="2400" b="1" i="1" kern="100">
                        <a:solidFill>
                          <a:srgbClr val="FF0000"/>
                        </a:solidFill>
                        <a:effectLst/>
                        <a:latin typeface="Cambria Math" panose="02040503050406030204" pitchFamily="18" charset="0"/>
                        <a:cs typeface="Times New Roman" panose="02020603050405020304" pitchFamily="18" charset="0"/>
                      </a:rPr>
                      <m:t>𝟏𝟎𝟎</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𝟏</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𝜶</m:t>
                    </m:r>
                    <m:r>
                      <a:rPr lang="en-US" altLang="zh-CN" sz="2400" b="1" i="1" kern="100">
                        <a:solidFill>
                          <a:srgbClr val="FF0000"/>
                        </a:solidFill>
                        <a:effectLst/>
                        <a:latin typeface="Cambria Math" panose="02040503050406030204" pitchFamily="18" charset="0"/>
                        <a:cs typeface="Times New Roman" panose="02020603050405020304" pitchFamily="18" charset="0"/>
                      </a:rPr>
                      <m:t>)%</m:t>
                    </m:r>
                  </m:oMath>
                </a14:m>
                <a:r>
                  <a:rPr lang="en-US" altLang="zh-CN" sz="2400" b="1" kern="100" dirty="0">
                    <a:solidFill>
                      <a:srgbClr val="FF0000"/>
                    </a:solidFill>
                    <a:effectLst/>
                    <a:latin typeface="Times New Roman" panose="02020603050405020304" pitchFamily="18" charset="0"/>
                  </a:rPr>
                  <a:t> confidence interval on </a:t>
                </a:r>
                <a14:m>
                  <m:oMath xmlns:m="http://schemas.openxmlformats.org/officeDocument/2006/math">
                    <m:r>
                      <a:rPr lang="en-US" altLang="zh-CN" sz="2400" b="1" i="1" kern="100">
                        <a:solidFill>
                          <a:srgbClr val="FF0000"/>
                        </a:solidFill>
                        <a:effectLst/>
                        <a:latin typeface="Cambria Math" panose="02040503050406030204" pitchFamily="18" charset="0"/>
                        <a:cs typeface="Times New Roman" panose="02020603050405020304" pitchFamily="18" charset="0"/>
                      </a:rPr>
                      <m:t>𝝁</m:t>
                    </m:r>
                  </m:oMath>
                </a14:m>
                <a:r>
                  <a:rPr lang="en-US" altLang="zh-CN" sz="2400" b="1" kern="100" dirty="0">
                    <a:effectLst/>
                    <a:latin typeface="Times New Roman" panose="02020603050405020304" pitchFamily="18" charset="0"/>
                  </a:rPr>
                  <a:t> and </a:t>
                </a:r>
                <a:r>
                  <a:rPr lang="en-US" altLang="zh-CN" sz="2400" b="1" kern="100" dirty="0">
                    <a:solidFill>
                      <a:srgbClr val="FF0000"/>
                    </a:solidFill>
                    <a:effectLst/>
                    <a:latin typeface="Times New Roman" panose="02020603050405020304" pitchFamily="18" charset="0"/>
                  </a:rPr>
                  <a:t>reject </a:t>
                </a:r>
                <a14:m>
                  <m:oMath xmlns:m="http://schemas.openxmlformats.org/officeDocument/2006/math">
                    <m:sSub>
                      <m:sSubPr>
                        <m:ctrlPr>
                          <a:rPr lang="zh-CN" altLang="zh-CN" sz="2400" b="1" i="1">
                            <a:solidFill>
                              <a:srgbClr val="FF0000"/>
                            </a:solidFill>
                            <a:effectLst/>
                            <a:latin typeface="Cambria Math" panose="02040503050406030204" pitchFamily="18" charset="0"/>
                            <a:ea typeface="Cambria Math" panose="02040503050406030204" pitchFamily="18" charset="0"/>
                          </a:rPr>
                        </m:ctrlPr>
                      </m:sSubPr>
                      <m:e>
                        <m:r>
                          <a:rPr lang="en-US" altLang="zh-CN" sz="2400" b="1" i="1" kern="100">
                            <a:solidFill>
                              <a:srgbClr val="FF0000"/>
                            </a:solidFill>
                            <a:effectLst/>
                            <a:latin typeface="Cambria Math" panose="02040503050406030204" pitchFamily="18" charset="0"/>
                            <a:cs typeface="Times New Roman" panose="02020603050405020304" pitchFamily="18" charset="0"/>
                          </a:rPr>
                          <m:t>𝑯</m:t>
                        </m:r>
                      </m:e>
                      <m:sub>
                        <m:r>
                          <a:rPr lang="en-US" altLang="zh-CN" sz="2400" b="1" i="1" kern="100">
                            <a:solidFill>
                              <a:srgbClr val="FF0000"/>
                            </a:solidFill>
                            <a:effectLst/>
                            <a:latin typeface="Cambria Math" panose="02040503050406030204" pitchFamily="18" charset="0"/>
                            <a:cs typeface="Times New Roman" panose="02020603050405020304" pitchFamily="18" charset="0"/>
                          </a:rPr>
                          <m:t>𝟎</m:t>
                        </m:r>
                      </m:sub>
                    </m:sSub>
                  </m:oMath>
                </a14:m>
                <a:r>
                  <a:rPr lang="en-US" altLang="zh-CN" sz="2400" b="1" kern="100" dirty="0">
                    <a:solidFill>
                      <a:srgbClr val="FF0000"/>
                    </a:solidFill>
                    <a:effectLst/>
                    <a:latin typeface="Times New Roman" panose="02020603050405020304" pitchFamily="18" charset="0"/>
                  </a:rPr>
                  <a:t> if </a:t>
                </a:r>
                <a14:m>
                  <m:oMath xmlns:m="http://schemas.openxmlformats.org/officeDocument/2006/math">
                    <m:sSub>
                      <m:sSubPr>
                        <m:ctrlPr>
                          <a:rPr lang="zh-CN" altLang="zh-CN" sz="2400" b="1" i="1">
                            <a:solidFill>
                              <a:srgbClr val="FF0000"/>
                            </a:solidFill>
                            <a:effectLst/>
                            <a:latin typeface="Cambria Math" panose="02040503050406030204" pitchFamily="18" charset="0"/>
                            <a:ea typeface="Cambria Math" panose="02040503050406030204" pitchFamily="18" charset="0"/>
                          </a:rPr>
                        </m:ctrlPr>
                      </m:sSubPr>
                      <m:e>
                        <m:r>
                          <a:rPr lang="en-US" altLang="zh-CN" sz="2400" b="1" i="1" kern="100">
                            <a:solidFill>
                              <a:srgbClr val="FF0000"/>
                            </a:solidFill>
                            <a:effectLst/>
                            <a:latin typeface="Cambria Math" panose="02040503050406030204" pitchFamily="18" charset="0"/>
                            <a:cs typeface="Times New Roman" panose="02020603050405020304" pitchFamily="18" charset="0"/>
                          </a:rPr>
                          <m:t>𝝁</m:t>
                        </m:r>
                      </m:e>
                      <m:sub>
                        <m:r>
                          <a:rPr lang="en-US" altLang="zh-CN" sz="2400" b="1" i="1" kern="100">
                            <a:solidFill>
                              <a:srgbClr val="FF0000"/>
                            </a:solidFill>
                            <a:effectLst/>
                            <a:latin typeface="Cambria Math" panose="02040503050406030204" pitchFamily="18" charset="0"/>
                            <a:cs typeface="Times New Roman" panose="02020603050405020304" pitchFamily="18" charset="0"/>
                          </a:rPr>
                          <m:t>𝟎</m:t>
                        </m:r>
                      </m:sub>
                    </m:sSub>
                  </m:oMath>
                </a14:m>
                <a:r>
                  <a:rPr lang="en-US" altLang="zh-CN" sz="2400" b="1" kern="100" dirty="0">
                    <a:solidFill>
                      <a:srgbClr val="FF0000"/>
                    </a:solidFill>
                    <a:effectLst/>
                    <a:latin typeface="Times New Roman" panose="02020603050405020304" pitchFamily="18" charset="0"/>
                  </a:rPr>
                  <a:t> is not inside the confidence interval.</a:t>
                </a:r>
                <a:endParaRPr lang="zh-CN" altLang="en-US" sz="2400" dirty="0"/>
              </a:p>
            </p:txBody>
          </p:sp>
        </mc:Choice>
        <mc:Fallback>
          <p:sp>
            <p:nvSpPr>
              <p:cNvPr id="5" name="文本框 4">
                <a:extLst>
                  <a:ext uri="{FF2B5EF4-FFF2-40B4-BE49-F238E27FC236}">
                    <a16:creationId xmlns:a16="http://schemas.microsoft.com/office/drawing/2014/main" id="{470B64F5-FC12-D3EA-7A52-2C83A2BAA672}"/>
                  </a:ext>
                </a:extLst>
              </p:cNvPr>
              <p:cNvSpPr txBox="1">
                <a:spLocks noRot="1" noChangeAspect="1" noMove="1" noResize="1" noEditPoints="1" noAdjustHandles="1" noChangeArrowheads="1" noChangeShapeType="1" noTextEdit="1"/>
              </p:cNvSpPr>
              <p:nvPr/>
            </p:nvSpPr>
            <p:spPr>
              <a:xfrm>
                <a:off x="361125" y="1340768"/>
                <a:ext cx="7920880" cy="830997"/>
              </a:xfrm>
              <a:prstGeom prst="rect">
                <a:avLst/>
              </a:prstGeom>
              <a:blipFill>
                <a:blip r:embed="rId3"/>
                <a:stretch>
                  <a:fillRect l="-1154" t="-5882"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94BCAD8-3ECB-BDAF-83A1-981C82F36B63}"/>
                  </a:ext>
                </a:extLst>
              </p:cNvPr>
              <p:cNvSpPr txBox="1"/>
              <p:nvPr/>
            </p:nvSpPr>
            <p:spPr>
              <a:xfrm>
                <a:off x="333982" y="2636912"/>
                <a:ext cx="8244916" cy="1200329"/>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If </a:t>
                </a:r>
                <a14:m>
                  <m:oMath xmlns:m="http://schemas.openxmlformats.org/officeDocument/2006/math">
                    <m:sSub>
                      <m:sSubPr>
                        <m:ctrlPr>
                          <a:rPr lang="zh-CN" altLang="zh-CN" sz="2400" b="1" i="1">
                            <a:solidFill>
                              <a:srgbClr val="0000FF"/>
                            </a:solidFill>
                            <a:effectLst/>
                            <a:latin typeface="Cambria Math" panose="02040503050406030204" pitchFamily="18" charset="0"/>
                            <a:ea typeface="Cambria Math" panose="02040503050406030204" pitchFamily="18" charset="0"/>
                          </a:rPr>
                        </m:ctrlPr>
                      </m:sSubPr>
                      <m:e>
                        <m:r>
                          <a:rPr lang="en-US" altLang="zh-CN" sz="2400" b="1" i="1" kern="100">
                            <a:solidFill>
                              <a:srgbClr val="0000FF"/>
                            </a:solidFill>
                            <a:effectLst/>
                            <a:latin typeface="Cambria Math" panose="02040503050406030204" pitchFamily="18" charset="0"/>
                            <a:cs typeface="Times New Roman" panose="02020603050405020304" pitchFamily="18" charset="0"/>
                          </a:rPr>
                          <m:t>𝝁</m:t>
                        </m:r>
                      </m:e>
                      <m:sub>
                        <m:r>
                          <a:rPr lang="en-US" altLang="zh-CN" sz="2400" b="1" i="1" kern="100">
                            <a:solidFill>
                              <a:srgbClr val="0000FF"/>
                            </a:solidFill>
                            <a:effectLst/>
                            <a:latin typeface="Cambria Math" panose="02040503050406030204" pitchFamily="18" charset="0"/>
                            <a:cs typeface="Times New Roman" panose="02020603050405020304" pitchFamily="18" charset="0"/>
                          </a:rPr>
                          <m:t>𝟎</m:t>
                        </m:r>
                      </m:sub>
                    </m:sSub>
                  </m:oMath>
                </a14:m>
                <a:r>
                  <a:rPr lang="en-US" altLang="zh-CN" sz="2400" b="1" kern="100" dirty="0">
                    <a:solidFill>
                      <a:srgbClr val="0000FF"/>
                    </a:solidFill>
                    <a:effectLst/>
                    <a:latin typeface="Times New Roman" panose="02020603050405020304" pitchFamily="18" charset="0"/>
                  </a:rPr>
                  <a:t> is inside the confidence interval, then the null hypothesis is not rejected. The equivalence is very intuitive and quite simple to illustrate.</a:t>
                </a:r>
                <a:endParaRPr lang="zh-CN" altLang="en-US" sz="2400" dirty="0"/>
              </a:p>
            </p:txBody>
          </p:sp>
        </mc:Choice>
        <mc:Fallback>
          <p:sp>
            <p:nvSpPr>
              <p:cNvPr id="7" name="文本框 6">
                <a:extLst>
                  <a:ext uri="{FF2B5EF4-FFF2-40B4-BE49-F238E27FC236}">
                    <a16:creationId xmlns:a16="http://schemas.microsoft.com/office/drawing/2014/main" id="{594BCAD8-3ECB-BDAF-83A1-981C82F36B63}"/>
                  </a:ext>
                </a:extLst>
              </p:cNvPr>
              <p:cNvSpPr txBox="1">
                <a:spLocks noRot="1" noChangeAspect="1" noMove="1" noResize="1" noEditPoints="1" noAdjustHandles="1" noChangeArrowheads="1" noChangeShapeType="1" noTextEdit="1"/>
              </p:cNvSpPr>
              <p:nvPr/>
            </p:nvSpPr>
            <p:spPr>
              <a:xfrm>
                <a:off x="333982" y="2636912"/>
                <a:ext cx="8244916" cy="1200329"/>
              </a:xfrm>
              <a:prstGeom prst="rect">
                <a:avLst/>
              </a:prstGeom>
              <a:blipFill>
                <a:blip r:embed="rId4"/>
                <a:stretch>
                  <a:fillRect l="-1183" t="-4082" r="-1775" b="-112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808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0E3CED8-EC2A-A832-28A7-483DC8851895}"/>
                  </a:ext>
                </a:extLst>
              </p:cNvPr>
              <p:cNvSpPr txBox="1"/>
              <p:nvPr/>
            </p:nvSpPr>
            <p:spPr>
              <a:xfrm>
                <a:off x="359532" y="332656"/>
                <a:ext cx="8424936" cy="8309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Recall that with an observed value </a:t>
                </a:r>
                <a14:m>
                  <m:oMath xmlns:m="http://schemas.openxmlformats.org/officeDocument/2006/math">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rPr>
                          <m:t>𝑥</m:t>
                        </m:r>
                      </m:e>
                    </m:acc>
                  </m:oMath>
                </a14:m>
                <a:r>
                  <a:rPr lang="en-US" altLang="zh-CN" sz="2400" kern="100" dirty="0">
                    <a:effectLst/>
                    <a:latin typeface="Times New Roman" panose="02020603050405020304" pitchFamily="18" charset="0"/>
                  </a:rPr>
                  <a:t> failure to reject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rPr>
                          <m:t>𝐻</m:t>
                        </m:r>
                      </m:e>
                      <m:sub>
                        <m:r>
                          <a:rPr lang="en-US" altLang="zh-CN" sz="2400" i="1" kern="100">
                            <a:effectLst/>
                            <a:latin typeface="Cambria Math" panose="02040503050406030204" pitchFamily="18" charset="0"/>
                          </a:rPr>
                          <m:t>0</m:t>
                        </m:r>
                      </m:sub>
                    </m:sSub>
                  </m:oMath>
                </a14:m>
                <a:r>
                  <a:rPr lang="en-US" altLang="zh-CN" sz="2400" kern="100" dirty="0">
                    <a:effectLst/>
                    <a:latin typeface="Times New Roman" panose="02020603050405020304" pitchFamily="18" charset="0"/>
                  </a:rPr>
                  <a:t> at the significance level </a:t>
                </a:r>
                <a14:m>
                  <m:oMath xmlns:m="http://schemas.openxmlformats.org/officeDocument/2006/math">
                    <m:r>
                      <a:rPr lang="en-US" altLang="zh-CN" sz="2400" i="1" kern="100">
                        <a:effectLst/>
                        <a:latin typeface="Cambria Math" panose="02040503050406030204" pitchFamily="18" charset="0"/>
                      </a:rPr>
                      <m:t>𝛼</m:t>
                    </m:r>
                  </m:oMath>
                </a14:m>
                <a:r>
                  <a:rPr lang="en-US" altLang="zh-CN" sz="2400" kern="100" dirty="0">
                    <a:effectLst/>
                    <a:latin typeface="Times New Roman" panose="02020603050405020304" pitchFamily="18" charset="0"/>
                  </a:rPr>
                  <a:t> implies that</a:t>
                </a:r>
                <a:endParaRPr lang="zh-CN" altLang="zh-CN" sz="2400" kern="100" dirty="0">
                  <a:effectLst/>
                  <a:latin typeface="Times New Roman" panose="02020603050405020304" pitchFamily="18" charset="0"/>
                </a:endParaRPr>
              </a:p>
            </p:txBody>
          </p:sp>
        </mc:Choice>
        <mc:Fallback>
          <p:sp>
            <p:nvSpPr>
              <p:cNvPr id="3" name="文本框 2">
                <a:extLst>
                  <a:ext uri="{FF2B5EF4-FFF2-40B4-BE49-F238E27FC236}">
                    <a16:creationId xmlns:a16="http://schemas.microsoft.com/office/drawing/2014/main" id="{A0E3CED8-EC2A-A832-28A7-483DC8851895}"/>
                  </a:ext>
                </a:extLst>
              </p:cNvPr>
              <p:cNvSpPr txBox="1">
                <a:spLocks noRot="1" noChangeAspect="1" noMove="1" noResize="1" noEditPoints="1" noAdjustHandles="1" noChangeArrowheads="1" noChangeShapeType="1" noTextEdit="1"/>
              </p:cNvSpPr>
              <p:nvPr/>
            </p:nvSpPr>
            <p:spPr>
              <a:xfrm>
                <a:off x="359532" y="332656"/>
                <a:ext cx="8424936" cy="830997"/>
              </a:xfrm>
              <a:prstGeom prst="rect">
                <a:avLst/>
              </a:prstGeom>
              <a:blipFill>
                <a:blip r:embed="rId2"/>
                <a:stretch>
                  <a:fillRect l="-1158" t="-5882" r="-1085"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0F810D0-D015-F7E4-D385-81CD3A73599E}"/>
                  </a:ext>
                </a:extLst>
              </p:cNvPr>
              <p:cNvSpPr txBox="1"/>
              <p:nvPr/>
            </p:nvSpPr>
            <p:spPr>
              <a:xfrm>
                <a:off x="1979712" y="1147890"/>
                <a:ext cx="4572000" cy="8450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𝑧</m:t>
                          </m:r>
                        </m:e>
                        <m:sub>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𝛼</m:t>
                              </m:r>
                            </m:num>
                            <m:den>
                              <m:r>
                                <a:rPr lang="zh-CN" altLang="en-US" sz="2400" i="0">
                                  <a:latin typeface="Cambria Math" panose="02040503050406030204" pitchFamily="18" charset="0"/>
                                </a:rPr>
                                <m:t>2</m:t>
                              </m:r>
                            </m:den>
                          </m:f>
                        </m:sub>
                      </m:sSub>
                      <m:r>
                        <a:rPr lang="zh-CN" altLang="en-US" sz="2400" i="0">
                          <a:latin typeface="Cambria Math" panose="02040503050406030204" pitchFamily="18" charset="0"/>
                        </a:rPr>
                        <m:t>&lt;</m:t>
                      </m:r>
                      <m:f>
                        <m:fPr>
                          <m:ctrlPr>
                            <a:rPr lang="zh-CN" altLang="en-US" sz="2400" i="1">
                              <a:solidFill>
                                <a:srgbClr val="836967"/>
                              </a:solidFill>
                              <a:latin typeface="Cambria Math" panose="02040503050406030204" pitchFamily="18" charset="0"/>
                            </a:rPr>
                          </m:ctrlPr>
                        </m:fPr>
                        <m:num>
                          <m:acc>
                            <m:accPr>
                              <m:chr m:val="̄"/>
                              <m:ctrlPr>
                                <a:rPr lang="zh-CN" altLang="en-US" sz="2400" i="1">
                                  <a:solidFill>
                                    <a:srgbClr val="836967"/>
                                  </a:solidFill>
                                  <a:latin typeface="Cambria Math" panose="02040503050406030204" pitchFamily="18"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r>
                            <a:rPr lang="zh-CN" altLang="en-US" sz="2400" i="1">
                              <a:latin typeface="Cambria Math" panose="02040503050406030204" pitchFamily="18" charset="0"/>
                            </a:rPr>
                            <m:t>𝜇</m:t>
                          </m:r>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r>
                        <a:rPr lang="zh-CN" altLang="en-US" sz="2400" i="0">
                          <a:latin typeface="Cambria Math" panose="02040503050406030204" pitchFamily="18" charset="0"/>
                        </a:rPr>
                        <m:t>&lt;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𝑧</m:t>
                          </m:r>
                        </m:e>
                        <m:sub>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𝛼</m:t>
                              </m:r>
                            </m:num>
                            <m:den>
                              <m:r>
                                <a:rPr lang="zh-CN" altLang="en-US" sz="2400" i="0">
                                  <a:latin typeface="Cambria Math" panose="02040503050406030204" pitchFamily="18" charset="0"/>
                                </a:rPr>
                                <m:t>2</m:t>
                              </m:r>
                            </m:den>
                          </m:f>
                        </m:sub>
                      </m:sSub>
                    </m:oMath>
                  </m:oMathPara>
                </a14:m>
                <a:endParaRPr lang="zh-CN" altLang="en-US" sz="2400" dirty="0"/>
              </a:p>
            </p:txBody>
          </p:sp>
        </mc:Choice>
        <mc:Fallback>
          <p:sp>
            <p:nvSpPr>
              <p:cNvPr id="5" name="文本框 4">
                <a:extLst>
                  <a:ext uri="{FF2B5EF4-FFF2-40B4-BE49-F238E27FC236}">
                    <a16:creationId xmlns:a16="http://schemas.microsoft.com/office/drawing/2014/main" id="{70F810D0-D015-F7E4-D385-81CD3A73599E}"/>
                  </a:ext>
                </a:extLst>
              </p:cNvPr>
              <p:cNvSpPr txBox="1">
                <a:spLocks noRot="1" noChangeAspect="1" noMove="1" noResize="1" noEditPoints="1" noAdjustHandles="1" noChangeArrowheads="1" noChangeShapeType="1" noTextEdit="1"/>
              </p:cNvSpPr>
              <p:nvPr/>
            </p:nvSpPr>
            <p:spPr>
              <a:xfrm>
                <a:off x="1979712" y="1147890"/>
                <a:ext cx="4572000" cy="8450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83CE686-9552-DD6A-B109-E6F801D0EB3B}"/>
                  </a:ext>
                </a:extLst>
              </p:cNvPr>
              <p:cNvSpPr txBox="1"/>
              <p:nvPr/>
            </p:nvSpPr>
            <p:spPr>
              <a:xfrm>
                <a:off x="1331640" y="2268233"/>
                <a:ext cx="5454352" cy="116076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which is equivalent to </a:t>
                </a:r>
                <a:endParaRPr lang="zh-CN" altLang="zh-CN" sz="2400" kern="100" dirty="0">
                  <a:effectLst/>
                  <a:latin typeface="Times New Roman" panose="02020603050405020304" pitchFamily="18" charset="0"/>
                  <a:ea typeface="宋体" panose="02010600030101010101" pitchFamily="2" charset="-122"/>
                </a:endParaRPr>
              </a:p>
              <a:p>
                <a:pPr indent="990600" algn="just"/>
                <a14:m>
                  <m:oMathPara xmlns:m="http://schemas.openxmlformats.org/officeDocument/2006/math">
                    <m:oMathParaPr>
                      <m:jc m:val="centerGroup"/>
                    </m:oMathParaPr>
                    <m:oMath xmlns:m="http://schemas.openxmlformats.org/officeDocument/2006/math">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𝑥</m:t>
                          </m:r>
                        </m:e>
                      </m:acc>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𝑧</m:t>
                          </m:r>
                        </m:e>
                        <m:sub>
                          <m:r>
                            <a:rPr lang="en-US" altLang="zh-CN" sz="2400" i="1" kern="100">
                              <a:effectLst/>
                              <a:latin typeface="Cambria Math" panose="02040503050406030204" pitchFamily="18" charset="0"/>
                              <a:ea typeface="宋体" panose="02010600030101010101" pitchFamily="2" charset="-122"/>
                            </a:rPr>
                            <m:t>𝛼</m:t>
                          </m:r>
                          <m:r>
                            <a:rPr lang="en-US" altLang="zh-CN" sz="2400" i="1" kern="100">
                              <a:effectLst/>
                              <a:latin typeface="Cambria Math" panose="02040503050406030204" pitchFamily="18" charset="0"/>
                              <a:ea typeface="宋体" panose="02010600030101010101" pitchFamily="2" charset="-122"/>
                            </a:rPr>
                            <m:t>/2</m:t>
                          </m:r>
                        </m:sub>
                      </m:sSub>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𝜎</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𝑛</m:t>
                              </m:r>
                            </m:e>
                          </m:rad>
                        </m:den>
                      </m:f>
                      <m:r>
                        <a:rPr lang="en-US" altLang="zh-CN" sz="2400" i="1" kern="100">
                          <a:effectLst/>
                          <a:latin typeface="Cambria Math" panose="02040503050406030204" pitchFamily="18" charset="0"/>
                          <a:ea typeface="宋体" panose="02010600030101010101" pitchFamily="2" charset="-122"/>
                        </a:rPr>
                        <m:t>&lt;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𝜇</m:t>
                          </m:r>
                        </m:e>
                        <m:sub>
                          <m:r>
                            <a:rPr lang="en-US" altLang="zh-CN" sz="2400" i="1" kern="100">
                              <a:effectLst/>
                              <a:latin typeface="Cambria Math" panose="02040503050406030204" pitchFamily="18" charset="0"/>
                              <a:ea typeface="宋体" panose="02010600030101010101" pitchFamily="2" charset="-122"/>
                            </a:rPr>
                            <m:t>0</m:t>
                          </m:r>
                        </m:sub>
                      </m:sSub>
                      <m:r>
                        <a:rPr lang="en-US" altLang="zh-CN" sz="2400" i="1" kern="100">
                          <a:effectLst/>
                          <a:latin typeface="Cambria Math" panose="02040503050406030204" pitchFamily="18" charset="0"/>
                          <a:ea typeface="宋体" panose="02010600030101010101" pitchFamily="2" charset="-122"/>
                        </a:rPr>
                        <m:t>&lt;</m:t>
                      </m:r>
                      <m:acc>
                        <m:accPr>
                          <m:chr m:val="̄"/>
                          <m:ctrlPr>
                            <a:rPr lang="zh-CN" altLang="zh-CN" sz="2400" i="1" kern="100">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𝑥</m:t>
                          </m:r>
                        </m:e>
                      </m:acc>
                      <m:r>
                        <a:rPr lang="en-US" altLang="zh-CN" sz="2400" i="1" kern="100">
                          <a:effectLst/>
                          <a:latin typeface="Cambria Math" panose="02040503050406030204" pitchFamily="18" charset="0"/>
                          <a:ea typeface="宋体" panose="02010600030101010101" pitchFamily="2" charset="-122"/>
                        </a:rPr>
                        <m:t>+</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𝑧</m:t>
                          </m:r>
                        </m:e>
                        <m:sub>
                          <m:r>
                            <a:rPr lang="en-US" altLang="zh-CN" sz="2400" i="1" kern="100">
                              <a:effectLst/>
                              <a:latin typeface="Cambria Math" panose="02040503050406030204" pitchFamily="18" charset="0"/>
                              <a:ea typeface="宋体" panose="02010600030101010101" pitchFamily="2" charset="-122"/>
                            </a:rPr>
                            <m:t>𝛼</m:t>
                          </m:r>
                          <m:r>
                            <a:rPr lang="en-US" altLang="zh-CN" sz="2400" i="1" kern="100">
                              <a:effectLst/>
                              <a:latin typeface="Cambria Math" panose="02040503050406030204" pitchFamily="18" charset="0"/>
                              <a:ea typeface="宋体" panose="02010600030101010101" pitchFamily="2" charset="-122"/>
                            </a:rPr>
                            <m:t>/2</m:t>
                          </m:r>
                        </m:sub>
                      </m:sSub>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𝜎</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𝑛</m:t>
                              </m:r>
                            </m:e>
                          </m:rad>
                        </m:den>
                      </m:f>
                    </m:oMath>
                  </m:oMathPara>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7" name="文本框 6">
                <a:extLst>
                  <a:ext uri="{FF2B5EF4-FFF2-40B4-BE49-F238E27FC236}">
                    <a16:creationId xmlns:a16="http://schemas.microsoft.com/office/drawing/2014/main" id="{583CE686-9552-DD6A-B109-E6F801D0EB3B}"/>
                  </a:ext>
                </a:extLst>
              </p:cNvPr>
              <p:cNvSpPr txBox="1">
                <a:spLocks noRot="1" noChangeAspect="1" noMove="1" noResize="1" noEditPoints="1" noAdjustHandles="1" noChangeArrowheads="1" noChangeShapeType="1" noTextEdit="1"/>
              </p:cNvSpPr>
              <p:nvPr/>
            </p:nvSpPr>
            <p:spPr>
              <a:xfrm>
                <a:off x="1331640" y="2268233"/>
                <a:ext cx="5454352" cy="1160767"/>
              </a:xfrm>
              <a:prstGeom prst="rect">
                <a:avLst/>
              </a:prstGeom>
              <a:blipFill>
                <a:blip r:embed="rId4"/>
                <a:stretch>
                  <a:fillRect l="-1676" t="-4188"/>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1BFEA83-A0F7-25F6-36CF-86167767050D}"/>
              </a:ext>
            </a:extLst>
          </p:cNvPr>
          <p:cNvSpPr txBox="1"/>
          <p:nvPr/>
        </p:nvSpPr>
        <p:spPr>
          <a:xfrm>
            <a:off x="359532" y="3806923"/>
            <a:ext cx="8316924" cy="1938992"/>
          </a:xfrm>
          <a:prstGeom prst="rect">
            <a:avLst/>
          </a:prstGeom>
          <a:noFill/>
        </p:spPr>
        <p:txBody>
          <a:bodyPr wrap="square">
            <a:spAutoFit/>
          </a:bodyPr>
          <a:lstStyle/>
          <a:p>
            <a:pPr indent="304800" algn="just"/>
            <a:r>
              <a:rPr lang="en-US" altLang="zh-CN" sz="2400" kern="100" dirty="0">
                <a:effectLst/>
                <a:latin typeface="Times New Roman" panose="02020603050405020304" pitchFamily="18" charset="0"/>
                <a:ea typeface="宋体" panose="02010600030101010101" pitchFamily="2" charset="-122"/>
              </a:rPr>
              <a:t>The equivalence between </a:t>
            </a:r>
            <a:r>
              <a:rPr lang="en-US" altLang="zh-CN" sz="2400" kern="100" dirty="0">
                <a:solidFill>
                  <a:srgbClr val="FF0000"/>
                </a:solidFill>
                <a:effectLst/>
                <a:latin typeface="Times New Roman" panose="02020603050405020304" pitchFamily="18" charset="0"/>
                <a:ea typeface="宋体" panose="02010600030101010101" pitchFamily="2" charset="-122"/>
              </a:rPr>
              <a:t>hypotheses-testing</a:t>
            </a:r>
            <a:r>
              <a:rPr lang="en-US" altLang="zh-CN" sz="2400" kern="100" dirty="0">
                <a:effectLst/>
                <a:latin typeface="Times New Roman" panose="02020603050405020304" pitchFamily="18" charset="0"/>
                <a:ea typeface="宋体" panose="02010600030101010101" pitchFamily="2" charset="-122"/>
              </a:rPr>
              <a:t> and </a:t>
            </a:r>
            <a:r>
              <a:rPr lang="en-US" altLang="zh-CN" sz="2400" kern="100" dirty="0">
                <a:solidFill>
                  <a:srgbClr val="FF0000"/>
                </a:solidFill>
                <a:effectLst/>
                <a:latin typeface="Times New Roman" panose="02020603050405020304" pitchFamily="18" charset="0"/>
                <a:ea typeface="宋体" panose="02010600030101010101" pitchFamily="2" charset="-122"/>
              </a:rPr>
              <a:t>confidence interval estimation</a:t>
            </a:r>
            <a:r>
              <a:rPr lang="en-US" altLang="zh-CN" sz="2400" kern="100" dirty="0">
                <a:effectLst/>
                <a:latin typeface="Times New Roman" panose="02020603050405020304" pitchFamily="18" charset="0"/>
                <a:ea typeface="宋体" panose="02010600030101010101" pitchFamily="2" charset="-122"/>
              </a:rPr>
              <a:t> for comparing two means, two variances or other pair of statistics is similar. As a result, the student of statistics should not consider confidence interval estimation and hypothesis testing as separate forms of statistical inference.</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9434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0351883-DA13-EA48-4EFF-C56467D21E82}"/>
              </a:ext>
            </a:extLst>
          </p:cNvPr>
          <p:cNvSpPr txBox="1"/>
          <p:nvPr/>
        </p:nvSpPr>
        <p:spPr>
          <a:xfrm>
            <a:off x="135774" y="476672"/>
            <a:ext cx="8496944" cy="1200329"/>
          </a:xfrm>
          <a:prstGeom prst="rect">
            <a:avLst/>
          </a:prstGeom>
          <a:noFill/>
        </p:spPr>
        <p:txBody>
          <a:bodyPr wrap="square">
            <a:spAutoFit/>
          </a:bodyPr>
          <a:lstStyle/>
          <a:p>
            <a:pPr indent="266700" algn="just"/>
            <a:r>
              <a:rPr lang="en-US" altLang="zh-CN" sz="2400" kern="100" dirty="0">
                <a:solidFill>
                  <a:srgbClr val="333399"/>
                </a:solidFill>
                <a:effectLst/>
                <a:latin typeface="Times New Roman" panose="02020603050405020304" pitchFamily="18" charset="0"/>
                <a:ea typeface="宋体" panose="02010600030101010101" pitchFamily="2" charset="-122"/>
              </a:rPr>
              <a:t>The truth or falsity of a statistical hypothesis is never known with absolute certainly unless we examine the entire population. This, of course, would be impractical in most situations. </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FEC1CDEC-0CCE-2D46-F9BB-057F02F700E2}"/>
              </a:ext>
            </a:extLst>
          </p:cNvPr>
          <p:cNvSpPr txBox="1"/>
          <p:nvPr/>
        </p:nvSpPr>
        <p:spPr>
          <a:xfrm>
            <a:off x="135774" y="2204864"/>
            <a:ext cx="8496944" cy="1938992"/>
          </a:xfrm>
          <a:prstGeom prst="rect">
            <a:avLst/>
          </a:prstGeom>
          <a:noFill/>
        </p:spPr>
        <p:txBody>
          <a:bodyPr wrap="square">
            <a:spAutoFit/>
          </a:bodyPr>
          <a:lstStyle/>
          <a:p>
            <a:r>
              <a:rPr lang="en-US" altLang="zh-CN" sz="2400" kern="100" dirty="0">
                <a:solidFill>
                  <a:srgbClr val="333333"/>
                </a:solidFill>
                <a:effectLst/>
                <a:latin typeface="Times New Roman" panose="02020603050405020304" pitchFamily="18" charset="0"/>
                <a:ea typeface="宋体" panose="02010600030101010101" pitchFamily="2" charset="-122"/>
              </a:rPr>
              <a:t>Instead, we are force to take a sample from the population and use the data contained in this sample in deciding whether the hypothesis is true or false. In above example, suppose now in tossing the coin 100 times we obtain 60 heads, and from this information we are forced to reach a decision regarding the honesty of the coin.</a:t>
            </a:r>
            <a:endParaRPr lang="zh-CN" altLang="en-US" sz="2400" dirty="0"/>
          </a:p>
        </p:txBody>
      </p:sp>
    </p:spTree>
    <p:extLst>
      <p:ext uri="{BB962C8B-B14F-4D97-AF65-F5344CB8AC3E}">
        <p14:creationId xmlns:p14="http://schemas.microsoft.com/office/powerpoint/2010/main" val="183329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30AED5-0E81-BEA4-BCA2-47B9167DC87C}"/>
              </a:ext>
            </a:extLst>
          </p:cNvPr>
          <p:cNvSpPr>
            <a:spLocks noChangeArrowheads="1"/>
          </p:cNvSpPr>
          <p:nvPr/>
        </p:nvSpPr>
        <p:spPr bwMode="auto">
          <a:xfrm>
            <a:off x="0" y="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Definition 8.1.2</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 statistical procedure or decision rule that leads to establishing the truth or falsity of a hypothesis is called a </a:t>
            </a:r>
            <a:r>
              <a:rPr kumimoji="0" lang="en-US" altLang="zh-CN" sz="2400" b="1" i="0" u="none" strike="noStrike" cap="none" normalizeH="0" baseline="0" dirty="0">
                <a:ln>
                  <a:noFill/>
                </a:ln>
                <a:solidFill>
                  <a:srgbClr val="008000"/>
                </a:solidFill>
                <a:effectLst/>
                <a:latin typeface="Times New Roman" panose="02020603050405020304" pitchFamily="18" charset="0"/>
                <a:ea typeface="宋体" panose="02010600030101010101" pitchFamily="2" charset="-122"/>
                <a:cs typeface="Times New Roman" panose="02020603050405020304" pitchFamily="18" charset="0"/>
              </a:rPr>
              <a:t>statistical test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graphicFrame>
        <p:nvGraphicFramePr>
          <p:cNvPr id="4" name="对象 3">
            <a:extLst>
              <a:ext uri="{FF2B5EF4-FFF2-40B4-BE49-F238E27FC236}">
                <a16:creationId xmlns:a16="http://schemas.microsoft.com/office/drawing/2014/main" id="{450E3B56-8562-266A-F2C2-99DFB3E8C00D}"/>
              </a:ext>
            </a:extLst>
          </p:cNvPr>
          <p:cNvGraphicFramePr>
            <a:graphicFrameLocks noChangeAspect="1"/>
          </p:cNvGraphicFramePr>
          <p:nvPr>
            <p:extLst>
              <p:ext uri="{D42A27DB-BD31-4B8C-83A1-F6EECF244321}">
                <p14:modId xmlns:p14="http://schemas.microsoft.com/office/powerpoint/2010/main" val="1410074165"/>
              </p:ext>
            </p:extLst>
          </p:nvPr>
        </p:nvGraphicFramePr>
        <p:xfrm>
          <a:off x="179512" y="967233"/>
          <a:ext cx="432048" cy="457463"/>
        </p:xfrm>
        <a:graphic>
          <a:graphicData uri="http://schemas.openxmlformats.org/presentationml/2006/ole">
            <mc:AlternateContent xmlns:mc="http://schemas.openxmlformats.org/markup-compatibility/2006">
              <mc:Choice xmlns:v="urn:schemas-microsoft-com:vml" Requires="v">
                <p:oleObj name="Equation" r:id="rId2" imgW="215806" imgH="228501" progId="Equation.DSMT4">
                  <p:embed/>
                </p:oleObj>
              </mc:Choice>
              <mc:Fallback>
                <p:oleObj name="Equation" r:id="rId2" imgW="215806" imgH="228501"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67233"/>
                        <a:ext cx="432048" cy="457463"/>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587B3313-3E3F-FB15-3E43-60E22DF7BD8A}"/>
              </a:ext>
            </a:extLst>
          </p:cNvPr>
          <p:cNvSpPr txBox="1"/>
          <p:nvPr/>
        </p:nvSpPr>
        <p:spPr>
          <a:xfrm>
            <a:off x="755576" y="928421"/>
            <a:ext cx="2288356"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null hypothesis</a:t>
            </a:r>
            <a:endParaRPr lang="zh-CN" altLang="en-US" sz="2400" dirty="0"/>
          </a:p>
        </p:txBody>
      </p:sp>
      <p:graphicFrame>
        <p:nvGraphicFramePr>
          <p:cNvPr id="8" name="对象 7">
            <a:extLst>
              <a:ext uri="{FF2B5EF4-FFF2-40B4-BE49-F238E27FC236}">
                <a16:creationId xmlns:a16="http://schemas.microsoft.com/office/drawing/2014/main" id="{04DE92D8-8C21-1728-C054-6B4EBDB1310C}"/>
              </a:ext>
            </a:extLst>
          </p:cNvPr>
          <p:cNvGraphicFramePr>
            <a:graphicFrameLocks noChangeAspect="1"/>
          </p:cNvGraphicFramePr>
          <p:nvPr>
            <p:extLst>
              <p:ext uri="{D42A27DB-BD31-4B8C-83A1-F6EECF244321}">
                <p14:modId xmlns:p14="http://schemas.microsoft.com/office/powerpoint/2010/main" val="3715671693"/>
              </p:ext>
            </p:extLst>
          </p:nvPr>
        </p:nvGraphicFramePr>
        <p:xfrm>
          <a:off x="155610" y="1617812"/>
          <a:ext cx="432048" cy="486054"/>
        </p:xfrm>
        <a:graphic>
          <a:graphicData uri="http://schemas.openxmlformats.org/presentationml/2006/ole">
            <mc:AlternateContent xmlns:mc="http://schemas.openxmlformats.org/markup-compatibility/2006">
              <mc:Choice xmlns:v="urn:schemas-microsoft-com:vml" Requires="v">
                <p:oleObj name="Equation" r:id="rId4" imgW="203112" imgH="228501" progId="Equation.DSMT4">
                  <p:embed/>
                </p:oleObj>
              </mc:Choice>
              <mc:Fallback>
                <p:oleObj name="Equation" r:id="rId4" imgW="203112" imgH="228501"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10" y="1617812"/>
                        <a:ext cx="432048" cy="486054"/>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36AF82F1-068D-82A0-F152-282E8FE70750}"/>
              </a:ext>
            </a:extLst>
          </p:cNvPr>
          <p:cNvSpPr txBox="1"/>
          <p:nvPr/>
        </p:nvSpPr>
        <p:spPr>
          <a:xfrm>
            <a:off x="755576" y="1580830"/>
            <a:ext cx="3296468"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alternative hypothesis</a:t>
            </a:r>
            <a:endParaRPr lang="zh-CN" altLang="en-US" sz="2400" dirty="0"/>
          </a:p>
        </p:txBody>
      </p:sp>
      <p:sp>
        <p:nvSpPr>
          <p:cNvPr id="12" name="文本框 11">
            <a:extLst>
              <a:ext uri="{FF2B5EF4-FFF2-40B4-BE49-F238E27FC236}">
                <a16:creationId xmlns:a16="http://schemas.microsoft.com/office/drawing/2014/main" id="{994DC042-9BB1-13BB-7E11-32ABA501A767}"/>
              </a:ext>
            </a:extLst>
          </p:cNvPr>
          <p:cNvSpPr txBox="1"/>
          <p:nvPr/>
        </p:nvSpPr>
        <p:spPr>
          <a:xfrm>
            <a:off x="148852" y="2249400"/>
            <a:ext cx="8712968" cy="1200329"/>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       A null hypothesis concerning a population parameter will always be stated so as to specify an exact value of the parameter, the alternative hypothesis allows for the possibility of several values. </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6F8A9FC3-1886-240E-0F64-BF09C9490983}"/>
                  </a:ext>
                </a:extLst>
              </p:cNvPr>
              <p:cNvSpPr txBox="1"/>
              <p:nvPr/>
            </p:nvSpPr>
            <p:spPr>
              <a:xfrm>
                <a:off x="395536" y="3656634"/>
                <a:ext cx="6336704" cy="461665"/>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rPr>
                  <a:t>Assuming that the null hypothesis </a:t>
                </a:r>
                <a14:m>
                  <m:oMath xmlns:m="http://schemas.openxmlformats.org/officeDocument/2006/math">
                    <m:sSub>
                      <m:sSubPr>
                        <m:ctrlPr>
                          <a:rPr lang="en-US" altLang="zh-CN" sz="2400" i="1" kern="100" smtClean="0">
                            <a:solidFill>
                              <a:srgbClr val="0000FF"/>
                            </a:solidFill>
                            <a:effectLst/>
                            <a:latin typeface="Cambria Math" panose="02040503050406030204" pitchFamily="18" charset="0"/>
                          </a:rPr>
                        </m:ctrlPr>
                      </m:sSubPr>
                      <m:e>
                        <m:r>
                          <a:rPr lang="en-US" altLang="zh-CN" sz="2400" b="0" i="1" kern="100" smtClean="0">
                            <a:solidFill>
                              <a:srgbClr val="0000FF"/>
                            </a:solidFill>
                            <a:effectLst/>
                            <a:latin typeface="Cambria Math" panose="02040503050406030204" pitchFamily="18" charset="0"/>
                          </a:rPr>
                          <m:t>𝐻</m:t>
                        </m:r>
                      </m:e>
                      <m:sub>
                        <m:r>
                          <a:rPr lang="en-US" altLang="zh-CN" sz="2400" b="0" i="1" kern="100" smtClean="0">
                            <a:solidFill>
                              <a:srgbClr val="0000FF"/>
                            </a:solidFill>
                            <a:effectLst/>
                            <a:latin typeface="Cambria Math" panose="02040503050406030204" pitchFamily="18" charset="0"/>
                          </a:rPr>
                          <m:t>0</m:t>
                        </m:r>
                      </m:sub>
                    </m:sSub>
                  </m:oMath>
                </a14:m>
                <a:r>
                  <a:rPr lang="zh-CN" altLang="en-US" sz="2400" dirty="0"/>
                  <a:t> </a:t>
                </a:r>
                <a:r>
                  <a:rPr lang="en-US" altLang="zh-CN" sz="2400" dirty="0"/>
                  <a:t>is true, </a:t>
                </a:r>
                <a:endParaRPr lang="zh-CN" altLang="en-US" sz="2400" dirty="0"/>
              </a:p>
            </p:txBody>
          </p:sp>
        </mc:Choice>
        <mc:Fallback>
          <p:sp>
            <p:nvSpPr>
              <p:cNvPr id="14" name="文本框 13">
                <a:extLst>
                  <a:ext uri="{FF2B5EF4-FFF2-40B4-BE49-F238E27FC236}">
                    <a16:creationId xmlns:a16="http://schemas.microsoft.com/office/drawing/2014/main" id="{6F8A9FC3-1886-240E-0F64-BF09C9490983}"/>
                  </a:ext>
                </a:extLst>
              </p:cNvPr>
              <p:cNvSpPr txBox="1">
                <a:spLocks noRot="1" noChangeAspect="1" noMove="1" noResize="1" noEditPoints="1" noAdjustHandles="1" noChangeArrowheads="1" noChangeShapeType="1" noTextEdit="1"/>
              </p:cNvSpPr>
              <p:nvPr/>
            </p:nvSpPr>
            <p:spPr>
              <a:xfrm>
                <a:off x="395536" y="3656634"/>
                <a:ext cx="6336704" cy="461665"/>
              </a:xfrm>
              <a:prstGeom prst="rect">
                <a:avLst/>
              </a:prstGeom>
              <a:blipFill>
                <a:blip r:embed="rId6"/>
                <a:stretch>
                  <a:fillRect l="-1540"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1BDCF972-3F72-7B2C-84FF-ACD6FABB13E4}"/>
                  </a:ext>
                </a:extLst>
              </p:cNvPr>
              <p:cNvSpPr txBox="1"/>
              <p:nvPr/>
            </p:nvSpPr>
            <p:spPr>
              <a:xfrm>
                <a:off x="395536" y="4130614"/>
                <a:ext cx="8016790" cy="830997"/>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rPr>
                  <a:t>Uses the sample data to decide:</a:t>
                </a:r>
                <a:r>
                  <a:rPr lang="en-US" altLang="zh-CN" sz="2400" kern="100" dirty="0">
                    <a:effectLst/>
                    <a:latin typeface="Times New Roman" panose="02020603050405020304" pitchFamily="18" charset="0"/>
                  </a:rPr>
                  <a:t> whether the evidence favors </a:t>
                </a:r>
                <a14:m>
                  <m:oMath xmlns:m="http://schemas.openxmlformats.org/officeDocument/2006/math">
                    <m:sSub>
                      <m:sSubPr>
                        <m:ctrlPr>
                          <a:rPr lang="en-US" altLang="zh-CN" sz="2400" i="1" kern="100" smtClean="0">
                            <a:effectLst/>
                            <a:latin typeface="Cambria Math" panose="02040503050406030204" pitchFamily="18" charset="0"/>
                          </a:rPr>
                        </m:ctrlPr>
                      </m:sSubPr>
                      <m:e>
                        <m:r>
                          <a:rPr lang="en-US" altLang="zh-CN" sz="2400" b="0" i="1" kern="100" smtClean="0">
                            <a:effectLst/>
                            <a:latin typeface="Cambria Math" panose="02040503050406030204" pitchFamily="18" charset="0"/>
                          </a:rPr>
                          <m:t>𝐻</m:t>
                        </m:r>
                      </m:e>
                      <m:sub>
                        <m:r>
                          <a:rPr lang="en-US" altLang="zh-CN" sz="2400" b="0" i="1" kern="100" smtClean="0">
                            <a:effectLst/>
                            <a:latin typeface="Cambria Math" panose="02040503050406030204" pitchFamily="18" charset="0"/>
                          </a:rPr>
                          <m:t>1</m:t>
                        </m:r>
                      </m:sub>
                    </m:sSub>
                  </m:oMath>
                </a14:m>
                <a:r>
                  <a:rPr lang="zh-CN" altLang="en-US" sz="2400" dirty="0"/>
                  <a:t> </a:t>
                </a:r>
                <a:r>
                  <a:rPr lang="en-US" altLang="zh-CN" sz="2400" dirty="0"/>
                  <a:t>rather than </a:t>
                </a:r>
                <a14:m>
                  <m:oMath xmlns:m="http://schemas.openxmlformats.org/officeDocument/2006/math">
                    <m:sSub>
                      <m:sSubPr>
                        <m:ctrlPr>
                          <a:rPr lang="en-US" altLang="zh-CN" sz="2400" i="1" kern="100">
                            <a:solidFill>
                              <a:srgbClr val="0000FF"/>
                            </a:solidFill>
                            <a:latin typeface="Cambria Math" panose="02040503050406030204" pitchFamily="18" charset="0"/>
                          </a:rPr>
                        </m:ctrlPr>
                      </m:sSubPr>
                      <m:e>
                        <m:r>
                          <a:rPr lang="en-US" altLang="zh-CN" sz="2400" i="1" kern="100">
                            <a:solidFill>
                              <a:srgbClr val="0000FF"/>
                            </a:solidFill>
                            <a:latin typeface="Cambria Math" panose="02040503050406030204" pitchFamily="18" charset="0"/>
                          </a:rPr>
                          <m:t>𝐻</m:t>
                        </m:r>
                      </m:e>
                      <m:sub>
                        <m:r>
                          <a:rPr lang="en-US" altLang="zh-CN" sz="2400" i="1" kern="100">
                            <a:solidFill>
                              <a:srgbClr val="0000FF"/>
                            </a:solidFill>
                            <a:latin typeface="Cambria Math" panose="02040503050406030204" pitchFamily="18" charset="0"/>
                          </a:rPr>
                          <m:t>0</m:t>
                        </m:r>
                      </m:sub>
                    </m:sSub>
                  </m:oMath>
                </a14:m>
                <a:r>
                  <a:rPr lang="zh-CN" altLang="en-US" sz="2400" dirty="0"/>
                  <a:t> </a:t>
                </a:r>
                <a:r>
                  <a:rPr lang="en-US" altLang="zh-CN" sz="2400" dirty="0"/>
                  <a:t>and draws one of these two conclusions:</a:t>
                </a:r>
                <a:endParaRPr lang="zh-CN" altLang="en-US" sz="2400" dirty="0"/>
              </a:p>
            </p:txBody>
          </p:sp>
        </mc:Choice>
        <mc:Fallback>
          <p:sp>
            <p:nvSpPr>
              <p:cNvPr id="16" name="文本框 15">
                <a:extLst>
                  <a:ext uri="{FF2B5EF4-FFF2-40B4-BE49-F238E27FC236}">
                    <a16:creationId xmlns:a16="http://schemas.microsoft.com/office/drawing/2014/main" id="{1BDCF972-3F72-7B2C-84FF-ACD6FABB13E4}"/>
                  </a:ext>
                </a:extLst>
              </p:cNvPr>
              <p:cNvSpPr txBox="1">
                <a:spLocks noRot="1" noChangeAspect="1" noMove="1" noResize="1" noEditPoints="1" noAdjustHandles="1" noChangeArrowheads="1" noChangeShapeType="1" noTextEdit="1"/>
              </p:cNvSpPr>
              <p:nvPr/>
            </p:nvSpPr>
            <p:spPr>
              <a:xfrm>
                <a:off x="395536" y="4130614"/>
                <a:ext cx="8016790" cy="830997"/>
              </a:xfrm>
              <a:prstGeom prst="rect">
                <a:avLst/>
              </a:prstGeom>
              <a:blipFill>
                <a:blip r:embed="rId7"/>
                <a:stretch>
                  <a:fillRect l="-1217" t="-5882" b="-169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9034B4F1-9018-30AD-C342-4ABE38CC9689}"/>
                  </a:ext>
                </a:extLst>
              </p:cNvPr>
              <p:cNvSpPr txBox="1"/>
              <p:nvPr/>
            </p:nvSpPr>
            <p:spPr>
              <a:xfrm>
                <a:off x="585598" y="5092504"/>
                <a:ext cx="4621576" cy="461665"/>
              </a:xfrm>
              <a:prstGeom prst="rect">
                <a:avLst/>
              </a:prstGeom>
              <a:noFill/>
            </p:spPr>
            <p:txBody>
              <a:bodyPr wrap="square">
                <a:spAutoFit/>
              </a:bodyPr>
              <a:lstStyle/>
              <a:p>
                <a:r>
                  <a:rPr lang="en-US" altLang="zh-CN" sz="2400" kern="100" dirty="0">
                    <a:effectLst/>
                    <a:latin typeface="Times New Roman" panose="02020603050405020304" pitchFamily="18" charset="0"/>
                  </a:rPr>
                  <a:t>(1) Reject </a:t>
                </a:r>
                <a14:m>
                  <m:oMath xmlns:m="http://schemas.openxmlformats.org/officeDocument/2006/math">
                    <m:sSub>
                      <m:sSubPr>
                        <m:ctrlPr>
                          <a:rPr lang="en-US" altLang="zh-CN" sz="2400" i="1" kern="100" smtClean="0">
                            <a:solidFill>
                              <a:srgbClr val="0000FF"/>
                            </a:solidFill>
                            <a:latin typeface="Cambria Math" panose="02040503050406030204" pitchFamily="18" charset="0"/>
                          </a:rPr>
                        </m:ctrlPr>
                      </m:sSubPr>
                      <m:e>
                        <m:r>
                          <a:rPr lang="en-US" altLang="zh-CN" sz="2400" i="1" kern="100">
                            <a:solidFill>
                              <a:srgbClr val="0000FF"/>
                            </a:solidFill>
                            <a:latin typeface="Cambria Math" panose="02040503050406030204" pitchFamily="18" charset="0"/>
                          </a:rPr>
                          <m:t>𝐻</m:t>
                        </m:r>
                      </m:e>
                      <m:sub>
                        <m:r>
                          <a:rPr lang="en-US" altLang="zh-CN" sz="2400" i="1" kern="100">
                            <a:solidFill>
                              <a:srgbClr val="0000FF"/>
                            </a:solidFill>
                            <a:latin typeface="Cambria Math" panose="02040503050406030204" pitchFamily="18" charset="0"/>
                          </a:rPr>
                          <m:t>0</m:t>
                        </m:r>
                      </m:sub>
                    </m:sSub>
                  </m:oMath>
                </a14:m>
                <a:r>
                  <a:rPr lang="zh-CN" altLang="en-US" sz="2400" dirty="0"/>
                  <a:t> </a:t>
                </a:r>
                <a:r>
                  <a:rPr lang="en-US" altLang="zh-CN" sz="2400" dirty="0"/>
                  <a:t>and accept </a:t>
                </a:r>
                <a14:m>
                  <m:oMath xmlns:m="http://schemas.openxmlformats.org/officeDocument/2006/math">
                    <m:sSub>
                      <m:sSubPr>
                        <m:ctrlPr>
                          <a:rPr lang="en-US" altLang="zh-CN" sz="2400" i="1" kern="100">
                            <a:latin typeface="Cambria Math" panose="02040503050406030204" pitchFamily="18" charset="0"/>
                          </a:rPr>
                        </m:ctrlPr>
                      </m:sSubPr>
                      <m:e>
                        <m:r>
                          <a:rPr lang="en-US" altLang="zh-CN" sz="2400" i="1" kern="100">
                            <a:latin typeface="Cambria Math" panose="02040503050406030204" pitchFamily="18" charset="0"/>
                          </a:rPr>
                          <m:t>𝐻</m:t>
                        </m:r>
                      </m:e>
                      <m:sub>
                        <m:r>
                          <a:rPr lang="en-US" altLang="zh-CN" sz="2400" i="1" kern="100">
                            <a:latin typeface="Cambria Math" panose="02040503050406030204" pitchFamily="18" charset="0"/>
                          </a:rPr>
                          <m:t>1</m:t>
                        </m:r>
                      </m:sub>
                    </m:sSub>
                  </m:oMath>
                </a14:m>
                <a:r>
                  <a:rPr lang="zh-CN" altLang="en-US" sz="2400" dirty="0"/>
                  <a:t> </a:t>
                </a:r>
              </a:p>
            </p:txBody>
          </p:sp>
        </mc:Choice>
        <mc:Fallback>
          <p:sp>
            <p:nvSpPr>
              <p:cNvPr id="18" name="文本框 17">
                <a:extLst>
                  <a:ext uri="{FF2B5EF4-FFF2-40B4-BE49-F238E27FC236}">
                    <a16:creationId xmlns:a16="http://schemas.microsoft.com/office/drawing/2014/main" id="{9034B4F1-9018-30AD-C342-4ABE38CC9689}"/>
                  </a:ext>
                </a:extLst>
              </p:cNvPr>
              <p:cNvSpPr txBox="1">
                <a:spLocks noRot="1" noChangeAspect="1" noMove="1" noResize="1" noEditPoints="1" noAdjustHandles="1" noChangeArrowheads="1" noChangeShapeType="1" noTextEdit="1"/>
              </p:cNvSpPr>
              <p:nvPr/>
            </p:nvSpPr>
            <p:spPr>
              <a:xfrm>
                <a:off x="585598" y="5092504"/>
                <a:ext cx="4621576" cy="461665"/>
              </a:xfrm>
              <a:prstGeom prst="rect">
                <a:avLst/>
              </a:prstGeom>
              <a:blipFill>
                <a:blip r:embed="rId8"/>
                <a:stretch>
                  <a:fillRect l="-1979"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26F809CA-3E21-251D-472B-42B3A476D289}"/>
                  </a:ext>
                </a:extLst>
              </p:cNvPr>
              <p:cNvSpPr txBox="1"/>
              <p:nvPr/>
            </p:nvSpPr>
            <p:spPr>
              <a:xfrm>
                <a:off x="611560" y="5560247"/>
                <a:ext cx="4621576" cy="461665"/>
              </a:xfrm>
              <a:prstGeom prst="rect">
                <a:avLst/>
              </a:prstGeom>
              <a:noFill/>
            </p:spPr>
            <p:txBody>
              <a:bodyPr wrap="square">
                <a:spAutoFit/>
              </a:bodyPr>
              <a:lstStyle/>
              <a:p>
                <a:r>
                  <a:rPr lang="en-US" altLang="zh-CN" sz="2400" kern="100" dirty="0">
                    <a:effectLst/>
                    <a:latin typeface="Times New Roman" panose="02020603050405020304" pitchFamily="18" charset="0"/>
                  </a:rPr>
                  <a:t>(2) Accept </a:t>
                </a:r>
                <a14:m>
                  <m:oMath xmlns:m="http://schemas.openxmlformats.org/officeDocument/2006/math">
                    <m:sSub>
                      <m:sSubPr>
                        <m:ctrlPr>
                          <a:rPr lang="en-US" altLang="zh-CN" sz="2400" i="1" kern="100" smtClean="0">
                            <a:solidFill>
                              <a:srgbClr val="0000FF"/>
                            </a:solidFill>
                            <a:latin typeface="Cambria Math" panose="02040503050406030204" pitchFamily="18" charset="0"/>
                          </a:rPr>
                        </m:ctrlPr>
                      </m:sSubPr>
                      <m:e>
                        <m:r>
                          <a:rPr lang="en-US" altLang="zh-CN" sz="2400" i="1" kern="100">
                            <a:solidFill>
                              <a:srgbClr val="0000FF"/>
                            </a:solidFill>
                            <a:latin typeface="Cambria Math" panose="02040503050406030204" pitchFamily="18" charset="0"/>
                          </a:rPr>
                          <m:t>𝐻</m:t>
                        </m:r>
                      </m:e>
                      <m:sub>
                        <m:r>
                          <a:rPr lang="en-US" altLang="zh-CN" sz="2400" i="1" kern="100">
                            <a:solidFill>
                              <a:srgbClr val="0000FF"/>
                            </a:solidFill>
                            <a:latin typeface="Cambria Math" panose="02040503050406030204" pitchFamily="18" charset="0"/>
                          </a:rPr>
                          <m:t>0</m:t>
                        </m:r>
                      </m:sub>
                    </m:sSub>
                  </m:oMath>
                </a14:m>
                <a:r>
                  <a:rPr lang="zh-CN" altLang="en-US" sz="2400" dirty="0"/>
                  <a:t> </a:t>
                </a:r>
                <a:r>
                  <a:rPr lang="en-US" altLang="zh-CN" sz="2400" dirty="0"/>
                  <a:t>as true</a:t>
                </a:r>
                <a:endParaRPr lang="zh-CN" altLang="en-US" sz="2400" dirty="0"/>
              </a:p>
            </p:txBody>
          </p:sp>
        </mc:Choice>
        <mc:Fallback>
          <p:sp>
            <p:nvSpPr>
              <p:cNvPr id="20" name="文本框 19">
                <a:extLst>
                  <a:ext uri="{FF2B5EF4-FFF2-40B4-BE49-F238E27FC236}">
                    <a16:creationId xmlns:a16="http://schemas.microsoft.com/office/drawing/2014/main" id="{26F809CA-3E21-251D-472B-42B3A476D289}"/>
                  </a:ext>
                </a:extLst>
              </p:cNvPr>
              <p:cNvSpPr txBox="1">
                <a:spLocks noRot="1" noChangeAspect="1" noMove="1" noResize="1" noEditPoints="1" noAdjustHandles="1" noChangeArrowheads="1" noChangeShapeType="1" noTextEdit="1"/>
              </p:cNvSpPr>
              <p:nvPr/>
            </p:nvSpPr>
            <p:spPr>
              <a:xfrm>
                <a:off x="611560" y="5560247"/>
                <a:ext cx="4621576" cy="461665"/>
              </a:xfrm>
              <a:prstGeom prst="rect">
                <a:avLst/>
              </a:prstGeom>
              <a:blipFill>
                <a:blip r:embed="rId9"/>
                <a:stretch>
                  <a:fillRect l="-1979"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59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circle(in)">
                                      <p:cBhvr>
                                        <p:cTn id="4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4" grpId="0"/>
      <p:bldP spid="16" grpId="0"/>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CE7E693-DEEB-8B7B-5FF2-03A487A0DECE}"/>
                  </a:ext>
                </a:extLst>
              </p:cNvPr>
              <p:cNvSpPr txBox="1"/>
              <p:nvPr/>
            </p:nvSpPr>
            <p:spPr>
              <a:xfrm>
                <a:off x="611560" y="1593651"/>
                <a:ext cx="1618250" cy="461665"/>
              </a:xfrm>
              <a:prstGeom prst="rect">
                <a:avLst/>
              </a:prstGeom>
              <a:noFill/>
            </p:spPr>
            <p:txBody>
              <a:bodyPr wrap="square">
                <a:spAutoFit/>
              </a:bodyPr>
              <a:lstStyle/>
              <a:p>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m:t>𝜇</m:t>
                    </m:r>
                    <m:r>
                      <a:rPr lang="en-US" altLang="zh-CN" sz="2400" i="1"/>
                      <m:t>=14</m:t>
                    </m:r>
                  </m:oMath>
                </a14:m>
                <a:endParaRPr lang="zh-CN" altLang="en-US" sz="2400" dirty="0"/>
              </a:p>
            </p:txBody>
          </p:sp>
        </mc:Choice>
        <mc:Fallback>
          <p:sp>
            <p:nvSpPr>
              <p:cNvPr id="9" name="文本框 8">
                <a:extLst>
                  <a:ext uri="{FF2B5EF4-FFF2-40B4-BE49-F238E27FC236}">
                    <a16:creationId xmlns:a16="http://schemas.microsoft.com/office/drawing/2014/main" id="{DCE7E693-DEEB-8B7B-5FF2-03A487A0DECE}"/>
                  </a:ext>
                </a:extLst>
              </p:cNvPr>
              <p:cNvSpPr txBox="1">
                <a:spLocks noRot="1" noChangeAspect="1" noMove="1" noResize="1" noEditPoints="1" noAdjustHandles="1" noChangeArrowheads="1" noChangeShapeType="1" noTextEdit="1"/>
              </p:cNvSpPr>
              <p:nvPr/>
            </p:nvSpPr>
            <p:spPr>
              <a:xfrm>
                <a:off x="611560" y="1593651"/>
                <a:ext cx="1618250" cy="461665"/>
              </a:xfrm>
              <a:prstGeom prst="rect">
                <a:avLst/>
              </a:prstGeom>
              <a:blipFill>
                <a:blip r:embed="rId2"/>
                <a:stretch>
                  <a:fillRect l="-752" t="-10526" b="-2894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4F254B5-EF7D-6D7C-6D04-2148739A5221}"/>
              </a:ext>
            </a:extLst>
          </p:cNvPr>
          <p:cNvSpPr txBox="1"/>
          <p:nvPr/>
        </p:nvSpPr>
        <p:spPr>
          <a:xfrm>
            <a:off x="107504" y="2053757"/>
            <a:ext cx="4621576" cy="461665"/>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and the alternative hypothesis is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193CF691-D40D-9712-6255-AD9DCCDD9150}"/>
                  </a:ext>
                </a:extLst>
              </p:cNvPr>
              <p:cNvSpPr txBox="1"/>
              <p:nvPr/>
            </p:nvSpPr>
            <p:spPr>
              <a:xfrm>
                <a:off x="586202" y="2513863"/>
                <a:ext cx="1690258" cy="461665"/>
              </a:xfrm>
              <a:prstGeom prst="rect">
                <a:avLst/>
              </a:prstGeom>
              <a:noFill/>
            </p:spPr>
            <p:txBody>
              <a:bodyPr wrap="square">
                <a:spAutoFit/>
              </a:bodyPr>
              <a:lstStyle/>
              <a:p>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1</m:t>
                        </m:r>
                      </m:sub>
                    </m:sSub>
                  </m:oMath>
                </a14:m>
                <a:r>
                  <a:rPr lang="en-US" altLang="zh-CN" sz="2400" kern="100" dirty="0">
                    <a:effectLst/>
                    <a:latin typeface="Times New Roman" panose="02020603050405020304" pitchFamily="18" charset="0"/>
                  </a:rPr>
                  <a:t>:</a:t>
                </a:r>
                <a:r>
                  <a:rPr lang="en-US" altLang="zh-CN" sz="2400" dirty="0"/>
                  <a:t> </a:t>
                </a:r>
                <a14:m>
                  <m:oMath xmlns:m="http://schemas.openxmlformats.org/officeDocument/2006/math">
                    <m:r>
                      <a:rPr lang="en-US" altLang="zh-CN" sz="2400" i="1"/>
                      <m:t>𝜇</m:t>
                    </m:r>
                    <m:r>
                      <a:rPr lang="en-US" altLang="zh-CN" sz="2400" i="1"/>
                      <m:t>≠14</m:t>
                    </m:r>
                  </m:oMath>
                </a14:m>
                <a:endParaRPr lang="zh-CN" altLang="en-US" sz="2400" dirty="0"/>
              </a:p>
            </p:txBody>
          </p:sp>
        </mc:Choice>
        <mc:Fallback>
          <p:sp>
            <p:nvSpPr>
              <p:cNvPr id="13" name="文本框 12">
                <a:extLst>
                  <a:ext uri="{FF2B5EF4-FFF2-40B4-BE49-F238E27FC236}">
                    <a16:creationId xmlns:a16="http://schemas.microsoft.com/office/drawing/2014/main" id="{193CF691-D40D-9712-6255-AD9DCCDD9150}"/>
                  </a:ext>
                </a:extLst>
              </p:cNvPr>
              <p:cNvSpPr txBox="1">
                <a:spLocks noRot="1" noChangeAspect="1" noMove="1" noResize="1" noEditPoints="1" noAdjustHandles="1" noChangeArrowheads="1" noChangeShapeType="1" noTextEdit="1"/>
              </p:cNvSpPr>
              <p:nvPr/>
            </p:nvSpPr>
            <p:spPr>
              <a:xfrm>
                <a:off x="586202" y="2513863"/>
                <a:ext cx="1690258" cy="461665"/>
              </a:xfrm>
              <a:prstGeom prst="rect">
                <a:avLst/>
              </a:prstGeom>
              <a:blipFill>
                <a:blip r:embed="rId3"/>
                <a:stretch>
                  <a:fillRect l="-722" t="-10526" b="-2894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53F332C-3F8E-49A1-23C0-23DD32BE4E90}"/>
              </a:ext>
            </a:extLst>
          </p:cNvPr>
          <p:cNvSpPr txBox="1"/>
          <p:nvPr/>
        </p:nvSpPr>
        <p:spPr>
          <a:xfrm>
            <a:off x="139758" y="2999519"/>
            <a:ext cx="8712968" cy="830997"/>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You would like to reject the null hypothesis, thus concluding that the city mean is not equal to $14.</a:t>
            </a:r>
            <a:endParaRPr lang="zh-CN" altLang="zh-CN" sz="2400" kern="100" dirty="0">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2AF30A42-E59E-407F-142A-24847C25C9F8}"/>
              </a:ext>
            </a:extLst>
          </p:cNvPr>
          <p:cNvSpPr txBox="1"/>
          <p:nvPr/>
        </p:nvSpPr>
        <p:spPr>
          <a:xfrm>
            <a:off x="107504" y="241268"/>
            <a:ext cx="8424936" cy="1200329"/>
          </a:xfrm>
          <a:prstGeom prst="rect">
            <a:avLst/>
          </a:prstGeom>
          <a:noFill/>
        </p:spPr>
        <p:txBody>
          <a:bodyPr wrap="square">
            <a:spAutoFit/>
          </a:bodyPr>
          <a:lstStyle/>
          <a:p>
            <a:pPr indent="266700" algn="just"/>
            <a:r>
              <a:rPr lang="en-US" altLang="zh-CN" sz="2400" b="1" kern="100" dirty="0">
                <a:solidFill>
                  <a:srgbClr val="000000"/>
                </a:solidFill>
                <a:effectLst/>
                <a:latin typeface="Times New Roman" panose="02020603050405020304" pitchFamily="18" charset="0"/>
                <a:ea typeface="宋体" panose="02010600030101010101" pitchFamily="2" charset="-122"/>
              </a:rPr>
              <a:t>Example 8.1.1 </a:t>
            </a:r>
            <a:r>
              <a:rPr lang="en-US" altLang="zh-CN" sz="2400" kern="100" dirty="0">
                <a:solidFill>
                  <a:srgbClr val="000000"/>
                </a:solidFill>
                <a:effectLst/>
                <a:latin typeface="Times New Roman" panose="02020603050405020304" pitchFamily="18" charset="0"/>
                <a:ea typeface="宋体" panose="02010600030101010101" pitchFamily="2" charset="-122"/>
              </a:rPr>
              <a:t>You wish to show that the average hourly wage of construction workers in the sample of one city is different from $14, which is the </a:t>
            </a:r>
            <a:r>
              <a:rPr lang="en-US" altLang="zh-CN" sz="2400" b="1" kern="100" dirty="0">
                <a:solidFill>
                  <a:srgbClr val="000000"/>
                </a:solidFill>
                <a:effectLst/>
                <a:latin typeface="Times New Roman" panose="02020603050405020304" pitchFamily="18" charset="0"/>
                <a:ea typeface="宋体" panose="02010600030101010101" pitchFamily="2" charset="-122"/>
              </a:rPr>
              <a:t>national average</a:t>
            </a:r>
            <a:r>
              <a:rPr lang="en-US" altLang="zh-CN" sz="2400" kern="100" dirty="0">
                <a:solidFill>
                  <a:srgbClr val="000000"/>
                </a:solidFill>
                <a:effectLst/>
                <a:latin typeface="Times New Roman" panose="02020603050405020304" pitchFamily="18" charset="0"/>
                <a:ea typeface="宋体" panose="02010600030101010101" pitchFamily="2" charset="-122"/>
              </a:rPr>
              <a:t>, the null hypothesis is </a:t>
            </a:r>
            <a:endParaRPr lang="zh-CN" altLang="zh-CN" sz="2400" kern="100" dirty="0">
              <a:effectLst/>
              <a:latin typeface="Times New Roman" panose="02020603050405020304" pitchFamily="18" charset="0"/>
              <a:ea typeface="宋体" panose="02010600030101010101" pitchFamily="2" charset="-122"/>
            </a:endParaRPr>
          </a:p>
        </p:txBody>
      </p:sp>
      <p:sp>
        <p:nvSpPr>
          <p:cNvPr id="20" name="文本框 19">
            <a:extLst>
              <a:ext uri="{FF2B5EF4-FFF2-40B4-BE49-F238E27FC236}">
                <a16:creationId xmlns:a16="http://schemas.microsoft.com/office/drawing/2014/main" id="{BD520FAC-C16C-81AD-01EF-892920D51AD7}"/>
              </a:ext>
            </a:extLst>
          </p:cNvPr>
          <p:cNvSpPr txBox="1"/>
          <p:nvPr/>
        </p:nvSpPr>
        <p:spPr>
          <a:xfrm>
            <a:off x="4067944" y="2513863"/>
            <a:ext cx="2232248"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a:t>
            </a:r>
            <a:r>
              <a:rPr lang="en-US" altLang="zh-CN" sz="2400" b="1" kern="100" dirty="0">
                <a:solidFill>
                  <a:srgbClr val="0000FF"/>
                </a:solidFill>
                <a:effectLst/>
                <a:latin typeface="Times New Roman" panose="02020603050405020304" pitchFamily="18" charset="0"/>
                <a:ea typeface="宋体" panose="02010600030101010101" pitchFamily="2" charset="-122"/>
              </a:rPr>
              <a:t>two-tailed test</a:t>
            </a:r>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p:spTree>
    <p:extLst>
      <p:ext uri="{BB962C8B-B14F-4D97-AF65-F5344CB8AC3E}">
        <p14:creationId xmlns:p14="http://schemas.microsoft.com/office/powerpoint/2010/main" val="61852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B9D94B8-F079-8FD9-AA85-D17682F2ED2D}"/>
                  </a:ext>
                </a:extLst>
              </p:cNvPr>
              <p:cNvSpPr txBox="1"/>
              <p:nvPr/>
            </p:nvSpPr>
            <p:spPr>
              <a:xfrm>
                <a:off x="143508" y="31024"/>
                <a:ext cx="8856984" cy="1569660"/>
              </a:xfrm>
              <a:prstGeom prst="rect">
                <a:avLst/>
              </a:prstGeom>
              <a:noFill/>
            </p:spPr>
            <p:txBody>
              <a:bodyPr wrap="square">
                <a:spAutoFit/>
              </a:bodyPr>
              <a:lstStyle/>
              <a:p>
                <a:r>
                  <a:rPr lang="en-US" altLang="zh-CN" sz="2400" b="1" kern="100" dirty="0">
                    <a:effectLst/>
                    <a:latin typeface="Times New Roman" panose="02020603050405020304" pitchFamily="18" charset="0"/>
                    <a:cs typeface="Times New Roman" panose="02020603050405020304" pitchFamily="18" charset="0"/>
                  </a:rPr>
                  <a:t>Example 8.1.2  </a:t>
                </a:r>
                <a:r>
                  <a:rPr lang="en-US" altLang="zh-CN" sz="2400" kern="100" dirty="0">
                    <a:effectLst/>
                    <a:latin typeface="Times New Roman" panose="02020603050405020304" pitchFamily="18" charset="0"/>
                    <a:cs typeface="Times New Roman" panose="02020603050405020304" pitchFamily="18" charset="0"/>
                  </a:rPr>
                  <a:t>A milling process currently produces an average of 3% defective. You are interested in showing that a simple adjustment on a machine will decrease </a:t>
                </a:r>
                <a14:m>
                  <m:oMath xmlns:m="http://schemas.openxmlformats.org/officeDocument/2006/math">
                    <m:r>
                      <a:rPr lang="en-US" altLang="zh-CN" sz="2400" b="0" i="1" kern="100" smtClean="0">
                        <a:effectLst/>
                        <a:latin typeface="Cambria Math" panose="02040503050406030204" pitchFamily="18" charset="0"/>
                      </a:rPr>
                      <m:t>𝑝</m:t>
                    </m:r>
                  </m:oMath>
                </a14:m>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 proportion of defective produced in the milling process. Thus, the null hypothesis is</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1B9D94B8-F079-8FD9-AA85-D17682F2ED2D}"/>
                  </a:ext>
                </a:extLst>
              </p:cNvPr>
              <p:cNvSpPr txBox="1">
                <a:spLocks noRot="1" noChangeAspect="1" noMove="1" noResize="1" noEditPoints="1" noAdjustHandles="1" noChangeArrowheads="1" noChangeShapeType="1" noTextEdit="1"/>
              </p:cNvSpPr>
              <p:nvPr/>
            </p:nvSpPr>
            <p:spPr>
              <a:xfrm>
                <a:off x="143508" y="31024"/>
                <a:ext cx="8856984" cy="1569660"/>
              </a:xfrm>
              <a:prstGeom prst="rect">
                <a:avLst/>
              </a:prstGeom>
              <a:blipFill>
                <a:blip r:embed="rId2"/>
                <a:stretch>
                  <a:fillRect l="-1102" t="-3101" b="-77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D8FA315-0A98-3E49-B897-5E9D7B866979}"/>
                  </a:ext>
                </a:extLst>
              </p:cNvPr>
              <p:cNvSpPr txBox="1"/>
              <p:nvPr/>
            </p:nvSpPr>
            <p:spPr>
              <a:xfrm>
                <a:off x="755576" y="1600684"/>
                <a:ext cx="2088232" cy="461665"/>
              </a:xfrm>
              <a:prstGeom prst="rect">
                <a:avLst/>
              </a:prstGeom>
              <a:noFill/>
            </p:spPr>
            <p:txBody>
              <a:bodyPr wrap="square">
                <a:spAutoFit/>
              </a:bodyPr>
              <a:lstStyle/>
              <a:p>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 </a:t>
                </a:r>
                <a14:m>
                  <m:oMath xmlns:m="http://schemas.openxmlformats.org/officeDocument/2006/math">
                    <m:r>
                      <a:rPr lang="en-US" altLang="zh-CN" sz="2400" i="1"/>
                      <m:t>𝑝</m:t>
                    </m:r>
                    <m:r>
                      <a:rPr lang="en-US" altLang="zh-CN" sz="2400" i="1"/>
                      <m:t>=0.03</m:t>
                    </m:r>
                  </m:oMath>
                </a14:m>
                <a:endParaRPr lang="zh-CN" altLang="en-US" sz="2400" dirty="0"/>
              </a:p>
            </p:txBody>
          </p:sp>
        </mc:Choice>
        <mc:Fallback>
          <p:sp>
            <p:nvSpPr>
              <p:cNvPr id="6" name="文本框 5">
                <a:extLst>
                  <a:ext uri="{FF2B5EF4-FFF2-40B4-BE49-F238E27FC236}">
                    <a16:creationId xmlns:a16="http://schemas.microsoft.com/office/drawing/2014/main" id="{1D8FA315-0A98-3E49-B897-5E9D7B866979}"/>
                  </a:ext>
                </a:extLst>
              </p:cNvPr>
              <p:cNvSpPr txBox="1">
                <a:spLocks noRot="1" noChangeAspect="1" noMove="1" noResize="1" noEditPoints="1" noAdjustHandles="1" noChangeArrowheads="1" noChangeShapeType="1" noTextEdit="1"/>
              </p:cNvSpPr>
              <p:nvPr/>
            </p:nvSpPr>
            <p:spPr>
              <a:xfrm>
                <a:off x="755576" y="1600684"/>
                <a:ext cx="2088232" cy="461665"/>
              </a:xfrm>
              <a:prstGeom prst="rect">
                <a:avLst/>
              </a:prstGeom>
              <a:blipFill>
                <a:blip r:embed="rId3"/>
                <a:stretch>
                  <a:fillRect l="-875" t="-10667" b="-3066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38C2605-DF0C-37C9-CC6E-CF8B27B3BB65}"/>
              </a:ext>
            </a:extLst>
          </p:cNvPr>
          <p:cNvSpPr txBox="1"/>
          <p:nvPr/>
        </p:nvSpPr>
        <p:spPr>
          <a:xfrm>
            <a:off x="143508" y="2062349"/>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and the alternative hypothesis is</a:t>
            </a:r>
            <a:endParaRPr lang="zh-CN" altLang="en-US" sz="2400"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F7DBAAD-0AB9-03D0-42D6-B174C530B697}"/>
                  </a:ext>
                </a:extLst>
              </p:cNvPr>
              <p:cNvSpPr txBox="1"/>
              <p:nvPr/>
            </p:nvSpPr>
            <p:spPr>
              <a:xfrm>
                <a:off x="755576" y="2520083"/>
                <a:ext cx="1997968" cy="461665"/>
              </a:xfrm>
              <a:prstGeom prst="rect">
                <a:avLst/>
              </a:prstGeom>
              <a:noFill/>
            </p:spPr>
            <p:txBody>
              <a:bodyPr wrap="square">
                <a:spAutoFit/>
              </a:bodyPr>
              <a:lstStyle/>
              <a:p>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1</m:t>
                        </m:r>
                      </m:sub>
                    </m:sSub>
                  </m:oMath>
                </a14:m>
                <a:r>
                  <a:rPr lang="en-US" altLang="zh-CN" sz="2400" kern="100" dirty="0">
                    <a:effectLst/>
                    <a:latin typeface="Times New Roman" panose="02020603050405020304" pitchFamily="18" charset="0"/>
                  </a:rPr>
                  <a:t>:</a:t>
                </a:r>
                <a:r>
                  <a:rPr lang="en-US" altLang="zh-CN" sz="2400" dirty="0"/>
                  <a:t> </a:t>
                </a:r>
                <a14:m>
                  <m:oMath xmlns:m="http://schemas.openxmlformats.org/officeDocument/2006/math">
                    <m:r>
                      <a:rPr lang="en-US" altLang="zh-CN" sz="2400" i="1"/>
                      <m:t>𝑝</m:t>
                    </m:r>
                    <m:r>
                      <a:rPr lang="en-US" altLang="zh-CN" sz="2400" i="1"/>
                      <m:t>&lt;0.03</m:t>
                    </m:r>
                  </m:oMath>
                </a14:m>
                <a:endParaRPr lang="zh-CN" altLang="en-US" sz="2400" dirty="0"/>
              </a:p>
            </p:txBody>
          </p:sp>
        </mc:Choice>
        <mc:Fallback>
          <p:sp>
            <p:nvSpPr>
              <p:cNvPr id="10" name="文本框 9">
                <a:extLst>
                  <a:ext uri="{FF2B5EF4-FFF2-40B4-BE49-F238E27FC236}">
                    <a16:creationId xmlns:a16="http://schemas.microsoft.com/office/drawing/2014/main" id="{4F7DBAAD-0AB9-03D0-42D6-B174C530B697}"/>
                  </a:ext>
                </a:extLst>
              </p:cNvPr>
              <p:cNvSpPr txBox="1">
                <a:spLocks noRot="1" noChangeAspect="1" noMove="1" noResize="1" noEditPoints="1" noAdjustHandles="1" noChangeArrowheads="1" noChangeShapeType="1" noTextEdit="1"/>
              </p:cNvSpPr>
              <p:nvPr/>
            </p:nvSpPr>
            <p:spPr>
              <a:xfrm>
                <a:off x="755576" y="2520083"/>
                <a:ext cx="1997968" cy="461665"/>
              </a:xfrm>
              <a:prstGeom prst="rect">
                <a:avLst/>
              </a:prstGeom>
              <a:blipFill>
                <a:blip r:embed="rId4"/>
                <a:stretch>
                  <a:fillRect l="-915" t="-10526" b="-2894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C8B5FE5-2D99-CB90-5605-4343B70809E3}"/>
              </a:ext>
            </a:extLst>
          </p:cNvPr>
          <p:cNvSpPr txBox="1"/>
          <p:nvPr/>
        </p:nvSpPr>
        <p:spPr>
          <a:xfrm>
            <a:off x="3960950" y="2520082"/>
            <a:ext cx="2429508"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a:t>
            </a:r>
            <a:r>
              <a:rPr lang="en-US" altLang="zh-CN" sz="2400" b="1" kern="100" dirty="0">
                <a:solidFill>
                  <a:srgbClr val="0000FF"/>
                </a:solidFill>
                <a:effectLst/>
                <a:latin typeface="Times New Roman" panose="02020603050405020304" pitchFamily="18" charset="0"/>
                <a:ea typeface="宋体" panose="02010600030101010101" pitchFamily="2" charset="-122"/>
              </a:rPr>
              <a:t>one-tailed test</a:t>
            </a:r>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13508F6C-901A-1D12-461C-E96661C11562}"/>
                  </a:ext>
                </a:extLst>
              </p:cNvPr>
              <p:cNvSpPr txBox="1"/>
              <p:nvPr/>
            </p:nvSpPr>
            <p:spPr>
              <a:xfrm>
                <a:off x="251520" y="3236071"/>
                <a:ext cx="8748972" cy="830997"/>
              </a:xfrm>
              <a:prstGeom prst="rect">
                <a:avLst/>
              </a:prstGeom>
              <a:noFill/>
            </p:spPr>
            <p:txBody>
              <a:bodyPr wrap="square">
                <a:spAutoFit/>
              </a:bodyPr>
              <a:lstStyle/>
              <a:p>
                <a:r>
                  <a:rPr lang="en-US" altLang="zh-CN" sz="2400" kern="100" dirty="0">
                    <a:effectLst/>
                    <a:latin typeface="Times New Roman" panose="02020603050405020304" pitchFamily="18" charset="0"/>
                  </a:rPr>
                  <a:t>If you can reject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dirty="0"/>
                  <a:t>, you can conclude that the adjusted process produces fewer than 3% defectives.</a:t>
                </a:r>
                <a:endParaRPr lang="zh-CN" altLang="en-US" sz="2400" dirty="0"/>
              </a:p>
            </p:txBody>
          </p:sp>
        </mc:Choice>
        <mc:Fallback>
          <p:sp>
            <p:nvSpPr>
              <p:cNvPr id="14" name="文本框 13">
                <a:extLst>
                  <a:ext uri="{FF2B5EF4-FFF2-40B4-BE49-F238E27FC236}">
                    <a16:creationId xmlns:a16="http://schemas.microsoft.com/office/drawing/2014/main" id="{13508F6C-901A-1D12-461C-E96661C11562}"/>
                  </a:ext>
                </a:extLst>
              </p:cNvPr>
              <p:cNvSpPr txBox="1">
                <a:spLocks noRot="1" noChangeAspect="1" noMove="1" noResize="1" noEditPoints="1" noAdjustHandles="1" noChangeArrowheads="1" noChangeShapeType="1" noTextEdit="1"/>
              </p:cNvSpPr>
              <p:nvPr/>
            </p:nvSpPr>
            <p:spPr>
              <a:xfrm>
                <a:off x="251520" y="3236071"/>
                <a:ext cx="8748972" cy="830997"/>
              </a:xfrm>
              <a:prstGeom prst="rect">
                <a:avLst/>
              </a:prstGeom>
              <a:blipFill>
                <a:blip r:embed="rId5"/>
                <a:stretch>
                  <a:fillRect l="-1045" t="-5882" r="-697" b="-169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36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A70DE9-BCD0-F496-A90F-EDEBC658CFBD}"/>
              </a:ext>
            </a:extLst>
          </p:cNvPr>
          <p:cNvSpPr>
            <a:spLocks noChangeArrowheads="1"/>
          </p:cNvSpPr>
          <p:nvPr/>
        </p:nvSpPr>
        <p:spPr bwMode="auto">
          <a:xfrm>
            <a:off x="0" y="145757"/>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There is a difference in the forms of the alternative hypotheses given in Example 8.1.1 and 8.1.2. </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3CEAF4A8-5B23-1003-3C2F-451F803FDD24}"/>
                  </a:ext>
                </a:extLst>
              </p:cNvPr>
              <p:cNvSpPr>
                <a:spLocks noChangeArrowheads="1"/>
              </p:cNvSpPr>
              <p:nvPr/>
            </p:nvSpPr>
            <p:spPr bwMode="auto">
              <a:xfrm>
                <a:off x="107504" y="1124744"/>
                <a:ext cx="9144000"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Example 8.1.1, no directional difference is suggested for the value of </a:t>
                </a:r>
                <a14:m>
                  <m:oMath xmlns:m="http://schemas.openxmlformats.org/officeDocument/2006/math">
                    <m:r>
                      <a:rPr kumimoji="0" lang="zh-CN" altLang="en-U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𝜇</m:t>
                    </m:r>
                  </m:oMath>
                </a14:m>
                <a:r>
                  <a:rPr kumimoji="0" lang="en-US" altLang="zh-CN" sz="2400" b="0" i="0" u="none" strike="noStrike" cap="none" normalizeH="0" baseline="0" dirty="0">
                    <a:ln>
                      <a:noFill/>
                    </a:ln>
                    <a:solidFill>
                      <a:schemeClr val="tx1"/>
                    </a:solidFill>
                    <a:effectLst/>
                  </a:rPr>
                  <a:t>; </a:t>
                </a:r>
                <a:r>
                  <a:rPr lang="en-US" altLang="zh-CN" sz="2400" dirty="0"/>
                  <a:t>that is</a:t>
                </a:r>
                <a14:m>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 </m:t>
                    </m:r>
                    <m:r>
                      <a:rPr lang="zh-CN" altLang="en-US" sz="2400" i="1">
                        <a:latin typeface="Cambria Math" panose="02040503050406030204" pitchFamily="18" charset="0"/>
                        <a:cs typeface="Times New Roman" panose="02020603050405020304" pitchFamily="18" charset="0"/>
                      </a:rPr>
                      <m:t>𝜇</m:t>
                    </m:r>
                  </m:oMath>
                </a14:m>
                <a:r>
                  <a:rPr kumimoji="0" lang="en-US" altLang="zh-CN" sz="2400" b="0" i="0" u="none" strike="noStrike" cap="none" normalizeH="0" baseline="0" dirty="0">
                    <a:ln>
                      <a:noFill/>
                    </a:ln>
                    <a:solidFill>
                      <a:schemeClr val="tx1"/>
                    </a:solidFill>
                    <a:effectLst/>
                  </a:rPr>
                  <a:t> </a:t>
                </a:r>
                <a:r>
                  <a:rPr lang="en-US" altLang="zh-CN" sz="2400" dirty="0"/>
                  <a:t>might be either larger or smaller than $14 if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cs typeface="Times New Roman" panose="02020603050405020304" pitchFamily="18" charset="0"/>
                          </a:rPr>
                          <m:t>𝐻</m:t>
                        </m:r>
                      </m:e>
                      <m:sub>
                        <m:r>
                          <a:rPr lang="en-US" altLang="zh-CN" sz="2400" i="1" kern="100">
                            <a:latin typeface="Cambria Math" panose="02040503050406030204" pitchFamily="18" charset="0"/>
                            <a:cs typeface="Times New Roman" panose="02020603050405020304" pitchFamily="18" charset="0"/>
                          </a:rPr>
                          <m:t>1</m:t>
                        </m:r>
                      </m:sub>
                    </m:sSub>
                  </m:oMath>
                </a14:m>
                <a:r>
                  <a:rPr kumimoji="0" lang="en-US" altLang="zh-CN" sz="2400" b="0" i="0" u="none" strike="noStrike" cap="none" normalizeH="0" baseline="0" dirty="0">
                    <a:ln>
                      <a:noFill/>
                    </a:ln>
                    <a:solidFill>
                      <a:schemeClr val="tx1"/>
                    </a:solidFill>
                    <a:effectLst/>
                  </a:rPr>
                  <a:t> </a:t>
                </a:r>
                <a:r>
                  <a:rPr lang="en-US" altLang="zh-CN" sz="2400" dirty="0"/>
                  <a:t>is true. This type of test is called a </a:t>
                </a:r>
                <a:r>
                  <a:rPr lang="en-US" altLang="zh-CN" sz="2400" b="1" dirty="0"/>
                  <a:t>two-tailed test of hypothesis</a:t>
                </a:r>
                <a:r>
                  <a:rPr lang="en-US" altLang="zh-CN" sz="2400" dirty="0"/>
                  <a:t>.</a:t>
                </a:r>
                <a:endParaRPr kumimoji="0" lang="en-US" altLang="zh-CN" sz="2400" b="0" i="0" u="none" strike="noStrike" cap="none" normalizeH="0" baseline="0" dirty="0">
                  <a:ln>
                    <a:noFill/>
                  </a:ln>
                  <a:solidFill>
                    <a:schemeClr val="tx1"/>
                  </a:solidFill>
                  <a:effectLst/>
                </a:endParaRPr>
              </a:p>
            </p:txBody>
          </p:sp>
        </mc:Choice>
        <mc:Fallback>
          <p:sp>
            <p:nvSpPr>
              <p:cNvPr id="4" name="Rectangle 3">
                <a:extLst>
                  <a:ext uri="{FF2B5EF4-FFF2-40B4-BE49-F238E27FC236}">
                    <a16:creationId xmlns:a16="http://schemas.microsoft.com/office/drawing/2014/main" id="{3CEAF4A8-5B23-1003-3C2F-451F803FDD24}"/>
                  </a:ext>
                </a:extLst>
              </p:cNvPr>
              <p:cNvSpPr>
                <a:spLocks noRot="1" noChangeAspect="1" noMove="1" noResize="1" noEditPoints="1" noAdjustHandles="1" noChangeArrowheads="1" noChangeShapeType="1" noTextEdit="1"/>
              </p:cNvSpPr>
              <p:nvPr/>
            </p:nvSpPr>
            <p:spPr bwMode="auto">
              <a:xfrm>
                <a:off x="107504" y="1124744"/>
                <a:ext cx="9144000" cy="1200329"/>
              </a:xfrm>
              <a:prstGeom prst="rect">
                <a:avLst/>
              </a:prstGeom>
              <a:blipFill>
                <a:blip r:embed="rId2"/>
                <a:stretch>
                  <a:fillRect l="-1067" t="-4082" b="-117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EF3F6A8-06CE-460B-5CB7-647292D03C5E}"/>
                  </a:ext>
                </a:extLst>
              </p:cNvPr>
              <p:cNvSpPr txBox="1"/>
              <p:nvPr/>
            </p:nvSpPr>
            <p:spPr>
              <a:xfrm>
                <a:off x="130527" y="2644170"/>
                <a:ext cx="8280920" cy="1569660"/>
              </a:xfrm>
              <a:prstGeom prst="rect">
                <a:avLst/>
              </a:prstGeom>
              <a:noFill/>
            </p:spPr>
            <p:txBody>
              <a:bodyPr wrap="square">
                <a:spAutoFit/>
              </a:bodyPr>
              <a:lstStyle/>
              <a:p>
                <a:r>
                  <a:rPr lang="en-US" altLang="zh-CN" sz="2400" kern="100" dirty="0">
                    <a:effectLst/>
                    <a:latin typeface="Times New Roman" panose="02020603050405020304" pitchFamily="18" charset="0"/>
                  </a:rPr>
                  <a:t>     In Example 8.1.2, however, you are specifically interested in detecting a directional different in the value of </a:t>
                </a:r>
                <a14:m>
                  <m:oMath xmlns:m="http://schemas.openxmlformats.org/officeDocument/2006/math">
                    <m:r>
                      <a:rPr lang="en-US" altLang="zh-CN" sz="2400" b="0" i="1" kern="100" smtClean="0">
                        <a:effectLst/>
                        <a:latin typeface="Cambria Math" panose="02040503050406030204" pitchFamily="18" charset="0"/>
                      </a:rPr>
                      <m:t>𝑝</m:t>
                    </m:r>
                  </m:oMath>
                </a14:m>
                <a:r>
                  <a:rPr lang="en-US" altLang="zh-CN" sz="2400" dirty="0"/>
                  <a:t>;</a:t>
                </a:r>
                <a:r>
                  <a:rPr lang="zh-CN" altLang="en-US" sz="2400" dirty="0"/>
                  <a:t> </a:t>
                </a:r>
                <a:r>
                  <a:rPr lang="en-US" altLang="zh-CN" sz="2400" dirty="0"/>
                  <a:t>that is, if if </a:t>
                </a:r>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rPr>
                        </m:ctrlPr>
                      </m:sSubPr>
                      <m:e>
                        <m:r>
                          <a:rPr lang="en-US" altLang="zh-CN" sz="2400" i="1" kern="100">
                            <a:latin typeface="Cambria Math" panose="02040503050406030204" pitchFamily="18" charset="0"/>
                            <a:cs typeface="Times New Roman" panose="02020603050405020304" pitchFamily="18" charset="0"/>
                          </a:rPr>
                          <m:t>𝐻</m:t>
                        </m:r>
                      </m:e>
                      <m:sub>
                        <m:r>
                          <a:rPr lang="en-US" altLang="zh-CN" sz="2400" i="1" kern="100">
                            <a:latin typeface="Cambria Math" panose="02040503050406030204" pitchFamily="18" charset="0"/>
                            <a:cs typeface="Times New Roman" panose="02020603050405020304" pitchFamily="18" charset="0"/>
                          </a:rPr>
                          <m:t>1</m:t>
                        </m:r>
                      </m:sub>
                    </m:sSub>
                  </m:oMath>
                </a14:m>
                <a:r>
                  <a:rPr lang="en-US" altLang="zh-CN" sz="2400" dirty="0"/>
                  <a:t> is true. the value of </a:t>
                </a:r>
                <a14:m>
                  <m:oMath xmlns:m="http://schemas.openxmlformats.org/officeDocument/2006/math">
                    <m:r>
                      <a:rPr lang="en-US" altLang="zh-CN" sz="2400" i="1" kern="100">
                        <a:latin typeface="Cambria Math" panose="02040503050406030204" pitchFamily="18" charset="0"/>
                      </a:rPr>
                      <m:t>𝑝</m:t>
                    </m:r>
                  </m:oMath>
                </a14:m>
                <a:r>
                  <a:rPr lang="zh-CN" altLang="en-US" sz="2400" dirty="0"/>
                  <a:t> </a:t>
                </a:r>
                <a:r>
                  <a:rPr lang="en-US" altLang="zh-CN" sz="2400" dirty="0"/>
                  <a:t>is less than 0.03. This type of test is called a </a:t>
                </a:r>
                <a:r>
                  <a:rPr lang="en-US" altLang="zh-CN" sz="2400" b="1" dirty="0"/>
                  <a:t>one-tailed test of hypothesis</a:t>
                </a:r>
                <a:r>
                  <a:rPr lang="en-US" altLang="zh-CN" sz="2400" dirty="0"/>
                  <a:t>.</a:t>
                </a:r>
                <a:endParaRPr lang="zh-CN" altLang="en-US" sz="2400" dirty="0"/>
              </a:p>
            </p:txBody>
          </p:sp>
        </mc:Choice>
        <mc:Fallback>
          <p:sp>
            <p:nvSpPr>
              <p:cNvPr id="7" name="文本框 6">
                <a:extLst>
                  <a:ext uri="{FF2B5EF4-FFF2-40B4-BE49-F238E27FC236}">
                    <a16:creationId xmlns:a16="http://schemas.microsoft.com/office/drawing/2014/main" id="{4EF3F6A8-06CE-460B-5CB7-647292D03C5E}"/>
                  </a:ext>
                </a:extLst>
              </p:cNvPr>
              <p:cNvSpPr txBox="1">
                <a:spLocks noRot="1" noChangeAspect="1" noMove="1" noResize="1" noEditPoints="1" noAdjustHandles="1" noChangeArrowheads="1" noChangeShapeType="1" noTextEdit="1"/>
              </p:cNvSpPr>
              <p:nvPr/>
            </p:nvSpPr>
            <p:spPr>
              <a:xfrm>
                <a:off x="130527" y="2644170"/>
                <a:ext cx="8280920" cy="1569660"/>
              </a:xfrm>
              <a:prstGeom prst="rect">
                <a:avLst/>
              </a:prstGeom>
              <a:blipFill>
                <a:blip r:embed="rId3"/>
                <a:stretch>
                  <a:fillRect l="-1104" t="-3113" b="-8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87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5EE49D-3BF3-3691-1791-A1E051A5B03D}"/>
              </a:ext>
            </a:extLst>
          </p:cNvPr>
          <p:cNvSpPr txBox="1"/>
          <p:nvPr/>
        </p:nvSpPr>
        <p:spPr>
          <a:xfrm>
            <a:off x="0" y="30887"/>
            <a:ext cx="5382344" cy="461665"/>
          </a:xfrm>
          <a:prstGeom prst="rect">
            <a:avLst/>
          </a:prstGeom>
          <a:noFill/>
        </p:spPr>
        <p:txBody>
          <a:bodyPr wrap="square">
            <a:spAutoFit/>
          </a:bodyPr>
          <a:lstStyle/>
          <a:p>
            <a:pPr lvl="1">
              <a:tabLst>
                <a:tab pos="409575" algn="l"/>
              </a:tabLst>
            </a:pPr>
            <a:r>
              <a:rPr lang="en-US" altLang="zh-CN" sz="2400" b="1" kern="100" dirty="0">
                <a:solidFill>
                  <a:srgbClr val="000080"/>
                </a:solidFill>
                <a:effectLst/>
                <a:latin typeface="Times New Roman" panose="02020603050405020304" pitchFamily="18" charset="0"/>
                <a:ea typeface="宋体" panose="02010600030101010101" pitchFamily="2" charset="-122"/>
              </a:rPr>
              <a:t>8.2 Testing a statistical Hypothesis</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05ECE969-18E9-2984-D917-B38BB1D4183D}"/>
              </a:ext>
            </a:extLst>
          </p:cNvPr>
          <p:cNvSpPr txBox="1"/>
          <p:nvPr/>
        </p:nvSpPr>
        <p:spPr>
          <a:xfrm>
            <a:off x="467544" y="496762"/>
            <a:ext cx="8208912"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     To illustrate the testing of a statistical hypothesis, consider the following example.</a:t>
            </a:r>
            <a:endParaRPr lang="zh-CN" altLang="en-US" sz="24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78D5752-9C1B-4D6F-148B-C98C38943DEE}"/>
                  </a:ext>
                </a:extLst>
              </p:cNvPr>
              <p:cNvSpPr txBox="1"/>
              <p:nvPr/>
            </p:nvSpPr>
            <p:spPr>
              <a:xfrm>
                <a:off x="323528" y="1412776"/>
                <a:ext cx="8208912" cy="1200329"/>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rPr>
                  <a:t>Example 8.2.1 For the test of hypothesis in Example 8.1.1, the average hourly </a:t>
                </a:r>
                <a:r>
                  <a:rPr lang="en-US" altLang="zh-CN" sz="2400" kern="100" dirty="0">
                    <a:solidFill>
                      <a:srgbClr val="0000FF"/>
                    </a:solidFill>
                    <a:latin typeface="Times New Roman" panose="02020603050405020304" pitchFamily="18" charset="0"/>
                  </a:rPr>
                  <a:t>wage </a:t>
                </a:r>
                <a14:m>
                  <m:oMath xmlns:m="http://schemas.openxmlformats.org/officeDocument/2006/math">
                    <m:acc>
                      <m:accPr>
                        <m:chr m:val="̅"/>
                        <m:ctrlPr>
                          <a:rPr lang="en-US" altLang="zh-CN" sz="2400" kern="100">
                            <a:solidFill>
                              <a:srgbClr val="0000FF"/>
                            </a:solidFill>
                            <a:latin typeface="Times New Roman" panose="02020603050405020304" pitchFamily="18" charset="0"/>
                          </a:rPr>
                        </m:ctrlPr>
                      </m:accPr>
                      <m:e>
                        <m:r>
                          <a:rPr lang="en-US" altLang="zh-CN" sz="2400" kern="100">
                            <a:solidFill>
                              <a:srgbClr val="0000FF"/>
                            </a:solidFill>
                            <a:latin typeface="Times New Roman" panose="02020603050405020304" pitchFamily="18" charset="0"/>
                          </a:rPr>
                          <m:t>𝑋</m:t>
                        </m:r>
                      </m:e>
                    </m:acc>
                  </m:oMath>
                </a14:m>
                <a:r>
                  <a:rPr lang="zh-CN" altLang="en-US" sz="2400" kern="100" dirty="0">
                    <a:solidFill>
                      <a:srgbClr val="0000FF"/>
                    </a:solidFill>
                    <a:latin typeface="Times New Roman" panose="02020603050405020304" pitchFamily="18" charset="0"/>
                  </a:rPr>
                  <a:t> </a:t>
                </a:r>
                <a:r>
                  <a:rPr lang="en-US" altLang="zh-CN" sz="2400" kern="100" dirty="0">
                    <a:solidFill>
                      <a:srgbClr val="0000FF"/>
                    </a:solidFill>
                    <a:latin typeface="Times New Roman" panose="02020603050405020304" pitchFamily="18" charset="0"/>
                  </a:rPr>
                  <a:t>for a random sample of 100 construction workers of the city might provide a good test statistic for testing</a:t>
                </a:r>
                <a:endParaRPr lang="zh-CN" altLang="en-US" sz="2400" kern="100" dirty="0">
                  <a:solidFill>
                    <a:srgbClr val="0000FF"/>
                  </a:solidFill>
                  <a:latin typeface="Times New Roman" panose="02020603050405020304" pitchFamily="18" charset="0"/>
                </a:endParaRPr>
              </a:p>
            </p:txBody>
          </p:sp>
        </mc:Choice>
        <mc:Fallback>
          <p:sp>
            <p:nvSpPr>
              <p:cNvPr id="7" name="文本框 6">
                <a:extLst>
                  <a:ext uri="{FF2B5EF4-FFF2-40B4-BE49-F238E27FC236}">
                    <a16:creationId xmlns:a16="http://schemas.microsoft.com/office/drawing/2014/main" id="{478D5752-9C1B-4D6F-148B-C98C38943DEE}"/>
                  </a:ext>
                </a:extLst>
              </p:cNvPr>
              <p:cNvSpPr txBox="1">
                <a:spLocks noRot="1" noChangeAspect="1" noMove="1" noResize="1" noEditPoints="1" noAdjustHandles="1" noChangeArrowheads="1" noChangeShapeType="1" noTextEdit="1"/>
              </p:cNvSpPr>
              <p:nvPr/>
            </p:nvSpPr>
            <p:spPr>
              <a:xfrm>
                <a:off x="323528" y="1412776"/>
                <a:ext cx="8208912" cy="1200329"/>
              </a:xfrm>
              <a:prstGeom prst="rect">
                <a:avLst/>
              </a:prstGeom>
              <a:blipFill>
                <a:blip r:embed="rId2"/>
                <a:stretch>
                  <a:fillRect l="-1114" t="-4061" b="-106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940199B-B71E-FDE0-D4AD-06820C550DB4}"/>
                  </a:ext>
                </a:extLst>
              </p:cNvPr>
              <p:cNvSpPr txBox="1"/>
              <p:nvPr/>
            </p:nvSpPr>
            <p:spPr>
              <a:xfrm>
                <a:off x="782960" y="2698122"/>
                <a:ext cx="3816424" cy="461665"/>
              </a:xfrm>
              <a:prstGeom prst="rect">
                <a:avLst/>
              </a:prstGeom>
              <a:noFill/>
            </p:spPr>
            <p:txBody>
              <a:bodyPr wrap="square">
                <a:spAutoFit/>
              </a:bodyPr>
              <a:lstStyle/>
              <a:p>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𝐻</m:t>
                        </m:r>
                      </m:e>
                      <m:sub>
                        <m:r>
                          <a:rPr lang="en-US" altLang="zh-CN" sz="2400" i="1" kern="100">
                            <a:effectLst/>
                            <a:latin typeface="Cambria Math" panose="02040503050406030204" pitchFamily="18" charset="0"/>
                            <a:cs typeface="Times New Roman" panose="02020603050405020304" pitchFamily="18" charset="0"/>
                          </a:rPr>
                          <m:t>0</m:t>
                        </m:r>
                      </m:sub>
                    </m:sSub>
                  </m:oMath>
                </a14:m>
                <a:r>
                  <a:rPr lang="en-US" altLang="zh-CN" sz="2400" kern="100" dirty="0">
                    <a:effectLst/>
                    <a:latin typeface="Times New Roman" panose="02020603050405020304" pitchFamily="18" charset="0"/>
                  </a:rPr>
                  <a:t>:</a:t>
                </a:r>
                <a:r>
                  <a:rPr lang="en-US" altLang="zh-CN" sz="2400" dirty="0"/>
                  <a:t> </a:t>
                </a:r>
                <a14:m>
                  <m:oMath xmlns:m="http://schemas.openxmlformats.org/officeDocument/2006/math">
                    <m:r>
                      <a:rPr lang="en-US" altLang="zh-CN" sz="2400" i="1"/>
                      <m:t>𝜇</m:t>
                    </m:r>
                    <m:r>
                      <a:rPr lang="en-US" altLang="zh-CN" sz="2400" i="1"/>
                      <m:t>=14</m:t>
                    </m:r>
                  </m:oMath>
                </a14:m>
                <a:r>
                  <a:rPr lang="zh-CN" altLang="en-US" sz="2400" dirty="0"/>
                  <a:t> </a:t>
                </a:r>
                <a:r>
                  <a:rPr lang="en-US" altLang="zh-CN" sz="2400" dirty="0"/>
                  <a:t>against </a:t>
                </a:r>
                <a14:m>
                  <m:oMath xmlns:m="http://schemas.openxmlformats.org/officeDocument/2006/math">
                    <m:sSub>
                      <m:sSubPr>
                        <m:ctrlPr>
                          <a:rPr lang="zh-CN" altLang="zh-CN" sz="2400" i="1"/>
                        </m:ctrlPr>
                      </m:sSubPr>
                      <m:e>
                        <m:r>
                          <a:rPr lang="en-US" altLang="zh-CN" sz="2400" i="1"/>
                          <m:t>𝐻</m:t>
                        </m:r>
                      </m:e>
                      <m:sub>
                        <m:r>
                          <a:rPr lang="en-US" altLang="zh-CN" sz="2400" i="1"/>
                          <m:t>1</m:t>
                        </m:r>
                      </m:sub>
                    </m:sSub>
                  </m:oMath>
                </a14:m>
                <a:r>
                  <a:rPr lang="en-US" altLang="zh-CN" sz="2400" dirty="0"/>
                  <a:t>:</a:t>
                </a:r>
                <a:endParaRPr lang="zh-CN" altLang="en-US" sz="2400" dirty="0"/>
              </a:p>
            </p:txBody>
          </p:sp>
        </mc:Choice>
        <mc:Fallback>
          <p:sp>
            <p:nvSpPr>
              <p:cNvPr id="9" name="文本框 8">
                <a:extLst>
                  <a:ext uri="{FF2B5EF4-FFF2-40B4-BE49-F238E27FC236}">
                    <a16:creationId xmlns:a16="http://schemas.microsoft.com/office/drawing/2014/main" id="{A940199B-B71E-FDE0-D4AD-06820C550DB4}"/>
                  </a:ext>
                </a:extLst>
              </p:cNvPr>
              <p:cNvSpPr txBox="1">
                <a:spLocks noRot="1" noChangeAspect="1" noMove="1" noResize="1" noEditPoints="1" noAdjustHandles="1" noChangeArrowheads="1" noChangeShapeType="1" noTextEdit="1"/>
              </p:cNvSpPr>
              <p:nvPr/>
            </p:nvSpPr>
            <p:spPr>
              <a:xfrm>
                <a:off x="782960" y="2698122"/>
                <a:ext cx="3816424" cy="461665"/>
              </a:xfrm>
              <a:prstGeom prst="rect">
                <a:avLst/>
              </a:prstGeom>
              <a:blipFill>
                <a:blip r:embed="rId3"/>
                <a:stretch>
                  <a:fillRect l="-319"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ADEFE23-F24A-7156-0BE7-18BB6F27F564}"/>
                  </a:ext>
                </a:extLst>
              </p:cNvPr>
              <p:cNvSpPr txBox="1"/>
              <p:nvPr/>
            </p:nvSpPr>
            <p:spPr>
              <a:xfrm>
                <a:off x="467544" y="3355239"/>
                <a:ext cx="8064896" cy="1357166"/>
              </a:xfrm>
              <a:prstGeom prst="rect">
                <a:avLst/>
              </a:prstGeom>
              <a:noFill/>
            </p:spPr>
            <p:txBody>
              <a:bodyPr wrap="square">
                <a:spAutoFit/>
              </a:bodyPr>
              <a:lstStyle/>
              <a:p>
                <a:r>
                  <a:rPr lang="en-US" altLang="zh-CN" sz="2400" kern="100" dirty="0">
                    <a:effectLst/>
                    <a:latin typeface="Times New Roman" panose="02020603050405020304" pitchFamily="18" charset="0"/>
                  </a:rPr>
                  <a:t>Since the sample size is large, the sampling distribution of </a:t>
                </a:r>
                <a14:m>
                  <m:oMath xmlns:m="http://schemas.openxmlformats.org/officeDocument/2006/math">
                    <m:acc>
                      <m:accPr>
                        <m:chr m:val="̅"/>
                        <m:ctrlPr>
                          <a:rPr lang="en-US" altLang="zh-CN" sz="2400" i="1" kern="100" smtClean="0">
                            <a:solidFill>
                              <a:srgbClr val="0000FF"/>
                            </a:solidFill>
                            <a:latin typeface="Cambria Math" panose="02040503050406030204" pitchFamily="18" charset="0"/>
                          </a:rPr>
                        </m:ctrlPr>
                      </m:accPr>
                      <m:e>
                        <m:r>
                          <a:rPr lang="en-US" altLang="zh-CN" sz="2400" kern="100">
                            <a:solidFill>
                              <a:srgbClr val="0000FF"/>
                            </a:solidFill>
                            <a:latin typeface="Cambria Math" panose="02040503050406030204" pitchFamily="18" charset="0"/>
                          </a:rPr>
                          <m:t>𝑋</m:t>
                        </m:r>
                      </m:e>
                    </m:acc>
                  </m:oMath>
                </a14:m>
                <a:r>
                  <a:rPr lang="zh-CN" altLang="en-US" sz="2400" kern="100" dirty="0">
                    <a:solidFill>
                      <a:srgbClr val="0000FF"/>
                    </a:solidFill>
                    <a:latin typeface="Times New Roman" panose="02020603050405020304" pitchFamily="18" charset="0"/>
                  </a:rPr>
                  <a:t> </a:t>
                </a:r>
                <a:r>
                  <a:rPr lang="en-US" altLang="zh-CN" sz="2400" dirty="0"/>
                  <a:t>approximately normal with mean </a:t>
                </a:r>
                <a14:m>
                  <m:oMath xmlns:m="http://schemas.openxmlformats.org/officeDocument/2006/math">
                    <m:r>
                      <a:rPr lang="en-US" altLang="zh-CN" sz="2400" i="1">
                        <a:latin typeface="Cambria Math" panose="02040503050406030204" pitchFamily="18" charset="0"/>
                      </a:rPr>
                      <m:t>𝜇</m:t>
                    </m:r>
                    <m:r>
                      <a:rPr lang="en-US" altLang="zh-CN" sz="2400" i="1">
                        <a:latin typeface="Cambria Math" panose="02040503050406030204" pitchFamily="18" charset="0"/>
                      </a:rPr>
                      <m:t>=14</m:t>
                    </m:r>
                  </m:oMath>
                </a14:m>
                <a:r>
                  <a:rPr lang="zh-CN" altLang="en-US" sz="2400" dirty="0"/>
                  <a:t> </a:t>
                </a:r>
                <a:r>
                  <a:rPr lang="en-US" altLang="zh-CN" sz="2400" dirty="0"/>
                  <a:t>and standard deviation </a:t>
                </a:r>
                <a14:m>
                  <m:oMath xmlns:m="http://schemas.openxmlformats.org/officeDocument/2006/math">
                    <m:f>
                      <m:fPr>
                        <m:ctrlPr>
                          <a:rPr lang="zh-CN" altLang="zh-CN" sz="2400" i="1"/>
                        </m:ctrlPr>
                      </m:fPr>
                      <m:num>
                        <m:r>
                          <a:rPr lang="en-US" altLang="zh-CN" sz="2400" i="1"/>
                          <m:t>𝜎</m:t>
                        </m:r>
                      </m:num>
                      <m:den>
                        <m:rad>
                          <m:radPr>
                            <m:degHide m:val="on"/>
                            <m:ctrlPr>
                              <a:rPr lang="zh-CN" altLang="zh-CN" sz="2400" i="1"/>
                            </m:ctrlPr>
                          </m:radPr>
                          <m:deg/>
                          <m:e>
                            <m:r>
                              <a:rPr lang="en-US" altLang="zh-CN" sz="2400" i="1"/>
                              <m:t>𝑛</m:t>
                            </m:r>
                          </m:e>
                        </m:rad>
                      </m:den>
                    </m:f>
                  </m:oMath>
                </a14:m>
                <a:r>
                  <a:rPr lang="en-US" altLang="zh-CN" sz="2400" dirty="0"/>
                  <a:t>, i.e. </a:t>
                </a:r>
                <a:endParaRPr lang="zh-CN" altLang="en-US" sz="2400" dirty="0"/>
              </a:p>
            </p:txBody>
          </p:sp>
        </mc:Choice>
        <mc:Fallback>
          <p:sp>
            <p:nvSpPr>
              <p:cNvPr id="11" name="文本框 10">
                <a:extLst>
                  <a:ext uri="{FF2B5EF4-FFF2-40B4-BE49-F238E27FC236}">
                    <a16:creationId xmlns:a16="http://schemas.microsoft.com/office/drawing/2014/main" id="{DADEFE23-F24A-7156-0BE7-18BB6F27F564}"/>
                  </a:ext>
                </a:extLst>
              </p:cNvPr>
              <p:cNvSpPr txBox="1">
                <a:spLocks noRot="1" noChangeAspect="1" noMove="1" noResize="1" noEditPoints="1" noAdjustHandles="1" noChangeArrowheads="1" noChangeShapeType="1" noTextEdit="1"/>
              </p:cNvSpPr>
              <p:nvPr/>
            </p:nvSpPr>
            <p:spPr>
              <a:xfrm>
                <a:off x="467544" y="3355239"/>
                <a:ext cx="8064896" cy="1357166"/>
              </a:xfrm>
              <a:prstGeom prst="rect">
                <a:avLst/>
              </a:prstGeom>
              <a:blipFill>
                <a:blip r:embed="rId4"/>
                <a:stretch>
                  <a:fillRect l="-1209" t="-3587" b="-4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C510D929-B551-72BA-24F9-1A417042ACEC}"/>
                  </a:ext>
                </a:extLst>
              </p:cNvPr>
              <p:cNvSpPr txBox="1"/>
              <p:nvPr/>
            </p:nvSpPr>
            <p:spPr>
              <a:xfrm>
                <a:off x="794739" y="4907857"/>
                <a:ext cx="3456384"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bar>
                        <m:barPr>
                          <m:pos m:val="top"/>
                          <m:ctrlPr>
                            <a:rPr lang="zh-CN" altLang="en-US" sz="2400" i="1" smtClean="0">
                              <a:solidFill>
                                <a:srgbClr val="836967"/>
                              </a:solidFill>
                              <a:latin typeface="Cambria Math" panose="02040503050406030204" pitchFamily="18" charset="0"/>
                            </a:rPr>
                          </m:ctrlPr>
                        </m:barPr>
                        <m:e>
                          <m:r>
                            <a:rPr lang="zh-CN" altLang="en-US" sz="2400" i="1">
                              <a:latin typeface="Cambria Math" panose="02040503050406030204" pitchFamily="18" charset="0"/>
                            </a:rPr>
                            <m:t>𝑋</m:t>
                          </m:r>
                        </m:e>
                      </m:bar>
                      <m:r>
                        <a:rPr lang="zh-CN" altLang="en-US" sz="2400" i="0">
                          <a:latin typeface="Cambria Math" panose="02040503050406030204" pitchFamily="18" charset="0"/>
                        </a:rPr>
                        <m:t>~</m:t>
                      </m:r>
                      <m:r>
                        <a:rPr lang="zh-CN" altLang="en-US" sz="2400" i="1">
                          <a:latin typeface="Cambria Math" panose="02040503050406030204" pitchFamily="18" charset="0"/>
                        </a:rPr>
                        <m:t>𝑁</m:t>
                      </m:r>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𝜇</m:t>
                          </m:r>
                        </m:e>
                        <m:e>
                          <m:f>
                            <m:fPr>
                              <m:ctrlPr>
                                <a:rPr lang="zh-CN" altLang="en-US" sz="2400" i="1">
                                  <a:solidFill>
                                    <a:srgbClr val="836967"/>
                                  </a:solidFill>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𝜎</m:t>
                                  </m:r>
                                </m:e>
                                <m:sup>
                                  <m:r>
                                    <a:rPr lang="zh-CN" altLang="en-US" sz="2400" i="0">
                                      <a:latin typeface="Cambria Math" panose="02040503050406030204" pitchFamily="18" charset="0"/>
                                    </a:rPr>
                                    <m:t>2</m:t>
                                  </m:r>
                                </m:sup>
                              </m:sSup>
                            </m:num>
                            <m:den>
                              <m:r>
                                <a:rPr lang="zh-CN" altLang="en-US" sz="2400" i="1">
                                  <a:latin typeface="Cambria Math" panose="02040503050406030204" pitchFamily="18" charset="0"/>
                                </a:rPr>
                                <m:t>𝑛</m:t>
                              </m:r>
                            </m:den>
                          </m:f>
                        </m:e>
                      </m:d>
                    </m:oMath>
                  </m:oMathPara>
                </a14:m>
                <a:endParaRPr lang="zh-CN" altLang="en-US" sz="2400" dirty="0"/>
              </a:p>
            </p:txBody>
          </p:sp>
        </mc:Choice>
        <mc:Fallback>
          <p:sp>
            <p:nvSpPr>
              <p:cNvPr id="13" name="文本框 12">
                <a:extLst>
                  <a:ext uri="{FF2B5EF4-FFF2-40B4-BE49-F238E27FC236}">
                    <a16:creationId xmlns:a16="http://schemas.microsoft.com/office/drawing/2014/main" id="{C510D929-B551-72BA-24F9-1A417042ACEC}"/>
                  </a:ext>
                </a:extLst>
              </p:cNvPr>
              <p:cNvSpPr txBox="1">
                <a:spLocks noRot="1" noChangeAspect="1" noMove="1" noResize="1" noEditPoints="1" noAdjustHandles="1" noChangeArrowheads="1" noChangeShapeType="1" noTextEdit="1"/>
              </p:cNvSpPr>
              <p:nvPr/>
            </p:nvSpPr>
            <p:spPr>
              <a:xfrm>
                <a:off x="794739" y="4907857"/>
                <a:ext cx="3456384" cy="92217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1F6DC23-61EB-0CEA-4504-080F9B4E3213}"/>
                  </a:ext>
                </a:extLst>
              </p:cNvPr>
              <p:cNvSpPr txBox="1"/>
              <p:nvPr/>
            </p:nvSpPr>
            <p:spPr>
              <a:xfrm>
                <a:off x="3654152" y="4883586"/>
                <a:ext cx="3456384" cy="944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bar>
                            <m:barPr>
                              <m:pos m:val="top"/>
                              <m:ctrlPr>
                                <a:rPr lang="zh-CN" altLang="en-US" sz="2400" i="1">
                                  <a:solidFill>
                                    <a:srgbClr val="836967"/>
                                  </a:solidFill>
                                  <a:latin typeface="Cambria Math" panose="02040503050406030204" pitchFamily="18" charset="0"/>
                                </a:rPr>
                              </m:ctrlPr>
                            </m:barPr>
                            <m:e>
                              <m:r>
                                <a:rPr lang="zh-CN" altLang="en-US" sz="2400" i="1">
                                  <a:latin typeface="Cambria Math" panose="02040503050406030204" pitchFamily="18" charset="0"/>
                                </a:rPr>
                                <m:t>𝑋</m:t>
                              </m:r>
                            </m:e>
                          </m:bar>
                          <m:r>
                            <a:rPr lang="zh-CN" altLang="en-US" sz="2400" i="0">
                              <a:latin typeface="Cambria Math" panose="02040503050406030204" pitchFamily="18" charset="0"/>
                            </a:rPr>
                            <m:t>−</m:t>
                          </m:r>
                          <m:r>
                            <a:rPr lang="zh-CN" altLang="en-US" sz="2400" i="1">
                              <a:latin typeface="Cambria Math" panose="02040503050406030204" pitchFamily="18" charset="0"/>
                            </a:rPr>
                            <m:t>𝜇</m:t>
                          </m:r>
                        </m:num>
                        <m:den>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m:t>
                                  </m:r>
                                </m:e>
                              </m:rad>
                            </m:den>
                          </m:f>
                        </m:den>
                      </m:f>
                      <m:r>
                        <a:rPr lang="zh-CN" altLang="en-US" sz="2400" i="0">
                          <a:latin typeface="Cambria Math" panose="02040503050406030204" pitchFamily="18" charset="0"/>
                        </a:rPr>
                        <m:t>~</m:t>
                      </m:r>
                      <m:r>
                        <a:rPr lang="zh-CN" altLang="en-US" sz="2400" i="1">
                          <a:latin typeface="Cambria Math" panose="02040503050406030204" pitchFamily="18" charset="0"/>
                        </a:rPr>
                        <m:t>𝑁</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0,1</m:t>
                          </m:r>
                        </m:e>
                      </m:d>
                    </m:oMath>
                  </m:oMathPara>
                </a14:m>
                <a:endParaRPr lang="zh-CN" altLang="en-US" sz="2400" dirty="0"/>
              </a:p>
            </p:txBody>
          </p:sp>
        </mc:Choice>
        <mc:Fallback>
          <p:sp>
            <p:nvSpPr>
              <p:cNvPr id="15" name="文本框 14">
                <a:extLst>
                  <a:ext uri="{FF2B5EF4-FFF2-40B4-BE49-F238E27FC236}">
                    <a16:creationId xmlns:a16="http://schemas.microsoft.com/office/drawing/2014/main" id="{E1F6DC23-61EB-0CEA-4504-080F9B4E3213}"/>
                  </a:ext>
                </a:extLst>
              </p:cNvPr>
              <p:cNvSpPr txBox="1">
                <a:spLocks noRot="1" noChangeAspect="1" noMove="1" noResize="1" noEditPoints="1" noAdjustHandles="1" noChangeArrowheads="1" noChangeShapeType="1" noTextEdit="1"/>
              </p:cNvSpPr>
              <p:nvPr/>
            </p:nvSpPr>
            <p:spPr>
              <a:xfrm>
                <a:off x="3654152" y="4883586"/>
                <a:ext cx="3456384" cy="94474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21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3649</Words>
  <Application>Microsoft Office PowerPoint</Application>
  <PresentationFormat>全屏显示(4:3)</PresentationFormat>
  <Paragraphs>209</Paragraphs>
  <Slides>39</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46" baseType="lpstr">
      <vt:lpstr>Arial</vt:lpstr>
      <vt:lpstr>Cambria Math</vt:lpstr>
      <vt:lpstr>Times New Roman</vt:lpstr>
      <vt:lpstr>默认设计模板</vt:lpstr>
      <vt:lpstr>MathType 6.0 Equation</vt:lpstr>
      <vt:lpstr>Flash.Movie</vt:lpstr>
      <vt:lpstr>画笔图片</vt:lpstr>
      <vt:lpstr>8. Testing Hypotheses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xu</dc:creator>
  <cp:lastModifiedBy>xu jie</cp:lastModifiedBy>
  <cp:revision>53</cp:revision>
  <dcterms:created xsi:type="dcterms:W3CDTF">2016-12-02T08:56:59Z</dcterms:created>
  <dcterms:modified xsi:type="dcterms:W3CDTF">2023-02-11T16:55:16Z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