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557" r:id="rId2"/>
    <p:sldId id="400" r:id="rId3"/>
    <p:sldId id="558" r:id="rId4"/>
    <p:sldId id="560" r:id="rId5"/>
    <p:sldId id="559" r:id="rId6"/>
    <p:sldId id="562" r:id="rId7"/>
    <p:sldId id="397" r:id="rId8"/>
    <p:sldId id="340" r:id="rId9"/>
    <p:sldId id="402" r:id="rId10"/>
    <p:sldId id="328" r:id="rId11"/>
    <p:sldId id="398" r:id="rId12"/>
    <p:sldId id="399" r:id="rId13"/>
    <p:sldId id="344" r:id="rId14"/>
    <p:sldId id="401" r:id="rId15"/>
    <p:sldId id="341" r:id="rId16"/>
    <p:sldId id="403" r:id="rId17"/>
    <p:sldId id="404" r:id="rId18"/>
    <p:sldId id="405" r:id="rId19"/>
    <p:sldId id="406" r:id="rId20"/>
    <p:sldId id="407" r:id="rId21"/>
    <p:sldId id="408" r:id="rId22"/>
    <p:sldId id="561" r:id="rId23"/>
    <p:sldId id="545" r:id="rId24"/>
    <p:sldId id="546" r:id="rId25"/>
    <p:sldId id="547" r:id="rId26"/>
    <p:sldId id="548" r:id="rId27"/>
    <p:sldId id="549" r:id="rId28"/>
    <p:sldId id="550" r:id="rId29"/>
    <p:sldId id="551" r:id="rId30"/>
    <p:sldId id="552" r:id="rId31"/>
    <p:sldId id="553" r:id="rId32"/>
    <p:sldId id="554" r:id="rId33"/>
    <p:sldId id="353" r:id="rId34"/>
    <p:sldId id="563" r:id="rId35"/>
    <p:sldId id="564" r:id="rId36"/>
    <p:sldId id="565" r:id="rId37"/>
    <p:sldId id="566" r:id="rId38"/>
    <p:sldId id="575" r:id="rId39"/>
    <p:sldId id="577" r:id="rId40"/>
    <p:sldId id="567" r:id="rId41"/>
    <p:sldId id="568" r:id="rId42"/>
    <p:sldId id="569" r:id="rId43"/>
    <p:sldId id="570" r:id="rId44"/>
    <p:sldId id="571" r:id="rId45"/>
    <p:sldId id="572" r:id="rId46"/>
    <p:sldId id="356" r:id="rId47"/>
    <p:sldId id="574" r:id="rId48"/>
    <p:sldId id="468" r:id="rId49"/>
    <p:sldId id="469" r:id="rId50"/>
    <p:sldId id="470" r:id="rId51"/>
    <p:sldId id="471" r:id="rId52"/>
    <p:sldId id="472" r:id="rId53"/>
    <p:sldId id="473" r:id="rId54"/>
    <p:sldId id="474" r:id="rId55"/>
    <p:sldId id="475" r:id="rId56"/>
    <p:sldId id="476" r:id="rId57"/>
    <p:sldId id="477" r:id="rId58"/>
    <p:sldId id="478" r:id="rId59"/>
    <p:sldId id="479" r:id="rId60"/>
    <p:sldId id="480" r:id="rId61"/>
    <p:sldId id="481" r:id="rId62"/>
    <p:sldId id="482" r:id="rId63"/>
    <p:sldId id="483" r:id="rId64"/>
    <p:sldId id="484" r:id="rId65"/>
    <p:sldId id="485" r:id="rId66"/>
    <p:sldId id="486" r:id="rId67"/>
    <p:sldId id="487" r:id="rId68"/>
    <p:sldId id="488" r:id="rId69"/>
    <p:sldId id="489" r:id="rId70"/>
    <p:sldId id="490" r:id="rId71"/>
    <p:sldId id="491" r:id="rId72"/>
    <p:sldId id="492" r:id="rId73"/>
    <p:sldId id="493" r:id="rId74"/>
    <p:sldId id="494" r:id="rId75"/>
    <p:sldId id="495" r:id="rId76"/>
    <p:sldId id="496" r:id="rId77"/>
    <p:sldId id="497" r:id="rId78"/>
    <p:sldId id="498" r:id="rId79"/>
    <p:sldId id="499" r:id="rId80"/>
    <p:sldId id="500" r:id="rId81"/>
    <p:sldId id="501" r:id="rId82"/>
    <p:sldId id="502" r:id="rId83"/>
    <p:sldId id="503" r:id="rId84"/>
    <p:sldId id="504" r:id="rId85"/>
    <p:sldId id="505" r:id="rId86"/>
    <p:sldId id="506" r:id="rId87"/>
    <p:sldId id="507" r:id="rId88"/>
    <p:sldId id="508" r:id="rId89"/>
    <p:sldId id="509" r:id="rId90"/>
    <p:sldId id="510" r:id="rId91"/>
    <p:sldId id="511" r:id="rId92"/>
    <p:sldId id="512" r:id="rId93"/>
    <p:sldId id="513" r:id="rId94"/>
    <p:sldId id="514" r:id="rId95"/>
    <p:sldId id="515" r:id="rId96"/>
    <p:sldId id="516" r:id="rId97"/>
    <p:sldId id="517" r:id="rId98"/>
    <p:sldId id="518" r:id="rId99"/>
    <p:sldId id="519" r:id="rId100"/>
    <p:sldId id="520" r:id="rId101"/>
    <p:sldId id="521" r:id="rId102"/>
    <p:sldId id="522" r:id="rId103"/>
    <p:sldId id="523" r:id="rId104"/>
    <p:sldId id="524" r:id="rId105"/>
    <p:sldId id="525" r:id="rId106"/>
    <p:sldId id="526" r:id="rId107"/>
    <p:sldId id="527" r:id="rId108"/>
    <p:sldId id="528" r:id="rId109"/>
    <p:sldId id="529" r:id="rId110"/>
    <p:sldId id="530" r:id="rId111"/>
    <p:sldId id="531" r:id="rId112"/>
    <p:sldId id="532" r:id="rId113"/>
    <p:sldId id="533" r:id="rId114"/>
    <p:sldId id="534" r:id="rId115"/>
    <p:sldId id="535" r:id="rId116"/>
    <p:sldId id="536" r:id="rId117"/>
    <p:sldId id="537" r:id="rId118"/>
    <p:sldId id="538" r:id="rId119"/>
    <p:sldId id="539" r:id="rId120"/>
    <p:sldId id="540" r:id="rId121"/>
    <p:sldId id="541" r:id="rId122"/>
    <p:sldId id="542" r:id="rId123"/>
    <p:sldId id="543" r:id="rId124"/>
  </p:sldIdLst>
  <p:sldSz cx="9144000" cy="6858000" type="screen4x3"/>
  <p:notesSz cx="6858000" cy="9144000"/>
  <p:defaultTextStyle>
    <a:defPPr>
      <a:defRPr lang="en-US"/>
    </a:defPPr>
    <a:lvl1pPr algn="ctr" rtl="0" fontAlgn="base">
      <a:lnSpc>
        <a:spcPct val="95000"/>
      </a:lnSpc>
      <a:spcBef>
        <a:spcPct val="40000"/>
      </a:spcBef>
      <a:spcAft>
        <a:spcPct val="0"/>
      </a:spcAft>
      <a:buSzPct val="85000"/>
      <a:defRPr kumimoji="1" sz="3200" b="1" kern="1200">
        <a:solidFill>
          <a:schemeClr val="folHlink"/>
        </a:solidFill>
        <a:latin typeface="Times New Roman" pitchFamily="18" charset="0"/>
        <a:ea typeface="宋体" pitchFamily="2" charset="-122"/>
        <a:cs typeface="+mn-cs"/>
      </a:defRPr>
    </a:lvl1pPr>
    <a:lvl2pPr marL="457200" algn="ctr" rtl="0" fontAlgn="base">
      <a:lnSpc>
        <a:spcPct val="95000"/>
      </a:lnSpc>
      <a:spcBef>
        <a:spcPct val="40000"/>
      </a:spcBef>
      <a:spcAft>
        <a:spcPct val="0"/>
      </a:spcAft>
      <a:buSzPct val="85000"/>
      <a:defRPr kumimoji="1" sz="3200" b="1" kern="1200">
        <a:solidFill>
          <a:schemeClr val="folHlink"/>
        </a:solidFill>
        <a:latin typeface="Times New Roman" pitchFamily="18" charset="0"/>
        <a:ea typeface="宋体" pitchFamily="2" charset="-122"/>
        <a:cs typeface="+mn-cs"/>
      </a:defRPr>
    </a:lvl2pPr>
    <a:lvl3pPr marL="914400" algn="ctr" rtl="0" fontAlgn="base">
      <a:lnSpc>
        <a:spcPct val="95000"/>
      </a:lnSpc>
      <a:spcBef>
        <a:spcPct val="40000"/>
      </a:spcBef>
      <a:spcAft>
        <a:spcPct val="0"/>
      </a:spcAft>
      <a:buSzPct val="85000"/>
      <a:defRPr kumimoji="1" sz="3200" b="1" kern="1200">
        <a:solidFill>
          <a:schemeClr val="folHlink"/>
        </a:solidFill>
        <a:latin typeface="Times New Roman" pitchFamily="18" charset="0"/>
        <a:ea typeface="宋体" pitchFamily="2" charset="-122"/>
        <a:cs typeface="+mn-cs"/>
      </a:defRPr>
    </a:lvl3pPr>
    <a:lvl4pPr marL="1371600" algn="ctr" rtl="0" fontAlgn="base">
      <a:lnSpc>
        <a:spcPct val="95000"/>
      </a:lnSpc>
      <a:spcBef>
        <a:spcPct val="40000"/>
      </a:spcBef>
      <a:spcAft>
        <a:spcPct val="0"/>
      </a:spcAft>
      <a:buSzPct val="85000"/>
      <a:defRPr kumimoji="1" sz="3200" b="1" kern="1200">
        <a:solidFill>
          <a:schemeClr val="folHlink"/>
        </a:solidFill>
        <a:latin typeface="Times New Roman" pitchFamily="18" charset="0"/>
        <a:ea typeface="宋体" pitchFamily="2" charset="-122"/>
        <a:cs typeface="+mn-cs"/>
      </a:defRPr>
    </a:lvl4pPr>
    <a:lvl5pPr marL="1828800" algn="ctr" rtl="0" fontAlgn="base">
      <a:lnSpc>
        <a:spcPct val="95000"/>
      </a:lnSpc>
      <a:spcBef>
        <a:spcPct val="40000"/>
      </a:spcBef>
      <a:spcAft>
        <a:spcPct val="0"/>
      </a:spcAft>
      <a:buSzPct val="85000"/>
      <a:defRPr kumimoji="1" sz="3200" b="1" kern="1200">
        <a:solidFill>
          <a:schemeClr val="folHlink"/>
        </a:solidFill>
        <a:latin typeface="Times New Roman" pitchFamily="18" charset="0"/>
        <a:ea typeface="宋体" pitchFamily="2" charset="-122"/>
        <a:cs typeface="+mn-cs"/>
      </a:defRPr>
    </a:lvl5pPr>
    <a:lvl6pPr marL="2286000" algn="l" defTabSz="914400" rtl="0" eaLnBrk="1" latinLnBrk="0" hangingPunct="1">
      <a:defRPr kumimoji="1" sz="3200" b="1" kern="1200">
        <a:solidFill>
          <a:schemeClr val="folHlink"/>
        </a:solidFill>
        <a:latin typeface="Times New Roman" pitchFamily="18" charset="0"/>
        <a:ea typeface="宋体" pitchFamily="2" charset="-122"/>
        <a:cs typeface="+mn-cs"/>
      </a:defRPr>
    </a:lvl6pPr>
    <a:lvl7pPr marL="2743200" algn="l" defTabSz="914400" rtl="0" eaLnBrk="1" latinLnBrk="0" hangingPunct="1">
      <a:defRPr kumimoji="1" sz="3200" b="1" kern="1200">
        <a:solidFill>
          <a:schemeClr val="folHlink"/>
        </a:solidFill>
        <a:latin typeface="Times New Roman" pitchFamily="18" charset="0"/>
        <a:ea typeface="宋体" pitchFamily="2" charset="-122"/>
        <a:cs typeface="+mn-cs"/>
      </a:defRPr>
    </a:lvl7pPr>
    <a:lvl8pPr marL="3200400" algn="l" defTabSz="914400" rtl="0" eaLnBrk="1" latinLnBrk="0" hangingPunct="1">
      <a:defRPr kumimoji="1" sz="3200" b="1" kern="1200">
        <a:solidFill>
          <a:schemeClr val="folHlink"/>
        </a:solidFill>
        <a:latin typeface="Times New Roman" pitchFamily="18" charset="0"/>
        <a:ea typeface="宋体" pitchFamily="2" charset="-122"/>
        <a:cs typeface="+mn-cs"/>
      </a:defRPr>
    </a:lvl8pPr>
    <a:lvl9pPr marL="3657600" algn="l" defTabSz="914400" rtl="0" eaLnBrk="1" latinLnBrk="0" hangingPunct="1">
      <a:defRPr kumimoji="1" sz="3200" b="1" kern="1200">
        <a:solidFill>
          <a:schemeClr val="folHlink"/>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0601"/>
    <a:srgbClr val="40150C"/>
    <a:srgbClr val="66FF33"/>
    <a:srgbClr val="0000FF"/>
    <a:srgbClr val="FF0000"/>
    <a:srgbClr val="CCFFFF"/>
    <a:srgbClr val="FF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autoAdjust="0"/>
    <p:restoredTop sz="94737" autoAdjust="0"/>
  </p:normalViewPr>
  <p:slideViewPr>
    <p:cSldViewPr>
      <p:cViewPr varScale="1">
        <p:scale>
          <a:sx n="63" d="100"/>
          <a:sy n="63" d="100"/>
        </p:scale>
        <p:origin x="-151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6.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75.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4.wmf"/><Relationship Id="rId5" Type="http://schemas.openxmlformats.org/officeDocument/2006/relationships/image" Target="../media/image68.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 Id="rId9" Type="http://schemas.openxmlformats.org/officeDocument/2006/relationships/image" Target="../media/image8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image" Target="../media/image116.wmf"/><Relationship Id="rId18" Type="http://schemas.openxmlformats.org/officeDocument/2006/relationships/image" Target="../media/image121.wmf"/><Relationship Id="rId3" Type="http://schemas.openxmlformats.org/officeDocument/2006/relationships/image" Target="../media/image106.wmf"/><Relationship Id="rId7" Type="http://schemas.openxmlformats.org/officeDocument/2006/relationships/image" Target="../media/image110.wmf"/><Relationship Id="rId12" Type="http://schemas.openxmlformats.org/officeDocument/2006/relationships/image" Target="../media/image115.emf"/><Relationship Id="rId17" Type="http://schemas.openxmlformats.org/officeDocument/2006/relationships/image" Target="../media/image120.wmf"/><Relationship Id="rId2" Type="http://schemas.openxmlformats.org/officeDocument/2006/relationships/image" Target="../media/image105.wmf"/><Relationship Id="rId16" Type="http://schemas.openxmlformats.org/officeDocument/2006/relationships/image" Target="../media/image119.wmf"/><Relationship Id="rId20" Type="http://schemas.openxmlformats.org/officeDocument/2006/relationships/image" Target="../media/image123.wmf"/><Relationship Id="rId1" Type="http://schemas.openxmlformats.org/officeDocument/2006/relationships/image" Target="../media/image104.emf"/><Relationship Id="rId6" Type="http://schemas.openxmlformats.org/officeDocument/2006/relationships/image" Target="../media/image109.emf"/><Relationship Id="rId11" Type="http://schemas.openxmlformats.org/officeDocument/2006/relationships/image" Target="../media/image114.wmf"/><Relationship Id="rId5" Type="http://schemas.openxmlformats.org/officeDocument/2006/relationships/image" Target="../media/image108.wmf"/><Relationship Id="rId15" Type="http://schemas.openxmlformats.org/officeDocument/2006/relationships/image" Target="../media/image118.wmf"/><Relationship Id="rId10" Type="http://schemas.openxmlformats.org/officeDocument/2006/relationships/image" Target="../media/image113.wmf"/><Relationship Id="rId19" Type="http://schemas.openxmlformats.org/officeDocument/2006/relationships/image" Target="../media/image122.wmf"/><Relationship Id="rId4" Type="http://schemas.openxmlformats.org/officeDocument/2006/relationships/image" Target="../media/image107.wmf"/><Relationship Id="rId9" Type="http://schemas.openxmlformats.org/officeDocument/2006/relationships/image" Target="../media/image112.wmf"/><Relationship Id="rId14" Type="http://schemas.openxmlformats.org/officeDocument/2006/relationships/image" Target="../media/image11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image" Target="../media/image126.emf"/><Relationship Id="rId7" Type="http://schemas.openxmlformats.org/officeDocument/2006/relationships/image" Target="../media/image130.emf"/><Relationship Id="rId2" Type="http://schemas.openxmlformats.org/officeDocument/2006/relationships/image" Target="../media/image125.emf"/><Relationship Id="rId1" Type="http://schemas.openxmlformats.org/officeDocument/2006/relationships/image" Target="../media/image124.emf"/><Relationship Id="rId6" Type="http://schemas.openxmlformats.org/officeDocument/2006/relationships/image" Target="../media/image129.emf"/><Relationship Id="rId5" Type="http://schemas.openxmlformats.org/officeDocument/2006/relationships/image" Target="../media/image128.emf"/><Relationship Id="rId10" Type="http://schemas.openxmlformats.org/officeDocument/2006/relationships/image" Target="../media/image133.emf"/><Relationship Id="rId4" Type="http://schemas.openxmlformats.org/officeDocument/2006/relationships/image" Target="../media/image127.emf"/><Relationship Id="rId9" Type="http://schemas.openxmlformats.org/officeDocument/2006/relationships/image" Target="../media/image1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0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44.emf"/><Relationship Id="rId3" Type="http://schemas.openxmlformats.org/officeDocument/2006/relationships/image" Target="../media/image139.emf"/><Relationship Id="rId7" Type="http://schemas.openxmlformats.org/officeDocument/2006/relationships/image" Target="../media/image143.emf"/><Relationship Id="rId2" Type="http://schemas.openxmlformats.org/officeDocument/2006/relationships/image" Target="../media/image138.emf"/><Relationship Id="rId1" Type="http://schemas.openxmlformats.org/officeDocument/2006/relationships/image" Target="../media/image137.emf"/><Relationship Id="rId6" Type="http://schemas.openxmlformats.org/officeDocument/2006/relationships/image" Target="../media/image142.emf"/><Relationship Id="rId5" Type="http://schemas.openxmlformats.org/officeDocument/2006/relationships/image" Target="../media/image141.emf"/><Relationship Id="rId4" Type="http://schemas.openxmlformats.org/officeDocument/2006/relationships/image" Target="../media/image14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5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60.emf"/><Relationship Id="rId3" Type="http://schemas.openxmlformats.org/officeDocument/2006/relationships/image" Target="../media/image155.wmf"/><Relationship Id="rId7" Type="http://schemas.openxmlformats.org/officeDocument/2006/relationships/image" Target="../media/image159.e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emf"/><Relationship Id="rId5" Type="http://schemas.openxmlformats.org/officeDocument/2006/relationships/image" Target="../media/image157.emf"/><Relationship Id="rId4" Type="http://schemas.openxmlformats.org/officeDocument/2006/relationships/image" Target="../media/image15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4" Type="http://schemas.openxmlformats.org/officeDocument/2006/relationships/image" Target="../media/image16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2.wmf"/><Relationship Id="rId7" Type="http://schemas.openxmlformats.org/officeDocument/2006/relationships/image" Target="../media/image176.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9.wmf"/><Relationship Id="rId7" Type="http://schemas.openxmlformats.org/officeDocument/2006/relationships/image" Target="../media/image183.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5" Type="http://schemas.openxmlformats.org/officeDocument/2006/relationships/image" Target="../media/image188.wmf"/><Relationship Id="rId4" Type="http://schemas.openxmlformats.org/officeDocument/2006/relationships/image" Target="../media/image18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5" Type="http://schemas.openxmlformats.org/officeDocument/2006/relationships/image" Target="../media/image197.wmf"/><Relationship Id="rId4" Type="http://schemas.openxmlformats.org/officeDocument/2006/relationships/image" Target="../media/image196.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05.emf"/><Relationship Id="rId3" Type="http://schemas.openxmlformats.org/officeDocument/2006/relationships/image" Target="../media/image200.emf"/><Relationship Id="rId7" Type="http://schemas.openxmlformats.org/officeDocument/2006/relationships/image" Target="../media/image204.emf"/><Relationship Id="rId12" Type="http://schemas.openxmlformats.org/officeDocument/2006/relationships/image" Target="../media/image209.emf"/><Relationship Id="rId2" Type="http://schemas.openxmlformats.org/officeDocument/2006/relationships/image" Target="../media/image199.emf"/><Relationship Id="rId1" Type="http://schemas.openxmlformats.org/officeDocument/2006/relationships/image" Target="../media/image198.emf"/><Relationship Id="rId6" Type="http://schemas.openxmlformats.org/officeDocument/2006/relationships/image" Target="../media/image203.emf"/><Relationship Id="rId11" Type="http://schemas.openxmlformats.org/officeDocument/2006/relationships/image" Target="../media/image208.emf"/><Relationship Id="rId5" Type="http://schemas.openxmlformats.org/officeDocument/2006/relationships/image" Target="../media/image202.emf"/><Relationship Id="rId10" Type="http://schemas.openxmlformats.org/officeDocument/2006/relationships/image" Target="../media/image207.emf"/><Relationship Id="rId4" Type="http://schemas.openxmlformats.org/officeDocument/2006/relationships/image" Target="../media/image201.emf"/><Relationship Id="rId9" Type="http://schemas.openxmlformats.org/officeDocument/2006/relationships/image" Target="../media/image206.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16.wmf"/><Relationship Id="rId1" Type="http://schemas.openxmlformats.org/officeDocument/2006/relationships/image" Target="../media/image21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22.emf"/><Relationship Id="rId2" Type="http://schemas.openxmlformats.org/officeDocument/2006/relationships/image" Target="../media/image221.emf"/><Relationship Id="rId1" Type="http://schemas.openxmlformats.org/officeDocument/2006/relationships/image" Target="../media/image220.emf"/><Relationship Id="rId4" Type="http://schemas.openxmlformats.org/officeDocument/2006/relationships/image" Target="../media/image223.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31.emf"/><Relationship Id="rId13" Type="http://schemas.openxmlformats.org/officeDocument/2006/relationships/image" Target="../media/image236.emf"/><Relationship Id="rId3" Type="http://schemas.openxmlformats.org/officeDocument/2006/relationships/image" Target="../media/image226.emf"/><Relationship Id="rId7" Type="http://schemas.openxmlformats.org/officeDocument/2006/relationships/image" Target="../media/image230.emf"/><Relationship Id="rId12" Type="http://schemas.openxmlformats.org/officeDocument/2006/relationships/image" Target="../media/image235.emf"/><Relationship Id="rId2" Type="http://schemas.openxmlformats.org/officeDocument/2006/relationships/image" Target="../media/image225.emf"/><Relationship Id="rId1" Type="http://schemas.openxmlformats.org/officeDocument/2006/relationships/image" Target="../media/image224.emf"/><Relationship Id="rId6" Type="http://schemas.openxmlformats.org/officeDocument/2006/relationships/image" Target="../media/image229.emf"/><Relationship Id="rId11" Type="http://schemas.openxmlformats.org/officeDocument/2006/relationships/image" Target="../media/image234.emf"/><Relationship Id="rId5" Type="http://schemas.openxmlformats.org/officeDocument/2006/relationships/image" Target="../media/image228.emf"/><Relationship Id="rId15" Type="http://schemas.openxmlformats.org/officeDocument/2006/relationships/image" Target="../media/image238.emf"/><Relationship Id="rId10" Type="http://schemas.openxmlformats.org/officeDocument/2006/relationships/image" Target="../media/image233.emf"/><Relationship Id="rId4" Type="http://schemas.openxmlformats.org/officeDocument/2006/relationships/image" Target="../media/image227.emf"/><Relationship Id="rId9" Type="http://schemas.openxmlformats.org/officeDocument/2006/relationships/image" Target="../media/image232.emf"/><Relationship Id="rId14" Type="http://schemas.openxmlformats.org/officeDocument/2006/relationships/image" Target="../media/image23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41.emf"/><Relationship Id="rId2" Type="http://schemas.openxmlformats.org/officeDocument/2006/relationships/image" Target="../media/image240.emf"/><Relationship Id="rId1" Type="http://schemas.openxmlformats.org/officeDocument/2006/relationships/image" Target="../media/image239.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44.emf"/><Relationship Id="rId2" Type="http://schemas.openxmlformats.org/officeDocument/2006/relationships/image" Target="../media/image243.emf"/><Relationship Id="rId1" Type="http://schemas.openxmlformats.org/officeDocument/2006/relationships/image" Target="../media/image242.wmf"/><Relationship Id="rId5" Type="http://schemas.openxmlformats.org/officeDocument/2006/relationships/image" Target="../media/image246.wmf"/><Relationship Id="rId4" Type="http://schemas.openxmlformats.org/officeDocument/2006/relationships/image" Target="../media/image245.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50.emf"/><Relationship Id="rId2" Type="http://schemas.openxmlformats.org/officeDocument/2006/relationships/image" Target="../media/image249.emf"/><Relationship Id="rId1" Type="http://schemas.openxmlformats.org/officeDocument/2006/relationships/image" Target="../media/image248.emf"/><Relationship Id="rId5" Type="http://schemas.openxmlformats.org/officeDocument/2006/relationships/image" Target="../media/image252.wmf"/><Relationship Id="rId4" Type="http://schemas.openxmlformats.org/officeDocument/2006/relationships/image" Target="../media/image25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54.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56.emf"/><Relationship Id="rId1" Type="http://schemas.openxmlformats.org/officeDocument/2006/relationships/image" Target="../media/image255.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58.wmf"/><Relationship Id="rId1" Type="http://schemas.openxmlformats.org/officeDocument/2006/relationships/image" Target="../media/image257.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61.wmf"/><Relationship Id="rId1" Type="http://schemas.openxmlformats.org/officeDocument/2006/relationships/image" Target="../media/image260.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63.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65.emf"/><Relationship Id="rId1" Type="http://schemas.openxmlformats.org/officeDocument/2006/relationships/image" Target="../media/image26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69.emf"/><Relationship Id="rId2" Type="http://schemas.openxmlformats.org/officeDocument/2006/relationships/image" Target="../media/image268.wmf"/><Relationship Id="rId1" Type="http://schemas.openxmlformats.org/officeDocument/2006/relationships/image" Target="../media/image267.emf"/><Relationship Id="rId6" Type="http://schemas.openxmlformats.org/officeDocument/2006/relationships/image" Target="../media/image272.emf"/><Relationship Id="rId5" Type="http://schemas.openxmlformats.org/officeDocument/2006/relationships/image" Target="../media/image271.emf"/><Relationship Id="rId4" Type="http://schemas.openxmlformats.org/officeDocument/2006/relationships/image" Target="../media/image27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75.emf"/><Relationship Id="rId2" Type="http://schemas.openxmlformats.org/officeDocument/2006/relationships/image" Target="../media/image274.emf"/><Relationship Id="rId1" Type="http://schemas.openxmlformats.org/officeDocument/2006/relationships/image" Target="../media/image273.emf"/><Relationship Id="rId5" Type="http://schemas.openxmlformats.org/officeDocument/2006/relationships/image" Target="../media/image277.emf"/><Relationship Id="rId4" Type="http://schemas.openxmlformats.org/officeDocument/2006/relationships/image" Target="../media/image276.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88.wmf"/><Relationship Id="rId2" Type="http://schemas.openxmlformats.org/officeDocument/2006/relationships/image" Target="../media/image287.wmf"/><Relationship Id="rId1" Type="http://schemas.openxmlformats.org/officeDocument/2006/relationships/image" Target="../media/image286.wmf"/><Relationship Id="rId4" Type="http://schemas.openxmlformats.org/officeDocument/2006/relationships/image" Target="../media/image28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94.emf"/><Relationship Id="rId2" Type="http://schemas.openxmlformats.org/officeDocument/2006/relationships/image" Target="../media/image293.emf"/><Relationship Id="rId1" Type="http://schemas.openxmlformats.org/officeDocument/2006/relationships/image" Target="../media/image29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5" Type="http://schemas.openxmlformats.org/officeDocument/2006/relationships/image" Target="../media/image52.emf"/><Relationship Id="rId4" Type="http://schemas.openxmlformats.org/officeDocument/2006/relationships/image" Target="../media/image5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082"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17408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74084" name="Rectangle 4"/>
          <p:cNvSpPr>
            <a:spLocks noGrp="1" noChangeArrowheads="1"/>
          </p:cNvSpPr>
          <p:nvPr>
            <p:ph type="dt" sz="half" idx="2"/>
          </p:nvPr>
        </p:nvSpPr>
        <p:spPr>
          <a:xfrm>
            <a:off x="301625" y="6076950"/>
            <a:ext cx="2289175" cy="476250"/>
          </a:xfrm>
        </p:spPr>
        <p:txBody>
          <a:bodyPr/>
          <a:lstStyle>
            <a:lvl1pPr>
              <a:defRPr/>
            </a:lvl1pPr>
          </a:lstStyle>
          <a:p>
            <a:fld id="{F9A06880-0F63-46B6-8CE5-340EC717F088}" type="datetimeFigureOut">
              <a:rPr lang="zh-CN" altLang="en-US"/>
              <a:pPr/>
              <a:t>2018-09-01</a:t>
            </a:fld>
            <a:endParaRPr lang="en-US" altLang="zh-CN"/>
          </a:p>
        </p:txBody>
      </p:sp>
      <p:sp>
        <p:nvSpPr>
          <p:cNvPr id="174085"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174086" name="Rectangle 6"/>
          <p:cNvSpPr>
            <a:spLocks noGrp="1" noChangeArrowheads="1"/>
          </p:cNvSpPr>
          <p:nvPr>
            <p:ph type="sldNum" sz="quarter" idx="4"/>
          </p:nvPr>
        </p:nvSpPr>
        <p:spPr>
          <a:xfrm>
            <a:off x="6553200" y="6076950"/>
            <a:ext cx="2289175" cy="476250"/>
          </a:xfrm>
        </p:spPr>
        <p:txBody>
          <a:bodyPr/>
          <a:lstStyle>
            <a:lvl1pPr>
              <a:defRPr/>
            </a:lvl1pPr>
          </a:lstStyle>
          <a:p>
            <a:fld id="{187E74FA-9FD6-42AE-81F9-58ACA1A5CB74}" type="slidenum">
              <a:rPr lang="zh-CN" altLang="en-US"/>
              <a:pPr/>
              <a:t>‹#›</a:t>
            </a:fld>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4410AD6-44AF-4582-811A-D887C4F61D84}" type="datetimeFigureOut">
              <a:rPr lang="zh-CN" altLang="en-US"/>
              <a:pPr/>
              <a:t>2018-09-01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BC2869-8637-40A4-B96C-69DBFE94BB5C}" type="slidenum">
              <a:rPr lang="zh-CN" altLang="en-US"/>
              <a:pPr/>
              <a:t>‹#›</a:t>
            </a:fld>
            <a:endParaRPr lang="en-US" altLang="zh-CN"/>
          </a:p>
        </p:txBody>
      </p:sp>
    </p:spTree>
    <p:extLst>
      <p:ext uri="{BB962C8B-B14F-4D97-AF65-F5344CB8AC3E}">
        <p14:creationId xmlns:p14="http://schemas.microsoft.com/office/powerpoint/2010/main" val="28269715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4200" y="0"/>
            <a:ext cx="220980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0"/>
            <a:ext cx="64770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FFAE07D-DAFF-4546-ACA1-A15B05FF428C}" type="datetimeFigureOut">
              <a:rPr lang="zh-CN" altLang="en-US"/>
              <a:pPr/>
              <a:t>2018-09-01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E7818DF-A39F-474A-B3EB-51C56C62FBA5}" type="slidenum">
              <a:rPr lang="zh-CN" altLang="en-US"/>
              <a:pPr/>
              <a:t>‹#›</a:t>
            </a:fld>
            <a:endParaRPr lang="en-US" altLang="zh-CN"/>
          </a:p>
        </p:txBody>
      </p:sp>
    </p:spTree>
    <p:extLst>
      <p:ext uri="{BB962C8B-B14F-4D97-AF65-F5344CB8AC3E}">
        <p14:creationId xmlns:p14="http://schemas.microsoft.com/office/powerpoint/2010/main" val="3324950643"/>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3250" y="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341438"/>
            <a:ext cx="8540750" cy="4525962"/>
          </a:xfrm>
        </p:spPr>
        <p:txBody>
          <a:bodyPr/>
          <a:lstStyle/>
          <a:p>
            <a:endParaRPr lang="zh-CN" altLang="en-US"/>
          </a:p>
        </p:txBody>
      </p:sp>
      <p:sp>
        <p:nvSpPr>
          <p:cNvPr id="4" name="日期占位符 3"/>
          <p:cNvSpPr>
            <a:spLocks noGrp="1"/>
          </p:cNvSpPr>
          <p:nvPr>
            <p:ph type="dt" sz="half" idx="10"/>
          </p:nvPr>
        </p:nvSpPr>
        <p:spPr>
          <a:xfrm>
            <a:off x="301625" y="6019800"/>
            <a:ext cx="2289175" cy="476250"/>
          </a:xfrm>
        </p:spPr>
        <p:txBody>
          <a:bodyPr/>
          <a:lstStyle>
            <a:lvl1pPr>
              <a:defRPr/>
            </a:lvl1pPr>
          </a:lstStyle>
          <a:p>
            <a:fld id="{FB0FE156-032D-4921-8AEA-970103EE7EC4}" type="datetimeFigureOut">
              <a:rPr lang="zh-CN" altLang="en-US"/>
              <a:pPr/>
              <a:t>2018-09-01</a:t>
            </a:fld>
            <a:endParaRPr lang="en-US" altLang="zh-CN"/>
          </a:p>
        </p:txBody>
      </p:sp>
      <p:sp>
        <p:nvSpPr>
          <p:cNvPr id="5" name="页脚占位符 4"/>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019800"/>
            <a:ext cx="2289175" cy="476250"/>
          </a:xfrm>
        </p:spPr>
        <p:txBody>
          <a:bodyPr/>
          <a:lstStyle>
            <a:lvl1pPr>
              <a:defRPr/>
            </a:lvl1pPr>
          </a:lstStyle>
          <a:p>
            <a:fld id="{5008364C-E98B-42F3-9A3F-D0EADA01783F}" type="slidenum">
              <a:rPr lang="zh-CN" altLang="en-US"/>
              <a:pPr/>
              <a:t>‹#›</a:t>
            </a:fld>
            <a:endParaRPr lang="en-US" altLang="zh-CN"/>
          </a:p>
        </p:txBody>
      </p:sp>
    </p:spTree>
    <p:extLst>
      <p:ext uri="{BB962C8B-B14F-4D97-AF65-F5344CB8AC3E}">
        <p14:creationId xmlns:p14="http://schemas.microsoft.com/office/powerpoint/2010/main" val="3620581993"/>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3250" y="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341438"/>
            <a:ext cx="41941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341438"/>
            <a:ext cx="41941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019800"/>
            <a:ext cx="2289175" cy="476250"/>
          </a:xfrm>
        </p:spPr>
        <p:txBody>
          <a:bodyPr/>
          <a:lstStyle>
            <a:lvl1pPr>
              <a:defRPr/>
            </a:lvl1pPr>
          </a:lstStyle>
          <a:p>
            <a:fld id="{5B5AC148-49B4-458B-AD86-B41269476E6B}" type="datetimeFigureOut">
              <a:rPr lang="zh-CN" altLang="en-US"/>
              <a:pPr/>
              <a:t>2018-09-01</a:t>
            </a:fld>
            <a:endParaRPr lang="en-US" altLang="zh-CN"/>
          </a:p>
        </p:txBody>
      </p:sp>
      <p:sp>
        <p:nvSpPr>
          <p:cNvPr id="6" name="页脚占位符 5"/>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019800"/>
            <a:ext cx="2289175" cy="476250"/>
          </a:xfrm>
        </p:spPr>
        <p:txBody>
          <a:bodyPr/>
          <a:lstStyle>
            <a:lvl1pPr>
              <a:defRPr/>
            </a:lvl1pPr>
          </a:lstStyle>
          <a:p>
            <a:fld id="{5FA16EE0-D743-4D40-A802-42D67FC99394}" type="slidenum">
              <a:rPr lang="zh-CN" altLang="en-US"/>
              <a:pPr/>
              <a:t>‹#›</a:t>
            </a:fld>
            <a:endParaRPr lang="en-US" altLang="zh-CN"/>
          </a:p>
        </p:txBody>
      </p:sp>
    </p:spTree>
    <p:extLst>
      <p:ext uri="{BB962C8B-B14F-4D97-AF65-F5344CB8AC3E}">
        <p14:creationId xmlns:p14="http://schemas.microsoft.com/office/powerpoint/2010/main" val="835547289"/>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ECCF4F2-363C-4448-8ABE-814B55C9E601}" type="datetimeFigureOut">
              <a:rPr lang="zh-CN" altLang="en-US"/>
              <a:pPr/>
              <a:t>2018-09-01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2306BF-1E91-498F-BA79-7F85399D296C}" type="slidenum">
              <a:rPr lang="zh-CN" altLang="en-US"/>
              <a:pPr/>
              <a:t>‹#›</a:t>
            </a:fld>
            <a:endParaRPr lang="en-US" altLang="zh-CN"/>
          </a:p>
        </p:txBody>
      </p:sp>
    </p:spTree>
    <p:extLst>
      <p:ext uri="{BB962C8B-B14F-4D97-AF65-F5344CB8AC3E}">
        <p14:creationId xmlns:p14="http://schemas.microsoft.com/office/powerpoint/2010/main" val="1734591095"/>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360E78D-06B7-4448-9B58-1003D9C908DB}" type="datetimeFigureOut">
              <a:rPr lang="zh-CN" altLang="en-US"/>
              <a:pPr/>
              <a:t>2018-09-01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9E31C29-496C-4EAF-8D91-D21D19270391}" type="slidenum">
              <a:rPr lang="zh-CN" altLang="en-US"/>
              <a:pPr/>
              <a:t>‹#›</a:t>
            </a:fld>
            <a:endParaRPr lang="en-US" altLang="zh-CN"/>
          </a:p>
        </p:txBody>
      </p:sp>
    </p:spTree>
    <p:extLst>
      <p:ext uri="{BB962C8B-B14F-4D97-AF65-F5344CB8AC3E}">
        <p14:creationId xmlns:p14="http://schemas.microsoft.com/office/powerpoint/2010/main" val="397245884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341438"/>
            <a:ext cx="4194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341438"/>
            <a:ext cx="4194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F5CB064-FD7F-4B4B-965B-AF236586EEE0}" type="datetimeFigureOut">
              <a:rPr lang="zh-CN" altLang="en-US"/>
              <a:pPr/>
              <a:t>2018-09-01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628C0E9-C951-4C0E-9A92-EAD0D965E44F}" type="slidenum">
              <a:rPr lang="zh-CN" altLang="en-US"/>
              <a:pPr/>
              <a:t>‹#›</a:t>
            </a:fld>
            <a:endParaRPr lang="en-US" altLang="zh-CN"/>
          </a:p>
        </p:txBody>
      </p:sp>
    </p:spTree>
    <p:extLst>
      <p:ext uri="{BB962C8B-B14F-4D97-AF65-F5344CB8AC3E}">
        <p14:creationId xmlns:p14="http://schemas.microsoft.com/office/powerpoint/2010/main" val="308546490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8C9A3AC0-05B4-4F10-96E2-E9EB4F300F8B}" type="datetimeFigureOut">
              <a:rPr lang="zh-CN" altLang="en-US"/>
              <a:pPr/>
              <a:t>2018-09-01</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85A1C09-C484-466B-A83E-11C72FCD1EC1}" type="slidenum">
              <a:rPr lang="zh-CN" altLang="en-US"/>
              <a:pPr/>
              <a:t>‹#›</a:t>
            </a:fld>
            <a:endParaRPr lang="en-US" altLang="zh-CN"/>
          </a:p>
        </p:txBody>
      </p:sp>
    </p:spTree>
    <p:extLst>
      <p:ext uri="{BB962C8B-B14F-4D97-AF65-F5344CB8AC3E}">
        <p14:creationId xmlns:p14="http://schemas.microsoft.com/office/powerpoint/2010/main" val="329950909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BC645E3-29E8-4EDB-A86E-7EC1AD0D274D}" type="datetimeFigureOut">
              <a:rPr lang="zh-CN" altLang="en-US"/>
              <a:pPr/>
              <a:t>2018-09-01</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D11EC9D-77FA-4FBE-B37F-618C99DA6F45}" type="slidenum">
              <a:rPr lang="zh-CN" altLang="en-US"/>
              <a:pPr/>
              <a:t>‹#›</a:t>
            </a:fld>
            <a:endParaRPr lang="en-US" altLang="zh-CN"/>
          </a:p>
        </p:txBody>
      </p:sp>
    </p:spTree>
    <p:extLst>
      <p:ext uri="{BB962C8B-B14F-4D97-AF65-F5344CB8AC3E}">
        <p14:creationId xmlns:p14="http://schemas.microsoft.com/office/powerpoint/2010/main" val="3234569630"/>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14AC923-1178-485E-B64E-A952BAEA376F}" type="datetimeFigureOut">
              <a:rPr lang="zh-CN" altLang="en-US"/>
              <a:pPr/>
              <a:t>2018-09-01</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73D5901-319D-430D-922C-A31EA34D1BB2}" type="slidenum">
              <a:rPr lang="zh-CN" altLang="en-US"/>
              <a:pPr/>
              <a:t>‹#›</a:t>
            </a:fld>
            <a:endParaRPr lang="en-US" altLang="zh-CN"/>
          </a:p>
        </p:txBody>
      </p:sp>
    </p:spTree>
    <p:extLst>
      <p:ext uri="{BB962C8B-B14F-4D97-AF65-F5344CB8AC3E}">
        <p14:creationId xmlns:p14="http://schemas.microsoft.com/office/powerpoint/2010/main" val="2451826637"/>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FEDA66B-C6BC-44EB-8EF4-FB811D744ABF}" type="datetimeFigureOut">
              <a:rPr lang="zh-CN" altLang="en-US"/>
              <a:pPr/>
              <a:t>2018-09-01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BD0B0FD-7573-4E1B-BFA0-40086CA7D5BE}" type="slidenum">
              <a:rPr lang="zh-CN" altLang="en-US"/>
              <a:pPr/>
              <a:t>‹#›</a:t>
            </a:fld>
            <a:endParaRPr lang="en-US" altLang="zh-CN"/>
          </a:p>
        </p:txBody>
      </p:sp>
    </p:spTree>
    <p:extLst>
      <p:ext uri="{BB962C8B-B14F-4D97-AF65-F5344CB8AC3E}">
        <p14:creationId xmlns:p14="http://schemas.microsoft.com/office/powerpoint/2010/main" val="108768323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1E9B971-19BF-411D-89E7-C8A0B850C579}" type="datetimeFigureOut">
              <a:rPr lang="zh-CN" altLang="en-US"/>
              <a:pPr/>
              <a:t>2018-09-01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DCFE502-FE21-4E36-B546-4BA72A65ED7A}" type="slidenum">
              <a:rPr lang="zh-CN" altLang="en-US"/>
              <a:pPr/>
              <a:t>‹#›</a:t>
            </a:fld>
            <a:endParaRPr lang="en-US" altLang="zh-CN"/>
          </a:p>
        </p:txBody>
      </p:sp>
    </p:spTree>
    <p:extLst>
      <p:ext uri="{BB962C8B-B14F-4D97-AF65-F5344CB8AC3E}">
        <p14:creationId xmlns:p14="http://schemas.microsoft.com/office/powerpoint/2010/main" val="318325235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bwMode="auto">
          <a:xfrm>
            <a:off x="603250" y="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3059" name="Rectangle 3"/>
          <p:cNvSpPr>
            <a:spLocks noGrp="1" noRot="1" noChangeArrowheads="1"/>
          </p:cNvSpPr>
          <p:nvPr>
            <p:ph type="body" idx="1"/>
          </p:nvPr>
        </p:nvSpPr>
        <p:spPr bwMode="auto">
          <a:xfrm>
            <a:off x="304800" y="1341438"/>
            <a:ext cx="854075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306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SzTx/>
              <a:defRPr kumimoji="0" sz="1400" b="0">
                <a:solidFill>
                  <a:schemeClr val="tx1"/>
                </a:solidFill>
                <a:latin typeface="+mj-lt"/>
              </a:defRPr>
            </a:lvl1pPr>
          </a:lstStyle>
          <a:p>
            <a:fld id="{16395CC1-F0DD-43E6-988D-D712F7B5B717}" type="datetimeFigureOut">
              <a:rPr lang="zh-CN" altLang="en-US"/>
              <a:pPr/>
              <a:t>2018-09-01</a:t>
            </a:fld>
            <a:endParaRPr lang="en-US" altLang="zh-CN"/>
          </a:p>
        </p:txBody>
      </p:sp>
      <p:sp>
        <p:nvSpPr>
          <p:cNvPr id="17306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SzTx/>
              <a:defRPr kumimoji="0" sz="1400" b="0">
                <a:solidFill>
                  <a:schemeClr val="tx1"/>
                </a:solidFill>
                <a:latin typeface="+mj-lt"/>
              </a:defRPr>
            </a:lvl1pPr>
          </a:lstStyle>
          <a:p>
            <a:endParaRPr lang="en-US" altLang="zh-CN"/>
          </a:p>
        </p:txBody>
      </p:sp>
      <p:sp>
        <p:nvSpPr>
          <p:cNvPr id="17306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SzTx/>
              <a:defRPr kumimoji="0" sz="1400" b="0">
                <a:solidFill>
                  <a:schemeClr val="tx1"/>
                </a:solidFill>
                <a:latin typeface="+mj-lt"/>
              </a:defRPr>
            </a:lvl1pPr>
          </a:lstStyle>
          <a:p>
            <a:fld id="{CF52558B-FD6F-40EA-9C9A-B0295943EB86}" type="slidenum">
              <a:rPr lang="zh-CN" altLang="en-US"/>
              <a:pPr/>
              <a:t>‹#›</a:t>
            </a:fld>
            <a:endParaRPr lang="en-US" altLang="zh-CN"/>
          </a:p>
        </p:txBody>
      </p:sp>
      <p:sp>
        <p:nvSpPr>
          <p:cNvPr id="173063" name="Line 7"/>
          <p:cNvSpPr>
            <a:spLocks noChangeShapeType="1"/>
          </p:cNvSpPr>
          <p:nvPr userDrawn="1"/>
        </p:nvSpPr>
        <p:spPr bwMode="auto">
          <a:xfrm>
            <a:off x="1403350" y="1196975"/>
            <a:ext cx="77406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a:lstStyle/>
          <a:p>
            <a:endParaRPr lang="zh-CN" altLang="en-US"/>
          </a:p>
        </p:txBody>
      </p:sp>
      <p:sp>
        <p:nvSpPr>
          <p:cNvPr id="173064" name="AutoShape 8">
            <a:hlinkClick r:id="" action="ppaction://hlinkshowjump?jump=nextslide" highlightClick="1"/>
          </p:cNvPr>
          <p:cNvSpPr>
            <a:spLocks noChangeArrowheads="1"/>
          </p:cNvSpPr>
          <p:nvPr userDrawn="1"/>
        </p:nvSpPr>
        <p:spPr bwMode="auto">
          <a:xfrm>
            <a:off x="7596188" y="6570663"/>
            <a:ext cx="323850" cy="287337"/>
          </a:xfrm>
          <a:prstGeom prst="actionButtonForwardNext">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67" name="AutoShape 11">
            <a:hlinkClick r:id="" action="ppaction://hlinkshowjump?jump=previousslide" highlightClick="1"/>
          </p:cNvPr>
          <p:cNvSpPr>
            <a:spLocks noChangeArrowheads="1"/>
          </p:cNvSpPr>
          <p:nvPr userDrawn="1"/>
        </p:nvSpPr>
        <p:spPr bwMode="auto">
          <a:xfrm>
            <a:off x="7019925" y="6570663"/>
            <a:ext cx="323850" cy="287337"/>
          </a:xfrm>
          <a:prstGeom prst="actionButtonBackPrevious">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68" name="AutoShape 12">
            <a:hlinkClick r:id="rId16" action="ppaction://hlinksldjump" highlightClick="1"/>
          </p:cNvPr>
          <p:cNvSpPr>
            <a:spLocks noChangeArrowheads="1"/>
          </p:cNvSpPr>
          <p:nvPr userDrawn="1"/>
        </p:nvSpPr>
        <p:spPr bwMode="auto">
          <a:xfrm>
            <a:off x="8604250" y="6524625"/>
            <a:ext cx="395288" cy="333375"/>
          </a:xfrm>
          <a:prstGeom prst="actionButtonHome">
            <a:avLst/>
          </a:prstGeom>
          <a:solidFill>
            <a:schemeClr val="accent1"/>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wipe(left)">
                                      <p:cBhvr>
                                        <p:cTn id="7" dur="1000"/>
                                        <p:tgtEl>
                                          <p:spTgt spid="173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Effect transition="in" filter="wipe(left)">
                                      <p:cBhvr>
                                        <p:cTn id="12" dur="1000"/>
                                        <p:tgtEl>
                                          <p:spTgt spid="173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animEffect transition="in" filter="wipe(left)">
                                      <p:cBhvr>
                                        <p:cTn id="17" dur="1000"/>
                                        <p:tgtEl>
                                          <p:spTgt spid="17305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73059">
                                            <p:txEl>
                                              <p:pRg st="3" end="3"/>
                                            </p:txEl>
                                          </p:spTgt>
                                        </p:tgtEl>
                                        <p:attrNameLst>
                                          <p:attrName>style.visibility</p:attrName>
                                        </p:attrNameLst>
                                      </p:cBhvr>
                                      <p:to>
                                        <p:strVal val="visible"/>
                                      </p:to>
                                    </p:set>
                                    <p:animEffect transition="in" filter="wipe(left)">
                                      <p:cBhvr>
                                        <p:cTn id="20" dur="1000"/>
                                        <p:tgtEl>
                                          <p:spTgt spid="17305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3059">
                                            <p:txEl>
                                              <p:pRg st="4" end="4"/>
                                            </p:txEl>
                                          </p:spTgt>
                                        </p:tgtEl>
                                        <p:attrNameLst>
                                          <p:attrName>style.visibility</p:attrName>
                                        </p:attrNameLst>
                                      </p:cBhvr>
                                      <p:to>
                                        <p:strVal val="visible"/>
                                      </p:to>
                                    </p:set>
                                    <p:animEffect transition="in" filter="wipe(left)">
                                      <p:cBhvr>
                                        <p:cTn id="23" dur="1000"/>
                                        <p:tgtEl>
                                          <p:spTgt spid="173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bldLvl="3">
        <p:tmplLst>
          <p:tmpl lvl="1">
            <p:tnLst>
              <p:par>
                <p:cTn presetID="22" presetClass="entr" presetSubtype="8" fill="hold" nodeType="clickEffect">
                  <p:stCondLst>
                    <p:cond delay="0"/>
                  </p:stCondLst>
                  <p:childTnLst>
                    <p:set>
                      <p:cBhvr>
                        <p:cTn dur="1" fill="hold">
                          <p:stCondLst>
                            <p:cond delay="0"/>
                          </p:stCondLst>
                        </p:cTn>
                        <p:tgtEl>
                          <p:spTgt spid="173059"/>
                        </p:tgtEl>
                        <p:attrNameLst>
                          <p:attrName>style.visibility</p:attrName>
                        </p:attrNameLst>
                      </p:cBhvr>
                      <p:to>
                        <p:strVal val="visible"/>
                      </p:to>
                    </p:set>
                    <p:animEffect transition="in" filter="wipe(left)">
                      <p:cBhvr>
                        <p:cTn dur="1000"/>
                        <p:tgtEl>
                          <p:spTgt spid="173059"/>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73059"/>
                        </p:tgtEl>
                        <p:attrNameLst>
                          <p:attrName>style.visibility</p:attrName>
                        </p:attrNameLst>
                      </p:cBhvr>
                      <p:to>
                        <p:strVal val="visible"/>
                      </p:to>
                    </p:set>
                    <p:animEffect transition="in" filter="wipe(left)">
                      <p:cBhvr>
                        <p:cTn dur="1000"/>
                        <p:tgtEl>
                          <p:spTgt spid="173059"/>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73059"/>
                        </p:tgtEl>
                        <p:attrNameLst>
                          <p:attrName>style.visibility</p:attrName>
                        </p:attrNameLst>
                      </p:cBhvr>
                      <p:to>
                        <p:strVal val="visible"/>
                      </p:to>
                    </p:set>
                    <p:animEffect transition="in" filter="wipe(left)">
                      <p:cBhvr>
                        <p:cTn dur="1000"/>
                        <p:tgtEl>
                          <p:spTgt spid="173059"/>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73059"/>
                        </p:tgtEl>
                        <p:attrNameLst>
                          <p:attrName>style.visibility</p:attrName>
                        </p:attrNameLst>
                      </p:cBhvr>
                      <p:to>
                        <p:strVal val="visible"/>
                      </p:to>
                    </p:set>
                    <p:animEffect transition="in" filter="wipe(left)">
                      <p:cBhvr>
                        <p:cTn dur="1000"/>
                        <p:tgtEl>
                          <p:spTgt spid="173059"/>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73059"/>
                        </p:tgtEl>
                        <p:attrNameLst>
                          <p:attrName>style.visibility</p:attrName>
                        </p:attrNameLst>
                      </p:cBhvr>
                      <p:to>
                        <p:strVal val="visible"/>
                      </p:to>
                    </p:set>
                    <p:animEffect transition="in" filter="wipe(left)">
                      <p:cBhvr>
                        <p:cTn dur="1000"/>
                        <p:tgtEl>
                          <p:spTgt spid="173059"/>
                        </p:tgtEl>
                      </p:cBhvr>
                    </p:animEffect>
                  </p:childTnLst>
                </p:cTn>
              </p:par>
            </p:tnLst>
          </p:tmpl>
        </p:tmplLst>
      </p:bldP>
    </p:bld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slide" Target="slide9.xml"/><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image" Target="../media/image262.jpeg"/><Relationship Id="rId7" Type="http://schemas.openxmlformats.org/officeDocument/2006/relationships/image" Target="../media/image261.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227.bin"/><Relationship Id="rId5" Type="http://schemas.openxmlformats.org/officeDocument/2006/relationships/image" Target="../media/image260.wmf"/><Relationship Id="rId4" Type="http://schemas.openxmlformats.org/officeDocument/2006/relationships/oleObject" Target="../embeddings/oleObject226.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slide" Target="slide46.xml"/><Relationship Id="rId4" Type="http://schemas.openxmlformats.org/officeDocument/2006/relationships/image" Target="../media/image263.emf"/></Relationships>
</file>

<file path=ppt/slides/_rels/slide102.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image" Target="../media/image266.png"/><Relationship Id="rId7" Type="http://schemas.openxmlformats.org/officeDocument/2006/relationships/image" Target="../media/image265.e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230.bin"/><Relationship Id="rId5" Type="http://schemas.openxmlformats.org/officeDocument/2006/relationships/image" Target="../media/image264.wmf"/><Relationship Id="rId4" Type="http://schemas.openxmlformats.org/officeDocument/2006/relationships/oleObject" Target="../embeddings/oleObject229.bin"/></Relationships>
</file>

<file path=ppt/slides/_rels/slide103.xml.rels><?xml version="1.0" encoding="UTF-8" standalone="yes"?>
<Relationships xmlns="http://schemas.openxmlformats.org/package/2006/relationships"><Relationship Id="rId8" Type="http://schemas.openxmlformats.org/officeDocument/2006/relationships/image" Target="../media/image269.emf"/><Relationship Id="rId13" Type="http://schemas.openxmlformats.org/officeDocument/2006/relationships/oleObject" Target="../embeddings/oleObject236.bin"/><Relationship Id="rId3" Type="http://schemas.openxmlformats.org/officeDocument/2006/relationships/oleObject" Target="../embeddings/oleObject231.bin"/><Relationship Id="rId7" Type="http://schemas.openxmlformats.org/officeDocument/2006/relationships/oleObject" Target="../embeddings/oleObject233.bin"/><Relationship Id="rId12" Type="http://schemas.openxmlformats.org/officeDocument/2006/relationships/image" Target="../media/image271.e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268.wmf"/><Relationship Id="rId11" Type="http://schemas.openxmlformats.org/officeDocument/2006/relationships/oleObject" Target="../embeddings/oleObject235.bin"/><Relationship Id="rId5" Type="http://schemas.openxmlformats.org/officeDocument/2006/relationships/oleObject" Target="../embeddings/oleObject232.bin"/><Relationship Id="rId15" Type="http://schemas.openxmlformats.org/officeDocument/2006/relationships/slide" Target="slide46.xml"/><Relationship Id="rId10" Type="http://schemas.openxmlformats.org/officeDocument/2006/relationships/image" Target="../media/image270.emf"/><Relationship Id="rId4" Type="http://schemas.openxmlformats.org/officeDocument/2006/relationships/image" Target="../media/image267.emf"/><Relationship Id="rId9" Type="http://schemas.openxmlformats.org/officeDocument/2006/relationships/oleObject" Target="../embeddings/oleObject234.bin"/><Relationship Id="rId14" Type="http://schemas.openxmlformats.org/officeDocument/2006/relationships/image" Target="../media/image272.emf"/></Relationships>
</file>

<file path=ppt/slides/_rels/slide104.xml.rels><?xml version="1.0" encoding="UTF-8" standalone="yes"?>
<Relationships xmlns="http://schemas.openxmlformats.org/package/2006/relationships"><Relationship Id="rId8" Type="http://schemas.openxmlformats.org/officeDocument/2006/relationships/image" Target="../media/image275.emf"/><Relationship Id="rId13" Type="http://schemas.openxmlformats.org/officeDocument/2006/relationships/image" Target="../media/image278.png"/><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277.e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74.emf"/><Relationship Id="rId11" Type="http://schemas.openxmlformats.org/officeDocument/2006/relationships/oleObject" Target="../embeddings/oleObject241.bin"/><Relationship Id="rId5" Type="http://schemas.openxmlformats.org/officeDocument/2006/relationships/oleObject" Target="../embeddings/oleObject238.bin"/><Relationship Id="rId10" Type="http://schemas.openxmlformats.org/officeDocument/2006/relationships/image" Target="../media/image276.emf"/><Relationship Id="rId4" Type="http://schemas.openxmlformats.org/officeDocument/2006/relationships/image" Target="../media/image273.emf"/><Relationship Id="rId9" Type="http://schemas.openxmlformats.org/officeDocument/2006/relationships/oleObject" Target="../embeddings/oleObject240.bin"/><Relationship Id="rId14" Type="http://schemas.openxmlformats.org/officeDocument/2006/relationships/slide" Target="slide46.xml"/></Relationships>
</file>

<file path=ppt/slides/_rels/slide105.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7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image" Target="../media/image15.png"/><Relationship Id="rId4" Type="http://schemas.openxmlformats.org/officeDocument/2006/relationships/image" Target="../media/image14.png"/></Relationships>
</file>

<file path=ppt/slides/_rels/slide110.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8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84.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8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244.bin"/><Relationship Id="rId3" Type="http://schemas.openxmlformats.org/officeDocument/2006/relationships/oleObject" Target="../embeddings/oleObject242.bin"/><Relationship Id="rId7" Type="http://schemas.openxmlformats.org/officeDocument/2006/relationships/image" Target="../media/image287.wmf"/><Relationship Id="rId12" Type="http://schemas.openxmlformats.org/officeDocument/2006/relationships/slide" Target="slide46.xml"/><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243.bin"/><Relationship Id="rId11" Type="http://schemas.openxmlformats.org/officeDocument/2006/relationships/image" Target="../media/image289.wmf"/><Relationship Id="rId5" Type="http://schemas.openxmlformats.org/officeDocument/2006/relationships/image" Target="../media/image290.png"/><Relationship Id="rId10" Type="http://schemas.openxmlformats.org/officeDocument/2006/relationships/oleObject" Target="../embeddings/oleObject245.bin"/><Relationship Id="rId4" Type="http://schemas.openxmlformats.org/officeDocument/2006/relationships/image" Target="../media/image286.wmf"/><Relationship Id="rId9" Type="http://schemas.openxmlformats.org/officeDocument/2006/relationships/image" Target="../media/image288.wmf"/></Relationships>
</file>

<file path=ppt/slides/_rels/slide114.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image" Target="../media/image294.emf"/><Relationship Id="rId3" Type="http://schemas.openxmlformats.org/officeDocument/2006/relationships/oleObject" Target="../embeddings/oleObject246.bin"/><Relationship Id="rId7" Type="http://schemas.openxmlformats.org/officeDocument/2006/relationships/oleObject" Target="../embeddings/oleObject248.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93.emf"/><Relationship Id="rId5" Type="http://schemas.openxmlformats.org/officeDocument/2006/relationships/oleObject" Target="../embeddings/oleObject247.bin"/><Relationship Id="rId10" Type="http://schemas.openxmlformats.org/officeDocument/2006/relationships/slide" Target="slide46.xml"/><Relationship Id="rId4" Type="http://schemas.openxmlformats.org/officeDocument/2006/relationships/image" Target="../media/image292.emf"/><Relationship Id="rId9" Type="http://schemas.openxmlformats.org/officeDocument/2006/relationships/image" Target="../media/image295.png"/></Relationships>
</file>

<file path=ppt/slides/_rels/slide116.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slide" Target="slide9.xml"/></Relationships>
</file>

<file path=ppt/slides/_rels/slide120.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9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01.png"/><Relationship Id="rId1" Type="http://schemas.openxmlformats.org/officeDocument/2006/relationships/slideLayout" Target="../slideLayouts/slideLayout2.xml"/><Relationship Id="rId4" Type="http://schemas.openxmlformats.org/officeDocument/2006/relationships/slide" Target="slide46.xml"/></Relationships>
</file>

<file path=ppt/slides/_rels/slide1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slide" Target="slide9.xml"/></Relationships>
</file>

<file path=ppt/slides/_rels/slide1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slide" Target="slide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slide" Target="slide9.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slide" Target="slide9.xml"/></Relationships>
</file>

<file path=ppt/slides/_rels/slide2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22.xml"/><Relationship Id="rId1" Type="http://schemas.openxmlformats.org/officeDocument/2006/relationships/slideLayout" Target="../slideLayouts/slideLayout7.xml"/><Relationship Id="rId4" Type="http://schemas.openxmlformats.org/officeDocument/2006/relationships/slide" Target="slide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wmf"/><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31.wmf"/><Relationship Id="rId9"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slide" Target="slide47.xml"/><Relationship Id="rId1" Type="http://schemas.openxmlformats.org/officeDocument/2006/relationships/slideLayout" Target="../slideLayouts/slideLayout7.xml"/><Relationship Id="rId5" Type="http://schemas.openxmlformats.org/officeDocument/2006/relationships/slide" Target="slide101.xml"/><Relationship Id="rId4" Type="http://schemas.openxmlformats.org/officeDocument/2006/relationships/slide" Target="slide6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9.emf"/><Relationship Id="rId5" Type="http://schemas.openxmlformats.org/officeDocument/2006/relationships/oleObject" Target="../embeddings/oleObject12.bin"/><Relationship Id="rId4" Type="http://schemas.openxmlformats.org/officeDocument/2006/relationships/image" Target="../media/image3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slide" Target="slide46.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1.emf"/><Relationship Id="rId5" Type="http://schemas.openxmlformats.org/officeDocument/2006/relationships/oleObject" Target="../embeddings/oleObject14.bin"/><Relationship Id="rId4" Type="http://schemas.openxmlformats.org/officeDocument/2006/relationships/image" Target="../media/image40.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slide" Target="slide46.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3.emf"/><Relationship Id="rId5" Type="http://schemas.openxmlformats.org/officeDocument/2006/relationships/oleObject" Target="../embeddings/oleObject16.bin"/><Relationship Id="rId4" Type="http://schemas.openxmlformats.org/officeDocument/2006/relationships/image" Target="../media/image42.wmf"/></Relationships>
</file>

<file path=ppt/slides/_rels/slide52.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5.emf"/><Relationship Id="rId11" Type="http://schemas.openxmlformats.org/officeDocument/2006/relationships/slide" Target="slide46.xml"/><Relationship Id="rId5" Type="http://schemas.openxmlformats.org/officeDocument/2006/relationships/oleObject" Target="../embeddings/oleObject18.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20.bin"/></Relationships>
</file>

<file path=ppt/slides/_rels/slide53.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slide" Target="slide46.xml"/><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52.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9.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24.bin"/></Relationships>
</file>

<file path=ppt/slides/_rels/slide54.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31.bin"/><Relationship Id="rId18" Type="http://schemas.openxmlformats.org/officeDocument/2006/relationships/image" Target="../media/image60.wmf"/><Relationship Id="rId3" Type="http://schemas.openxmlformats.org/officeDocument/2006/relationships/oleObject" Target="../embeddings/oleObject26.bin"/><Relationship Id="rId21" Type="http://schemas.openxmlformats.org/officeDocument/2006/relationships/oleObject" Target="../embeddings/oleObject35.bin"/><Relationship Id="rId7" Type="http://schemas.openxmlformats.org/officeDocument/2006/relationships/oleObject" Target="../embeddings/oleObject28.bin"/><Relationship Id="rId12" Type="http://schemas.openxmlformats.org/officeDocument/2006/relationships/image" Target="../media/image57.wmf"/><Relationship Id="rId17" Type="http://schemas.openxmlformats.org/officeDocument/2006/relationships/oleObject" Target="../embeddings/oleObject33.bin"/><Relationship Id="rId25" Type="http://schemas.openxmlformats.org/officeDocument/2006/relationships/slide" Target="slide46.xml"/><Relationship Id="rId2" Type="http://schemas.openxmlformats.org/officeDocument/2006/relationships/slideLayout" Target="../slideLayouts/slideLayout2.xml"/><Relationship Id="rId16" Type="http://schemas.openxmlformats.org/officeDocument/2006/relationships/image" Target="../media/image59.wmf"/><Relationship Id="rId20" Type="http://schemas.openxmlformats.org/officeDocument/2006/relationships/image" Target="../media/image61.wmf"/><Relationship Id="rId1" Type="http://schemas.openxmlformats.org/officeDocument/2006/relationships/vmlDrawing" Target="../drawings/vmlDrawing10.vml"/><Relationship Id="rId6" Type="http://schemas.openxmlformats.org/officeDocument/2006/relationships/image" Target="../media/image54.wmf"/><Relationship Id="rId11" Type="http://schemas.openxmlformats.org/officeDocument/2006/relationships/oleObject" Target="../embeddings/oleObject30.bin"/><Relationship Id="rId24" Type="http://schemas.openxmlformats.org/officeDocument/2006/relationships/image" Target="../media/image63.wmf"/><Relationship Id="rId5" Type="http://schemas.openxmlformats.org/officeDocument/2006/relationships/oleObject" Target="../embeddings/oleObject27.bin"/><Relationship Id="rId15" Type="http://schemas.openxmlformats.org/officeDocument/2006/relationships/oleObject" Target="../embeddings/oleObject32.bin"/><Relationship Id="rId23" Type="http://schemas.openxmlformats.org/officeDocument/2006/relationships/oleObject" Target="../embeddings/oleObject36.bin"/><Relationship Id="rId10" Type="http://schemas.openxmlformats.org/officeDocument/2006/relationships/image" Target="../media/image56.wmf"/><Relationship Id="rId19" Type="http://schemas.openxmlformats.org/officeDocument/2006/relationships/oleObject" Target="../embeddings/oleObject34.bin"/><Relationship Id="rId4" Type="http://schemas.openxmlformats.org/officeDocument/2006/relationships/image" Target="../media/image53.wmf"/><Relationship Id="rId9" Type="http://schemas.openxmlformats.org/officeDocument/2006/relationships/oleObject" Target="../embeddings/oleObject29.bin"/><Relationship Id="rId14" Type="http://schemas.openxmlformats.org/officeDocument/2006/relationships/image" Target="../media/image58.wmf"/><Relationship Id="rId22" Type="http://schemas.openxmlformats.org/officeDocument/2006/relationships/image" Target="../media/image62.wmf"/></Relationships>
</file>

<file path=ppt/slides/_rels/slide55.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42.bin"/><Relationship Id="rId18" Type="http://schemas.openxmlformats.org/officeDocument/2006/relationships/image" Target="../media/image71.wmf"/><Relationship Id="rId26" Type="http://schemas.openxmlformats.org/officeDocument/2006/relationships/image" Target="../media/image75.wmf"/><Relationship Id="rId3" Type="http://schemas.openxmlformats.org/officeDocument/2006/relationships/oleObject" Target="../embeddings/oleObject37.bin"/><Relationship Id="rId21" Type="http://schemas.openxmlformats.org/officeDocument/2006/relationships/oleObject" Target="../embeddings/oleObject46.bin"/><Relationship Id="rId7" Type="http://schemas.openxmlformats.org/officeDocument/2006/relationships/oleObject" Target="../embeddings/oleObject39.bin"/><Relationship Id="rId12" Type="http://schemas.openxmlformats.org/officeDocument/2006/relationships/image" Target="../media/image68.wmf"/><Relationship Id="rId17" Type="http://schemas.openxmlformats.org/officeDocument/2006/relationships/oleObject" Target="../embeddings/oleObject44.bin"/><Relationship Id="rId25" Type="http://schemas.openxmlformats.org/officeDocument/2006/relationships/oleObject" Target="../embeddings/oleObject48.bin"/><Relationship Id="rId2" Type="http://schemas.openxmlformats.org/officeDocument/2006/relationships/slideLayout" Target="../slideLayouts/slideLayout2.xml"/><Relationship Id="rId16" Type="http://schemas.openxmlformats.org/officeDocument/2006/relationships/image" Target="../media/image70.wmf"/><Relationship Id="rId20" Type="http://schemas.openxmlformats.org/officeDocument/2006/relationships/image" Target="../media/image72.wmf"/><Relationship Id="rId29" Type="http://schemas.openxmlformats.org/officeDocument/2006/relationships/slide" Target="slide46.xml"/><Relationship Id="rId1" Type="http://schemas.openxmlformats.org/officeDocument/2006/relationships/vmlDrawing" Target="../drawings/vmlDrawing11.vml"/><Relationship Id="rId6" Type="http://schemas.openxmlformats.org/officeDocument/2006/relationships/image" Target="../media/image65.wmf"/><Relationship Id="rId11" Type="http://schemas.openxmlformats.org/officeDocument/2006/relationships/oleObject" Target="../embeddings/oleObject41.bin"/><Relationship Id="rId24" Type="http://schemas.openxmlformats.org/officeDocument/2006/relationships/image" Target="../media/image74.wmf"/><Relationship Id="rId5" Type="http://schemas.openxmlformats.org/officeDocument/2006/relationships/oleObject" Target="../embeddings/oleObject38.bin"/><Relationship Id="rId15" Type="http://schemas.openxmlformats.org/officeDocument/2006/relationships/oleObject" Target="../embeddings/oleObject43.bin"/><Relationship Id="rId23" Type="http://schemas.openxmlformats.org/officeDocument/2006/relationships/oleObject" Target="../embeddings/oleObject47.bin"/><Relationship Id="rId28" Type="http://schemas.openxmlformats.org/officeDocument/2006/relationships/image" Target="../media/image76.wmf"/><Relationship Id="rId10" Type="http://schemas.openxmlformats.org/officeDocument/2006/relationships/image" Target="../media/image67.wmf"/><Relationship Id="rId19" Type="http://schemas.openxmlformats.org/officeDocument/2006/relationships/oleObject" Target="../embeddings/oleObject45.bin"/><Relationship Id="rId4" Type="http://schemas.openxmlformats.org/officeDocument/2006/relationships/image" Target="../media/image64.wmf"/><Relationship Id="rId9" Type="http://schemas.openxmlformats.org/officeDocument/2006/relationships/oleObject" Target="../embeddings/oleObject40.bin"/><Relationship Id="rId14" Type="http://schemas.openxmlformats.org/officeDocument/2006/relationships/image" Target="../media/image69.wmf"/><Relationship Id="rId22" Type="http://schemas.openxmlformats.org/officeDocument/2006/relationships/image" Target="../media/image73.wmf"/><Relationship Id="rId27" Type="http://schemas.openxmlformats.org/officeDocument/2006/relationships/oleObject" Target="../embeddings/oleObject49.bin"/></Relationships>
</file>

<file path=ppt/slides/_rels/slide56.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55.bin"/><Relationship Id="rId18" Type="http://schemas.openxmlformats.org/officeDocument/2006/relationships/image" Target="../media/image84.wmf"/><Relationship Id="rId3" Type="http://schemas.openxmlformats.org/officeDocument/2006/relationships/oleObject" Target="../embeddings/oleObject50.bin"/><Relationship Id="rId21" Type="http://schemas.openxmlformats.org/officeDocument/2006/relationships/slide" Target="slide46.xml"/><Relationship Id="rId7" Type="http://schemas.openxmlformats.org/officeDocument/2006/relationships/oleObject" Target="../embeddings/oleObject52.bin"/><Relationship Id="rId12" Type="http://schemas.openxmlformats.org/officeDocument/2006/relationships/image" Target="../media/image81.wmf"/><Relationship Id="rId17" Type="http://schemas.openxmlformats.org/officeDocument/2006/relationships/oleObject" Target="../embeddings/oleObject57.bin"/><Relationship Id="rId2" Type="http://schemas.openxmlformats.org/officeDocument/2006/relationships/slideLayout" Target="../slideLayouts/slideLayout2.xml"/><Relationship Id="rId16" Type="http://schemas.openxmlformats.org/officeDocument/2006/relationships/image" Target="../media/image83.wmf"/><Relationship Id="rId20" Type="http://schemas.openxmlformats.org/officeDocument/2006/relationships/image" Target="../media/image85.wmf"/><Relationship Id="rId1" Type="http://schemas.openxmlformats.org/officeDocument/2006/relationships/vmlDrawing" Target="../drawings/vmlDrawing12.vml"/><Relationship Id="rId6" Type="http://schemas.openxmlformats.org/officeDocument/2006/relationships/image" Target="../media/image78.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80.wmf"/><Relationship Id="rId19" Type="http://schemas.openxmlformats.org/officeDocument/2006/relationships/oleObject" Target="../embeddings/oleObject58.bin"/><Relationship Id="rId4" Type="http://schemas.openxmlformats.org/officeDocument/2006/relationships/image" Target="../media/image77.wmf"/><Relationship Id="rId9" Type="http://schemas.openxmlformats.org/officeDocument/2006/relationships/oleObject" Target="../embeddings/oleObject53.bin"/><Relationship Id="rId14" Type="http://schemas.openxmlformats.org/officeDocument/2006/relationships/image" Target="../media/image82.wmf"/></Relationships>
</file>

<file path=ppt/slides/_rels/slide57.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87.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slide" Target="slide46.xml"/><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62.bin"/><Relationship Id="rId14" Type="http://schemas.openxmlformats.org/officeDocument/2006/relationships/image" Target="../media/image91.wmf"/></Relationships>
</file>

<file path=ppt/slides/_rels/slide5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slide" Target="slide46.xml"/><Relationship Id="rId4" Type="http://schemas.openxmlformats.org/officeDocument/2006/relationships/image" Target="../media/image9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5.wmf"/><Relationship Id="rId11" Type="http://schemas.openxmlformats.org/officeDocument/2006/relationships/slide" Target="slide46.xml"/><Relationship Id="rId5" Type="http://schemas.openxmlformats.org/officeDocument/2006/relationships/oleObject" Target="../embeddings/oleObject67.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69.bin"/></Relationships>
</file>

<file path=ppt/slides/_rels/slide6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slide" Target="slide46.xml"/><Relationship Id="rId5" Type="http://schemas.openxmlformats.org/officeDocument/2006/relationships/image" Target="../media/image99.png"/><Relationship Id="rId4" Type="http://schemas.openxmlformats.org/officeDocument/2006/relationships/image" Target="../media/image94.wmf"/></Relationships>
</file>

<file path=ppt/slides/_rels/slide65.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01.wmf"/><Relationship Id="rId11" Type="http://schemas.openxmlformats.org/officeDocument/2006/relationships/slide" Target="slide46.xml"/><Relationship Id="rId5" Type="http://schemas.openxmlformats.org/officeDocument/2006/relationships/oleObject" Target="../embeddings/oleObject72.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74.bin"/></Relationships>
</file>

<file path=ppt/slides/_rels/slide66.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80.bin"/><Relationship Id="rId18" Type="http://schemas.openxmlformats.org/officeDocument/2006/relationships/image" Target="../media/image111.wmf"/><Relationship Id="rId26" Type="http://schemas.openxmlformats.org/officeDocument/2006/relationships/image" Target="../media/image115.emf"/><Relationship Id="rId39" Type="http://schemas.openxmlformats.org/officeDocument/2006/relationships/oleObject" Target="../embeddings/oleObject93.bin"/><Relationship Id="rId3" Type="http://schemas.openxmlformats.org/officeDocument/2006/relationships/oleObject" Target="../embeddings/oleObject75.bin"/><Relationship Id="rId21" Type="http://schemas.openxmlformats.org/officeDocument/2006/relationships/oleObject" Target="../embeddings/oleObject84.bin"/><Relationship Id="rId34" Type="http://schemas.openxmlformats.org/officeDocument/2006/relationships/image" Target="../media/image119.wmf"/><Relationship Id="rId42" Type="http://schemas.openxmlformats.org/officeDocument/2006/relationships/image" Target="../media/image123.wmf"/><Relationship Id="rId7" Type="http://schemas.openxmlformats.org/officeDocument/2006/relationships/oleObject" Target="../embeddings/oleObject77.bin"/><Relationship Id="rId12" Type="http://schemas.openxmlformats.org/officeDocument/2006/relationships/image" Target="../media/image108.wmf"/><Relationship Id="rId17" Type="http://schemas.openxmlformats.org/officeDocument/2006/relationships/oleObject" Target="../embeddings/oleObject82.bin"/><Relationship Id="rId25" Type="http://schemas.openxmlformats.org/officeDocument/2006/relationships/oleObject" Target="../embeddings/oleObject86.bin"/><Relationship Id="rId33" Type="http://schemas.openxmlformats.org/officeDocument/2006/relationships/oleObject" Target="../embeddings/oleObject90.bin"/><Relationship Id="rId38" Type="http://schemas.openxmlformats.org/officeDocument/2006/relationships/image" Target="../media/image121.wmf"/><Relationship Id="rId2" Type="http://schemas.openxmlformats.org/officeDocument/2006/relationships/slideLayout" Target="../slideLayouts/slideLayout7.xml"/><Relationship Id="rId16" Type="http://schemas.openxmlformats.org/officeDocument/2006/relationships/image" Target="../media/image110.wmf"/><Relationship Id="rId20" Type="http://schemas.openxmlformats.org/officeDocument/2006/relationships/image" Target="../media/image112.wmf"/><Relationship Id="rId29" Type="http://schemas.openxmlformats.org/officeDocument/2006/relationships/oleObject" Target="../embeddings/oleObject88.bin"/><Relationship Id="rId41" Type="http://schemas.openxmlformats.org/officeDocument/2006/relationships/oleObject" Target="../embeddings/oleObject94.bin"/><Relationship Id="rId1" Type="http://schemas.openxmlformats.org/officeDocument/2006/relationships/vmlDrawing" Target="../drawings/vmlDrawing18.vml"/><Relationship Id="rId6" Type="http://schemas.openxmlformats.org/officeDocument/2006/relationships/image" Target="../media/image105.wmf"/><Relationship Id="rId11" Type="http://schemas.openxmlformats.org/officeDocument/2006/relationships/oleObject" Target="../embeddings/oleObject79.bin"/><Relationship Id="rId24" Type="http://schemas.openxmlformats.org/officeDocument/2006/relationships/image" Target="../media/image114.wmf"/><Relationship Id="rId32" Type="http://schemas.openxmlformats.org/officeDocument/2006/relationships/image" Target="../media/image118.wmf"/><Relationship Id="rId37" Type="http://schemas.openxmlformats.org/officeDocument/2006/relationships/oleObject" Target="../embeddings/oleObject92.bin"/><Relationship Id="rId40" Type="http://schemas.openxmlformats.org/officeDocument/2006/relationships/image" Target="../media/image122.w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28" Type="http://schemas.openxmlformats.org/officeDocument/2006/relationships/image" Target="../media/image116.wmf"/><Relationship Id="rId36" Type="http://schemas.openxmlformats.org/officeDocument/2006/relationships/image" Target="../media/image120.wmf"/><Relationship Id="rId10" Type="http://schemas.openxmlformats.org/officeDocument/2006/relationships/image" Target="../media/image107.wmf"/><Relationship Id="rId19" Type="http://schemas.openxmlformats.org/officeDocument/2006/relationships/oleObject" Target="../embeddings/oleObject83.bin"/><Relationship Id="rId31" Type="http://schemas.openxmlformats.org/officeDocument/2006/relationships/oleObject" Target="../embeddings/oleObject89.bin"/><Relationship Id="rId4" Type="http://schemas.openxmlformats.org/officeDocument/2006/relationships/image" Target="../media/image104.emf"/><Relationship Id="rId9" Type="http://schemas.openxmlformats.org/officeDocument/2006/relationships/oleObject" Target="../embeddings/oleObject78.bin"/><Relationship Id="rId14" Type="http://schemas.openxmlformats.org/officeDocument/2006/relationships/image" Target="../media/image109.emf"/><Relationship Id="rId22" Type="http://schemas.openxmlformats.org/officeDocument/2006/relationships/image" Target="../media/image113.wmf"/><Relationship Id="rId27" Type="http://schemas.openxmlformats.org/officeDocument/2006/relationships/oleObject" Target="../embeddings/oleObject87.bin"/><Relationship Id="rId30" Type="http://schemas.openxmlformats.org/officeDocument/2006/relationships/image" Target="../media/image117.wmf"/><Relationship Id="rId35" Type="http://schemas.openxmlformats.org/officeDocument/2006/relationships/oleObject" Target="../embeddings/oleObject91.bin"/><Relationship Id="rId43" Type="http://schemas.openxmlformats.org/officeDocument/2006/relationships/slide" Target="slide46.xml"/></Relationships>
</file>

<file path=ppt/slides/_rels/slide67.xml.rels><?xml version="1.0" encoding="UTF-8" standalone="yes"?>
<Relationships xmlns="http://schemas.openxmlformats.org/package/2006/relationships"><Relationship Id="rId8" Type="http://schemas.openxmlformats.org/officeDocument/2006/relationships/image" Target="../media/image126.emf"/><Relationship Id="rId13" Type="http://schemas.openxmlformats.org/officeDocument/2006/relationships/oleObject" Target="../embeddings/oleObject100.bin"/><Relationship Id="rId18" Type="http://schemas.openxmlformats.org/officeDocument/2006/relationships/image" Target="../media/image131.emf"/><Relationship Id="rId3" Type="http://schemas.openxmlformats.org/officeDocument/2006/relationships/oleObject" Target="../embeddings/oleObject95.bin"/><Relationship Id="rId21" Type="http://schemas.openxmlformats.org/officeDocument/2006/relationships/oleObject" Target="../embeddings/oleObject104.bin"/><Relationship Id="rId7" Type="http://schemas.openxmlformats.org/officeDocument/2006/relationships/oleObject" Target="../embeddings/oleObject97.bin"/><Relationship Id="rId12" Type="http://schemas.openxmlformats.org/officeDocument/2006/relationships/image" Target="../media/image128.emf"/><Relationship Id="rId17" Type="http://schemas.openxmlformats.org/officeDocument/2006/relationships/oleObject" Target="../embeddings/oleObject102.bin"/><Relationship Id="rId2" Type="http://schemas.openxmlformats.org/officeDocument/2006/relationships/slideLayout" Target="../slideLayouts/slideLayout7.xml"/><Relationship Id="rId16" Type="http://schemas.openxmlformats.org/officeDocument/2006/relationships/image" Target="../media/image130.emf"/><Relationship Id="rId20" Type="http://schemas.openxmlformats.org/officeDocument/2006/relationships/image" Target="../media/image132.emf"/><Relationship Id="rId1" Type="http://schemas.openxmlformats.org/officeDocument/2006/relationships/vmlDrawing" Target="../drawings/vmlDrawing19.vml"/><Relationship Id="rId6" Type="http://schemas.openxmlformats.org/officeDocument/2006/relationships/image" Target="../media/image125.emf"/><Relationship Id="rId11" Type="http://schemas.openxmlformats.org/officeDocument/2006/relationships/oleObject" Target="../embeddings/oleObject99.bin"/><Relationship Id="rId5" Type="http://schemas.openxmlformats.org/officeDocument/2006/relationships/oleObject" Target="../embeddings/oleObject96.bin"/><Relationship Id="rId15" Type="http://schemas.openxmlformats.org/officeDocument/2006/relationships/oleObject" Target="../embeddings/oleObject101.bin"/><Relationship Id="rId23" Type="http://schemas.openxmlformats.org/officeDocument/2006/relationships/slide" Target="slide46.xml"/><Relationship Id="rId10" Type="http://schemas.openxmlformats.org/officeDocument/2006/relationships/image" Target="../media/image127.emf"/><Relationship Id="rId19" Type="http://schemas.openxmlformats.org/officeDocument/2006/relationships/oleObject" Target="../embeddings/oleObject103.bin"/><Relationship Id="rId4" Type="http://schemas.openxmlformats.org/officeDocument/2006/relationships/image" Target="../media/image124.emf"/><Relationship Id="rId9" Type="http://schemas.openxmlformats.org/officeDocument/2006/relationships/oleObject" Target="../embeddings/oleObject98.bin"/><Relationship Id="rId14" Type="http://schemas.openxmlformats.org/officeDocument/2006/relationships/image" Target="../media/image129.emf"/><Relationship Id="rId22" Type="http://schemas.openxmlformats.org/officeDocument/2006/relationships/image" Target="../media/image133.emf"/></Relationships>
</file>

<file path=ppt/slides/_rels/slide68.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35.wmf"/><Relationship Id="rId11" Type="http://schemas.openxmlformats.org/officeDocument/2006/relationships/image" Target="../media/image103.wmf"/><Relationship Id="rId5" Type="http://schemas.openxmlformats.org/officeDocument/2006/relationships/oleObject" Target="../embeddings/oleObject106.bin"/><Relationship Id="rId10" Type="http://schemas.openxmlformats.org/officeDocument/2006/relationships/oleObject" Target="../embeddings/oleObject108.bin"/><Relationship Id="rId4" Type="http://schemas.openxmlformats.org/officeDocument/2006/relationships/image" Target="../media/image134.wmf"/><Relationship Id="rId9" Type="http://schemas.openxmlformats.org/officeDocument/2006/relationships/slide" Target="slide46.xml"/></Relationships>
</file>

<file path=ppt/slides/_rels/slide69.x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oleObject" Target="../embeddings/oleObject114.bin"/><Relationship Id="rId18" Type="http://schemas.openxmlformats.org/officeDocument/2006/relationships/image" Target="../media/image144.e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41.e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43.emf"/><Relationship Id="rId1" Type="http://schemas.openxmlformats.org/officeDocument/2006/relationships/vmlDrawing" Target="../drawings/vmlDrawing21.vml"/><Relationship Id="rId6" Type="http://schemas.openxmlformats.org/officeDocument/2006/relationships/image" Target="../media/image138.e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40.emf"/><Relationship Id="rId19" Type="http://schemas.openxmlformats.org/officeDocument/2006/relationships/slide" Target="slide46.xml"/><Relationship Id="rId4" Type="http://schemas.openxmlformats.org/officeDocument/2006/relationships/image" Target="../media/image137.emf"/><Relationship Id="rId9" Type="http://schemas.openxmlformats.org/officeDocument/2006/relationships/oleObject" Target="../embeddings/oleObject112.bin"/><Relationship Id="rId14" Type="http://schemas.openxmlformats.org/officeDocument/2006/relationships/image" Target="../media/image14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46.wmf"/><Relationship Id="rId11" Type="http://schemas.openxmlformats.org/officeDocument/2006/relationships/slide" Target="slide46.xml"/><Relationship Id="rId5" Type="http://schemas.openxmlformats.org/officeDocument/2006/relationships/oleObject" Target="../embeddings/oleObject118.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20.bin"/></Relationships>
</file>

<file path=ppt/slides/_rels/slide71.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50.wmf"/><Relationship Id="rId5" Type="http://schemas.openxmlformats.org/officeDocument/2006/relationships/oleObject" Target="../embeddings/oleObject122.bin"/><Relationship Id="rId4" Type="http://schemas.openxmlformats.org/officeDocument/2006/relationships/image" Target="../media/image149.wmf"/><Relationship Id="rId9" Type="http://schemas.openxmlformats.org/officeDocument/2006/relationships/slide" Target="slide46.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24.bin"/><Relationship Id="rId7" Type="http://schemas.openxmlformats.org/officeDocument/2006/relationships/slide" Target="slide46.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49.wmf"/><Relationship Id="rId5" Type="http://schemas.openxmlformats.org/officeDocument/2006/relationships/oleObject" Target="../embeddings/oleObject125.bin"/><Relationship Id="rId4" Type="http://schemas.openxmlformats.org/officeDocument/2006/relationships/image" Target="../media/image152.wmf"/></Relationships>
</file>

<file path=ppt/slides/_rels/slide73.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31.bin"/><Relationship Id="rId18" Type="http://schemas.openxmlformats.org/officeDocument/2006/relationships/image" Target="../media/image160.e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57.emf"/><Relationship Id="rId17" Type="http://schemas.openxmlformats.org/officeDocument/2006/relationships/oleObject" Target="../embeddings/oleObject133.bin"/><Relationship Id="rId2" Type="http://schemas.openxmlformats.org/officeDocument/2006/relationships/slideLayout" Target="../slideLayouts/slideLayout2.xml"/><Relationship Id="rId16" Type="http://schemas.openxmlformats.org/officeDocument/2006/relationships/image" Target="../media/image159.emf"/><Relationship Id="rId1" Type="http://schemas.openxmlformats.org/officeDocument/2006/relationships/vmlDrawing" Target="../drawings/vmlDrawing25.vml"/><Relationship Id="rId6" Type="http://schemas.openxmlformats.org/officeDocument/2006/relationships/image" Target="../media/image154.wmf"/><Relationship Id="rId11" Type="http://schemas.openxmlformats.org/officeDocument/2006/relationships/oleObject" Target="../embeddings/oleObject130.bin"/><Relationship Id="rId5" Type="http://schemas.openxmlformats.org/officeDocument/2006/relationships/oleObject" Target="../embeddings/oleObject127.bin"/><Relationship Id="rId15" Type="http://schemas.openxmlformats.org/officeDocument/2006/relationships/oleObject" Target="../embeddings/oleObject132.bin"/><Relationship Id="rId10" Type="http://schemas.openxmlformats.org/officeDocument/2006/relationships/image" Target="../media/image156.wmf"/><Relationship Id="rId19" Type="http://schemas.openxmlformats.org/officeDocument/2006/relationships/slide" Target="slide46.xml"/><Relationship Id="rId4" Type="http://schemas.openxmlformats.org/officeDocument/2006/relationships/image" Target="../media/image153.wmf"/><Relationship Id="rId9" Type="http://schemas.openxmlformats.org/officeDocument/2006/relationships/oleObject" Target="../embeddings/oleObject129.bin"/><Relationship Id="rId14" Type="http://schemas.openxmlformats.org/officeDocument/2006/relationships/image" Target="../media/image158.emf"/></Relationships>
</file>

<file path=ppt/slides/_rels/slide75.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slide" Target="slide46.xml"/><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65.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62.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37.bin"/></Relationships>
</file>

<file path=ppt/slides/_rels/slide76.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67.wmf"/><Relationship Id="rId11" Type="http://schemas.openxmlformats.org/officeDocument/2006/relationships/slide" Target="slide46.xml"/><Relationship Id="rId5" Type="http://schemas.openxmlformats.org/officeDocument/2006/relationships/oleObject" Target="../embeddings/oleObject140.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42.bin"/></Relationships>
</file>

<file path=ppt/slides/_rels/slide77.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74.wmf"/><Relationship Id="rId17" Type="http://schemas.openxmlformats.org/officeDocument/2006/relationships/slide" Target="slide46.xml"/><Relationship Id="rId2" Type="http://schemas.openxmlformats.org/officeDocument/2006/relationships/slideLayout" Target="../slideLayouts/slideLayout2.xml"/><Relationship Id="rId16" Type="http://schemas.openxmlformats.org/officeDocument/2006/relationships/image" Target="../media/image176.wmf"/><Relationship Id="rId1" Type="http://schemas.openxmlformats.org/officeDocument/2006/relationships/vmlDrawing" Target="../drawings/vmlDrawing28.vml"/><Relationship Id="rId6" Type="http://schemas.openxmlformats.org/officeDocument/2006/relationships/image" Target="../media/image171.wmf"/><Relationship Id="rId11" Type="http://schemas.openxmlformats.org/officeDocument/2006/relationships/oleObject" Target="../embeddings/oleObject147.bin"/><Relationship Id="rId5" Type="http://schemas.openxmlformats.org/officeDocument/2006/relationships/oleObject" Target="../embeddings/oleObject144.bin"/><Relationship Id="rId15" Type="http://schemas.openxmlformats.org/officeDocument/2006/relationships/oleObject" Target="../embeddings/oleObject149.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46.bin"/><Relationship Id="rId14" Type="http://schemas.openxmlformats.org/officeDocument/2006/relationships/image" Target="../media/image175.wmf"/></Relationships>
</file>

<file path=ppt/slides/_rels/slide78.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55.bin"/><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81.wmf"/><Relationship Id="rId17" Type="http://schemas.openxmlformats.org/officeDocument/2006/relationships/slide" Target="slide46.xml"/><Relationship Id="rId2" Type="http://schemas.openxmlformats.org/officeDocument/2006/relationships/slideLayout" Target="../slideLayouts/slideLayout2.xml"/><Relationship Id="rId16" Type="http://schemas.openxmlformats.org/officeDocument/2006/relationships/image" Target="../media/image183.wmf"/><Relationship Id="rId1" Type="http://schemas.openxmlformats.org/officeDocument/2006/relationships/vmlDrawing" Target="../drawings/vmlDrawing29.vml"/><Relationship Id="rId6" Type="http://schemas.openxmlformats.org/officeDocument/2006/relationships/image" Target="../media/image178.wmf"/><Relationship Id="rId11" Type="http://schemas.openxmlformats.org/officeDocument/2006/relationships/oleObject" Target="../embeddings/oleObject154.bin"/><Relationship Id="rId5" Type="http://schemas.openxmlformats.org/officeDocument/2006/relationships/oleObject" Target="../embeddings/oleObject151.bin"/><Relationship Id="rId15" Type="http://schemas.openxmlformats.org/officeDocument/2006/relationships/oleObject" Target="../embeddings/oleObject156.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53.bin"/><Relationship Id="rId14" Type="http://schemas.openxmlformats.org/officeDocument/2006/relationships/image" Target="../media/image182.wmf"/></Relationships>
</file>

<file path=ppt/slides/_rels/slide79.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slide" Target="slide46.xml"/><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88.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85.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87.wmf"/><Relationship Id="rId4" Type="http://schemas.openxmlformats.org/officeDocument/2006/relationships/image" Target="../media/image184.wmf"/><Relationship Id="rId9" Type="http://schemas.openxmlformats.org/officeDocument/2006/relationships/oleObject" Target="../embeddings/oleObject160.bin"/></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7.xml"/><Relationship Id="rId5" Type="http://schemas.openxmlformats.org/officeDocument/2006/relationships/slide" Target="slide46.xml"/><Relationship Id="rId4" Type="http://schemas.openxmlformats.org/officeDocument/2006/relationships/slide" Target="slide2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62.bin"/><Relationship Id="rId7" Type="http://schemas.openxmlformats.org/officeDocument/2006/relationships/slide" Target="slide46.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90.wmf"/><Relationship Id="rId5" Type="http://schemas.openxmlformats.org/officeDocument/2006/relationships/oleObject" Target="../embeddings/oleObject163.bin"/><Relationship Id="rId4" Type="http://schemas.openxmlformats.org/officeDocument/2006/relationships/image" Target="../media/image189.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4.bin"/><Relationship Id="rId7" Type="http://schemas.openxmlformats.org/officeDocument/2006/relationships/slide" Target="slide46.xml"/><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92.wmf"/><Relationship Id="rId5" Type="http://schemas.openxmlformats.org/officeDocument/2006/relationships/oleObject" Target="../embeddings/oleObject165.bin"/><Relationship Id="rId4" Type="http://schemas.openxmlformats.org/officeDocument/2006/relationships/image" Target="../media/image191.wmf"/></Relationships>
</file>

<file path=ppt/slides/_rels/slide82.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slide" Target="slide46.xml"/><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97.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94.wmf"/><Relationship Id="rId11" Type="http://schemas.openxmlformats.org/officeDocument/2006/relationships/oleObject" Target="../embeddings/oleObject170.bin"/><Relationship Id="rId5" Type="http://schemas.openxmlformats.org/officeDocument/2006/relationships/oleObject" Target="../embeddings/oleObject167.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169.bin"/></Relationships>
</file>

<file path=ppt/slides/_rels/slide83.xml.rels><?xml version="1.0" encoding="UTF-8" standalone="yes"?>
<Relationships xmlns="http://schemas.openxmlformats.org/package/2006/relationships"><Relationship Id="rId8" Type="http://schemas.openxmlformats.org/officeDocument/2006/relationships/image" Target="../media/image200.emf"/><Relationship Id="rId13" Type="http://schemas.openxmlformats.org/officeDocument/2006/relationships/oleObject" Target="../embeddings/oleObject176.bin"/><Relationship Id="rId18" Type="http://schemas.openxmlformats.org/officeDocument/2006/relationships/image" Target="../media/image205.emf"/><Relationship Id="rId26" Type="http://schemas.openxmlformats.org/officeDocument/2006/relationships/image" Target="../media/image209.emf"/><Relationship Id="rId3" Type="http://schemas.openxmlformats.org/officeDocument/2006/relationships/oleObject" Target="../embeddings/oleObject171.bin"/><Relationship Id="rId21" Type="http://schemas.openxmlformats.org/officeDocument/2006/relationships/oleObject" Target="../embeddings/oleObject180.bin"/><Relationship Id="rId7" Type="http://schemas.openxmlformats.org/officeDocument/2006/relationships/oleObject" Target="../embeddings/oleObject173.bin"/><Relationship Id="rId12" Type="http://schemas.openxmlformats.org/officeDocument/2006/relationships/image" Target="../media/image202.emf"/><Relationship Id="rId17" Type="http://schemas.openxmlformats.org/officeDocument/2006/relationships/oleObject" Target="../embeddings/oleObject178.bin"/><Relationship Id="rId25" Type="http://schemas.openxmlformats.org/officeDocument/2006/relationships/oleObject" Target="../embeddings/oleObject182.bin"/><Relationship Id="rId2" Type="http://schemas.openxmlformats.org/officeDocument/2006/relationships/slideLayout" Target="../slideLayouts/slideLayout2.xml"/><Relationship Id="rId16" Type="http://schemas.openxmlformats.org/officeDocument/2006/relationships/image" Target="../media/image204.emf"/><Relationship Id="rId20" Type="http://schemas.openxmlformats.org/officeDocument/2006/relationships/image" Target="../media/image206.emf"/><Relationship Id="rId1" Type="http://schemas.openxmlformats.org/officeDocument/2006/relationships/vmlDrawing" Target="../drawings/vmlDrawing34.vml"/><Relationship Id="rId6" Type="http://schemas.openxmlformats.org/officeDocument/2006/relationships/image" Target="../media/image199.emf"/><Relationship Id="rId11" Type="http://schemas.openxmlformats.org/officeDocument/2006/relationships/oleObject" Target="../embeddings/oleObject175.bin"/><Relationship Id="rId24" Type="http://schemas.openxmlformats.org/officeDocument/2006/relationships/image" Target="../media/image208.e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1.bin"/><Relationship Id="rId10" Type="http://schemas.openxmlformats.org/officeDocument/2006/relationships/image" Target="../media/image201.emf"/><Relationship Id="rId19" Type="http://schemas.openxmlformats.org/officeDocument/2006/relationships/oleObject" Target="../embeddings/oleObject179.bin"/><Relationship Id="rId4" Type="http://schemas.openxmlformats.org/officeDocument/2006/relationships/image" Target="../media/image198.emf"/><Relationship Id="rId9" Type="http://schemas.openxmlformats.org/officeDocument/2006/relationships/oleObject" Target="../embeddings/oleObject174.bin"/><Relationship Id="rId14" Type="http://schemas.openxmlformats.org/officeDocument/2006/relationships/image" Target="../media/image203.emf"/><Relationship Id="rId22" Type="http://schemas.openxmlformats.org/officeDocument/2006/relationships/image" Target="../media/image207.emf"/><Relationship Id="rId27" Type="http://schemas.openxmlformats.org/officeDocument/2006/relationships/slide" Target="slide46.xml"/></Relationships>
</file>

<file path=ppt/slides/_rels/slide84.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85.bin"/><Relationship Id="rId3" Type="http://schemas.openxmlformats.org/officeDocument/2006/relationships/image" Target="../media/image214.png"/><Relationship Id="rId7" Type="http://schemas.openxmlformats.org/officeDocument/2006/relationships/image" Target="../media/image212.wmf"/><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oleObject" Target="../embeddings/oleObject184.bin"/><Relationship Id="rId5" Type="http://schemas.openxmlformats.org/officeDocument/2006/relationships/image" Target="../media/image211.wmf"/><Relationship Id="rId10" Type="http://schemas.openxmlformats.org/officeDocument/2006/relationships/slide" Target="slide46.xml"/><Relationship Id="rId4" Type="http://schemas.openxmlformats.org/officeDocument/2006/relationships/oleObject" Target="../embeddings/oleObject183.bin"/><Relationship Id="rId9" Type="http://schemas.openxmlformats.org/officeDocument/2006/relationships/image" Target="../media/image213.wmf"/></Relationships>
</file>

<file path=ppt/slides/_rels/slide86.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98.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image" Target="../media/image217.png"/><Relationship Id="rId7" Type="http://schemas.openxmlformats.org/officeDocument/2006/relationships/image" Target="../media/image216.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87.bin"/><Relationship Id="rId5" Type="http://schemas.openxmlformats.org/officeDocument/2006/relationships/image" Target="../media/image215.wmf"/><Relationship Id="rId4" Type="http://schemas.openxmlformats.org/officeDocument/2006/relationships/oleObject" Target="../embeddings/oleObject186.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slide" Target="slide46.xml"/><Relationship Id="rId5" Type="http://schemas.openxmlformats.org/officeDocument/2006/relationships/image" Target="../media/image219.png"/><Relationship Id="rId4" Type="http://schemas.openxmlformats.org/officeDocument/2006/relationships/image" Target="../media/image218.wmf"/></Relationships>
</file>

<file path=ppt/slides/_rels/slide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90.xml.rels><?xml version="1.0" encoding="UTF-8" standalone="yes"?>
<Relationships xmlns="http://schemas.openxmlformats.org/package/2006/relationships"><Relationship Id="rId8" Type="http://schemas.openxmlformats.org/officeDocument/2006/relationships/image" Target="../media/image222.emf"/><Relationship Id="rId3" Type="http://schemas.openxmlformats.org/officeDocument/2006/relationships/oleObject" Target="../embeddings/oleObject189.bin"/><Relationship Id="rId7" Type="http://schemas.openxmlformats.org/officeDocument/2006/relationships/oleObject" Target="../embeddings/oleObject19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221.emf"/><Relationship Id="rId11" Type="http://schemas.openxmlformats.org/officeDocument/2006/relationships/slide" Target="slide46.xml"/><Relationship Id="rId5" Type="http://schemas.openxmlformats.org/officeDocument/2006/relationships/oleObject" Target="../embeddings/oleObject190.bin"/><Relationship Id="rId10" Type="http://schemas.openxmlformats.org/officeDocument/2006/relationships/image" Target="../media/image223.emf"/><Relationship Id="rId4" Type="http://schemas.openxmlformats.org/officeDocument/2006/relationships/image" Target="../media/image220.emf"/><Relationship Id="rId9" Type="http://schemas.openxmlformats.org/officeDocument/2006/relationships/oleObject" Target="../embeddings/oleObject192.bin"/></Relationships>
</file>

<file path=ppt/slides/_rels/slide91.xml.rels><?xml version="1.0" encoding="UTF-8" standalone="yes"?>
<Relationships xmlns="http://schemas.openxmlformats.org/package/2006/relationships"><Relationship Id="rId8" Type="http://schemas.openxmlformats.org/officeDocument/2006/relationships/image" Target="../media/image226.emf"/><Relationship Id="rId13" Type="http://schemas.openxmlformats.org/officeDocument/2006/relationships/oleObject" Target="../embeddings/oleObject198.bin"/><Relationship Id="rId18" Type="http://schemas.openxmlformats.org/officeDocument/2006/relationships/image" Target="../media/image231.emf"/><Relationship Id="rId26" Type="http://schemas.openxmlformats.org/officeDocument/2006/relationships/image" Target="../media/image235.emf"/><Relationship Id="rId3" Type="http://schemas.openxmlformats.org/officeDocument/2006/relationships/oleObject" Target="../embeddings/oleObject193.bin"/><Relationship Id="rId21" Type="http://schemas.openxmlformats.org/officeDocument/2006/relationships/oleObject" Target="../embeddings/oleObject202.bin"/><Relationship Id="rId7" Type="http://schemas.openxmlformats.org/officeDocument/2006/relationships/oleObject" Target="../embeddings/oleObject195.bin"/><Relationship Id="rId12" Type="http://schemas.openxmlformats.org/officeDocument/2006/relationships/image" Target="../media/image228.emf"/><Relationship Id="rId17" Type="http://schemas.openxmlformats.org/officeDocument/2006/relationships/oleObject" Target="../embeddings/oleObject200.bin"/><Relationship Id="rId25" Type="http://schemas.openxmlformats.org/officeDocument/2006/relationships/oleObject" Target="../embeddings/oleObject204.bin"/><Relationship Id="rId33" Type="http://schemas.openxmlformats.org/officeDocument/2006/relationships/slide" Target="slide46.xml"/><Relationship Id="rId2" Type="http://schemas.openxmlformats.org/officeDocument/2006/relationships/slideLayout" Target="../slideLayouts/slideLayout2.xml"/><Relationship Id="rId16" Type="http://schemas.openxmlformats.org/officeDocument/2006/relationships/image" Target="../media/image230.emf"/><Relationship Id="rId20" Type="http://schemas.openxmlformats.org/officeDocument/2006/relationships/image" Target="../media/image232.emf"/><Relationship Id="rId29" Type="http://schemas.openxmlformats.org/officeDocument/2006/relationships/oleObject" Target="../embeddings/oleObject206.bin"/><Relationship Id="rId1" Type="http://schemas.openxmlformats.org/officeDocument/2006/relationships/vmlDrawing" Target="../drawings/vmlDrawing39.vml"/><Relationship Id="rId6" Type="http://schemas.openxmlformats.org/officeDocument/2006/relationships/image" Target="../media/image225.emf"/><Relationship Id="rId11" Type="http://schemas.openxmlformats.org/officeDocument/2006/relationships/oleObject" Target="../embeddings/oleObject197.bin"/><Relationship Id="rId24" Type="http://schemas.openxmlformats.org/officeDocument/2006/relationships/image" Target="../media/image234.emf"/><Relationship Id="rId32" Type="http://schemas.openxmlformats.org/officeDocument/2006/relationships/image" Target="../media/image238.emf"/><Relationship Id="rId5" Type="http://schemas.openxmlformats.org/officeDocument/2006/relationships/oleObject" Target="../embeddings/oleObject194.bin"/><Relationship Id="rId15" Type="http://schemas.openxmlformats.org/officeDocument/2006/relationships/oleObject" Target="../embeddings/oleObject199.bin"/><Relationship Id="rId23" Type="http://schemas.openxmlformats.org/officeDocument/2006/relationships/oleObject" Target="../embeddings/oleObject203.bin"/><Relationship Id="rId28" Type="http://schemas.openxmlformats.org/officeDocument/2006/relationships/image" Target="../media/image236.emf"/><Relationship Id="rId10" Type="http://schemas.openxmlformats.org/officeDocument/2006/relationships/image" Target="../media/image227.emf"/><Relationship Id="rId19" Type="http://schemas.openxmlformats.org/officeDocument/2006/relationships/oleObject" Target="../embeddings/oleObject201.bin"/><Relationship Id="rId31" Type="http://schemas.openxmlformats.org/officeDocument/2006/relationships/oleObject" Target="../embeddings/oleObject207.bin"/><Relationship Id="rId4" Type="http://schemas.openxmlformats.org/officeDocument/2006/relationships/image" Target="../media/image224.emf"/><Relationship Id="rId9" Type="http://schemas.openxmlformats.org/officeDocument/2006/relationships/oleObject" Target="../embeddings/oleObject196.bin"/><Relationship Id="rId14" Type="http://schemas.openxmlformats.org/officeDocument/2006/relationships/image" Target="../media/image229.emf"/><Relationship Id="rId22" Type="http://schemas.openxmlformats.org/officeDocument/2006/relationships/image" Target="../media/image233.emf"/><Relationship Id="rId27" Type="http://schemas.openxmlformats.org/officeDocument/2006/relationships/oleObject" Target="../embeddings/oleObject205.bin"/><Relationship Id="rId30" Type="http://schemas.openxmlformats.org/officeDocument/2006/relationships/image" Target="../media/image237.emf"/></Relationships>
</file>

<file path=ppt/slides/_rels/slide92.xml.rels><?xml version="1.0" encoding="UTF-8" standalone="yes"?>
<Relationships xmlns="http://schemas.openxmlformats.org/package/2006/relationships"><Relationship Id="rId8" Type="http://schemas.openxmlformats.org/officeDocument/2006/relationships/image" Target="../media/image241.emf"/><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240.emf"/><Relationship Id="rId5" Type="http://schemas.openxmlformats.org/officeDocument/2006/relationships/oleObject" Target="../embeddings/oleObject209.bin"/><Relationship Id="rId4" Type="http://schemas.openxmlformats.org/officeDocument/2006/relationships/image" Target="../media/image239.emf"/><Relationship Id="rId9" Type="http://schemas.openxmlformats.org/officeDocument/2006/relationships/slide" Target="slide46.xml"/></Relationships>
</file>

<file path=ppt/slides/_rels/slide93.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246.wmf"/><Relationship Id="rId3" Type="http://schemas.openxmlformats.org/officeDocument/2006/relationships/oleObject" Target="../embeddings/oleObject211.bin"/><Relationship Id="rId7" Type="http://schemas.openxmlformats.org/officeDocument/2006/relationships/image" Target="../media/image243.emf"/><Relationship Id="rId12"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212.bin"/><Relationship Id="rId11" Type="http://schemas.openxmlformats.org/officeDocument/2006/relationships/image" Target="../media/image245.emf"/><Relationship Id="rId5" Type="http://schemas.openxmlformats.org/officeDocument/2006/relationships/image" Target="../media/image247.png"/><Relationship Id="rId10" Type="http://schemas.openxmlformats.org/officeDocument/2006/relationships/oleObject" Target="../embeddings/oleObject214.bin"/><Relationship Id="rId4" Type="http://schemas.openxmlformats.org/officeDocument/2006/relationships/image" Target="../media/image242.wmf"/><Relationship Id="rId9" Type="http://schemas.openxmlformats.org/officeDocument/2006/relationships/image" Target="../media/image244.emf"/><Relationship Id="rId14" Type="http://schemas.openxmlformats.org/officeDocument/2006/relationships/slide" Target="slide46.xml"/></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218.bin"/><Relationship Id="rId13" Type="http://schemas.openxmlformats.org/officeDocument/2006/relationships/image" Target="../media/image252.wmf"/><Relationship Id="rId3" Type="http://schemas.openxmlformats.org/officeDocument/2006/relationships/image" Target="../media/image253.png"/><Relationship Id="rId7" Type="http://schemas.openxmlformats.org/officeDocument/2006/relationships/image" Target="../media/image249.emf"/><Relationship Id="rId12" Type="http://schemas.openxmlformats.org/officeDocument/2006/relationships/oleObject" Target="../embeddings/oleObject220.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217.bin"/><Relationship Id="rId11" Type="http://schemas.openxmlformats.org/officeDocument/2006/relationships/image" Target="../media/image251.wmf"/><Relationship Id="rId5" Type="http://schemas.openxmlformats.org/officeDocument/2006/relationships/image" Target="../media/image248.emf"/><Relationship Id="rId10" Type="http://schemas.openxmlformats.org/officeDocument/2006/relationships/oleObject" Target="../embeddings/oleObject219.bin"/><Relationship Id="rId4" Type="http://schemas.openxmlformats.org/officeDocument/2006/relationships/oleObject" Target="../embeddings/oleObject216.bin"/><Relationship Id="rId9" Type="http://schemas.openxmlformats.org/officeDocument/2006/relationships/image" Target="../media/image250.emf"/><Relationship Id="rId14" Type="http://schemas.openxmlformats.org/officeDocument/2006/relationships/slide" Target="slide46.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slide" Target="slide46.xml"/><Relationship Id="rId4" Type="http://schemas.openxmlformats.org/officeDocument/2006/relationships/image" Target="../media/image254.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22.bin"/><Relationship Id="rId7" Type="http://schemas.openxmlformats.org/officeDocument/2006/relationships/slide" Target="slide46.xml"/><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256.emf"/><Relationship Id="rId5" Type="http://schemas.openxmlformats.org/officeDocument/2006/relationships/oleObject" Target="../embeddings/oleObject223.bin"/><Relationship Id="rId4" Type="http://schemas.openxmlformats.org/officeDocument/2006/relationships/image" Target="../media/image255.emf"/></Relationships>
</file>

<file path=ppt/slides/_rels/slide98.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oleObject" Target="../embeddings/oleObject224.bin"/><Relationship Id="rId7" Type="http://schemas.openxmlformats.org/officeDocument/2006/relationships/image" Target="../media/image258.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225.bin"/><Relationship Id="rId5" Type="http://schemas.openxmlformats.org/officeDocument/2006/relationships/image" Target="../media/image259.jpeg"/><Relationship Id="rId4" Type="http://schemas.openxmlformats.org/officeDocument/2006/relationships/image" Target="../media/image25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descr="Large confetti"/>
          <p:cNvSpPr>
            <a:spLocks noGrp="1" noChangeArrowheads="1"/>
          </p:cNvSpPr>
          <p:nvPr>
            <p:ph type="title"/>
          </p:nvPr>
        </p:nvSpPr>
        <p:spPr/>
        <p:txBody>
          <a:bodyPr anchor="b"/>
          <a:lstStyle/>
          <a:p>
            <a:r>
              <a:rPr lang="zh-CN" altLang="en-US" b="1">
                <a:solidFill>
                  <a:srgbClr val="008000"/>
                </a:solidFill>
              </a:rPr>
              <a:t>数字系统概述</a:t>
            </a:r>
          </a:p>
        </p:txBody>
      </p:sp>
      <p:sp>
        <p:nvSpPr>
          <p:cNvPr id="300067" name="Rectangle 35"/>
          <p:cNvSpPr>
            <a:spLocks noGrp="1" noRot="1" noChangeArrowheads="1"/>
          </p:cNvSpPr>
          <p:nvPr>
            <p:ph type="body" idx="1"/>
          </p:nvPr>
        </p:nvSpPr>
        <p:spPr/>
        <p:txBody>
          <a:bodyPr/>
          <a:lstStyle/>
          <a:p>
            <a:pPr>
              <a:lnSpc>
                <a:spcPct val="120000"/>
              </a:lnSpc>
              <a:spcBef>
                <a:spcPct val="0"/>
              </a:spcBef>
              <a:buSzTx/>
            </a:pPr>
            <a:r>
              <a:rPr lang="zh-CN" altLang="en-US" b="1"/>
              <a:t>用数字信号完成对数字量进行算术运算和逻辑运算的电路称为</a:t>
            </a:r>
            <a:r>
              <a:rPr lang="zh-CN" altLang="en-US" b="1">
                <a:solidFill>
                  <a:srgbClr val="008000"/>
                </a:solidFill>
              </a:rPr>
              <a:t>数字电路</a:t>
            </a:r>
            <a:r>
              <a:rPr lang="zh-CN" altLang="en-US" b="1"/>
              <a:t>。</a:t>
            </a:r>
          </a:p>
          <a:p>
            <a:pPr>
              <a:lnSpc>
                <a:spcPct val="120000"/>
              </a:lnSpc>
              <a:spcBef>
                <a:spcPct val="0"/>
              </a:spcBef>
              <a:buSzTx/>
            </a:pPr>
            <a:r>
              <a:rPr lang="zh-CN" altLang="en-US" b="1"/>
              <a:t>由于它具有逻辑运算和逻辑处理功能，所以又称</a:t>
            </a:r>
            <a:r>
              <a:rPr lang="zh-CN" altLang="en-US" b="1">
                <a:solidFill>
                  <a:srgbClr val="008000"/>
                </a:solidFill>
              </a:rPr>
              <a:t>数字逻辑电路</a:t>
            </a:r>
            <a:r>
              <a:rPr lang="zh-CN" altLang="en-US" b="1"/>
              <a:t>。</a:t>
            </a:r>
          </a:p>
          <a:p>
            <a:pPr>
              <a:lnSpc>
                <a:spcPct val="120000"/>
              </a:lnSpc>
              <a:spcBef>
                <a:spcPct val="0"/>
              </a:spcBef>
              <a:buSzTx/>
              <a:buFont typeface="Wingdings" pitchFamily="2" charset="2"/>
              <a:buNone/>
            </a:pPr>
            <a:endParaRPr lang="zh-CN" altLang="en-US" b="1"/>
          </a:p>
        </p:txBody>
      </p:sp>
      <p:sp>
        <p:nvSpPr>
          <p:cNvPr id="300066" name="Rectangle 34"/>
          <p:cNvSpPr>
            <a:spLocks noChangeArrowheads="1"/>
          </p:cNvSpPr>
          <p:nvPr/>
        </p:nvSpPr>
        <p:spPr bwMode="auto">
          <a:xfrm>
            <a:off x="304800" y="1371600"/>
            <a:ext cx="205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spcBef>
                <a:spcPct val="0"/>
              </a:spcBef>
              <a:buSzTx/>
            </a:pPr>
            <a:r>
              <a:rPr lang="zh-CN" altLang="en-US" sz="2000">
                <a:solidFill>
                  <a:schemeClr val="tx1"/>
                </a:solidFill>
                <a:latin typeface="宋体" pitchFamily="2" charset="-122"/>
              </a:rPr>
              <a:t>    </a:t>
            </a:r>
            <a:endParaRPr lang="zh-CN" altLang="en-US" sz="2400">
              <a:solidFill>
                <a:schemeClr val="tx1"/>
              </a:solidFill>
            </a:endParaRPr>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4" name="Rectangle 36"/>
          <p:cNvSpPr>
            <a:spLocks noChangeArrowheads="1"/>
          </p:cNvSpPr>
          <p:nvPr/>
        </p:nvSpPr>
        <p:spPr bwMode="auto">
          <a:xfrm>
            <a:off x="468313" y="3357563"/>
            <a:ext cx="8424862" cy="257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spcBef>
                <a:spcPct val="0"/>
              </a:spcBef>
              <a:buSzTx/>
              <a:buFontTx/>
              <a:buChar char="•"/>
            </a:pPr>
            <a:r>
              <a:rPr lang="zh-CN" altLang="en-US" sz="2400"/>
              <a:t>模拟量：这类物理量的变化在</a:t>
            </a:r>
            <a:r>
              <a:rPr lang="zh-CN" altLang="en-US" sz="2400">
                <a:solidFill>
                  <a:srgbClr val="008000"/>
                </a:solidFill>
              </a:rPr>
              <a:t>时间</a:t>
            </a:r>
            <a:r>
              <a:rPr lang="zh-CN" altLang="en-US" sz="2400"/>
              <a:t>和</a:t>
            </a:r>
            <a:r>
              <a:rPr lang="zh-CN" altLang="en-US" sz="2400">
                <a:solidFill>
                  <a:srgbClr val="0000FF"/>
                </a:solidFill>
              </a:rPr>
              <a:t>数值</a:t>
            </a:r>
            <a:r>
              <a:rPr lang="zh-CN" altLang="en-US" sz="2400"/>
              <a:t>上都是连续的</a:t>
            </a:r>
          </a:p>
          <a:p>
            <a:pPr lvl="1" eaLnBrk="0" hangingPunct="0">
              <a:lnSpc>
                <a:spcPct val="120000"/>
              </a:lnSpc>
              <a:spcBef>
                <a:spcPct val="0"/>
              </a:spcBef>
              <a:buSzTx/>
            </a:pPr>
            <a:r>
              <a:rPr lang="zh-CN" altLang="en-US" sz="2000">
                <a:solidFill>
                  <a:srgbClr val="008000"/>
                </a:solidFill>
              </a:rPr>
              <a:t>在一个指定的时间范围里，物理量的数值个数有</a:t>
            </a:r>
            <a:r>
              <a:rPr lang="zh-CN" altLang="en-US" sz="2000">
                <a:solidFill>
                  <a:srgbClr val="FF0000"/>
                </a:solidFill>
              </a:rPr>
              <a:t>无穷</a:t>
            </a:r>
            <a:r>
              <a:rPr lang="zh-CN" altLang="en-US" sz="2000">
                <a:solidFill>
                  <a:srgbClr val="008000"/>
                </a:solidFill>
              </a:rPr>
              <a:t>多个</a:t>
            </a:r>
          </a:p>
          <a:p>
            <a:pPr lvl="1" eaLnBrk="0" hangingPunct="0">
              <a:lnSpc>
                <a:spcPct val="120000"/>
              </a:lnSpc>
              <a:spcBef>
                <a:spcPct val="0"/>
              </a:spcBef>
              <a:buSzTx/>
            </a:pPr>
            <a:r>
              <a:rPr lang="zh-CN" altLang="en-US" sz="2000">
                <a:solidFill>
                  <a:srgbClr val="0000FF"/>
                </a:solidFill>
              </a:rPr>
              <a:t>物理量的数值本身的数目有</a:t>
            </a:r>
            <a:r>
              <a:rPr lang="zh-CN" altLang="en-US" sz="2000">
                <a:solidFill>
                  <a:srgbClr val="FF0000"/>
                </a:solidFill>
              </a:rPr>
              <a:t>无穷</a:t>
            </a:r>
            <a:r>
              <a:rPr lang="zh-CN" altLang="en-US" sz="2000">
                <a:solidFill>
                  <a:srgbClr val="0000FF"/>
                </a:solidFill>
              </a:rPr>
              <a:t>多个</a:t>
            </a:r>
          </a:p>
          <a:p>
            <a:pPr lvl="3" algn="l" eaLnBrk="0" hangingPunct="0">
              <a:lnSpc>
                <a:spcPct val="120000"/>
              </a:lnSpc>
              <a:spcBef>
                <a:spcPct val="0"/>
              </a:spcBef>
              <a:buSzTx/>
            </a:pPr>
            <a:r>
              <a:rPr lang="zh-CN" altLang="en-US" sz="2400"/>
              <a:t>如电压、频率、压力、温度等</a:t>
            </a:r>
          </a:p>
          <a:p>
            <a:pPr algn="l" eaLnBrk="0" hangingPunct="0">
              <a:lnSpc>
                <a:spcPct val="120000"/>
              </a:lnSpc>
              <a:spcBef>
                <a:spcPct val="0"/>
              </a:spcBef>
              <a:buSzTx/>
              <a:buFontTx/>
              <a:buChar char="•"/>
            </a:pPr>
            <a:r>
              <a:rPr lang="zh-CN" altLang="en-US" sz="2400"/>
              <a:t>模拟信号：表示模拟量的信号</a:t>
            </a:r>
          </a:p>
          <a:p>
            <a:pPr algn="l" eaLnBrk="0" hangingPunct="0">
              <a:lnSpc>
                <a:spcPct val="120000"/>
              </a:lnSpc>
              <a:spcBef>
                <a:spcPct val="0"/>
              </a:spcBef>
              <a:buSzTx/>
              <a:buFontTx/>
              <a:buChar char="•"/>
            </a:pPr>
            <a:r>
              <a:rPr lang="zh-CN" altLang="en-US" sz="2400"/>
              <a:t>模拟电路：处理模拟信号的电子电路</a:t>
            </a:r>
          </a:p>
        </p:txBody>
      </p:sp>
      <p:pic>
        <p:nvPicPr>
          <p:cNvPr id="7207" name="Picture 39" descr="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5513" y="1628775"/>
            <a:ext cx="4305300" cy="1581150"/>
          </a:xfrm>
          <a:prstGeom prst="rect">
            <a:avLst/>
          </a:prstGeom>
          <a:noFill/>
          <a:extLst>
            <a:ext uri="{909E8E84-426E-40DD-AFC4-6F175D3DCCD1}">
              <a14:hiddenFill xmlns:a14="http://schemas.microsoft.com/office/drawing/2010/main">
                <a:solidFill>
                  <a:schemeClr val="accent1">
                    <a:alpha val="0"/>
                  </a:schemeClr>
                </a:solidFill>
              </a14:hiddenFill>
            </a:ext>
          </a:extLst>
        </p:spPr>
      </p:pic>
      <p:pic>
        <p:nvPicPr>
          <p:cNvPr id="7206" name="Picture 38" descr="1-1-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5513" y="1700213"/>
            <a:ext cx="4219575" cy="1485900"/>
          </a:xfrm>
          <a:prstGeom prst="rect">
            <a:avLst/>
          </a:prstGeom>
          <a:noFill/>
          <a:extLst>
            <a:ext uri="{909E8E84-426E-40DD-AFC4-6F175D3DCCD1}">
              <a14:hiddenFill xmlns:a14="http://schemas.microsoft.com/office/drawing/2010/main">
                <a:solidFill>
                  <a:srgbClr val="FFFFFF"/>
                </a:solidFill>
              </a14:hiddenFill>
            </a:ext>
          </a:extLst>
        </p:spPr>
      </p:pic>
      <p:sp>
        <p:nvSpPr>
          <p:cNvPr id="7208" name="AutoShape 40">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41"/>
          <p:cNvSpPr>
            <a:spLocks noRot="1" noChangeArrowheads="1"/>
          </p:cNvSpPr>
          <p:nvPr/>
        </p:nvSpPr>
        <p:spPr bwMode="auto">
          <a:xfrm>
            <a:off x="603250" y="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1.1.1  </a:t>
            </a:r>
            <a:r>
              <a:rPr kumimoji="0" lang="zh-CN" altLang="en-US" sz="4400">
                <a:solidFill>
                  <a:schemeClr val="tx2"/>
                </a:solidFill>
              </a:rPr>
              <a:t>数字信号及模拟信号</a:t>
            </a:r>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06"/>
                                        </p:tgtEl>
                                        <p:attrNameLst>
                                          <p:attrName>style.visibility</p:attrName>
                                        </p:attrNameLst>
                                      </p:cBhvr>
                                      <p:to>
                                        <p:strVal val="visible"/>
                                      </p:to>
                                    </p:set>
                                    <p:animEffect transition="in" filter="wipe(left)">
                                      <p:cBhvr>
                                        <p:cTn id="7" dur="500"/>
                                        <p:tgtEl>
                                          <p:spTgt spid="7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07"/>
                                        </p:tgtEl>
                                        <p:attrNameLst>
                                          <p:attrName>style.visibility</p:attrName>
                                        </p:attrNameLst>
                                      </p:cBhvr>
                                      <p:to>
                                        <p:strVal val="visible"/>
                                      </p:to>
                                    </p:set>
                                    <p:animEffect transition="in" filter="wipe(left)">
                                      <p:cBhvr>
                                        <p:cTn id="12" dur="3000"/>
                                        <p:tgtEl>
                                          <p:spTgt spid="72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204">
                                            <p:txEl>
                                              <p:pRg st="0" end="0"/>
                                            </p:txEl>
                                          </p:spTgt>
                                        </p:tgtEl>
                                        <p:attrNameLst>
                                          <p:attrName>style.visibility</p:attrName>
                                        </p:attrNameLst>
                                      </p:cBhvr>
                                      <p:to>
                                        <p:strVal val="visible"/>
                                      </p:to>
                                    </p:set>
                                    <p:animEffect transition="in" filter="wipe(left)">
                                      <p:cBhvr>
                                        <p:cTn id="17" dur="1000"/>
                                        <p:tgtEl>
                                          <p:spTgt spid="72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04">
                                            <p:txEl>
                                              <p:pRg st="1" end="1"/>
                                            </p:txEl>
                                          </p:spTgt>
                                        </p:tgtEl>
                                        <p:attrNameLst>
                                          <p:attrName>style.visibility</p:attrName>
                                        </p:attrNameLst>
                                      </p:cBhvr>
                                      <p:to>
                                        <p:strVal val="visible"/>
                                      </p:to>
                                    </p:set>
                                    <p:animEffect transition="in" filter="wipe(left)">
                                      <p:cBhvr>
                                        <p:cTn id="22" dur="1000"/>
                                        <p:tgtEl>
                                          <p:spTgt spid="720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204">
                                            <p:txEl>
                                              <p:pRg st="2" end="2"/>
                                            </p:txEl>
                                          </p:spTgt>
                                        </p:tgtEl>
                                        <p:attrNameLst>
                                          <p:attrName>style.visibility</p:attrName>
                                        </p:attrNameLst>
                                      </p:cBhvr>
                                      <p:to>
                                        <p:strVal val="visible"/>
                                      </p:to>
                                    </p:set>
                                    <p:animEffect transition="in" filter="wipe(left)">
                                      <p:cBhvr>
                                        <p:cTn id="27" dur="1000"/>
                                        <p:tgtEl>
                                          <p:spTgt spid="720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204">
                                            <p:txEl>
                                              <p:pRg st="3" end="3"/>
                                            </p:txEl>
                                          </p:spTgt>
                                        </p:tgtEl>
                                        <p:attrNameLst>
                                          <p:attrName>style.visibility</p:attrName>
                                        </p:attrNameLst>
                                      </p:cBhvr>
                                      <p:to>
                                        <p:strVal val="visible"/>
                                      </p:to>
                                    </p:set>
                                    <p:animEffect transition="in" filter="wipe(left)">
                                      <p:cBhvr>
                                        <p:cTn id="32" dur="1000"/>
                                        <p:tgtEl>
                                          <p:spTgt spid="7204">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204">
                                            <p:txEl>
                                              <p:pRg st="4" end="4"/>
                                            </p:txEl>
                                          </p:spTgt>
                                        </p:tgtEl>
                                        <p:attrNameLst>
                                          <p:attrName>style.visibility</p:attrName>
                                        </p:attrNameLst>
                                      </p:cBhvr>
                                      <p:to>
                                        <p:strVal val="visible"/>
                                      </p:to>
                                    </p:set>
                                    <p:animEffect transition="in" filter="wipe(left)">
                                      <p:cBhvr>
                                        <p:cTn id="37" dur="1000"/>
                                        <p:tgtEl>
                                          <p:spTgt spid="7204">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204">
                                            <p:txEl>
                                              <p:pRg st="5" end="5"/>
                                            </p:txEl>
                                          </p:spTgt>
                                        </p:tgtEl>
                                        <p:attrNameLst>
                                          <p:attrName>style.visibility</p:attrName>
                                        </p:attrNameLst>
                                      </p:cBhvr>
                                      <p:to>
                                        <p:strVal val="visible"/>
                                      </p:to>
                                    </p:set>
                                    <p:animEffect transition="in" filter="wipe(left)">
                                      <p:cBhvr>
                                        <p:cTn id="42" dur="1000"/>
                                        <p:tgtEl>
                                          <p:spTgt spid="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58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844675"/>
            <a:ext cx="3419475" cy="3457575"/>
          </a:xfrm>
          <a:prstGeom prst="rect">
            <a:avLst/>
          </a:prstGeom>
          <a:noFill/>
          <a:extLst>
            <a:ext uri="{909E8E84-426E-40DD-AFC4-6F175D3DCCD1}">
              <a14:hiddenFill xmlns:a14="http://schemas.microsoft.com/office/drawing/2010/main">
                <a:solidFill>
                  <a:srgbClr val="FFFFFF"/>
                </a:solidFill>
              </a14:hiddenFill>
            </a:ext>
          </a:extLst>
        </p:spPr>
      </p:pic>
      <p:sp>
        <p:nvSpPr>
          <p:cNvPr id="264195" name="Rectangle 3"/>
          <p:cNvSpPr>
            <a:spLocks noGrp="1" noRot="1" noChangeArrowheads="1"/>
          </p:cNvSpPr>
          <p:nvPr>
            <p:ph type="title"/>
          </p:nvPr>
        </p:nvSpPr>
        <p:spPr/>
        <p:txBody>
          <a:bodyPr/>
          <a:lstStyle/>
          <a:p>
            <a:r>
              <a:rPr lang="en-US" altLang="zh-CN" b="1"/>
              <a:t>【</a:t>
            </a:r>
            <a:r>
              <a:rPr lang="zh-CN" altLang="en-US" b="1"/>
              <a:t>例</a:t>
            </a:r>
            <a:r>
              <a:rPr lang="en-US" altLang="zh-CN" b="1"/>
              <a:t>1-24】</a:t>
            </a:r>
            <a:r>
              <a:rPr lang="zh-CN" altLang="en-US" b="1"/>
              <a:t>用卡诺图化简</a:t>
            </a:r>
          </a:p>
        </p:txBody>
      </p:sp>
      <p:graphicFrame>
        <p:nvGraphicFramePr>
          <p:cNvPr id="264196" name="Object 4"/>
          <p:cNvGraphicFramePr>
            <a:graphicFrameLocks noChangeAspect="1"/>
          </p:cNvGraphicFramePr>
          <p:nvPr/>
        </p:nvGraphicFramePr>
        <p:xfrm>
          <a:off x="323850" y="1484313"/>
          <a:ext cx="7146925" cy="606425"/>
        </p:xfrm>
        <a:graphic>
          <a:graphicData uri="http://schemas.openxmlformats.org/presentationml/2006/ole">
            <mc:AlternateContent xmlns:mc="http://schemas.openxmlformats.org/markup-compatibility/2006">
              <mc:Choice xmlns:v="urn:schemas-microsoft-com:vml" Requires="v">
                <p:oleObj spid="_x0000_s264217" name="公式" r:id="rId4" imgW="3288960" imgH="266400" progId="Equation.3">
                  <p:embed/>
                </p:oleObj>
              </mc:Choice>
              <mc:Fallback>
                <p:oleObj name="公式" r:id="rId4" imgW="3288960" imgH="266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484313"/>
                        <a:ext cx="71469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4197" name="Freeform 5"/>
          <p:cNvSpPr>
            <a:spLocks/>
          </p:cNvSpPr>
          <p:nvPr/>
        </p:nvSpPr>
        <p:spPr bwMode="auto">
          <a:xfrm>
            <a:off x="8120063" y="2674938"/>
            <a:ext cx="514350" cy="488950"/>
          </a:xfrm>
          <a:custGeom>
            <a:avLst/>
            <a:gdLst>
              <a:gd name="T0" fmla="*/ 324 w 324"/>
              <a:gd name="T1" fmla="*/ 204 h 308"/>
              <a:gd name="T2" fmla="*/ 253 w 324"/>
              <a:gd name="T3" fmla="*/ 259 h 308"/>
              <a:gd name="T4" fmla="*/ 109 w 324"/>
              <a:gd name="T5" fmla="*/ 308 h 308"/>
              <a:gd name="T6" fmla="*/ 13 w 324"/>
              <a:gd name="T7" fmla="*/ 260 h 308"/>
              <a:gd name="T8" fmla="*/ 32 w 324"/>
              <a:gd name="T9" fmla="*/ 126 h 308"/>
              <a:gd name="T10" fmla="*/ 141 w 324"/>
              <a:gd name="T11" fmla="*/ 25 h 308"/>
              <a:gd name="T12" fmla="*/ 164 w 324"/>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24" h="308">
                <a:moveTo>
                  <a:pt x="324" y="204"/>
                </a:moveTo>
                <a:cubicBezTo>
                  <a:pt x="314" y="213"/>
                  <a:pt x="289" y="242"/>
                  <a:pt x="253" y="259"/>
                </a:cubicBezTo>
                <a:cubicBezTo>
                  <a:pt x="217" y="276"/>
                  <a:pt x="149" y="308"/>
                  <a:pt x="109" y="308"/>
                </a:cubicBezTo>
                <a:cubicBezTo>
                  <a:pt x="69" y="308"/>
                  <a:pt x="26" y="291"/>
                  <a:pt x="13" y="260"/>
                </a:cubicBezTo>
                <a:cubicBezTo>
                  <a:pt x="0" y="230"/>
                  <a:pt x="10" y="165"/>
                  <a:pt x="32" y="126"/>
                </a:cubicBezTo>
                <a:cubicBezTo>
                  <a:pt x="54" y="87"/>
                  <a:pt x="119" y="46"/>
                  <a:pt x="141" y="25"/>
                </a:cubicBezTo>
                <a:cubicBezTo>
                  <a:pt x="163" y="4"/>
                  <a:pt x="159" y="5"/>
                  <a:pt x="164" y="0"/>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8" name="Freeform 6"/>
          <p:cNvSpPr>
            <a:spLocks/>
          </p:cNvSpPr>
          <p:nvPr/>
        </p:nvSpPr>
        <p:spPr bwMode="auto">
          <a:xfrm>
            <a:off x="6051550" y="2603500"/>
            <a:ext cx="484188" cy="512763"/>
          </a:xfrm>
          <a:custGeom>
            <a:avLst/>
            <a:gdLst>
              <a:gd name="T0" fmla="*/ 212 w 305"/>
              <a:gd name="T1" fmla="*/ 0 h 323"/>
              <a:gd name="T2" fmla="*/ 257 w 305"/>
              <a:gd name="T3" fmla="*/ 70 h 323"/>
              <a:gd name="T4" fmla="*/ 305 w 305"/>
              <a:gd name="T5" fmla="*/ 214 h 323"/>
              <a:gd name="T6" fmla="*/ 257 w 305"/>
              <a:gd name="T7" fmla="*/ 310 h 323"/>
              <a:gd name="T8" fmla="*/ 122 w 305"/>
              <a:gd name="T9" fmla="*/ 291 h 323"/>
              <a:gd name="T10" fmla="*/ 21 w 305"/>
              <a:gd name="T11" fmla="*/ 181 h 323"/>
              <a:gd name="T12" fmla="*/ 0 w 305"/>
              <a:gd name="T13" fmla="*/ 133 h 323"/>
            </a:gdLst>
            <a:ahLst/>
            <a:cxnLst>
              <a:cxn ang="0">
                <a:pos x="T0" y="T1"/>
              </a:cxn>
              <a:cxn ang="0">
                <a:pos x="T2" y="T3"/>
              </a:cxn>
              <a:cxn ang="0">
                <a:pos x="T4" y="T5"/>
              </a:cxn>
              <a:cxn ang="0">
                <a:pos x="T6" y="T7"/>
              </a:cxn>
              <a:cxn ang="0">
                <a:pos x="T8" y="T9"/>
              </a:cxn>
              <a:cxn ang="0">
                <a:pos x="T10" y="T11"/>
              </a:cxn>
              <a:cxn ang="0">
                <a:pos x="T12" y="T13"/>
              </a:cxn>
            </a:cxnLst>
            <a:rect l="0" t="0" r="r" b="b"/>
            <a:pathLst>
              <a:path w="305" h="323">
                <a:moveTo>
                  <a:pt x="212" y="0"/>
                </a:moveTo>
                <a:cubicBezTo>
                  <a:pt x="219" y="13"/>
                  <a:pt x="241" y="34"/>
                  <a:pt x="257" y="70"/>
                </a:cubicBezTo>
                <a:cubicBezTo>
                  <a:pt x="273" y="106"/>
                  <a:pt x="305" y="174"/>
                  <a:pt x="305" y="214"/>
                </a:cubicBezTo>
                <a:cubicBezTo>
                  <a:pt x="305" y="254"/>
                  <a:pt x="287" y="297"/>
                  <a:pt x="257" y="310"/>
                </a:cubicBezTo>
                <a:cubicBezTo>
                  <a:pt x="226" y="323"/>
                  <a:pt x="161" y="313"/>
                  <a:pt x="122" y="291"/>
                </a:cubicBezTo>
                <a:cubicBezTo>
                  <a:pt x="83" y="269"/>
                  <a:pt x="41" y="207"/>
                  <a:pt x="21" y="181"/>
                </a:cubicBezTo>
                <a:cubicBezTo>
                  <a:pt x="1" y="155"/>
                  <a:pt x="4" y="143"/>
                  <a:pt x="0" y="133"/>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9" name="Freeform 7"/>
          <p:cNvSpPr>
            <a:spLocks/>
          </p:cNvSpPr>
          <p:nvPr/>
        </p:nvSpPr>
        <p:spPr bwMode="auto">
          <a:xfrm>
            <a:off x="6103938" y="4694238"/>
            <a:ext cx="520700" cy="501650"/>
          </a:xfrm>
          <a:custGeom>
            <a:avLst/>
            <a:gdLst>
              <a:gd name="T0" fmla="*/ 0 w 328"/>
              <a:gd name="T1" fmla="*/ 175 h 316"/>
              <a:gd name="T2" fmla="*/ 72 w 328"/>
              <a:gd name="T3" fmla="*/ 80 h 316"/>
              <a:gd name="T4" fmla="*/ 205 w 328"/>
              <a:gd name="T5" fmla="*/ 7 h 316"/>
              <a:gd name="T6" fmla="*/ 308 w 328"/>
              <a:gd name="T7" fmla="*/ 38 h 316"/>
              <a:gd name="T8" fmla="*/ 313 w 328"/>
              <a:gd name="T9" fmla="*/ 173 h 316"/>
              <a:gd name="T10" fmla="*/ 223 w 328"/>
              <a:gd name="T11" fmla="*/ 292 h 316"/>
              <a:gd name="T12" fmla="*/ 204 w 328"/>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328" h="316">
                <a:moveTo>
                  <a:pt x="0" y="175"/>
                </a:moveTo>
                <a:cubicBezTo>
                  <a:pt x="12" y="158"/>
                  <a:pt x="38" y="108"/>
                  <a:pt x="72" y="80"/>
                </a:cubicBezTo>
                <a:cubicBezTo>
                  <a:pt x="106" y="52"/>
                  <a:pt x="166" y="14"/>
                  <a:pt x="205" y="7"/>
                </a:cubicBezTo>
                <a:cubicBezTo>
                  <a:pt x="245" y="0"/>
                  <a:pt x="290" y="10"/>
                  <a:pt x="308" y="38"/>
                </a:cubicBezTo>
                <a:cubicBezTo>
                  <a:pt x="326" y="65"/>
                  <a:pt x="328" y="131"/>
                  <a:pt x="313" y="173"/>
                </a:cubicBezTo>
                <a:cubicBezTo>
                  <a:pt x="298" y="216"/>
                  <a:pt x="241" y="268"/>
                  <a:pt x="223" y="292"/>
                </a:cubicBezTo>
                <a:cubicBezTo>
                  <a:pt x="205" y="316"/>
                  <a:pt x="208" y="311"/>
                  <a:pt x="204" y="316"/>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0" name="Freeform 8"/>
          <p:cNvSpPr>
            <a:spLocks/>
          </p:cNvSpPr>
          <p:nvPr/>
        </p:nvSpPr>
        <p:spPr bwMode="auto">
          <a:xfrm>
            <a:off x="8101013" y="4724400"/>
            <a:ext cx="522287" cy="471488"/>
          </a:xfrm>
          <a:custGeom>
            <a:avLst/>
            <a:gdLst>
              <a:gd name="T0" fmla="*/ 213 w 329"/>
              <a:gd name="T1" fmla="*/ 297 h 297"/>
              <a:gd name="T2" fmla="*/ 131 w 329"/>
              <a:gd name="T3" fmla="*/ 259 h 297"/>
              <a:gd name="T4" fmla="*/ 23 w 329"/>
              <a:gd name="T5" fmla="*/ 153 h 297"/>
              <a:gd name="T6" fmla="*/ 21 w 329"/>
              <a:gd name="T7" fmla="*/ 46 h 297"/>
              <a:gd name="T8" fmla="*/ 150 w 329"/>
              <a:gd name="T9" fmla="*/ 1 h 297"/>
              <a:gd name="T10" fmla="*/ 289 w 329"/>
              <a:gd name="T11" fmla="*/ 53 h 297"/>
              <a:gd name="T12" fmla="*/ 329 w 329"/>
              <a:gd name="T13" fmla="*/ 67 h 297"/>
            </a:gdLst>
            <a:ahLst/>
            <a:cxnLst>
              <a:cxn ang="0">
                <a:pos x="T0" y="T1"/>
              </a:cxn>
              <a:cxn ang="0">
                <a:pos x="T2" y="T3"/>
              </a:cxn>
              <a:cxn ang="0">
                <a:pos x="T4" y="T5"/>
              </a:cxn>
              <a:cxn ang="0">
                <a:pos x="T6" y="T7"/>
              </a:cxn>
              <a:cxn ang="0">
                <a:pos x="T8" y="T9"/>
              </a:cxn>
              <a:cxn ang="0">
                <a:pos x="T10" y="T11"/>
              </a:cxn>
              <a:cxn ang="0">
                <a:pos x="T12" y="T13"/>
              </a:cxn>
            </a:cxnLst>
            <a:rect l="0" t="0" r="r" b="b"/>
            <a:pathLst>
              <a:path w="329" h="297">
                <a:moveTo>
                  <a:pt x="213" y="297"/>
                </a:moveTo>
                <a:cubicBezTo>
                  <a:pt x="198" y="291"/>
                  <a:pt x="163" y="283"/>
                  <a:pt x="131" y="259"/>
                </a:cubicBezTo>
                <a:cubicBezTo>
                  <a:pt x="99" y="235"/>
                  <a:pt x="41" y="189"/>
                  <a:pt x="23" y="153"/>
                </a:cubicBezTo>
                <a:cubicBezTo>
                  <a:pt x="4" y="117"/>
                  <a:pt x="0" y="71"/>
                  <a:pt x="21" y="46"/>
                </a:cubicBezTo>
                <a:cubicBezTo>
                  <a:pt x="42" y="20"/>
                  <a:pt x="105" y="0"/>
                  <a:pt x="150" y="1"/>
                </a:cubicBezTo>
                <a:cubicBezTo>
                  <a:pt x="194" y="3"/>
                  <a:pt x="259" y="42"/>
                  <a:pt x="289" y="53"/>
                </a:cubicBezTo>
                <a:cubicBezTo>
                  <a:pt x="319" y="64"/>
                  <a:pt x="321" y="64"/>
                  <a:pt x="329" y="67"/>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1" name="Text Box 9"/>
          <p:cNvSpPr txBox="1">
            <a:spLocks noChangeArrowheads="1"/>
          </p:cNvSpPr>
          <p:nvPr/>
        </p:nvSpPr>
        <p:spPr bwMode="auto">
          <a:xfrm>
            <a:off x="827088" y="2997200"/>
            <a:ext cx="197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zh-CN" altLang="en-US" sz="2800">
                <a:solidFill>
                  <a:schemeClr val="tx1"/>
                </a:solidFill>
                <a:latin typeface="Arial" charset="0"/>
                <a:ea typeface="楷体_GB2312" pitchFamily="49" charset="-122"/>
              </a:rPr>
              <a:t>化简结果：</a:t>
            </a:r>
          </a:p>
        </p:txBody>
      </p:sp>
      <p:graphicFrame>
        <p:nvGraphicFramePr>
          <p:cNvPr id="264202" name="Object 10"/>
          <p:cNvGraphicFramePr>
            <a:graphicFrameLocks noChangeAspect="1"/>
          </p:cNvGraphicFramePr>
          <p:nvPr/>
        </p:nvGraphicFramePr>
        <p:xfrm>
          <a:off x="755650" y="3587750"/>
          <a:ext cx="3586163" cy="1136650"/>
        </p:xfrm>
        <a:graphic>
          <a:graphicData uri="http://schemas.openxmlformats.org/presentationml/2006/ole">
            <mc:AlternateContent xmlns:mc="http://schemas.openxmlformats.org/markup-compatibility/2006">
              <mc:Choice xmlns:v="urn:schemas-microsoft-com:vml" Requires="v">
                <p:oleObj spid="_x0000_s264218" name="公式" r:id="rId6" imgW="1676160" imgH="507960" progId="Equation.3">
                  <p:embed/>
                </p:oleObj>
              </mc:Choice>
              <mc:Fallback>
                <p:oleObj name="公式" r:id="rId6" imgW="1676160" imgH="50796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3587750"/>
                        <a:ext cx="3586163"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4203" name="Group 11"/>
          <p:cNvGrpSpPr>
            <a:grpSpLocks/>
          </p:cNvGrpSpPr>
          <p:nvPr/>
        </p:nvGrpSpPr>
        <p:grpSpPr bwMode="auto">
          <a:xfrm>
            <a:off x="6227763" y="2713038"/>
            <a:ext cx="990600" cy="457200"/>
            <a:chOff x="4416" y="3792"/>
            <a:chExt cx="624" cy="288"/>
          </a:xfrm>
        </p:grpSpPr>
        <p:sp>
          <p:nvSpPr>
            <p:cNvPr id="264204" name="Line 12"/>
            <p:cNvSpPr>
              <a:spLocks noChangeShapeType="1"/>
            </p:cNvSpPr>
            <p:nvPr/>
          </p:nvSpPr>
          <p:spPr bwMode="auto">
            <a:xfrm flipH="1">
              <a:off x="4512" y="4080"/>
              <a:ext cx="432" cy="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5" name="Arc 13"/>
            <p:cNvSpPr>
              <a:spLocks/>
            </p:cNvSpPr>
            <p:nvPr/>
          </p:nvSpPr>
          <p:spPr bwMode="auto">
            <a:xfrm flipH="1" flipV="1">
              <a:off x="4416" y="3792"/>
              <a:ext cx="96"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6" name="Arc 14"/>
            <p:cNvSpPr>
              <a:spLocks/>
            </p:cNvSpPr>
            <p:nvPr/>
          </p:nvSpPr>
          <p:spPr bwMode="auto">
            <a:xfrm flipV="1">
              <a:off x="4896" y="3792"/>
              <a:ext cx="144"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4207" name="Group 15"/>
          <p:cNvGrpSpPr>
            <a:grpSpLocks/>
          </p:cNvGrpSpPr>
          <p:nvPr/>
        </p:nvGrpSpPr>
        <p:grpSpPr bwMode="auto">
          <a:xfrm>
            <a:off x="6156325" y="4724400"/>
            <a:ext cx="1068388" cy="457200"/>
            <a:chOff x="3454" y="3552"/>
            <a:chExt cx="673" cy="288"/>
          </a:xfrm>
        </p:grpSpPr>
        <p:sp>
          <p:nvSpPr>
            <p:cNvPr id="264208" name="Line 16"/>
            <p:cNvSpPr>
              <a:spLocks noChangeShapeType="1"/>
            </p:cNvSpPr>
            <p:nvPr/>
          </p:nvSpPr>
          <p:spPr bwMode="auto">
            <a:xfrm rot="10778321" flipH="1">
              <a:off x="3549" y="3552"/>
              <a:ext cx="482" cy="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9" name="Arc 17"/>
            <p:cNvSpPr>
              <a:spLocks/>
            </p:cNvSpPr>
            <p:nvPr/>
          </p:nvSpPr>
          <p:spPr bwMode="auto">
            <a:xfrm rot="10778321" flipH="1" flipV="1">
              <a:off x="4031" y="3553"/>
              <a:ext cx="96" cy="287"/>
            </a:xfrm>
            <a:custGeom>
              <a:avLst/>
              <a:gdLst>
                <a:gd name="G0" fmla="+- 0 0 0"/>
                <a:gd name="G1" fmla="+- 21600 0 0"/>
                <a:gd name="G2" fmla="+- 21600 0 0"/>
                <a:gd name="T0" fmla="*/ 0 w 21600"/>
                <a:gd name="T1" fmla="*/ 0 h 21605"/>
                <a:gd name="T2" fmla="*/ 21600 w 21600"/>
                <a:gd name="T3" fmla="*/ 21605 h 21605"/>
                <a:gd name="T4" fmla="*/ 0 w 21600"/>
                <a:gd name="T5" fmla="*/ 21600 h 21605"/>
              </a:gdLst>
              <a:ahLst/>
              <a:cxnLst>
                <a:cxn ang="0">
                  <a:pos x="T0" y="T1"/>
                </a:cxn>
                <a:cxn ang="0">
                  <a:pos x="T2" y="T3"/>
                </a:cxn>
                <a:cxn ang="0">
                  <a:pos x="T4" y="T5"/>
                </a:cxn>
              </a:cxnLst>
              <a:rect l="0" t="0" r="r" b="b"/>
              <a:pathLst>
                <a:path w="21600" h="21605" fill="none" extrusionOk="0">
                  <a:moveTo>
                    <a:pt x="-1" y="0"/>
                  </a:moveTo>
                  <a:cubicBezTo>
                    <a:pt x="11929" y="0"/>
                    <a:pt x="21600" y="9670"/>
                    <a:pt x="21600" y="21600"/>
                  </a:cubicBezTo>
                  <a:cubicBezTo>
                    <a:pt x="21600" y="21601"/>
                    <a:pt x="21599" y="21603"/>
                    <a:pt x="21599" y="21604"/>
                  </a:cubicBezTo>
                </a:path>
                <a:path w="21600" h="21605" stroke="0" extrusionOk="0">
                  <a:moveTo>
                    <a:pt x="-1" y="0"/>
                  </a:moveTo>
                  <a:cubicBezTo>
                    <a:pt x="11929" y="0"/>
                    <a:pt x="21600" y="9670"/>
                    <a:pt x="21600" y="21600"/>
                  </a:cubicBezTo>
                  <a:cubicBezTo>
                    <a:pt x="21600" y="21601"/>
                    <a:pt x="21599" y="21603"/>
                    <a:pt x="21599" y="21604"/>
                  </a:cubicBezTo>
                  <a:lnTo>
                    <a:pt x="0" y="21600"/>
                  </a:lnTo>
                  <a:close/>
                </a:path>
              </a:pathLst>
            </a:cu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0" name="Arc 18"/>
            <p:cNvSpPr>
              <a:spLocks/>
            </p:cNvSpPr>
            <p:nvPr/>
          </p:nvSpPr>
          <p:spPr bwMode="auto">
            <a:xfrm rot="10778321" flipV="1">
              <a:off x="3454" y="3553"/>
              <a:ext cx="145" cy="28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4211" name="Text Box 19"/>
          <p:cNvSpPr txBox="1">
            <a:spLocks noChangeArrowheads="1"/>
          </p:cNvSpPr>
          <p:nvPr/>
        </p:nvSpPr>
        <p:spPr bwMode="auto">
          <a:xfrm>
            <a:off x="684213" y="5157788"/>
            <a:ext cx="59039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zh-CN" altLang="en-US" sz="2800">
                <a:solidFill>
                  <a:schemeClr val="tx1"/>
                </a:solidFill>
                <a:latin typeface="Arial" charset="0"/>
                <a:ea typeface="楷体_GB2312" pitchFamily="49" charset="-122"/>
              </a:rPr>
              <a:t>注意：</a:t>
            </a:r>
            <a:r>
              <a:rPr kumimoji="0" lang="zh-CN" altLang="en-US" sz="2800">
                <a:solidFill>
                  <a:schemeClr val="tx1"/>
                </a:solidFill>
                <a:latin typeface="Arial" charset="0"/>
              </a:rPr>
              <a:t>图中的多余包围圈，因为圈中并没有包含新的没被其他圈包围的最小项。</a:t>
            </a:r>
          </a:p>
        </p:txBody>
      </p:sp>
      <p:sp>
        <p:nvSpPr>
          <p:cNvPr id="264212" name="AutoShape 20"/>
          <p:cNvSpPr>
            <a:spLocks noChangeArrowheads="1"/>
          </p:cNvSpPr>
          <p:nvPr/>
        </p:nvSpPr>
        <p:spPr bwMode="auto">
          <a:xfrm>
            <a:off x="6227763" y="4005263"/>
            <a:ext cx="2305050" cy="1079500"/>
          </a:xfrm>
          <a:prstGeom prst="flowChartAlternateProcess">
            <a:avLst/>
          </a:prstGeom>
          <a:noFill/>
          <a:ln w="38100">
            <a:solidFill>
              <a:srgbClr val="66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3" name="Line 21"/>
          <p:cNvSpPr>
            <a:spLocks noChangeShapeType="1"/>
          </p:cNvSpPr>
          <p:nvPr/>
        </p:nvSpPr>
        <p:spPr bwMode="auto">
          <a:xfrm flipV="1">
            <a:off x="4859338" y="4508500"/>
            <a:ext cx="1368425" cy="792163"/>
          </a:xfrm>
          <a:prstGeom prst="line">
            <a:avLst/>
          </a:prstGeom>
          <a:noFill/>
          <a:ln w="38100">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4" name="AutoShape 22">
            <a:hlinkClick r:id="rId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4196"/>
                                        </p:tgtEl>
                                        <p:attrNameLst>
                                          <p:attrName>style.visibility</p:attrName>
                                        </p:attrNameLst>
                                      </p:cBhvr>
                                      <p:to>
                                        <p:strVal val="visible"/>
                                      </p:to>
                                    </p:set>
                                    <p:animEffect transition="in" filter="wipe(left)">
                                      <p:cBhvr>
                                        <p:cTn id="7" dur="1000"/>
                                        <p:tgtEl>
                                          <p:spTgt spid="264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1000"/>
                                        <p:tgtEl>
                                          <p:spTgt spid="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4198"/>
                                        </p:tgtEl>
                                        <p:attrNameLst>
                                          <p:attrName>style.visibility</p:attrName>
                                        </p:attrNameLst>
                                      </p:cBhvr>
                                      <p:to>
                                        <p:strVal val="visible"/>
                                      </p:to>
                                    </p:set>
                                    <p:animEffect transition="in" filter="dissolve">
                                      <p:cBhvr>
                                        <p:cTn id="17" dur="500"/>
                                        <p:tgtEl>
                                          <p:spTgt spid="264198"/>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64197"/>
                                        </p:tgtEl>
                                        <p:attrNameLst>
                                          <p:attrName>style.visibility</p:attrName>
                                        </p:attrNameLst>
                                      </p:cBhvr>
                                      <p:to>
                                        <p:strVal val="visible"/>
                                      </p:to>
                                    </p:set>
                                    <p:animEffect transition="in" filter="dissolve">
                                      <p:cBhvr>
                                        <p:cTn id="21" dur="500"/>
                                        <p:tgtEl>
                                          <p:spTgt spid="264197"/>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264199"/>
                                        </p:tgtEl>
                                        <p:attrNameLst>
                                          <p:attrName>style.visibility</p:attrName>
                                        </p:attrNameLst>
                                      </p:cBhvr>
                                      <p:to>
                                        <p:strVal val="visible"/>
                                      </p:to>
                                    </p:set>
                                    <p:animEffect transition="in" filter="dissolve">
                                      <p:cBhvr>
                                        <p:cTn id="25" dur="500"/>
                                        <p:tgtEl>
                                          <p:spTgt spid="264199"/>
                                        </p:tgtEl>
                                      </p:cBhvr>
                                    </p:animEffect>
                                  </p:childTnLst>
                                </p:cTn>
                              </p:par>
                            </p:childTnLst>
                          </p:cTn>
                        </p:par>
                        <p:par>
                          <p:cTn id="26" fill="hold" nodeType="afterGroup">
                            <p:stCondLst>
                              <p:cond delay="1500"/>
                            </p:stCondLst>
                            <p:childTnLst>
                              <p:par>
                                <p:cTn id="27" presetID="9" presetClass="entr" presetSubtype="0" fill="hold" grpId="0" nodeType="afterEffect">
                                  <p:stCondLst>
                                    <p:cond delay="0"/>
                                  </p:stCondLst>
                                  <p:childTnLst>
                                    <p:set>
                                      <p:cBhvr>
                                        <p:cTn id="28" dur="1" fill="hold">
                                          <p:stCondLst>
                                            <p:cond delay="0"/>
                                          </p:stCondLst>
                                        </p:cTn>
                                        <p:tgtEl>
                                          <p:spTgt spid="264200"/>
                                        </p:tgtEl>
                                        <p:attrNameLst>
                                          <p:attrName>style.visibility</p:attrName>
                                        </p:attrNameLst>
                                      </p:cBhvr>
                                      <p:to>
                                        <p:strVal val="visible"/>
                                      </p:to>
                                    </p:set>
                                    <p:animEffect transition="in" filter="dissolve">
                                      <p:cBhvr>
                                        <p:cTn id="29" dur="500"/>
                                        <p:tgtEl>
                                          <p:spTgt spid="2642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264203"/>
                                        </p:tgtEl>
                                        <p:attrNameLst>
                                          <p:attrName>style.visibility</p:attrName>
                                        </p:attrNameLst>
                                      </p:cBhvr>
                                      <p:to>
                                        <p:strVal val="visible"/>
                                      </p:to>
                                    </p:set>
                                    <p:animEffect transition="in" filter="dissolve">
                                      <p:cBhvr>
                                        <p:cTn id="34" dur="500"/>
                                        <p:tgtEl>
                                          <p:spTgt spid="264203"/>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264207"/>
                                        </p:tgtEl>
                                        <p:attrNameLst>
                                          <p:attrName>style.visibility</p:attrName>
                                        </p:attrNameLst>
                                      </p:cBhvr>
                                      <p:to>
                                        <p:strVal val="visible"/>
                                      </p:to>
                                    </p:set>
                                    <p:animEffect transition="in" filter="dissolve">
                                      <p:cBhvr>
                                        <p:cTn id="38" dur="500"/>
                                        <p:tgtEl>
                                          <p:spTgt spid="26420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4201"/>
                                        </p:tgtEl>
                                        <p:attrNameLst>
                                          <p:attrName>style.visibility</p:attrName>
                                        </p:attrNameLst>
                                      </p:cBhvr>
                                      <p:to>
                                        <p:strVal val="visible"/>
                                      </p:to>
                                    </p:set>
                                    <p:animEffect transition="in" filter="wipe(left)">
                                      <p:cBhvr>
                                        <p:cTn id="43" dur="1000"/>
                                        <p:tgtEl>
                                          <p:spTgt spid="264201"/>
                                        </p:tgtEl>
                                      </p:cBhvr>
                                    </p:animEffect>
                                  </p:child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264202"/>
                                        </p:tgtEl>
                                        <p:attrNameLst>
                                          <p:attrName>style.visibility</p:attrName>
                                        </p:attrNameLst>
                                      </p:cBhvr>
                                      <p:to>
                                        <p:strVal val="visible"/>
                                      </p:to>
                                    </p:set>
                                    <p:animEffect transition="in" filter="wipe(left)">
                                      <p:cBhvr>
                                        <p:cTn id="47" dur="1000"/>
                                        <p:tgtEl>
                                          <p:spTgt spid="2642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4211"/>
                                        </p:tgtEl>
                                        <p:attrNameLst>
                                          <p:attrName>style.visibility</p:attrName>
                                        </p:attrNameLst>
                                      </p:cBhvr>
                                      <p:to>
                                        <p:strVal val="visible"/>
                                      </p:to>
                                    </p:set>
                                    <p:animEffect transition="in" filter="wipe(left)">
                                      <p:cBhvr>
                                        <p:cTn id="52" dur="1000"/>
                                        <p:tgtEl>
                                          <p:spTgt spid="2642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64213"/>
                                        </p:tgtEl>
                                        <p:attrNameLst>
                                          <p:attrName>style.visibility</p:attrName>
                                        </p:attrNameLst>
                                      </p:cBhvr>
                                      <p:to>
                                        <p:strVal val="visible"/>
                                      </p:to>
                                    </p:set>
                                    <p:animEffect transition="in" filter="wipe(down)">
                                      <p:cBhvr>
                                        <p:cTn id="57" dur="500"/>
                                        <p:tgtEl>
                                          <p:spTgt spid="264213"/>
                                        </p:tgtEl>
                                      </p:cBhvr>
                                    </p:animEffect>
                                  </p:childTnLst>
                                </p:cTn>
                              </p:par>
                            </p:childTnLst>
                          </p:cTn>
                        </p:par>
                        <p:par>
                          <p:cTn id="58" fill="hold" nodeType="afterGroup">
                            <p:stCondLst>
                              <p:cond delay="500"/>
                            </p:stCondLst>
                            <p:childTnLst>
                              <p:par>
                                <p:cTn id="59" presetID="22" presetClass="entr" presetSubtype="4" fill="hold" grpId="0" nodeType="afterEffect">
                                  <p:stCondLst>
                                    <p:cond delay="0"/>
                                  </p:stCondLst>
                                  <p:childTnLst>
                                    <p:set>
                                      <p:cBhvr>
                                        <p:cTn id="60" dur="1" fill="hold">
                                          <p:stCondLst>
                                            <p:cond delay="0"/>
                                          </p:stCondLst>
                                        </p:cTn>
                                        <p:tgtEl>
                                          <p:spTgt spid="264212"/>
                                        </p:tgtEl>
                                        <p:attrNameLst>
                                          <p:attrName>style.visibility</p:attrName>
                                        </p:attrNameLst>
                                      </p:cBhvr>
                                      <p:to>
                                        <p:strVal val="visible"/>
                                      </p:to>
                                    </p:set>
                                    <p:animEffect transition="in" filter="wipe(down)">
                                      <p:cBhvr>
                                        <p:cTn id="61" dur="500"/>
                                        <p:tgtEl>
                                          <p:spTgt spid="26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nimBg="1"/>
      <p:bldP spid="264198" grpId="0" animBg="1"/>
      <p:bldP spid="264199" grpId="0" animBg="1"/>
      <p:bldP spid="264200" grpId="0" animBg="1"/>
      <p:bldP spid="264201" grpId="0"/>
      <p:bldP spid="264211" grpId="0"/>
      <p:bldP spid="264212" grpId="0" animBg="1"/>
      <p:bldP spid="26421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rrowheads="1"/>
          </p:cNvSpPr>
          <p:nvPr>
            <p:ph type="title"/>
          </p:nvPr>
        </p:nvSpPr>
        <p:spPr/>
        <p:txBody>
          <a:bodyPr/>
          <a:lstStyle/>
          <a:p>
            <a:r>
              <a:rPr lang="en-US" altLang="zh-CN" b="1"/>
              <a:t>1.3.4  </a:t>
            </a:r>
            <a:r>
              <a:rPr lang="zh-CN" altLang="en-US" b="1"/>
              <a:t>逻辑门电路</a:t>
            </a:r>
          </a:p>
        </p:txBody>
      </p:sp>
      <p:sp>
        <p:nvSpPr>
          <p:cNvPr id="265219" name="Rectangle 3"/>
          <p:cNvSpPr>
            <a:spLocks noGrp="1" noRot="1" noChangeArrowheads="1"/>
          </p:cNvSpPr>
          <p:nvPr>
            <p:ph type="body" idx="1"/>
          </p:nvPr>
        </p:nvSpPr>
        <p:spPr/>
        <p:txBody>
          <a:bodyPr/>
          <a:lstStyle/>
          <a:p>
            <a:pPr>
              <a:buFont typeface="Wingdings" pitchFamily="2" charset="2"/>
              <a:buNone/>
            </a:pPr>
            <a:r>
              <a:rPr lang="en-US" altLang="zh-CN" b="1"/>
              <a:t>1</a:t>
            </a:r>
            <a:r>
              <a:rPr lang="zh-CN" altLang="en-US" b="1"/>
              <a:t>．简单的分立元件门电路</a:t>
            </a:r>
          </a:p>
          <a:p>
            <a:pPr lvl="1">
              <a:buFont typeface="Wingdings" pitchFamily="2" charset="2"/>
              <a:buNone/>
            </a:pPr>
            <a:r>
              <a:rPr lang="en-US" altLang="zh-CN" b="1"/>
              <a:t>1) </a:t>
            </a:r>
            <a:r>
              <a:rPr lang="zh-CN" altLang="en-US" b="1"/>
              <a:t>二极管与门</a:t>
            </a:r>
          </a:p>
        </p:txBody>
      </p:sp>
      <p:grpSp>
        <p:nvGrpSpPr>
          <p:cNvPr id="265220" name="Group 4"/>
          <p:cNvGrpSpPr>
            <a:grpSpLocks/>
          </p:cNvGrpSpPr>
          <p:nvPr/>
        </p:nvGrpSpPr>
        <p:grpSpPr bwMode="auto">
          <a:xfrm>
            <a:off x="1104900" y="2425700"/>
            <a:ext cx="2744788" cy="2944813"/>
            <a:chOff x="696" y="1439"/>
            <a:chExt cx="1729" cy="1855"/>
          </a:xfrm>
        </p:grpSpPr>
        <p:sp>
          <p:nvSpPr>
            <p:cNvPr id="265221" name="Text Box 5"/>
            <p:cNvSpPr txBox="1">
              <a:spLocks noChangeArrowheads="1"/>
            </p:cNvSpPr>
            <p:nvPr/>
          </p:nvSpPr>
          <p:spPr bwMode="auto">
            <a:xfrm>
              <a:off x="2017" y="2261"/>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800" i="1">
                  <a:solidFill>
                    <a:srgbClr val="FF0066"/>
                  </a:solidFill>
                </a:rPr>
                <a:t>u</a:t>
              </a:r>
              <a:r>
                <a:rPr kumimoji="0" lang="en-US" altLang="zh-CN" sz="2400" baseline="-25000">
                  <a:solidFill>
                    <a:srgbClr val="FF0066"/>
                  </a:solidFill>
                </a:rPr>
                <a:t>Y</a:t>
              </a:r>
            </a:p>
          </p:txBody>
        </p:sp>
        <p:sp>
          <p:nvSpPr>
            <p:cNvPr id="265222" name="Text Box 6"/>
            <p:cNvSpPr txBox="1">
              <a:spLocks noChangeArrowheads="1"/>
            </p:cNvSpPr>
            <p:nvPr/>
          </p:nvSpPr>
          <p:spPr bwMode="auto">
            <a:xfrm>
              <a:off x="722" y="2066"/>
              <a:ext cx="3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800" i="1">
                  <a:solidFill>
                    <a:srgbClr val="FF0066"/>
                  </a:solidFill>
                </a:rPr>
                <a:t>u</a:t>
              </a:r>
              <a:r>
                <a:rPr kumimoji="0" lang="en-US" altLang="zh-CN" sz="2400" baseline="-25000">
                  <a:solidFill>
                    <a:srgbClr val="FF0066"/>
                  </a:solidFill>
                </a:rPr>
                <a:t>A</a:t>
              </a:r>
            </a:p>
          </p:txBody>
        </p:sp>
        <p:sp>
          <p:nvSpPr>
            <p:cNvPr id="265223" name="Text Box 7"/>
            <p:cNvSpPr txBox="1">
              <a:spLocks noChangeArrowheads="1"/>
            </p:cNvSpPr>
            <p:nvPr/>
          </p:nvSpPr>
          <p:spPr bwMode="auto">
            <a:xfrm>
              <a:off x="696" y="2532"/>
              <a:ext cx="5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800" i="1">
                  <a:solidFill>
                    <a:srgbClr val="FF0066"/>
                  </a:solidFill>
                </a:rPr>
                <a:t>u</a:t>
              </a:r>
              <a:r>
                <a:rPr kumimoji="0" lang="en-US" altLang="zh-CN" sz="2400" baseline="-25000">
                  <a:solidFill>
                    <a:srgbClr val="FF0066"/>
                  </a:solidFill>
                </a:rPr>
                <a:t>B</a:t>
              </a:r>
            </a:p>
          </p:txBody>
        </p:sp>
        <p:sp>
          <p:nvSpPr>
            <p:cNvPr id="265224" name="Text Box 8"/>
            <p:cNvSpPr txBox="1">
              <a:spLocks noChangeArrowheads="1"/>
            </p:cNvSpPr>
            <p:nvPr/>
          </p:nvSpPr>
          <p:spPr bwMode="auto">
            <a:xfrm>
              <a:off x="1837" y="1877"/>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400" i="1">
                  <a:solidFill>
                    <a:schemeClr val="tx1"/>
                  </a:solidFill>
                </a:rPr>
                <a:t>R</a:t>
              </a:r>
              <a:r>
                <a:rPr kumimoji="0" lang="en-US" altLang="zh-CN" sz="2400" baseline="-25000">
                  <a:solidFill>
                    <a:schemeClr val="tx1"/>
                  </a:solidFill>
                </a:rPr>
                <a:t>0</a:t>
              </a:r>
            </a:p>
          </p:txBody>
        </p:sp>
        <p:sp>
          <p:nvSpPr>
            <p:cNvPr id="265225" name="Text Box 9"/>
            <p:cNvSpPr txBox="1">
              <a:spLocks noChangeArrowheads="1"/>
            </p:cNvSpPr>
            <p:nvPr/>
          </p:nvSpPr>
          <p:spPr bwMode="auto">
            <a:xfrm>
              <a:off x="1076" y="2379"/>
              <a:ext cx="3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400">
                  <a:solidFill>
                    <a:srgbClr val="0033CC"/>
                  </a:solidFill>
                </a:rPr>
                <a:t>D</a:t>
              </a:r>
              <a:r>
                <a:rPr kumimoji="0" lang="en-US" altLang="zh-CN" sz="2400" baseline="-25000">
                  <a:solidFill>
                    <a:srgbClr val="0033CC"/>
                  </a:solidFill>
                </a:rPr>
                <a:t>2</a:t>
              </a:r>
            </a:p>
          </p:txBody>
        </p:sp>
        <p:sp>
          <p:nvSpPr>
            <p:cNvPr id="265226" name="Oval 10"/>
            <p:cNvSpPr>
              <a:spLocks noChangeArrowheads="1"/>
            </p:cNvSpPr>
            <p:nvPr/>
          </p:nvSpPr>
          <p:spPr bwMode="auto">
            <a:xfrm flipV="1">
              <a:off x="1760" y="1616"/>
              <a:ext cx="42" cy="4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7" name="Line 11"/>
            <p:cNvSpPr>
              <a:spLocks noChangeShapeType="1"/>
            </p:cNvSpPr>
            <p:nvPr/>
          </p:nvSpPr>
          <p:spPr bwMode="auto">
            <a:xfrm flipV="1">
              <a:off x="1070" y="2704"/>
              <a:ext cx="71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28" name="Line 12"/>
            <p:cNvSpPr>
              <a:spLocks noChangeShapeType="1"/>
            </p:cNvSpPr>
            <p:nvPr/>
          </p:nvSpPr>
          <p:spPr bwMode="auto">
            <a:xfrm flipH="1" flipV="1">
              <a:off x="1780" y="1665"/>
              <a:ext cx="0" cy="10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29" name="Line 13"/>
            <p:cNvSpPr>
              <a:spLocks noChangeShapeType="1"/>
            </p:cNvSpPr>
            <p:nvPr/>
          </p:nvSpPr>
          <p:spPr bwMode="auto">
            <a:xfrm flipH="1" flipV="1">
              <a:off x="1070" y="2277"/>
              <a:ext cx="11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30" name="Oval 14"/>
            <p:cNvSpPr>
              <a:spLocks noChangeArrowheads="1"/>
            </p:cNvSpPr>
            <p:nvPr/>
          </p:nvSpPr>
          <p:spPr bwMode="auto">
            <a:xfrm flipV="1">
              <a:off x="1028" y="2686"/>
              <a:ext cx="42" cy="4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1" name="Oval 15"/>
            <p:cNvSpPr>
              <a:spLocks noChangeArrowheads="1"/>
            </p:cNvSpPr>
            <p:nvPr/>
          </p:nvSpPr>
          <p:spPr bwMode="auto">
            <a:xfrm flipV="1">
              <a:off x="1028" y="2256"/>
              <a:ext cx="42" cy="4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2" name="Oval 16"/>
            <p:cNvSpPr>
              <a:spLocks noChangeArrowheads="1"/>
            </p:cNvSpPr>
            <p:nvPr/>
          </p:nvSpPr>
          <p:spPr bwMode="auto">
            <a:xfrm flipV="1">
              <a:off x="2188" y="2251"/>
              <a:ext cx="42" cy="4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3" name="Line 17"/>
            <p:cNvSpPr>
              <a:spLocks noChangeShapeType="1"/>
            </p:cNvSpPr>
            <p:nvPr/>
          </p:nvSpPr>
          <p:spPr bwMode="auto">
            <a:xfrm flipH="1" flipV="1">
              <a:off x="1363" y="2614"/>
              <a:ext cx="0" cy="1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34" name="Line 18"/>
            <p:cNvSpPr>
              <a:spLocks noChangeShapeType="1"/>
            </p:cNvSpPr>
            <p:nvPr/>
          </p:nvSpPr>
          <p:spPr bwMode="auto">
            <a:xfrm flipH="1" flipV="1">
              <a:off x="1363" y="2187"/>
              <a:ext cx="0" cy="1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35" name="AutoShape 19"/>
            <p:cNvSpPr>
              <a:spLocks noChangeArrowheads="1"/>
            </p:cNvSpPr>
            <p:nvPr/>
          </p:nvSpPr>
          <p:spPr bwMode="auto">
            <a:xfrm rot="5400000" flipV="1">
              <a:off x="1333" y="2620"/>
              <a:ext cx="227" cy="167"/>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6" name="AutoShape 20"/>
            <p:cNvSpPr>
              <a:spLocks noChangeArrowheads="1"/>
            </p:cNvSpPr>
            <p:nvPr/>
          </p:nvSpPr>
          <p:spPr bwMode="auto">
            <a:xfrm rot="5400000" flipV="1">
              <a:off x="1333" y="2190"/>
              <a:ext cx="227" cy="167"/>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7" name="Rectangle 21"/>
            <p:cNvSpPr>
              <a:spLocks noChangeArrowheads="1"/>
            </p:cNvSpPr>
            <p:nvPr/>
          </p:nvSpPr>
          <p:spPr bwMode="auto">
            <a:xfrm flipV="1">
              <a:off x="1738" y="1846"/>
              <a:ext cx="84" cy="2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8" name="Oval 22"/>
            <p:cNvSpPr>
              <a:spLocks noChangeArrowheads="1"/>
            </p:cNvSpPr>
            <p:nvPr/>
          </p:nvSpPr>
          <p:spPr bwMode="auto">
            <a:xfrm flipV="1">
              <a:off x="1028" y="3089"/>
              <a:ext cx="42" cy="4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9" name="Oval 23"/>
            <p:cNvSpPr>
              <a:spLocks noChangeArrowheads="1"/>
            </p:cNvSpPr>
            <p:nvPr/>
          </p:nvSpPr>
          <p:spPr bwMode="auto">
            <a:xfrm flipV="1">
              <a:off x="2200" y="3087"/>
              <a:ext cx="42" cy="4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0" name="Line 24"/>
            <p:cNvSpPr>
              <a:spLocks noChangeShapeType="1"/>
            </p:cNvSpPr>
            <p:nvPr/>
          </p:nvSpPr>
          <p:spPr bwMode="auto">
            <a:xfrm>
              <a:off x="1070" y="3113"/>
              <a:ext cx="11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41" name="Line 25"/>
            <p:cNvSpPr>
              <a:spLocks noChangeShapeType="1"/>
            </p:cNvSpPr>
            <p:nvPr/>
          </p:nvSpPr>
          <p:spPr bwMode="auto">
            <a:xfrm>
              <a:off x="1781" y="3113"/>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42" name="Line 26"/>
            <p:cNvSpPr>
              <a:spLocks noChangeShapeType="1"/>
            </p:cNvSpPr>
            <p:nvPr/>
          </p:nvSpPr>
          <p:spPr bwMode="auto">
            <a:xfrm>
              <a:off x="1697" y="3294"/>
              <a:ext cx="1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43" name="Text Box 27"/>
            <p:cNvSpPr txBox="1">
              <a:spLocks noChangeArrowheads="1"/>
            </p:cNvSpPr>
            <p:nvPr/>
          </p:nvSpPr>
          <p:spPr bwMode="auto">
            <a:xfrm>
              <a:off x="1076" y="1937"/>
              <a:ext cx="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400">
                  <a:solidFill>
                    <a:srgbClr val="0033CC"/>
                  </a:solidFill>
                </a:rPr>
                <a:t>D</a:t>
              </a:r>
              <a:r>
                <a:rPr kumimoji="0" lang="en-US" altLang="zh-CN" sz="2400" baseline="-25000">
                  <a:solidFill>
                    <a:srgbClr val="0033CC"/>
                  </a:solidFill>
                </a:rPr>
                <a:t>1</a:t>
              </a:r>
            </a:p>
          </p:txBody>
        </p:sp>
        <p:sp>
          <p:nvSpPr>
            <p:cNvPr id="265244" name="Text Box 28"/>
            <p:cNvSpPr txBox="1">
              <a:spLocks noChangeArrowheads="1"/>
            </p:cNvSpPr>
            <p:nvPr/>
          </p:nvSpPr>
          <p:spPr bwMode="auto">
            <a:xfrm>
              <a:off x="1823" y="1439"/>
              <a:ext cx="53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400">
                  <a:solidFill>
                    <a:srgbClr val="FF0066"/>
                  </a:solidFill>
                </a:rPr>
                <a:t>+</a:t>
              </a:r>
              <a:r>
                <a:rPr kumimoji="0" lang="en-US" altLang="zh-CN" sz="2400" i="1">
                  <a:solidFill>
                    <a:srgbClr val="FF0066"/>
                  </a:solidFill>
                </a:rPr>
                <a:t>V</a:t>
              </a:r>
              <a:r>
                <a:rPr kumimoji="0" lang="en-US" altLang="zh-CN" sz="2400" baseline="-25000">
                  <a:solidFill>
                    <a:srgbClr val="FF0066"/>
                  </a:solidFill>
                </a:rPr>
                <a:t>CC</a:t>
              </a:r>
            </a:p>
            <a:p>
              <a:pPr algn="l">
                <a:lnSpc>
                  <a:spcPct val="100000"/>
                </a:lnSpc>
                <a:spcBef>
                  <a:spcPct val="0"/>
                </a:spcBef>
                <a:buSzTx/>
              </a:pPr>
              <a:r>
                <a:rPr kumimoji="0" lang="en-US" altLang="zh-CN" sz="2000">
                  <a:solidFill>
                    <a:srgbClr val="0033CC"/>
                  </a:solidFill>
                </a:rPr>
                <a:t>+10V</a:t>
              </a:r>
            </a:p>
          </p:txBody>
        </p:sp>
        <p:sp>
          <p:nvSpPr>
            <p:cNvPr id="265245" name="Oval 29"/>
            <p:cNvSpPr>
              <a:spLocks noChangeArrowheads="1"/>
            </p:cNvSpPr>
            <p:nvPr/>
          </p:nvSpPr>
          <p:spPr bwMode="auto">
            <a:xfrm flipV="1">
              <a:off x="1758" y="2256"/>
              <a:ext cx="42"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6" name="Oval 30"/>
            <p:cNvSpPr>
              <a:spLocks noChangeArrowheads="1"/>
            </p:cNvSpPr>
            <p:nvPr/>
          </p:nvSpPr>
          <p:spPr bwMode="auto">
            <a:xfrm flipV="1">
              <a:off x="1760" y="3091"/>
              <a:ext cx="42"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5247" name="AutoShape 31"/>
          <p:cNvCxnSpPr>
            <a:cxnSpLocks noChangeShapeType="1"/>
          </p:cNvCxnSpPr>
          <p:nvPr/>
        </p:nvCxnSpPr>
        <p:spPr bwMode="auto">
          <a:xfrm flipV="1">
            <a:off x="315913" y="3935413"/>
            <a:ext cx="730250" cy="431800"/>
          </a:xfrm>
          <a:prstGeom prst="bentConnector3">
            <a:avLst>
              <a:gd name="adj1" fmla="val 50000"/>
            </a:avLst>
          </a:prstGeom>
          <a:noFill/>
          <a:ln w="38100">
            <a:solidFill>
              <a:srgbClr val="0033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5248" name="Text Box 32"/>
          <p:cNvSpPr txBox="1">
            <a:spLocks noChangeArrowheads="1"/>
          </p:cNvSpPr>
          <p:nvPr/>
        </p:nvSpPr>
        <p:spPr bwMode="auto">
          <a:xfrm>
            <a:off x="635000" y="3460750"/>
            <a:ext cx="55721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400">
                <a:solidFill>
                  <a:srgbClr val="0033CC"/>
                </a:solidFill>
              </a:rPr>
              <a:t>3V</a:t>
            </a:r>
          </a:p>
        </p:txBody>
      </p:sp>
      <p:sp>
        <p:nvSpPr>
          <p:cNvPr id="265249" name="Text Box 33"/>
          <p:cNvSpPr txBox="1">
            <a:spLocks noChangeArrowheads="1"/>
          </p:cNvSpPr>
          <p:nvPr/>
        </p:nvSpPr>
        <p:spPr bwMode="auto">
          <a:xfrm>
            <a:off x="231775" y="4356100"/>
            <a:ext cx="557213" cy="457200"/>
          </a:xfrm>
          <a:prstGeom prst="rect">
            <a:avLst/>
          </a:prstGeom>
          <a:solidFill>
            <a:schemeClr val="bg1"/>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400">
                <a:solidFill>
                  <a:srgbClr val="0033CC"/>
                </a:solidFill>
              </a:rPr>
              <a:t>0V</a:t>
            </a:r>
          </a:p>
        </p:txBody>
      </p:sp>
      <p:sp>
        <p:nvSpPr>
          <p:cNvPr id="265250" name="Text Box 34"/>
          <p:cNvSpPr txBox="1">
            <a:spLocks noChangeArrowheads="1"/>
          </p:cNvSpPr>
          <p:nvPr/>
        </p:nvSpPr>
        <p:spPr bwMode="auto">
          <a:xfrm>
            <a:off x="1854200" y="5765800"/>
            <a:ext cx="122555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chemeClr val="tx1"/>
                </a:solidFill>
              </a:rPr>
              <a:t>符号</a:t>
            </a:r>
            <a:r>
              <a:rPr lang="en-US" altLang="zh-CN" sz="2800">
                <a:solidFill>
                  <a:schemeClr val="tx1"/>
                </a:solidFill>
              </a:rPr>
              <a:t>:</a:t>
            </a:r>
          </a:p>
        </p:txBody>
      </p:sp>
      <p:sp>
        <p:nvSpPr>
          <p:cNvPr id="265251" name="Text Box 35"/>
          <p:cNvSpPr txBox="1">
            <a:spLocks noChangeArrowheads="1"/>
          </p:cNvSpPr>
          <p:nvPr/>
        </p:nvSpPr>
        <p:spPr bwMode="auto">
          <a:xfrm>
            <a:off x="5524500" y="5853113"/>
            <a:ext cx="27273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400">
                <a:solidFill>
                  <a:srgbClr val="FF0066"/>
                </a:solidFill>
              </a:rPr>
              <a:t>与门</a:t>
            </a:r>
            <a:r>
              <a:rPr lang="zh-CN" altLang="en-US" sz="2400">
                <a:solidFill>
                  <a:schemeClr val="tx1"/>
                </a:solidFill>
                <a:ea typeface="楷体_GB2312" pitchFamily="49" charset="-122"/>
              </a:rPr>
              <a:t>（</a:t>
            </a:r>
            <a:r>
              <a:rPr lang="en-US" altLang="zh-CN" sz="2400">
                <a:solidFill>
                  <a:schemeClr val="tx1"/>
                </a:solidFill>
                <a:ea typeface="楷体_GB2312" pitchFamily="49" charset="-122"/>
              </a:rPr>
              <a:t>AND gate)</a:t>
            </a:r>
          </a:p>
        </p:txBody>
      </p:sp>
      <p:grpSp>
        <p:nvGrpSpPr>
          <p:cNvPr id="265252" name="Group 36"/>
          <p:cNvGrpSpPr>
            <a:grpSpLocks/>
          </p:cNvGrpSpPr>
          <p:nvPr/>
        </p:nvGrpSpPr>
        <p:grpSpPr bwMode="auto">
          <a:xfrm>
            <a:off x="188913" y="3246438"/>
            <a:ext cx="1008062" cy="1774825"/>
            <a:chOff x="119" y="1948"/>
            <a:chExt cx="635" cy="1118"/>
          </a:xfrm>
        </p:grpSpPr>
        <p:sp>
          <p:nvSpPr>
            <p:cNvPr id="265253" name="Rectangle 37"/>
            <p:cNvSpPr>
              <a:spLocks noChangeArrowheads="1"/>
            </p:cNvSpPr>
            <p:nvPr/>
          </p:nvSpPr>
          <p:spPr bwMode="auto">
            <a:xfrm>
              <a:off x="119" y="1948"/>
              <a:ext cx="635" cy="1118"/>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lang="zh-CN" altLang="en-US" sz="2400" b="0">
                <a:solidFill>
                  <a:schemeClr val="tx1"/>
                </a:solidFill>
              </a:endParaRPr>
            </a:p>
          </p:txBody>
        </p:sp>
        <p:sp>
          <p:nvSpPr>
            <p:cNvPr id="265254" name="Text Box 38"/>
            <p:cNvSpPr txBox="1">
              <a:spLocks noChangeArrowheads="1"/>
            </p:cNvSpPr>
            <p:nvPr/>
          </p:nvSpPr>
          <p:spPr bwMode="auto">
            <a:xfrm>
              <a:off x="350" y="2141"/>
              <a:ext cx="399" cy="7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400">
                  <a:solidFill>
                    <a:srgbClr val="0033CC"/>
                  </a:solidFill>
                </a:rPr>
                <a:t>0 V</a:t>
              </a:r>
            </a:p>
            <a:p>
              <a:pPr algn="l">
                <a:lnSpc>
                  <a:spcPct val="100000"/>
                </a:lnSpc>
                <a:spcBef>
                  <a:spcPct val="0"/>
                </a:spcBef>
                <a:buSzTx/>
              </a:pPr>
              <a:endParaRPr lang="en-US" altLang="zh-CN" sz="2400">
                <a:solidFill>
                  <a:srgbClr val="0033CC"/>
                </a:solidFill>
              </a:endParaRPr>
            </a:p>
            <a:p>
              <a:pPr algn="l">
                <a:lnSpc>
                  <a:spcPct val="100000"/>
                </a:lnSpc>
                <a:spcBef>
                  <a:spcPct val="0"/>
                </a:spcBef>
                <a:buSzTx/>
              </a:pPr>
              <a:r>
                <a:rPr lang="en-US" altLang="zh-CN" sz="2400">
                  <a:solidFill>
                    <a:srgbClr val="0033CC"/>
                  </a:solidFill>
                </a:rPr>
                <a:t>0 V</a:t>
              </a:r>
            </a:p>
          </p:txBody>
        </p:sp>
      </p:grpSp>
      <p:sp>
        <p:nvSpPr>
          <p:cNvPr id="265255" name="AutoShape 39"/>
          <p:cNvSpPr>
            <a:spLocks noChangeArrowheads="1"/>
          </p:cNvSpPr>
          <p:nvPr/>
        </p:nvSpPr>
        <p:spPr bwMode="auto">
          <a:xfrm>
            <a:off x="309563" y="2613025"/>
            <a:ext cx="1760537" cy="525463"/>
          </a:xfrm>
          <a:prstGeom prst="wedgeRoundRectCallout">
            <a:avLst>
              <a:gd name="adj1" fmla="val 33227"/>
              <a:gd name="adj2" fmla="val 8957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SzTx/>
            </a:pPr>
            <a:r>
              <a:rPr lang="en-US" altLang="zh-CN" sz="2400" i="1">
                <a:solidFill>
                  <a:srgbClr val="FF0066"/>
                </a:solidFill>
              </a:rPr>
              <a:t>U</a:t>
            </a:r>
            <a:r>
              <a:rPr lang="en-US" altLang="zh-CN" sz="2400" baseline="-25000">
                <a:solidFill>
                  <a:srgbClr val="FF0066"/>
                </a:solidFill>
              </a:rPr>
              <a:t>D </a:t>
            </a:r>
            <a:r>
              <a:rPr lang="en-US" altLang="zh-CN" sz="2400">
                <a:solidFill>
                  <a:srgbClr val="FF0066"/>
                </a:solidFill>
              </a:rPr>
              <a:t>= 0.7 V</a:t>
            </a:r>
          </a:p>
        </p:txBody>
      </p:sp>
      <p:grpSp>
        <p:nvGrpSpPr>
          <p:cNvPr id="265256" name="Group 40"/>
          <p:cNvGrpSpPr>
            <a:grpSpLocks/>
          </p:cNvGrpSpPr>
          <p:nvPr/>
        </p:nvGrpSpPr>
        <p:grpSpPr bwMode="auto">
          <a:xfrm>
            <a:off x="179388" y="3208338"/>
            <a:ext cx="1008062" cy="1774825"/>
            <a:chOff x="119" y="1948"/>
            <a:chExt cx="635" cy="1118"/>
          </a:xfrm>
        </p:grpSpPr>
        <p:sp>
          <p:nvSpPr>
            <p:cNvPr id="265257" name="Rectangle 41"/>
            <p:cNvSpPr>
              <a:spLocks noChangeArrowheads="1"/>
            </p:cNvSpPr>
            <p:nvPr/>
          </p:nvSpPr>
          <p:spPr bwMode="auto">
            <a:xfrm>
              <a:off x="119" y="1948"/>
              <a:ext cx="635" cy="1118"/>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lang="zh-CN" altLang="en-US" sz="2400" b="0">
                <a:solidFill>
                  <a:schemeClr val="tx1"/>
                </a:solidFill>
              </a:endParaRPr>
            </a:p>
          </p:txBody>
        </p:sp>
        <p:sp>
          <p:nvSpPr>
            <p:cNvPr id="265258" name="Text Box 42"/>
            <p:cNvSpPr txBox="1">
              <a:spLocks noChangeArrowheads="1"/>
            </p:cNvSpPr>
            <p:nvPr/>
          </p:nvSpPr>
          <p:spPr bwMode="auto">
            <a:xfrm>
              <a:off x="350" y="2141"/>
              <a:ext cx="399" cy="7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400">
                  <a:solidFill>
                    <a:srgbClr val="0033CC"/>
                  </a:solidFill>
                </a:rPr>
                <a:t>0 V</a:t>
              </a:r>
            </a:p>
            <a:p>
              <a:pPr algn="l">
                <a:lnSpc>
                  <a:spcPct val="100000"/>
                </a:lnSpc>
                <a:spcBef>
                  <a:spcPct val="0"/>
                </a:spcBef>
                <a:buSzTx/>
              </a:pPr>
              <a:endParaRPr lang="en-US" altLang="zh-CN" sz="2400">
                <a:solidFill>
                  <a:srgbClr val="0033CC"/>
                </a:solidFill>
              </a:endParaRPr>
            </a:p>
            <a:p>
              <a:pPr algn="l">
                <a:lnSpc>
                  <a:spcPct val="100000"/>
                </a:lnSpc>
                <a:spcBef>
                  <a:spcPct val="0"/>
                </a:spcBef>
                <a:buSzTx/>
              </a:pPr>
              <a:r>
                <a:rPr lang="en-US" altLang="zh-CN" sz="2400">
                  <a:solidFill>
                    <a:srgbClr val="0033CC"/>
                  </a:solidFill>
                </a:rPr>
                <a:t>3 V</a:t>
              </a:r>
            </a:p>
          </p:txBody>
        </p:sp>
      </p:grpSp>
      <p:grpSp>
        <p:nvGrpSpPr>
          <p:cNvPr id="265259" name="Group 43"/>
          <p:cNvGrpSpPr>
            <a:grpSpLocks/>
          </p:cNvGrpSpPr>
          <p:nvPr/>
        </p:nvGrpSpPr>
        <p:grpSpPr bwMode="auto">
          <a:xfrm>
            <a:off x="179388" y="3203575"/>
            <a:ext cx="1008062" cy="1774825"/>
            <a:chOff x="119" y="1948"/>
            <a:chExt cx="635" cy="1118"/>
          </a:xfrm>
        </p:grpSpPr>
        <p:sp>
          <p:nvSpPr>
            <p:cNvPr id="265260" name="Rectangle 44"/>
            <p:cNvSpPr>
              <a:spLocks noChangeArrowheads="1"/>
            </p:cNvSpPr>
            <p:nvPr/>
          </p:nvSpPr>
          <p:spPr bwMode="auto">
            <a:xfrm>
              <a:off x="119" y="1948"/>
              <a:ext cx="635" cy="1118"/>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lang="zh-CN" altLang="en-US" sz="2400" b="0">
                <a:solidFill>
                  <a:schemeClr val="tx1"/>
                </a:solidFill>
              </a:endParaRPr>
            </a:p>
          </p:txBody>
        </p:sp>
        <p:sp>
          <p:nvSpPr>
            <p:cNvPr id="265261" name="Text Box 45"/>
            <p:cNvSpPr txBox="1">
              <a:spLocks noChangeArrowheads="1"/>
            </p:cNvSpPr>
            <p:nvPr/>
          </p:nvSpPr>
          <p:spPr bwMode="auto">
            <a:xfrm>
              <a:off x="350" y="2141"/>
              <a:ext cx="399" cy="7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400">
                  <a:solidFill>
                    <a:srgbClr val="0033CC"/>
                  </a:solidFill>
                </a:rPr>
                <a:t>3 V</a:t>
              </a:r>
            </a:p>
            <a:p>
              <a:pPr algn="l">
                <a:lnSpc>
                  <a:spcPct val="100000"/>
                </a:lnSpc>
                <a:spcBef>
                  <a:spcPct val="0"/>
                </a:spcBef>
                <a:buSzTx/>
              </a:pPr>
              <a:endParaRPr lang="en-US" altLang="zh-CN" sz="2400">
                <a:solidFill>
                  <a:srgbClr val="0033CC"/>
                </a:solidFill>
              </a:endParaRPr>
            </a:p>
            <a:p>
              <a:pPr algn="l">
                <a:lnSpc>
                  <a:spcPct val="100000"/>
                </a:lnSpc>
                <a:spcBef>
                  <a:spcPct val="0"/>
                </a:spcBef>
                <a:buSzTx/>
              </a:pPr>
              <a:r>
                <a:rPr lang="en-US" altLang="zh-CN" sz="2400">
                  <a:solidFill>
                    <a:srgbClr val="0033CC"/>
                  </a:solidFill>
                </a:rPr>
                <a:t>0 V</a:t>
              </a:r>
            </a:p>
          </p:txBody>
        </p:sp>
      </p:grpSp>
      <p:grpSp>
        <p:nvGrpSpPr>
          <p:cNvPr id="265262" name="Group 46"/>
          <p:cNvGrpSpPr>
            <a:grpSpLocks/>
          </p:cNvGrpSpPr>
          <p:nvPr/>
        </p:nvGrpSpPr>
        <p:grpSpPr bwMode="auto">
          <a:xfrm>
            <a:off x="166688" y="3195638"/>
            <a:ext cx="1008062" cy="1774825"/>
            <a:chOff x="119" y="1948"/>
            <a:chExt cx="635" cy="1118"/>
          </a:xfrm>
        </p:grpSpPr>
        <p:sp>
          <p:nvSpPr>
            <p:cNvPr id="265263" name="Rectangle 47"/>
            <p:cNvSpPr>
              <a:spLocks noChangeArrowheads="1"/>
            </p:cNvSpPr>
            <p:nvPr/>
          </p:nvSpPr>
          <p:spPr bwMode="auto">
            <a:xfrm>
              <a:off x="119" y="1948"/>
              <a:ext cx="635" cy="1118"/>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lang="zh-CN" altLang="en-US" sz="2400" b="0">
                <a:solidFill>
                  <a:schemeClr val="tx1"/>
                </a:solidFill>
              </a:endParaRPr>
            </a:p>
          </p:txBody>
        </p:sp>
        <p:sp>
          <p:nvSpPr>
            <p:cNvPr id="265264" name="Text Box 48"/>
            <p:cNvSpPr txBox="1">
              <a:spLocks noChangeArrowheads="1"/>
            </p:cNvSpPr>
            <p:nvPr/>
          </p:nvSpPr>
          <p:spPr bwMode="auto">
            <a:xfrm>
              <a:off x="350" y="2141"/>
              <a:ext cx="399" cy="7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400">
                  <a:solidFill>
                    <a:srgbClr val="0033CC"/>
                  </a:solidFill>
                </a:rPr>
                <a:t>3 V</a:t>
              </a:r>
            </a:p>
            <a:p>
              <a:pPr algn="l">
                <a:lnSpc>
                  <a:spcPct val="100000"/>
                </a:lnSpc>
                <a:spcBef>
                  <a:spcPct val="0"/>
                </a:spcBef>
                <a:buSzTx/>
              </a:pPr>
              <a:endParaRPr lang="en-US" altLang="zh-CN" sz="2400">
                <a:solidFill>
                  <a:srgbClr val="0033CC"/>
                </a:solidFill>
              </a:endParaRPr>
            </a:p>
            <a:p>
              <a:pPr algn="l">
                <a:lnSpc>
                  <a:spcPct val="100000"/>
                </a:lnSpc>
                <a:spcBef>
                  <a:spcPct val="0"/>
                </a:spcBef>
                <a:buSzTx/>
              </a:pPr>
              <a:r>
                <a:rPr lang="en-US" altLang="zh-CN" sz="2400">
                  <a:solidFill>
                    <a:srgbClr val="0033CC"/>
                  </a:solidFill>
                </a:rPr>
                <a:t>3 V</a:t>
              </a:r>
            </a:p>
          </p:txBody>
        </p:sp>
      </p:grpSp>
      <p:sp>
        <p:nvSpPr>
          <p:cNvPr id="265265" name="Rectangle 49"/>
          <p:cNvSpPr>
            <a:spLocks noChangeArrowheads="1"/>
          </p:cNvSpPr>
          <p:nvPr/>
        </p:nvSpPr>
        <p:spPr bwMode="auto">
          <a:xfrm>
            <a:off x="241300" y="2470150"/>
            <a:ext cx="3541713" cy="310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66" name="Text Box 50"/>
          <p:cNvSpPr txBox="1">
            <a:spLocks noChangeArrowheads="1"/>
          </p:cNvSpPr>
          <p:nvPr/>
        </p:nvSpPr>
        <p:spPr bwMode="auto">
          <a:xfrm>
            <a:off x="1573213" y="2400300"/>
            <a:ext cx="1300162"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chemeClr val="tx1"/>
                </a:solidFill>
              </a:rPr>
              <a:t>真值表</a:t>
            </a:r>
          </a:p>
        </p:txBody>
      </p:sp>
      <p:sp>
        <p:nvSpPr>
          <p:cNvPr id="265267" name="Text Box 51"/>
          <p:cNvSpPr txBox="1">
            <a:spLocks noChangeArrowheads="1"/>
          </p:cNvSpPr>
          <p:nvPr/>
        </p:nvSpPr>
        <p:spPr bwMode="auto">
          <a:xfrm>
            <a:off x="1258888" y="2963863"/>
            <a:ext cx="1101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A     B</a:t>
            </a:r>
          </a:p>
        </p:txBody>
      </p:sp>
      <p:sp>
        <p:nvSpPr>
          <p:cNvPr id="265268" name="Text Box 52"/>
          <p:cNvSpPr txBox="1">
            <a:spLocks noChangeArrowheads="1"/>
          </p:cNvSpPr>
          <p:nvPr/>
        </p:nvSpPr>
        <p:spPr bwMode="auto">
          <a:xfrm>
            <a:off x="2706688" y="2963863"/>
            <a:ext cx="492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Y</a:t>
            </a:r>
          </a:p>
        </p:txBody>
      </p:sp>
      <p:sp>
        <p:nvSpPr>
          <p:cNvPr id="265269" name="Text Box 53"/>
          <p:cNvSpPr txBox="1">
            <a:spLocks noChangeArrowheads="1"/>
          </p:cNvSpPr>
          <p:nvPr/>
        </p:nvSpPr>
        <p:spPr bwMode="auto">
          <a:xfrm>
            <a:off x="1362075" y="3444875"/>
            <a:ext cx="10668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0"/>
              </a:spcBef>
              <a:buSzTx/>
            </a:pPr>
            <a:r>
              <a:rPr lang="en-US" altLang="zh-CN" sz="2800">
                <a:solidFill>
                  <a:srgbClr val="0033CC"/>
                </a:solidFill>
                <a:ea typeface="楷体_GB2312" pitchFamily="49" charset="-122"/>
              </a:rPr>
              <a:t>0     0</a:t>
            </a:r>
          </a:p>
          <a:p>
            <a:pPr algn="l">
              <a:lnSpc>
                <a:spcPct val="90000"/>
              </a:lnSpc>
              <a:spcBef>
                <a:spcPct val="0"/>
              </a:spcBef>
              <a:buSzTx/>
            </a:pPr>
            <a:r>
              <a:rPr lang="en-US" altLang="zh-CN" sz="2800">
                <a:solidFill>
                  <a:srgbClr val="0033CC"/>
                </a:solidFill>
                <a:ea typeface="楷体_GB2312" pitchFamily="49" charset="-122"/>
              </a:rPr>
              <a:t>0     1</a:t>
            </a:r>
          </a:p>
          <a:p>
            <a:pPr algn="l">
              <a:lnSpc>
                <a:spcPct val="90000"/>
              </a:lnSpc>
              <a:spcBef>
                <a:spcPct val="0"/>
              </a:spcBef>
              <a:buSzTx/>
            </a:pPr>
            <a:r>
              <a:rPr lang="en-US" altLang="zh-CN" sz="2800">
                <a:solidFill>
                  <a:srgbClr val="0033CC"/>
                </a:solidFill>
                <a:ea typeface="楷体_GB2312" pitchFamily="49" charset="-122"/>
              </a:rPr>
              <a:t>1     0</a:t>
            </a:r>
          </a:p>
          <a:p>
            <a:pPr algn="l">
              <a:lnSpc>
                <a:spcPct val="90000"/>
              </a:lnSpc>
              <a:spcBef>
                <a:spcPct val="0"/>
              </a:spcBef>
              <a:buSzTx/>
            </a:pPr>
            <a:r>
              <a:rPr lang="en-US" altLang="zh-CN" sz="2800">
                <a:solidFill>
                  <a:srgbClr val="0033CC"/>
                </a:solidFill>
                <a:ea typeface="楷体_GB2312" pitchFamily="49" charset="-122"/>
              </a:rPr>
              <a:t>1     1</a:t>
            </a:r>
          </a:p>
        </p:txBody>
      </p:sp>
      <p:sp>
        <p:nvSpPr>
          <p:cNvPr id="265270" name="Text Box 54"/>
          <p:cNvSpPr txBox="1">
            <a:spLocks noChangeArrowheads="1"/>
          </p:cNvSpPr>
          <p:nvPr/>
        </p:nvSpPr>
        <p:spPr bwMode="auto">
          <a:xfrm>
            <a:off x="2706688" y="3436938"/>
            <a:ext cx="3619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0"/>
              </a:spcBef>
              <a:buSzTx/>
            </a:pPr>
            <a:r>
              <a:rPr lang="en-US" altLang="zh-CN" sz="2800">
                <a:solidFill>
                  <a:srgbClr val="0033CC"/>
                </a:solidFill>
                <a:ea typeface="楷体_GB2312" pitchFamily="49" charset="-122"/>
              </a:rPr>
              <a:t>0</a:t>
            </a:r>
          </a:p>
          <a:p>
            <a:pPr algn="l">
              <a:lnSpc>
                <a:spcPct val="90000"/>
              </a:lnSpc>
              <a:spcBef>
                <a:spcPct val="0"/>
              </a:spcBef>
              <a:buSzTx/>
            </a:pPr>
            <a:r>
              <a:rPr lang="en-US" altLang="zh-CN" sz="2800">
                <a:solidFill>
                  <a:srgbClr val="0033CC"/>
                </a:solidFill>
                <a:ea typeface="楷体_GB2312" pitchFamily="49" charset="-122"/>
              </a:rPr>
              <a:t>0</a:t>
            </a:r>
          </a:p>
          <a:p>
            <a:pPr algn="l">
              <a:lnSpc>
                <a:spcPct val="90000"/>
              </a:lnSpc>
              <a:spcBef>
                <a:spcPct val="0"/>
              </a:spcBef>
              <a:buSzTx/>
            </a:pPr>
            <a:r>
              <a:rPr lang="en-US" altLang="zh-CN" sz="2800">
                <a:solidFill>
                  <a:srgbClr val="0033CC"/>
                </a:solidFill>
                <a:ea typeface="楷体_GB2312" pitchFamily="49" charset="-122"/>
              </a:rPr>
              <a:t>0</a:t>
            </a:r>
          </a:p>
          <a:p>
            <a:pPr algn="l">
              <a:lnSpc>
                <a:spcPct val="90000"/>
              </a:lnSpc>
              <a:spcBef>
                <a:spcPct val="0"/>
              </a:spcBef>
              <a:buSzTx/>
            </a:pPr>
            <a:r>
              <a:rPr lang="en-US" altLang="zh-CN" sz="2800">
                <a:solidFill>
                  <a:srgbClr val="0033CC"/>
                </a:solidFill>
                <a:ea typeface="楷体_GB2312" pitchFamily="49" charset="-122"/>
              </a:rPr>
              <a:t>1</a:t>
            </a:r>
          </a:p>
        </p:txBody>
      </p:sp>
      <p:grpSp>
        <p:nvGrpSpPr>
          <p:cNvPr id="265271" name="Group 55"/>
          <p:cNvGrpSpPr>
            <a:grpSpLocks/>
          </p:cNvGrpSpPr>
          <p:nvPr/>
        </p:nvGrpSpPr>
        <p:grpSpPr bwMode="auto">
          <a:xfrm>
            <a:off x="1082675" y="2963863"/>
            <a:ext cx="2165350" cy="2057400"/>
            <a:chOff x="1233" y="864"/>
            <a:chExt cx="1364" cy="1296"/>
          </a:xfrm>
        </p:grpSpPr>
        <p:sp>
          <p:nvSpPr>
            <p:cNvPr id="265272" name="Line 56"/>
            <p:cNvSpPr>
              <a:spLocks noChangeShapeType="1"/>
            </p:cNvSpPr>
            <p:nvPr/>
          </p:nvSpPr>
          <p:spPr bwMode="auto">
            <a:xfrm>
              <a:off x="1248" y="1152"/>
              <a:ext cx="134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73" name="Line 57"/>
            <p:cNvSpPr>
              <a:spLocks noChangeShapeType="1"/>
            </p:cNvSpPr>
            <p:nvPr/>
          </p:nvSpPr>
          <p:spPr bwMode="auto">
            <a:xfrm>
              <a:off x="2112" y="864"/>
              <a:ext cx="0" cy="12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74" name="Rectangle 58"/>
            <p:cNvSpPr>
              <a:spLocks noChangeArrowheads="1"/>
            </p:cNvSpPr>
            <p:nvPr/>
          </p:nvSpPr>
          <p:spPr bwMode="auto">
            <a:xfrm>
              <a:off x="1248" y="864"/>
              <a:ext cx="1344" cy="1296"/>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lang="zh-CN" altLang="en-US" sz="2800">
                <a:solidFill>
                  <a:srgbClr val="0033CC"/>
                </a:solidFill>
              </a:endParaRPr>
            </a:p>
          </p:txBody>
        </p:sp>
        <p:sp>
          <p:nvSpPr>
            <p:cNvPr id="265275" name="Line 59"/>
            <p:cNvSpPr>
              <a:spLocks noChangeShapeType="1"/>
            </p:cNvSpPr>
            <p:nvPr/>
          </p:nvSpPr>
          <p:spPr bwMode="auto">
            <a:xfrm>
              <a:off x="1233" y="1426"/>
              <a:ext cx="1344"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76" name="Line 60"/>
            <p:cNvSpPr>
              <a:spLocks noChangeShapeType="1"/>
            </p:cNvSpPr>
            <p:nvPr/>
          </p:nvSpPr>
          <p:spPr bwMode="auto">
            <a:xfrm>
              <a:off x="1253" y="1666"/>
              <a:ext cx="1344"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77" name="Line 61"/>
            <p:cNvSpPr>
              <a:spLocks noChangeShapeType="1"/>
            </p:cNvSpPr>
            <p:nvPr/>
          </p:nvSpPr>
          <p:spPr bwMode="auto">
            <a:xfrm>
              <a:off x="1248" y="1914"/>
              <a:ext cx="1344"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5278" name="Text Box 62"/>
          <p:cNvSpPr txBox="1">
            <a:spLocks noChangeArrowheads="1"/>
          </p:cNvSpPr>
          <p:nvPr/>
        </p:nvSpPr>
        <p:spPr bwMode="auto">
          <a:xfrm>
            <a:off x="1501775" y="5060950"/>
            <a:ext cx="2036763"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Y = AB</a:t>
            </a:r>
          </a:p>
        </p:txBody>
      </p:sp>
      <p:sp>
        <p:nvSpPr>
          <p:cNvPr id="265279" name="Text Box 63"/>
          <p:cNvSpPr txBox="1">
            <a:spLocks noChangeArrowheads="1"/>
          </p:cNvSpPr>
          <p:nvPr/>
        </p:nvSpPr>
        <p:spPr bwMode="auto">
          <a:xfrm>
            <a:off x="5334000" y="2132013"/>
            <a:ext cx="269875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chemeClr val="tx1"/>
                </a:solidFill>
              </a:rPr>
              <a:t>电压关系表</a:t>
            </a:r>
          </a:p>
        </p:txBody>
      </p:sp>
      <p:sp>
        <p:nvSpPr>
          <p:cNvPr id="265280" name="Text Box 64"/>
          <p:cNvSpPr txBox="1">
            <a:spLocks noChangeArrowheads="1"/>
          </p:cNvSpPr>
          <p:nvPr/>
        </p:nvSpPr>
        <p:spPr bwMode="auto">
          <a:xfrm>
            <a:off x="3956050" y="2714625"/>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u</a:t>
            </a:r>
            <a:r>
              <a:rPr lang="en-US" altLang="zh-CN" sz="2800" baseline="-25000">
                <a:solidFill>
                  <a:srgbClr val="FF0066"/>
                </a:solidFill>
                <a:ea typeface="楷体_GB2312" pitchFamily="49" charset="-122"/>
              </a:rPr>
              <a:t>A</a:t>
            </a:r>
            <a:r>
              <a:rPr lang="en-US" altLang="zh-CN" sz="2800">
                <a:solidFill>
                  <a:srgbClr val="FF0066"/>
                </a:solidFill>
                <a:ea typeface="楷体_GB2312" pitchFamily="49" charset="-122"/>
              </a:rPr>
              <a:t>/</a:t>
            </a:r>
            <a:r>
              <a:rPr lang="en-US" altLang="zh-CN" sz="2400">
                <a:solidFill>
                  <a:srgbClr val="FF0066"/>
                </a:solidFill>
                <a:ea typeface="楷体_GB2312" pitchFamily="49" charset="-122"/>
              </a:rPr>
              <a:t>V</a:t>
            </a:r>
          </a:p>
        </p:txBody>
      </p:sp>
      <p:sp>
        <p:nvSpPr>
          <p:cNvPr id="265281" name="Text Box 65"/>
          <p:cNvSpPr txBox="1">
            <a:spLocks noChangeArrowheads="1"/>
          </p:cNvSpPr>
          <p:nvPr/>
        </p:nvSpPr>
        <p:spPr bwMode="auto">
          <a:xfrm>
            <a:off x="4859338" y="2700338"/>
            <a:ext cx="862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u</a:t>
            </a:r>
            <a:r>
              <a:rPr lang="en-US" altLang="zh-CN" sz="2800" baseline="-25000">
                <a:solidFill>
                  <a:srgbClr val="FF0066"/>
                </a:solidFill>
                <a:ea typeface="楷体_GB2312" pitchFamily="49" charset="-122"/>
              </a:rPr>
              <a:t>B</a:t>
            </a:r>
            <a:r>
              <a:rPr lang="en-US" altLang="zh-CN" sz="2800">
                <a:solidFill>
                  <a:srgbClr val="FF0066"/>
                </a:solidFill>
                <a:ea typeface="楷体_GB2312" pitchFamily="49" charset="-122"/>
              </a:rPr>
              <a:t>/</a:t>
            </a:r>
            <a:r>
              <a:rPr lang="en-US" altLang="zh-CN" sz="2400">
                <a:solidFill>
                  <a:srgbClr val="FF0066"/>
                </a:solidFill>
                <a:ea typeface="楷体_GB2312" pitchFamily="49" charset="-122"/>
              </a:rPr>
              <a:t>V</a:t>
            </a:r>
          </a:p>
        </p:txBody>
      </p:sp>
      <p:sp>
        <p:nvSpPr>
          <p:cNvPr id="265282" name="Text Box 66"/>
          <p:cNvSpPr txBox="1">
            <a:spLocks noChangeArrowheads="1"/>
          </p:cNvSpPr>
          <p:nvPr/>
        </p:nvSpPr>
        <p:spPr bwMode="auto">
          <a:xfrm>
            <a:off x="7743825" y="2722563"/>
            <a:ext cx="1171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u</a:t>
            </a:r>
            <a:r>
              <a:rPr lang="en-US" altLang="zh-CN" sz="2800" baseline="-25000">
                <a:solidFill>
                  <a:srgbClr val="FF0066"/>
                </a:solidFill>
                <a:ea typeface="楷体_GB2312" pitchFamily="49" charset="-122"/>
              </a:rPr>
              <a:t>Y</a:t>
            </a:r>
            <a:r>
              <a:rPr lang="en-US" altLang="zh-CN" sz="2800">
                <a:solidFill>
                  <a:srgbClr val="FF0066"/>
                </a:solidFill>
                <a:ea typeface="楷体_GB2312" pitchFamily="49" charset="-122"/>
              </a:rPr>
              <a:t>/</a:t>
            </a:r>
            <a:r>
              <a:rPr lang="en-US" altLang="zh-CN" sz="2400">
                <a:solidFill>
                  <a:srgbClr val="FF0066"/>
                </a:solidFill>
                <a:ea typeface="楷体_GB2312" pitchFamily="49" charset="-122"/>
              </a:rPr>
              <a:t>V</a:t>
            </a:r>
          </a:p>
        </p:txBody>
      </p:sp>
      <p:sp>
        <p:nvSpPr>
          <p:cNvPr id="265283" name="Text Box 67"/>
          <p:cNvSpPr txBox="1">
            <a:spLocks noChangeArrowheads="1"/>
          </p:cNvSpPr>
          <p:nvPr/>
        </p:nvSpPr>
        <p:spPr bwMode="auto">
          <a:xfrm>
            <a:off x="6064250" y="2740025"/>
            <a:ext cx="147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FF0066"/>
                </a:solidFill>
                <a:ea typeface="楷体_GB2312" pitchFamily="49" charset="-122"/>
              </a:rPr>
              <a:t>D</a:t>
            </a:r>
            <a:r>
              <a:rPr lang="en-US" altLang="zh-CN" sz="2800" baseline="-25000">
                <a:solidFill>
                  <a:srgbClr val="FF0066"/>
                </a:solidFill>
                <a:ea typeface="楷体_GB2312" pitchFamily="49" charset="-122"/>
              </a:rPr>
              <a:t>1</a:t>
            </a:r>
            <a:r>
              <a:rPr lang="en-US" altLang="zh-CN" sz="2800">
                <a:solidFill>
                  <a:srgbClr val="FF0066"/>
                </a:solidFill>
                <a:ea typeface="楷体_GB2312" pitchFamily="49" charset="-122"/>
              </a:rPr>
              <a:t>      D</a:t>
            </a:r>
            <a:r>
              <a:rPr lang="en-US" altLang="zh-CN" sz="2800" baseline="-25000">
                <a:solidFill>
                  <a:srgbClr val="FF0066"/>
                </a:solidFill>
                <a:ea typeface="楷体_GB2312" pitchFamily="49" charset="-122"/>
              </a:rPr>
              <a:t>2</a:t>
            </a:r>
          </a:p>
        </p:txBody>
      </p:sp>
      <p:sp>
        <p:nvSpPr>
          <p:cNvPr id="265284" name="Text Box 68"/>
          <p:cNvSpPr txBox="1">
            <a:spLocks noChangeArrowheads="1"/>
          </p:cNvSpPr>
          <p:nvPr/>
        </p:nvSpPr>
        <p:spPr bwMode="auto">
          <a:xfrm>
            <a:off x="4165600" y="328295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0        0</a:t>
            </a:r>
          </a:p>
        </p:txBody>
      </p:sp>
      <p:sp>
        <p:nvSpPr>
          <p:cNvPr id="265285" name="Text Box 69"/>
          <p:cNvSpPr txBox="1">
            <a:spLocks noChangeArrowheads="1"/>
          </p:cNvSpPr>
          <p:nvPr/>
        </p:nvSpPr>
        <p:spPr bwMode="auto">
          <a:xfrm>
            <a:off x="4165600" y="374015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0        3</a:t>
            </a:r>
          </a:p>
        </p:txBody>
      </p:sp>
      <p:sp>
        <p:nvSpPr>
          <p:cNvPr id="265286" name="Text Box 70"/>
          <p:cNvSpPr txBox="1">
            <a:spLocks noChangeArrowheads="1"/>
          </p:cNvSpPr>
          <p:nvPr/>
        </p:nvSpPr>
        <p:spPr bwMode="auto">
          <a:xfrm>
            <a:off x="4165600" y="423545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3        0</a:t>
            </a:r>
          </a:p>
        </p:txBody>
      </p:sp>
      <p:sp>
        <p:nvSpPr>
          <p:cNvPr id="265287" name="Text Box 71"/>
          <p:cNvSpPr txBox="1">
            <a:spLocks noChangeArrowheads="1"/>
          </p:cNvSpPr>
          <p:nvPr/>
        </p:nvSpPr>
        <p:spPr bwMode="auto">
          <a:xfrm>
            <a:off x="4165600" y="4708525"/>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3        3</a:t>
            </a:r>
          </a:p>
        </p:txBody>
      </p:sp>
      <p:sp>
        <p:nvSpPr>
          <p:cNvPr id="265288" name="Text Box 72"/>
          <p:cNvSpPr txBox="1">
            <a:spLocks noChangeArrowheads="1"/>
          </p:cNvSpPr>
          <p:nvPr/>
        </p:nvSpPr>
        <p:spPr bwMode="auto">
          <a:xfrm>
            <a:off x="5832475" y="325596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5289" name="Text Box 73"/>
          <p:cNvSpPr txBox="1">
            <a:spLocks noChangeArrowheads="1"/>
          </p:cNvSpPr>
          <p:nvPr/>
        </p:nvSpPr>
        <p:spPr bwMode="auto">
          <a:xfrm>
            <a:off x="6746875" y="325596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5290" name="Text Box 74"/>
          <p:cNvSpPr txBox="1">
            <a:spLocks noChangeArrowheads="1"/>
          </p:cNvSpPr>
          <p:nvPr/>
        </p:nvSpPr>
        <p:spPr bwMode="auto">
          <a:xfrm>
            <a:off x="7931150" y="3255963"/>
            <a:ext cx="955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ea typeface="楷体_GB2312" pitchFamily="49" charset="-122"/>
              </a:rPr>
              <a:t>0.7</a:t>
            </a:r>
          </a:p>
        </p:txBody>
      </p:sp>
      <p:sp>
        <p:nvSpPr>
          <p:cNvPr id="265291" name="Text Box 75"/>
          <p:cNvSpPr txBox="1">
            <a:spLocks noChangeArrowheads="1"/>
          </p:cNvSpPr>
          <p:nvPr/>
        </p:nvSpPr>
        <p:spPr bwMode="auto">
          <a:xfrm>
            <a:off x="5832475" y="371316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5292" name="Text Box 76"/>
          <p:cNvSpPr txBox="1">
            <a:spLocks noChangeArrowheads="1"/>
          </p:cNvSpPr>
          <p:nvPr/>
        </p:nvSpPr>
        <p:spPr bwMode="auto">
          <a:xfrm>
            <a:off x="6746875" y="371316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截止</a:t>
            </a:r>
          </a:p>
        </p:txBody>
      </p:sp>
      <p:sp>
        <p:nvSpPr>
          <p:cNvPr id="265293" name="Text Box 77"/>
          <p:cNvSpPr txBox="1">
            <a:spLocks noChangeArrowheads="1"/>
          </p:cNvSpPr>
          <p:nvPr/>
        </p:nvSpPr>
        <p:spPr bwMode="auto">
          <a:xfrm>
            <a:off x="7931150" y="3713163"/>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ea typeface="楷体_GB2312" pitchFamily="49" charset="-122"/>
              </a:rPr>
              <a:t>0.7</a:t>
            </a:r>
          </a:p>
        </p:txBody>
      </p:sp>
      <p:sp>
        <p:nvSpPr>
          <p:cNvPr id="265294" name="Text Box 78"/>
          <p:cNvSpPr txBox="1">
            <a:spLocks noChangeArrowheads="1"/>
          </p:cNvSpPr>
          <p:nvPr/>
        </p:nvSpPr>
        <p:spPr bwMode="auto">
          <a:xfrm>
            <a:off x="5832475" y="420846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截止</a:t>
            </a:r>
          </a:p>
        </p:txBody>
      </p:sp>
      <p:sp>
        <p:nvSpPr>
          <p:cNvPr id="265295" name="Text Box 79"/>
          <p:cNvSpPr txBox="1">
            <a:spLocks noChangeArrowheads="1"/>
          </p:cNvSpPr>
          <p:nvPr/>
        </p:nvSpPr>
        <p:spPr bwMode="auto">
          <a:xfrm>
            <a:off x="6746875" y="420846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5296" name="Text Box 80"/>
          <p:cNvSpPr txBox="1">
            <a:spLocks noChangeArrowheads="1"/>
          </p:cNvSpPr>
          <p:nvPr/>
        </p:nvSpPr>
        <p:spPr bwMode="auto">
          <a:xfrm>
            <a:off x="7931150" y="4208463"/>
            <a:ext cx="87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ea typeface="楷体_GB2312" pitchFamily="49" charset="-122"/>
              </a:rPr>
              <a:t>0.7</a:t>
            </a:r>
          </a:p>
        </p:txBody>
      </p:sp>
      <p:sp>
        <p:nvSpPr>
          <p:cNvPr id="265297" name="Text Box 81"/>
          <p:cNvSpPr txBox="1">
            <a:spLocks noChangeArrowheads="1"/>
          </p:cNvSpPr>
          <p:nvPr/>
        </p:nvSpPr>
        <p:spPr bwMode="auto">
          <a:xfrm>
            <a:off x="5832475" y="468153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5298" name="Text Box 82"/>
          <p:cNvSpPr txBox="1">
            <a:spLocks noChangeArrowheads="1"/>
          </p:cNvSpPr>
          <p:nvPr/>
        </p:nvSpPr>
        <p:spPr bwMode="auto">
          <a:xfrm>
            <a:off x="6746875" y="468153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5299" name="Text Box 83"/>
          <p:cNvSpPr txBox="1">
            <a:spLocks noChangeArrowheads="1"/>
          </p:cNvSpPr>
          <p:nvPr/>
        </p:nvSpPr>
        <p:spPr bwMode="auto">
          <a:xfrm>
            <a:off x="7931150" y="4681538"/>
            <a:ext cx="866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ea typeface="楷体_GB2312" pitchFamily="49" charset="-122"/>
              </a:rPr>
              <a:t>3.7</a:t>
            </a:r>
          </a:p>
        </p:txBody>
      </p:sp>
      <p:grpSp>
        <p:nvGrpSpPr>
          <p:cNvPr id="265300" name="Group 84"/>
          <p:cNvGrpSpPr>
            <a:grpSpLocks/>
          </p:cNvGrpSpPr>
          <p:nvPr/>
        </p:nvGrpSpPr>
        <p:grpSpPr bwMode="auto">
          <a:xfrm>
            <a:off x="3846513" y="2682875"/>
            <a:ext cx="4835525" cy="2517775"/>
            <a:chOff x="2567" y="1559"/>
            <a:chExt cx="3046" cy="1586"/>
          </a:xfrm>
        </p:grpSpPr>
        <p:sp>
          <p:nvSpPr>
            <p:cNvPr id="265301" name="Line 85"/>
            <p:cNvSpPr>
              <a:spLocks noChangeShapeType="1"/>
            </p:cNvSpPr>
            <p:nvPr/>
          </p:nvSpPr>
          <p:spPr bwMode="auto">
            <a:xfrm>
              <a:off x="2573" y="1926"/>
              <a:ext cx="302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302" name="Line 86"/>
            <p:cNvSpPr>
              <a:spLocks noChangeShapeType="1"/>
            </p:cNvSpPr>
            <p:nvPr/>
          </p:nvSpPr>
          <p:spPr bwMode="auto">
            <a:xfrm>
              <a:off x="3765" y="1561"/>
              <a:ext cx="0" cy="15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303" name="Line 87"/>
            <p:cNvSpPr>
              <a:spLocks noChangeShapeType="1"/>
            </p:cNvSpPr>
            <p:nvPr/>
          </p:nvSpPr>
          <p:spPr bwMode="auto">
            <a:xfrm>
              <a:off x="5020" y="1561"/>
              <a:ext cx="0" cy="15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304" name="Rectangle 88"/>
            <p:cNvSpPr>
              <a:spLocks noChangeArrowheads="1"/>
            </p:cNvSpPr>
            <p:nvPr/>
          </p:nvSpPr>
          <p:spPr bwMode="auto">
            <a:xfrm>
              <a:off x="2567" y="1559"/>
              <a:ext cx="3041" cy="1575"/>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305" name="Line 89"/>
            <p:cNvSpPr>
              <a:spLocks noChangeShapeType="1"/>
            </p:cNvSpPr>
            <p:nvPr/>
          </p:nvSpPr>
          <p:spPr bwMode="auto">
            <a:xfrm>
              <a:off x="2576" y="2217"/>
              <a:ext cx="3023"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306" name="Line 90"/>
            <p:cNvSpPr>
              <a:spLocks noChangeShapeType="1"/>
            </p:cNvSpPr>
            <p:nvPr/>
          </p:nvSpPr>
          <p:spPr bwMode="auto">
            <a:xfrm>
              <a:off x="2579" y="2507"/>
              <a:ext cx="3023"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307" name="Line 91"/>
            <p:cNvSpPr>
              <a:spLocks noChangeShapeType="1"/>
            </p:cNvSpPr>
            <p:nvPr/>
          </p:nvSpPr>
          <p:spPr bwMode="auto">
            <a:xfrm>
              <a:off x="2590" y="2858"/>
              <a:ext cx="3023"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65308" name="Object 92"/>
          <p:cNvGraphicFramePr>
            <a:graphicFrameLocks noChangeAspect="1"/>
          </p:cNvGraphicFramePr>
          <p:nvPr/>
        </p:nvGraphicFramePr>
        <p:xfrm>
          <a:off x="3203575" y="5627688"/>
          <a:ext cx="2089150" cy="969962"/>
        </p:xfrm>
        <a:graphic>
          <a:graphicData uri="http://schemas.openxmlformats.org/presentationml/2006/ole">
            <mc:AlternateContent xmlns:mc="http://schemas.openxmlformats.org/markup-compatibility/2006">
              <mc:Choice xmlns:v="urn:schemas-microsoft-com:vml" Requires="v">
                <p:oleObj spid="_x0000_s265311" name="Visio" r:id="rId3" imgW="910742" imgH="424499" progId="Visio.Drawing.11">
                  <p:embed/>
                </p:oleObj>
              </mc:Choice>
              <mc:Fallback>
                <p:oleObj name="Visio" r:id="rId3" imgW="910742" imgH="424499" progId="Visio.Drawing.11">
                  <p:embed/>
                  <p:pic>
                    <p:nvPicPr>
                      <p:cNvPr id="0"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5627688"/>
                        <a:ext cx="2089150" cy="9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5309" name="AutoShape 93">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65220"/>
                                        </p:tgtEl>
                                        <p:attrNameLst>
                                          <p:attrName>style.visibility</p:attrName>
                                        </p:attrNameLst>
                                      </p:cBhvr>
                                      <p:to>
                                        <p:strVal val="visible"/>
                                      </p:to>
                                    </p:set>
                                    <p:anim calcmode="lin" valueType="num">
                                      <p:cBhvr>
                                        <p:cTn id="7" dur="500" fill="hold"/>
                                        <p:tgtEl>
                                          <p:spTgt spid="265220"/>
                                        </p:tgtEl>
                                        <p:attrNameLst>
                                          <p:attrName>ppt_x</p:attrName>
                                        </p:attrNameLst>
                                      </p:cBhvr>
                                      <p:tavLst>
                                        <p:tav tm="0">
                                          <p:val>
                                            <p:strVal val="#ppt_x-#ppt_w/2"/>
                                          </p:val>
                                        </p:tav>
                                        <p:tav tm="100000">
                                          <p:val>
                                            <p:strVal val="#ppt_x"/>
                                          </p:val>
                                        </p:tav>
                                      </p:tavLst>
                                    </p:anim>
                                    <p:anim calcmode="lin" valueType="num">
                                      <p:cBhvr>
                                        <p:cTn id="8" dur="500" fill="hold"/>
                                        <p:tgtEl>
                                          <p:spTgt spid="265220"/>
                                        </p:tgtEl>
                                        <p:attrNameLst>
                                          <p:attrName>ppt_y</p:attrName>
                                        </p:attrNameLst>
                                      </p:cBhvr>
                                      <p:tavLst>
                                        <p:tav tm="0">
                                          <p:val>
                                            <p:strVal val="#ppt_y"/>
                                          </p:val>
                                        </p:tav>
                                        <p:tav tm="100000">
                                          <p:val>
                                            <p:strVal val="#ppt_y"/>
                                          </p:val>
                                        </p:tav>
                                      </p:tavLst>
                                    </p:anim>
                                    <p:anim calcmode="lin" valueType="num">
                                      <p:cBhvr>
                                        <p:cTn id="9" dur="500" fill="hold"/>
                                        <p:tgtEl>
                                          <p:spTgt spid="265220"/>
                                        </p:tgtEl>
                                        <p:attrNameLst>
                                          <p:attrName>ppt_w</p:attrName>
                                        </p:attrNameLst>
                                      </p:cBhvr>
                                      <p:tavLst>
                                        <p:tav tm="0">
                                          <p:val>
                                            <p:fltVal val="0"/>
                                          </p:val>
                                        </p:tav>
                                        <p:tav tm="100000">
                                          <p:val>
                                            <p:strVal val="#ppt_w"/>
                                          </p:val>
                                        </p:tav>
                                      </p:tavLst>
                                    </p:anim>
                                    <p:anim calcmode="lin" valueType="num">
                                      <p:cBhvr>
                                        <p:cTn id="10" dur="500" fill="hold"/>
                                        <p:tgtEl>
                                          <p:spTgt spid="265220"/>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3" presetClass="entr" presetSubtype="10" fill="hold" grpId="0" nodeType="afterEffect">
                                  <p:stCondLst>
                                    <p:cond delay="1000"/>
                                  </p:stCondLst>
                                  <p:childTnLst>
                                    <p:set>
                                      <p:cBhvr>
                                        <p:cTn id="13" dur="1" fill="hold">
                                          <p:stCondLst>
                                            <p:cond delay="0"/>
                                          </p:stCondLst>
                                        </p:cTn>
                                        <p:tgtEl>
                                          <p:spTgt spid="265255"/>
                                        </p:tgtEl>
                                        <p:attrNameLst>
                                          <p:attrName>style.visibility</p:attrName>
                                        </p:attrNameLst>
                                      </p:cBhvr>
                                      <p:to>
                                        <p:strVal val="visible"/>
                                      </p:to>
                                    </p:set>
                                    <p:animEffect transition="in" filter="blinds(horizontal)">
                                      <p:cBhvr>
                                        <p:cTn id="14" dur="500"/>
                                        <p:tgtEl>
                                          <p:spTgt spid="26525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65247"/>
                                        </p:tgtEl>
                                        <p:attrNameLst>
                                          <p:attrName>style.visibility</p:attrName>
                                        </p:attrNameLst>
                                      </p:cBhvr>
                                      <p:to>
                                        <p:strVal val="visible"/>
                                      </p:to>
                                    </p:set>
                                    <p:animEffect transition="in" filter="wipe(left)">
                                      <p:cBhvr>
                                        <p:cTn id="19" dur="500"/>
                                        <p:tgtEl>
                                          <p:spTgt spid="265247"/>
                                        </p:tgtEl>
                                      </p:cBhvr>
                                    </p:animEffect>
                                  </p:childTnLst>
                                </p:cTn>
                              </p:par>
                            </p:childTnLst>
                          </p:cTn>
                        </p:par>
                        <p:par>
                          <p:cTn id="20" fill="hold" nodeType="afterGroup">
                            <p:stCondLst>
                              <p:cond delay="500"/>
                            </p:stCondLst>
                            <p:childTnLst>
                              <p:par>
                                <p:cTn id="21" presetID="22" presetClass="entr" presetSubtype="8" fill="hold" grpId="0" nodeType="afterEffect">
                                  <p:stCondLst>
                                    <p:cond delay="1000"/>
                                  </p:stCondLst>
                                  <p:childTnLst>
                                    <p:set>
                                      <p:cBhvr>
                                        <p:cTn id="22" dur="1" fill="hold">
                                          <p:stCondLst>
                                            <p:cond delay="0"/>
                                          </p:stCondLst>
                                        </p:cTn>
                                        <p:tgtEl>
                                          <p:spTgt spid="265249"/>
                                        </p:tgtEl>
                                        <p:attrNameLst>
                                          <p:attrName>style.visibility</p:attrName>
                                        </p:attrNameLst>
                                      </p:cBhvr>
                                      <p:to>
                                        <p:strVal val="visible"/>
                                      </p:to>
                                    </p:set>
                                    <p:animEffect transition="in" filter="wipe(left)">
                                      <p:cBhvr>
                                        <p:cTn id="23" dur="500"/>
                                        <p:tgtEl>
                                          <p:spTgt spid="265249"/>
                                        </p:tgtEl>
                                      </p:cBhvr>
                                    </p:animEffect>
                                  </p:childTnLst>
                                </p:cTn>
                              </p:par>
                            </p:childTnLst>
                          </p:cTn>
                        </p:par>
                        <p:par>
                          <p:cTn id="24" fill="hold" nodeType="afterGroup">
                            <p:stCondLst>
                              <p:cond delay="2000"/>
                            </p:stCondLst>
                            <p:childTnLst>
                              <p:par>
                                <p:cTn id="25" presetID="22" presetClass="entr" presetSubtype="8" fill="hold" grpId="0" nodeType="afterEffect">
                                  <p:stCondLst>
                                    <p:cond delay="1000"/>
                                  </p:stCondLst>
                                  <p:childTnLst>
                                    <p:set>
                                      <p:cBhvr>
                                        <p:cTn id="26" dur="1" fill="hold">
                                          <p:stCondLst>
                                            <p:cond delay="0"/>
                                          </p:stCondLst>
                                        </p:cTn>
                                        <p:tgtEl>
                                          <p:spTgt spid="265248"/>
                                        </p:tgtEl>
                                        <p:attrNameLst>
                                          <p:attrName>style.visibility</p:attrName>
                                        </p:attrNameLst>
                                      </p:cBhvr>
                                      <p:to>
                                        <p:strVal val="visible"/>
                                      </p:to>
                                    </p:set>
                                    <p:animEffect transition="in" filter="wipe(left)">
                                      <p:cBhvr>
                                        <p:cTn id="27" dur="500"/>
                                        <p:tgtEl>
                                          <p:spTgt spid="2652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5279"/>
                                        </p:tgtEl>
                                        <p:attrNameLst>
                                          <p:attrName>style.visibility</p:attrName>
                                        </p:attrNameLst>
                                      </p:cBhvr>
                                      <p:to>
                                        <p:strVal val="visible"/>
                                      </p:to>
                                    </p:set>
                                    <p:animEffect transition="in" filter="wipe(left)">
                                      <p:cBhvr>
                                        <p:cTn id="32" dur="500"/>
                                        <p:tgtEl>
                                          <p:spTgt spid="265279"/>
                                        </p:tgtEl>
                                      </p:cBhvr>
                                    </p:animEffect>
                                  </p:childTnLst>
                                </p:cTn>
                              </p:par>
                            </p:childTnLst>
                          </p:cTn>
                        </p:par>
                        <p:par>
                          <p:cTn id="33" fill="hold" nodeType="afterGroup">
                            <p:stCondLst>
                              <p:cond delay="500"/>
                            </p:stCondLst>
                            <p:childTnLst>
                              <p:par>
                                <p:cTn id="34" presetID="17" presetClass="entr" presetSubtype="1" fill="hold" nodeType="afterEffect">
                                  <p:stCondLst>
                                    <p:cond delay="1000"/>
                                  </p:stCondLst>
                                  <p:childTnLst>
                                    <p:set>
                                      <p:cBhvr>
                                        <p:cTn id="35" dur="1" fill="hold">
                                          <p:stCondLst>
                                            <p:cond delay="0"/>
                                          </p:stCondLst>
                                        </p:cTn>
                                        <p:tgtEl>
                                          <p:spTgt spid="265300"/>
                                        </p:tgtEl>
                                        <p:attrNameLst>
                                          <p:attrName>style.visibility</p:attrName>
                                        </p:attrNameLst>
                                      </p:cBhvr>
                                      <p:to>
                                        <p:strVal val="visible"/>
                                      </p:to>
                                    </p:set>
                                    <p:anim calcmode="lin" valueType="num">
                                      <p:cBhvr>
                                        <p:cTn id="36" dur="500" fill="hold"/>
                                        <p:tgtEl>
                                          <p:spTgt spid="265300"/>
                                        </p:tgtEl>
                                        <p:attrNameLst>
                                          <p:attrName>ppt_x</p:attrName>
                                        </p:attrNameLst>
                                      </p:cBhvr>
                                      <p:tavLst>
                                        <p:tav tm="0">
                                          <p:val>
                                            <p:strVal val="#ppt_x"/>
                                          </p:val>
                                        </p:tav>
                                        <p:tav tm="100000">
                                          <p:val>
                                            <p:strVal val="#ppt_x"/>
                                          </p:val>
                                        </p:tav>
                                      </p:tavLst>
                                    </p:anim>
                                    <p:anim calcmode="lin" valueType="num">
                                      <p:cBhvr>
                                        <p:cTn id="37" dur="500" fill="hold"/>
                                        <p:tgtEl>
                                          <p:spTgt spid="265300"/>
                                        </p:tgtEl>
                                        <p:attrNameLst>
                                          <p:attrName>ppt_y</p:attrName>
                                        </p:attrNameLst>
                                      </p:cBhvr>
                                      <p:tavLst>
                                        <p:tav tm="0">
                                          <p:val>
                                            <p:strVal val="#ppt_y-#ppt_h/2"/>
                                          </p:val>
                                        </p:tav>
                                        <p:tav tm="100000">
                                          <p:val>
                                            <p:strVal val="#ppt_y"/>
                                          </p:val>
                                        </p:tav>
                                      </p:tavLst>
                                    </p:anim>
                                    <p:anim calcmode="lin" valueType="num">
                                      <p:cBhvr>
                                        <p:cTn id="38" dur="500" fill="hold"/>
                                        <p:tgtEl>
                                          <p:spTgt spid="265300"/>
                                        </p:tgtEl>
                                        <p:attrNameLst>
                                          <p:attrName>ppt_w</p:attrName>
                                        </p:attrNameLst>
                                      </p:cBhvr>
                                      <p:tavLst>
                                        <p:tav tm="0">
                                          <p:val>
                                            <p:strVal val="#ppt_w"/>
                                          </p:val>
                                        </p:tav>
                                        <p:tav tm="100000">
                                          <p:val>
                                            <p:strVal val="#ppt_w"/>
                                          </p:val>
                                        </p:tav>
                                      </p:tavLst>
                                    </p:anim>
                                    <p:anim calcmode="lin" valueType="num">
                                      <p:cBhvr>
                                        <p:cTn id="39" dur="500" fill="hold"/>
                                        <p:tgtEl>
                                          <p:spTgt spid="265300"/>
                                        </p:tgtEl>
                                        <p:attrNameLst>
                                          <p:attrName>ppt_h</p:attrName>
                                        </p:attrNameLst>
                                      </p:cBhvr>
                                      <p:tavLst>
                                        <p:tav tm="0">
                                          <p:val>
                                            <p:fltVal val="0"/>
                                          </p:val>
                                        </p:tav>
                                        <p:tav tm="100000">
                                          <p:val>
                                            <p:strVal val="#ppt_h"/>
                                          </p:val>
                                        </p:tav>
                                      </p:tavLst>
                                    </p:anim>
                                  </p:childTnLst>
                                </p:cTn>
                              </p:par>
                            </p:childTnLst>
                          </p:cTn>
                        </p:par>
                        <p:par>
                          <p:cTn id="40" fill="hold" nodeType="afterGroup">
                            <p:stCondLst>
                              <p:cond delay="2000"/>
                            </p:stCondLst>
                            <p:childTnLst>
                              <p:par>
                                <p:cTn id="41" presetID="22" presetClass="entr" presetSubtype="8" fill="hold" grpId="0" nodeType="afterEffect">
                                  <p:stCondLst>
                                    <p:cond delay="1000"/>
                                  </p:stCondLst>
                                  <p:childTnLst>
                                    <p:set>
                                      <p:cBhvr>
                                        <p:cTn id="42" dur="1" fill="hold">
                                          <p:stCondLst>
                                            <p:cond delay="0"/>
                                          </p:stCondLst>
                                        </p:cTn>
                                        <p:tgtEl>
                                          <p:spTgt spid="265280">
                                            <p:txEl>
                                              <p:pRg st="0" end="0"/>
                                            </p:txEl>
                                          </p:spTgt>
                                        </p:tgtEl>
                                        <p:attrNameLst>
                                          <p:attrName>style.visibility</p:attrName>
                                        </p:attrNameLst>
                                      </p:cBhvr>
                                      <p:to>
                                        <p:strVal val="visible"/>
                                      </p:to>
                                    </p:set>
                                    <p:animEffect transition="in" filter="wipe(left)">
                                      <p:cBhvr>
                                        <p:cTn id="43" dur="500"/>
                                        <p:tgtEl>
                                          <p:spTgt spid="265280">
                                            <p:txEl>
                                              <p:pRg st="0" end="0"/>
                                            </p:txEl>
                                          </p:spTgt>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265281">
                                            <p:txEl>
                                              <p:pRg st="0" end="0"/>
                                            </p:txEl>
                                          </p:spTgt>
                                        </p:tgtEl>
                                        <p:attrNameLst>
                                          <p:attrName>style.visibility</p:attrName>
                                        </p:attrNameLst>
                                      </p:cBhvr>
                                      <p:to>
                                        <p:strVal val="visible"/>
                                      </p:to>
                                    </p:set>
                                    <p:animEffect transition="in" filter="wipe(left)">
                                      <p:cBhvr>
                                        <p:cTn id="47" dur="500"/>
                                        <p:tgtEl>
                                          <p:spTgt spid="265281">
                                            <p:txEl>
                                              <p:pRg st="0" end="0"/>
                                            </p:txEl>
                                          </p:spTgt>
                                        </p:tgtEl>
                                      </p:cBhvr>
                                    </p:animEffect>
                                  </p:childTnLst>
                                </p:cTn>
                              </p:par>
                            </p:childTnLst>
                          </p:cTn>
                        </p:par>
                        <p:par>
                          <p:cTn id="48" fill="hold" nodeType="afterGroup">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65283">
                                            <p:txEl>
                                              <p:pRg st="0" end="0"/>
                                            </p:txEl>
                                          </p:spTgt>
                                        </p:tgtEl>
                                        <p:attrNameLst>
                                          <p:attrName>style.visibility</p:attrName>
                                        </p:attrNameLst>
                                      </p:cBhvr>
                                      <p:to>
                                        <p:strVal val="visible"/>
                                      </p:to>
                                    </p:set>
                                    <p:animEffect transition="in" filter="wipe(left)">
                                      <p:cBhvr>
                                        <p:cTn id="51" dur="500"/>
                                        <p:tgtEl>
                                          <p:spTgt spid="265283">
                                            <p:txEl>
                                              <p:pRg st="0" end="0"/>
                                            </p:txEl>
                                          </p:spTgt>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65282">
                                            <p:txEl>
                                              <p:pRg st="0" end="0"/>
                                            </p:txEl>
                                          </p:spTgt>
                                        </p:tgtEl>
                                        <p:attrNameLst>
                                          <p:attrName>style.visibility</p:attrName>
                                        </p:attrNameLst>
                                      </p:cBhvr>
                                      <p:to>
                                        <p:strVal val="visible"/>
                                      </p:to>
                                    </p:set>
                                    <p:animEffect transition="in" filter="wipe(left)">
                                      <p:cBhvr>
                                        <p:cTn id="55" dur="500"/>
                                        <p:tgtEl>
                                          <p:spTgt spid="265282">
                                            <p:txEl>
                                              <p:pRg st="0" end="0"/>
                                            </p:txEl>
                                          </p:spTgt>
                                        </p:tgtEl>
                                      </p:cBhvr>
                                    </p:animEffect>
                                  </p:childTnLst>
                                </p:cTn>
                              </p:par>
                            </p:childTnLst>
                          </p:cTn>
                        </p:par>
                        <p:par>
                          <p:cTn id="56" fill="hold" nodeType="afterGroup">
                            <p:stCondLst>
                              <p:cond delay="5000"/>
                            </p:stCondLst>
                            <p:childTnLst>
                              <p:par>
                                <p:cTn id="57" presetID="22" presetClass="entr" presetSubtype="8" fill="hold" grpId="0" nodeType="afterEffect">
                                  <p:stCondLst>
                                    <p:cond delay="1000"/>
                                  </p:stCondLst>
                                  <p:childTnLst>
                                    <p:set>
                                      <p:cBhvr>
                                        <p:cTn id="58" dur="1" fill="hold">
                                          <p:stCondLst>
                                            <p:cond delay="0"/>
                                          </p:stCondLst>
                                        </p:cTn>
                                        <p:tgtEl>
                                          <p:spTgt spid="265284">
                                            <p:txEl>
                                              <p:pRg st="0" end="0"/>
                                            </p:txEl>
                                          </p:spTgt>
                                        </p:tgtEl>
                                        <p:attrNameLst>
                                          <p:attrName>style.visibility</p:attrName>
                                        </p:attrNameLst>
                                      </p:cBhvr>
                                      <p:to>
                                        <p:strVal val="visible"/>
                                      </p:to>
                                    </p:set>
                                    <p:animEffect transition="in" filter="wipe(left)">
                                      <p:cBhvr>
                                        <p:cTn id="59" dur="500"/>
                                        <p:tgtEl>
                                          <p:spTgt spid="265284">
                                            <p:txEl>
                                              <p:pRg st="0" end="0"/>
                                            </p:txEl>
                                          </p:spTgt>
                                        </p:tgtEl>
                                      </p:cBhvr>
                                    </p:animEffect>
                                  </p:childTnLst>
                                </p:cTn>
                              </p:par>
                            </p:childTnLst>
                          </p:cTn>
                        </p:par>
                        <p:par>
                          <p:cTn id="60" fill="hold" nodeType="afterGroup">
                            <p:stCondLst>
                              <p:cond delay="6500"/>
                            </p:stCondLst>
                            <p:childTnLst>
                              <p:par>
                                <p:cTn id="61" presetID="22" presetClass="entr" presetSubtype="1" fill="hold" nodeType="afterEffect">
                                  <p:stCondLst>
                                    <p:cond delay="1000"/>
                                  </p:stCondLst>
                                  <p:childTnLst>
                                    <p:set>
                                      <p:cBhvr>
                                        <p:cTn id="62" dur="1" fill="hold">
                                          <p:stCondLst>
                                            <p:cond delay="0"/>
                                          </p:stCondLst>
                                        </p:cTn>
                                        <p:tgtEl>
                                          <p:spTgt spid="265252"/>
                                        </p:tgtEl>
                                        <p:attrNameLst>
                                          <p:attrName>style.visibility</p:attrName>
                                        </p:attrNameLst>
                                      </p:cBhvr>
                                      <p:to>
                                        <p:strVal val="visible"/>
                                      </p:to>
                                    </p:set>
                                    <p:animEffect transition="in" filter="wipe(up)">
                                      <p:cBhvr>
                                        <p:cTn id="63" dur="500"/>
                                        <p:tgtEl>
                                          <p:spTgt spid="26525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65288">
                                            <p:txEl>
                                              <p:pRg st="0" end="0"/>
                                            </p:txEl>
                                          </p:spTgt>
                                        </p:tgtEl>
                                        <p:attrNameLst>
                                          <p:attrName>style.visibility</p:attrName>
                                        </p:attrNameLst>
                                      </p:cBhvr>
                                      <p:to>
                                        <p:strVal val="visible"/>
                                      </p:to>
                                    </p:set>
                                    <p:animEffect transition="in" filter="wipe(left)">
                                      <p:cBhvr>
                                        <p:cTn id="68" dur="500"/>
                                        <p:tgtEl>
                                          <p:spTgt spid="265288">
                                            <p:txEl>
                                              <p:pRg st="0" end="0"/>
                                            </p:txEl>
                                          </p:spTgt>
                                        </p:tgtEl>
                                      </p:cBhvr>
                                    </p:animEffect>
                                  </p:childTnLst>
                                </p:cTn>
                              </p:par>
                            </p:childTnLst>
                          </p:cTn>
                        </p:par>
                        <p:par>
                          <p:cTn id="69" fill="hold" nodeType="afterGroup">
                            <p:stCondLst>
                              <p:cond delay="500"/>
                            </p:stCondLst>
                            <p:childTnLst>
                              <p:par>
                                <p:cTn id="70" presetID="22" presetClass="entr" presetSubtype="8" fill="hold" grpId="0" nodeType="afterEffect">
                                  <p:stCondLst>
                                    <p:cond delay="1000"/>
                                  </p:stCondLst>
                                  <p:childTnLst>
                                    <p:set>
                                      <p:cBhvr>
                                        <p:cTn id="71" dur="1" fill="hold">
                                          <p:stCondLst>
                                            <p:cond delay="0"/>
                                          </p:stCondLst>
                                        </p:cTn>
                                        <p:tgtEl>
                                          <p:spTgt spid="265289">
                                            <p:txEl>
                                              <p:pRg st="0" end="0"/>
                                            </p:txEl>
                                          </p:spTgt>
                                        </p:tgtEl>
                                        <p:attrNameLst>
                                          <p:attrName>style.visibility</p:attrName>
                                        </p:attrNameLst>
                                      </p:cBhvr>
                                      <p:to>
                                        <p:strVal val="visible"/>
                                      </p:to>
                                    </p:set>
                                    <p:animEffect transition="in" filter="wipe(left)">
                                      <p:cBhvr>
                                        <p:cTn id="72" dur="500"/>
                                        <p:tgtEl>
                                          <p:spTgt spid="265289">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65290">
                                            <p:txEl>
                                              <p:pRg st="0" end="0"/>
                                            </p:txEl>
                                          </p:spTgt>
                                        </p:tgtEl>
                                        <p:attrNameLst>
                                          <p:attrName>style.visibility</p:attrName>
                                        </p:attrNameLst>
                                      </p:cBhvr>
                                      <p:to>
                                        <p:strVal val="visible"/>
                                      </p:to>
                                    </p:set>
                                    <p:animEffect transition="in" filter="dissolve">
                                      <p:cBhvr>
                                        <p:cTn id="77" dur="500"/>
                                        <p:tgtEl>
                                          <p:spTgt spid="265290">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65285">
                                            <p:txEl>
                                              <p:pRg st="0" end="0"/>
                                            </p:txEl>
                                          </p:spTgt>
                                        </p:tgtEl>
                                        <p:attrNameLst>
                                          <p:attrName>style.visibility</p:attrName>
                                        </p:attrNameLst>
                                      </p:cBhvr>
                                      <p:to>
                                        <p:strVal val="visible"/>
                                      </p:to>
                                    </p:set>
                                    <p:animEffect transition="in" filter="wipe(left)">
                                      <p:cBhvr>
                                        <p:cTn id="82" dur="500"/>
                                        <p:tgtEl>
                                          <p:spTgt spid="265285">
                                            <p:txEl>
                                              <p:pRg st="0" end="0"/>
                                            </p:txEl>
                                          </p:spTgt>
                                        </p:tgtEl>
                                      </p:cBhvr>
                                    </p:animEffect>
                                  </p:childTnLst>
                                </p:cTn>
                              </p:par>
                            </p:childTnLst>
                          </p:cTn>
                        </p:par>
                        <p:par>
                          <p:cTn id="83" fill="hold" nodeType="afterGroup">
                            <p:stCondLst>
                              <p:cond delay="500"/>
                            </p:stCondLst>
                            <p:childTnLst>
                              <p:par>
                                <p:cTn id="84" presetID="22" presetClass="entr" presetSubtype="1" fill="hold" nodeType="afterEffect">
                                  <p:stCondLst>
                                    <p:cond delay="1000"/>
                                  </p:stCondLst>
                                  <p:childTnLst>
                                    <p:set>
                                      <p:cBhvr>
                                        <p:cTn id="85" dur="1" fill="hold">
                                          <p:stCondLst>
                                            <p:cond delay="0"/>
                                          </p:stCondLst>
                                        </p:cTn>
                                        <p:tgtEl>
                                          <p:spTgt spid="265256"/>
                                        </p:tgtEl>
                                        <p:attrNameLst>
                                          <p:attrName>style.visibility</p:attrName>
                                        </p:attrNameLst>
                                      </p:cBhvr>
                                      <p:to>
                                        <p:strVal val="visible"/>
                                      </p:to>
                                    </p:set>
                                    <p:animEffect transition="in" filter="wipe(up)">
                                      <p:cBhvr>
                                        <p:cTn id="86" dur="500"/>
                                        <p:tgtEl>
                                          <p:spTgt spid="26525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65291">
                                            <p:txEl>
                                              <p:pRg st="0" end="0"/>
                                            </p:txEl>
                                          </p:spTgt>
                                        </p:tgtEl>
                                        <p:attrNameLst>
                                          <p:attrName>style.visibility</p:attrName>
                                        </p:attrNameLst>
                                      </p:cBhvr>
                                      <p:to>
                                        <p:strVal val="visible"/>
                                      </p:to>
                                    </p:set>
                                    <p:animEffect transition="in" filter="wipe(left)">
                                      <p:cBhvr>
                                        <p:cTn id="91" dur="500"/>
                                        <p:tgtEl>
                                          <p:spTgt spid="265291">
                                            <p:txEl>
                                              <p:pRg st="0" end="0"/>
                                            </p:txEl>
                                          </p:spTgt>
                                        </p:tgtEl>
                                      </p:cBhvr>
                                    </p:animEffect>
                                  </p:childTnLst>
                                </p:cTn>
                              </p:par>
                            </p:childTnLst>
                          </p:cTn>
                        </p:par>
                        <p:par>
                          <p:cTn id="92" fill="hold" nodeType="afterGroup">
                            <p:stCondLst>
                              <p:cond delay="500"/>
                            </p:stCondLst>
                            <p:childTnLst>
                              <p:par>
                                <p:cTn id="93" presetID="22" presetClass="entr" presetSubtype="8" fill="hold" grpId="0" nodeType="afterEffect">
                                  <p:stCondLst>
                                    <p:cond delay="1000"/>
                                  </p:stCondLst>
                                  <p:childTnLst>
                                    <p:set>
                                      <p:cBhvr>
                                        <p:cTn id="94" dur="1" fill="hold">
                                          <p:stCondLst>
                                            <p:cond delay="0"/>
                                          </p:stCondLst>
                                        </p:cTn>
                                        <p:tgtEl>
                                          <p:spTgt spid="265292">
                                            <p:txEl>
                                              <p:pRg st="0" end="0"/>
                                            </p:txEl>
                                          </p:spTgt>
                                        </p:tgtEl>
                                        <p:attrNameLst>
                                          <p:attrName>style.visibility</p:attrName>
                                        </p:attrNameLst>
                                      </p:cBhvr>
                                      <p:to>
                                        <p:strVal val="visible"/>
                                      </p:to>
                                    </p:set>
                                    <p:animEffect transition="in" filter="wipe(left)">
                                      <p:cBhvr>
                                        <p:cTn id="95" dur="500"/>
                                        <p:tgtEl>
                                          <p:spTgt spid="265292">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65293">
                                            <p:txEl>
                                              <p:pRg st="0" end="0"/>
                                            </p:txEl>
                                          </p:spTgt>
                                        </p:tgtEl>
                                        <p:attrNameLst>
                                          <p:attrName>style.visibility</p:attrName>
                                        </p:attrNameLst>
                                      </p:cBhvr>
                                      <p:to>
                                        <p:strVal val="visible"/>
                                      </p:to>
                                    </p:set>
                                    <p:animEffect transition="in" filter="dissolve">
                                      <p:cBhvr>
                                        <p:cTn id="100" dur="500"/>
                                        <p:tgtEl>
                                          <p:spTgt spid="265293">
                                            <p:txEl>
                                              <p:pRg st="0" end="0"/>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65286">
                                            <p:txEl>
                                              <p:pRg st="0" end="0"/>
                                            </p:txEl>
                                          </p:spTgt>
                                        </p:tgtEl>
                                        <p:attrNameLst>
                                          <p:attrName>style.visibility</p:attrName>
                                        </p:attrNameLst>
                                      </p:cBhvr>
                                      <p:to>
                                        <p:strVal val="visible"/>
                                      </p:to>
                                    </p:set>
                                    <p:animEffect transition="in" filter="wipe(left)">
                                      <p:cBhvr>
                                        <p:cTn id="105" dur="500"/>
                                        <p:tgtEl>
                                          <p:spTgt spid="265286">
                                            <p:txEl>
                                              <p:pRg st="0" end="0"/>
                                            </p:txEl>
                                          </p:spTgt>
                                        </p:tgtEl>
                                      </p:cBhvr>
                                    </p:animEffect>
                                  </p:childTnLst>
                                </p:cTn>
                              </p:par>
                            </p:childTnLst>
                          </p:cTn>
                        </p:par>
                        <p:par>
                          <p:cTn id="106" fill="hold" nodeType="afterGroup">
                            <p:stCondLst>
                              <p:cond delay="500"/>
                            </p:stCondLst>
                            <p:childTnLst>
                              <p:par>
                                <p:cTn id="107" presetID="22" presetClass="entr" presetSubtype="1" fill="hold" nodeType="afterEffect">
                                  <p:stCondLst>
                                    <p:cond delay="1000"/>
                                  </p:stCondLst>
                                  <p:childTnLst>
                                    <p:set>
                                      <p:cBhvr>
                                        <p:cTn id="108" dur="1" fill="hold">
                                          <p:stCondLst>
                                            <p:cond delay="0"/>
                                          </p:stCondLst>
                                        </p:cTn>
                                        <p:tgtEl>
                                          <p:spTgt spid="265259"/>
                                        </p:tgtEl>
                                        <p:attrNameLst>
                                          <p:attrName>style.visibility</p:attrName>
                                        </p:attrNameLst>
                                      </p:cBhvr>
                                      <p:to>
                                        <p:strVal val="visible"/>
                                      </p:to>
                                    </p:set>
                                    <p:animEffect transition="in" filter="wipe(up)">
                                      <p:cBhvr>
                                        <p:cTn id="109" dur="500"/>
                                        <p:tgtEl>
                                          <p:spTgt spid="26525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65294">
                                            <p:txEl>
                                              <p:pRg st="0" end="0"/>
                                            </p:txEl>
                                          </p:spTgt>
                                        </p:tgtEl>
                                        <p:attrNameLst>
                                          <p:attrName>style.visibility</p:attrName>
                                        </p:attrNameLst>
                                      </p:cBhvr>
                                      <p:to>
                                        <p:strVal val="visible"/>
                                      </p:to>
                                    </p:set>
                                    <p:animEffect transition="in" filter="wipe(left)">
                                      <p:cBhvr>
                                        <p:cTn id="114" dur="500"/>
                                        <p:tgtEl>
                                          <p:spTgt spid="265294">
                                            <p:txEl>
                                              <p:pRg st="0" end="0"/>
                                            </p:txEl>
                                          </p:spTgt>
                                        </p:tgtEl>
                                      </p:cBhvr>
                                    </p:animEffect>
                                  </p:childTnLst>
                                </p:cTn>
                              </p:par>
                            </p:childTnLst>
                          </p:cTn>
                        </p:par>
                        <p:par>
                          <p:cTn id="115" fill="hold" nodeType="afterGroup">
                            <p:stCondLst>
                              <p:cond delay="500"/>
                            </p:stCondLst>
                            <p:childTnLst>
                              <p:par>
                                <p:cTn id="116" presetID="22" presetClass="entr" presetSubtype="8" fill="hold" grpId="0" nodeType="afterEffect">
                                  <p:stCondLst>
                                    <p:cond delay="1000"/>
                                  </p:stCondLst>
                                  <p:childTnLst>
                                    <p:set>
                                      <p:cBhvr>
                                        <p:cTn id="117" dur="1" fill="hold">
                                          <p:stCondLst>
                                            <p:cond delay="0"/>
                                          </p:stCondLst>
                                        </p:cTn>
                                        <p:tgtEl>
                                          <p:spTgt spid="265295">
                                            <p:txEl>
                                              <p:pRg st="0" end="0"/>
                                            </p:txEl>
                                          </p:spTgt>
                                        </p:tgtEl>
                                        <p:attrNameLst>
                                          <p:attrName>style.visibility</p:attrName>
                                        </p:attrNameLst>
                                      </p:cBhvr>
                                      <p:to>
                                        <p:strVal val="visible"/>
                                      </p:to>
                                    </p:set>
                                    <p:animEffect transition="in" filter="wipe(left)">
                                      <p:cBhvr>
                                        <p:cTn id="118" dur="500"/>
                                        <p:tgtEl>
                                          <p:spTgt spid="265295">
                                            <p:txEl>
                                              <p:pRg st="0" end="0"/>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265296">
                                            <p:txEl>
                                              <p:pRg st="0" end="0"/>
                                            </p:txEl>
                                          </p:spTgt>
                                        </p:tgtEl>
                                        <p:attrNameLst>
                                          <p:attrName>style.visibility</p:attrName>
                                        </p:attrNameLst>
                                      </p:cBhvr>
                                      <p:to>
                                        <p:strVal val="visible"/>
                                      </p:to>
                                    </p:set>
                                    <p:animEffect transition="in" filter="dissolve">
                                      <p:cBhvr>
                                        <p:cTn id="123" dur="500"/>
                                        <p:tgtEl>
                                          <p:spTgt spid="265296">
                                            <p:txEl>
                                              <p:pRg st="0" end="0"/>
                                            </p:txEl>
                                          </p:spTgt>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65287">
                                            <p:txEl>
                                              <p:pRg st="0" end="0"/>
                                            </p:txEl>
                                          </p:spTgt>
                                        </p:tgtEl>
                                        <p:attrNameLst>
                                          <p:attrName>style.visibility</p:attrName>
                                        </p:attrNameLst>
                                      </p:cBhvr>
                                      <p:to>
                                        <p:strVal val="visible"/>
                                      </p:to>
                                    </p:set>
                                    <p:animEffect transition="in" filter="wipe(left)">
                                      <p:cBhvr>
                                        <p:cTn id="128" dur="500"/>
                                        <p:tgtEl>
                                          <p:spTgt spid="265287">
                                            <p:txEl>
                                              <p:pRg st="0" end="0"/>
                                            </p:txEl>
                                          </p:spTgt>
                                        </p:tgtEl>
                                      </p:cBhvr>
                                    </p:animEffect>
                                  </p:childTnLst>
                                </p:cTn>
                              </p:par>
                            </p:childTnLst>
                          </p:cTn>
                        </p:par>
                        <p:par>
                          <p:cTn id="129" fill="hold" nodeType="afterGroup">
                            <p:stCondLst>
                              <p:cond delay="500"/>
                            </p:stCondLst>
                            <p:childTnLst>
                              <p:par>
                                <p:cTn id="130" presetID="22" presetClass="entr" presetSubtype="1" fill="hold" nodeType="afterEffect">
                                  <p:stCondLst>
                                    <p:cond delay="1000"/>
                                  </p:stCondLst>
                                  <p:childTnLst>
                                    <p:set>
                                      <p:cBhvr>
                                        <p:cTn id="131" dur="1" fill="hold">
                                          <p:stCondLst>
                                            <p:cond delay="0"/>
                                          </p:stCondLst>
                                        </p:cTn>
                                        <p:tgtEl>
                                          <p:spTgt spid="265262"/>
                                        </p:tgtEl>
                                        <p:attrNameLst>
                                          <p:attrName>style.visibility</p:attrName>
                                        </p:attrNameLst>
                                      </p:cBhvr>
                                      <p:to>
                                        <p:strVal val="visible"/>
                                      </p:to>
                                    </p:set>
                                    <p:animEffect transition="in" filter="wipe(up)">
                                      <p:cBhvr>
                                        <p:cTn id="132" dur="500"/>
                                        <p:tgtEl>
                                          <p:spTgt spid="265262"/>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65297">
                                            <p:txEl>
                                              <p:pRg st="0" end="0"/>
                                            </p:txEl>
                                          </p:spTgt>
                                        </p:tgtEl>
                                        <p:attrNameLst>
                                          <p:attrName>style.visibility</p:attrName>
                                        </p:attrNameLst>
                                      </p:cBhvr>
                                      <p:to>
                                        <p:strVal val="visible"/>
                                      </p:to>
                                    </p:set>
                                    <p:animEffect transition="in" filter="wipe(left)">
                                      <p:cBhvr>
                                        <p:cTn id="137" dur="500"/>
                                        <p:tgtEl>
                                          <p:spTgt spid="265297">
                                            <p:txEl>
                                              <p:pRg st="0" end="0"/>
                                            </p:txEl>
                                          </p:spTgt>
                                        </p:tgtEl>
                                      </p:cBhvr>
                                    </p:animEffect>
                                  </p:childTnLst>
                                </p:cTn>
                              </p:par>
                            </p:childTnLst>
                          </p:cTn>
                        </p:par>
                        <p:par>
                          <p:cTn id="138" fill="hold" nodeType="afterGroup">
                            <p:stCondLst>
                              <p:cond delay="500"/>
                            </p:stCondLst>
                            <p:childTnLst>
                              <p:par>
                                <p:cTn id="139" presetID="22" presetClass="entr" presetSubtype="8" fill="hold" grpId="0" nodeType="afterEffect">
                                  <p:stCondLst>
                                    <p:cond delay="1000"/>
                                  </p:stCondLst>
                                  <p:childTnLst>
                                    <p:set>
                                      <p:cBhvr>
                                        <p:cTn id="140" dur="1" fill="hold">
                                          <p:stCondLst>
                                            <p:cond delay="0"/>
                                          </p:stCondLst>
                                        </p:cTn>
                                        <p:tgtEl>
                                          <p:spTgt spid="265298">
                                            <p:txEl>
                                              <p:pRg st="0" end="0"/>
                                            </p:txEl>
                                          </p:spTgt>
                                        </p:tgtEl>
                                        <p:attrNameLst>
                                          <p:attrName>style.visibility</p:attrName>
                                        </p:attrNameLst>
                                      </p:cBhvr>
                                      <p:to>
                                        <p:strVal val="visible"/>
                                      </p:to>
                                    </p:set>
                                    <p:animEffect transition="in" filter="wipe(left)">
                                      <p:cBhvr>
                                        <p:cTn id="141" dur="500"/>
                                        <p:tgtEl>
                                          <p:spTgt spid="265298">
                                            <p:txEl>
                                              <p:pRg st="0" end="0"/>
                                            </p:txEl>
                                          </p:spTgt>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265299">
                                            <p:txEl>
                                              <p:pRg st="0" end="0"/>
                                            </p:txEl>
                                          </p:spTgt>
                                        </p:tgtEl>
                                        <p:attrNameLst>
                                          <p:attrName>style.visibility</p:attrName>
                                        </p:attrNameLst>
                                      </p:cBhvr>
                                      <p:to>
                                        <p:strVal val="visible"/>
                                      </p:to>
                                    </p:set>
                                    <p:animEffect transition="in" filter="dissolve">
                                      <p:cBhvr>
                                        <p:cTn id="146" dur="500"/>
                                        <p:tgtEl>
                                          <p:spTgt spid="265299">
                                            <p:txEl>
                                              <p:pRg st="0" end="0"/>
                                            </p:txEl>
                                          </p:spTgt>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65265"/>
                                        </p:tgtEl>
                                        <p:attrNameLst>
                                          <p:attrName>style.visibility</p:attrName>
                                        </p:attrNameLst>
                                      </p:cBhvr>
                                      <p:to>
                                        <p:strVal val="visible"/>
                                      </p:to>
                                    </p:set>
                                    <p:animEffect transition="in" filter="wipe(left)">
                                      <p:cBhvr>
                                        <p:cTn id="151" dur="500"/>
                                        <p:tgtEl>
                                          <p:spTgt spid="265265"/>
                                        </p:tgtEl>
                                      </p:cBhvr>
                                    </p:animEffect>
                                  </p:childTnLst>
                                </p:cTn>
                              </p:par>
                            </p:childTnLst>
                          </p:cTn>
                        </p:par>
                        <p:par>
                          <p:cTn id="152" fill="hold" nodeType="afterGroup">
                            <p:stCondLst>
                              <p:cond delay="500"/>
                            </p:stCondLst>
                            <p:childTnLst>
                              <p:par>
                                <p:cTn id="153" presetID="22" presetClass="entr" presetSubtype="8" fill="hold" grpId="0" nodeType="afterEffect">
                                  <p:stCondLst>
                                    <p:cond delay="1000"/>
                                  </p:stCondLst>
                                  <p:childTnLst>
                                    <p:set>
                                      <p:cBhvr>
                                        <p:cTn id="154" dur="1" fill="hold">
                                          <p:stCondLst>
                                            <p:cond delay="0"/>
                                          </p:stCondLst>
                                        </p:cTn>
                                        <p:tgtEl>
                                          <p:spTgt spid="265266"/>
                                        </p:tgtEl>
                                        <p:attrNameLst>
                                          <p:attrName>style.visibility</p:attrName>
                                        </p:attrNameLst>
                                      </p:cBhvr>
                                      <p:to>
                                        <p:strVal val="visible"/>
                                      </p:to>
                                    </p:set>
                                    <p:animEffect transition="in" filter="wipe(left)">
                                      <p:cBhvr>
                                        <p:cTn id="155" dur="500"/>
                                        <p:tgtEl>
                                          <p:spTgt spid="265266"/>
                                        </p:tgtEl>
                                      </p:cBhvr>
                                    </p:animEffect>
                                  </p:childTnLst>
                                </p:cTn>
                              </p:par>
                            </p:childTnLst>
                          </p:cTn>
                        </p:par>
                        <p:par>
                          <p:cTn id="156" fill="hold" nodeType="afterGroup">
                            <p:stCondLst>
                              <p:cond delay="2000"/>
                            </p:stCondLst>
                            <p:childTnLst>
                              <p:par>
                                <p:cTn id="157" presetID="17" presetClass="entr" presetSubtype="1" fill="hold" nodeType="afterEffect">
                                  <p:stCondLst>
                                    <p:cond delay="1000"/>
                                  </p:stCondLst>
                                  <p:childTnLst>
                                    <p:set>
                                      <p:cBhvr>
                                        <p:cTn id="158" dur="1" fill="hold">
                                          <p:stCondLst>
                                            <p:cond delay="0"/>
                                          </p:stCondLst>
                                        </p:cTn>
                                        <p:tgtEl>
                                          <p:spTgt spid="265271"/>
                                        </p:tgtEl>
                                        <p:attrNameLst>
                                          <p:attrName>style.visibility</p:attrName>
                                        </p:attrNameLst>
                                      </p:cBhvr>
                                      <p:to>
                                        <p:strVal val="visible"/>
                                      </p:to>
                                    </p:set>
                                    <p:anim calcmode="lin" valueType="num">
                                      <p:cBhvr>
                                        <p:cTn id="159" dur="500" fill="hold"/>
                                        <p:tgtEl>
                                          <p:spTgt spid="265271"/>
                                        </p:tgtEl>
                                        <p:attrNameLst>
                                          <p:attrName>ppt_x</p:attrName>
                                        </p:attrNameLst>
                                      </p:cBhvr>
                                      <p:tavLst>
                                        <p:tav tm="0">
                                          <p:val>
                                            <p:strVal val="#ppt_x"/>
                                          </p:val>
                                        </p:tav>
                                        <p:tav tm="100000">
                                          <p:val>
                                            <p:strVal val="#ppt_x"/>
                                          </p:val>
                                        </p:tav>
                                      </p:tavLst>
                                    </p:anim>
                                    <p:anim calcmode="lin" valueType="num">
                                      <p:cBhvr>
                                        <p:cTn id="160" dur="500" fill="hold"/>
                                        <p:tgtEl>
                                          <p:spTgt spid="265271"/>
                                        </p:tgtEl>
                                        <p:attrNameLst>
                                          <p:attrName>ppt_y</p:attrName>
                                        </p:attrNameLst>
                                      </p:cBhvr>
                                      <p:tavLst>
                                        <p:tav tm="0">
                                          <p:val>
                                            <p:strVal val="#ppt_y-#ppt_h/2"/>
                                          </p:val>
                                        </p:tav>
                                        <p:tav tm="100000">
                                          <p:val>
                                            <p:strVal val="#ppt_y"/>
                                          </p:val>
                                        </p:tav>
                                      </p:tavLst>
                                    </p:anim>
                                    <p:anim calcmode="lin" valueType="num">
                                      <p:cBhvr>
                                        <p:cTn id="161" dur="500" fill="hold"/>
                                        <p:tgtEl>
                                          <p:spTgt spid="265271"/>
                                        </p:tgtEl>
                                        <p:attrNameLst>
                                          <p:attrName>ppt_w</p:attrName>
                                        </p:attrNameLst>
                                      </p:cBhvr>
                                      <p:tavLst>
                                        <p:tav tm="0">
                                          <p:val>
                                            <p:strVal val="#ppt_w"/>
                                          </p:val>
                                        </p:tav>
                                        <p:tav tm="100000">
                                          <p:val>
                                            <p:strVal val="#ppt_w"/>
                                          </p:val>
                                        </p:tav>
                                      </p:tavLst>
                                    </p:anim>
                                    <p:anim calcmode="lin" valueType="num">
                                      <p:cBhvr>
                                        <p:cTn id="162" dur="500" fill="hold"/>
                                        <p:tgtEl>
                                          <p:spTgt spid="265271"/>
                                        </p:tgtEl>
                                        <p:attrNameLst>
                                          <p:attrName>ppt_h</p:attrName>
                                        </p:attrNameLst>
                                      </p:cBhvr>
                                      <p:tavLst>
                                        <p:tav tm="0">
                                          <p:val>
                                            <p:fltVal val="0"/>
                                          </p:val>
                                        </p:tav>
                                        <p:tav tm="100000">
                                          <p:val>
                                            <p:strVal val="#ppt_h"/>
                                          </p:val>
                                        </p:tav>
                                      </p:tavLst>
                                    </p:anim>
                                  </p:childTnLst>
                                </p:cTn>
                              </p:par>
                            </p:childTnLst>
                          </p:cTn>
                        </p:par>
                        <p:par>
                          <p:cTn id="163" fill="hold" nodeType="afterGroup">
                            <p:stCondLst>
                              <p:cond delay="3500"/>
                            </p:stCondLst>
                            <p:childTnLst>
                              <p:par>
                                <p:cTn id="164" presetID="22" presetClass="entr" presetSubtype="8" fill="hold" grpId="0" nodeType="afterEffect">
                                  <p:stCondLst>
                                    <p:cond delay="1000"/>
                                  </p:stCondLst>
                                  <p:childTnLst>
                                    <p:set>
                                      <p:cBhvr>
                                        <p:cTn id="165" dur="1" fill="hold">
                                          <p:stCondLst>
                                            <p:cond delay="0"/>
                                          </p:stCondLst>
                                        </p:cTn>
                                        <p:tgtEl>
                                          <p:spTgt spid="265267">
                                            <p:txEl>
                                              <p:pRg st="0" end="0"/>
                                            </p:txEl>
                                          </p:spTgt>
                                        </p:tgtEl>
                                        <p:attrNameLst>
                                          <p:attrName>style.visibility</p:attrName>
                                        </p:attrNameLst>
                                      </p:cBhvr>
                                      <p:to>
                                        <p:strVal val="visible"/>
                                      </p:to>
                                    </p:set>
                                    <p:animEffect transition="in" filter="wipe(left)">
                                      <p:cBhvr>
                                        <p:cTn id="166" dur="500"/>
                                        <p:tgtEl>
                                          <p:spTgt spid="265267">
                                            <p:txEl>
                                              <p:pRg st="0" end="0"/>
                                            </p:txEl>
                                          </p:spTgt>
                                        </p:tgtEl>
                                      </p:cBhvr>
                                    </p:animEffect>
                                  </p:childTnLst>
                                </p:cTn>
                              </p:par>
                            </p:childTnLst>
                          </p:cTn>
                        </p:par>
                        <p:par>
                          <p:cTn id="167" fill="hold" nodeType="afterGroup">
                            <p:stCondLst>
                              <p:cond delay="5000"/>
                            </p:stCondLst>
                            <p:childTnLst>
                              <p:par>
                                <p:cTn id="168" presetID="22" presetClass="entr" presetSubtype="8" fill="hold" grpId="0" nodeType="afterEffect">
                                  <p:stCondLst>
                                    <p:cond delay="1000"/>
                                  </p:stCondLst>
                                  <p:childTnLst>
                                    <p:set>
                                      <p:cBhvr>
                                        <p:cTn id="169" dur="1" fill="hold">
                                          <p:stCondLst>
                                            <p:cond delay="0"/>
                                          </p:stCondLst>
                                        </p:cTn>
                                        <p:tgtEl>
                                          <p:spTgt spid="265268">
                                            <p:txEl>
                                              <p:pRg st="0" end="0"/>
                                            </p:txEl>
                                          </p:spTgt>
                                        </p:tgtEl>
                                        <p:attrNameLst>
                                          <p:attrName>style.visibility</p:attrName>
                                        </p:attrNameLst>
                                      </p:cBhvr>
                                      <p:to>
                                        <p:strVal val="visible"/>
                                      </p:to>
                                    </p:set>
                                    <p:animEffect transition="in" filter="wipe(left)">
                                      <p:cBhvr>
                                        <p:cTn id="170" dur="500"/>
                                        <p:tgtEl>
                                          <p:spTgt spid="265268">
                                            <p:txEl>
                                              <p:pRg st="0" end="0"/>
                                            </p:txEl>
                                          </p:spTgt>
                                        </p:tgtEl>
                                      </p:cBhvr>
                                    </p:animEffect>
                                  </p:childTnLst>
                                </p:cTn>
                              </p:par>
                            </p:childTnLst>
                          </p:cTn>
                        </p:par>
                        <p:par>
                          <p:cTn id="171" fill="hold" nodeType="afterGroup">
                            <p:stCondLst>
                              <p:cond delay="6500"/>
                            </p:stCondLst>
                            <p:childTnLst>
                              <p:par>
                                <p:cTn id="172" presetID="22" presetClass="entr" presetSubtype="1" fill="hold" grpId="0" nodeType="afterEffect">
                                  <p:stCondLst>
                                    <p:cond delay="1000"/>
                                  </p:stCondLst>
                                  <p:childTnLst>
                                    <p:set>
                                      <p:cBhvr>
                                        <p:cTn id="173" dur="1" fill="hold">
                                          <p:stCondLst>
                                            <p:cond delay="0"/>
                                          </p:stCondLst>
                                        </p:cTn>
                                        <p:tgtEl>
                                          <p:spTgt spid="265269"/>
                                        </p:tgtEl>
                                        <p:attrNameLst>
                                          <p:attrName>style.visibility</p:attrName>
                                        </p:attrNameLst>
                                      </p:cBhvr>
                                      <p:to>
                                        <p:strVal val="visible"/>
                                      </p:to>
                                    </p:set>
                                    <p:animEffect transition="in" filter="wipe(up)">
                                      <p:cBhvr>
                                        <p:cTn id="174" dur="500"/>
                                        <p:tgtEl>
                                          <p:spTgt spid="265269"/>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265270"/>
                                        </p:tgtEl>
                                        <p:attrNameLst>
                                          <p:attrName>style.visibility</p:attrName>
                                        </p:attrNameLst>
                                      </p:cBhvr>
                                      <p:to>
                                        <p:strVal val="visible"/>
                                      </p:to>
                                    </p:set>
                                    <p:animEffect transition="in" filter="wipe(up)">
                                      <p:cBhvr>
                                        <p:cTn id="179" dur="500"/>
                                        <p:tgtEl>
                                          <p:spTgt spid="265270"/>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65278"/>
                                        </p:tgtEl>
                                        <p:attrNameLst>
                                          <p:attrName>style.visibility</p:attrName>
                                        </p:attrNameLst>
                                      </p:cBhvr>
                                      <p:to>
                                        <p:strVal val="visible"/>
                                      </p:to>
                                    </p:set>
                                    <p:animEffect transition="in" filter="wipe(left)">
                                      <p:cBhvr>
                                        <p:cTn id="184" dur="500"/>
                                        <p:tgtEl>
                                          <p:spTgt spid="265278"/>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265250"/>
                                        </p:tgtEl>
                                        <p:attrNameLst>
                                          <p:attrName>style.visibility</p:attrName>
                                        </p:attrNameLst>
                                      </p:cBhvr>
                                      <p:to>
                                        <p:strVal val="visible"/>
                                      </p:to>
                                    </p:set>
                                    <p:animEffect transition="in" filter="wipe(left)">
                                      <p:cBhvr>
                                        <p:cTn id="189" dur="500"/>
                                        <p:tgtEl>
                                          <p:spTgt spid="265250"/>
                                        </p:tgtEl>
                                      </p:cBhvr>
                                    </p:animEffect>
                                  </p:childTnLst>
                                </p:cTn>
                              </p:par>
                            </p:childTnLst>
                          </p:cTn>
                        </p:par>
                        <p:par>
                          <p:cTn id="190" fill="hold" nodeType="afterGroup">
                            <p:stCondLst>
                              <p:cond delay="500"/>
                            </p:stCondLst>
                            <p:childTnLst>
                              <p:par>
                                <p:cTn id="191" presetID="22" presetClass="entr" presetSubtype="8" fill="hold" nodeType="afterEffect">
                                  <p:stCondLst>
                                    <p:cond delay="0"/>
                                  </p:stCondLst>
                                  <p:childTnLst>
                                    <p:set>
                                      <p:cBhvr>
                                        <p:cTn id="192" dur="1" fill="hold">
                                          <p:stCondLst>
                                            <p:cond delay="0"/>
                                          </p:stCondLst>
                                        </p:cTn>
                                        <p:tgtEl>
                                          <p:spTgt spid="265308"/>
                                        </p:tgtEl>
                                        <p:attrNameLst>
                                          <p:attrName>style.visibility</p:attrName>
                                        </p:attrNameLst>
                                      </p:cBhvr>
                                      <p:to>
                                        <p:strVal val="visible"/>
                                      </p:to>
                                    </p:set>
                                    <p:animEffect transition="in" filter="wipe(left)">
                                      <p:cBhvr>
                                        <p:cTn id="193" dur="1000"/>
                                        <p:tgtEl>
                                          <p:spTgt spid="265308"/>
                                        </p:tgtEl>
                                      </p:cBhvr>
                                    </p:animEffect>
                                  </p:childTnLst>
                                </p:cTn>
                              </p:par>
                            </p:childTnLst>
                          </p:cTn>
                        </p:par>
                        <p:par>
                          <p:cTn id="194" fill="hold" nodeType="afterGroup">
                            <p:stCondLst>
                              <p:cond delay="1500"/>
                            </p:stCondLst>
                            <p:childTnLst>
                              <p:par>
                                <p:cTn id="195" presetID="22" presetClass="entr" presetSubtype="8" fill="hold" nodeType="afterEffect">
                                  <p:stCondLst>
                                    <p:cond delay="1000"/>
                                  </p:stCondLst>
                                  <p:childTnLst>
                                    <p:set>
                                      <p:cBhvr>
                                        <p:cTn id="196" dur="1" fill="hold">
                                          <p:stCondLst>
                                            <p:cond delay="0"/>
                                          </p:stCondLst>
                                        </p:cTn>
                                        <p:tgtEl>
                                          <p:spTgt spid="265251">
                                            <p:txEl>
                                              <p:pRg st="0" end="0"/>
                                            </p:txEl>
                                          </p:spTgt>
                                        </p:tgtEl>
                                        <p:attrNameLst>
                                          <p:attrName>style.visibility</p:attrName>
                                        </p:attrNameLst>
                                      </p:cBhvr>
                                      <p:to>
                                        <p:strVal val="visible"/>
                                      </p:to>
                                    </p:set>
                                    <p:animEffect transition="in" filter="wipe(left)">
                                      <p:cBhvr>
                                        <p:cTn id="197" dur="500"/>
                                        <p:tgtEl>
                                          <p:spTgt spid="265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8" grpId="0" animBg="1" autoUpdateAnimBg="0"/>
      <p:bldP spid="265249" grpId="0" animBg="1" autoUpdateAnimBg="0"/>
      <p:bldP spid="265250" grpId="0" autoUpdateAnimBg="0"/>
      <p:bldP spid="265255" grpId="0" animBg="1" autoUpdateAnimBg="0"/>
      <p:bldP spid="265265" grpId="0" animBg="1"/>
      <p:bldP spid="265266" grpId="0" autoUpdateAnimBg="0"/>
      <p:bldP spid="265267" grpId="0" build="p" autoUpdateAnimBg="0" advAuto="1000"/>
      <p:bldP spid="265268" grpId="0" build="p" autoUpdateAnimBg="0" advAuto="1000"/>
      <p:bldP spid="265269" grpId="0" autoUpdateAnimBg="0"/>
      <p:bldP spid="265270" grpId="0" autoUpdateAnimBg="0"/>
      <p:bldP spid="265278" grpId="0" animBg="1" autoUpdateAnimBg="0"/>
      <p:bldP spid="265279" grpId="0" autoUpdateAnimBg="0"/>
      <p:bldP spid="265280" grpId="0" build="p" autoUpdateAnimBg="0" advAuto="1000"/>
      <p:bldP spid="265281" grpId="0" build="p" autoUpdateAnimBg="0" advAuto="0"/>
      <p:bldP spid="265282" grpId="0" build="p" autoUpdateAnimBg="0" advAuto="0"/>
      <p:bldP spid="265283" grpId="0" build="p" autoUpdateAnimBg="0" advAuto="0"/>
      <p:bldP spid="265284" grpId="0" build="p" autoUpdateAnimBg="0" advAuto="1000"/>
      <p:bldP spid="265285" grpId="0" build="p" autoUpdateAnimBg="0"/>
      <p:bldP spid="265286" grpId="0" build="p" autoUpdateAnimBg="0"/>
      <p:bldP spid="265287" grpId="0" build="p" autoUpdateAnimBg="0"/>
      <p:bldP spid="265288" grpId="0" build="p" autoUpdateAnimBg="0"/>
      <p:bldP spid="265289" grpId="0" build="p" autoUpdateAnimBg="0" advAuto="1000"/>
      <p:bldP spid="265290" grpId="0" build="p" autoUpdateAnimBg="0"/>
      <p:bldP spid="265291" grpId="0" build="p" autoUpdateAnimBg="0"/>
      <p:bldP spid="265292" grpId="0" build="p" autoUpdateAnimBg="0" advAuto="1000"/>
      <p:bldP spid="265293" grpId="0" build="p" autoUpdateAnimBg="0"/>
      <p:bldP spid="265294" grpId="0" build="p" autoUpdateAnimBg="0"/>
      <p:bldP spid="265295" grpId="0" build="p" autoUpdateAnimBg="0" advAuto="1000"/>
      <p:bldP spid="265296" grpId="0" build="p" autoUpdateAnimBg="0"/>
      <p:bldP spid="265297" grpId="0" build="p" autoUpdateAnimBg="0"/>
      <p:bldP spid="265298" grpId="0" build="p" autoUpdateAnimBg="0" advAuto="1000"/>
      <p:bldP spid="265299"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rrowheads="1"/>
          </p:cNvSpPr>
          <p:nvPr>
            <p:ph type="title"/>
          </p:nvPr>
        </p:nvSpPr>
        <p:spPr/>
        <p:txBody>
          <a:bodyPr/>
          <a:lstStyle/>
          <a:p>
            <a:endParaRPr lang="zh-CN" altLang="en-US"/>
          </a:p>
        </p:txBody>
      </p:sp>
      <p:sp>
        <p:nvSpPr>
          <p:cNvPr id="266243" name="Rectangle 3"/>
          <p:cNvSpPr>
            <a:spLocks noGrp="1" noRot="1" noChangeArrowheads="1"/>
          </p:cNvSpPr>
          <p:nvPr>
            <p:ph type="body" idx="1"/>
          </p:nvPr>
        </p:nvSpPr>
        <p:spPr/>
        <p:txBody>
          <a:bodyPr/>
          <a:lstStyle/>
          <a:p>
            <a:pPr lvl="1">
              <a:buFont typeface="Wingdings" pitchFamily="2" charset="2"/>
              <a:buNone/>
            </a:pPr>
            <a:r>
              <a:rPr lang="en-US" altLang="zh-CN" b="1"/>
              <a:t>2) </a:t>
            </a:r>
            <a:r>
              <a:rPr lang="zh-CN" altLang="en-US" b="1"/>
              <a:t>二极管或门</a:t>
            </a:r>
          </a:p>
        </p:txBody>
      </p:sp>
      <p:sp>
        <p:nvSpPr>
          <p:cNvPr id="266244" name="Text Box 4"/>
          <p:cNvSpPr txBox="1">
            <a:spLocks noChangeArrowheads="1"/>
          </p:cNvSpPr>
          <p:nvPr/>
        </p:nvSpPr>
        <p:spPr bwMode="auto">
          <a:xfrm>
            <a:off x="7858125" y="2336800"/>
            <a:ext cx="1171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u</a:t>
            </a:r>
            <a:r>
              <a:rPr lang="en-US" altLang="zh-CN" sz="2800" baseline="-25000">
                <a:solidFill>
                  <a:srgbClr val="FF0066"/>
                </a:solidFill>
                <a:ea typeface="楷体_GB2312" pitchFamily="49" charset="-122"/>
              </a:rPr>
              <a:t>Y</a:t>
            </a:r>
            <a:r>
              <a:rPr lang="en-US" altLang="zh-CN" sz="2800">
                <a:solidFill>
                  <a:srgbClr val="FF0066"/>
                </a:solidFill>
                <a:ea typeface="楷体_GB2312" pitchFamily="49" charset="-122"/>
              </a:rPr>
              <a:t>/</a:t>
            </a:r>
            <a:r>
              <a:rPr lang="en-US" altLang="zh-CN" sz="2400">
                <a:solidFill>
                  <a:srgbClr val="FF0066"/>
                </a:solidFill>
                <a:ea typeface="楷体_GB2312" pitchFamily="49" charset="-122"/>
              </a:rPr>
              <a:t>V</a:t>
            </a:r>
          </a:p>
        </p:txBody>
      </p:sp>
      <p:cxnSp>
        <p:nvCxnSpPr>
          <p:cNvPr id="266245" name="AutoShape 5"/>
          <p:cNvCxnSpPr>
            <a:cxnSpLocks noChangeShapeType="1"/>
          </p:cNvCxnSpPr>
          <p:nvPr/>
        </p:nvCxnSpPr>
        <p:spPr bwMode="auto">
          <a:xfrm flipV="1">
            <a:off x="330200" y="2852738"/>
            <a:ext cx="730250" cy="431800"/>
          </a:xfrm>
          <a:prstGeom prst="bentConnector3">
            <a:avLst>
              <a:gd name="adj1" fmla="val 50000"/>
            </a:avLst>
          </a:prstGeom>
          <a:noFill/>
          <a:ln w="38100">
            <a:solidFill>
              <a:srgbClr val="0033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246" name="Text Box 6"/>
          <p:cNvSpPr txBox="1">
            <a:spLocks noChangeArrowheads="1"/>
          </p:cNvSpPr>
          <p:nvPr/>
        </p:nvSpPr>
        <p:spPr bwMode="auto">
          <a:xfrm>
            <a:off x="649288" y="2378075"/>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400">
                <a:solidFill>
                  <a:srgbClr val="0033CC"/>
                </a:solidFill>
              </a:rPr>
              <a:t>3V</a:t>
            </a:r>
          </a:p>
        </p:txBody>
      </p:sp>
      <p:sp>
        <p:nvSpPr>
          <p:cNvPr id="266247" name="Text Box 7"/>
          <p:cNvSpPr txBox="1">
            <a:spLocks noChangeArrowheads="1"/>
          </p:cNvSpPr>
          <p:nvPr/>
        </p:nvSpPr>
        <p:spPr bwMode="auto">
          <a:xfrm>
            <a:off x="246063" y="3273425"/>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400">
                <a:solidFill>
                  <a:srgbClr val="0033CC"/>
                </a:solidFill>
              </a:rPr>
              <a:t>0V</a:t>
            </a:r>
          </a:p>
        </p:txBody>
      </p:sp>
      <p:sp>
        <p:nvSpPr>
          <p:cNvPr id="266248" name="Text Box 8"/>
          <p:cNvSpPr txBox="1">
            <a:spLocks noChangeArrowheads="1"/>
          </p:cNvSpPr>
          <p:nvPr/>
        </p:nvSpPr>
        <p:spPr bwMode="auto">
          <a:xfrm>
            <a:off x="1330325" y="5594350"/>
            <a:ext cx="3324225"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chemeClr val="tx1"/>
                </a:solidFill>
              </a:rPr>
              <a:t>符号</a:t>
            </a:r>
            <a:r>
              <a:rPr lang="en-US" altLang="zh-CN" sz="2800">
                <a:solidFill>
                  <a:schemeClr val="tx1"/>
                </a:solidFill>
              </a:rPr>
              <a:t>:</a:t>
            </a:r>
          </a:p>
        </p:txBody>
      </p:sp>
      <p:sp>
        <p:nvSpPr>
          <p:cNvPr id="266249" name="Text Box 9"/>
          <p:cNvSpPr txBox="1">
            <a:spLocks noChangeArrowheads="1"/>
          </p:cNvSpPr>
          <p:nvPr/>
        </p:nvSpPr>
        <p:spPr bwMode="auto">
          <a:xfrm>
            <a:off x="5053013" y="5710238"/>
            <a:ext cx="40909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400">
                <a:solidFill>
                  <a:srgbClr val="FF0066"/>
                </a:solidFill>
              </a:rPr>
              <a:t>或门</a:t>
            </a:r>
            <a:r>
              <a:rPr lang="zh-CN" altLang="en-US" sz="2400">
                <a:solidFill>
                  <a:schemeClr val="tx1"/>
                </a:solidFill>
                <a:ea typeface="楷体_GB2312" pitchFamily="49" charset="-122"/>
              </a:rPr>
              <a:t>（</a:t>
            </a:r>
            <a:r>
              <a:rPr lang="en-US" altLang="zh-CN" sz="2400">
                <a:solidFill>
                  <a:schemeClr val="tx1"/>
                </a:solidFill>
                <a:ea typeface="楷体_GB2312" pitchFamily="49" charset="-122"/>
              </a:rPr>
              <a:t>AND gate)</a:t>
            </a:r>
          </a:p>
        </p:txBody>
      </p:sp>
      <p:grpSp>
        <p:nvGrpSpPr>
          <p:cNvPr id="266250" name="Group 10"/>
          <p:cNvGrpSpPr>
            <a:grpSpLocks/>
          </p:cNvGrpSpPr>
          <p:nvPr/>
        </p:nvGrpSpPr>
        <p:grpSpPr bwMode="auto">
          <a:xfrm>
            <a:off x="203200" y="2163763"/>
            <a:ext cx="1008063" cy="1774825"/>
            <a:chOff x="119" y="1948"/>
            <a:chExt cx="635" cy="1118"/>
          </a:xfrm>
        </p:grpSpPr>
        <p:sp>
          <p:nvSpPr>
            <p:cNvPr id="266251" name="Rectangle 11" descr="未命名"/>
            <p:cNvSpPr>
              <a:spLocks noChangeArrowheads="1"/>
            </p:cNvSpPr>
            <p:nvPr/>
          </p:nvSpPr>
          <p:spPr bwMode="auto">
            <a:xfrm>
              <a:off x="119" y="1948"/>
              <a:ext cx="635" cy="1118"/>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lang="zh-CN" altLang="en-US" sz="2400" b="0">
                <a:solidFill>
                  <a:schemeClr val="tx1"/>
                </a:solidFill>
              </a:endParaRPr>
            </a:p>
          </p:txBody>
        </p:sp>
        <p:sp>
          <p:nvSpPr>
            <p:cNvPr id="266252" name="Text Box 12" descr="未命名"/>
            <p:cNvSpPr txBox="1">
              <a:spLocks noChangeArrowheads="1"/>
            </p:cNvSpPr>
            <p:nvPr/>
          </p:nvSpPr>
          <p:spPr bwMode="auto">
            <a:xfrm>
              <a:off x="350" y="2141"/>
              <a:ext cx="399" cy="748"/>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400">
                  <a:solidFill>
                    <a:srgbClr val="0033CC"/>
                  </a:solidFill>
                </a:rPr>
                <a:t>0 V</a:t>
              </a:r>
            </a:p>
            <a:p>
              <a:pPr algn="l">
                <a:lnSpc>
                  <a:spcPct val="100000"/>
                </a:lnSpc>
                <a:spcBef>
                  <a:spcPct val="0"/>
                </a:spcBef>
                <a:buSzTx/>
              </a:pPr>
              <a:endParaRPr lang="en-US" altLang="zh-CN" sz="2400">
                <a:solidFill>
                  <a:srgbClr val="0033CC"/>
                </a:solidFill>
              </a:endParaRPr>
            </a:p>
            <a:p>
              <a:pPr algn="l">
                <a:lnSpc>
                  <a:spcPct val="100000"/>
                </a:lnSpc>
                <a:spcBef>
                  <a:spcPct val="0"/>
                </a:spcBef>
                <a:buSzTx/>
              </a:pPr>
              <a:r>
                <a:rPr lang="en-US" altLang="zh-CN" sz="2400">
                  <a:solidFill>
                    <a:srgbClr val="0033CC"/>
                  </a:solidFill>
                </a:rPr>
                <a:t>0 V</a:t>
              </a:r>
            </a:p>
          </p:txBody>
        </p:sp>
      </p:grpSp>
      <p:sp>
        <p:nvSpPr>
          <p:cNvPr id="266253" name="AutoShape 13"/>
          <p:cNvSpPr>
            <a:spLocks noChangeArrowheads="1"/>
          </p:cNvSpPr>
          <p:nvPr/>
        </p:nvSpPr>
        <p:spPr bwMode="auto">
          <a:xfrm>
            <a:off x="498475" y="4081463"/>
            <a:ext cx="1760538" cy="525462"/>
          </a:xfrm>
          <a:prstGeom prst="wedgeRoundRectCallout">
            <a:avLst>
              <a:gd name="adj1" fmla="val 41616"/>
              <a:gd name="adj2" fmla="val -158458"/>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SzTx/>
            </a:pPr>
            <a:r>
              <a:rPr lang="en-US" altLang="zh-CN" sz="2400" i="1">
                <a:solidFill>
                  <a:srgbClr val="FF0066"/>
                </a:solidFill>
              </a:rPr>
              <a:t>U</a:t>
            </a:r>
            <a:r>
              <a:rPr lang="en-US" altLang="zh-CN" sz="2400" baseline="-25000">
                <a:solidFill>
                  <a:srgbClr val="FF0066"/>
                </a:solidFill>
              </a:rPr>
              <a:t>D </a:t>
            </a:r>
            <a:r>
              <a:rPr lang="en-US" altLang="zh-CN" sz="2400">
                <a:solidFill>
                  <a:srgbClr val="FF0066"/>
                </a:solidFill>
              </a:rPr>
              <a:t>= 0.7 V</a:t>
            </a:r>
          </a:p>
        </p:txBody>
      </p:sp>
      <p:grpSp>
        <p:nvGrpSpPr>
          <p:cNvPr id="266254" name="Group 14"/>
          <p:cNvGrpSpPr>
            <a:grpSpLocks/>
          </p:cNvGrpSpPr>
          <p:nvPr/>
        </p:nvGrpSpPr>
        <p:grpSpPr bwMode="auto">
          <a:xfrm>
            <a:off x="193675" y="2168525"/>
            <a:ext cx="1008063" cy="1774825"/>
            <a:chOff x="119" y="1948"/>
            <a:chExt cx="635" cy="1118"/>
          </a:xfrm>
        </p:grpSpPr>
        <p:sp>
          <p:nvSpPr>
            <p:cNvPr id="266255" name="Rectangle 15" descr="未命名"/>
            <p:cNvSpPr>
              <a:spLocks noChangeArrowheads="1"/>
            </p:cNvSpPr>
            <p:nvPr/>
          </p:nvSpPr>
          <p:spPr bwMode="auto">
            <a:xfrm>
              <a:off x="119" y="1948"/>
              <a:ext cx="635" cy="1118"/>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lang="zh-CN" altLang="en-US" sz="2400" b="0">
                <a:solidFill>
                  <a:schemeClr val="tx1"/>
                </a:solidFill>
              </a:endParaRPr>
            </a:p>
          </p:txBody>
        </p:sp>
        <p:sp>
          <p:nvSpPr>
            <p:cNvPr id="266256" name="Text Box 16" descr="未命名"/>
            <p:cNvSpPr txBox="1">
              <a:spLocks noChangeArrowheads="1"/>
            </p:cNvSpPr>
            <p:nvPr/>
          </p:nvSpPr>
          <p:spPr bwMode="auto">
            <a:xfrm>
              <a:off x="350" y="2141"/>
              <a:ext cx="399" cy="748"/>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400">
                  <a:solidFill>
                    <a:srgbClr val="0033CC"/>
                  </a:solidFill>
                </a:rPr>
                <a:t>0 V</a:t>
              </a:r>
            </a:p>
            <a:p>
              <a:pPr algn="l">
                <a:lnSpc>
                  <a:spcPct val="100000"/>
                </a:lnSpc>
                <a:spcBef>
                  <a:spcPct val="0"/>
                </a:spcBef>
                <a:buSzTx/>
              </a:pPr>
              <a:endParaRPr lang="en-US" altLang="zh-CN" sz="2400">
                <a:solidFill>
                  <a:srgbClr val="0033CC"/>
                </a:solidFill>
              </a:endParaRPr>
            </a:p>
            <a:p>
              <a:pPr algn="l">
                <a:lnSpc>
                  <a:spcPct val="100000"/>
                </a:lnSpc>
                <a:spcBef>
                  <a:spcPct val="0"/>
                </a:spcBef>
                <a:buSzTx/>
              </a:pPr>
              <a:r>
                <a:rPr lang="en-US" altLang="zh-CN" sz="2400">
                  <a:solidFill>
                    <a:srgbClr val="0033CC"/>
                  </a:solidFill>
                </a:rPr>
                <a:t>3 V</a:t>
              </a:r>
            </a:p>
          </p:txBody>
        </p:sp>
      </p:grpSp>
      <p:grpSp>
        <p:nvGrpSpPr>
          <p:cNvPr id="266257" name="Group 17"/>
          <p:cNvGrpSpPr>
            <a:grpSpLocks/>
          </p:cNvGrpSpPr>
          <p:nvPr/>
        </p:nvGrpSpPr>
        <p:grpSpPr bwMode="auto">
          <a:xfrm>
            <a:off x="193675" y="2178050"/>
            <a:ext cx="1008063" cy="1774825"/>
            <a:chOff x="119" y="1948"/>
            <a:chExt cx="635" cy="1118"/>
          </a:xfrm>
        </p:grpSpPr>
        <p:sp>
          <p:nvSpPr>
            <p:cNvPr id="266258" name="Rectangle 18"/>
            <p:cNvSpPr>
              <a:spLocks noChangeArrowheads="1"/>
            </p:cNvSpPr>
            <p:nvPr/>
          </p:nvSpPr>
          <p:spPr bwMode="auto">
            <a:xfrm>
              <a:off x="119" y="1948"/>
              <a:ext cx="635" cy="1118"/>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lang="zh-CN" altLang="en-US" sz="2400" b="0">
                <a:solidFill>
                  <a:schemeClr val="tx1"/>
                </a:solidFill>
              </a:endParaRPr>
            </a:p>
          </p:txBody>
        </p:sp>
        <p:sp>
          <p:nvSpPr>
            <p:cNvPr id="266259" name="Text Box 19"/>
            <p:cNvSpPr txBox="1">
              <a:spLocks noChangeArrowheads="1"/>
            </p:cNvSpPr>
            <p:nvPr/>
          </p:nvSpPr>
          <p:spPr bwMode="auto">
            <a:xfrm>
              <a:off x="350" y="2141"/>
              <a:ext cx="399" cy="7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400">
                  <a:solidFill>
                    <a:srgbClr val="0033CC"/>
                  </a:solidFill>
                </a:rPr>
                <a:t>3 V</a:t>
              </a:r>
            </a:p>
            <a:p>
              <a:pPr algn="l">
                <a:lnSpc>
                  <a:spcPct val="100000"/>
                </a:lnSpc>
                <a:spcBef>
                  <a:spcPct val="0"/>
                </a:spcBef>
                <a:buSzTx/>
              </a:pPr>
              <a:endParaRPr lang="en-US" altLang="zh-CN" sz="2400">
                <a:solidFill>
                  <a:srgbClr val="0033CC"/>
                </a:solidFill>
              </a:endParaRPr>
            </a:p>
            <a:p>
              <a:pPr algn="l">
                <a:lnSpc>
                  <a:spcPct val="100000"/>
                </a:lnSpc>
                <a:spcBef>
                  <a:spcPct val="0"/>
                </a:spcBef>
                <a:buSzTx/>
              </a:pPr>
              <a:r>
                <a:rPr lang="en-US" altLang="zh-CN" sz="2400">
                  <a:solidFill>
                    <a:srgbClr val="0033CC"/>
                  </a:solidFill>
                </a:rPr>
                <a:t>0 V</a:t>
              </a:r>
            </a:p>
          </p:txBody>
        </p:sp>
      </p:grpSp>
      <p:grpSp>
        <p:nvGrpSpPr>
          <p:cNvPr id="266260" name="Group 20"/>
          <p:cNvGrpSpPr>
            <a:grpSpLocks/>
          </p:cNvGrpSpPr>
          <p:nvPr/>
        </p:nvGrpSpPr>
        <p:grpSpPr bwMode="auto">
          <a:xfrm>
            <a:off x="249238" y="2170113"/>
            <a:ext cx="1008062" cy="1774825"/>
            <a:chOff x="119" y="1948"/>
            <a:chExt cx="635" cy="1118"/>
          </a:xfrm>
        </p:grpSpPr>
        <p:sp>
          <p:nvSpPr>
            <p:cNvPr id="266261" name="Rectangle 21"/>
            <p:cNvSpPr>
              <a:spLocks noChangeArrowheads="1"/>
            </p:cNvSpPr>
            <p:nvPr/>
          </p:nvSpPr>
          <p:spPr bwMode="auto">
            <a:xfrm>
              <a:off x="119" y="1948"/>
              <a:ext cx="635" cy="1118"/>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lang="zh-CN" altLang="en-US" sz="2400" b="0">
                <a:solidFill>
                  <a:schemeClr val="tx1"/>
                </a:solidFill>
              </a:endParaRPr>
            </a:p>
          </p:txBody>
        </p:sp>
        <p:sp>
          <p:nvSpPr>
            <p:cNvPr id="266262" name="Text Box 22"/>
            <p:cNvSpPr txBox="1">
              <a:spLocks noChangeArrowheads="1"/>
            </p:cNvSpPr>
            <p:nvPr/>
          </p:nvSpPr>
          <p:spPr bwMode="auto">
            <a:xfrm>
              <a:off x="350" y="2141"/>
              <a:ext cx="399" cy="7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400">
                  <a:solidFill>
                    <a:srgbClr val="0033CC"/>
                  </a:solidFill>
                </a:rPr>
                <a:t>3 V</a:t>
              </a:r>
            </a:p>
            <a:p>
              <a:pPr algn="l">
                <a:lnSpc>
                  <a:spcPct val="100000"/>
                </a:lnSpc>
                <a:spcBef>
                  <a:spcPct val="0"/>
                </a:spcBef>
                <a:buSzTx/>
              </a:pPr>
              <a:endParaRPr lang="en-US" altLang="zh-CN" sz="2400">
                <a:solidFill>
                  <a:srgbClr val="0033CC"/>
                </a:solidFill>
              </a:endParaRPr>
            </a:p>
            <a:p>
              <a:pPr algn="l">
                <a:lnSpc>
                  <a:spcPct val="100000"/>
                </a:lnSpc>
                <a:spcBef>
                  <a:spcPct val="0"/>
                </a:spcBef>
                <a:buSzTx/>
              </a:pPr>
              <a:r>
                <a:rPr lang="en-US" altLang="zh-CN" sz="2400">
                  <a:solidFill>
                    <a:srgbClr val="0033CC"/>
                  </a:solidFill>
                </a:rPr>
                <a:t>3 V</a:t>
              </a:r>
            </a:p>
          </p:txBody>
        </p:sp>
      </p:grpSp>
      <p:grpSp>
        <p:nvGrpSpPr>
          <p:cNvPr id="266263" name="Group 23"/>
          <p:cNvGrpSpPr>
            <a:grpSpLocks/>
          </p:cNvGrpSpPr>
          <p:nvPr/>
        </p:nvGrpSpPr>
        <p:grpSpPr bwMode="auto">
          <a:xfrm>
            <a:off x="1169988" y="2146300"/>
            <a:ext cx="2703512" cy="2752725"/>
            <a:chOff x="737" y="1084"/>
            <a:chExt cx="1703" cy="1734"/>
          </a:xfrm>
        </p:grpSpPr>
        <p:sp>
          <p:nvSpPr>
            <p:cNvPr id="266264" name="Text Box 24"/>
            <p:cNvSpPr txBox="1">
              <a:spLocks noChangeArrowheads="1"/>
            </p:cNvSpPr>
            <p:nvPr/>
          </p:nvSpPr>
          <p:spPr bwMode="auto">
            <a:xfrm>
              <a:off x="2032" y="1408"/>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800" i="1">
                  <a:solidFill>
                    <a:srgbClr val="FF0066"/>
                  </a:solidFill>
                </a:rPr>
                <a:t>u</a:t>
              </a:r>
              <a:r>
                <a:rPr kumimoji="0" lang="en-US" altLang="zh-CN" sz="2400" baseline="-25000">
                  <a:solidFill>
                    <a:srgbClr val="FF0066"/>
                  </a:solidFill>
                </a:rPr>
                <a:t>Y</a:t>
              </a:r>
            </a:p>
          </p:txBody>
        </p:sp>
        <p:sp>
          <p:nvSpPr>
            <p:cNvPr id="266265" name="Text Box 25"/>
            <p:cNvSpPr txBox="1">
              <a:spLocks noChangeArrowheads="1"/>
            </p:cNvSpPr>
            <p:nvPr/>
          </p:nvSpPr>
          <p:spPr bwMode="auto">
            <a:xfrm>
              <a:off x="737" y="1213"/>
              <a:ext cx="3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800" i="1">
                  <a:solidFill>
                    <a:srgbClr val="FF0066"/>
                  </a:solidFill>
                </a:rPr>
                <a:t>u</a:t>
              </a:r>
              <a:r>
                <a:rPr kumimoji="0" lang="en-US" altLang="zh-CN" sz="2400" baseline="-25000">
                  <a:solidFill>
                    <a:srgbClr val="FF0066"/>
                  </a:solidFill>
                </a:rPr>
                <a:t>A</a:t>
              </a:r>
            </a:p>
          </p:txBody>
        </p:sp>
        <p:sp>
          <p:nvSpPr>
            <p:cNvPr id="266266" name="Text Box 26"/>
            <p:cNvSpPr txBox="1">
              <a:spLocks noChangeArrowheads="1"/>
            </p:cNvSpPr>
            <p:nvPr/>
          </p:nvSpPr>
          <p:spPr bwMode="auto">
            <a:xfrm>
              <a:off x="758" y="1650"/>
              <a:ext cx="5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800" i="1">
                  <a:solidFill>
                    <a:srgbClr val="FF0066"/>
                  </a:solidFill>
                </a:rPr>
                <a:t>u</a:t>
              </a:r>
              <a:r>
                <a:rPr kumimoji="0" lang="en-US" altLang="zh-CN" sz="2400" baseline="-25000">
                  <a:solidFill>
                    <a:srgbClr val="FF0066"/>
                  </a:solidFill>
                </a:rPr>
                <a:t>B</a:t>
              </a:r>
            </a:p>
          </p:txBody>
        </p:sp>
        <p:sp>
          <p:nvSpPr>
            <p:cNvPr id="266267" name="Text Box 27"/>
            <p:cNvSpPr txBox="1">
              <a:spLocks noChangeArrowheads="1"/>
            </p:cNvSpPr>
            <p:nvPr/>
          </p:nvSpPr>
          <p:spPr bwMode="auto">
            <a:xfrm>
              <a:off x="1910" y="2022"/>
              <a:ext cx="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400" i="1">
                  <a:solidFill>
                    <a:schemeClr val="tx1"/>
                  </a:solidFill>
                </a:rPr>
                <a:t>R</a:t>
              </a:r>
              <a:r>
                <a:rPr kumimoji="0" lang="en-US" altLang="zh-CN" sz="2400" baseline="-25000">
                  <a:solidFill>
                    <a:schemeClr val="tx1"/>
                  </a:solidFill>
                </a:rPr>
                <a:t>O</a:t>
              </a:r>
            </a:p>
          </p:txBody>
        </p:sp>
        <p:sp>
          <p:nvSpPr>
            <p:cNvPr id="266268" name="Text Box 28"/>
            <p:cNvSpPr txBox="1">
              <a:spLocks noChangeArrowheads="1"/>
            </p:cNvSpPr>
            <p:nvPr/>
          </p:nvSpPr>
          <p:spPr bwMode="auto">
            <a:xfrm>
              <a:off x="1091" y="1526"/>
              <a:ext cx="3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400">
                  <a:solidFill>
                    <a:srgbClr val="0033CC"/>
                  </a:solidFill>
                </a:rPr>
                <a:t>D</a:t>
              </a:r>
              <a:r>
                <a:rPr kumimoji="0" lang="en-US" altLang="zh-CN" sz="2400" baseline="-25000">
                  <a:solidFill>
                    <a:srgbClr val="0033CC"/>
                  </a:solidFill>
                </a:rPr>
                <a:t>2</a:t>
              </a:r>
            </a:p>
          </p:txBody>
        </p:sp>
        <p:sp>
          <p:nvSpPr>
            <p:cNvPr id="266269" name="Line 29"/>
            <p:cNvSpPr>
              <a:spLocks noChangeShapeType="1"/>
            </p:cNvSpPr>
            <p:nvPr/>
          </p:nvSpPr>
          <p:spPr bwMode="auto">
            <a:xfrm flipV="1">
              <a:off x="1085" y="1851"/>
              <a:ext cx="71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70" name="Line 30"/>
            <p:cNvSpPr>
              <a:spLocks noChangeShapeType="1"/>
            </p:cNvSpPr>
            <p:nvPr/>
          </p:nvSpPr>
          <p:spPr bwMode="auto">
            <a:xfrm flipH="1" flipV="1">
              <a:off x="1795" y="1431"/>
              <a:ext cx="10" cy="1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71" name="Line 31"/>
            <p:cNvSpPr>
              <a:spLocks noChangeShapeType="1"/>
            </p:cNvSpPr>
            <p:nvPr/>
          </p:nvSpPr>
          <p:spPr bwMode="auto">
            <a:xfrm flipH="1" flipV="1">
              <a:off x="1085" y="1424"/>
              <a:ext cx="11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72" name="Oval 32"/>
            <p:cNvSpPr>
              <a:spLocks noChangeArrowheads="1"/>
            </p:cNvSpPr>
            <p:nvPr/>
          </p:nvSpPr>
          <p:spPr bwMode="auto">
            <a:xfrm flipV="1">
              <a:off x="1043" y="1833"/>
              <a:ext cx="42" cy="4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3" name="Oval 33"/>
            <p:cNvSpPr>
              <a:spLocks noChangeArrowheads="1"/>
            </p:cNvSpPr>
            <p:nvPr/>
          </p:nvSpPr>
          <p:spPr bwMode="auto">
            <a:xfrm flipV="1">
              <a:off x="1043" y="1403"/>
              <a:ext cx="42" cy="4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4" name="Oval 34"/>
            <p:cNvSpPr>
              <a:spLocks noChangeArrowheads="1"/>
            </p:cNvSpPr>
            <p:nvPr/>
          </p:nvSpPr>
          <p:spPr bwMode="auto">
            <a:xfrm flipV="1">
              <a:off x="2203" y="1398"/>
              <a:ext cx="42" cy="4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6275" name="Group 35"/>
            <p:cNvGrpSpPr>
              <a:grpSpLocks/>
            </p:cNvGrpSpPr>
            <p:nvPr/>
          </p:nvGrpSpPr>
          <p:grpSpPr bwMode="auto">
            <a:xfrm rot="-10764723">
              <a:off x="1373" y="1307"/>
              <a:ext cx="167" cy="227"/>
              <a:chOff x="1363" y="1753"/>
              <a:chExt cx="167" cy="227"/>
            </a:xfrm>
          </p:grpSpPr>
          <p:sp>
            <p:nvSpPr>
              <p:cNvPr id="266276" name="Line 36"/>
              <p:cNvSpPr>
                <a:spLocks noChangeShapeType="1"/>
              </p:cNvSpPr>
              <p:nvPr/>
            </p:nvSpPr>
            <p:spPr bwMode="auto">
              <a:xfrm flipH="1" flipV="1">
                <a:off x="1363" y="1780"/>
                <a:ext cx="0" cy="1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77" name="AutoShape 37"/>
              <p:cNvSpPr>
                <a:spLocks noChangeArrowheads="1"/>
              </p:cNvSpPr>
              <p:nvPr/>
            </p:nvSpPr>
            <p:spPr bwMode="auto">
              <a:xfrm rot="5400000" flipV="1">
                <a:off x="1333" y="1783"/>
                <a:ext cx="227" cy="167"/>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6278" name="Rectangle 38"/>
            <p:cNvSpPr>
              <a:spLocks noChangeArrowheads="1"/>
            </p:cNvSpPr>
            <p:nvPr/>
          </p:nvSpPr>
          <p:spPr bwMode="auto">
            <a:xfrm flipV="1">
              <a:off x="1763" y="2010"/>
              <a:ext cx="84" cy="29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9" name="Oval 39"/>
            <p:cNvSpPr>
              <a:spLocks noChangeArrowheads="1"/>
            </p:cNvSpPr>
            <p:nvPr/>
          </p:nvSpPr>
          <p:spPr bwMode="auto">
            <a:xfrm flipV="1">
              <a:off x="1783" y="2603"/>
              <a:ext cx="42" cy="4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0" name="Text Box 40"/>
            <p:cNvSpPr txBox="1">
              <a:spLocks noChangeArrowheads="1"/>
            </p:cNvSpPr>
            <p:nvPr/>
          </p:nvSpPr>
          <p:spPr bwMode="auto">
            <a:xfrm>
              <a:off x="1091" y="1084"/>
              <a:ext cx="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400">
                  <a:solidFill>
                    <a:srgbClr val="0033CC"/>
                  </a:solidFill>
                </a:rPr>
                <a:t>D</a:t>
              </a:r>
              <a:r>
                <a:rPr kumimoji="0" lang="en-US" altLang="zh-CN" sz="2400" baseline="-25000">
                  <a:solidFill>
                    <a:srgbClr val="0033CC"/>
                  </a:solidFill>
                </a:rPr>
                <a:t>1</a:t>
              </a:r>
            </a:p>
          </p:txBody>
        </p:sp>
        <p:sp>
          <p:nvSpPr>
            <p:cNvPr id="266281" name="Text Box 41"/>
            <p:cNvSpPr txBox="1">
              <a:spLocks noChangeArrowheads="1"/>
            </p:cNvSpPr>
            <p:nvPr/>
          </p:nvSpPr>
          <p:spPr bwMode="auto">
            <a:xfrm>
              <a:off x="1876" y="2338"/>
              <a:ext cx="45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400">
                  <a:solidFill>
                    <a:srgbClr val="FF0066"/>
                  </a:solidFill>
                </a:rPr>
                <a:t>-</a:t>
              </a:r>
              <a:r>
                <a:rPr kumimoji="0" lang="en-US" altLang="zh-CN" sz="2400" i="1">
                  <a:solidFill>
                    <a:srgbClr val="FF0066"/>
                  </a:solidFill>
                </a:rPr>
                <a:t>V</a:t>
              </a:r>
              <a:r>
                <a:rPr kumimoji="0" lang="en-US" altLang="zh-CN" sz="2400" baseline="-25000">
                  <a:solidFill>
                    <a:srgbClr val="FF0066"/>
                  </a:solidFill>
                </a:rPr>
                <a:t>SS</a:t>
              </a:r>
            </a:p>
            <a:p>
              <a:pPr algn="l">
                <a:lnSpc>
                  <a:spcPct val="100000"/>
                </a:lnSpc>
                <a:spcBef>
                  <a:spcPct val="0"/>
                </a:spcBef>
                <a:buSzTx/>
              </a:pPr>
              <a:r>
                <a:rPr kumimoji="0" lang="en-US" altLang="zh-CN" sz="2000">
                  <a:solidFill>
                    <a:srgbClr val="0033CC"/>
                  </a:solidFill>
                </a:rPr>
                <a:t>-10V</a:t>
              </a:r>
            </a:p>
          </p:txBody>
        </p:sp>
        <p:sp>
          <p:nvSpPr>
            <p:cNvPr id="266282" name="Oval 42"/>
            <p:cNvSpPr>
              <a:spLocks noChangeArrowheads="1"/>
            </p:cNvSpPr>
            <p:nvPr/>
          </p:nvSpPr>
          <p:spPr bwMode="auto">
            <a:xfrm flipV="1">
              <a:off x="1778" y="1403"/>
              <a:ext cx="42"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6283" name="Group 43"/>
            <p:cNvGrpSpPr>
              <a:grpSpLocks/>
            </p:cNvGrpSpPr>
            <p:nvPr/>
          </p:nvGrpSpPr>
          <p:grpSpPr bwMode="auto">
            <a:xfrm rot="-10764723">
              <a:off x="1373" y="1739"/>
              <a:ext cx="167" cy="227"/>
              <a:chOff x="1363" y="1753"/>
              <a:chExt cx="167" cy="227"/>
            </a:xfrm>
          </p:grpSpPr>
          <p:sp>
            <p:nvSpPr>
              <p:cNvPr id="266284" name="Line 44"/>
              <p:cNvSpPr>
                <a:spLocks noChangeShapeType="1"/>
              </p:cNvSpPr>
              <p:nvPr/>
            </p:nvSpPr>
            <p:spPr bwMode="auto">
              <a:xfrm flipH="1" flipV="1">
                <a:off x="1363" y="1780"/>
                <a:ext cx="0" cy="1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85" name="AutoShape 45"/>
              <p:cNvSpPr>
                <a:spLocks noChangeArrowheads="1"/>
              </p:cNvSpPr>
              <p:nvPr/>
            </p:nvSpPr>
            <p:spPr bwMode="auto">
              <a:xfrm rot="5400000" flipV="1">
                <a:off x="1333" y="1783"/>
                <a:ext cx="227" cy="167"/>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6286" name="Oval 46"/>
            <p:cNvSpPr>
              <a:spLocks noChangeArrowheads="1"/>
            </p:cNvSpPr>
            <p:nvPr/>
          </p:nvSpPr>
          <p:spPr bwMode="auto">
            <a:xfrm flipV="1">
              <a:off x="1778" y="1830"/>
              <a:ext cx="42"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6287" name="Rectangle 47"/>
          <p:cNvSpPr>
            <a:spLocks noChangeArrowheads="1"/>
          </p:cNvSpPr>
          <p:nvPr/>
        </p:nvSpPr>
        <p:spPr bwMode="auto">
          <a:xfrm>
            <a:off x="280988" y="1924050"/>
            <a:ext cx="3597275" cy="32750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8" name="Text Box 48"/>
          <p:cNvSpPr txBox="1">
            <a:spLocks noChangeArrowheads="1"/>
          </p:cNvSpPr>
          <p:nvPr/>
        </p:nvSpPr>
        <p:spPr bwMode="auto">
          <a:xfrm>
            <a:off x="1573213" y="2025650"/>
            <a:ext cx="2841625"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chemeClr val="tx1"/>
                </a:solidFill>
              </a:rPr>
              <a:t>真值表</a:t>
            </a:r>
          </a:p>
        </p:txBody>
      </p:sp>
      <p:sp>
        <p:nvSpPr>
          <p:cNvPr id="266289" name="Text Box 49"/>
          <p:cNvSpPr txBox="1">
            <a:spLocks noChangeArrowheads="1"/>
          </p:cNvSpPr>
          <p:nvPr/>
        </p:nvSpPr>
        <p:spPr bwMode="auto">
          <a:xfrm>
            <a:off x="1258888" y="2589213"/>
            <a:ext cx="1101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A     B</a:t>
            </a:r>
          </a:p>
        </p:txBody>
      </p:sp>
      <p:sp>
        <p:nvSpPr>
          <p:cNvPr id="266290" name="Text Box 50"/>
          <p:cNvSpPr txBox="1">
            <a:spLocks noChangeArrowheads="1"/>
          </p:cNvSpPr>
          <p:nvPr/>
        </p:nvSpPr>
        <p:spPr bwMode="auto">
          <a:xfrm>
            <a:off x="2706688" y="2589213"/>
            <a:ext cx="492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Y</a:t>
            </a:r>
          </a:p>
        </p:txBody>
      </p:sp>
      <p:sp>
        <p:nvSpPr>
          <p:cNvPr id="266291" name="Text Box 51"/>
          <p:cNvSpPr txBox="1">
            <a:spLocks noChangeArrowheads="1"/>
          </p:cNvSpPr>
          <p:nvPr/>
        </p:nvSpPr>
        <p:spPr bwMode="auto">
          <a:xfrm>
            <a:off x="1362075" y="3070225"/>
            <a:ext cx="10668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0"/>
              </a:spcBef>
              <a:buSzTx/>
            </a:pPr>
            <a:r>
              <a:rPr lang="en-US" altLang="zh-CN" sz="2800">
                <a:solidFill>
                  <a:srgbClr val="0033CC"/>
                </a:solidFill>
                <a:ea typeface="楷体_GB2312" pitchFamily="49" charset="-122"/>
              </a:rPr>
              <a:t>0     0</a:t>
            </a:r>
          </a:p>
          <a:p>
            <a:pPr algn="l">
              <a:lnSpc>
                <a:spcPct val="90000"/>
              </a:lnSpc>
              <a:spcBef>
                <a:spcPct val="0"/>
              </a:spcBef>
              <a:buSzTx/>
            </a:pPr>
            <a:r>
              <a:rPr lang="en-US" altLang="zh-CN" sz="2800">
                <a:solidFill>
                  <a:srgbClr val="0033CC"/>
                </a:solidFill>
                <a:ea typeface="楷体_GB2312" pitchFamily="49" charset="-122"/>
              </a:rPr>
              <a:t>0     1</a:t>
            </a:r>
          </a:p>
          <a:p>
            <a:pPr algn="l">
              <a:lnSpc>
                <a:spcPct val="90000"/>
              </a:lnSpc>
              <a:spcBef>
                <a:spcPct val="0"/>
              </a:spcBef>
              <a:buSzTx/>
            </a:pPr>
            <a:r>
              <a:rPr lang="en-US" altLang="zh-CN" sz="2800">
                <a:solidFill>
                  <a:srgbClr val="0033CC"/>
                </a:solidFill>
                <a:ea typeface="楷体_GB2312" pitchFamily="49" charset="-122"/>
              </a:rPr>
              <a:t>1     0</a:t>
            </a:r>
          </a:p>
          <a:p>
            <a:pPr algn="l">
              <a:lnSpc>
                <a:spcPct val="90000"/>
              </a:lnSpc>
              <a:spcBef>
                <a:spcPct val="0"/>
              </a:spcBef>
              <a:buSzTx/>
            </a:pPr>
            <a:r>
              <a:rPr lang="en-US" altLang="zh-CN" sz="2800">
                <a:solidFill>
                  <a:srgbClr val="0033CC"/>
                </a:solidFill>
                <a:ea typeface="楷体_GB2312" pitchFamily="49" charset="-122"/>
              </a:rPr>
              <a:t>1     1</a:t>
            </a:r>
          </a:p>
        </p:txBody>
      </p:sp>
      <p:sp>
        <p:nvSpPr>
          <p:cNvPr id="266292" name="Text Box 52"/>
          <p:cNvSpPr txBox="1">
            <a:spLocks noChangeArrowheads="1"/>
          </p:cNvSpPr>
          <p:nvPr/>
        </p:nvSpPr>
        <p:spPr bwMode="auto">
          <a:xfrm>
            <a:off x="2706688" y="3062288"/>
            <a:ext cx="3619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0"/>
              </a:spcBef>
              <a:buSzTx/>
            </a:pPr>
            <a:r>
              <a:rPr lang="en-US" altLang="zh-CN" sz="2800">
                <a:solidFill>
                  <a:srgbClr val="0033CC"/>
                </a:solidFill>
                <a:ea typeface="楷体_GB2312" pitchFamily="49" charset="-122"/>
              </a:rPr>
              <a:t>0</a:t>
            </a:r>
          </a:p>
          <a:p>
            <a:pPr algn="l">
              <a:lnSpc>
                <a:spcPct val="90000"/>
              </a:lnSpc>
              <a:spcBef>
                <a:spcPct val="0"/>
              </a:spcBef>
              <a:buSzTx/>
            </a:pPr>
            <a:r>
              <a:rPr lang="en-US" altLang="zh-CN" sz="2800">
                <a:solidFill>
                  <a:srgbClr val="0033CC"/>
                </a:solidFill>
                <a:ea typeface="楷体_GB2312" pitchFamily="49" charset="-122"/>
              </a:rPr>
              <a:t>1</a:t>
            </a:r>
          </a:p>
          <a:p>
            <a:pPr algn="l">
              <a:lnSpc>
                <a:spcPct val="90000"/>
              </a:lnSpc>
              <a:spcBef>
                <a:spcPct val="0"/>
              </a:spcBef>
              <a:buSzTx/>
            </a:pPr>
            <a:r>
              <a:rPr lang="en-US" altLang="zh-CN" sz="2800">
                <a:solidFill>
                  <a:srgbClr val="0033CC"/>
                </a:solidFill>
                <a:ea typeface="楷体_GB2312" pitchFamily="49" charset="-122"/>
              </a:rPr>
              <a:t>1</a:t>
            </a:r>
          </a:p>
          <a:p>
            <a:pPr algn="l">
              <a:lnSpc>
                <a:spcPct val="90000"/>
              </a:lnSpc>
              <a:spcBef>
                <a:spcPct val="0"/>
              </a:spcBef>
              <a:buSzTx/>
            </a:pPr>
            <a:r>
              <a:rPr lang="en-US" altLang="zh-CN" sz="2800">
                <a:solidFill>
                  <a:srgbClr val="0033CC"/>
                </a:solidFill>
                <a:ea typeface="楷体_GB2312" pitchFamily="49" charset="-122"/>
              </a:rPr>
              <a:t>1</a:t>
            </a:r>
          </a:p>
        </p:txBody>
      </p:sp>
      <p:grpSp>
        <p:nvGrpSpPr>
          <p:cNvPr id="266293" name="Group 53"/>
          <p:cNvGrpSpPr>
            <a:grpSpLocks/>
          </p:cNvGrpSpPr>
          <p:nvPr/>
        </p:nvGrpSpPr>
        <p:grpSpPr bwMode="auto">
          <a:xfrm>
            <a:off x="1082675" y="2589213"/>
            <a:ext cx="2165350" cy="2057400"/>
            <a:chOff x="1233" y="864"/>
            <a:chExt cx="1364" cy="1296"/>
          </a:xfrm>
        </p:grpSpPr>
        <p:sp>
          <p:nvSpPr>
            <p:cNvPr id="266294" name="Line 54"/>
            <p:cNvSpPr>
              <a:spLocks noChangeShapeType="1"/>
            </p:cNvSpPr>
            <p:nvPr/>
          </p:nvSpPr>
          <p:spPr bwMode="auto">
            <a:xfrm>
              <a:off x="1248" y="1152"/>
              <a:ext cx="134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95" name="Line 55"/>
            <p:cNvSpPr>
              <a:spLocks noChangeShapeType="1"/>
            </p:cNvSpPr>
            <p:nvPr/>
          </p:nvSpPr>
          <p:spPr bwMode="auto">
            <a:xfrm>
              <a:off x="2112" y="864"/>
              <a:ext cx="0" cy="12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96" name="Rectangle 56"/>
            <p:cNvSpPr>
              <a:spLocks noChangeArrowheads="1"/>
            </p:cNvSpPr>
            <p:nvPr/>
          </p:nvSpPr>
          <p:spPr bwMode="auto">
            <a:xfrm>
              <a:off x="1248" y="864"/>
              <a:ext cx="1344" cy="1296"/>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lang="zh-CN" altLang="en-US" sz="2800">
                <a:solidFill>
                  <a:srgbClr val="0033CC"/>
                </a:solidFill>
              </a:endParaRPr>
            </a:p>
          </p:txBody>
        </p:sp>
        <p:sp>
          <p:nvSpPr>
            <p:cNvPr id="266297" name="Line 57"/>
            <p:cNvSpPr>
              <a:spLocks noChangeShapeType="1"/>
            </p:cNvSpPr>
            <p:nvPr/>
          </p:nvSpPr>
          <p:spPr bwMode="auto">
            <a:xfrm>
              <a:off x="1233" y="1426"/>
              <a:ext cx="1344"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98" name="Line 58"/>
            <p:cNvSpPr>
              <a:spLocks noChangeShapeType="1"/>
            </p:cNvSpPr>
            <p:nvPr/>
          </p:nvSpPr>
          <p:spPr bwMode="auto">
            <a:xfrm>
              <a:off x="1253" y="1666"/>
              <a:ext cx="1344"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99" name="Line 59"/>
            <p:cNvSpPr>
              <a:spLocks noChangeShapeType="1"/>
            </p:cNvSpPr>
            <p:nvPr/>
          </p:nvSpPr>
          <p:spPr bwMode="auto">
            <a:xfrm>
              <a:off x="1248" y="1914"/>
              <a:ext cx="1344"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6300" name="Text Box 60"/>
          <p:cNvSpPr txBox="1">
            <a:spLocks noChangeArrowheads="1"/>
          </p:cNvSpPr>
          <p:nvPr/>
        </p:nvSpPr>
        <p:spPr bwMode="auto">
          <a:xfrm>
            <a:off x="5414963" y="1757363"/>
            <a:ext cx="3463925"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chemeClr val="tx1"/>
                </a:solidFill>
              </a:rPr>
              <a:t>电压关系表</a:t>
            </a:r>
          </a:p>
        </p:txBody>
      </p:sp>
      <p:sp>
        <p:nvSpPr>
          <p:cNvPr id="266301" name="Text Box 61"/>
          <p:cNvSpPr txBox="1">
            <a:spLocks noChangeArrowheads="1"/>
          </p:cNvSpPr>
          <p:nvPr/>
        </p:nvSpPr>
        <p:spPr bwMode="auto">
          <a:xfrm>
            <a:off x="4037013" y="2339975"/>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u</a:t>
            </a:r>
            <a:r>
              <a:rPr lang="en-US" altLang="zh-CN" sz="2800" baseline="-25000">
                <a:solidFill>
                  <a:srgbClr val="FF0066"/>
                </a:solidFill>
                <a:ea typeface="楷体_GB2312" pitchFamily="49" charset="-122"/>
              </a:rPr>
              <a:t>A</a:t>
            </a:r>
            <a:r>
              <a:rPr lang="en-US" altLang="zh-CN" sz="2800">
                <a:solidFill>
                  <a:srgbClr val="FF0066"/>
                </a:solidFill>
                <a:ea typeface="楷体_GB2312" pitchFamily="49" charset="-122"/>
              </a:rPr>
              <a:t>/</a:t>
            </a:r>
            <a:r>
              <a:rPr lang="en-US" altLang="zh-CN" sz="2400">
                <a:solidFill>
                  <a:srgbClr val="FF0066"/>
                </a:solidFill>
                <a:ea typeface="楷体_GB2312" pitchFamily="49" charset="-122"/>
              </a:rPr>
              <a:t>V</a:t>
            </a:r>
          </a:p>
        </p:txBody>
      </p:sp>
      <p:sp>
        <p:nvSpPr>
          <p:cNvPr id="266302" name="Text Box 62"/>
          <p:cNvSpPr txBox="1">
            <a:spLocks noChangeArrowheads="1"/>
          </p:cNvSpPr>
          <p:nvPr/>
        </p:nvSpPr>
        <p:spPr bwMode="auto">
          <a:xfrm>
            <a:off x="4940300" y="2325688"/>
            <a:ext cx="862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u</a:t>
            </a:r>
            <a:r>
              <a:rPr lang="en-US" altLang="zh-CN" sz="2800" baseline="-25000">
                <a:solidFill>
                  <a:srgbClr val="FF0066"/>
                </a:solidFill>
                <a:ea typeface="楷体_GB2312" pitchFamily="49" charset="-122"/>
              </a:rPr>
              <a:t>B</a:t>
            </a:r>
            <a:r>
              <a:rPr lang="en-US" altLang="zh-CN" sz="2800">
                <a:solidFill>
                  <a:srgbClr val="FF0066"/>
                </a:solidFill>
                <a:ea typeface="楷体_GB2312" pitchFamily="49" charset="-122"/>
              </a:rPr>
              <a:t>/</a:t>
            </a:r>
            <a:r>
              <a:rPr lang="en-US" altLang="zh-CN" sz="2400">
                <a:solidFill>
                  <a:srgbClr val="FF0066"/>
                </a:solidFill>
                <a:ea typeface="楷体_GB2312" pitchFamily="49" charset="-122"/>
              </a:rPr>
              <a:t>V</a:t>
            </a:r>
          </a:p>
        </p:txBody>
      </p:sp>
      <p:sp>
        <p:nvSpPr>
          <p:cNvPr id="266303" name="Text Box 63"/>
          <p:cNvSpPr txBox="1">
            <a:spLocks noChangeArrowheads="1"/>
          </p:cNvSpPr>
          <p:nvPr/>
        </p:nvSpPr>
        <p:spPr bwMode="auto">
          <a:xfrm>
            <a:off x="6145213" y="2365375"/>
            <a:ext cx="147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FF0066"/>
                </a:solidFill>
                <a:ea typeface="楷体_GB2312" pitchFamily="49" charset="-122"/>
              </a:rPr>
              <a:t>D</a:t>
            </a:r>
            <a:r>
              <a:rPr lang="en-US" altLang="zh-CN" sz="2800" baseline="-25000">
                <a:solidFill>
                  <a:srgbClr val="FF0066"/>
                </a:solidFill>
                <a:ea typeface="楷体_GB2312" pitchFamily="49" charset="-122"/>
              </a:rPr>
              <a:t>1</a:t>
            </a:r>
            <a:r>
              <a:rPr lang="en-US" altLang="zh-CN" sz="2800">
                <a:solidFill>
                  <a:srgbClr val="FF0066"/>
                </a:solidFill>
                <a:ea typeface="楷体_GB2312" pitchFamily="49" charset="-122"/>
              </a:rPr>
              <a:t>      D</a:t>
            </a:r>
            <a:r>
              <a:rPr lang="en-US" altLang="zh-CN" sz="2800" baseline="-25000">
                <a:solidFill>
                  <a:srgbClr val="FF0066"/>
                </a:solidFill>
                <a:ea typeface="楷体_GB2312" pitchFamily="49" charset="-122"/>
              </a:rPr>
              <a:t>2</a:t>
            </a:r>
          </a:p>
        </p:txBody>
      </p:sp>
      <p:sp>
        <p:nvSpPr>
          <p:cNvPr id="266304" name="Text Box 64"/>
          <p:cNvSpPr txBox="1">
            <a:spLocks noChangeArrowheads="1"/>
          </p:cNvSpPr>
          <p:nvPr/>
        </p:nvSpPr>
        <p:spPr bwMode="auto">
          <a:xfrm>
            <a:off x="4246563" y="290830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0        0</a:t>
            </a:r>
          </a:p>
        </p:txBody>
      </p:sp>
      <p:sp>
        <p:nvSpPr>
          <p:cNvPr id="266305" name="Text Box 65"/>
          <p:cNvSpPr txBox="1">
            <a:spLocks noChangeArrowheads="1"/>
          </p:cNvSpPr>
          <p:nvPr/>
        </p:nvSpPr>
        <p:spPr bwMode="auto">
          <a:xfrm>
            <a:off x="4246563" y="336550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0        3</a:t>
            </a:r>
          </a:p>
        </p:txBody>
      </p:sp>
      <p:sp>
        <p:nvSpPr>
          <p:cNvPr id="266306" name="Text Box 66"/>
          <p:cNvSpPr txBox="1">
            <a:spLocks noChangeArrowheads="1"/>
          </p:cNvSpPr>
          <p:nvPr/>
        </p:nvSpPr>
        <p:spPr bwMode="auto">
          <a:xfrm>
            <a:off x="4246563" y="386080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3        0</a:t>
            </a:r>
          </a:p>
        </p:txBody>
      </p:sp>
      <p:sp>
        <p:nvSpPr>
          <p:cNvPr id="266307" name="Text Box 67"/>
          <p:cNvSpPr txBox="1">
            <a:spLocks noChangeArrowheads="1"/>
          </p:cNvSpPr>
          <p:nvPr/>
        </p:nvSpPr>
        <p:spPr bwMode="auto">
          <a:xfrm>
            <a:off x="4246563" y="4333875"/>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3        3</a:t>
            </a:r>
          </a:p>
        </p:txBody>
      </p:sp>
      <p:sp>
        <p:nvSpPr>
          <p:cNvPr id="266308" name="Text Box 68"/>
          <p:cNvSpPr txBox="1">
            <a:spLocks noChangeArrowheads="1"/>
          </p:cNvSpPr>
          <p:nvPr/>
        </p:nvSpPr>
        <p:spPr bwMode="auto">
          <a:xfrm>
            <a:off x="5913438" y="288131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6309" name="Text Box 69"/>
          <p:cNvSpPr txBox="1">
            <a:spLocks noChangeArrowheads="1"/>
          </p:cNvSpPr>
          <p:nvPr/>
        </p:nvSpPr>
        <p:spPr bwMode="auto">
          <a:xfrm>
            <a:off x="6827838" y="288131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6310" name="Text Box 70"/>
          <p:cNvSpPr txBox="1">
            <a:spLocks noChangeArrowheads="1"/>
          </p:cNvSpPr>
          <p:nvPr/>
        </p:nvSpPr>
        <p:spPr bwMode="auto">
          <a:xfrm>
            <a:off x="7853363" y="2867025"/>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latin typeface="Symbol" pitchFamily="18" charset="2"/>
                <a:ea typeface="楷体_GB2312" pitchFamily="49" charset="-122"/>
              </a:rPr>
              <a:t>- </a:t>
            </a:r>
            <a:r>
              <a:rPr lang="en-US" altLang="zh-CN" sz="2800">
                <a:solidFill>
                  <a:srgbClr val="0033CC"/>
                </a:solidFill>
                <a:ea typeface="楷体_GB2312" pitchFamily="49" charset="-122"/>
              </a:rPr>
              <a:t>0.7</a:t>
            </a:r>
          </a:p>
        </p:txBody>
      </p:sp>
      <p:sp>
        <p:nvSpPr>
          <p:cNvPr id="266311" name="Text Box 71"/>
          <p:cNvSpPr txBox="1">
            <a:spLocks noChangeArrowheads="1"/>
          </p:cNvSpPr>
          <p:nvPr/>
        </p:nvSpPr>
        <p:spPr bwMode="auto">
          <a:xfrm>
            <a:off x="5913438" y="333851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截止</a:t>
            </a:r>
          </a:p>
        </p:txBody>
      </p:sp>
      <p:sp>
        <p:nvSpPr>
          <p:cNvPr id="266312" name="Text Box 72"/>
          <p:cNvSpPr txBox="1">
            <a:spLocks noChangeArrowheads="1"/>
          </p:cNvSpPr>
          <p:nvPr/>
        </p:nvSpPr>
        <p:spPr bwMode="auto">
          <a:xfrm>
            <a:off x="6827838" y="333851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6313" name="Text Box 73"/>
          <p:cNvSpPr txBox="1">
            <a:spLocks noChangeArrowheads="1"/>
          </p:cNvSpPr>
          <p:nvPr/>
        </p:nvSpPr>
        <p:spPr bwMode="auto">
          <a:xfrm>
            <a:off x="8040688" y="3338513"/>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ea typeface="楷体_GB2312" pitchFamily="49" charset="-122"/>
              </a:rPr>
              <a:t>2.3</a:t>
            </a:r>
          </a:p>
        </p:txBody>
      </p:sp>
      <p:sp>
        <p:nvSpPr>
          <p:cNvPr id="266314" name="Text Box 74"/>
          <p:cNvSpPr txBox="1">
            <a:spLocks noChangeArrowheads="1"/>
          </p:cNvSpPr>
          <p:nvPr/>
        </p:nvSpPr>
        <p:spPr bwMode="auto">
          <a:xfrm>
            <a:off x="5913438" y="383381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6315" name="Text Box 75"/>
          <p:cNvSpPr txBox="1">
            <a:spLocks noChangeArrowheads="1"/>
          </p:cNvSpPr>
          <p:nvPr/>
        </p:nvSpPr>
        <p:spPr bwMode="auto">
          <a:xfrm>
            <a:off x="6827838" y="383381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截止</a:t>
            </a:r>
          </a:p>
        </p:txBody>
      </p:sp>
      <p:sp>
        <p:nvSpPr>
          <p:cNvPr id="266316" name="Text Box 76"/>
          <p:cNvSpPr txBox="1">
            <a:spLocks noChangeArrowheads="1"/>
          </p:cNvSpPr>
          <p:nvPr/>
        </p:nvSpPr>
        <p:spPr bwMode="auto">
          <a:xfrm>
            <a:off x="8040688" y="3833813"/>
            <a:ext cx="87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ea typeface="楷体_GB2312" pitchFamily="49" charset="-122"/>
              </a:rPr>
              <a:t>2.3</a:t>
            </a:r>
          </a:p>
        </p:txBody>
      </p:sp>
      <p:sp>
        <p:nvSpPr>
          <p:cNvPr id="266317" name="Text Box 77"/>
          <p:cNvSpPr txBox="1">
            <a:spLocks noChangeArrowheads="1"/>
          </p:cNvSpPr>
          <p:nvPr/>
        </p:nvSpPr>
        <p:spPr bwMode="auto">
          <a:xfrm>
            <a:off x="5913438" y="430688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6318" name="Text Box 78"/>
          <p:cNvSpPr txBox="1">
            <a:spLocks noChangeArrowheads="1"/>
          </p:cNvSpPr>
          <p:nvPr/>
        </p:nvSpPr>
        <p:spPr bwMode="auto">
          <a:xfrm>
            <a:off x="6827838" y="430688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导通</a:t>
            </a:r>
          </a:p>
        </p:txBody>
      </p:sp>
      <p:sp>
        <p:nvSpPr>
          <p:cNvPr id="266319" name="Text Box 79"/>
          <p:cNvSpPr txBox="1">
            <a:spLocks noChangeArrowheads="1"/>
          </p:cNvSpPr>
          <p:nvPr/>
        </p:nvSpPr>
        <p:spPr bwMode="auto">
          <a:xfrm>
            <a:off x="8040688" y="4306888"/>
            <a:ext cx="727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ea typeface="楷体_GB2312" pitchFamily="49" charset="-122"/>
              </a:rPr>
              <a:t>2.3</a:t>
            </a:r>
          </a:p>
        </p:txBody>
      </p:sp>
      <p:grpSp>
        <p:nvGrpSpPr>
          <p:cNvPr id="266320" name="Group 80"/>
          <p:cNvGrpSpPr>
            <a:grpSpLocks/>
          </p:cNvGrpSpPr>
          <p:nvPr/>
        </p:nvGrpSpPr>
        <p:grpSpPr bwMode="auto">
          <a:xfrm>
            <a:off x="3927475" y="2308225"/>
            <a:ext cx="4835525" cy="2517775"/>
            <a:chOff x="2567" y="1559"/>
            <a:chExt cx="3046" cy="1586"/>
          </a:xfrm>
        </p:grpSpPr>
        <p:sp>
          <p:nvSpPr>
            <p:cNvPr id="266321" name="Line 81"/>
            <p:cNvSpPr>
              <a:spLocks noChangeShapeType="1"/>
            </p:cNvSpPr>
            <p:nvPr/>
          </p:nvSpPr>
          <p:spPr bwMode="auto">
            <a:xfrm>
              <a:off x="2573" y="1926"/>
              <a:ext cx="302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2" name="Line 82"/>
            <p:cNvSpPr>
              <a:spLocks noChangeShapeType="1"/>
            </p:cNvSpPr>
            <p:nvPr/>
          </p:nvSpPr>
          <p:spPr bwMode="auto">
            <a:xfrm>
              <a:off x="3765" y="1561"/>
              <a:ext cx="0" cy="15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3" name="Line 83"/>
            <p:cNvSpPr>
              <a:spLocks noChangeShapeType="1"/>
            </p:cNvSpPr>
            <p:nvPr/>
          </p:nvSpPr>
          <p:spPr bwMode="auto">
            <a:xfrm>
              <a:off x="5020" y="1561"/>
              <a:ext cx="0" cy="15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4" name="Rectangle 84"/>
            <p:cNvSpPr>
              <a:spLocks noChangeArrowheads="1"/>
            </p:cNvSpPr>
            <p:nvPr/>
          </p:nvSpPr>
          <p:spPr bwMode="auto">
            <a:xfrm>
              <a:off x="2567" y="1559"/>
              <a:ext cx="3041" cy="1575"/>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5" name="Line 85"/>
            <p:cNvSpPr>
              <a:spLocks noChangeShapeType="1"/>
            </p:cNvSpPr>
            <p:nvPr/>
          </p:nvSpPr>
          <p:spPr bwMode="auto">
            <a:xfrm>
              <a:off x="2576" y="2217"/>
              <a:ext cx="3023"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6" name="Line 86"/>
            <p:cNvSpPr>
              <a:spLocks noChangeShapeType="1"/>
            </p:cNvSpPr>
            <p:nvPr/>
          </p:nvSpPr>
          <p:spPr bwMode="auto">
            <a:xfrm>
              <a:off x="2579" y="2507"/>
              <a:ext cx="3023"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7" name="Line 87"/>
            <p:cNvSpPr>
              <a:spLocks noChangeShapeType="1"/>
            </p:cNvSpPr>
            <p:nvPr/>
          </p:nvSpPr>
          <p:spPr bwMode="auto">
            <a:xfrm>
              <a:off x="2590" y="2858"/>
              <a:ext cx="3023" cy="0"/>
            </a:xfrm>
            <a:prstGeom prst="line">
              <a:avLst/>
            </a:prstGeom>
            <a:noFill/>
            <a:ln w="28575">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6328" name="Text Box 88"/>
          <p:cNvSpPr txBox="1">
            <a:spLocks noChangeArrowheads="1"/>
          </p:cNvSpPr>
          <p:nvPr/>
        </p:nvSpPr>
        <p:spPr bwMode="auto">
          <a:xfrm>
            <a:off x="1227138" y="4710113"/>
            <a:ext cx="2389187"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Y = A + B</a:t>
            </a:r>
          </a:p>
        </p:txBody>
      </p:sp>
      <p:graphicFrame>
        <p:nvGraphicFramePr>
          <p:cNvPr id="266329" name="Object 89"/>
          <p:cNvGraphicFramePr>
            <a:graphicFrameLocks noChangeAspect="1"/>
          </p:cNvGraphicFramePr>
          <p:nvPr/>
        </p:nvGraphicFramePr>
        <p:xfrm>
          <a:off x="4514850" y="3752850"/>
          <a:ext cx="114300" cy="203200"/>
        </p:xfrm>
        <a:graphic>
          <a:graphicData uri="http://schemas.openxmlformats.org/presentationml/2006/ole">
            <mc:AlternateContent xmlns:mc="http://schemas.openxmlformats.org/markup-compatibility/2006">
              <mc:Choice xmlns:v="urn:schemas-microsoft-com:vml" Requires="v">
                <p:oleObj spid="_x0000_s266334" name="Equation" r:id="rId4" imgW="114120" imgH="203040" progId="Equation.3">
                  <p:embed/>
                </p:oleObj>
              </mc:Choice>
              <mc:Fallback>
                <p:oleObj name="Equation" r:id="rId4" imgW="114120" imgH="203040" progId="Equation.3">
                  <p:embed/>
                  <p:pic>
                    <p:nvPicPr>
                      <p:cNvPr id="0" name="Object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752850"/>
                        <a:ext cx="1143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0" name="Object 90"/>
          <p:cNvGraphicFramePr>
            <a:graphicFrameLocks noChangeAspect="1"/>
          </p:cNvGraphicFramePr>
          <p:nvPr/>
        </p:nvGraphicFramePr>
        <p:xfrm>
          <a:off x="2555875" y="5445125"/>
          <a:ext cx="2376488" cy="1012825"/>
        </p:xfrm>
        <a:graphic>
          <a:graphicData uri="http://schemas.openxmlformats.org/presentationml/2006/ole">
            <mc:AlternateContent xmlns:mc="http://schemas.openxmlformats.org/markup-compatibility/2006">
              <mc:Choice xmlns:v="urn:schemas-microsoft-com:vml" Requires="v">
                <p:oleObj spid="_x0000_s266335" name="Visio" r:id="rId6" imgW="910742" imgH="424499" progId="Visio.Drawing.11">
                  <p:embed/>
                </p:oleObj>
              </mc:Choice>
              <mc:Fallback>
                <p:oleObj name="Visio" r:id="rId6" imgW="910742" imgH="424499" progId="Visio.Drawing.11">
                  <p:embed/>
                  <p:pic>
                    <p:nvPicPr>
                      <p:cNvPr id="0" name="Object 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5445125"/>
                        <a:ext cx="2376488"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31" name="AutoShape 91">
            <a:hlinkClick r:id="rId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66263"/>
                                        </p:tgtEl>
                                        <p:attrNameLst>
                                          <p:attrName>style.visibility</p:attrName>
                                        </p:attrNameLst>
                                      </p:cBhvr>
                                      <p:to>
                                        <p:strVal val="visible"/>
                                      </p:to>
                                    </p:set>
                                    <p:anim calcmode="lin" valueType="num">
                                      <p:cBhvr>
                                        <p:cTn id="7" dur="500" fill="hold"/>
                                        <p:tgtEl>
                                          <p:spTgt spid="266263"/>
                                        </p:tgtEl>
                                        <p:attrNameLst>
                                          <p:attrName>ppt_w</p:attrName>
                                        </p:attrNameLst>
                                      </p:cBhvr>
                                      <p:tavLst>
                                        <p:tav tm="0">
                                          <p:val>
                                            <p:fltVal val="0"/>
                                          </p:val>
                                        </p:tav>
                                        <p:tav tm="100000">
                                          <p:val>
                                            <p:strVal val="#ppt_w"/>
                                          </p:val>
                                        </p:tav>
                                      </p:tavLst>
                                    </p:anim>
                                    <p:anim calcmode="lin" valueType="num">
                                      <p:cBhvr>
                                        <p:cTn id="8" dur="500" fill="hold"/>
                                        <p:tgtEl>
                                          <p:spTgt spid="266263"/>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3" presetClass="entr" presetSubtype="10" fill="hold" grpId="0" nodeType="afterEffect">
                                  <p:stCondLst>
                                    <p:cond delay="1000"/>
                                  </p:stCondLst>
                                  <p:childTnLst>
                                    <p:set>
                                      <p:cBhvr>
                                        <p:cTn id="11" dur="1" fill="hold">
                                          <p:stCondLst>
                                            <p:cond delay="0"/>
                                          </p:stCondLst>
                                        </p:cTn>
                                        <p:tgtEl>
                                          <p:spTgt spid="266253"/>
                                        </p:tgtEl>
                                        <p:attrNameLst>
                                          <p:attrName>style.visibility</p:attrName>
                                        </p:attrNameLst>
                                      </p:cBhvr>
                                      <p:to>
                                        <p:strVal val="visible"/>
                                      </p:to>
                                    </p:set>
                                    <p:animEffect transition="in" filter="blinds(horizontal)">
                                      <p:cBhvr>
                                        <p:cTn id="12" dur="500"/>
                                        <p:tgtEl>
                                          <p:spTgt spid="2662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245"/>
                                        </p:tgtEl>
                                        <p:attrNameLst>
                                          <p:attrName>style.visibility</p:attrName>
                                        </p:attrNameLst>
                                      </p:cBhvr>
                                      <p:to>
                                        <p:strVal val="visible"/>
                                      </p:to>
                                    </p:set>
                                    <p:animEffect transition="in" filter="wipe(left)">
                                      <p:cBhvr>
                                        <p:cTn id="17" dur="500"/>
                                        <p:tgtEl>
                                          <p:spTgt spid="266245"/>
                                        </p:tgtEl>
                                      </p:cBhvr>
                                    </p:animEffect>
                                  </p:childTnLst>
                                </p:cTn>
                              </p:par>
                            </p:childTnLst>
                          </p:cTn>
                        </p:par>
                        <p:par>
                          <p:cTn id="18" fill="hold" nodeType="afterGroup">
                            <p:stCondLst>
                              <p:cond delay="500"/>
                            </p:stCondLst>
                            <p:childTnLst>
                              <p:par>
                                <p:cTn id="19" presetID="22" presetClass="entr" presetSubtype="8" fill="hold" grpId="0" nodeType="afterEffect">
                                  <p:stCondLst>
                                    <p:cond delay="1000"/>
                                  </p:stCondLst>
                                  <p:childTnLst>
                                    <p:set>
                                      <p:cBhvr>
                                        <p:cTn id="20" dur="1" fill="hold">
                                          <p:stCondLst>
                                            <p:cond delay="0"/>
                                          </p:stCondLst>
                                        </p:cTn>
                                        <p:tgtEl>
                                          <p:spTgt spid="266247"/>
                                        </p:tgtEl>
                                        <p:attrNameLst>
                                          <p:attrName>style.visibility</p:attrName>
                                        </p:attrNameLst>
                                      </p:cBhvr>
                                      <p:to>
                                        <p:strVal val="visible"/>
                                      </p:to>
                                    </p:set>
                                    <p:animEffect transition="in" filter="wipe(left)">
                                      <p:cBhvr>
                                        <p:cTn id="21" dur="500"/>
                                        <p:tgtEl>
                                          <p:spTgt spid="266247"/>
                                        </p:tgtEl>
                                      </p:cBhvr>
                                    </p:animEffect>
                                  </p:childTnLst>
                                </p:cTn>
                              </p:par>
                            </p:childTnLst>
                          </p:cTn>
                        </p:par>
                        <p:par>
                          <p:cTn id="22" fill="hold" nodeType="afterGroup">
                            <p:stCondLst>
                              <p:cond delay="2000"/>
                            </p:stCondLst>
                            <p:childTnLst>
                              <p:par>
                                <p:cTn id="23" presetID="22" presetClass="entr" presetSubtype="8" fill="hold" grpId="0" nodeType="afterEffect">
                                  <p:stCondLst>
                                    <p:cond delay="1000"/>
                                  </p:stCondLst>
                                  <p:childTnLst>
                                    <p:set>
                                      <p:cBhvr>
                                        <p:cTn id="24" dur="1" fill="hold">
                                          <p:stCondLst>
                                            <p:cond delay="0"/>
                                          </p:stCondLst>
                                        </p:cTn>
                                        <p:tgtEl>
                                          <p:spTgt spid="266246"/>
                                        </p:tgtEl>
                                        <p:attrNameLst>
                                          <p:attrName>style.visibility</p:attrName>
                                        </p:attrNameLst>
                                      </p:cBhvr>
                                      <p:to>
                                        <p:strVal val="visible"/>
                                      </p:to>
                                    </p:set>
                                    <p:animEffect transition="in" filter="wipe(left)">
                                      <p:cBhvr>
                                        <p:cTn id="25" dur="500"/>
                                        <p:tgtEl>
                                          <p:spTgt spid="26624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66300"/>
                                        </p:tgtEl>
                                        <p:attrNameLst>
                                          <p:attrName>style.visibility</p:attrName>
                                        </p:attrNameLst>
                                      </p:cBhvr>
                                      <p:to>
                                        <p:strVal val="visible"/>
                                      </p:to>
                                    </p:set>
                                    <p:animEffect transition="in" filter="wipe(left)">
                                      <p:cBhvr>
                                        <p:cTn id="30" dur="500"/>
                                        <p:tgtEl>
                                          <p:spTgt spid="266300"/>
                                        </p:tgtEl>
                                      </p:cBhvr>
                                    </p:animEffect>
                                  </p:childTnLst>
                                </p:cTn>
                              </p:par>
                            </p:childTnLst>
                          </p:cTn>
                        </p:par>
                        <p:par>
                          <p:cTn id="31" fill="hold" nodeType="afterGroup">
                            <p:stCondLst>
                              <p:cond delay="500"/>
                            </p:stCondLst>
                            <p:childTnLst>
                              <p:par>
                                <p:cTn id="32" presetID="17" presetClass="entr" presetSubtype="1" fill="hold" nodeType="afterEffect">
                                  <p:stCondLst>
                                    <p:cond delay="1000"/>
                                  </p:stCondLst>
                                  <p:childTnLst>
                                    <p:set>
                                      <p:cBhvr>
                                        <p:cTn id="33" dur="1" fill="hold">
                                          <p:stCondLst>
                                            <p:cond delay="0"/>
                                          </p:stCondLst>
                                        </p:cTn>
                                        <p:tgtEl>
                                          <p:spTgt spid="266320"/>
                                        </p:tgtEl>
                                        <p:attrNameLst>
                                          <p:attrName>style.visibility</p:attrName>
                                        </p:attrNameLst>
                                      </p:cBhvr>
                                      <p:to>
                                        <p:strVal val="visible"/>
                                      </p:to>
                                    </p:set>
                                    <p:anim calcmode="lin" valueType="num">
                                      <p:cBhvr>
                                        <p:cTn id="34" dur="500" fill="hold"/>
                                        <p:tgtEl>
                                          <p:spTgt spid="266320"/>
                                        </p:tgtEl>
                                        <p:attrNameLst>
                                          <p:attrName>ppt_x</p:attrName>
                                        </p:attrNameLst>
                                      </p:cBhvr>
                                      <p:tavLst>
                                        <p:tav tm="0">
                                          <p:val>
                                            <p:strVal val="#ppt_x"/>
                                          </p:val>
                                        </p:tav>
                                        <p:tav tm="100000">
                                          <p:val>
                                            <p:strVal val="#ppt_x"/>
                                          </p:val>
                                        </p:tav>
                                      </p:tavLst>
                                    </p:anim>
                                    <p:anim calcmode="lin" valueType="num">
                                      <p:cBhvr>
                                        <p:cTn id="35" dur="500" fill="hold"/>
                                        <p:tgtEl>
                                          <p:spTgt spid="266320"/>
                                        </p:tgtEl>
                                        <p:attrNameLst>
                                          <p:attrName>ppt_y</p:attrName>
                                        </p:attrNameLst>
                                      </p:cBhvr>
                                      <p:tavLst>
                                        <p:tav tm="0">
                                          <p:val>
                                            <p:strVal val="#ppt_y-#ppt_h/2"/>
                                          </p:val>
                                        </p:tav>
                                        <p:tav tm="100000">
                                          <p:val>
                                            <p:strVal val="#ppt_y"/>
                                          </p:val>
                                        </p:tav>
                                      </p:tavLst>
                                    </p:anim>
                                    <p:anim calcmode="lin" valueType="num">
                                      <p:cBhvr>
                                        <p:cTn id="36" dur="500" fill="hold"/>
                                        <p:tgtEl>
                                          <p:spTgt spid="266320"/>
                                        </p:tgtEl>
                                        <p:attrNameLst>
                                          <p:attrName>ppt_w</p:attrName>
                                        </p:attrNameLst>
                                      </p:cBhvr>
                                      <p:tavLst>
                                        <p:tav tm="0">
                                          <p:val>
                                            <p:strVal val="#ppt_w"/>
                                          </p:val>
                                        </p:tav>
                                        <p:tav tm="100000">
                                          <p:val>
                                            <p:strVal val="#ppt_w"/>
                                          </p:val>
                                        </p:tav>
                                      </p:tavLst>
                                    </p:anim>
                                    <p:anim calcmode="lin" valueType="num">
                                      <p:cBhvr>
                                        <p:cTn id="37" dur="500" fill="hold"/>
                                        <p:tgtEl>
                                          <p:spTgt spid="266320"/>
                                        </p:tgtEl>
                                        <p:attrNameLst>
                                          <p:attrName>ppt_h</p:attrName>
                                        </p:attrNameLst>
                                      </p:cBhvr>
                                      <p:tavLst>
                                        <p:tav tm="0">
                                          <p:val>
                                            <p:fltVal val="0"/>
                                          </p:val>
                                        </p:tav>
                                        <p:tav tm="100000">
                                          <p:val>
                                            <p:strVal val="#ppt_h"/>
                                          </p:val>
                                        </p:tav>
                                      </p:tavLst>
                                    </p:anim>
                                  </p:childTnLst>
                                </p:cTn>
                              </p:par>
                            </p:childTnLst>
                          </p:cTn>
                        </p:par>
                        <p:par>
                          <p:cTn id="38" fill="hold" nodeType="afterGroup">
                            <p:stCondLst>
                              <p:cond delay="2000"/>
                            </p:stCondLst>
                            <p:childTnLst>
                              <p:par>
                                <p:cTn id="39" presetID="22" presetClass="entr" presetSubtype="8" fill="hold" grpId="0" nodeType="afterEffect">
                                  <p:stCondLst>
                                    <p:cond delay="1000"/>
                                  </p:stCondLst>
                                  <p:childTnLst>
                                    <p:set>
                                      <p:cBhvr>
                                        <p:cTn id="40" dur="1" fill="hold">
                                          <p:stCondLst>
                                            <p:cond delay="0"/>
                                          </p:stCondLst>
                                        </p:cTn>
                                        <p:tgtEl>
                                          <p:spTgt spid="266301">
                                            <p:txEl>
                                              <p:pRg st="0" end="0"/>
                                            </p:txEl>
                                          </p:spTgt>
                                        </p:tgtEl>
                                        <p:attrNameLst>
                                          <p:attrName>style.visibility</p:attrName>
                                        </p:attrNameLst>
                                      </p:cBhvr>
                                      <p:to>
                                        <p:strVal val="visible"/>
                                      </p:to>
                                    </p:set>
                                    <p:animEffect transition="in" filter="wipe(left)">
                                      <p:cBhvr>
                                        <p:cTn id="41" dur="500"/>
                                        <p:tgtEl>
                                          <p:spTgt spid="266301">
                                            <p:txEl>
                                              <p:pRg st="0" end="0"/>
                                            </p:txEl>
                                          </p:spTgt>
                                        </p:tgtEl>
                                      </p:cBhvr>
                                    </p:animEffect>
                                  </p:childTnLst>
                                </p:cTn>
                              </p:par>
                            </p:childTnLst>
                          </p:cTn>
                        </p:par>
                        <p:par>
                          <p:cTn id="42" fill="hold" nodeType="afterGroup">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266302">
                                            <p:txEl>
                                              <p:pRg st="0" end="0"/>
                                            </p:txEl>
                                          </p:spTgt>
                                        </p:tgtEl>
                                        <p:attrNameLst>
                                          <p:attrName>style.visibility</p:attrName>
                                        </p:attrNameLst>
                                      </p:cBhvr>
                                      <p:to>
                                        <p:strVal val="visible"/>
                                      </p:to>
                                    </p:set>
                                    <p:animEffect transition="in" filter="wipe(left)">
                                      <p:cBhvr>
                                        <p:cTn id="45" dur="500"/>
                                        <p:tgtEl>
                                          <p:spTgt spid="266302">
                                            <p:txEl>
                                              <p:pRg st="0" end="0"/>
                                            </p:txEl>
                                          </p:spTgt>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66303">
                                            <p:txEl>
                                              <p:pRg st="0" end="0"/>
                                            </p:txEl>
                                          </p:spTgt>
                                        </p:tgtEl>
                                        <p:attrNameLst>
                                          <p:attrName>style.visibility</p:attrName>
                                        </p:attrNameLst>
                                      </p:cBhvr>
                                      <p:to>
                                        <p:strVal val="visible"/>
                                      </p:to>
                                    </p:set>
                                    <p:animEffect transition="in" filter="wipe(left)">
                                      <p:cBhvr>
                                        <p:cTn id="49" dur="500"/>
                                        <p:tgtEl>
                                          <p:spTgt spid="266303">
                                            <p:txEl>
                                              <p:pRg st="0" end="0"/>
                                            </p:txEl>
                                          </p:spTgt>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66244">
                                            <p:txEl>
                                              <p:pRg st="0" end="0"/>
                                            </p:txEl>
                                          </p:spTgt>
                                        </p:tgtEl>
                                        <p:attrNameLst>
                                          <p:attrName>style.visibility</p:attrName>
                                        </p:attrNameLst>
                                      </p:cBhvr>
                                      <p:to>
                                        <p:strVal val="visible"/>
                                      </p:to>
                                    </p:set>
                                    <p:animEffect transition="in" filter="wipe(left)">
                                      <p:cBhvr>
                                        <p:cTn id="53" dur="500"/>
                                        <p:tgtEl>
                                          <p:spTgt spid="266244">
                                            <p:txEl>
                                              <p:pRg st="0" end="0"/>
                                            </p:txEl>
                                          </p:spTgt>
                                        </p:tgtEl>
                                      </p:cBhvr>
                                    </p:animEffect>
                                  </p:childTnLst>
                                </p:cTn>
                              </p:par>
                            </p:childTnLst>
                          </p:cTn>
                        </p:par>
                        <p:par>
                          <p:cTn id="54" fill="hold" nodeType="afterGroup">
                            <p:stCondLst>
                              <p:cond delay="5000"/>
                            </p:stCondLst>
                            <p:childTnLst>
                              <p:par>
                                <p:cTn id="55" presetID="22" presetClass="entr" presetSubtype="8" fill="hold" grpId="0" nodeType="afterEffect">
                                  <p:stCondLst>
                                    <p:cond delay="1000"/>
                                  </p:stCondLst>
                                  <p:childTnLst>
                                    <p:set>
                                      <p:cBhvr>
                                        <p:cTn id="56" dur="1" fill="hold">
                                          <p:stCondLst>
                                            <p:cond delay="0"/>
                                          </p:stCondLst>
                                        </p:cTn>
                                        <p:tgtEl>
                                          <p:spTgt spid="266304">
                                            <p:txEl>
                                              <p:pRg st="0" end="0"/>
                                            </p:txEl>
                                          </p:spTgt>
                                        </p:tgtEl>
                                        <p:attrNameLst>
                                          <p:attrName>style.visibility</p:attrName>
                                        </p:attrNameLst>
                                      </p:cBhvr>
                                      <p:to>
                                        <p:strVal val="visible"/>
                                      </p:to>
                                    </p:set>
                                    <p:animEffect transition="in" filter="wipe(left)">
                                      <p:cBhvr>
                                        <p:cTn id="57" dur="500"/>
                                        <p:tgtEl>
                                          <p:spTgt spid="266304">
                                            <p:txEl>
                                              <p:pRg st="0" end="0"/>
                                            </p:txEl>
                                          </p:spTgt>
                                        </p:tgtEl>
                                      </p:cBhvr>
                                    </p:animEffect>
                                  </p:childTnLst>
                                </p:cTn>
                              </p:par>
                            </p:childTnLst>
                          </p:cTn>
                        </p:par>
                        <p:par>
                          <p:cTn id="58" fill="hold" nodeType="afterGroup">
                            <p:stCondLst>
                              <p:cond delay="6500"/>
                            </p:stCondLst>
                            <p:childTnLst>
                              <p:par>
                                <p:cTn id="59" presetID="22" presetClass="entr" presetSubtype="1" fill="hold" nodeType="afterEffect">
                                  <p:stCondLst>
                                    <p:cond delay="1000"/>
                                  </p:stCondLst>
                                  <p:childTnLst>
                                    <p:set>
                                      <p:cBhvr>
                                        <p:cTn id="60" dur="1" fill="hold">
                                          <p:stCondLst>
                                            <p:cond delay="0"/>
                                          </p:stCondLst>
                                        </p:cTn>
                                        <p:tgtEl>
                                          <p:spTgt spid="266250"/>
                                        </p:tgtEl>
                                        <p:attrNameLst>
                                          <p:attrName>style.visibility</p:attrName>
                                        </p:attrNameLst>
                                      </p:cBhvr>
                                      <p:to>
                                        <p:strVal val="visible"/>
                                      </p:to>
                                    </p:set>
                                    <p:animEffect transition="in" filter="wipe(up)">
                                      <p:cBhvr>
                                        <p:cTn id="61" dur="500"/>
                                        <p:tgtEl>
                                          <p:spTgt spid="26625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66308">
                                            <p:txEl>
                                              <p:pRg st="0" end="0"/>
                                            </p:txEl>
                                          </p:spTgt>
                                        </p:tgtEl>
                                        <p:attrNameLst>
                                          <p:attrName>style.visibility</p:attrName>
                                        </p:attrNameLst>
                                      </p:cBhvr>
                                      <p:to>
                                        <p:strVal val="visible"/>
                                      </p:to>
                                    </p:set>
                                    <p:animEffect transition="in" filter="wipe(left)">
                                      <p:cBhvr>
                                        <p:cTn id="66" dur="500"/>
                                        <p:tgtEl>
                                          <p:spTgt spid="266308">
                                            <p:txEl>
                                              <p:pRg st="0" end="0"/>
                                            </p:txEl>
                                          </p:spTgt>
                                        </p:tgtEl>
                                      </p:cBhvr>
                                    </p:animEffect>
                                  </p:childTnLst>
                                </p:cTn>
                              </p:par>
                            </p:childTnLst>
                          </p:cTn>
                        </p:par>
                        <p:par>
                          <p:cTn id="67" fill="hold" nodeType="afterGroup">
                            <p:stCondLst>
                              <p:cond delay="500"/>
                            </p:stCondLst>
                            <p:childTnLst>
                              <p:par>
                                <p:cTn id="68" presetID="22" presetClass="entr" presetSubtype="8" fill="hold" grpId="0" nodeType="afterEffect">
                                  <p:stCondLst>
                                    <p:cond delay="1000"/>
                                  </p:stCondLst>
                                  <p:childTnLst>
                                    <p:set>
                                      <p:cBhvr>
                                        <p:cTn id="69" dur="1" fill="hold">
                                          <p:stCondLst>
                                            <p:cond delay="0"/>
                                          </p:stCondLst>
                                        </p:cTn>
                                        <p:tgtEl>
                                          <p:spTgt spid="266309">
                                            <p:txEl>
                                              <p:pRg st="0" end="0"/>
                                            </p:txEl>
                                          </p:spTgt>
                                        </p:tgtEl>
                                        <p:attrNameLst>
                                          <p:attrName>style.visibility</p:attrName>
                                        </p:attrNameLst>
                                      </p:cBhvr>
                                      <p:to>
                                        <p:strVal val="visible"/>
                                      </p:to>
                                    </p:set>
                                    <p:animEffect transition="in" filter="wipe(left)">
                                      <p:cBhvr>
                                        <p:cTn id="70" dur="500"/>
                                        <p:tgtEl>
                                          <p:spTgt spid="266309">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66310">
                                            <p:txEl>
                                              <p:pRg st="0" end="0"/>
                                            </p:txEl>
                                          </p:spTgt>
                                        </p:tgtEl>
                                        <p:attrNameLst>
                                          <p:attrName>style.visibility</p:attrName>
                                        </p:attrNameLst>
                                      </p:cBhvr>
                                      <p:to>
                                        <p:strVal val="visible"/>
                                      </p:to>
                                    </p:set>
                                    <p:animEffect transition="in" filter="dissolve">
                                      <p:cBhvr>
                                        <p:cTn id="75" dur="500"/>
                                        <p:tgtEl>
                                          <p:spTgt spid="266310">
                                            <p:txEl>
                                              <p:pRg st="0" end="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66305">
                                            <p:txEl>
                                              <p:pRg st="0" end="0"/>
                                            </p:txEl>
                                          </p:spTgt>
                                        </p:tgtEl>
                                        <p:attrNameLst>
                                          <p:attrName>style.visibility</p:attrName>
                                        </p:attrNameLst>
                                      </p:cBhvr>
                                      <p:to>
                                        <p:strVal val="visible"/>
                                      </p:to>
                                    </p:set>
                                    <p:animEffect transition="in" filter="wipe(left)">
                                      <p:cBhvr>
                                        <p:cTn id="80" dur="500"/>
                                        <p:tgtEl>
                                          <p:spTgt spid="266305">
                                            <p:txEl>
                                              <p:pRg st="0" end="0"/>
                                            </p:txEl>
                                          </p:spTgt>
                                        </p:tgtEl>
                                      </p:cBhvr>
                                    </p:animEffect>
                                  </p:childTnLst>
                                </p:cTn>
                              </p:par>
                            </p:childTnLst>
                          </p:cTn>
                        </p:par>
                        <p:par>
                          <p:cTn id="81" fill="hold" nodeType="afterGroup">
                            <p:stCondLst>
                              <p:cond delay="500"/>
                            </p:stCondLst>
                            <p:childTnLst>
                              <p:par>
                                <p:cTn id="82" presetID="22" presetClass="entr" presetSubtype="1" fill="hold" nodeType="afterEffect">
                                  <p:stCondLst>
                                    <p:cond delay="1000"/>
                                  </p:stCondLst>
                                  <p:childTnLst>
                                    <p:set>
                                      <p:cBhvr>
                                        <p:cTn id="83" dur="1" fill="hold">
                                          <p:stCondLst>
                                            <p:cond delay="0"/>
                                          </p:stCondLst>
                                        </p:cTn>
                                        <p:tgtEl>
                                          <p:spTgt spid="266254"/>
                                        </p:tgtEl>
                                        <p:attrNameLst>
                                          <p:attrName>style.visibility</p:attrName>
                                        </p:attrNameLst>
                                      </p:cBhvr>
                                      <p:to>
                                        <p:strVal val="visible"/>
                                      </p:to>
                                    </p:set>
                                    <p:animEffect transition="in" filter="wipe(up)">
                                      <p:cBhvr>
                                        <p:cTn id="84" dur="500"/>
                                        <p:tgtEl>
                                          <p:spTgt spid="26625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66311">
                                            <p:txEl>
                                              <p:pRg st="0" end="0"/>
                                            </p:txEl>
                                          </p:spTgt>
                                        </p:tgtEl>
                                        <p:attrNameLst>
                                          <p:attrName>style.visibility</p:attrName>
                                        </p:attrNameLst>
                                      </p:cBhvr>
                                      <p:to>
                                        <p:strVal val="visible"/>
                                      </p:to>
                                    </p:set>
                                    <p:animEffect transition="in" filter="wipe(left)">
                                      <p:cBhvr>
                                        <p:cTn id="89" dur="500"/>
                                        <p:tgtEl>
                                          <p:spTgt spid="266311">
                                            <p:txEl>
                                              <p:pRg st="0" end="0"/>
                                            </p:txEl>
                                          </p:spTgt>
                                        </p:tgtEl>
                                      </p:cBhvr>
                                    </p:animEffect>
                                  </p:childTnLst>
                                </p:cTn>
                              </p:par>
                            </p:childTnLst>
                          </p:cTn>
                        </p:par>
                        <p:par>
                          <p:cTn id="90" fill="hold" nodeType="afterGroup">
                            <p:stCondLst>
                              <p:cond delay="500"/>
                            </p:stCondLst>
                            <p:childTnLst>
                              <p:par>
                                <p:cTn id="91" presetID="22" presetClass="entr" presetSubtype="8" fill="hold" grpId="0" nodeType="afterEffect">
                                  <p:stCondLst>
                                    <p:cond delay="1000"/>
                                  </p:stCondLst>
                                  <p:childTnLst>
                                    <p:set>
                                      <p:cBhvr>
                                        <p:cTn id="92" dur="1" fill="hold">
                                          <p:stCondLst>
                                            <p:cond delay="0"/>
                                          </p:stCondLst>
                                        </p:cTn>
                                        <p:tgtEl>
                                          <p:spTgt spid="266312">
                                            <p:txEl>
                                              <p:pRg st="0" end="0"/>
                                            </p:txEl>
                                          </p:spTgt>
                                        </p:tgtEl>
                                        <p:attrNameLst>
                                          <p:attrName>style.visibility</p:attrName>
                                        </p:attrNameLst>
                                      </p:cBhvr>
                                      <p:to>
                                        <p:strVal val="visible"/>
                                      </p:to>
                                    </p:set>
                                    <p:animEffect transition="in" filter="wipe(left)">
                                      <p:cBhvr>
                                        <p:cTn id="93" dur="500"/>
                                        <p:tgtEl>
                                          <p:spTgt spid="266312">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266313">
                                            <p:txEl>
                                              <p:pRg st="0" end="0"/>
                                            </p:txEl>
                                          </p:spTgt>
                                        </p:tgtEl>
                                        <p:attrNameLst>
                                          <p:attrName>style.visibility</p:attrName>
                                        </p:attrNameLst>
                                      </p:cBhvr>
                                      <p:to>
                                        <p:strVal val="visible"/>
                                      </p:to>
                                    </p:set>
                                    <p:animEffect transition="in" filter="dissolve">
                                      <p:cBhvr>
                                        <p:cTn id="98" dur="500"/>
                                        <p:tgtEl>
                                          <p:spTgt spid="266313">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66306">
                                            <p:txEl>
                                              <p:pRg st="0" end="0"/>
                                            </p:txEl>
                                          </p:spTgt>
                                        </p:tgtEl>
                                        <p:attrNameLst>
                                          <p:attrName>style.visibility</p:attrName>
                                        </p:attrNameLst>
                                      </p:cBhvr>
                                      <p:to>
                                        <p:strVal val="visible"/>
                                      </p:to>
                                    </p:set>
                                    <p:animEffect transition="in" filter="wipe(left)">
                                      <p:cBhvr>
                                        <p:cTn id="103" dur="500"/>
                                        <p:tgtEl>
                                          <p:spTgt spid="266306">
                                            <p:txEl>
                                              <p:pRg st="0" end="0"/>
                                            </p:txEl>
                                          </p:spTgt>
                                        </p:tgtEl>
                                      </p:cBhvr>
                                    </p:animEffect>
                                  </p:childTnLst>
                                </p:cTn>
                              </p:par>
                            </p:childTnLst>
                          </p:cTn>
                        </p:par>
                        <p:par>
                          <p:cTn id="104" fill="hold" nodeType="afterGroup">
                            <p:stCondLst>
                              <p:cond delay="500"/>
                            </p:stCondLst>
                            <p:childTnLst>
                              <p:par>
                                <p:cTn id="105" presetID="22" presetClass="entr" presetSubtype="1" fill="hold" nodeType="afterEffect">
                                  <p:stCondLst>
                                    <p:cond delay="1000"/>
                                  </p:stCondLst>
                                  <p:childTnLst>
                                    <p:set>
                                      <p:cBhvr>
                                        <p:cTn id="106" dur="1" fill="hold">
                                          <p:stCondLst>
                                            <p:cond delay="0"/>
                                          </p:stCondLst>
                                        </p:cTn>
                                        <p:tgtEl>
                                          <p:spTgt spid="266257"/>
                                        </p:tgtEl>
                                        <p:attrNameLst>
                                          <p:attrName>style.visibility</p:attrName>
                                        </p:attrNameLst>
                                      </p:cBhvr>
                                      <p:to>
                                        <p:strVal val="visible"/>
                                      </p:to>
                                    </p:set>
                                    <p:animEffect transition="in" filter="wipe(up)">
                                      <p:cBhvr>
                                        <p:cTn id="107" dur="500"/>
                                        <p:tgtEl>
                                          <p:spTgt spid="26625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66314">
                                            <p:txEl>
                                              <p:pRg st="0" end="0"/>
                                            </p:txEl>
                                          </p:spTgt>
                                        </p:tgtEl>
                                        <p:attrNameLst>
                                          <p:attrName>style.visibility</p:attrName>
                                        </p:attrNameLst>
                                      </p:cBhvr>
                                      <p:to>
                                        <p:strVal val="visible"/>
                                      </p:to>
                                    </p:set>
                                    <p:animEffect transition="in" filter="wipe(left)">
                                      <p:cBhvr>
                                        <p:cTn id="112" dur="500"/>
                                        <p:tgtEl>
                                          <p:spTgt spid="266314">
                                            <p:txEl>
                                              <p:pRg st="0" end="0"/>
                                            </p:txEl>
                                          </p:spTgt>
                                        </p:tgtEl>
                                      </p:cBhvr>
                                    </p:animEffect>
                                  </p:childTnLst>
                                </p:cTn>
                              </p:par>
                            </p:childTnLst>
                          </p:cTn>
                        </p:par>
                        <p:par>
                          <p:cTn id="113" fill="hold" nodeType="afterGroup">
                            <p:stCondLst>
                              <p:cond delay="500"/>
                            </p:stCondLst>
                            <p:childTnLst>
                              <p:par>
                                <p:cTn id="114" presetID="22" presetClass="entr" presetSubtype="8" fill="hold" grpId="0" nodeType="afterEffect">
                                  <p:stCondLst>
                                    <p:cond delay="1000"/>
                                  </p:stCondLst>
                                  <p:childTnLst>
                                    <p:set>
                                      <p:cBhvr>
                                        <p:cTn id="115" dur="1" fill="hold">
                                          <p:stCondLst>
                                            <p:cond delay="0"/>
                                          </p:stCondLst>
                                        </p:cTn>
                                        <p:tgtEl>
                                          <p:spTgt spid="266315">
                                            <p:txEl>
                                              <p:pRg st="0" end="0"/>
                                            </p:txEl>
                                          </p:spTgt>
                                        </p:tgtEl>
                                        <p:attrNameLst>
                                          <p:attrName>style.visibility</p:attrName>
                                        </p:attrNameLst>
                                      </p:cBhvr>
                                      <p:to>
                                        <p:strVal val="visible"/>
                                      </p:to>
                                    </p:set>
                                    <p:animEffect transition="in" filter="wipe(left)">
                                      <p:cBhvr>
                                        <p:cTn id="116" dur="500"/>
                                        <p:tgtEl>
                                          <p:spTgt spid="266315">
                                            <p:txEl>
                                              <p:pRg st="0" end="0"/>
                                            </p:txEl>
                                          </p:spTgt>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266316">
                                            <p:txEl>
                                              <p:pRg st="0" end="0"/>
                                            </p:txEl>
                                          </p:spTgt>
                                        </p:tgtEl>
                                        <p:attrNameLst>
                                          <p:attrName>style.visibility</p:attrName>
                                        </p:attrNameLst>
                                      </p:cBhvr>
                                      <p:to>
                                        <p:strVal val="visible"/>
                                      </p:to>
                                    </p:set>
                                    <p:animEffect transition="in" filter="dissolve">
                                      <p:cBhvr>
                                        <p:cTn id="121" dur="500"/>
                                        <p:tgtEl>
                                          <p:spTgt spid="266316">
                                            <p:txEl>
                                              <p:pRg st="0" end="0"/>
                                            </p:txEl>
                                          </p:spTgt>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66307">
                                            <p:txEl>
                                              <p:pRg st="0" end="0"/>
                                            </p:txEl>
                                          </p:spTgt>
                                        </p:tgtEl>
                                        <p:attrNameLst>
                                          <p:attrName>style.visibility</p:attrName>
                                        </p:attrNameLst>
                                      </p:cBhvr>
                                      <p:to>
                                        <p:strVal val="visible"/>
                                      </p:to>
                                    </p:set>
                                    <p:animEffect transition="in" filter="wipe(left)">
                                      <p:cBhvr>
                                        <p:cTn id="126" dur="500"/>
                                        <p:tgtEl>
                                          <p:spTgt spid="266307">
                                            <p:txEl>
                                              <p:pRg st="0" end="0"/>
                                            </p:txEl>
                                          </p:spTgt>
                                        </p:tgtEl>
                                      </p:cBhvr>
                                    </p:animEffect>
                                  </p:childTnLst>
                                </p:cTn>
                              </p:par>
                            </p:childTnLst>
                          </p:cTn>
                        </p:par>
                        <p:par>
                          <p:cTn id="127" fill="hold" nodeType="afterGroup">
                            <p:stCondLst>
                              <p:cond delay="500"/>
                            </p:stCondLst>
                            <p:childTnLst>
                              <p:par>
                                <p:cTn id="128" presetID="22" presetClass="entr" presetSubtype="1" fill="hold" nodeType="afterEffect">
                                  <p:stCondLst>
                                    <p:cond delay="1000"/>
                                  </p:stCondLst>
                                  <p:childTnLst>
                                    <p:set>
                                      <p:cBhvr>
                                        <p:cTn id="129" dur="1" fill="hold">
                                          <p:stCondLst>
                                            <p:cond delay="0"/>
                                          </p:stCondLst>
                                        </p:cTn>
                                        <p:tgtEl>
                                          <p:spTgt spid="266260"/>
                                        </p:tgtEl>
                                        <p:attrNameLst>
                                          <p:attrName>style.visibility</p:attrName>
                                        </p:attrNameLst>
                                      </p:cBhvr>
                                      <p:to>
                                        <p:strVal val="visible"/>
                                      </p:to>
                                    </p:set>
                                    <p:animEffect transition="in" filter="wipe(up)">
                                      <p:cBhvr>
                                        <p:cTn id="130" dur="500"/>
                                        <p:tgtEl>
                                          <p:spTgt spid="266260"/>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266317">
                                            <p:txEl>
                                              <p:pRg st="0" end="0"/>
                                            </p:txEl>
                                          </p:spTgt>
                                        </p:tgtEl>
                                        <p:attrNameLst>
                                          <p:attrName>style.visibility</p:attrName>
                                        </p:attrNameLst>
                                      </p:cBhvr>
                                      <p:to>
                                        <p:strVal val="visible"/>
                                      </p:to>
                                    </p:set>
                                    <p:animEffect transition="in" filter="wipe(left)">
                                      <p:cBhvr>
                                        <p:cTn id="135" dur="500"/>
                                        <p:tgtEl>
                                          <p:spTgt spid="266317">
                                            <p:txEl>
                                              <p:pRg st="0" end="0"/>
                                            </p:txEl>
                                          </p:spTgt>
                                        </p:tgtEl>
                                      </p:cBhvr>
                                    </p:animEffect>
                                  </p:childTnLst>
                                </p:cTn>
                              </p:par>
                            </p:childTnLst>
                          </p:cTn>
                        </p:par>
                        <p:par>
                          <p:cTn id="136" fill="hold" nodeType="afterGroup">
                            <p:stCondLst>
                              <p:cond delay="500"/>
                            </p:stCondLst>
                            <p:childTnLst>
                              <p:par>
                                <p:cTn id="137" presetID="22" presetClass="entr" presetSubtype="8" fill="hold" grpId="0" nodeType="afterEffect">
                                  <p:stCondLst>
                                    <p:cond delay="1000"/>
                                  </p:stCondLst>
                                  <p:childTnLst>
                                    <p:set>
                                      <p:cBhvr>
                                        <p:cTn id="138" dur="1" fill="hold">
                                          <p:stCondLst>
                                            <p:cond delay="0"/>
                                          </p:stCondLst>
                                        </p:cTn>
                                        <p:tgtEl>
                                          <p:spTgt spid="266318">
                                            <p:txEl>
                                              <p:pRg st="0" end="0"/>
                                            </p:txEl>
                                          </p:spTgt>
                                        </p:tgtEl>
                                        <p:attrNameLst>
                                          <p:attrName>style.visibility</p:attrName>
                                        </p:attrNameLst>
                                      </p:cBhvr>
                                      <p:to>
                                        <p:strVal val="visible"/>
                                      </p:to>
                                    </p:set>
                                    <p:animEffect transition="in" filter="wipe(left)">
                                      <p:cBhvr>
                                        <p:cTn id="139" dur="500"/>
                                        <p:tgtEl>
                                          <p:spTgt spid="266318">
                                            <p:txEl>
                                              <p:pRg st="0" end="0"/>
                                            </p:txEl>
                                          </p:spTgt>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66319">
                                            <p:txEl>
                                              <p:pRg st="0" end="0"/>
                                            </p:txEl>
                                          </p:spTgt>
                                        </p:tgtEl>
                                        <p:attrNameLst>
                                          <p:attrName>style.visibility</p:attrName>
                                        </p:attrNameLst>
                                      </p:cBhvr>
                                      <p:to>
                                        <p:strVal val="visible"/>
                                      </p:to>
                                    </p:set>
                                    <p:animEffect transition="in" filter="dissolve">
                                      <p:cBhvr>
                                        <p:cTn id="144" dur="500"/>
                                        <p:tgtEl>
                                          <p:spTgt spid="266319">
                                            <p:txEl>
                                              <p:pRg st="0" end="0"/>
                                            </p:txEl>
                                          </p:spTgt>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66287"/>
                                        </p:tgtEl>
                                        <p:attrNameLst>
                                          <p:attrName>style.visibility</p:attrName>
                                        </p:attrNameLst>
                                      </p:cBhvr>
                                      <p:to>
                                        <p:strVal val="visible"/>
                                      </p:to>
                                    </p:set>
                                    <p:animEffect transition="in" filter="wipe(left)">
                                      <p:cBhvr>
                                        <p:cTn id="149" dur="500"/>
                                        <p:tgtEl>
                                          <p:spTgt spid="266287"/>
                                        </p:tgtEl>
                                      </p:cBhvr>
                                    </p:animEffect>
                                  </p:childTnLst>
                                </p:cTn>
                              </p:par>
                            </p:childTnLst>
                          </p:cTn>
                        </p:par>
                        <p:par>
                          <p:cTn id="150" fill="hold" nodeType="afterGroup">
                            <p:stCondLst>
                              <p:cond delay="500"/>
                            </p:stCondLst>
                            <p:childTnLst>
                              <p:par>
                                <p:cTn id="151" presetID="22" presetClass="entr" presetSubtype="8" fill="hold" grpId="0" nodeType="afterEffect">
                                  <p:stCondLst>
                                    <p:cond delay="1000"/>
                                  </p:stCondLst>
                                  <p:childTnLst>
                                    <p:set>
                                      <p:cBhvr>
                                        <p:cTn id="152" dur="1" fill="hold">
                                          <p:stCondLst>
                                            <p:cond delay="0"/>
                                          </p:stCondLst>
                                        </p:cTn>
                                        <p:tgtEl>
                                          <p:spTgt spid="266288"/>
                                        </p:tgtEl>
                                        <p:attrNameLst>
                                          <p:attrName>style.visibility</p:attrName>
                                        </p:attrNameLst>
                                      </p:cBhvr>
                                      <p:to>
                                        <p:strVal val="visible"/>
                                      </p:to>
                                    </p:set>
                                    <p:animEffect transition="in" filter="wipe(left)">
                                      <p:cBhvr>
                                        <p:cTn id="153" dur="500"/>
                                        <p:tgtEl>
                                          <p:spTgt spid="266288"/>
                                        </p:tgtEl>
                                      </p:cBhvr>
                                    </p:animEffect>
                                  </p:childTnLst>
                                </p:cTn>
                              </p:par>
                            </p:childTnLst>
                          </p:cTn>
                        </p:par>
                        <p:par>
                          <p:cTn id="154" fill="hold" nodeType="afterGroup">
                            <p:stCondLst>
                              <p:cond delay="2000"/>
                            </p:stCondLst>
                            <p:childTnLst>
                              <p:par>
                                <p:cTn id="155" presetID="17" presetClass="entr" presetSubtype="1" fill="hold" nodeType="afterEffect">
                                  <p:stCondLst>
                                    <p:cond delay="1000"/>
                                  </p:stCondLst>
                                  <p:childTnLst>
                                    <p:set>
                                      <p:cBhvr>
                                        <p:cTn id="156" dur="1" fill="hold">
                                          <p:stCondLst>
                                            <p:cond delay="0"/>
                                          </p:stCondLst>
                                        </p:cTn>
                                        <p:tgtEl>
                                          <p:spTgt spid="266293"/>
                                        </p:tgtEl>
                                        <p:attrNameLst>
                                          <p:attrName>style.visibility</p:attrName>
                                        </p:attrNameLst>
                                      </p:cBhvr>
                                      <p:to>
                                        <p:strVal val="visible"/>
                                      </p:to>
                                    </p:set>
                                    <p:anim calcmode="lin" valueType="num">
                                      <p:cBhvr>
                                        <p:cTn id="157" dur="500" fill="hold"/>
                                        <p:tgtEl>
                                          <p:spTgt spid="266293"/>
                                        </p:tgtEl>
                                        <p:attrNameLst>
                                          <p:attrName>ppt_x</p:attrName>
                                        </p:attrNameLst>
                                      </p:cBhvr>
                                      <p:tavLst>
                                        <p:tav tm="0">
                                          <p:val>
                                            <p:strVal val="#ppt_x"/>
                                          </p:val>
                                        </p:tav>
                                        <p:tav tm="100000">
                                          <p:val>
                                            <p:strVal val="#ppt_x"/>
                                          </p:val>
                                        </p:tav>
                                      </p:tavLst>
                                    </p:anim>
                                    <p:anim calcmode="lin" valueType="num">
                                      <p:cBhvr>
                                        <p:cTn id="158" dur="500" fill="hold"/>
                                        <p:tgtEl>
                                          <p:spTgt spid="266293"/>
                                        </p:tgtEl>
                                        <p:attrNameLst>
                                          <p:attrName>ppt_y</p:attrName>
                                        </p:attrNameLst>
                                      </p:cBhvr>
                                      <p:tavLst>
                                        <p:tav tm="0">
                                          <p:val>
                                            <p:strVal val="#ppt_y-#ppt_h/2"/>
                                          </p:val>
                                        </p:tav>
                                        <p:tav tm="100000">
                                          <p:val>
                                            <p:strVal val="#ppt_y"/>
                                          </p:val>
                                        </p:tav>
                                      </p:tavLst>
                                    </p:anim>
                                    <p:anim calcmode="lin" valueType="num">
                                      <p:cBhvr>
                                        <p:cTn id="159" dur="500" fill="hold"/>
                                        <p:tgtEl>
                                          <p:spTgt spid="266293"/>
                                        </p:tgtEl>
                                        <p:attrNameLst>
                                          <p:attrName>ppt_w</p:attrName>
                                        </p:attrNameLst>
                                      </p:cBhvr>
                                      <p:tavLst>
                                        <p:tav tm="0">
                                          <p:val>
                                            <p:strVal val="#ppt_w"/>
                                          </p:val>
                                        </p:tav>
                                        <p:tav tm="100000">
                                          <p:val>
                                            <p:strVal val="#ppt_w"/>
                                          </p:val>
                                        </p:tav>
                                      </p:tavLst>
                                    </p:anim>
                                    <p:anim calcmode="lin" valueType="num">
                                      <p:cBhvr>
                                        <p:cTn id="160" dur="500" fill="hold"/>
                                        <p:tgtEl>
                                          <p:spTgt spid="266293"/>
                                        </p:tgtEl>
                                        <p:attrNameLst>
                                          <p:attrName>ppt_h</p:attrName>
                                        </p:attrNameLst>
                                      </p:cBhvr>
                                      <p:tavLst>
                                        <p:tav tm="0">
                                          <p:val>
                                            <p:fltVal val="0"/>
                                          </p:val>
                                        </p:tav>
                                        <p:tav tm="100000">
                                          <p:val>
                                            <p:strVal val="#ppt_h"/>
                                          </p:val>
                                        </p:tav>
                                      </p:tavLst>
                                    </p:anim>
                                  </p:childTnLst>
                                </p:cTn>
                              </p:par>
                            </p:childTnLst>
                          </p:cTn>
                        </p:par>
                        <p:par>
                          <p:cTn id="161" fill="hold" nodeType="afterGroup">
                            <p:stCondLst>
                              <p:cond delay="3500"/>
                            </p:stCondLst>
                            <p:childTnLst>
                              <p:par>
                                <p:cTn id="162" presetID="22" presetClass="entr" presetSubtype="8" fill="hold" grpId="0" nodeType="afterEffect">
                                  <p:stCondLst>
                                    <p:cond delay="1000"/>
                                  </p:stCondLst>
                                  <p:childTnLst>
                                    <p:set>
                                      <p:cBhvr>
                                        <p:cTn id="163" dur="1" fill="hold">
                                          <p:stCondLst>
                                            <p:cond delay="0"/>
                                          </p:stCondLst>
                                        </p:cTn>
                                        <p:tgtEl>
                                          <p:spTgt spid="266289">
                                            <p:txEl>
                                              <p:pRg st="0" end="0"/>
                                            </p:txEl>
                                          </p:spTgt>
                                        </p:tgtEl>
                                        <p:attrNameLst>
                                          <p:attrName>style.visibility</p:attrName>
                                        </p:attrNameLst>
                                      </p:cBhvr>
                                      <p:to>
                                        <p:strVal val="visible"/>
                                      </p:to>
                                    </p:set>
                                    <p:animEffect transition="in" filter="wipe(left)">
                                      <p:cBhvr>
                                        <p:cTn id="164" dur="500"/>
                                        <p:tgtEl>
                                          <p:spTgt spid="266289">
                                            <p:txEl>
                                              <p:pRg st="0" end="0"/>
                                            </p:txEl>
                                          </p:spTgt>
                                        </p:tgtEl>
                                      </p:cBhvr>
                                    </p:animEffect>
                                  </p:childTnLst>
                                </p:cTn>
                              </p:par>
                            </p:childTnLst>
                          </p:cTn>
                        </p:par>
                        <p:par>
                          <p:cTn id="165" fill="hold" nodeType="afterGroup">
                            <p:stCondLst>
                              <p:cond delay="5000"/>
                            </p:stCondLst>
                            <p:childTnLst>
                              <p:par>
                                <p:cTn id="166" presetID="22" presetClass="entr" presetSubtype="8" fill="hold" grpId="0" nodeType="afterEffect">
                                  <p:stCondLst>
                                    <p:cond delay="1000"/>
                                  </p:stCondLst>
                                  <p:childTnLst>
                                    <p:set>
                                      <p:cBhvr>
                                        <p:cTn id="167" dur="1" fill="hold">
                                          <p:stCondLst>
                                            <p:cond delay="0"/>
                                          </p:stCondLst>
                                        </p:cTn>
                                        <p:tgtEl>
                                          <p:spTgt spid="266290">
                                            <p:txEl>
                                              <p:pRg st="0" end="0"/>
                                            </p:txEl>
                                          </p:spTgt>
                                        </p:tgtEl>
                                        <p:attrNameLst>
                                          <p:attrName>style.visibility</p:attrName>
                                        </p:attrNameLst>
                                      </p:cBhvr>
                                      <p:to>
                                        <p:strVal val="visible"/>
                                      </p:to>
                                    </p:set>
                                    <p:animEffect transition="in" filter="wipe(left)">
                                      <p:cBhvr>
                                        <p:cTn id="168" dur="500"/>
                                        <p:tgtEl>
                                          <p:spTgt spid="266290">
                                            <p:txEl>
                                              <p:pRg st="0" end="0"/>
                                            </p:txEl>
                                          </p:spTgt>
                                        </p:tgtEl>
                                      </p:cBhvr>
                                    </p:animEffect>
                                  </p:childTnLst>
                                </p:cTn>
                              </p:par>
                            </p:childTnLst>
                          </p:cTn>
                        </p:par>
                        <p:par>
                          <p:cTn id="169" fill="hold" nodeType="afterGroup">
                            <p:stCondLst>
                              <p:cond delay="6500"/>
                            </p:stCondLst>
                            <p:childTnLst>
                              <p:par>
                                <p:cTn id="170" presetID="22" presetClass="entr" presetSubtype="1" fill="hold" grpId="0" nodeType="afterEffect">
                                  <p:stCondLst>
                                    <p:cond delay="1000"/>
                                  </p:stCondLst>
                                  <p:childTnLst>
                                    <p:set>
                                      <p:cBhvr>
                                        <p:cTn id="171" dur="1" fill="hold">
                                          <p:stCondLst>
                                            <p:cond delay="0"/>
                                          </p:stCondLst>
                                        </p:cTn>
                                        <p:tgtEl>
                                          <p:spTgt spid="266291"/>
                                        </p:tgtEl>
                                        <p:attrNameLst>
                                          <p:attrName>style.visibility</p:attrName>
                                        </p:attrNameLst>
                                      </p:cBhvr>
                                      <p:to>
                                        <p:strVal val="visible"/>
                                      </p:to>
                                    </p:set>
                                    <p:animEffect transition="in" filter="wipe(up)">
                                      <p:cBhvr>
                                        <p:cTn id="172" dur="500"/>
                                        <p:tgtEl>
                                          <p:spTgt spid="26629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1" fill="hold" grpId="0" nodeType="clickEffect">
                                  <p:stCondLst>
                                    <p:cond delay="0"/>
                                  </p:stCondLst>
                                  <p:childTnLst>
                                    <p:set>
                                      <p:cBhvr>
                                        <p:cTn id="176" dur="1" fill="hold">
                                          <p:stCondLst>
                                            <p:cond delay="0"/>
                                          </p:stCondLst>
                                        </p:cTn>
                                        <p:tgtEl>
                                          <p:spTgt spid="266292"/>
                                        </p:tgtEl>
                                        <p:attrNameLst>
                                          <p:attrName>style.visibility</p:attrName>
                                        </p:attrNameLst>
                                      </p:cBhvr>
                                      <p:to>
                                        <p:strVal val="visible"/>
                                      </p:to>
                                    </p:set>
                                    <p:animEffect transition="in" filter="wipe(up)">
                                      <p:cBhvr>
                                        <p:cTn id="177" dur="500"/>
                                        <p:tgtEl>
                                          <p:spTgt spid="266292"/>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66328"/>
                                        </p:tgtEl>
                                        <p:attrNameLst>
                                          <p:attrName>style.visibility</p:attrName>
                                        </p:attrNameLst>
                                      </p:cBhvr>
                                      <p:to>
                                        <p:strVal val="visible"/>
                                      </p:to>
                                    </p:set>
                                    <p:animEffect transition="in" filter="wipe(left)">
                                      <p:cBhvr>
                                        <p:cTn id="182" dur="500"/>
                                        <p:tgtEl>
                                          <p:spTgt spid="266328"/>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66248"/>
                                        </p:tgtEl>
                                        <p:attrNameLst>
                                          <p:attrName>style.visibility</p:attrName>
                                        </p:attrNameLst>
                                      </p:cBhvr>
                                      <p:to>
                                        <p:strVal val="visible"/>
                                      </p:to>
                                    </p:set>
                                    <p:animEffect transition="in" filter="wipe(left)">
                                      <p:cBhvr>
                                        <p:cTn id="187" dur="500"/>
                                        <p:tgtEl>
                                          <p:spTgt spid="266248"/>
                                        </p:tgtEl>
                                      </p:cBhvr>
                                    </p:animEffect>
                                  </p:childTnLst>
                                </p:cTn>
                              </p:par>
                            </p:childTnLst>
                          </p:cTn>
                        </p:par>
                        <p:par>
                          <p:cTn id="188" fill="hold" nodeType="afterGroup">
                            <p:stCondLst>
                              <p:cond delay="500"/>
                            </p:stCondLst>
                            <p:childTnLst>
                              <p:par>
                                <p:cTn id="189" presetID="22" presetClass="entr" presetSubtype="8" fill="hold" nodeType="afterEffect">
                                  <p:stCondLst>
                                    <p:cond delay="0"/>
                                  </p:stCondLst>
                                  <p:childTnLst>
                                    <p:set>
                                      <p:cBhvr>
                                        <p:cTn id="190" dur="1" fill="hold">
                                          <p:stCondLst>
                                            <p:cond delay="0"/>
                                          </p:stCondLst>
                                        </p:cTn>
                                        <p:tgtEl>
                                          <p:spTgt spid="266330"/>
                                        </p:tgtEl>
                                        <p:attrNameLst>
                                          <p:attrName>style.visibility</p:attrName>
                                        </p:attrNameLst>
                                      </p:cBhvr>
                                      <p:to>
                                        <p:strVal val="visible"/>
                                      </p:to>
                                    </p:set>
                                    <p:animEffect transition="in" filter="wipe(left)">
                                      <p:cBhvr>
                                        <p:cTn id="191" dur="1000"/>
                                        <p:tgtEl>
                                          <p:spTgt spid="266330"/>
                                        </p:tgtEl>
                                      </p:cBhvr>
                                    </p:animEffect>
                                  </p:childTnLst>
                                </p:cTn>
                              </p:par>
                            </p:childTnLst>
                          </p:cTn>
                        </p:par>
                        <p:par>
                          <p:cTn id="192" fill="hold" nodeType="afterGroup">
                            <p:stCondLst>
                              <p:cond delay="1500"/>
                            </p:stCondLst>
                            <p:childTnLst>
                              <p:par>
                                <p:cTn id="193" presetID="22" presetClass="entr" presetSubtype="8" fill="hold" grpId="0" nodeType="afterEffect">
                                  <p:stCondLst>
                                    <p:cond delay="1000"/>
                                  </p:stCondLst>
                                  <p:childTnLst>
                                    <p:set>
                                      <p:cBhvr>
                                        <p:cTn id="194" dur="1" fill="hold">
                                          <p:stCondLst>
                                            <p:cond delay="0"/>
                                          </p:stCondLst>
                                        </p:cTn>
                                        <p:tgtEl>
                                          <p:spTgt spid="266249">
                                            <p:txEl>
                                              <p:pRg st="0" end="0"/>
                                            </p:txEl>
                                          </p:spTgt>
                                        </p:tgtEl>
                                        <p:attrNameLst>
                                          <p:attrName>style.visibility</p:attrName>
                                        </p:attrNameLst>
                                      </p:cBhvr>
                                      <p:to>
                                        <p:strVal val="visible"/>
                                      </p:to>
                                    </p:set>
                                    <p:animEffect transition="in" filter="wipe(left)">
                                      <p:cBhvr>
                                        <p:cTn id="195" dur="500"/>
                                        <p:tgtEl>
                                          <p:spTgt spid="2662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build="p" autoUpdateAnimBg="0" advAuto="0"/>
      <p:bldP spid="266246" grpId="0" autoUpdateAnimBg="0"/>
      <p:bldP spid="266247" grpId="0" autoUpdateAnimBg="0"/>
      <p:bldP spid="266248" grpId="0" autoUpdateAnimBg="0"/>
      <p:bldP spid="266249" grpId="0" build="p" autoUpdateAnimBg="0" advAuto="1000"/>
      <p:bldP spid="266253" grpId="0" animBg="1" autoUpdateAnimBg="0"/>
      <p:bldP spid="266287" grpId="0" animBg="1"/>
      <p:bldP spid="266288" grpId="0" autoUpdateAnimBg="0"/>
      <p:bldP spid="266289" grpId="0" build="p" autoUpdateAnimBg="0" advAuto="1000"/>
      <p:bldP spid="266290" grpId="0" build="p" autoUpdateAnimBg="0" advAuto="1000"/>
      <p:bldP spid="266291" grpId="0" autoUpdateAnimBg="0"/>
      <p:bldP spid="266292" grpId="0" autoUpdateAnimBg="0"/>
      <p:bldP spid="266300" grpId="0" autoUpdateAnimBg="0"/>
      <p:bldP spid="266301" grpId="0" build="p" autoUpdateAnimBg="0" advAuto="1000"/>
      <p:bldP spid="266302" grpId="0" build="p" autoUpdateAnimBg="0" advAuto="0"/>
      <p:bldP spid="266303" grpId="0" build="p" autoUpdateAnimBg="0" advAuto="0"/>
      <p:bldP spid="266304" grpId="0" build="p" autoUpdateAnimBg="0" advAuto="1000"/>
      <p:bldP spid="266305" grpId="0" build="p" autoUpdateAnimBg="0"/>
      <p:bldP spid="266306" grpId="0" build="p" autoUpdateAnimBg="0"/>
      <p:bldP spid="266307" grpId="0" build="p" autoUpdateAnimBg="0"/>
      <p:bldP spid="266308" grpId="0" build="p" autoUpdateAnimBg="0"/>
      <p:bldP spid="266309" grpId="0" build="p" autoUpdateAnimBg="0" advAuto="1000"/>
      <p:bldP spid="266310" grpId="0" build="p" autoUpdateAnimBg="0"/>
      <p:bldP spid="266311" grpId="0" build="p" autoUpdateAnimBg="0"/>
      <p:bldP spid="266312" grpId="0" build="p" autoUpdateAnimBg="0" advAuto="1000"/>
      <p:bldP spid="266313" grpId="0" build="p" autoUpdateAnimBg="0"/>
      <p:bldP spid="266314" grpId="0" build="p" autoUpdateAnimBg="0"/>
      <p:bldP spid="266315" grpId="0" build="p" autoUpdateAnimBg="0" advAuto="1000"/>
      <p:bldP spid="266316" grpId="0" build="p" autoUpdateAnimBg="0"/>
      <p:bldP spid="266317" grpId="0" build="p" autoUpdateAnimBg="0"/>
      <p:bldP spid="266318" grpId="0" build="p" autoUpdateAnimBg="0" advAuto="1000"/>
      <p:bldP spid="266319" grpId="0" build="p" autoUpdateAnimBg="0"/>
      <p:bldP spid="266328"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rrowheads="1"/>
          </p:cNvSpPr>
          <p:nvPr>
            <p:ph type="body" idx="1"/>
          </p:nvPr>
        </p:nvSpPr>
        <p:spPr>
          <a:xfrm>
            <a:off x="304800" y="1268413"/>
            <a:ext cx="8540750" cy="1008062"/>
          </a:xfrm>
        </p:spPr>
        <p:txBody>
          <a:bodyPr/>
          <a:lstStyle/>
          <a:p>
            <a:pPr lvl="1">
              <a:buFont typeface="Wingdings" pitchFamily="2" charset="2"/>
              <a:buNone/>
            </a:pPr>
            <a:r>
              <a:rPr lang="en-US" altLang="zh-CN" b="1"/>
              <a:t>3) </a:t>
            </a:r>
            <a:r>
              <a:rPr lang="zh-CN" altLang="en-US" b="1"/>
              <a:t>三极管非门</a:t>
            </a:r>
            <a:r>
              <a:rPr lang="en-US" altLang="zh-CN" b="1"/>
              <a:t>(</a:t>
            </a:r>
            <a:r>
              <a:rPr lang="zh-CN" altLang="en-US" b="1"/>
              <a:t>反相器</a:t>
            </a:r>
            <a:r>
              <a:rPr lang="en-US" altLang="zh-CN" b="1"/>
              <a:t>)</a:t>
            </a:r>
          </a:p>
        </p:txBody>
      </p:sp>
      <p:graphicFrame>
        <p:nvGraphicFramePr>
          <p:cNvPr id="267267" name="Object 3"/>
          <p:cNvGraphicFramePr>
            <a:graphicFrameLocks noChangeAspect="1"/>
          </p:cNvGraphicFramePr>
          <p:nvPr/>
        </p:nvGraphicFramePr>
        <p:xfrm>
          <a:off x="684213" y="1844675"/>
          <a:ext cx="2090737" cy="511175"/>
        </p:xfrm>
        <a:graphic>
          <a:graphicData uri="http://schemas.openxmlformats.org/presentationml/2006/ole">
            <mc:AlternateContent xmlns:mc="http://schemas.openxmlformats.org/markup-compatibility/2006">
              <mc:Choice xmlns:v="urn:schemas-microsoft-com:vml" Requires="v">
                <p:oleObj spid="_x0000_s267350" name="公式" r:id="rId3" imgW="876240" imgH="215640" progId="Equation.3">
                  <p:embed/>
                </p:oleObj>
              </mc:Choice>
              <mc:Fallback>
                <p:oleObj name="公式" r:id="rId3" imgW="87624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44675"/>
                        <a:ext cx="2090737" cy="5111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68" name="Text Box 4"/>
          <p:cNvSpPr txBox="1">
            <a:spLocks noChangeArrowheads="1"/>
          </p:cNvSpPr>
          <p:nvPr/>
        </p:nvSpPr>
        <p:spPr bwMode="auto">
          <a:xfrm>
            <a:off x="3132138" y="1844675"/>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latin typeface="宋体" pitchFamily="2" charset="-122"/>
              </a:rPr>
              <a:t>T </a:t>
            </a:r>
            <a:r>
              <a:rPr lang="zh-CN" altLang="en-US" sz="2800">
                <a:solidFill>
                  <a:srgbClr val="0033CC"/>
                </a:solidFill>
                <a:latin typeface="宋体" pitchFamily="2" charset="-122"/>
              </a:rPr>
              <a:t>截止</a:t>
            </a:r>
          </a:p>
        </p:txBody>
      </p:sp>
      <p:graphicFrame>
        <p:nvGraphicFramePr>
          <p:cNvPr id="267269" name="Object 5"/>
          <p:cNvGraphicFramePr>
            <a:graphicFrameLocks noChangeAspect="1"/>
          </p:cNvGraphicFramePr>
          <p:nvPr/>
        </p:nvGraphicFramePr>
        <p:xfrm>
          <a:off x="684213" y="2492375"/>
          <a:ext cx="3252787" cy="560388"/>
        </p:xfrm>
        <a:graphic>
          <a:graphicData uri="http://schemas.openxmlformats.org/presentationml/2006/ole">
            <mc:AlternateContent xmlns:mc="http://schemas.openxmlformats.org/markup-compatibility/2006">
              <mc:Choice xmlns:v="urn:schemas-microsoft-com:vml" Requires="v">
                <p:oleObj spid="_x0000_s267351" name="Equation" r:id="rId5" imgW="1358640" imgH="228600" progId="Equation.3">
                  <p:embed/>
                </p:oleObj>
              </mc:Choice>
              <mc:Fallback>
                <p:oleObj name="Equation" r:id="rId5" imgW="135864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492375"/>
                        <a:ext cx="3252787" cy="5603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0" name="Object 6"/>
          <p:cNvGraphicFramePr>
            <a:graphicFrameLocks noChangeAspect="1"/>
          </p:cNvGraphicFramePr>
          <p:nvPr/>
        </p:nvGraphicFramePr>
        <p:xfrm>
          <a:off x="755650" y="3068638"/>
          <a:ext cx="1970088" cy="506412"/>
        </p:xfrm>
        <a:graphic>
          <a:graphicData uri="http://schemas.openxmlformats.org/presentationml/2006/ole">
            <mc:AlternateContent xmlns:mc="http://schemas.openxmlformats.org/markup-compatibility/2006">
              <mc:Choice xmlns:v="urn:schemas-microsoft-com:vml" Requires="v">
                <p:oleObj spid="_x0000_s267352" name="公式" r:id="rId7" imgW="901440" imgH="215640" progId="Equation.3">
                  <p:embed/>
                </p:oleObj>
              </mc:Choice>
              <mc:Fallback>
                <p:oleObj name="公式" r:id="rId7" imgW="90144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3068638"/>
                        <a:ext cx="1970088" cy="5064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1" name="Text Box 7"/>
          <p:cNvSpPr txBox="1">
            <a:spLocks noChangeArrowheads="1"/>
          </p:cNvSpPr>
          <p:nvPr/>
        </p:nvSpPr>
        <p:spPr bwMode="auto">
          <a:xfrm>
            <a:off x="3132138" y="3068638"/>
            <a:ext cx="1643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latin typeface="宋体" pitchFamily="2" charset="-122"/>
              </a:rPr>
              <a:t>T </a:t>
            </a:r>
            <a:r>
              <a:rPr lang="zh-CN" altLang="en-US" sz="2800">
                <a:solidFill>
                  <a:srgbClr val="0033CC"/>
                </a:solidFill>
                <a:latin typeface="宋体" pitchFamily="2" charset="-122"/>
              </a:rPr>
              <a:t>导通</a:t>
            </a:r>
          </a:p>
        </p:txBody>
      </p:sp>
      <p:graphicFrame>
        <p:nvGraphicFramePr>
          <p:cNvPr id="267272" name="Object 8"/>
          <p:cNvGraphicFramePr>
            <a:graphicFrameLocks noChangeAspect="1"/>
          </p:cNvGraphicFramePr>
          <p:nvPr/>
        </p:nvGraphicFramePr>
        <p:xfrm>
          <a:off x="755650" y="3573463"/>
          <a:ext cx="2519363" cy="571500"/>
        </p:xfrm>
        <a:graphic>
          <a:graphicData uri="http://schemas.openxmlformats.org/presentationml/2006/ole">
            <mc:AlternateContent xmlns:mc="http://schemas.openxmlformats.org/markup-compatibility/2006">
              <mc:Choice xmlns:v="urn:schemas-microsoft-com:vml" Requires="v">
                <p:oleObj spid="_x0000_s267353" name="公式" r:id="rId9" imgW="1091880" imgH="228600" progId="Equation.3">
                  <p:embed/>
                </p:oleObj>
              </mc:Choice>
              <mc:Fallback>
                <p:oleObj name="公式" r:id="rId9" imgW="109188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3573463"/>
                        <a:ext cx="2519363" cy="571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3" name="Text Box 9"/>
          <p:cNvSpPr txBox="1">
            <a:spLocks noChangeArrowheads="1"/>
          </p:cNvSpPr>
          <p:nvPr/>
        </p:nvSpPr>
        <p:spPr bwMode="auto">
          <a:xfrm>
            <a:off x="539750" y="4221163"/>
            <a:ext cx="2301875"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rgbClr val="0033CC"/>
                </a:solidFill>
              </a:rPr>
              <a:t>电压关系表</a:t>
            </a:r>
          </a:p>
        </p:txBody>
      </p:sp>
      <p:grpSp>
        <p:nvGrpSpPr>
          <p:cNvPr id="267274" name="Group 10"/>
          <p:cNvGrpSpPr>
            <a:grpSpLocks/>
          </p:cNvGrpSpPr>
          <p:nvPr/>
        </p:nvGrpSpPr>
        <p:grpSpPr bwMode="auto">
          <a:xfrm>
            <a:off x="539750" y="5013325"/>
            <a:ext cx="2111375" cy="1371600"/>
            <a:chOff x="349" y="1403"/>
            <a:chExt cx="1330" cy="864"/>
          </a:xfrm>
        </p:grpSpPr>
        <p:sp>
          <p:nvSpPr>
            <p:cNvPr id="267275" name="Line 11"/>
            <p:cNvSpPr>
              <a:spLocks noChangeShapeType="1"/>
            </p:cNvSpPr>
            <p:nvPr/>
          </p:nvSpPr>
          <p:spPr bwMode="auto">
            <a:xfrm flipV="1">
              <a:off x="349" y="1403"/>
              <a:ext cx="133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6" name="Line 12"/>
            <p:cNvSpPr>
              <a:spLocks noChangeShapeType="1"/>
            </p:cNvSpPr>
            <p:nvPr/>
          </p:nvSpPr>
          <p:spPr bwMode="auto">
            <a:xfrm>
              <a:off x="350" y="1753"/>
              <a:ext cx="128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7" name="Line 13"/>
            <p:cNvSpPr>
              <a:spLocks noChangeShapeType="1"/>
            </p:cNvSpPr>
            <p:nvPr/>
          </p:nvSpPr>
          <p:spPr bwMode="auto">
            <a:xfrm>
              <a:off x="349" y="2267"/>
              <a:ext cx="133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8" name="Line 14"/>
            <p:cNvSpPr>
              <a:spLocks noChangeShapeType="1"/>
            </p:cNvSpPr>
            <p:nvPr/>
          </p:nvSpPr>
          <p:spPr bwMode="auto">
            <a:xfrm>
              <a:off x="1058" y="1403"/>
              <a:ext cx="0" cy="8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79" name="Text Box 15"/>
          <p:cNvSpPr txBox="1">
            <a:spLocks noChangeArrowheads="1"/>
          </p:cNvSpPr>
          <p:nvPr/>
        </p:nvSpPr>
        <p:spPr bwMode="auto">
          <a:xfrm>
            <a:off x="681038" y="50165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u</a:t>
            </a:r>
            <a:r>
              <a:rPr lang="en-US" altLang="zh-CN" sz="2800" baseline="-25000">
                <a:solidFill>
                  <a:srgbClr val="FF0066"/>
                </a:solidFill>
                <a:ea typeface="楷体_GB2312" pitchFamily="49" charset="-122"/>
              </a:rPr>
              <a:t>I</a:t>
            </a:r>
            <a:r>
              <a:rPr lang="en-US" altLang="zh-CN" sz="2800">
                <a:solidFill>
                  <a:srgbClr val="FF0066"/>
                </a:solidFill>
                <a:ea typeface="楷体_GB2312" pitchFamily="49" charset="-122"/>
              </a:rPr>
              <a:t>/V</a:t>
            </a:r>
          </a:p>
        </p:txBody>
      </p:sp>
      <p:sp>
        <p:nvSpPr>
          <p:cNvPr id="267280" name="Text Box 16"/>
          <p:cNvSpPr txBox="1">
            <a:spLocks noChangeArrowheads="1"/>
          </p:cNvSpPr>
          <p:nvPr/>
        </p:nvSpPr>
        <p:spPr bwMode="auto">
          <a:xfrm>
            <a:off x="1763713" y="5013325"/>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u</a:t>
            </a:r>
            <a:r>
              <a:rPr lang="en-US" altLang="zh-CN" sz="2800" baseline="-25000">
                <a:solidFill>
                  <a:srgbClr val="FF0066"/>
                </a:solidFill>
                <a:ea typeface="楷体_GB2312" pitchFamily="49" charset="-122"/>
              </a:rPr>
              <a:t>O</a:t>
            </a:r>
            <a:r>
              <a:rPr lang="en-US" altLang="zh-CN" sz="2800">
                <a:solidFill>
                  <a:srgbClr val="FF0066"/>
                </a:solidFill>
                <a:ea typeface="楷体_GB2312" pitchFamily="49" charset="-122"/>
              </a:rPr>
              <a:t>/V</a:t>
            </a:r>
          </a:p>
        </p:txBody>
      </p:sp>
      <p:sp>
        <p:nvSpPr>
          <p:cNvPr id="267281" name="Text Box 17"/>
          <p:cNvSpPr txBox="1">
            <a:spLocks noChangeArrowheads="1"/>
          </p:cNvSpPr>
          <p:nvPr/>
        </p:nvSpPr>
        <p:spPr bwMode="auto">
          <a:xfrm>
            <a:off x="822325" y="5546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0</a:t>
            </a:r>
          </a:p>
        </p:txBody>
      </p:sp>
      <p:sp>
        <p:nvSpPr>
          <p:cNvPr id="267282" name="Text Box 18"/>
          <p:cNvSpPr txBox="1">
            <a:spLocks noChangeArrowheads="1"/>
          </p:cNvSpPr>
          <p:nvPr/>
        </p:nvSpPr>
        <p:spPr bwMode="auto">
          <a:xfrm>
            <a:off x="1876425" y="5546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5</a:t>
            </a:r>
          </a:p>
        </p:txBody>
      </p:sp>
      <p:sp>
        <p:nvSpPr>
          <p:cNvPr id="267283" name="Text Box 19"/>
          <p:cNvSpPr txBox="1">
            <a:spLocks noChangeArrowheads="1"/>
          </p:cNvSpPr>
          <p:nvPr/>
        </p:nvSpPr>
        <p:spPr bwMode="auto">
          <a:xfrm>
            <a:off x="822325" y="5927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5</a:t>
            </a:r>
          </a:p>
        </p:txBody>
      </p:sp>
      <p:sp>
        <p:nvSpPr>
          <p:cNvPr id="267284" name="Text Box 20"/>
          <p:cNvSpPr txBox="1">
            <a:spLocks noChangeArrowheads="1"/>
          </p:cNvSpPr>
          <p:nvPr/>
        </p:nvSpPr>
        <p:spPr bwMode="auto">
          <a:xfrm>
            <a:off x="1806575" y="5927725"/>
            <a:ext cx="62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0.3</a:t>
            </a:r>
          </a:p>
        </p:txBody>
      </p:sp>
      <p:sp>
        <p:nvSpPr>
          <p:cNvPr id="267285" name="Text Box 21"/>
          <p:cNvSpPr txBox="1">
            <a:spLocks noChangeArrowheads="1"/>
          </p:cNvSpPr>
          <p:nvPr/>
        </p:nvSpPr>
        <p:spPr bwMode="auto">
          <a:xfrm>
            <a:off x="3471863" y="4243388"/>
            <a:ext cx="1604962"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rgbClr val="0033CC"/>
                </a:solidFill>
              </a:rPr>
              <a:t>真值表</a:t>
            </a:r>
          </a:p>
        </p:txBody>
      </p:sp>
      <p:grpSp>
        <p:nvGrpSpPr>
          <p:cNvPr id="267286" name="Group 22"/>
          <p:cNvGrpSpPr>
            <a:grpSpLocks/>
          </p:cNvGrpSpPr>
          <p:nvPr/>
        </p:nvGrpSpPr>
        <p:grpSpPr bwMode="auto">
          <a:xfrm>
            <a:off x="3424238" y="5013325"/>
            <a:ext cx="1406525" cy="1398588"/>
            <a:chOff x="2169" y="1403"/>
            <a:chExt cx="886" cy="881"/>
          </a:xfrm>
        </p:grpSpPr>
        <p:sp>
          <p:nvSpPr>
            <p:cNvPr id="267287" name="Line 23"/>
            <p:cNvSpPr>
              <a:spLocks noChangeShapeType="1"/>
            </p:cNvSpPr>
            <p:nvPr/>
          </p:nvSpPr>
          <p:spPr bwMode="auto">
            <a:xfrm>
              <a:off x="2169" y="1403"/>
              <a:ext cx="88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8" name="Line 24"/>
            <p:cNvSpPr>
              <a:spLocks noChangeShapeType="1"/>
            </p:cNvSpPr>
            <p:nvPr/>
          </p:nvSpPr>
          <p:spPr bwMode="auto">
            <a:xfrm>
              <a:off x="2178" y="1753"/>
              <a:ext cx="84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9" name="Line 25"/>
            <p:cNvSpPr>
              <a:spLocks noChangeShapeType="1"/>
            </p:cNvSpPr>
            <p:nvPr/>
          </p:nvSpPr>
          <p:spPr bwMode="auto">
            <a:xfrm>
              <a:off x="2169" y="2267"/>
              <a:ext cx="84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90" name="Line 26"/>
            <p:cNvSpPr>
              <a:spLocks noChangeShapeType="1"/>
            </p:cNvSpPr>
            <p:nvPr/>
          </p:nvSpPr>
          <p:spPr bwMode="auto">
            <a:xfrm>
              <a:off x="2612" y="1414"/>
              <a:ext cx="0" cy="87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91" name="Text Box 27"/>
          <p:cNvSpPr txBox="1">
            <a:spLocks noChangeArrowheads="1"/>
          </p:cNvSpPr>
          <p:nvPr/>
        </p:nvSpPr>
        <p:spPr bwMode="auto">
          <a:xfrm>
            <a:off x="3494088" y="5546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0</a:t>
            </a:r>
          </a:p>
        </p:txBody>
      </p:sp>
      <p:sp>
        <p:nvSpPr>
          <p:cNvPr id="267292" name="Text Box 28"/>
          <p:cNvSpPr txBox="1">
            <a:spLocks noChangeArrowheads="1"/>
          </p:cNvSpPr>
          <p:nvPr/>
        </p:nvSpPr>
        <p:spPr bwMode="auto">
          <a:xfrm>
            <a:off x="3519488" y="5927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1</a:t>
            </a:r>
          </a:p>
        </p:txBody>
      </p:sp>
      <p:sp>
        <p:nvSpPr>
          <p:cNvPr id="267293" name="Text Box 29"/>
          <p:cNvSpPr txBox="1">
            <a:spLocks noChangeArrowheads="1"/>
          </p:cNvSpPr>
          <p:nvPr/>
        </p:nvSpPr>
        <p:spPr bwMode="auto">
          <a:xfrm>
            <a:off x="4267200" y="5546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1</a:t>
            </a:r>
          </a:p>
        </p:txBody>
      </p:sp>
      <p:sp>
        <p:nvSpPr>
          <p:cNvPr id="267294" name="Text Box 30"/>
          <p:cNvSpPr txBox="1">
            <a:spLocks noChangeArrowheads="1"/>
          </p:cNvSpPr>
          <p:nvPr/>
        </p:nvSpPr>
        <p:spPr bwMode="auto">
          <a:xfrm>
            <a:off x="4267200" y="5927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0</a:t>
            </a:r>
          </a:p>
        </p:txBody>
      </p:sp>
      <p:sp>
        <p:nvSpPr>
          <p:cNvPr id="267295" name="Text Box 31"/>
          <p:cNvSpPr txBox="1">
            <a:spLocks noChangeArrowheads="1"/>
          </p:cNvSpPr>
          <p:nvPr/>
        </p:nvSpPr>
        <p:spPr bwMode="auto">
          <a:xfrm>
            <a:off x="3424238" y="5018088"/>
            <a:ext cx="420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A</a:t>
            </a:r>
            <a:endParaRPr lang="en-US" altLang="zh-CN" sz="2800">
              <a:solidFill>
                <a:srgbClr val="FF0066"/>
              </a:solidFill>
              <a:ea typeface="楷体_GB2312" pitchFamily="49" charset="-122"/>
            </a:endParaRPr>
          </a:p>
        </p:txBody>
      </p:sp>
      <p:sp>
        <p:nvSpPr>
          <p:cNvPr id="267296" name="Text Box 32"/>
          <p:cNvSpPr txBox="1">
            <a:spLocks noChangeArrowheads="1"/>
          </p:cNvSpPr>
          <p:nvPr/>
        </p:nvSpPr>
        <p:spPr bwMode="auto">
          <a:xfrm>
            <a:off x="4267200" y="5018088"/>
            <a:ext cx="401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Y</a:t>
            </a:r>
            <a:endParaRPr lang="en-US" altLang="zh-CN" sz="2800">
              <a:solidFill>
                <a:srgbClr val="FF0066"/>
              </a:solidFill>
              <a:ea typeface="楷体_GB2312" pitchFamily="49" charset="-122"/>
            </a:endParaRPr>
          </a:p>
        </p:txBody>
      </p:sp>
      <p:sp>
        <p:nvSpPr>
          <p:cNvPr id="267297" name="Text Box 33"/>
          <p:cNvSpPr txBox="1">
            <a:spLocks noChangeArrowheads="1"/>
          </p:cNvSpPr>
          <p:nvPr/>
        </p:nvSpPr>
        <p:spPr bwMode="auto">
          <a:xfrm>
            <a:off x="7018338" y="4365625"/>
            <a:ext cx="130175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rgbClr val="0033CC"/>
                </a:solidFill>
              </a:rPr>
              <a:t>符号</a:t>
            </a:r>
          </a:p>
        </p:txBody>
      </p:sp>
      <p:graphicFrame>
        <p:nvGraphicFramePr>
          <p:cNvPr id="267298" name="Object 34"/>
          <p:cNvGraphicFramePr>
            <a:graphicFrameLocks noChangeAspect="1"/>
          </p:cNvGraphicFramePr>
          <p:nvPr/>
        </p:nvGraphicFramePr>
        <p:xfrm>
          <a:off x="5329238" y="5207000"/>
          <a:ext cx="1127125" cy="528638"/>
        </p:xfrm>
        <a:graphic>
          <a:graphicData uri="http://schemas.openxmlformats.org/presentationml/2006/ole">
            <mc:AlternateContent xmlns:mc="http://schemas.openxmlformats.org/markup-compatibility/2006">
              <mc:Choice xmlns:v="urn:schemas-microsoft-com:vml" Requires="v">
                <p:oleObj spid="_x0000_s267354" name="Equation" r:id="rId11" imgW="457200" imgH="215640" progId="Equation.3">
                  <p:embed/>
                </p:oleObj>
              </mc:Choice>
              <mc:Fallback>
                <p:oleObj name="Equation" r:id="rId11" imgW="457200" imgH="215640"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9238" y="5207000"/>
                        <a:ext cx="1127125" cy="5286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99" name="Text Box 35"/>
          <p:cNvSpPr txBox="1">
            <a:spLocks noChangeArrowheads="1"/>
          </p:cNvSpPr>
          <p:nvPr/>
        </p:nvSpPr>
        <p:spPr bwMode="auto">
          <a:xfrm>
            <a:off x="5292725" y="4365625"/>
            <a:ext cx="1584325"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rgbClr val="0033CC"/>
                </a:solidFill>
              </a:rPr>
              <a:t>函数式</a:t>
            </a:r>
          </a:p>
        </p:txBody>
      </p:sp>
      <p:graphicFrame>
        <p:nvGraphicFramePr>
          <p:cNvPr id="267300" name="Object 36"/>
          <p:cNvGraphicFramePr>
            <a:graphicFrameLocks noChangeAspect="1"/>
          </p:cNvGraphicFramePr>
          <p:nvPr/>
        </p:nvGraphicFramePr>
        <p:xfrm>
          <a:off x="6659563" y="5229225"/>
          <a:ext cx="2449512" cy="838200"/>
        </p:xfrm>
        <a:graphic>
          <a:graphicData uri="http://schemas.openxmlformats.org/presentationml/2006/ole">
            <mc:AlternateContent xmlns:mc="http://schemas.openxmlformats.org/markup-compatibility/2006">
              <mc:Choice xmlns:v="urn:schemas-microsoft-com:vml" Requires="v">
                <p:oleObj spid="_x0000_s267355" name="Visio" r:id="rId13" imgW="820826" imgH="338927" progId="Visio.Drawing.11">
                  <p:embed/>
                </p:oleObj>
              </mc:Choice>
              <mc:Fallback>
                <p:oleObj name="Visio" r:id="rId13" imgW="820826" imgH="338927" progId="Visio.Drawing.11">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9563" y="5229225"/>
                        <a:ext cx="24495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7301" name="Group 37"/>
          <p:cNvGrpSpPr>
            <a:grpSpLocks/>
          </p:cNvGrpSpPr>
          <p:nvPr/>
        </p:nvGrpSpPr>
        <p:grpSpPr bwMode="auto">
          <a:xfrm>
            <a:off x="5292725" y="1125538"/>
            <a:ext cx="3671888" cy="3095625"/>
            <a:chOff x="3334" y="709"/>
            <a:chExt cx="2313" cy="1950"/>
          </a:xfrm>
        </p:grpSpPr>
        <p:grpSp>
          <p:nvGrpSpPr>
            <p:cNvPr id="267302" name="Group 38"/>
            <p:cNvGrpSpPr>
              <a:grpSpLocks/>
            </p:cNvGrpSpPr>
            <p:nvPr/>
          </p:nvGrpSpPr>
          <p:grpSpPr bwMode="auto">
            <a:xfrm>
              <a:off x="3334" y="709"/>
              <a:ext cx="2253" cy="1950"/>
              <a:chOff x="3391" y="597"/>
              <a:chExt cx="2253" cy="1950"/>
            </a:xfrm>
          </p:grpSpPr>
          <p:sp>
            <p:nvSpPr>
              <p:cNvPr id="267303" name="Rectangle 39"/>
              <p:cNvSpPr>
                <a:spLocks noChangeArrowheads="1"/>
              </p:cNvSpPr>
              <p:nvPr/>
            </p:nvSpPr>
            <p:spPr bwMode="auto">
              <a:xfrm>
                <a:off x="3391" y="631"/>
                <a:ext cx="2253" cy="1916"/>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304" name="Group 40"/>
              <p:cNvGrpSpPr>
                <a:grpSpLocks/>
              </p:cNvGrpSpPr>
              <p:nvPr/>
            </p:nvGrpSpPr>
            <p:grpSpPr bwMode="auto">
              <a:xfrm>
                <a:off x="3393" y="597"/>
                <a:ext cx="2156" cy="1885"/>
                <a:chOff x="3393" y="597"/>
                <a:chExt cx="2156" cy="1885"/>
              </a:xfrm>
            </p:grpSpPr>
            <p:grpSp>
              <p:nvGrpSpPr>
                <p:cNvPr id="267305" name="Group 41"/>
                <p:cNvGrpSpPr>
                  <a:grpSpLocks/>
                </p:cNvGrpSpPr>
                <p:nvPr/>
              </p:nvGrpSpPr>
              <p:grpSpPr bwMode="auto">
                <a:xfrm>
                  <a:off x="4441" y="1689"/>
                  <a:ext cx="195" cy="268"/>
                  <a:chOff x="2228" y="986"/>
                  <a:chExt cx="195" cy="268"/>
                </a:xfrm>
              </p:grpSpPr>
              <p:sp>
                <p:nvSpPr>
                  <p:cNvPr id="267306" name="Line 42"/>
                  <p:cNvSpPr>
                    <a:spLocks noChangeShapeType="1"/>
                  </p:cNvSpPr>
                  <p:nvPr/>
                </p:nvSpPr>
                <p:spPr bwMode="auto">
                  <a:xfrm>
                    <a:off x="2228" y="1024"/>
                    <a:ext cx="0"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307" name="Line 43"/>
                  <p:cNvSpPr>
                    <a:spLocks noChangeShapeType="1"/>
                  </p:cNvSpPr>
                  <p:nvPr/>
                </p:nvSpPr>
                <p:spPr bwMode="auto">
                  <a:xfrm flipV="1">
                    <a:off x="2228" y="986"/>
                    <a:ext cx="165" cy="1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308" name="Line 44"/>
                  <p:cNvSpPr>
                    <a:spLocks noChangeShapeType="1"/>
                  </p:cNvSpPr>
                  <p:nvPr/>
                </p:nvSpPr>
                <p:spPr bwMode="auto">
                  <a:xfrm>
                    <a:off x="2228" y="1175"/>
                    <a:ext cx="195" cy="79"/>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7309" name="Line 45"/>
                <p:cNvSpPr>
                  <a:spLocks noChangeShapeType="1"/>
                </p:cNvSpPr>
                <p:nvPr/>
              </p:nvSpPr>
              <p:spPr bwMode="auto">
                <a:xfrm flipH="1">
                  <a:off x="4597" y="991"/>
                  <a:ext cx="1" cy="7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310" name="Line 46"/>
                <p:cNvSpPr>
                  <a:spLocks noChangeShapeType="1"/>
                </p:cNvSpPr>
                <p:nvPr/>
              </p:nvSpPr>
              <p:spPr bwMode="auto">
                <a:xfrm>
                  <a:off x="4607" y="1948"/>
                  <a:ext cx="0" cy="5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311" name="Line 47"/>
                <p:cNvSpPr>
                  <a:spLocks noChangeShapeType="1"/>
                </p:cNvSpPr>
                <p:nvPr/>
              </p:nvSpPr>
              <p:spPr bwMode="auto">
                <a:xfrm flipV="1">
                  <a:off x="3785" y="2347"/>
                  <a:ext cx="13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312" name="Line 48"/>
                <p:cNvSpPr>
                  <a:spLocks noChangeShapeType="1"/>
                </p:cNvSpPr>
                <p:nvPr/>
              </p:nvSpPr>
              <p:spPr bwMode="auto">
                <a:xfrm>
                  <a:off x="4535" y="2466"/>
                  <a:ext cx="149"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313" name="Line 49"/>
                <p:cNvSpPr>
                  <a:spLocks noChangeShapeType="1"/>
                </p:cNvSpPr>
                <p:nvPr/>
              </p:nvSpPr>
              <p:spPr bwMode="auto">
                <a:xfrm>
                  <a:off x="3777" y="1844"/>
                  <a:ext cx="67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314" name="Rectangle 50"/>
                <p:cNvSpPr>
                  <a:spLocks noChangeArrowheads="1"/>
                </p:cNvSpPr>
                <p:nvPr/>
              </p:nvSpPr>
              <p:spPr bwMode="auto">
                <a:xfrm rot="16200000" flipH="1">
                  <a:off x="4009" y="1721"/>
                  <a:ext cx="91" cy="251"/>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15" name="Line 51"/>
                <p:cNvSpPr>
                  <a:spLocks noChangeShapeType="1"/>
                </p:cNvSpPr>
                <p:nvPr/>
              </p:nvSpPr>
              <p:spPr bwMode="auto">
                <a:xfrm>
                  <a:off x="4599" y="1620"/>
                  <a:ext cx="5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316" name="Text Box 52"/>
                <p:cNvSpPr txBox="1">
                  <a:spLocks noChangeArrowheads="1"/>
                </p:cNvSpPr>
                <p:nvPr/>
              </p:nvSpPr>
              <p:spPr bwMode="auto">
                <a:xfrm>
                  <a:off x="4614" y="597"/>
                  <a:ext cx="537"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SzTx/>
                  </a:pPr>
                  <a:r>
                    <a:rPr kumimoji="0" lang="en-US" altLang="zh-CN" sz="2400">
                      <a:solidFill>
                        <a:srgbClr val="FF0066"/>
                      </a:solidFill>
                    </a:rPr>
                    <a:t>+</a:t>
                  </a:r>
                  <a:r>
                    <a:rPr kumimoji="0" lang="en-US" altLang="zh-CN" sz="2400" i="1">
                      <a:solidFill>
                        <a:srgbClr val="FF0066"/>
                      </a:solidFill>
                    </a:rPr>
                    <a:t>V</a:t>
                  </a:r>
                  <a:r>
                    <a:rPr kumimoji="0" lang="en-US" altLang="zh-CN" sz="2400" baseline="-25000">
                      <a:solidFill>
                        <a:srgbClr val="FF0066"/>
                      </a:solidFill>
                    </a:rPr>
                    <a:t>CC</a:t>
                  </a:r>
                </a:p>
                <a:p>
                  <a:pPr>
                    <a:lnSpc>
                      <a:spcPct val="100000"/>
                    </a:lnSpc>
                    <a:spcBef>
                      <a:spcPct val="0"/>
                    </a:spcBef>
                    <a:buSzTx/>
                  </a:pPr>
                  <a:r>
                    <a:rPr kumimoji="0" lang="en-US" altLang="zh-CN" sz="2400">
                      <a:solidFill>
                        <a:srgbClr val="0033CC"/>
                      </a:solidFill>
                    </a:rPr>
                    <a:t>+5V</a:t>
                  </a:r>
                </a:p>
              </p:txBody>
            </p:sp>
            <p:sp>
              <p:nvSpPr>
                <p:cNvPr id="267317" name="Text Box 53"/>
                <p:cNvSpPr txBox="1">
                  <a:spLocks noChangeArrowheads="1"/>
                </p:cNvSpPr>
                <p:nvPr/>
              </p:nvSpPr>
              <p:spPr bwMode="auto">
                <a:xfrm>
                  <a:off x="4622" y="1303"/>
                  <a:ext cx="51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SzTx/>
                  </a:pPr>
                  <a:r>
                    <a:rPr kumimoji="0" lang="en-US" altLang="zh-CN" sz="2000">
                      <a:solidFill>
                        <a:schemeClr val="tx1"/>
                      </a:solidFill>
                    </a:rPr>
                    <a:t>1 k</a:t>
                  </a:r>
                  <a:r>
                    <a:rPr kumimoji="0" lang="en-US" altLang="zh-CN" sz="2000">
                      <a:solidFill>
                        <a:schemeClr val="tx1"/>
                      </a:solidFill>
                      <a:sym typeface="Symbol" pitchFamily="18" charset="2"/>
                    </a:rPr>
                    <a:t></a:t>
                  </a:r>
                  <a:endParaRPr kumimoji="0" lang="en-US" altLang="zh-CN" sz="2000">
                    <a:solidFill>
                      <a:schemeClr val="tx1"/>
                    </a:solidFill>
                  </a:endParaRPr>
                </a:p>
              </p:txBody>
            </p:sp>
            <p:sp>
              <p:nvSpPr>
                <p:cNvPr id="267318" name="Text Box 54"/>
                <p:cNvSpPr txBox="1">
                  <a:spLocks noChangeArrowheads="1"/>
                </p:cNvSpPr>
                <p:nvPr/>
              </p:nvSpPr>
              <p:spPr bwMode="auto">
                <a:xfrm>
                  <a:off x="4665" y="1081"/>
                  <a:ext cx="3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SzTx/>
                  </a:pPr>
                  <a:r>
                    <a:rPr kumimoji="0" lang="en-US" altLang="zh-CN" sz="2400" i="1">
                      <a:solidFill>
                        <a:schemeClr val="tx1"/>
                      </a:solidFill>
                    </a:rPr>
                    <a:t>R</a:t>
                  </a:r>
                  <a:r>
                    <a:rPr kumimoji="0" lang="en-US" altLang="zh-CN" sz="2400" baseline="-25000">
                      <a:solidFill>
                        <a:schemeClr val="tx1"/>
                      </a:solidFill>
                    </a:rPr>
                    <a:t>c</a:t>
                  </a:r>
                </a:p>
              </p:txBody>
            </p:sp>
            <p:sp>
              <p:nvSpPr>
                <p:cNvPr id="267319" name="Text Box 55"/>
                <p:cNvSpPr txBox="1">
                  <a:spLocks noChangeArrowheads="1"/>
                </p:cNvSpPr>
                <p:nvPr/>
              </p:nvSpPr>
              <p:spPr bwMode="auto">
                <a:xfrm>
                  <a:off x="3812" y="1505"/>
                  <a:ext cx="3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SzTx/>
                  </a:pPr>
                  <a:r>
                    <a:rPr kumimoji="0" lang="en-US" altLang="zh-CN" sz="2400" i="1">
                      <a:solidFill>
                        <a:schemeClr val="tx1"/>
                      </a:solidFill>
                    </a:rPr>
                    <a:t>R</a:t>
                  </a:r>
                  <a:r>
                    <a:rPr kumimoji="0" lang="en-US" altLang="zh-CN" sz="2400" baseline="-25000">
                      <a:solidFill>
                        <a:schemeClr val="tx1"/>
                      </a:solidFill>
                    </a:rPr>
                    <a:t>b</a:t>
                  </a:r>
                </a:p>
              </p:txBody>
            </p:sp>
            <p:sp>
              <p:nvSpPr>
                <p:cNvPr id="267320" name="Text Box 56"/>
                <p:cNvSpPr txBox="1">
                  <a:spLocks noChangeArrowheads="1"/>
                </p:cNvSpPr>
                <p:nvPr/>
              </p:nvSpPr>
              <p:spPr bwMode="auto">
                <a:xfrm>
                  <a:off x="4644" y="1677"/>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SzTx/>
                  </a:pPr>
                  <a:r>
                    <a:rPr kumimoji="0" lang="en-US" altLang="zh-CN" sz="2400">
                      <a:solidFill>
                        <a:srgbClr val="FF0066"/>
                      </a:solidFill>
                    </a:rPr>
                    <a:t>T</a:t>
                  </a:r>
                </a:p>
              </p:txBody>
            </p:sp>
            <p:sp>
              <p:nvSpPr>
                <p:cNvPr id="267321" name="Text Box 57"/>
                <p:cNvSpPr txBox="1">
                  <a:spLocks noChangeArrowheads="1"/>
                </p:cNvSpPr>
                <p:nvPr/>
              </p:nvSpPr>
              <p:spPr bwMode="auto">
                <a:xfrm>
                  <a:off x="5281" y="1502"/>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SzTx/>
                  </a:pPr>
                  <a:r>
                    <a:rPr kumimoji="0" lang="en-US" altLang="zh-CN" sz="2400">
                      <a:solidFill>
                        <a:srgbClr val="FF0066"/>
                      </a:solidFill>
                      <a:latin typeface="黑体" pitchFamily="2" charset="-122"/>
                      <a:ea typeface="黑体" pitchFamily="2" charset="-122"/>
                    </a:rPr>
                    <a:t>+</a:t>
                  </a:r>
                </a:p>
              </p:txBody>
            </p:sp>
            <p:sp>
              <p:nvSpPr>
                <p:cNvPr id="267322" name="Text Box 58"/>
                <p:cNvSpPr txBox="1">
                  <a:spLocks noChangeArrowheads="1"/>
                </p:cNvSpPr>
                <p:nvPr/>
              </p:nvSpPr>
              <p:spPr bwMode="auto">
                <a:xfrm>
                  <a:off x="5281" y="2144"/>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SzTx/>
                  </a:pPr>
                  <a:r>
                    <a:rPr kumimoji="0" lang="en-US" altLang="zh-CN" sz="2400">
                      <a:solidFill>
                        <a:srgbClr val="FF0066"/>
                      </a:solidFill>
                      <a:latin typeface="黑体" pitchFamily="2" charset="-122"/>
                      <a:ea typeface="黑体" pitchFamily="2" charset="-122"/>
                    </a:rPr>
                    <a:t>-</a:t>
                  </a:r>
                </a:p>
              </p:txBody>
            </p:sp>
            <p:sp>
              <p:nvSpPr>
                <p:cNvPr id="267323" name="Text Box 59"/>
                <p:cNvSpPr txBox="1">
                  <a:spLocks noChangeArrowheads="1"/>
                </p:cNvSpPr>
                <p:nvPr/>
              </p:nvSpPr>
              <p:spPr bwMode="auto">
                <a:xfrm>
                  <a:off x="3430" y="1693"/>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SzTx/>
                  </a:pPr>
                  <a:r>
                    <a:rPr kumimoji="0" lang="en-US" altLang="zh-CN" sz="2400">
                      <a:solidFill>
                        <a:srgbClr val="FF0066"/>
                      </a:solidFill>
                      <a:latin typeface="黑体" pitchFamily="2" charset="-122"/>
                      <a:ea typeface="黑体" pitchFamily="2" charset="-122"/>
                    </a:rPr>
                    <a:t>+</a:t>
                  </a:r>
                </a:p>
              </p:txBody>
            </p:sp>
            <p:sp>
              <p:nvSpPr>
                <p:cNvPr id="267324" name="Text Box 60"/>
                <p:cNvSpPr txBox="1">
                  <a:spLocks noChangeArrowheads="1"/>
                </p:cNvSpPr>
                <p:nvPr/>
              </p:nvSpPr>
              <p:spPr bwMode="auto">
                <a:xfrm>
                  <a:off x="3430" y="2194"/>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SzTx/>
                  </a:pPr>
                  <a:r>
                    <a:rPr kumimoji="0" lang="en-US" altLang="zh-CN" sz="2400">
                      <a:solidFill>
                        <a:srgbClr val="FF0066"/>
                      </a:solidFill>
                      <a:latin typeface="黑体" pitchFamily="2" charset="-122"/>
                      <a:ea typeface="黑体" pitchFamily="2" charset="-122"/>
                    </a:rPr>
                    <a:t>-</a:t>
                  </a:r>
                </a:p>
              </p:txBody>
            </p:sp>
            <p:sp>
              <p:nvSpPr>
                <p:cNvPr id="267325" name="Text Box 61"/>
                <p:cNvSpPr txBox="1">
                  <a:spLocks noChangeArrowheads="1"/>
                </p:cNvSpPr>
                <p:nvPr/>
              </p:nvSpPr>
              <p:spPr bwMode="auto">
                <a:xfrm>
                  <a:off x="3393" y="1929"/>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SzTx/>
                  </a:pPr>
                  <a:r>
                    <a:rPr kumimoji="0" lang="en-US" altLang="zh-CN" sz="2400" i="1">
                      <a:solidFill>
                        <a:srgbClr val="0033CC"/>
                      </a:solidFill>
                    </a:rPr>
                    <a:t>u</a:t>
                  </a:r>
                  <a:r>
                    <a:rPr kumimoji="0" lang="en-US" altLang="zh-CN" sz="2400" baseline="-25000">
                      <a:solidFill>
                        <a:srgbClr val="0033CC"/>
                      </a:solidFill>
                    </a:rPr>
                    <a:t>I</a:t>
                  </a:r>
                </a:p>
              </p:txBody>
            </p:sp>
            <p:sp>
              <p:nvSpPr>
                <p:cNvPr id="267326" name="Text Box 62"/>
                <p:cNvSpPr txBox="1">
                  <a:spLocks noChangeArrowheads="1"/>
                </p:cNvSpPr>
                <p:nvPr/>
              </p:nvSpPr>
              <p:spPr bwMode="auto">
                <a:xfrm>
                  <a:off x="5226" y="1775"/>
                  <a:ext cx="3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SzTx/>
                  </a:pPr>
                  <a:r>
                    <a:rPr kumimoji="0" lang="en-US" altLang="zh-CN" sz="2400" i="1">
                      <a:solidFill>
                        <a:srgbClr val="0033CC"/>
                      </a:solidFill>
                    </a:rPr>
                    <a:t>u</a:t>
                  </a:r>
                  <a:r>
                    <a:rPr kumimoji="0" lang="en-US" altLang="zh-CN" sz="2400" baseline="-25000">
                      <a:solidFill>
                        <a:srgbClr val="0033CC"/>
                      </a:solidFill>
                    </a:rPr>
                    <a:t>O</a:t>
                  </a:r>
                </a:p>
              </p:txBody>
            </p:sp>
            <p:sp>
              <p:nvSpPr>
                <p:cNvPr id="267327" name="Text Box 63"/>
                <p:cNvSpPr txBox="1">
                  <a:spLocks noChangeArrowheads="1"/>
                </p:cNvSpPr>
                <p:nvPr/>
              </p:nvSpPr>
              <p:spPr bwMode="auto">
                <a:xfrm>
                  <a:off x="3766" y="1895"/>
                  <a:ext cx="56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SzTx/>
                  </a:pPr>
                  <a:r>
                    <a:rPr kumimoji="0" lang="en-US" altLang="zh-CN" sz="2000">
                      <a:solidFill>
                        <a:schemeClr val="tx1"/>
                      </a:solidFill>
                    </a:rPr>
                    <a:t>4.3 k</a:t>
                  </a:r>
                  <a:r>
                    <a:rPr kumimoji="0" lang="en-US" altLang="zh-CN" sz="2000">
                      <a:solidFill>
                        <a:schemeClr val="tx1"/>
                      </a:solidFill>
                      <a:latin typeface="Symbol" pitchFamily="18" charset="2"/>
                      <a:sym typeface="Symbol" pitchFamily="18" charset="2"/>
                    </a:rPr>
                    <a:t></a:t>
                  </a:r>
                  <a:endParaRPr kumimoji="0" lang="en-US" altLang="zh-CN" sz="2000">
                    <a:solidFill>
                      <a:schemeClr val="tx1"/>
                    </a:solidFill>
                    <a:latin typeface="Symbol" pitchFamily="18" charset="2"/>
                  </a:endParaRPr>
                </a:p>
              </p:txBody>
            </p:sp>
            <p:sp>
              <p:nvSpPr>
                <p:cNvPr id="267328" name="Text Box 64"/>
                <p:cNvSpPr txBox="1">
                  <a:spLocks noChangeArrowheads="1"/>
                </p:cNvSpPr>
                <p:nvPr/>
              </p:nvSpPr>
              <p:spPr bwMode="auto">
                <a:xfrm>
                  <a:off x="4577" y="1915"/>
                  <a:ext cx="6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l-GR" altLang="zh-CN" sz="2000" i="1">
                      <a:solidFill>
                        <a:srgbClr val="0033CC"/>
                      </a:solidFill>
                    </a:rPr>
                    <a:t>β</a:t>
                  </a:r>
                  <a:r>
                    <a:rPr kumimoji="0" lang="en-US" altLang="zh-CN" sz="2000" i="1">
                      <a:solidFill>
                        <a:srgbClr val="0033CC"/>
                      </a:solidFill>
                    </a:rPr>
                    <a:t> </a:t>
                  </a:r>
                  <a:r>
                    <a:rPr kumimoji="0" lang="en-US" altLang="zh-CN" sz="2000">
                      <a:solidFill>
                        <a:srgbClr val="0033CC"/>
                      </a:solidFill>
                    </a:rPr>
                    <a:t>= 30</a:t>
                  </a:r>
                  <a:endParaRPr kumimoji="0" lang="el-GR" altLang="zh-CN" sz="2000">
                    <a:solidFill>
                      <a:srgbClr val="0033CC"/>
                    </a:solidFill>
                  </a:endParaRPr>
                </a:p>
              </p:txBody>
            </p:sp>
            <p:sp>
              <p:nvSpPr>
                <p:cNvPr id="267329" name="Line 65"/>
                <p:cNvSpPr>
                  <a:spLocks noChangeShapeType="1"/>
                </p:cNvSpPr>
                <p:nvPr/>
              </p:nvSpPr>
              <p:spPr bwMode="auto">
                <a:xfrm>
                  <a:off x="4426" y="1112"/>
                  <a:ext cx="0" cy="317"/>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330" name="Line 66"/>
                <p:cNvSpPr>
                  <a:spLocks noChangeShapeType="1"/>
                </p:cNvSpPr>
                <p:nvPr/>
              </p:nvSpPr>
              <p:spPr bwMode="auto">
                <a:xfrm>
                  <a:off x="4123" y="1752"/>
                  <a:ext cx="293"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331" name="Text Box 67"/>
                <p:cNvSpPr txBox="1">
                  <a:spLocks noChangeArrowheads="1"/>
                </p:cNvSpPr>
                <p:nvPr/>
              </p:nvSpPr>
              <p:spPr bwMode="auto">
                <a:xfrm>
                  <a:off x="4134" y="1423"/>
                  <a:ext cx="2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400" i="1">
                      <a:solidFill>
                        <a:srgbClr val="0033CC"/>
                      </a:solidFill>
                    </a:rPr>
                    <a:t>i</a:t>
                  </a:r>
                  <a:r>
                    <a:rPr kumimoji="0" lang="en-US" altLang="zh-CN" sz="2400" baseline="-25000">
                      <a:solidFill>
                        <a:srgbClr val="0033CC"/>
                      </a:solidFill>
                    </a:rPr>
                    <a:t>B</a:t>
                  </a:r>
                </a:p>
              </p:txBody>
            </p:sp>
            <p:sp>
              <p:nvSpPr>
                <p:cNvPr id="267332" name="Text Box 68"/>
                <p:cNvSpPr txBox="1">
                  <a:spLocks noChangeArrowheads="1"/>
                </p:cNvSpPr>
                <p:nvPr/>
              </p:nvSpPr>
              <p:spPr bwMode="auto">
                <a:xfrm>
                  <a:off x="4170" y="1069"/>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400" i="1">
                      <a:solidFill>
                        <a:srgbClr val="0033CC"/>
                      </a:solidFill>
                    </a:rPr>
                    <a:t>i</a:t>
                  </a:r>
                  <a:r>
                    <a:rPr kumimoji="0" lang="en-US" altLang="zh-CN" sz="2400" baseline="-25000">
                      <a:solidFill>
                        <a:srgbClr val="0033CC"/>
                      </a:solidFill>
                    </a:rPr>
                    <a:t>C</a:t>
                  </a:r>
                </a:p>
              </p:txBody>
            </p:sp>
            <p:sp>
              <p:nvSpPr>
                <p:cNvPr id="267333" name="Oval 69"/>
                <p:cNvSpPr>
                  <a:spLocks noChangeArrowheads="1"/>
                </p:cNvSpPr>
                <p:nvPr/>
              </p:nvSpPr>
              <p:spPr bwMode="auto">
                <a:xfrm>
                  <a:off x="3725" y="2309"/>
                  <a:ext cx="64" cy="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34" name="Rectangle 70"/>
                <p:cNvSpPr>
                  <a:spLocks noChangeArrowheads="1"/>
                </p:cNvSpPr>
                <p:nvPr/>
              </p:nvSpPr>
              <p:spPr bwMode="auto">
                <a:xfrm>
                  <a:off x="4558" y="1257"/>
                  <a:ext cx="84" cy="2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35" name="Oval 71"/>
                <p:cNvSpPr>
                  <a:spLocks noChangeArrowheads="1"/>
                </p:cNvSpPr>
                <p:nvPr/>
              </p:nvSpPr>
              <p:spPr bwMode="auto">
                <a:xfrm>
                  <a:off x="3719" y="1807"/>
                  <a:ext cx="64" cy="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36" name="Oval 72"/>
                <p:cNvSpPr>
                  <a:spLocks noChangeArrowheads="1"/>
                </p:cNvSpPr>
                <p:nvPr/>
              </p:nvSpPr>
              <p:spPr bwMode="auto">
                <a:xfrm>
                  <a:off x="5184" y="2305"/>
                  <a:ext cx="64" cy="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37" name="Oval 73"/>
                <p:cNvSpPr>
                  <a:spLocks noChangeArrowheads="1"/>
                </p:cNvSpPr>
                <p:nvPr/>
              </p:nvSpPr>
              <p:spPr bwMode="auto">
                <a:xfrm>
                  <a:off x="5178" y="1583"/>
                  <a:ext cx="64" cy="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38" name="Oval 74"/>
                <p:cNvSpPr>
                  <a:spLocks noChangeArrowheads="1"/>
                </p:cNvSpPr>
                <p:nvPr/>
              </p:nvSpPr>
              <p:spPr bwMode="auto">
                <a:xfrm>
                  <a:off x="4566" y="927"/>
                  <a:ext cx="64" cy="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39" name="Oval 75"/>
                <p:cNvSpPr>
                  <a:spLocks noChangeArrowheads="1"/>
                </p:cNvSpPr>
                <p:nvPr/>
              </p:nvSpPr>
              <p:spPr bwMode="auto">
                <a:xfrm>
                  <a:off x="4570" y="1592"/>
                  <a:ext cx="57"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40" name="Oval 76"/>
                <p:cNvSpPr>
                  <a:spLocks noChangeArrowheads="1"/>
                </p:cNvSpPr>
                <p:nvPr/>
              </p:nvSpPr>
              <p:spPr bwMode="auto">
                <a:xfrm>
                  <a:off x="4580" y="2322"/>
                  <a:ext cx="57"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67341" name="Text Box 77"/>
            <p:cNvSpPr txBox="1">
              <a:spLocks noChangeArrowheads="1"/>
            </p:cNvSpPr>
            <p:nvPr/>
          </p:nvSpPr>
          <p:spPr bwMode="auto">
            <a:xfrm>
              <a:off x="3424" y="1570"/>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SzTx/>
              </a:pPr>
              <a:r>
                <a:rPr lang="en-US" altLang="zh-CN" sz="2800" i="1">
                  <a:solidFill>
                    <a:srgbClr val="FF0066"/>
                  </a:solidFill>
                </a:rPr>
                <a:t>A</a:t>
              </a:r>
            </a:p>
          </p:txBody>
        </p:sp>
        <p:sp>
          <p:nvSpPr>
            <p:cNvPr id="267342" name="Text Box 78"/>
            <p:cNvSpPr txBox="1">
              <a:spLocks noChangeArrowheads="1"/>
            </p:cNvSpPr>
            <p:nvPr/>
          </p:nvSpPr>
          <p:spPr bwMode="auto">
            <a:xfrm>
              <a:off x="5192" y="1434"/>
              <a:ext cx="4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SzTx/>
              </a:pPr>
              <a:r>
                <a:rPr lang="en-US" altLang="zh-CN" sz="2800" i="1">
                  <a:solidFill>
                    <a:srgbClr val="FF0066"/>
                  </a:solidFill>
                </a:rPr>
                <a:t>Y</a:t>
              </a:r>
            </a:p>
          </p:txBody>
        </p:sp>
      </p:grpSp>
      <p:sp>
        <p:nvSpPr>
          <p:cNvPr id="267343" name="AutoShape 79">
            <a:hlinkClick r:id="rId1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7301"/>
                                        </p:tgtEl>
                                        <p:attrNameLst>
                                          <p:attrName>style.visibility</p:attrName>
                                        </p:attrNameLst>
                                      </p:cBhvr>
                                      <p:to>
                                        <p:strVal val="visible"/>
                                      </p:to>
                                    </p:set>
                                    <p:animEffect transition="in" filter="wipe(left)">
                                      <p:cBhvr>
                                        <p:cTn id="7" dur="500"/>
                                        <p:tgtEl>
                                          <p:spTgt spid="267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7267"/>
                                        </p:tgtEl>
                                        <p:attrNameLst>
                                          <p:attrName>style.visibility</p:attrName>
                                        </p:attrNameLst>
                                      </p:cBhvr>
                                      <p:to>
                                        <p:strVal val="visible"/>
                                      </p:to>
                                    </p:set>
                                    <p:animEffect transition="in" filter="wipe(left)">
                                      <p:cBhvr>
                                        <p:cTn id="12" dur="500"/>
                                        <p:tgtEl>
                                          <p:spTgt spid="267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67268"/>
                                        </p:tgtEl>
                                        <p:attrNameLst>
                                          <p:attrName>style.visibility</p:attrName>
                                        </p:attrNameLst>
                                      </p:cBhvr>
                                      <p:to>
                                        <p:strVal val="visible"/>
                                      </p:to>
                                    </p:set>
                                    <p:animEffect transition="in" filter="wipe(left)">
                                      <p:cBhvr>
                                        <p:cTn id="17" dur="75"/>
                                        <p:tgtEl>
                                          <p:spTgt spid="267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7269"/>
                                        </p:tgtEl>
                                        <p:attrNameLst>
                                          <p:attrName>style.visibility</p:attrName>
                                        </p:attrNameLst>
                                      </p:cBhvr>
                                      <p:to>
                                        <p:strVal val="visible"/>
                                      </p:to>
                                    </p:set>
                                    <p:animEffect transition="in" filter="wipe(left)">
                                      <p:cBhvr>
                                        <p:cTn id="22" dur="500"/>
                                        <p:tgtEl>
                                          <p:spTgt spid="2672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7270"/>
                                        </p:tgtEl>
                                        <p:attrNameLst>
                                          <p:attrName>style.visibility</p:attrName>
                                        </p:attrNameLst>
                                      </p:cBhvr>
                                      <p:to>
                                        <p:strVal val="visible"/>
                                      </p:to>
                                    </p:set>
                                    <p:animEffect transition="in" filter="wipe(left)">
                                      <p:cBhvr>
                                        <p:cTn id="27" dur="500"/>
                                        <p:tgtEl>
                                          <p:spTgt spid="2672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71"/>
                                        </p:tgtEl>
                                        <p:attrNameLst>
                                          <p:attrName>style.visibility</p:attrName>
                                        </p:attrNameLst>
                                      </p:cBhvr>
                                      <p:to>
                                        <p:strVal val="visible"/>
                                      </p:to>
                                    </p:set>
                                    <p:animEffect transition="in" filter="wipe(left)">
                                      <p:cBhvr>
                                        <p:cTn id="32" dur="500"/>
                                        <p:tgtEl>
                                          <p:spTgt spid="2672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7272"/>
                                        </p:tgtEl>
                                        <p:attrNameLst>
                                          <p:attrName>style.visibility</p:attrName>
                                        </p:attrNameLst>
                                      </p:cBhvr>
                                      <p:to>
                                        <p:strVal val="visible"/>
                                      </p:to>
                                    </p:set>
                                    <p:animEffect transition="in" filter="wipe(left)">
                                      <p:cBhvr>
                                        <p:cTn id="37" dur="500"/>
                                        <p:tgtEl>
                                          <p:spTgt spid="2672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7273"/>
                                        </p:tgtEl>
                                        <p:attrNameLst>
                                          <p:attrName>style.visibility</p:attrName>
                                        </p:attrNameLst>
                                      </p:cBhvr>
                                      <p:to>
                                        <p:strVal val="visible"/>
                                      </p:to>
                                    </p:set>
                                    <p:animEffect transition="in" filter="wipe(left)">
                                      <p:cBhvr>
                                        <p:cTn id="42" dur="500"/>
                                        <p:tgtEl>
                                          <p:spTgt spid="267273"/>
                                        </p:tgtEl>
                                      </p:cBhvr>
                                    </p:animEffect>
                                  </p:childTnLst>
                                </p:cTn>
                              </p:par>
                            </p:childTnLst>
                          </p:cTn>
                        </p:par>
                        <p:par>
                          <p:cTn id="43" fill="hold" nodeType="afterGroup">
                            <p:stCondLst>
                              <p:cond delay="500"/>
                            </p:stCondLst>
                            <p:childTnLst>
                              <p:par>
                                <p:cTn id="44" presetID="17" presetClass="entr" presetSubtype="8" fill="hold" nodeType="afterEffect">
                                  <p:stCondLst>
                                    <p:cond delay="0"/>
                                  </p:stCondLst>
                                  <p:childTnLst>
                                    <p:set>
                                      <p:cBhvr>
                                        <p:cTn id="45" dur="1" fill="hold">
                                          <p:stCondLst>
                                            <p:cond delay="0"/>
                                          </p:stCondLst>
                                        </p:cTn>
                                        <p:tgtEl>
                                          <p:spTgt spid="267274"/>
                                        </p:tgtEl>
                                        <p:attrNameLst>
                                          <p:attrName>style.visibility</p:attrName>
                                        </p:attrNameLst>
                                      </p:cBhvr>
                                      <p:to>
                                        <p:strVal val="visible"/>
                                      </p:to>
                                    </p:set>
                                    <p:anim calcmode="lin" valueType="num">
                                      <p:cBhvr>
                                        <p:cTn id="46" dur="500" fill="hold"/>
                                        <p:tgtEl>
                                          <p:spTgt spid="267274"/>
                                        </p:tgtEl>
                                        <p:attrNameLst>
                                          <p:attrName>ppt_x</p:attrName>
                                        </p:attrNameLst>
                                      </p:cBhvr>
                                      <p:tavLst>
                                        <p:tav tm="0">
                                          <p:val>
                                            <p:strVal val="#ppt_x-#ppt_w/2"/>
                                          </p:val>
                                        </p:tav>
                                        <p:tav tm="100000">
                                          <p:val>
                                            <p:strVal val="#ppt_x"/>
                                          </p:val>
                                        </p:tav>
                                      </p:tavLst>
                                    </p:anim>
                                    <p:anim calcmode="lin" valueType="num">
                                      <p:cBhvr>
                                        <p:cTn id="47" dur="500" fill="hold"/>
                                        <p:tgtEl>
                                          <p:spTgt spid="267274"/>
                                        </p:tgtEl>
                                        <p:attrNameLst>
                                          <p:attrName>ppt_y</p:attrName>
                                        </p:attrNameLst>
                                      </p:cBhvr>
                                      <p:tavLst>
                                        <p:tav tm="0">
                                          <p:val>
                                            <p:strVal val="#ppt_y"/>
                                          </p:val>
                                        </p:tav>
                                        <p:tav tm="100000">
                                          <p:val>
                                            <p:strVal val="#ppt_y"/>
                                          </p:val>
                                        </p:tav>
                                      </p:tavLst>
                                    </p:anim>
                                    <p:anim calcmode="lin" valueType="num">
                                      <p:cBhvr>
                                        <p:cTn id="48" dur="500" fill="hold"/>
                                        <p:tgtEl>
                                          <p:spTgt spid="267274"/>
                                        </p:tgtEl>
                                        <p:attrNameLst>
                                          <p:attrName>ppt_w</p:attrName>
                                        </p:attrNameLst>
                                      </p:cBhvr>
                                      <p:tavLst>
                                        <p:tav tm="0">
                                          <p:val>
                                            <p:fltVal val="0"/>
                                          </p:val>
                                        </p:tav>
                                        <p:tav tm="100000">
                                          <p:val>
                                            <p:strVal val="#ppt_w"/>
                                          </p:val>
                                        </p:tav>
                                      </p:tavLst>
                                    </p:anim>
                                    <p:anim calcmode="lin" valueType="num">
                                      <p:cBhvr>
                                        <p:cTn id="49" dur="500" fill="hold"/>
                                        <p:tgtEl>
                                          <p:spTgt spid="267274"/>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67279">
                                            <p:txEl>
                                              <p:pRg st="0" end="0"/>
                                            </p:txEl>
                                          </p:spTgt>
                                        </p:tgtEl>
                                        <p:attrNameLst>
                                          <p:attrName>style.visibility</p:attrName>
                                        </p:attrNameLst>
                                      </p:cBhvr>
                                      <p:to>
                                        <p:strVal val="visible"/>
                                      </p:to>
                                    </p:set>
                                    <p:animEffect transition="in" filter="wipe(left)">
                                      <p:cBhvr>
                                        <p:cTn id="53" dur="500"/>
                                        <p:tgtEl>
                                          <p:spTgt spid="267279">
                                            <p:txEl>
                                              <p:pRg st="0" end="0"/>
                                            </p:txEl>
                                          </p:spTgt>
                                        </p:tgtEl>
                                      </p:cBhvr>
                                    </p:animEffect>
                                  </p:childTnLst>
                                </p:cTn>
                              </p:par>
                            </p:childTnLst>
                          </p:cTn>
                        </p:par>
                        <p:par>
                          <p:cTn id="54" fill="hold" nodeType="afterGroup">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267280">
                                            <p:txEl>
                                              <p:pRg st="0" end="0"/>
                                            </p:txEl>
                                          </p:spTgt>
                                        </p:tgtEl>
                                        <p:attrNameLst>
                                          <p:attrName>style.visibility</p:attrName>
                                        </p:attrNameLst>
                                      </p:cBhvr>
                                      <p:to>
                                        <p:strVal val="visible"/>
                                      </p:to>
                                    </p:set>
                                    <p:animEffect transition="in" filter="wipe(left)">
                                      <p:cBhvr>
                                        <p:cTn id="57" dur="500"/>
                                        <p:tgtEl>
                                          <p:spTgt spid="267280">
                                            <p:txEl>
                                              <p:pRg st="0" end="0"/>
                                            </p:txEl>
                                          </p:spTgt>
                                        </p:tgtEl>
                                      </p:cBhvr>
                                    </p:animEffect>
                                  </p:childTnLst>
                                </p:cTn>
                              </p:par>
                            </p:childTnLst>
                          </p:cTn>
                        </p:par>
                        <p:par>
                          <p:cTn id="58" fill="hold" nodeType="afterGroup">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267281">
                                            <p:txEl>
                                              <p:pRg st="0" end="0"/>
                                            </p:txEl>
                                          </p:spTgt>
                                        </p:tgtEl>
                                        <p:attrNameLst>
                                          <p:attrName>style.visibility</p:attrName>
                                        </p:attrNameLst>
                                      </p:cBhvr>
                                      <p:to>
                                        <p:strVal val="visible"/>
                                      </p:to>
                                    </p:set>
                                    <p:animEffect transition="in" filter="wipe(left)">
                                      <p:cBhvr>
                                        <p:cTn id="61" dur="500"/>
                                        <p:tgtEl>
                                          <p:spTgt spid="267281">
                                            <p:txEl>
                                              <p:pRg st="0" end="0"/>
                                            </p:txEl>
                                          </p:spTgt>
                                        </p:tgtEl>
                                      </p:cBhvr>
                                    </p:animEffect>
                                  </p:childTnLst>
                                </p:cTn>
                              </p:par>
                            </p:childTnLst>
                          </p:cTn>
                        </p:par>
                        <p:par>
                          <p:cTn id="62" fill="hold" nodeType="afterGroup">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267282">
                                            <p:txEl>
                                              <p:pRg st="0" end="0"/>
                                            </p:txEl>
                                          </p:spTgt>
                                        </p:tgtEl>
                                        <p:attrNameLst>
                                          <p:attrName>style.visibility</p:attrName>
                                        </p:attrNameLst>
                                      </p:cBhvr>
                                      <p:to>
                                        <p:strVal val="visible"/>
                                      </p:to>
                                    </p:set>
                                    <p:animEffect transition="in" filter="wipe(left)">
                                      <p:cBhvr>
                                        <p:cTn id="65" dur="500"/>
                                        <p:tgtEl>
                                          <p:spTgt spid="267282">
                                            <p:txEl>
                                              <p:pRg st="0" end="0"/>
                                            </p:txEl>
                                          </p:spTgt>
                                        </p:tgtEl>
                                      </p:cBhvr>
                                    </p:animEffect>
                                  </p:childTnLst>
                                </p:cTn>
                              </p:par>
                            </p:childTnLst>
                          </p:cTn>
                        </p:par>
                        <p:par>
                          <p:cTn id="66" fill="hold" nodeType="afterGroup">
                            <p:stCondLst>
                              <p:cond delay="3000"/>
                            </p:stCondLst>
                            <p:childTnLst>
                              <p:par>
                                <p:cTn id="67" presetID="22" presetClass="entr" presetSubtype="8" fill="hold" grpId="0" nodeType="afterEffect">
                                  <p:stCondLst>
                                    <p:cond delay="0"/>
                                  </p:stCondLst>
                                  <p:childTnLst>
                                    <p:set>
                                      <p:cBhvr>
                                        <p:cTn id="68" dur="1" fill="hold">
                                          <p:stCondLst>
                                            <p:cond delay="0"/>
                                          </p:stCondLst>
                                        </p:cTn>
                                        <p:tgtEl>
                                          <p:spTgt spid="267283">
                                            <p:txEl>
                                              <p:pRg st="0" end="0"/>
                                            </p:txEl>
                                          </p:spTgt>
                                        </p:tgtEl>
                                        <p:attrNameLst>
                                          <p:attrName>style.visibility</p:attrName>
                                        </p:attrNameLst>
                                      </p:cBhvr>
                                      <p:to>
                                        <p:strVal val="visible"/>
                                      </p:to>
                                    </p:set>
                                    <p:animEffect transition="in" filter="wipe(left)">
                                      <p:cBhvr>
                                        <p:cTn id="69" dur="500"/>
                                        <p:tgtEl>
                                          <p:spTgt spid="267283">
                                            <p:txEl>
                                              <p:pRg st="0" end="0"/>
                                            </p:txEl>
                                          </p:spTgt>
                                        </p:tgtEl>
                                      </p:cBhvr>
                                    </p:animEffect>
                                  </p:childTnLst>
                                </p:cTn>
                              </p:par>
                            </p:childTnLst>
                          </p:cTn>
                        </p:par>
                        <p:par>
                          <p:cTn id="70" fill="hold" nodeType="afterGroup">
                            <p:stCondLst>
                              <p:cond delay="3500"/>
                            </p:stCondLst>
                            <p:childTnLst>
                              <p:par>
                                <p:cTn id="71" presetID="22" presetClass="entr" presetSubtype="8" fill="hold" grpId="0" nodeType="afterEffect">
                                  <p:stCondLst>
                                    <p:cond delay="0"/>
                                  </p:stCondLst>
                                  <p:childTnLst>
                                    <p:set>
                                      <p:cBhvr>
                                        <p:cTn id="72" dur="1" fill="hold">
                                          <p:stCondLst>
                                            <p:cond delay="0"/>
                                          </p:stCondLst>
                                        </p:cTn>
                                        <p:tgtEl>
                                          <p:spTgt spid="267284">
                                            <p:txEl>
                                              <p:pRg st="0" end="0"/>
                                            </p:txEl>
                                          </p:spTgt>
                                        </p:tgtEl>
                                        <p:attrNameLst>
                                          <p:attrName>style.visibility</p:attrName>
                                        </p:attrNameLst>
                                      </p:cBhvr>
                                      <p:to>
                                        <p:strVal val="visible"/>
                                      </p:to>
                                    </p:set>
                                    <p:animEffect transition="in" filter="wipe(left)">
                                      <p:cBhvr>
                                        <p:cTn id="73" dur="500"/>
                                        <p:tgtEl>
                                          <p:spTgt spid="267284">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67285"/>
                                        </p:tgtEl>
                                        <p:attrNameLst>
                                          <p:attrName>style.visibility</p:attrName>
                                        </p:attrNameLst>
                                      </p:cBhvr>
                                      <p:to>
                                        <p:strVal val="visible"/>
                                      </p:to>
                                    </p:set>
                                    <p:animEffect transition="in" filter="wipe(left)">
                                      <p:cBhvr>
                                        <p:cTn id="78" dur="500"/>
                                        <p:tgtEl>
                                          <p:spTgt spid="267285"/>
                                        </p:tgtEl>
                                      </p:cBhvr>
                                    </p:animEffect>
                                  </p:childTnLst>
                                </p:cTn>
                              </p:par>
                            </p:childTnLst>
                          </p:cTn>
                        </p:par>
                        <p:par>
                          <p:cTn id="79" fill="hold" nodeType="afterGroup">
                            <p:stCondLst>
                              <p:cond delay="500"/>
                            </p:stCondLst>
                            <p:childTnLst>
                              <p:par>
                                <p:cTn id="80" presetID="17" presetClass="entr" presetSubtype="8" fill="hold" nodeType="afterEffect">
                                  <p:stCondLst>
                                    <p:cond delay="500"/>
                                  </p:stCondLst>
                                  <p:childTnLst>
                                    <p:set>
                                      <p:cBhvr>
                                        <p:cTn id="81" dur="1" fill="hold">
                                          <p:stCondLst>
                                            <p:cond delay="0"/>
                                          </p:stCondLst>
                                        </p:cTn>
                                        <p:tgtEl>
                                          <p:spTgt spid="267286"/>
                                        </p:tgtEl>
                                        <p:attrNameLst>
                                          <p:attrName>style.visibility</p:attrName>
                                        </p:attrNameLst>
                                      </p:cBhvr>
                                      <p:to>
                                        <p:strVal val="visible"/>
                                      </p:to>
                                    </p:set>
                                    <p:anim calcmode="lin" valueType="num">
                                      <p:cBhvr>
                                        <p:cTn id="82" dur="500" fill="hold"/>
                                        <p:tgtEl>
                                          <p:spTgt spid="267286"/>
                                        </p:tgtEl>
                                        <p:attrNameLst>
                                          <p:attrName>ppt_x</p:attrName>
                                        </p:attrNameLst>
                                      </p:cBhvr>
                                      <p:tavLst>
                                        <p:tav tm="0">
                                          <p:val>
                                            <p:strVal val="#ppt_x-#ppt_w/2"/>
                                          </p:val>
                                        </p:tav>
                                        <p:tav tm="100000">
                                          <p:val>
                                            <p:strVal val="#ppt_x"/>
                                          </p:val>
                                        </p:tav>
                                      </p:tavLst>
                                    </p:anim>
                                    <p:anim calcmode="lin" valueType="num">
                                      <p:cBhvr>
                                        <p:cTn id="83" dur="500" fill="hold"/>
                                        <p:tgtEl>
                                          <p:spTgt spid="267286"/>
                                        </p:tgtEl>
                                        <p:attrNameLst>
                                          <p:attrName>ppt_y</p:attrName>
                                        </p:attrNameLst>
                                      </p:cBhvr>
                                      <p:tavLst>
                                        <p:tav tm="0">
                                          <p:val>
                                            <p:strVal val="#ppt_y"/>
                                          </p:val>
                                        </p:tav>
                                        <p:tav tm="100000">
                                          <p:val>
                                            <p:strVal val="#ppt_y"/>
                                          </p:val>
                                        </p:tav>
                                      </p:tavLst>
                                    </p:anim>
                                    <p:anim calcmode="lin" valueType="num">
                                      <p:cBhvr>
                                        <p:cTn id="84" dur="500" fill="hold"/>
                                        <p:tgtEl>
                                          <p:spTgt spid="267286"/>
                                        </p:tgtEl>
                                        <p:attrNameLst>
                                          <p:attrName>ppt_w</p:attrName>
                                        </p:attrNameLst>
                                      </p:cBhvr>
                                      <p:tavLst>
                                        <p:tav tm="0">
                                          <p:val>
                                            <p:fltVal val="0"/>
                                          </p:val>
                                        </p:tav>
                                        <p:tav tm="100000">
                                          <p:val>
                                            <p:strVal val="#ppt_w"/>
                                          </p:val>
                                        </p:tav>
                                      </p:tavLst>
                                    </p:anim>
                                    <p:anim calcmode="lin" valueType="num">
                                      <p:cBhvr>
                                        <p:cTn id="85" dur="500" fill="hold"/>
                                        <p:tgtEl>
                                          <p:spTgt spid="267286"/>
                                        </p:tgtEl>
                                        <p:attrNameLst>
                                          <p:attrName>ppt_h</p:attrName>
                                        </p:attrNameLst>
                                      </p:cBhvr>
                                      <p:tavLst>
                                        <p:tav tm="0">
                                          <p:val>
                                            <p:strVal val="#ppt_h"/>
                                          </p:val>
                                        </p:tav>
                                        <p:tav tm="100000">
                                          <p:val>
                                            <p:strVal val="#ppt_h"/>
                                          </p:val>
                                        </p:tav>
                                      </p:tavLst>
                                    </p:anim>
                                  </p:childTnLst>
                                </p:cTn>
                              </p:par>
                            </p:childTnLst>
                          </p:cTn>
                        </p:par>
                        <p:par>
                          <p:cTn id="86" fill="hold" nodeType="afterGroup">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267295">
                                            <p:txEl>
                                              <p:pRg st="0" end="0"/>
                                            </p:txEl>
                                          </p:spTgt>
                                        </p:tgtEl>
                                        <p:attrNameLst>
                                          <p:attrName>style.visibility</p:attrName>
                                        </p:attrNameLst>
                                      </p:cBhvr>
                                      <p:to>
                                        <p:strVal val="visible"/>
                                      </p:to>
                                    </p:set>
                                    <p:animEffect transition="in" filter="wipe(left)">
                                      <p:cBhvr>
                                        <p:cTn id="89" dur="500"/>
                                        <p:tgtEl>
                                          <p:spTgt spid="267295">
                                            <p:txEl>
                                              <p:pRg st="0" end="0"/>
                                            </p:txEl>
                                          </p:spTgt>
                                        </p:tgtEl>
                                      </p:cBhvr>
                                    </p:animEffect>
                                  </p:childTnLst>
                                </p:cTn>
                              </p:par>
                            </p:childTnLst>
                          </p:cTn>
                        </p:par>
                        <p:par>
                          <p:cTn id="90" fill="hold" nodeType="afterGroup">
                            <p:stCondLst>
                              <p:cond delay="2000"/>
                            </p:stCondLst>
                            <p:childTnLst>
                              <p:par>
                                <p:cTn id="91" presetID="22" presetClass="entr" presetSubtype="8" fill="hold" grpId="0" nodeType="afterEffect">
                                  <p:stCondLst>
                                    <p:cond delay="0"/>
                                  </p:stCondLst>
                                  <p:childTnLst>
                                    <p:set>
                                      <p:cBhvr>
                                        <p:cTn id="92" dur="1" fill="hold">
                                          <p:stCondLst>
                                            <p:cond delay="0"/>
                                          </p:stCondLst>
                                        </p:cTn>
                                        <p:tgtEl>
                                          <p:spTgt spid="267296">
                                            <p:txEl>
                                              <p:pRg st="0" end="0"/>
                                            </p:txEl>
                                          </p:spTgt>
                                        </p:tgtEl>
                                        <p:attrNameLst>
                                          <p:attrName>style.visibility</p:attrName>
                                        </p:attrNameLst>
                                      </p:cBhvr>
                                      <p:to>
                                        <p:strVal val="visible"/>
                                      </p:to>
                                    </p:set>
                                    <p:animEffect transition="in" filter="wipe(left)">
                                      <p:cBhvr>
                                        <p:cTn id="93" dur="500"/>
                                        <p:tgtEl>
                                          <p:spTgt spid="267296">
                                            <p:txEl>
                                              <p:pRg st="0" end="0"/>
                                            </p:txEl>
                                          </p:spTgt>
                                        </p:tgtEl>
                                      </p:cBhvr>
                                    </p:animEffect>
                                  </p:childTnLst>
                                </p:cTn>
                              </p:par>
                            </p:childTnLst>
                          </p:cTn>
                        </p:par>
                        <p:par>
                          <p:cTn id="94" fill="hold" nodeType="afterGroup">
                            <p:stCondLst>
                              <p:cond delay="2500"/>
                            </p:stCondLst>
                            <p:childTnLst>
                              <p:par>
                                <p:cTn id="95" presetID="22" presetClass="entr" presetSubtype="8" fill="hold" grpId="0" nodeType="afterEffect">
                                  <p:stCondLst>
                                    <p:cond delay="0"/>
                                  </p:stCondLst>
                                  <p:childTnLst>
                                    <p:set>
                                      <p:cBhvr>
                                        <p:cTn id="96" dur="1" fill="hold">
                                          <p:stCondLst>
                                            <p:cond delay="0"/>
                                          </p:stCondLst>
                                        </p:cTn>
                                        <p:tgtEl>
                                          <p:spTgt spid="267291">
                                            <p:txEl>
                                              <p:pRg st="0" end="0"/>
                                            </p:txEl>
                                          </p:spTgt>
                                        </p:tgtEl>
                                        <p:attrNameLst>
                                          <p:attrName>style.visibility</p:attrName>
                                        </p:attrNameLst>
                                      </p:cBhvr>
                                      <p:to>
                                        <p:strVal val="visible"/>
                                      </p:to>
                                    </p:set>
                                    <p:animEffect transition="in" filter="wipe(left)">
                                      <p:cBhvr>
                                        <p:cTn id="97" dur="500"/>
                                        <p:tgtEl>
                                          <p:spTgt spid="267291">
                                            <p:txEl>
                                              <p:pRg st="0" end="0"/>
                                            </p:txEl>
                                          </p:spTgt>
                                        </p:tgtEl>
                                      </p:cBhvr>
                                    </p:animEffect>
                                  </p:childTnLst>
                                </p:cTn>
                              </p:par>
                            </p:childTnLst>
                          </p:cTn>
                        </p:par>
                        <p:par>
                          <p:cTn id="98" fill="hold" nodeType="afterGroup">
                            <p:stCondLst>
                              <p:cond delay="3000"/>
                            </p:stCondLst>
                            <p:childTnLst>
                              <p:par>
                                <p:cTn id="99" presetID="22" presetClass="entr" presetSubtype="8" fill="hold" grpId="0" nodeType="afterEffect">
                                  <p:stCondLst>
                                    <p:cond delay="0"/>
                                  </p:stCondLst>
                                  <p:childTnLst>
                                    <p:set>
                                      <p:cBhvr>
                                        <p:cTn id="100" dur="1" fill="hold">
                                          <p:stCondLst>
                                            <p:cond delay="0"/>
                                          </p:stCondLst>
                                        </p:cTn>
                                        <p:tgtEl>
                                          <p:spTgt spid="267292">
                                            <p:txEl>
                                              <p:pRg st="0" end="0"/>
                                            </p:txEl>
                                          </p:spTgt>
                                        </p:tgtEl>
                                        <p:attrNameLst>
                                          <p:attrName>style.visibility</p:attrName>
                                        </p:attrNameLst>
                                      </p:cBhvr>
                                      <p:to>
                                        <p:strVal val="visible"/>
                                      </p:to>
                                    </p:set>
                                    <p:animEffect transition="in" filter="wipe(left)">
                                      <p:cBhvr>
                                        <p:cTn id="101" dur="500"/>
                                        <p:tgtEl>
                                          <p:spTgt spid="267292">
                                            <p:txEl>
                                              <p:pRg st="0" end="0"/>
                                            </p:txEl>
                                          </p:spTgt>
                                        </p:tgtEl>
                                      </p:cBhvr>
                                    </p:animEffect>
                                  </p:childTnLst>
                                </p:cTn>
                              </p:par>
                            </p:childTnLst>
                          </p:cTn>
                        </p:par>
                        <p:par>
                          <p:cTn id="102" fill="hold" nodeType="afterGroup">
                            <p:stCondLst>
                              <p:cond delay="3500"/>
                            </p:stCondLst>
                            <p:childTnLst>
                              <p:par>
                                <p:cTn id="103" presetID="22" presetClass="entr" presetSubtype="8" fill="hold" grpId="0" nodeType="afterEffect">
                                  <p:stCondLst>
                                    <p:cond delay="0"/>
                                  </p:stCondLst>
                                  <p:childTnLst>
                                    <p:set>
                                      <p:cBhvr>
                                        <p:cTn id="104" dur="1" fill="hold">
                                          <p:stCondLst>
                                            <p:cond delay="0"/>
                                          </p:stCondLst>
                                        </p:cTn>
                                        <p:tgtEl>
                                          <p:spTgt spid="267293">
                                            <p:txEl>
                                              <p:pRg st="0" end="0"/>
                                            </p:txEl>
                                          </p:spTgt>
                                        </p:tgtEl>
                                        <p:attrNameLst>
                                          <p:attrName>style.visibility</p:attrName>
                                        </p:attrNameLst>
                                      </p:cBhvr>
                                      <p:to>
                                        <p:strVal val="visible"/>
                                      </p:to>
                                    </p:set>
                                    <p:animEffect transition="in" filter="wipe(left)">
                                      <p:cBhvr>
                                        <p:cTn id="105" dur="500"/>
                                        <p:tgtEl>
                                          <p:spTgt spid="267293">
                                            <p:txEl>
                                              <p:pRg st="0" end="0"/>
                                            </p:txEl>
                                          </p:spTgt>
                                        </p:tgtEl>
                                      </p:cBhvr>
                                    </p:animEffect>
                                  </p:childTnLst>
                                </p:cTn>
                              </p:par>
                            </p:childTnLst>
                          </p:cTn>
                        </p:par>
                        <p:par>
                          <p:cTn id="106" fill="hold" nodeType="afterGroup">
                            <p:stCondLst>
                              <p:cond delay="4000"/>
                            </p:stCondLst>
                            <p:childTnLst>
                              <p:par>
                                <p:cTn id="107" presetID="22" presetClass="entr" presetSubtype="8" fill="hold" grpId="0" nodeType="afterEffect">
                                  <p:stCondLst>
                                    <p:cond delay="0"/>
                                  </p:stCondLst>
                                  <p:childTnLst>
                                    <p:set>
                                      <p:cBhvr>
                                        <p:cTn id="108" dur="1" fill="hold">
                                          <p:stCondLst>
                                            <p:cond delay="0"/>
                                          </p:stCondLst>
                                        </p:cTn>
                                        <p:tgtEl>
                                          <p:spTgt spid="267294">
                                            <p:txEl>
                                              <p:pRg st="0" end="0"/>
                                            </p:txEl>
                                          </p:spTgt>
                                        </p:tgtEl>
                                        <p:attrNameLst>
                                          <p:attrName>style.visibility</p:attrName>
                                        </p:attrNameLst>
                                      </p:cBhvr>
                                      <p:to>
                                        <p:strVal val="visible"/>
                                      </p:to>
                                    </p:set>
                                    <p:animEffect transition="in" filter="wipe(left)">
                                      <p:cBhvr>
                                        <p:cTn id="109" dur="500"/>
                                        <p:tgtEl>
                                          <p:spTgt spid="267294">
                                            <p:txEl>
                                              <p:pRg st="0" end="0"/>
                                            </p:txEl>
                                          </p:spTgt>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67299"/>
                                        </p:tgtEl>
                                        <p:attrNameLst>
                                          <p:attrName>style.visibility</p:attrName>
                                        </p:attrNameLst>
                                      </p:cBhvr>
                                      <p:to>
                                        <p:strVal val="visible"/>
                                      </p:to>
                                    </p:set>
                                    <p:animEffect transition="in" filter="wipe(left)">
                                      <p:cBhvr>
                                        <p:cTn id="114" dur="500"/>
                                        <p:tgtEl>
                                          <p:spTgt spid="267299"/>
                                        </p:tgtEl>
                                      </p:cBhvr>
                                    </p:animEffect>
                                  </p:childTnLst>
                                </p:cTn>
                              </p:par>
                            </p:childTnLst>
                          </p:cTn>
                        </p:par>
                        <p:par>
                          <p:cTn id="115" fill="hold" nodeType="afterGroup">
                            <p:stCondLst>
                              <p:cond delay="500"/>
                            </p:stCondLst>
                            <p:childTnLst>
                              <p:par>
                                <p:cTn id="116" presetID="22" presetClass="entr" presetSubtype="8" fill="hold" nodeType="afterEffect">
                                  <p:stCondLst>
                                    <p:cond delay="1000"/>
                                  </p:stCondLst>
                                  <p:childTnLst>
                                    <p:set>
                                      <p:cBhvr>
                                        <p:cTn id="117" dur="1" fill="hold">
                                          <p:stCondLst>
                                            <p:cond delay="0"/>
                                          </p:stCondLst>
                                        </p:cTn>
                                        <p:tgtEl>
                                          <p:spTgt spid="267298"/>
                                        </p:tgtEl>
                                        <p:attrNameLst>
                                          <p:attrName>style.visibility</p:attrName>
                                        </p:attrNameLst>
                                      </p:cBhvr>
                                      <p:to>
                                        <p:strVal val="visible"/>
                                      </p:to>
                                    </p:set>
                                    <p:animEffect transition="in" filter="wipe(left)">
                                      <p:cBhvr>
                                        <p:cTn id="118" dur="500"/>
                                        <p:tgtEl>
                                          <p:spTgt spid="26729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67297"/>
                                        </p:tgtEl>
                                        <p:attrNameLst>
                                          <p:attrName>style.visibility</p:attrName>
                                        </p:attrNameLst>
                                      </p:cBhvr>
                                      <p:to>
                                        <p:strVal val="visible"/>
                                      </p:to>
                                    </p:set>
                                    <p:animEffect transition="in" filter="wipe(left)">
                                      <p:cBhvr>
                                        <p:cTn id="123" dur="500"/>
                                        <p:tgtEl>
                                          <p:spTgt spid="267297"/>
                                        </p:tgtEl>
                                      </p:cBhvr>
                                    </p:animEffect>
                                  </p:childTnLst>
                                </p:cTn>
                              </p:par>
                            </p:childTnLst>
                          </p:cTn>
                        </p:par>
                        <p:par>
                          <p:cTn id="124" fill="hold" nodeType="afterGroup">
                            <p:stCondLst>
                              <p:cond delay="500"/>
                            </p:stCondLst>
                            <p:childTnLst>
                              <p:par>
                                <p:cTn id="125" presetID="22" presetClass="entr" presetSubtype="8" fill="hold" nodeType="afterEffect">
                                  <p:stCondLst>
                                    <p:cond delay="0"/>
                                  </p:stCondLst>
                                  <p:childTnLst>
                                    <p:set>
                                      <p:cBhvr>
                                        <p:cTn id="126" dur="1" fill="hold">
                                          <p:stCondLst>
                                            <p:cond delay="0"/>
                                          </p:stCondLst>
                                        </p:cTn>
                                        <p:tgtEl>
                                          <p:spTgt spid="267300"/>
                                        </p:tgtEl>
                                        <p:attrNameLst>
                                          <p:attrName>style.visibility</p:attrName>
                                        </p:attrNameLst>
                                      </p:cBhvr>
                                      <p:to>
                                        <p:strVal val="visible"/>
                                      </p:to>
                                    </p:set>
                                    <p:animEffect transition="in" filter="wipe(left)">
                                      <p:cBhvr>
                                        <p:cTn id="127" dur="500"/>
                                        <p:tgtEl>
                                          <p:spTgt spid="2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utoUpdateAnimBg="0"/>
      <p:bldP spid="267271" grpId="0" autoUpdateAnimBg="0"/>
      <p:bldP spid="267273" grpId="0" autoUpdateAnimBg="0"/>
      <p:bldP spid="267279" grpId="0" build="p" autoUpdateAnimBg="0" advAuto="1000"/>
      <p:bldP spid="267280" grpId="0" build="p" autoUpdateAnimBg="0" advAuto="1000"/>
      <p:bldP spid="267281" grpId="0" build="p" autoUpdateAnimBg="0" advAuto="1000"/>
      <p:bldP spid="267282" grpId="0" build="p" autoUpdateAnimBg="0" advAuto="1000"/>
      <p:bldP spid="267283" grpId="0" build="p" autoUpdateAnimBg="0" advAuto="1000"/>
      <p:bldP spid="267284" grpId="0" build="p" autoUpdateAnimBg="0" advAuto="1000"/>
      <p:bldP spid="267285" grpId="0" autoUpdateAnimBg="0"/>
      <p:bldP spid="267291" grpId="0" build="p" autoUpdateAnimBg="0"/>
      <p:bldP spid="267292" grpId="0" build="p" autoUpdateAnimBg="0" advAuto="1000"/>
      <p:bldP spid="267293" grpId="0" build="p" autoUpdateAnimBg="0" advAuto="1000"/>
      <p:bldP spid="267294" grpId="0" build="p" autoUpdateAnimBg="0" advAuto="1000"/>
      <p:bldP spid="267295" grpId="0" build="p" autoUpdateAnimBg="0" advAuto="1000"/>
      <p:bldP spid="267296" grpId="0" build="p" autoUpdateAnimBg="0" advAuto="1000"/>
      <p:bldP spid="267297" grpId="0" autoUpdateAnimBg="0"/>
      <p:bldP spid="267299"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rrowheads="1"/>
          </p:cNvSpPr>
          <p:nvPr>
            <p:ph type="body" idx="1"/>
          </p:nvPr>
        </p:nvSpPr>
        <p:spPr>
          <a:xfrm>
            <a:off x="304800" y="1341438"/>
            <a:ext cx="8540750" cy="935037"/>
          </a:xfrm>
        </p:spPr>
        <p:txBody>
          <a:bodyPr/>
          <a:lstStyle/>
          <a:p>
            <a:pPr lvl="1">
              <a:buFont typeface="Wingdings" pitchFamily="2" charset="2"/>
              <a:buNone/>
            </a:pPr>
            <a:r>
              <a:rPr lang="en-US" altLang="zh-CN" b="1"/>
              <a:t>4)  MOS</a:t>
            </a:r>
            <a:r>
              <a:rPr lang="zh-CN" altLang="en-US" b="1"/>
              <a:t>三极管非门</a:t>
            </a:r>
          </a:p>
        </p:txBody>
      </p:sp>
      <p:sp>
        <p:nvSpPr>
          <p:cNvPr id="268291" name="Text Box 3"/>
          <p:cNvSpPr txBox="1">
            <a:spLocks noChangeArrowheads="1"/>
          </p:cNvSpPr>
          <p:nvPr/>
        </p:nvSpPr>
        <p:spPr bwMode="auto">
          <a:xfrm>
            <a:off x="3059113" y="1844675"/>
            <a:ext cx="2065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rPr>
              <a:t>MOS</a:t>
            </a:r>
            <a:r>
              <a:rPr lang="zh-CN" altLang="zh-CN" sz="2800">
                <a:solidFill>
                  <a:srgbClr val="0033CC"/>
                </a:solidFill>
                <a:latin typeface="宋体" pitchFamily="2" charset="-122"/>
              </a:rPr>
              <a:t>管截止</a:t>
            </a:r>
            <a:endParaRPr lang="zh-CN" altLang="en-US" sz="2800">
              <a:solidFill>
                <a:srgbClr val="0033CC"/>
              </a:solidFill>
            </a:endParaRPr>
          </a:p>
        </p:txBody>
      </p:sp>
      <p:graphicFrame>
        <p:nvGraphicFramePr>
          <p:cNvPr id="268292" name="Object 4"/>
          <p:cNvGraphicFramePr>
            <a:graphicFrameLocks noChangeAspect="1"/>
          </p:cNvGraphicFramePr>
          <p:nvPr/>
        </p:nvGraphicFramePr>
        <p:xfrm>
          <a:off x="971550" y="2492375"/>
          <a:ext cx="3311525" cy="550863"/>
        </p:xfrm>
        <a:graphic>
          <a:graphicData uri="http://schemas.openxmlformats.org/presentationml/2006/ole">
            <mc:AlternateContent xmlns:mc="http://schemas.openxmlformats.org/markup-compatibility/2006">
              <mc:Choice xmlns:v="urn:schemas-microsoft-com:vml" Requires="v">
                <p:oleObj spid="_x0000_s268322" name="Equation" r:id="rId3" imgW="1320480" imgH="203040" progId="Equation.3">
                  <p:embed/>
                </p:oleObj>
              </mc:Choice>
              <mc:Fallback>
                <p:oleObj name="Equation" r:id="rId3" imgW="132048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492375"/>
                        <a:ext cx="3311525" cy="5508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8293" name="Group 5"/>
          <p:cNvGrpSpPr>
            <a:grpSpLocks/>
          </p:cNvGrpSpPr>
          <p:nvPr/>
        </p:nvGrpSpPr>
        <p:grpSpPr bwMode="auto">
          <a:xfrm>
            <a:off x="395288" y="3119438"/>
            <a:ext cx="2913062" cy="569912"/>
            <a:chOff x="426" y="1167"/>
            <a:chExt cx="1835" cy="359"/>
          </a:xfrm>
        </p:grpSpPr>
        <p:sp>
          <p:nvSpPr>
            <p:cNvPr id="268294" name="Text Box 6"/>
            <p:cNvSpPr txBox="1">
              <a:spLocks noChangeArrowheads="1"/>
            </p:cNvSpPr>
            <p:nvPr/>
          </p:nvSpPr>
          <p:spPr bwMode="auto">
            <a:xfrm>
              <a:off x="426" y="1167"/>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endParaRPr lang="zh-CN" altLang="en-US" sz="2800">
                <a:solidFill>
                  <a:srgbClr val="FF0066"/>
                </a:solidFill>
                <a:ea typeface="楷体_GB2312" pitchFamily="49" charset="-122"/>
              </a:endParaRPr>
            </a:p>
          </p:txBody>
        </p:sp>
        <p:graphicFrame>
          <p:nvGraphicFramePr>
            <p:cNvPr id="268295" name="Object 7"/>
            <p:cNvGraphicFramePr>
              <a:graphicFrameLocks noChangeAspect="1"/>
            </p:cNvGraphicFramePr>
            <p:nvPr/>
          </p:nvGraphicFramePr>
          <p:xfrm>
            <a:off x="776" y="1201"/>
            <a:ext cx="1485" cy="325"/>
          </p:xfrm>
          <a:graphic>
            <a:graphicData uri="http://schemas.openxmlformats.org/presentationml/2006/ole">
              <mc:AlternateContent xmlns:mc="http://schemas.openxmlformats.org/markup-compatibility/2006">
                <mc:Choice xmlns:v="urn:schemas-microsoft-com:vml" Requires="v">
                  <p:oleObj spid="_x0000_s268323" name="Equation" r:id="rId5" imgW="977760" imgH="215640" progId="Equation.3">
                    <p:embed/>
                  </p:oleObj>
                </mc:Choice>
                <mc:Fallback>
                  <p:oleObj name="Equation" r:id="rId5" imgW="97776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 y="1201"/>
                          <a:ext cx="1485" cy="3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8296" name="Text Box 8"/>
          <p:cNvSpPr txBox="1">
            <a:spLocks noChangeArrowheads="1"/>
          </p:cNvSpPr>
          <p:nvPr/>
        </p:nvSpPr>
        <p:spPr bwMode="auto">
          <a:xfrm>
            <a:off x="3348038" y="3284538"/>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800">
                <a:solidFill>
                  <a:srgbClr val="0033CC"/>
                </a:solidFill>
              </a:rPr>
              <a:t>MOS </a:t>
            </a:r>
            <a:r>
              <a:rPr lang="zh-CN" altLang="zh-CN" sz="2800">
                <a:solidFill>
                  <a:srgbClr val="0033CC"/>
                </a:solidFill>
                <a:latin typeface="宋体" pitchFamily="2" charset="-122"/>
              </a:rPr>
              <a:t>管导通</a:t>
            </a:r>
            <a:endParaRPr lang="zh-CN" altLang="en-US" sz="2800">
              <a:solidFill>
                <a:schemeClr val="tx1"/>
              </a:solidFill>
              <a:latin typeface="宋体" pitchFamily="2" charset="-122"/>
            </a:endParaRPr>
          </a:p>
        </p:txBody>
      </p:sp>
      <p:graphicFrame>
        <p:nvGraphicFramePr>
          <p:cNvPr id="268297" name="Object 9"/>
          <p:cNvGraphicFramePr>
            <a:graphicFrameLocks noChangeAspect="1"/>
          </p:cNvGraphicFramePr>
          <p:nvPr/>
        </p:nvGraphicFramePr>
        <p:xfrm>
          <a:off x="1042988" y="3860800"/>
          <a:ext cx="2305050" cy="588963"/>
        </p:xfrm>
        <a:graphic>
          <a:graphicData uri="http://schemas.openxmlformats.org/presentationml/2006/ole">
            <mc:AlternateContent xmlns:mc="http://schemas.openxmlformats.org/markup-compatibility/2006">
              <mc:Choice xmlns:v="urn:schemas-microsoft-com:vml" Requires="v">
                <p:oleObj spid="_x0000_s268324" name="Equation" r:id="rId7" imgW="965160" imgH="228600" progId="Equation.3">
                  <p:embed/>
                </p:oleObj>
              </mc:Choice>
              <mc:Fallback>
                <p:oleObj name="Equation" r:id="rId7" imgW="96516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860800"/>
                        <a:ext cx="2305050" cy="588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8" name="Text Box 10"/>
          <p:cNvSpPr txBox="1">
            <a:spLocks noChangeArrowheads="1"/>
          </p:cNvSpPr>
          <p:nvPr/>
        </p:nvSpPr>
        <p:spPr bwMode="auto">
          <a:xfrm>
            <a:off x="6084888" y="4048125"/>
            <a:ext cx="1103312" cy="457200"/>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zh-CN" altLang="en-US" sz="2400">
                <a:solidFill>
                  <a:srgbClr val="0033CC"/>
                </a:solidFill>
              </a:rPr>
              <a:t>真值表</a:t>
            </a:r>
          </a:p>
        </p:txBody>
      </p:sp>
      <p:grpSp>
        <p:nvGrpSpPr>
          <p:cNvPr id="268299" name="Group 11"/>
          <p:cNvGrpSpPr>
            <a:grpSpLocks/>
          </p:cNvGrpSpPr>
          <p:nvPr/>
        </p:nvGrpSpPr>
        <p:grpSpPr bwMode="auto">
          <a:xfrm>
            <a:off x="5856288" y="4670425"/>
            <a:ext cx="1687512" cy="1524000"/>
            <a:chOff x="4007" y="3037"/>
            <a:chExt cx="1063" cy="960"/>
          </a:xfrm>
        </p:grpSpPr>
        <p:sp>
          <p:nvSpPr>
            <p:cNvPr id="268300" name="Line 12"/>
            <p:cNvSpPr>
              <a:spLocks noChangeShapeType="1"/>
            </p:cNvSpPr>
            <p:nvPr/>
          </p:nvSpPr>
          <p:spPr bwMode="auto">
            <a:xfrm>
              <a:off x="4007" y="3037"/>
              <a:ext cx="1063"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1" name="Line 13"/>
            <p:cNvSpPr>
              <a:spLocks noChangeShapeType="1"/>
            </p:cNvSpPr>
            <p:nvPr/>
          </p:nvSpPr>
          <p:spPr bwMode="auto">
            <a:xfrm>
              <a:off x="4038" y="3387"/>
              <a:ext cx="1019"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2" name="Line 14"/>
            <p:cNvSpPr>
              <a:spLocks noChangeShapeType="1"/>
            </p:cNvSpPr>
            <p:nvPr/>
          </p:nvSpPr>
          <p:spPr bwMode="auto">
            <a:xfrm>
              <a:off x="4007" y="3997"/>
              <a:ext cx="1063"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3" name="Line 15"/>
            <p:cNvSpPr>
              <a:spLocks noChangeShapeType="1"/>
            </p:cNvSpPr>
            <p:nvPr/>
          </p:nvSpPr>
          <p:spPr bwMode="auto">
            <a:xfrm>
              <a:off x="4561" y="3037"/>
              <a:ext cx="0" cy="96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04" name="Text Box 16"/>
          <p:cNvSpPr txBox="1">
            <a:spLocks noChangeArrowheads="1"/>
          </p:cNvSpPr>
          <p:nvPr/>
        </p:nvSpPr>
        <p:spPr bwMode="auto">
          <a:xfrm>
            <a:off x="6102350" y="52038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0</a:t>
            </a:r>
          </a:p>
        </p:txBody>
      </p:sp>
      <p:sp>
        <p:nvSpPr>
          <p:cNvPr id="268305" name="Text Box 17"/>
          <p:cNvSpPr txBox="1">
            <a:spLocks noChangeArrowheads="1"/>
          </p:cNvSpPr>
          <p:nvPr/>
        </p:nvSpPr>
        <p:spPr bwMode="auto">
          <a:xfrm>
            <a:off x="6102350" y="56610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1</a:t>
            </a:r>
          </a:p>
        </p:txBody>
      </p:sp>
      <p:sp>
        <p:nvSpPr>
          <p:cNvPr id="268306" name="Text Box 18"/>
          <p:cNvSpPr txBox="1">
            <a:spLocks noChangeArrowheads="1"/>
          </p:cNvSpPr>
          <p:nvPr/>
        </p:nvSpPr>
        <p:spPr bwMode="auto">
          <a:xfrm>
            <a:off x="7108825" y="52133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1</a:t>
            </a:r>
          </a:p>
        </p:txBody>
      </p:sp>
      <p:sp>
        <p:nvSpPr>
          <p:cNvPr id="268307" name="Text Box 19"/>
          <p:cNvSpPr txBox="1">
            <a:spLocks noChangeArrowheads="1"/>
          </p:cNvSpPr>
          <p:nvPr/>
        </p:nvSpPr>
        <p:spPr bwMode="auto">
          <a:xfrm>
            <a:off x="7092950" y="56610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a:solidFill>
                  <a:srgbClr val="0033CC"/>
                </a:solidFill>
                <a:ea typeface="楷体_GB2312" pitchFamily="49" charset="-122"/>
              </a:rPr>
              <a:t>0</a:t>
            </a:r>
          </a:p>
        </p:txBody>
      </p:sp>
      <p:sp>
        <p:nvSpPr>
          <p:cNvPr id="268308" name="Text Box 20"/>
          <p:cNvSpPr txBox="1">
            <a:spLocks noChangeArrowheads="1"/>
          </p:cNvSpPr>
          <p:nvPr/>
        </p:nvSpPr>
        <p:spPr bwMode="auto">
          <a:xfrm>
            <a:off x="6102350" y="4746625"/>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A</a:t>
            </a:r>
            <a:endParaRPr lang="en-US" altLang="zh-CN" sz="2800">
              <a:solidFill>
                <a:srgbClr val="FF0066"/>
              </a:solidFill>
              <a:ea typeface="楷体_GB2312" pitchFamily="49" charset="-122"/>
            </a:endParaRPr>
          </a:p>
        </p:txBody>
      </p:sp>
      <p:sp>
        <p:nvSpPr>
          <p:cNvPr id="268309" name="Text Box 21"/>
          <p:cNvSpPr txBox="1">
            <a:spLocks noChangeArrowheads="1"/>
          </p:cNvSpPr>
          <p:nvPr/>
        </p:nvSpPr>
        <p:spPr bwMode="auto">
          <a:xfrm>
            <a:off x="7016750" y="4746625"/>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FF0066"/>
                </a:solidFill>
                <a:ea typeface="楷体_GB2312" pitchFamily="49" charset="-122"/>
              </a:rPr>
              <a:t>Y</a:t>
            </a:r>
            <a:endParaRPr lang="en-US" altLang="zh-CN" sz="2800">
              <a:solidFill>
                <a:srgbClr val="FF0066"/>
              </a:solidFill>
              <a:ea typeface="楷体_GB2312" pitchFamily="49" charset="-122"/>
            </a:endParaRPr>
          </a:p>
        </p:txBody>
      </p:sp>
      <p:graphicFrame>
        <p:nvGraphicFramePr>
          <p:cNvPr id="268310" name="Object 22"/>
          <p:cNvGraphicFramePr>
            <a:graphicFrameLocks noChangeAspect="1"/>
          </p:cNvGraphicFramePr>
          <p:nvPr/>
        </p:nvGraphicFramePr>
        <p:xfrm>
          <a:off x="1979613" y="5229225"/>
          <a:ext cx="1019175" cy="488950"/>
        </p:xfrm>
        <a:graphic>
          <a:graphicData uri="http://schemas.openxmlformats.org/presentationml/2006/ole">
            <mc:AlternateContent xmlns:mc="http://schemas.openxmlformats.org/markup-compatibility/2006">
              <mc:Choice xmlns:v="urn:schemas-microsoft-com:vml" Requires="v">
                <p:oleObj spid="_x0000_s268325" name="Equation" r:id="rId9" imgW="419040" imgH="203040" progId="Equation.3">
                  <p:embed/>
                </p:oleObj>
              </mc:Choice>
              <mc:Fallback>
                <p:oleObj name="Equation" r:id="rId9" imgW="419040" imgH="20304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229225"/>
                        <a:ext cx="1019175" cy="4889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8311" name="Group 23"/>
          <p:cNvGrpSpPr>
            <a:grpSpLocks/>
          </p:cNvGrpSpPr>
          <p:nvPr/>
        </p:nvGrpSpPr>
        <p:grpSpPr bwMode="auto">
          <a:xfrm>
            <a:off x="323850" y="1844675"/>
            <a:ext cx="2209800" cy="544513"/>
            <a:chOff x="404" y="852"/>
            <a:chExt cx="1595" cy="343"/>
          </a:xfrm>
        </p:grpSpPr>
        <p:graphicFrame>
          <p:nvGraphicFramePr>
            <p:cNvPr id="268312" name="Object 24"/>
            <p:cNvGraphicFramePr>
              <a:graphicFrameLocks noChangeAspect="1"/>
            </p:cNvGraphicFramePr>
            <p:nvPr/>
          </p:nvGraphicFramePr>
          <p:xfrm>
            <a:off x="882" y="864"/>
            <a:ext cx="1117" cy="331"/>
          </p:xfrm>
          <a:graphic>
            <a:graphicData uri="http://schemas.openxmlformats.org/presentationml/2006/ole">
              <mc:AlternateContent xmlns:mc="http://schemas.openxmlformats.org/markup-compatibility/2006">
                <mc:Choice xmlns:v="urn:schemas-microsoft-com:vml" Requires="v">
                  <p:oleObj spid="_x0000_s268326" name="公式" r:id="rId11" imgW="901440" imgH="215640" progId="Equation.3">
                    <p:embed/>
                  </p:oleObj>
                </mc:Choice>
                <mc:Fallback>
                  <p:oleObj name="公式" r:id="rId11" imgW="901440" imgH="21564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2" y="864"/>
                          <a:ext cx="1117" cy="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13" name="Text Box 25"/>
            <p:cNvSpPr txBox="1">
              <a:spLocks noChangeArrowheads="1"/>
            </p:cNvSpPr>
            <p:nvPr/>
          </p:nvSpPr>
          <p:spPr bwMode="auto">
            <a:xfrm>
              <a:off x="404" y="852"/>
              <a:ext cx="1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endParaRPr lang="zh-CN" altLang="en-US" sz="2800">
                <a:solidFill>
                  <a:srgbClr val="FF0066"/>
                </a:solidFill>
                <a:ea typeface="楷体_GB2312" pitchFamily="49" charset="-122"/>
              </a:endParaRPr>
            </a:p>
          </p:txBody>
        </p:sp>
      </p:grpSp>
      <p:sp>
        <p:nvSpPr>
          <p:cNvPr id="268314" name="Text Box 26"/>
          <p:cNvSpPr txBox="1">
            <a:spLocks noChangeArrowheads="1"/>
          </p:cNvSpPr>
          <p:nvPr/>
        </p:nvSpPr>
        <p:spPr bwMode="auto">
          <a:xfrm>
            <a:off x="1119188" y="524668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chemeClr val="tx1"/>
                </a:solidFill>
              </a:rPr>
              <a:t>故</a:t>
            </a:r>
          </a:p>
        </p:txBody>
      </p:sp>
      <p:pic>
        <p:nvPicPr>
          <p:cNvPr id="268315" name="Picture 27" descr="1-3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84888" y="765175"/>
            <a:ext cx="20923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316" name="AutoShape 28">
            <a:hlinkClick r:id="rId1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8315"/>
                                        </p:tgtEl>
                                        <p:attrNameLst>
                                          <p:attrName>style.visibility</p:attrName>
                                        </p:attrNameLst>
                                      </p:cBhvr>
                                      <p:to>
                                        <p:strVal val="visible"/>
                                      </p:to>
                                    </p:set>
                                    <p:animEffect transition="in" filter="wipe(left)">
                                      <p:cBhvr>
                                        <p:cTn id="7" dur="1000"/>
                                        <p:tgtEl>
                                          <p:spTgt spid="268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8311"/>
                                        </p:tgtEl>
                                        <p:attrNameLst>
                                          <p:attrName>style.visibility</p:attrName>
                                        </p:attrNameLst>
                                      </p:cBhvr>
                                      <p:to>
                                        <p:strVal val="visible"/>
                                      </p:to>
                                    </p:set>
                                    <p:animEffect transition="in" filter="wipe(left)">
                                      <p:cBhvr>
                                        <p:cTn id="12" dur="500"/>
                                        <p:tgtEl>
                                          <p:spTgt spid="268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68291"/>
                                        </p:tgtEl>
                                        <p:attrNameLst>
                                          <p:attrName>style.visibility</p:attrName>
                                        </p:attrNameLst>
                                      </p:cBhvr>
                                      <p:to>
                                        <p:strVal val="visible"/>
                                      </p:to>
                                    </p:set>
                                    <p:animEffect transition="in" filter="wipe(left)">
                                      <p:cBhvr>
                                        <p:cTn id="17" dur="75"/>
                                        <p:tgtEl>
                                          <p:spTgt spid="268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8292"/>
                                        </p:tgtEl>
                                        <p:attrNameLst>
                                          <p:attrName>style.visibility</p:attrName>
                                        </p:attrNameLst>
                                      </p:cBhvr>
                                      <p:to>
                                        <p:strVal val="visible"/>
                                      </p:to>
                                    </p:set>
                                    <p:animEffect transition="in" filter="wipe(left)">
                                      <p:cBhvr>
                                        <p:cTn id="22" dur="500"/>
                                        <p:tgtEl>
                                          <p:spTgt spid="2682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8293"/>
                                        </p:tgtEl>
                                        <p:attrNameLst>
                                          <p:attrName>style.visibility</p:attrName>
                                        </p:attrNameLst>
                                      </p:cBhvr>
                                      <p:to>
                                        <p:strVal val="visible"/>
                                      </p:to>
                                    </p:set>
                                    <p:animEffect transition="in" filter="wipe(left)">
                                      <p:cBhvr>
                                        <p:cTn id="27" dur="500"/>
                                        <p:tgtEl>
                                          <p:spTgt spid="2682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268296"/>
                                        </p:tgtEl>
                                        <p:attrNameLst>
                                          <p:attrName>style.visibility</p:attrName>
                                        </p:attrNameLst>
                                      </p:cBhvr>
                                      <p:to>
                                        <p:strVal val="visible"/>
                                      </p:to>
                                    </p:set>
                                    <p:animEffect transition="in" filter="wipe(left)">
                                      <p:cBhvr>
                                        <p:cTn id="32" dur="75"/>
                                        <p:tgtEl>
                                          <p:spTgt spid="2682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8297"/>
                                        </p:tgtEl>
                                        <p:attrNameLst>
                                          <p:attrName>style.visibility</p:attrName>
                                        </p:attrNameLst>
                                      </p:cBhvr>
                                      <p:to>
                                        <p:strVal val="visible"/>
                                      </p:to>
                                    </p:set>
                                    <p:animEffect transition="in" filter="wipe(left)">
                                      <p:cBhvr>
                                        <p:cTn id="37" dur="500"/>
                                        <p:tgtEl>
                                          <p:spTgt spid="2682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8298"/>
                                        </p:tgtEl>
                                        <p:attrNameLst>
                                          <p:attrName>style.visibility</p:attrName>
                                        </p:attrNameLst>
                                      </p:cBhvr>
                                      <p:to>
                                        <p:strVal val="visible"/>
                                      </p:to>
                                    </p:set>
                                    <p:animEffect transition="in" filter="wipe(left)">
                                      <p:cBhvr>
                                        <p:cTn id="42" dur="500"/>
                                        <p:tgtEl>
                                          <p:spTgt spid="268298"/>
                                        </p:tgtEl>
                                      </p:cBhvr>
                                    </p:animEffect>
                                  </p:childTnLst>
                                </p:cTn>
                              </p:par>
                            </p:childTnLst>
                          </p:cTn>
                        </p:par>
                        <p:par>
                          <p:cTn id="43" fill="hold" nodeType="afterGroup">
                            <p:stCondLst>
                              <p:cond delay="500"/>
                            </p:stCondLst>
                            <p:childTnLst>
                              <p:par>
                                <p:cTn id="44" presetID="17" presetClass="entr" presetSubtype="8" fill="hold" nodeType="afterEffect">
                                  <p:stCondLst>
                                    <p:cond delay="0"/>
                                  </p:stCondLst>
                                  <p:childTnLst>
                                    <p:set>
                                      <p:cBhvr>
                                        <p:cTn id="45" dur="1" fill="hold">
                                          <p:stCondLst>
                                            <p:cond delay="0"/>
                                          </p:stCondLst>
                                        </p:cTn>
                                        <p:tgtEl>
                                          <p:spTgt spid="268299"/>
                                        </p:tgtEl>
                                        <p:attrNameLst>
                                          <p:attrName>style.visibility</p:attrName>
                                        </p:attrNameLst>
                                      </p:cBhvr>
                                      <p:to>
                                        <p:strVal val="visible"/>
                                      </p:to>
                                    </p:set>
                                    <p:anim calcmode="lin" valueType="num">
                                      <p:cBhvr>
                                        <p:cTn id="46" dur="500" fill="hold"/>
                                        <p:tgtEl>
                                          <p:spTgt spid="268299"/>
                                        </p:tgtEl>
                                        <p:attrNameLst>
                                          <p:attrName>ppt_x</p:attrName>
                                        </p:attrNameLst>
                                      </p:cBhvr>
                                      <p:tavLst>
                                        <p:tav tm="0">
                                          <p:val>
                                            <p:strVal val="#ppt_x-#ppt_w/2"/>
                                          </p:val>
                                        </p:tav>
                                        <p:tav tm="100000">
                                          <p:val>
                                            <p:strVal val="#ppt_x"/>
                                          </p:val>
                                        </p:tav>
                                      </p:tavLst>
                                    </p:anim>
                                    <p:anim calcmode="lin" valueType="num">
                                      <p:cBhvr>
                                        <p:cTn id="47" dur="500" fill="hold"/>
                                        <p:tgtEl>
                                          <p:spTgt spid="268299"/>
                                        </p:tgtEl>
                                        <p:attrNameLst>
                                          <p:attrName>ppt_y</p:attrName>
                                        </p:attrNameLst>
                                      </p:cBhvr>
                                      <p:tavLst>
                                        <p:tav tm="0">
                                          <p:val>
                                            <p:strVal val="#ppt_y"/>
                                          </p:val>
                                        </p:tav>
                                        <p:tav tm="100000">
                                          <p:val>
                                            <p:strVal val="#ppt_y"/>
                                          </p:val>
                                        </p:tav>
                                      </p:tavLst>
                                    </p:anim>
                                    <p:anim calcmode="lin" valueType="num">
                                      <p:cBhvr>
                                        <p:cTn id="48" dur="500" fill="hold"/>
                                        <p:tgtEl>
                                          <p:spTgt spid="268299"/>
                                        </p:tgtEl>
                                        <p:attrNameLst>
                                          <p:attrName>ppt_w</p:attrName>
                                        </p:attrNameLst>
                                      </p:cBhvr>
                                      <p:tavLst>
                                        <p:tav tm="0">
                                          <p:val>
                                            <p:fltVal val="0"/>
                                          </p:val>
                                        </p:tav>
                                        <p:tav tm="100000">
                                          <p:val>
                                            <p:strVal val="#ppt_w"/>
                                          </p:val>
                                        </p:tav>
                                      </p:tavLst>
                                    </p:anim>
                                    <p:anim calcmode="lin" valueType="num">
                                      <p:cBhvr>
                                        <p:cTn id="49" dur="500" fill="hold"/>
                                        <p:tgtEl>
                                          <p:spTgt spid="268299"/>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68308"/>
                                        </p:tgtEl>
                                        <p:attrNameLst>
                                          <p:attrName>style.visibility</p:attrName>
                                        </p:attrNameLst>
                                      </p:cBhvr>
                                      <p:to>
                                        <p:strVal val="visible"/>
                                      </p:to>
                                    </p:set>
                                    <p:animEffect transition="in" filter="wipe(left)">
                                      <p:cBhvr>
                                        <p:cTn id="53" dur="500"/>
                                        <p:tgtEl>
                                          <p:spTgt spid="268308"/>
                                        </p:tgtEl>
                                      </p:cBhvr>
                                    </p:animEffect>
                                  </p:childTnLst>
                                </p:cTn>
                              </p:par>
                            </p:childTnLst>
                          </p:cTn>
                        </p:par>
                        <p:par>
                          <p:cTn id="54" fill="hold" nodeType="afterGroup">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268309"/>
                                        </p:tgtEl>
                                        <p:attrNameLst>
                                          <p:attrName>style.visibility</p:attrName>
                                        </p:attrNameLst>
                                      </p:cBhvr>
                                      <p:to>
                                        <p:strVal val="visible"/>
                                      </p:to>
                                    </p:set>
                                    <p:animEffect transition="in" filter="wipe(left)">
                                      <p:cBhvr>
                                        <p:cTn id="57" dur="500"/>
                                        <p:tgtEl>
                                          <p:spTgt spid="268309"/>
                                        </p:tgtEl>
                                      </p:cBhvr>
                                    </p:animEffect>
                                  </p:childTnLst>
                                </p:cTn>
                              </p:par>
                            </p:childTnLst>
                          </p:cTn>
                        </p:par>
                        <p:par>
                          <p:cTn id="58" fill="hold" nodeType="afterGroup">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268304"/>
                                        </p:tgtEl>
                                        <p:attrNameLst>
                                          <p:attrName>style.visibility</p:attrName>
                                        </p:attrNameLst>
                                      </p:cBhvr>
                                      <p:to>
                                        <p:strVal val="visible"/>
                                      </p:to>
                                    </p:set>
                                    <p:animEffect transition="in" filter="wipe(left)">
                                      <p:cBhvr>
                                        <p:cTn id="61" dur="500"/>
                                        <p:tgtEl>
                                          <p:spTgt spid="268304"/>
                                        </p:tgtEl>
                                      </p:cBhvr>
                                    </p:animEffect>
                                  </p:childTnLst>
                                </p:cTn>
                              </p:par>
                            </p:childTnLst>
                          </p:cTn>
                        </p:par>
                        <p:par>
                          <p:cTn id="62" fill="hold" nodeType="afterGroup">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268305"/>
                                        </p:tgtEl>
                                        <p:attrNameLst>
                                          <p:attrName>style.visibility</p:attrName>
                                        </p:attrNameLst>
                                      </p:cBhvr>
                                      <p:to>
                                        <p:strVal val="visible"/>
                                      </p:to>
                                    </p:set>
                                    <p:animEffect transition="in" filter="wipe(left)">
                                      <p:cBhvr>
                                        <p:cTn id="65" dur="500"/>
                                        <p:tgtEl>
                                          <p:spTgt spid="268305"/>
                                        </p:tgtEl>
                                      </p:cBhvr>
                                    </p:animEffect>
                                  </p:childTnLst>
                                </p:cTn>
                              </p:par>
                            </p:childTnLst>
                          </p:cTn>
                        </p:par>
                        <p:par>
                          <p:cTn id="66" fill="hold" nodeType="afterGroup">
                            <p:stCondLst>
                              <p:cond delay="3000"/>
                            </p:stCondLst>
                            <p:childTnLst>
                              <p:par>
                                <p:cTn id="67" presetID="22" presetClass="entr" presetSubtype="8" fill="hold" grpId="0" nodeType="afterEffect">
                                  <p:stCondLst>
                                    <p:cond delay="0"/>
                                  </p:stCondLst>
                                  <p:childTnLst>
                                    <p:set>
                                      <p:cBhvr>
                                        <p:cTn id="68" dur="1" fill="hold">
                                          <p:stCondLst>
                                            <p:cond delay="0"/>
                                          </p:stCondLst>
                                        </p:cTn>
                                        <p:tgtEl>
                                          <p:spTgt spid="268306"/>
                                        </p:tgtEl>
                                        <p:attrNameLst>
                                          <p:attrName>style.visibility</p:attrName>
                                        </p:attrNameLst>
                                      </p:cBhvr>
                                      <p:to>
                                        <p:strVal val="visible"/>
                                      </p:to>
                                    </p:set>
                                    <p:animEffect transition="in" filter="wipe(left)">
                                      <p:cBhvr>
                                        <p:cTn id="69" dur="500"/>
                                        <p:tgtEl>
                                          <p:spTgt spid="268306"/>
                                        </p:tgtEl>
                                      </p:cBhvr>
                                    </p:animEffect>
                                  </p:childTnLst>
                                </p:cTn>
                              </p:par>
                            </p:childTnLst>
                          </p:cTn>
                        </p:par>
                        <p:par>
                          <p:cTn id="70" fill="hold" nodeType="afterGroup">
                            <p:stCondLst>
                              <p:cond delay="3500"/>
                            </p:stCondLst>
                            <p:childTnLst>
                              <p:par>
                                <p:cTn id="71" presetID="22" presetClass="entr" presetSubtype="8" fill="hold" grpId="0" nodeType="afterEffect">
                                  <p:stCondLst>
                                    <p:cond delay="0"/>
                                  </p:stCondLst>
                                  <p:childTnLst>
                                    <p:set>
                                      <p:cBhvr>
                                        <p:cTn id="72" dur="1" fill="hold">
                                          <p:stCondLst>
                                            <p:cond delay="0"/>
                                          </p:stCondLst>
                                        </p:cTn>
                                        <p:tgtEl>
                                          <p:spTgt spid="268307"/>
                                        </p:tgtEl>
                                        <p:attrNameLst>
                                          <p:attrName>style.visibility</p:attrName>
                                        </p:attrNameLst>
                                      </p:cBhvr>
                                      <p:to>
                                        <p:strVal val="visible"/>
                                      </p:to>
                                    </p:set>
                                    <p:animEffect transition="in" filter="wipe(left)">
                                      <p:cBhvr>
                                        <p:cTn id="73" dur="500"/>
                                        <p:tgtEl>
                                          <p:spTgt spid="26830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68314">
                                            <p:txEl>
                                              <p:pRg st="0" end="0"/>
                                            </p:txEl>
                                          </p:spTgt>
                                        </p:tgtEl>
                                        <p:attrNameLst>
                                          <p:attrName>style.visibility</p:attrName>
                                        </p:attrNameLst>
                                      </p:cBhvr>
                                      <p:to>
                                        <p:strVal val="visible"/>
                                      </p:to>
                                    </p:set>
                                    <p:animEffect transition="in" filter="wipe(left)">
                                      <p:cBhvr>
                                        <p:cTn id="78" dur="500"/>
                                        <p:tgtEl>
                                          <p:spTgt spid="268314">
                                            <p:txEl>
                                              <p:pRg st="0" end="0"/>
                                            </p:txEl>
                                          </p:spTgt>
                                        </p:tgtEl>
                                      </p:cBhvr>
                                    </p:animEffect>
                                  </p:childTnLst>
                                </p:cTn>
                              </p:par>
                            </p:childTnLst>
                          </p:cTn>
                        </p:par>
                        <p:par>
                          <p:cTn id="79" fill="hold" nodeType="afterGroup">
                            <p:stCondLst>
                              <p:cond delay="500"/>
                            </p:stCondLst>
                            <p:childTnLst>
                              <p:par>
                                <p:cTn id="80" presetID="22" presetClass="entr" presetSubtype="8" fill="hold" nodeType="afterEffect">
                                  <p:stCondLst>
                                    <p:cond delay="0"/>
                                  </p:stCondLst>
                                  <p:childTnLst>
                                    <p:set>
                                      <p:cBhvr>
                                        <p:cTn id="81" dur="1" fill="hold">
                                          <p:stCondLst>
                                            <p:cond delay="0"/>
                                          </p:stCondLst>
                                        </p:cTn>
                                        <p:tgtEl>
                                          <p:spTgt spid="268310"/>
                                        </p:tgtEl>
                                        <p:attrNameLst>
                                          <p:attrName>style.visibility</p:attrName>
                                        </p:attrNameLst>
                                      </p:cBhvr>
                                      <p:to>
                                        <p:strVal val="visible"/>
                                      </p:to>
                                    </p:set>
                                    <p:animEffect transition="in" filter="wipe(left)">
                                      <p:cBhvr>
                                        <p:cTn id="82" dur="500"/>
                                        <p:tgtEl>
                                          <p:spTgt spid="26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utoUpdateAnimBg="0"/>
      <p:bldP spid="268296" grpId="0" autoUpdateAnimBg="0"/>
      <p:bldP spid="268298" grpId="0" autoUpdateAnimBg="0"/>
      <p:bldP spid="268304" grpId="0" autoUpdateAnimBg="0"/>
      <p:bldP spid="268305" grpId="0" autoUpdateAnimBg="0"/>
      <p:bldP spid="268306" grpId="0" autoUpdateAnimBg="0"/>
      <p:bldP spid="268307" grpId="0" autoUpdateAnimBg="0"/>
      <p:bldP spid="268308" grpId="0" autoUpdateAnimBg="0"/>
      <p:bldP spid="268309" grpId="0" autoUpdateAnimBg="0"/>
      <p:bldP spid="268314"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rrowheads="1"/>
          </p:cNvSpPr>
          <p:nvPr>
            <p:ph type="title"/>
          </p:nvPr>
        </p:nvSpPr>
        <p:spPr/>
        <p:txBody>
          <a:bodyPr/>
          <a:lstStyle/>
          <a:p>
            <a:r>
              <a:rPr lang="en-US" altLang="zh-CN" b="1"/>
              <a:t>1.3.4  </a:t>
            </a:r>
            <a:r>
              <a:rPr lang="zh-CN" altLang="en-US" b="1"/>
              <a:t>逻辑门电路</a:t>
            </a:r>
          </a:p>
        </p:txBody>
      </p:sp>
      <p:sp>
        <p:nvSpPr>
          <p:cNvPr id="269315" name="Rectangle 3"/>
          <p:cNvSpPr>
            <a:spLocks noGrp="1" noRot="1" noChangeArrowheads="1"/>
          </p:cNvSpPr>
          <p:nvPr>
            <p:ph type="body" idx="1"/>
          </p:nvPr>
        </p:nvSpPr>
        <p:spPr>
          <a:xfrm>
            <a:off x="304800" y="1341438"/>
            <a:ext cx="8540750" cy="5040312"/>
          </a:xfrm>
        </p:spPr>
        <p:txBody>
          <a:bodyPr/>
          <a:lstStyle/>
          <a:p>
            <a:pPr>
              <a:lnSpc>
                <a:spcPct val="90000"/>
              </a:lnSpc>
              <a:buFont typeface="Wingdings" pitchFamily="2" charset="2"/>
              <a:buNone/>
            </a:pPr>
            <a:r>
              <a:rPr lang="en-US" altLang="zh-CN" b="1"/>
              <a:t>2</a:t>
            </a:r>
            <a:r>
              <a:rPr lang="zh-CN" altLang="en-US" b="1"/>
              <a:t>．</a:t>
            </a:r>
            <a:r>
              <a:rPr lang="en-US" altLang="zh-CN" b="1"/>
              <a:t>TTL</a:t>
            </a:r>
            <a:r>
              <a:rPr lang="zh-CN" altLang="en-US" b="1"/>
              <a:t>集成门电路</a:t>
            </a:r>
          </a:p>
          <a:p>
            <a:pPr lvl="1">
              <a:lnSpc>
                <a:spcPct val="90000"/>
              </a:lnSpc>
              <a:buFont typeface="Wingdings" pitchFamily="2" charset="2"/>
              <a:buNone/>
            </a:pPr>
            <a:r>
              <a:rPr lang="zh-CN" altLang="en-US" b="1"/>
              <a:t>集成门电路：将构成门电路的元器件和连线都制作在一块半导体芯片上再封装起来的门电路芯片。</a:t>
            </a:r>
          </a:p>
          <a:p>
            <a:pPr lvl="1">
              <a:lnSpc>
                <a:spcPct val="90000"/>
              </a:lnSpc>
              <a:buFont typeface="Wingdings" pitchFamily="2" charset="2"/>
              <a:buNone/>
            </a:pPr>
            <a:r>
              <a:rPr lang="zh-CN" altLang="en-US" b="1"/>
              <a:t>（</a:t>
            </a:r>
            <a:r>
              <a:rPr lang="en-US" altLang="zh-CN" b="1"/>
              <a:t>1</a:t>
            </a:r>
            <a:r>
              <a:rPr lang="zh-CN" altLang="en-US" b="1"/>
              <a:t>）按集成度划分：</a:t>
            </a:r>
            <a:br>
              <a:rPr lang="zh-CN" altLang="en-US" b="1"/>
            </a:br>
            <a:r>
              <a:rPr lang="zh-CN" altLang="en-US" b="1"/>
              <a:t>小规模集成电路</a:t>
            </a:r>
            <a:r>
              <a:rPr lang="en-US" altLang="zh-CN" b="1"/>
              <a:t>SSI</a:t>
            </a:r>
            <a:br>
              <a:rPr lang="en-US" altLang="zh-CN" b="1"/>
            </a:br>
            <a:r>
              <a:rPr lang="zh-CN" altLang="en-US" b="1"/>
              <a:t>中规模集成电路</a:t>
            </a:r>
            <a:r>
              <a:rPr lang="en-US" altLang="zh-CN" b="1"/>
              <a:t>MSI</a:t>
            </a:r>
            <a:br>
              <a:rPr lang="en-US" altLang="zh-CN" b="1"/>
            </a:br>
            <a:r>
              <a:rPr lang="zh-CN" altLang="en-US" b="1"/>
              <a:t>大规模集成电路</a:t>
            </a:r>
            <a:r>
              <a:rPr lang="en-US" altLang="zh-CN" b="1"/>
              <a:t>LSI</a:t>
            </a:r>
            <a:br>
              <a:rPr lang="en-US" altLang="zh-CN" b="1"/>
            </a:br>
            <a:r>
              <a:rPr lang="zh-CN" altLang="en-US" b="1"/>
              <a:t>超大规模集成电路</a:t>
            </a:r>
            <a:r>
              <a:rPr lang="en-US" altLang="zh-CN" b="1"/>
              <a:t>VLSI</a:t>
            </a:r>
          </a:p>
          <a:p>
            <a:pPr lvl="1">
              <a:lnSpc>
                <a:spcPct val="90000"/>
              </a:lnSpc>
              <a:buFont typeface="Wingdings" pitchFamily="2" charset="2"/>
              <a:buNone/>
            </a:pPr>
            <a:r>
              <a:rPr lang="zh-CN" altLang="en-US" b="1"/>
              <a:t>（</a:t>
            </a:r>
            <a:r>
              <a:rPr lang="en-US" altLang="zh-CN" b="1"/>
              <a:t>2</a:t>
            </a:r>
            <a:r>
              <a:rPr lang="zh-CN" altLang="en-US" b="1"/>
              <a:t>）按构成集成门电路的主要元器件划分：</a:t>
            </a:r>
            <a:br>
              <a:rPr lang="zh-CN" altLang="en-US" b="1"/>
            </a:br>
            <a:r>
              <a:rPr lang="en-US" altLang="zh-CN" b="1"/>
              <a:t>TTL</a:t>
            </a:r>
            <a:r>
              <a:rPr lang="zh-CN" altLang="en-US" b="1"/>
              <a:t>集成门电路</a:t>
            </a:r>
            <a:br>
              <a:rPr lang="zh-CN" altLang="en-US" b="1"/>
            </a:br>
            <a:r>
              <a:rPr lang="en-US" altLang="zh-CN" b="1"/>
              <a:t>CMOS</a:t>
            </a:r>
            <a:r>
              <a:rPr lang="zh-CN" altLang="en-US" b="1"/>
              <a:t>集成门电路</a:t>
            </a:r>
          </a:p>
        </p:txBody>
      </p:sp>
      <p:sp>
        <p:nvSpPr>
          <p:cNvPr id="269316"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rrowheads="1"/>
          </p:cNvSpPr>
          <p:nvPr>
            <p:ph type="title"/>
          </p:nvPr>
        </p:nvSpPr>
        <p:spPr/>
        <p:txBody>
          <a:bodyPr/>
          <a:lstStyle/>
          <a:p>
            <a:endParaRPr lang="zh-CN" altLang="en-US"/>
          </a:p>
        </p:txBody>
      </p:sp>
      <p:sp>
        <p:nvSpPr>
          <p:cNvPr id="270339" name="Rectangle 3"/>
          <p:cNvSpPr>
            <a:spLocks noGrp="1" noRot="1" noChangeArrowheads="1"/>
          </p:cNvSpPr>
          <p:nvPr>
            <p:ph type="body" idx="1"/>
          </p:nvPr>
        </p:nvSpPr>
        <p:spPr>
          <a:xfrm>
            <a:off x="-323850" y="1341438"/>
            <a:ext cx="4679950" cy="2663825"/>
          </a:xfrm>
        </p:spPr>
        <p:txBody>
          <a:bodyPr/>
          <a:lstStyle/>
          <a:p>
            <a:pPr lvl="1">
              <a:lnSpc>
                <a:spcPct val="90000"/>
              </a:lnSpc>
            </a:pPr>
            <a:r>
              <a:rPr lang="en-US" altLang="zh-CN" b="1"/>
              <a:t>TTL</a:t>
            </a:r>
            <a:r>
              <a:rPr lang="zh-CN" altLang="en-US" b="1"/>
              <a:t>是晶体管</a:t>
            </a:r>
            <a:r>
              <a:rPr lang="en-US" altLang="zh-CN" b="1"/>
              <a:t>—</a:t>
            </a:r>
            <a:r>
              <a:rPr lang="zh-CN" altLang="en-US" b="1"/>
              <a:t>晶体管逻辑电路的简称。</a:t>
            </a:r>
            <a:r>
              <a:rPr lang="en-US" altLang="zh-CN" b="1"/>
              <a:t>TTL</a:t>
            </a:r>
            <a:r>
              <a:rPr lang="zh-CN" altLang="en-US" b="1"/>
              <a:t>集成电路的输入级和输出级都采用半导体三极管。</a:t>
            </a:r>
          </a:p>
          <a:p>
            <a:pPr lvl="1">
              <a:lnSpc>
                <a:spcPct val="90000"/>
              </a:lnSpc>
            </a:pPr>
            <a:r>
              <a:rPr lang="zh-CN" altLang="en-US" b="1"/>
              <a:t>（</a:t>
            </a:r>
            <a:r>
              <a:rPr lang="en-US" altLang="zh-CN" b="1"/>
              <a:t>1</a:t>
            </a:r>
            <a:r>
              <a:rPr lang="zh-CN" altLang="en-US" b="1"/>
              <a:t>）</a:t>
            </a:r>
            <a:r>
              <a:rPr lang="en-US" altLang="zh-CN" b="1"/>
              <a:t>TTL</a:t>
            </a:r>
            <a:r>
              <a:rPr lang="zh-CN" altLang="en-US" b="1"/>
              <a:t>反相器</a:t>
            </a:r>
          </a:p>
        </p:txBody>
      </p:sp>
      <p:pic>
        <p:nvPicPr>
          <p:cNvPr id="270340" name="Picture 4" descr="1-33"/>
          <p:cNvPicPr>
            <a:picLocks noChangeAspect="1" noChangeArrowheads="1"/>
          </p:cNvPicPr>
          <p:nvPr/>
        </p:nvPicPr>
        <p:blipFill>
          <a:blip r:embed="rId2" cstate="print">
            <a:extLst>
              <a:ext uri="{28A0092B-C50C-407E-A947-70E740481C1C}">
                <a14:useLocalDpi xmlns:a14="http://schemas.microsoft.com/office/drawing/2010/main" val="0"/>
              </a:ext>
            </a:extLst>
          </a:blip>
          <a:srcRect r="54140" b="53394"/>
          <a:stretch>
            <a:fillRect/>
          </a:stretch>
        </p:blipFill>
        <p:spPr bwMode="auto">
          <a:xfrm>
            <a:off x="4500563" y="1196975"/>
            <a:ext cx="4643437"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41" name="Text Box 5"/>
          <p:cNvSpPr txBox="1">
            <a:spLocks noChangeArrowheads="1"/>
          </p:cNvSpPr>
          <p:nvPr/>
        </p:nvSpPr>
        <p:spPr bwMode="auto">
          <a:xfrm>
            <a:off x="539750" y="3860800"/>
            <a:ext cx="44116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00000"/>
              </a:lnSpc>
              <a:spcBef>
                <a:spcPct val="0"/>
              </a:spcBef>
              <a:buSzTx/>
              <a:buFontTx/>
              <a:buChar char="•"/>
            </a:pPr>
            <a:r>
              <a:rPr kumimoji="0" lang="zh-CN" altLang="en-US" sz="2800">
                <a:solidFill>
                  <a:schemeClr val="tx1"/>
                </a:solidFill>
                <a:latin typeface="楷体_GB2312" pitchFamily="49" charset="-122"/>
                <a:ea typeface="楷体_GB2312" pitchFamily="49" charset="-122"/>
              </a:rPr>
              <a:t>输入端</a:t>
            </a:r>
            <a:r>
              <a:rPr kumimoji="0" lang="en-US" altLang="zh-CN" sz="2800" i="1">
                <a:solidFill>
                  <a:schemeClr val="tx1"/>
                </a:solidFill>
                <a:latin typeface="楷体_GB2312" pitchFamily="49" charset="-122"/>
                <a:ea typeface="楷体_GB2312" pitchFamily="49" charset="-122"/>
              </a:rPr>
              <a:t>A </a:t>
            </a:r>
            <a:r>
              <a:rPr kumimoji="0" lang="zh-CN" altLang="en-US" sz="2800">
                <a:solidFill>
                  <a:schemeClr val="tx1"/>
                </a:solidFill>
                <a:latin typeface="楷体_GB2312" pitchFamily="49" charset="-122"/>
                <a:ea typeface="楷体_GB2312" pitchFamily="49" charset="-122"/>
              </a:rPr>
              <a:t>输入</a:t>
            </a:r>
            <a:r>
              <a:rPr kumimoji="0" lang="en-US" altLang="zh-CN" sz="2800">
                <a:solidFill>
                  <a:schemeClr val="tx1"/>
                </a:solidFill>
                <a:latin typeface="楷体_GB2312" pitchFamily="49" charset="-122"/>
                <a:ea typeface="楷体_GB2312" pitchFamily="49" charset="-122"/>
              </a:rPr>
              <a:t>0 V</a:t>
            </a:r>
            <a:r>
              <a:rPr kumimoji="0" lang="zh-CN" altLang="en-US" sz="2800">
                <a:solidFill>
                  <a:schemeClr val="tx1"/>
                </a:solidFill>
                <a:latin typeface="楷体_GB2312" pitchFamily="49" charset="-122"/>
                <a:ea typeface="楷体_GB2312" pitchFamily="49" charset="-122"/>
              </a:rPr>
              <a:t>，</a:t>
            </a:r>
            <a:r>
              <a:rPr kumimoji="0" lang="en-US" altLang="zh-CN" sz="2800">
                <a:solidFill>
                  <a:schemeClr val="tx1"/>
                </a:solidFill>
                <a:latin typeface="楷体_GB2312" pitchFamily="49" charset="-122"/>
                <a:ea typeface="楷体_GB2312" pitchFamily="49" charset="-122"/>
              </a:rPr>
              <a:t>V2</a:t>
            </a:r>
            <a:r>
              <a:rPr kumimoji="0" lang="zh-CN" altLang="en-US" sz="2800">
                <a:solidFill>
                  <a:schemeClr val="tx1"/>
                </a:solidFill>
                <a:latin typeface="楷体_GB2312" pitchFamily="49" charset="-122"/>
                <a:ea typeface="楷体_GB2312" pitchFamily="49" charset="-122"/>
              </a:rPr>
              <a:t>截止，</a:t>
            </a:r>
            <a:r>
              <a:rPr kumimoji="0" lang="en-US" altLang="zh-CN" sz="2800">
                <a:solidFill>
                  <a:schemeClr val="tx1"/>
                </a:solidFill>
                <a:latin typeface="楷体_GB2312" pitchFamily="49" charset="-122"/>
                <a:ea typeface="楷体_GB2312" pitchFamily="49" charset="-122"/>
              </a:rPr>
              <a:t>V4</a:t>
            </a:r>
            <a:r>
              <a:rPr kumimoji="0" lang="zh-CN" altLang="en-US" sz="2800">
                <a:solidFill>
                  <a:schemeClr val="tx1"/>
                </a:solidFill>
                <a:latin typeface="楷体_GB2312" pitchFamily="49" charset="-122"/>
                <a:ea typeface="楷体_GB2312" pitchFamily="49" charset="-122"/>
              </a:rPr>
              <a:t>截止，</a:t>
            </a:r>
            <a:r>
              <a:rPr kumimoji="0" lang="en-US" altLang="zh-CN" sz="2800">
                <a:solidFill>
                  <a:schemeClr val="tx1"/>
                </a:solidFill>
                <a:latin typeface="楷体_GB2312" pitchFamily="49" charset="-122"/>
                <a:ea typeface="楷体_GB2312" pitchFamily="49" charset="-122"/>
              </a:rPr>
              <a:t>V3</a:t>
            </a:r>
            <a:r>
              <a:rPr kumimoji="0" lang="zh-CN" altLang="en-US" sz="2800">
                <a:solidFill>
                  <a:schemeClr val="tx1"/>
                </a:solidFill>
                <a:latin typeface="楷体_GB2312" pitchFamily="49" charset="-122"/>
                <a:ea typeface="楷体_GB2312" pitchFamily="49" charset="-122"/>
              </a:rPr>
              <a:t>和</a:t>
            </a:r>
            <a:r>
              <a:rPr kumimoji="0" lang="en-US" altLang="zh-CN" sz="2800">
                <a:solidFill>
                  <a:schemeClr val="tx1"/>
                </a:solidFill>
                <a:latin typeface="楷体_GB2312" pitchFamily="49" charset="-122"/>
                <a:ea typeface="楷体_GB2312" pitchFamily="49" charset="-122"/>
              </a:rPr>
              <a:t>VD</a:t>
            </a:r>
            <a:r>
              <a:rPr kumimoji="0" lang="zh-CN" altLang="en-US" sz="2800">
                <a:solidFill>
                  <a:schemeClr val="tx1"/>
                </a:solidFill>
                <a:latin typeface="楷体_GB2312" pitchFamily="49" charset="-122"/>
                <a:ea typeface="楷体_GB2312" pitchFamily="49" charset="-122"/>
              </a:rPr>
              <a:t>导通，输出端</a:t>
            </a:r>
            <a:r>
              <a:rPr kumimoji="0" lang="en-US" altLang="zh-CN" sz="2800" i="1">
                <a:solidFill>
                  <a:schemeClr val="tx1"/>
                </a:solidFill>
                <a:latin typeface="楷体_GB2312" pitchFamily="49" charset="-122"/>
                <a:ea typeface="楷体_GB2312" pitchFamily="49" charset="-122"/>
              </a:rPr>
              <a:t>Y </a:t>
            </a:r>
            <a:r>
              <a:rPr kumimoji="0" lang="zh-CN" altLang="en-US" sz="2800">
                <a:solidFill>
                  <a:schemeClr val="tx1"/>
                </a:solidFill>
                <a:latin typeface="楷体_GB2312" pitchFamily="49" charset="-122"/>
                <a:ea typeface="楷体_GB2312" pitchFamily="49" charset="-122"/>
              </a:rPr>
              <a:t>输出</a:t>
            </a:r>
            <a:r>
              <a:rPr kumimoji="0" lang="en-US" altLang="zh-CN" sz="2800">
                <a:solidFill>
                  <a:schemeClr val="tx1"/>
                </a:solidFill>
                <a:latin typeface="楷体_GB2312" pitchFamily="49" charset="-122"/>
                <a:ea typeface="楷体_GB2312" pitchFamily="49" charset="-122"/>
              </a:rPr>
              <a:t>3.6 V</a:t>
            </a:r>
            <a:r>
              <a:rPr kumimoji="0" lang="zh-CN" altLang="en-US" sz="2800">
                <a:solidFill>
                  <a:schemeClr val="tx1"/>
                </a:solidFill>
                <a:latin typeface="楷体_GB2312" pitchFamily="49" charset="-122"/>
                <a:ea typeface="楷体_GB2312" pitchFamily="49" charset="-122"/>
              </a:rPr>
              <a:t>。</a:t>
            </a:r>
          </a:p>
        </p:txBody>
      </p:sp>
      <p:sp>
        <p:nvSpPr>
          <p:cNvPr id="270342" name="Text Box 6"/>
          <p:cNvSpPr txBox="1">
            <a:spLocks noChangeArrowheads="1"/>
          </p:cNvSpPr>
          <p:nvPr/>
        </p:nvSpPr>
        <p:spPr bwMode="auto">
          <a:xfrm>
            <a:off x="468313" y="5373688"/>
            <a:ext cx="77041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00000"/>
              </a:lnSpc>
              <a:spcBef>
                <a:spcPct val="0"/>
              </a:spcBef>
              <a:buSzTx/>
              <a:buFontTx/>
              <a:buChar char="•"/>
            </a:pPr>
            <a:r>
              <a:rPr kumimoji="0" lang="zh-CN" altLang="en-US" sz="2800">
                <a:solidFill>
                  <a:schemeClr val="tx1"/>
                </a:solidFill>
                <a:latin typeface="楷体_GB2312" pitchFamily="49" charset="-122"/>
                <a:ea typeface="楷体_GB2312" pitchFamily="49" charset="-122"/>
              </a:rPr>
              <a:t>输入端</a:t>
            </a:r>
            <a:r>
              <a:rPr kumimoji="0" lang="en-US" altLang="zh-CN" sz="2800" i="1">
                <a:solidFill>
                  <a:schemeClr val="tx1"/>
                </a:solidFill>
                <a:latin typeface="楷体_GB2312" pitchFamily="49" charset="-122"/>
                <a:ea typeface="楷体_GB2312" pitchFamily="49" charset="-122"/>
              </a:rPr>
              <a:t>A </a:t>
            </a:r>
            <a:r>
              <a:rPr kumimoji="0" lang="zh-CN" altLang="en-US" sz="2800">
                <a:solidFill>
                  <a:schemeClr val="tx1"/>
                </a:solidFill>
                <a:latin typeface="楷体_GB2312" pitchFamily="49" charset="-122"/>
                <a:ea typeface="楷体_GB2312" pitchFamily="49" charset="-122"/>
              </a:rPr>
              <a:t>输入</a:t>
            </a:r>
            <a:r>
              <a:rPr kumimoji="0" lang="en-US" altLang="zh-CN" sz="2800">
                <a:solidFill>
                  <a:schemeClr val="tx1"/>
                </a:solidFill>
                <a:latin typeface="楷体_GB2312" pitchFamily="49" charset="-122"/>
                <a:ea typeface="楷体_GB2312" pitchFamily="49" charset="-122"/>
              </a:rPr>
              <a:t>3.6 V</a:t>
            </a:r>
            <a:r>
              <a:rPr kumimoji="0" lang="zh-CN" altLang="en-US" sz="2800">
                <a:solidFill>
                  <a:schemeClr val="tx1"/>
                </a:solidFill>
                <a:latin typeface="楷体_GB2312" pitchFamily="49" charset="-122"/>
                <a:ea typeface="楷体_GB2312" pitchFamily="49" charset="-122"/>
              </a:rPr>
              <a:t>时，</a:t>
            </a:r>
            <a:r>
              <a:rPr kumimoji="0" lang="en-US" altLang="zh-CN" sz="2800">
                <a:solidFill>
                  <a:schemeClr val="tx1"/>
                </a:solidFill>
                <a:latin typeface="楷体_GB2312" pitchFamily="49" charset="-122"/>
                <a:ea typeface="楷体_GB2312" pitchFamily="49" charset="-122"/>
              </a:rPr>
              <a:t>V1</a:t>
            </a:r>
            <a:r>
              <a:rPr kumimoji="0" lang="zh-CN" altLang="en-US" sz="2800">
                <a:solidFill>
                  <a:schemeClr val="tx1"/>
                </a:solidFill>
                <a:latin typeface="楷体_GB2312" pitchFamily="49" charset="-122"/>
                <a:ea typeface="楷体_GB2312" pitchFamily="49" charset="-122"/>
              </a:rPr>
              <a:t>倒置，</a:t>
            </a:r>
            <a:r>
              <a:rPr kumimoji="0" lang="en-US" altLang="zh-CN" sz="2800">
                <a:solidFill>
                  <a:schemeClr val="tx1"/>
                </a:solidFill>
                <a:latin typeface="楷体_GB2312" pitchFamily="49" charset="-122"/>
                <a:ea typeface="楷体_GB2312" pitchFamily="49" charset="-122"/>
              </a:rPr>
              <a:t>V2</a:t>
            </a:r>
            <a:r>
              <a:rPr kumimoji="0" lang="zh-CN" altLang="en-US" sz="2800">
                <a:solidFill>
                  <a:schemeClr val="tx1"/>
                </a:solidFill>
                <a:latin typeface="楷体_GB2312" pitchFamily="49" charset="-122"/>
                <a:ea typeface="楷体_GB2312" pitchFamily="49" charset="-122"/>
              </a:rPr>
              <a:t>导通， </a:t>
            </a:r>
            <a:r>
              <a:rPr kumimoji="0" lang="en-US" altLang="zh-CN" sz="2800">
                <a:solidFill>
                  <a:schemeClr val="tx1"/>
                </a:solidFill>
                <a:latin typeface="楷体_GB2312" pitchFamily="49" charset="-122"/>
                <a:ea typeface="楷体_GB2312" pitchFamily="49" charset="-122"/>
              </a:rPr>
              <a:t>V4</a:t>
            </a:r>
            <a:r>
              <a:rPr kumimoji="0" lang="zh-CN" altLang="en-US" sz="2800">
                <a:solidFill>
                  <a:schemeClr val="tx1"/>
                </a:solidFill>
                <a:latin typeface="楷体_GB2312" pitchFamily="49" charset="-122"/>
                <a:ea typeface="楷体_GB2312" pitchFamily="49" charset="-122"/>
              </a:rPr>
              <a:t>导通， </a:t>
            </a:r>
            <a:r>
              <a:rPr kumimoji="0" lang="en-US" altLang="zh-CN" sz="2800">
                <a:solidFill>
                  <a:schemeClr val="tx1"/>
                </a:solidFill>
                <a:latin typeface="楷体_GB2312" pitchFamily="49" charset="-122"/>
                <a:ea typeface="楷体_GB2312" pitchFamily="49" charset="-122"/>
              </a:rPr>
              <a:t>V3</a:t>
            </a:r>
            <a:r>
              <a:rPr kumimoji="0" lang="zh-CN" altLang="en-US" sz="2800">
                <a:solidFill>
                  <a:schemeClr val="tx1"/>
                </a:solidFill>
                <a:latin typeface="楷体_GB2312" pitchFamily="49" charset="-122"/>
                <a:ea typeface="楷体_GB2312" pitchFamily="49" charset="-122"/>
              </a:rPr>
              <a:t>和</a:t>
            </a:r>
            <a:r>
              <a:rPr kumimoji="0" lang="en-US" altLang="zh-CN" sz="2800">
                <a:solidFill>
                  <a:schemeClr val="tx1"/>
                </a:solidFill>
                <a:latin typeface="楷体_GB2312" pitchFamily="49" charset="-122"/>
                <a:ea typeface="楷体_GB2312" pitchFamily="49" charset="-122"/>
              </a:rPr>
              <a:t>VD</a:t>
            </a:r>
            <a:r>
              <a:rPr kumimoji="0" lang="zh-CN" altLang="en-US" sz="2800">
                <a:solidFill>
                  <a:schemeClr val="tx1"/>
                </a:solidFill>
                <a:latin typeface="楷体_GB2312" pitchFamily="49" charset="-122"/>
                <a:ea typeface="楷体_GB2312" pitchFamily="49" charset="-122"/>
              </a:rPr>
              <a:t>截止，输入端</a:t>
            </a:r>
            <a:r>
              <a:rPr kumimoji="0" lang="en-US" altLang="zh-CN" sz="2800" i="1">
                <a:solidFill>
                  <a:schemeClr val="tx1"/>
                </a:solidFill>
                <a:latin typeface="楷体_GB2312" pitchFamily="49" charset="-122"/>
                <a:ea typeface="楷体_GB2312" pitchFamily="49" charset="-122"/>
              </a:rPr>
              <a:t>Y </a:t>
            </a:r>
            <a:r>
              <a:rPr kumimoji="0" lang="zh-CN" altLang="en-US" sz="2800">
                <a:solidFill>
                  <a:schemeClr val="tx1"/>
                </a:solidFill>
                <a:latin typeface="楷体_GB2312" pitchFamily="49" charset="-122"/>
                <a:ea typeface="楷体_GB2312" pitchFamily="49" charset="-122"/>
              </a:rPr>
              <a:t>输出≤</a:t>
            </a:r>
            <a:r>
              <a:rPr kumimoji="0" lang="en-US" altLang="zh-CN" sz="2800">
                <a:solidFill>
                  <a:schemeClr val="tx1"/>
                </a:solidFill>
                <a:latin typeface="楷体_GB2312" pitchFamily="49" charset="-122"/>
                <a:ea typeface="楷体_GB2312" pitchFamily="49" charset="-122"/>
              </a:rPr>
              <a:t>0.3 V</a:t>
            </a:r>
            <a:r>
              <a:rPr kumimoji="0" lang="zh-CN" altLang="en-US" sz="2800">
                <a:solidFill>
                  <a:schemeClr val="tx1"/>
                </a:solidFill>
                <a:latin typeface="楷体_GB2312" pitchFamily="49" charset="-122"/>
                <a:ea typeface="楷体_GB2312" pitchFamily="49" charset="-122"/>
              </a:rPr>
              <a:t>。</a:t>
            </a:r>
          </a:p>
        </p:txBody>
      </p:sp>
      <p:sp>
        <p:nvSpPr>
          <p:cNvPr id="270343" name="AutoShape 7">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wipe(left)">
                                      <p:cBhvr>
                                        <p:cTn id="7" dur="1000"/>
                                        <p:tgtEl>
                                          <p:spTgt spid="270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0341"/>
                                        </p:tgtEl>
                                        <p:attrNameLst>
                                          <p:attrName>style.visibility</p:attrName>
                                        </p:attrNameLst>
                                      </p:cBhvr>
                                      <p:to>
                                        <p:strVal val="visible"/>
                                      </p:to>
                                    </p:set>
                                    <p:animEffect transition="in" filter="wipe(left)">
                                      <p:cBhvr>
                                        <p:cTn id="12" dur="1000"/>
                                        <p:tgtEl>
                                          <p:spTgt spid="270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0342"/>
                                        </p:tgtEl>
                                        <p:attrNameLst>
                                          <p:attrName>style.visibility</p:attrName>
                                        </p:attrNameLst>
                                      </p:cBhvr>
                                      <p:to>
                                        <p:strVal val="visible"/>
                                      </p:to>
                                    </p:set>
                                    <p:animEffect transition="in" filter="wipe(left)">
                                      <p:cBhvr>
                                        <p:cTn id="17" dur="1000"/>
                                        <p:tgtEl>
                                          <p:spTgt spid="270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p:bldP spid="27034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rrowheads="1"/>
          </p:cNvSpPr>
          <p:nvPr>
            <p:ph type="title"/>
          </p:nvPr>
        </p:nvSpPr>
        <p:spPr/>
        <p:txBody>
          <a:bodyPr/>
          <a:lstStyle/>
          <a:p>
            <a:endParaRPr lang="zh-CN" altLang="en-US"/>
          </a:p>
        </p:txBody>
      </p:sp>
      <p:sp>
        <p:nvSpPr>
          <p:cNvPr id="271363" name="Rectangle 3"/>
          <p:cNvSpPr>
            <a:spLocks noGrp="1" noRot="1" noChangeArrowheads="1"/>
          </p:cNvSpPr>
          <p:nvPr>
            <p:ph type="body" idx="1"/>
          </p:nvPr>
        </p:nvSpPr>
        <p:spPr>
          <a:xfrm>
            <a:off x="-396875" y="1341438"/>
            <a:ext cx="4411663" cy="792162"/>
          </a:xfrm>
        </p:spPr>
        <p:txBody>
          <a:bodyPr/>
          <a:lstStyle/>
          <a:p>
            <a:pPr lvl="1"/>
            <a:r>
              <a:rPr lang="zh-CN" altLang="en-US" b="1"/>
              <a:t>（</a:t>
            </a:r>
            <a:r>
              <a:rPr lang="en-US" altLang="zh-CN" b="1"/>
              <a:t>2</a:t>
            </a:r>
            <a:r>
              <a:rPr lang="zh-CN" altLang="en-US" b="1"/>
              <a:t>）</a:t>
            </a:r>
            <a:r>
              <a:rPr lang="en-US" altLang="zh-CN" b="1"/>
              <a:t>TTL</a:t>
            </a:r>
            <a:r>
              <a:rPr lang="zh-CN" altLang="en-US" b="1"/>
              <a:t>与非门</a:t>
            </a:r>
          </a:p>
        </p:txBody>
      </p:sp>
      <p:pic>
        <p:nvPicPr>
          <p:cNvPr id="271364" name="Picture 4" descr="1-33"/>
          <p:cNvPicPr>
            <a:picLocks noChangeAspect="1" noChangeArrowheads="1"/>
          </p:cNvPicPr>
          <p:nvPr/>
        </p:nvPicPr>
        <p:blipFill>
          <a:blip r:embed="rId2" cstate="print">
            <a:extLst>
              <a:ext uri="{28A0092B-C50C-407E-A947-70E740481C1C}">
                <a14:useLocalDpi xmlns:a14="http://schemas.microsoft.com/office/drawing/2010/main" val="0"/>
              </a:ext>
            </a:extLst>
          </a:blip>
          <a:srcRect l="46904" b="51967"/>
          <a:stretch>
            <a:fillRect/>
          </a:stretch>
        </p:blipFill>
        <p:spPr bwMode="auto">
          <a:xfrm>
            <a:off x="4427538" y="1196975"/>
            <a:ext cx="4716462"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5" name="Text Box 5"/>
          <p:cNvSpPr txBox="1">
            <a:spLocks noChangeArrowheads="1"/>
          </p:cNvSpPr>
          <p:nvPr/>
        </p:nvSpPr>
        <p:spPr bwMode="auto">
          <a:xfrm>
            <a:off x="0" y="1989138"/>
            <a:ext cx="36925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00000"/>
              </a:lnSpc>
              <a:spcBef>
                <a:spcPct val="20000"/>
              </a:spcBef>
              <a:buClr>
                <a:schemeClr val="accent2"/>
              </a:buClr>
              <a:buFont typeface="Wingdings" pitchFamily="2" charset="2"/>
              <a:buNone/>
            </a:pPr>
            <a:r>
              <a:rPr kumimoji="0" lang="en-US" altLang="zh-CN" sz="2800">
                <a:solidFill>
                  <a:schemeClr val="tx1"/>
                </a:solidFill>
                <a:latin typeface="楷体_GB2312" pitchFamily="49" charset="-122"/>
                <a:ea typeface="楷体_GB2312" pitchFamily="49" charset="-122"/>
              </a:rPr>
              <a:t>V1</a:t>
            </a:r>
            <a:r>
              <a:rPr kumimoji="0" lang="zh-CN" altLang="en-US" sz="2800">
                <a:solidFill>
                  <a:schemeClr val="tx1"/>
                </a:solidFill>
                <a:latin typeface="楷体_GB2312" pitchFamily="49" charset="-122"/>
                <a:ea typeface="楷体_GB2312" pitchFamily="49" charset="-122"/>
              </a:rPr>
              <a:t>使用多发射极三极管。</a:t>
            </a:r>
          </a:p>
        </p:txBody>
      </p:sp>
      <p:sp>
        <p:nvSpPr>
          <p:cNvPr id="271366" name="Text Box 6"/>
          <p:cNvSpPr txBox="1">
            <a:spLocks noChangeArrowheads="1"/>
          </p:cNvSpPr>
          <p:nvPr/>
        </p:nvSpPr>
        <p:spPr bwMode="auto">
          <a:xfrm>
            <a:off x="323850" y="3408363"/>
            <a:ext cx="4775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buFontTx/>
              <a:buChar char="•"/>
            </a:pPr>
            <a:r>
              <a:rPr kumimoji="0" lang="zh-CN" altLang="en-US" sz="2800">
                <a:solidFill>
                  <a:schemeClr val="tx1"/>
                </a:solidFill>
                <a:latin typeface="楷体_GB2312" pitchFamily="49" charset="-122"/>
                <a:ea typeface="楷体_GB2312" pitchFamily="49" charset="-122"/>
              </a:rPr>
              <a:t>只要有一个输入端输入</a:t>
            </a:r>
            <a:r>
              <a:rPr kumimoji="0" lang="en-US" altLang="zh-CN" sz="2800">
                <a:solidFill>
                  <a:schemeClr val="tx1"/>
                </a:solidFill>
                <a:latin typeface="楷体_GB2312" pitchFamily="49" charset="-122"/>
                <a:ea typeface="楷体_GB2312" pitchFamily="49" charset="-122"/>
              </a:rPr>
              <a:t>0 V</a:t>
            </a:r>
            <a:r>
              <a:rPr kumimoji="0" lang="zh-CN" altLang="en-US" sz="2800">
                <a:solidFill>
                  <a:schemeClr val="tx1"/>
                </a:solidFill>
                <a:latin typeface="楷体_GB2312" pitchFamily="49" charset="-122"/>
                <a:ea typeface="楷体_GB2312" pitchFamily="49" charset="-122"/>
              </a:rPr>
              <a:t>，</a:t>
            </a:r>
            <a:br>
              <a:rPr kumimoji="0" lang="zh-CN" altLang="en-US" sz="2800">
                <a:solidFill>
                  <a:schemeClr val="tx1"/>
                </a:solidFill>
                <a:latin typeface="楷体_GB2312" pitchFamily="49" charset="-122"/>
                <a:ea typeface="楷体_GB2312" pitchFamily="49" charset="-122"/>
              </a:rPr>
            </a:br>
            <a:r>
              <a:rPr kumimoji="0" lang="zh-CN" altLang="en-US" sz="2800">
                <a:solidFill>
                  <a:schemeClr val="tx1"/>
                </a:solidFill>
                <a:latin typeface="楷体_GB2312" pitchFamily="49" charset="-122"/>
                <a:ea typeface="楷体_GB2312" pitchFamily="49" charset="-122"/>
              </a:rPr>
              <a:t>就会输出高电平</a:t>
            </a:r>
            <a:r>
              <a:rPr kumimoji="0" lang="en-US" altLang="zh-CN" sz="2800">
                <a:solidFill>
                  <a:schemeClr val="tx1"/>
                </a:solidFill>
                <a:latin typeface="楷体_GB2312" pitchFamily="49" charset="-122"/>
                <a:ea typeface="楷体_GB2312" pitchFamily="49" charset="-122"/>
              </a:rPr>
              <a:t>3.6V</a:t>
            </a:r>
            <a:r>
              <a:rPr kumimoji="0" lang="zh-CN" altLang="en-US" sz="2800">
                <a:solidFill>
                  <a:schemeClr val="tx1"/>
                </a:solidFill>
                <a:latin typeface="楷体_GB2312" pitchFamily="49" charset="-122"/>
                <a:ea typeface="楷体_GB2312" pitchFamily="49" charset="-122"/>
              </a:rPr>
              <a:t>。</a:t>
            </a:r>
          </a:p>
        </p:txBody>
      </p:sp>
      <p:sp>
        <p:nvSpPr>
          <p:cNvPr id="271367" name="Text Box 7"/>
          <p:cNvSpPr txBox="1">
            <a:spLocks noChangeArrowheads="1"/>
          </p:cNvSpPr>
          <p:nvPr/>
        </p:nvSpPr>
        <p:spPr bwMode="auto">
          <a:xfrm>
            <a:off x="250825" y="4797425"/>
            <a:ext cx="8208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buFontTx/>
              <a:buChar char="•"/>
            </a:pPr>
            <a:r>
              <a:rPr kumimoji="0" lang="zh-CN" altLang="en-US" sz="2800">
                <a:solidFill>
                  <a:schemeClr val="tx1"/>
                </a:solidFill>
                <a:latin typeface="楷体_GB2312" pitchFamily="49" charset="-122"/>
                <a:ea typeface="楷体_GB2312" pitchFamily="49" charset="-122"/>
              </a:rPr>
              <a:t>当所有输入端都输入高电平</a:t>
            </a:r>
            <a:r>
              <a:rPr kumimoji="0" lang="en-US" altLang="zh-CN" sz="2800">
                <a:solidFill>
                  <a:schemeClr val="tx1"/>
                </a:solidFill>
                <a:latin typeface="楷体_GB2312" pitchFamily="49" charset="-122"/>
                <a:ea typeface="楷体_GB2312" pitchFamily="49" charset="-122"/>
              </a:rPr>
              <a:t>3.6V</a:t>
            </a:r>
            <a:r>
              <a:rPr kumimoji="0" lang="zh-CN" altLang="en-US" sz="2800">
                <a:solidFill>
                  <a:schemeClr val="tx1"/>
                </a:solidFill>
                <a:latin typeface="楷体_GB2312" pitchFamily="49" charset="-122"/>
                <a:ea typeface="楷体_GB2312" pitchFamily="49" charset="-122"/>
              </a:rPr>
              <a:t>，</a:t>
            </a:r>
            <a:r>
              <a:rPr kumimoji="0" lang="en-US" altLang="zh-CN" sz="2800">
                <a:solidFill>
                  <a:schemeClr val="tx1"/>
                </a:solidFill>
                <a:latin typeface="楷体_GB2312" pitchFamily="49" charset="-122"/>
                <a:ea typeface="楷体_GB2312" pitchFamily="49" charset="-122"/>
              </a:rPr>
              <a:t>V4</a:t>
            </a:r>
            <a:r>
              <a:rPr kumimoji="0" lang="zh-CN" altLang="en-US" sz="2800">
                <a:solidFill>
                  <a:schemeClr val="tx1"/>
                </a:solidFill>
                <a:latin typeface="楷体_GB2312" pitchFamily="49" charset="-122"/>
                <a:ea typeface="楷体_GB2312" pitchFamily="49" charset="-122"/>
              </a:rPr>
              <a:t>才导通，输出低电平。</a:t>
            </a:r>
          </a:p>
        </p:txBody>
      </p:sp>
      <p:sp>
        <p:nvSpPr>
          <p:cNvPr id="271368" name="AutoShape 8">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wipe(left)">
                                      <p:cBhvr>
                                        <p:cTn id="7" dur="1000"/>
                                        <p:tgtEl>
                                          <p:spTgt spid="271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5"/>
                                        </p:tgtEl>
                                        <p:attrNameLst>
                                          <p:attrName>style.visibility</p:attrName>
                                        </p:attrNameLst>
                                      </p:cBhvr>
                                      <p:to>
                                        <p:strVal val="visible"/>
                                      </p:to>
                                    </p:set>
                                    <p:animEffect transition="in" filter="wipe(left)">
                                      <p:cBhvr>
                                        <p:cTn id="12" dur="1000"/>
                                        <p:tgtEl>
                                          <p:spTgt spid="271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6"/>
                                        </p:tgtEl>
                                        <p:attrNameLst>
                                          <p:attrName>style.visibility</p:attrName>
                                        </p:attrNameLst>
                                      </p:cBhvr>
                                      <p:to>
                                        <p:strVal val="visible"/>
                                      </p:to>
                                    </p:set>
                                    <p:animEffect transition="in" filter="wipe(left)">
                                      <p:cBhvr>
                                        <p:cTn id="17" dur="1000"/>
                                        <p:tgtEl>
                                          <p:spTgt spid="271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7"/>
                                        </p:tgtEl>
                                        <p:attrNameLst>
                                          <p:attrName>style.visibility</p:attrName>
                                        </p:attrNameLst>
                                      </p:cBhvr>
                                      <p:to>
                                        <p:strVal val="visible"/>
                                      </p:to>
                                    </p:set>
                                    <p:animEffect transition="in" filter="wipe(left)">
                                      <p:cBhvr>
                                        <p:cTn id="22" dur="1000"/>
                                        <p:tgtEl>
                                          <p:spTgt spid="271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5" grpId="0"/>
      <p:bldP spid="271366" grpId="0"/>
      <p:bldP spid="27136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rrowheads="1"/>
          </p:cNvSpPr>
          <p:nvPr>
            <p:ph type="title"/>
          </p:nvPr>
        </p:nvSpPr>
        <p:spPr/>
        <p:txBody>
          <a:bodyPr/>
          <a:lstStyle/>
          <a:p>
            <a:endParaRPr lang="zh-CN" altLang="en-US"/>
          </a:p>
        </p:txBody>
      </p:sp>
      <p:sp>
        <p:nvSpPr>
          <p:cNvPr id="272387" name="Rectangle 3"/>
          <p:cNvSpPr>
            <a:spLocks noGrp="1" noRot="1" noChangeArrowheads="1"/>
          </p:cNvSpPr>
          <p:nvPr>
            <p:ph type="body" idx="1"/>
          </p:nvPr>
        </p:nvSpPr>
        <p:spPr>
          <a:xfrm>
            <a:off x="0" y="1341438"/>
            <a:ext cx="4411663" cy="792162"/>
          </a:xfrm>
        </p:spPr>
        <p:txBody>
          <a:bodyPr/>
          <a:lstStyle/>
          <a:p>
            <a:pPr marL="990600" lvl="1" indent="-533400">
              <a:buFont typeface="Wingdings" pitchFamily="2" charset="2"/>
              <a:buNone/>
            </a:pPr>
            <a:r>
              <a:rPr lang="zh-CN" altLang="en-US" b="1"/>
              <a:t>（</a:t>
            </a:r>
            <a:r>
              <a:rPr lang="en-US" altLang="zh-CN" b="1"/>
              <a:t>3</a:t>
            </a:r>
            <a:r>
              <a:rPr lang="zh-CN" altLang="en-US" b="1"/>
              <a:t>）</a:t>
            </a:r>
            <a:r>
              <a:rPr lang="en-US" altLang="zh-CN" b="1"/>
              <a:t>TTL</a:t>
            </a:r>
            <a:r>
              <a:rPr lang="zh-CN" altLang="en-US" b="1"/>
              <a:t>或非门</a:t>
            </a:r>
          </a:p>
          <a:p>
            <a:pPr marL="990600" lvl="1" indent="-533400">
              <a:buFont typeface="Wingdings" pitchFamily="2" charset="2"/>
              <a:buNone/>
            </a:pPr>
            <a:endParaRPr lang="zh-CN" altLang="en-US" b="1"/>
          </a:p>
        </p:txBody>
      </p:sp>
      <p:pic>
        <p:nvPicPr>
          <p:cNvPr id="272388" name="Picture 4" descr="1-33"/>
          <p:cNvPicPr>
            <a:picLocks noChangeAspect="1" noChangeArrowheads="1"/>
          </p:cNvPicPr>
          <p:nvPr/>
        </p:nvPicPr>
        <p:blipFill>
          <a:blip r:embed="rId2" cstate="print">
            <a:extLst>
              <a:ext uri="{28A0092B-C50C-407E-A947-70E740481C1C}">
                <a14:useLocalDpi xmlns:a14="http://schemas.microsoft.com/office/drawing/2010/main" val="0"/>
              </a:ext>
            </a:extLst>
          </a:blip>
          <a:srcRect l="22714" t="46217" r="21976"/>
          <a:stretch>
            <a:fillRect/>
          </a:stretch>
        </p:blipFill>
        <p:spPr bwMode="auto">
          <a:xfrm>
            <a:off x="4391025" y="1196975"/>
            <a:ext cx="4752975"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89" name="Text Box 5"/>
          <p:cNvSpPr txBox="1">
            <a:spLocks noChangeArrowheads="1"/>
          </p:cNvSpPr>
          <p:nvPr/>
        </p:nvSpPr>
        <p:spPr bwMode="auto">
          <a:xfrm>
            <a:off x="395288" y="1989138"/>
            <a:ext cx="41036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00000"/>
              </a:lnSpc>
              <a:spcBef>
                <a:spcPct val="0"/>
              </a:spcBef>
              <a:buSzTx/>
              <a:buFontTx/>
              <a:buChar char="•"/>
            </a:pPr>
            <a:r>
              <a:rPr kumimoji="0" lang="zh-CN" altLang="en-US" sz="2800">
                <a:solidFill>
                  <a:schemeClr val="tx1"/>
                </a:solidFill>
                <a:latin typeface="楷体_GB2312" pitchFamily="49" charset="-122"/>
                <a:ea typeface="楷体_GB2312" pitchFamily="49" charset="-122"/>
              </a:rPr>
              <a:t>只要有一个输入端输入高电平，</a:t>
            </a:r>
            <a:r>
              <a:rPr kumimoji="0" lang="en-US" altLang="zh-CN" sz="2800">
                <a:solidFill>
                  <a:schemeClr val="tx1"/>
                </a:solidFill>
                <a:latin typeface="楷体_GB2312" pitchFamily="49" charset="-122"/>
                <a:ea typeface="楷体_GB2312" pitchFamily="49" charset="-122"/>
              </a:rPr>
              <a:t>V4</a:t>
            </a:r>
            <a:r>
              <a:rPr kumimoji="0" lang="zh-CN" altLang="en-US" sz="2800">
                <a:solidFill>
                  <a:schemeClr val="tx1"/>
                </a:solidFill>
                <a:latin typeface="楷体_GB2312" pitchFamily="49" charset="-122"/>
                <a:ea typeface="楷体_GB2312" pitchFamily="49" charset="-122"/>
              </a:rPr>
              <a:t>导通，输出低电平</a:t>
            </a:r>
          </a:p>
        </p:txBody>
      </p:sp>
      <p:sp>
        <p:nvSpPr>
          <p:cNvPr id="272390" name="Text Box 6"/>
          <p:cNvSpPr txBox="1">
            <a:spLocks noChangeArrowheads="1"/>
          </p:cNvSpPr>
          <p:nvPr/>
        </p:nvSpPr>
        <p:spPr bwMode="auto">
          <a:xfrm>
            <a:off x="323850" y="3500438"/>
            <a:ext cx="5060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00000"/>
              </a:lnSpc>
              <a:spcBef>
                <a:spcPct val="0"/>
              </a:spcBef>
              <a:buSzTx/>
              <a:buFontTx/>
              <a:buChar char="•"/>
            </a:pPr>
            <a:r>
              <a:rPr kumimoji="0" lang="zh-CN" altLang="en-US" sz="2800">
                <a:solidFill>
                  <a:schemeClr val="tx1"/>
                </a:solidFill>
                <a:latin typeface="楷体_GB2312" pitchFamily="49" charset="-122"/>
                <a:ea typeface="楷体_GB2312" pitchFamily="49" charset="-122"/>
              </a:rPr>
              <a:t>当所有输入端均输入低电平</a:t>
            </a:r>
            <a:br>
              <a:rPr kumimoji="0" lang="zh-CN" altLang="en-US" sz="2800">
                <a:solidFill>
                  <a:schemeClr val="tx1"/>
                </a:solidFill>
                <a:latin typeface="楷体_GB2312" pitchFamily="49" charset="-122"/>
                <a:ea typeface="楷体_GB2312" pitchFamily="49" charset="-122"/>
              </a:rPr>
            </a:br>
            <a:r>
              <a:rPr kumimoji="0" lang="en-US" altLang="zh-CN" sz="2800">
                <a:solidFill>
                  <a:schemeClr val="tx1"/>
                </a:solidFill>
                <a:latin typeface="楷体_GB2312" pitchFamily="49" charset="-122"/>
                <a:ea typeface="楷体_GB2312" pitchFamily="49" charset="-122"/>
              </a:rPr>
              <a:t>0V</a:t>
            </a:r>
            <a:r>
              <a:rPr kumimoji="0" lang="zh-CN" altLang="en-US" sz="2800">
                <a:solidFill>
                  <a:schemeClr val="tx1"/>
                </a:solidFill>
                <a:latin typeface="楷体_GB2312" pitchFamily="49" charset="-122"/>
                <a:ea typeface="楷体_GB2312" pitchFamily="49" charset="-122"/>
              </a:rPr>
              <a:t>时，输出为高电平。</a:t>
            </a:r>
          </a:p>
        </p:txBody>
      </p:sp>
      <p:sp>
        <p:nvSpPr>
          <p:cNvPr id="272391" name="Text Box 7"/>
          <p:cNvSpPr txBox="1">
            <a:spLocks noChangeArrowheads="1"/>
          </p:cNvSpPr>
          <p:nvPr/>
        </p:nvSpPr>
        <p:spPr bwMode="auto">
          <a:xfrm>
            <a:off x="323850" y="5300663"/>
            <a:ext cx="83518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00000"/>
              </a:lnSpc>
              <a:spcBef>
                <a:spcPct val="0"/>
              </a:spcBef>
              <a:buSzTx/>
            </a:pPr>
            <a:r>
              <a:rPr kumimoji="0" lang="zh-CN" altLang="en-US" sz="2800">
                <a:solidFill>
                  <a:srgbClr val="FF0000"/>
                </a:solidFill>
                <a:latin typeface="楷体_GB2312" pitchFamily="49" charset="-122"/>
                <a:ea typeface="楷体_GB2312" pitchFamily="49" charset="-122"/>
              </a:rPr>
              <a:t>有了以上</a:t>
            </a:r>
            <a:r>
              <a:rPr kumimoji="0" lang="en-US" altLang="zh-CN" sz="2800">
                <a:solidFill>
                  <a:srgbClr val="FF0000"/>
                </a:solidFill>
                <a:latin typeface="楷体_GB2312" pitchFamily="49" charset="-122"/>
                <a:ea typeface="楷体_GB2312" pitchFamily="49" charset="-122"/>
              </a:rPr>
              <a:t>3</a:t>
            </a:r>
            <a:r>
              <a:rPr kumimoji="0" lang="zh-CN" altLang="en-US" sz="2800">
                <a:solidFill>
                  <a:srgbClr val="FF0000"/>
                </a:solidFill>
                <a:latin typeface="楷体_GB2312" pitchFamily="49" charset="-122"/>
                <a:ea typeface="楷体_GB2312" pitchFamily="49" charset="-122"/>
              </a:rPr>
              <a:t>种逻辑门电路，不难组合得到与门、或门、异或门等其他逻辑门电路。</a:t>
            </a:r>
          </a:p>
        </p:txBody>
      </p:sp>
      <p:sp>
        <p:nvSpPr>
          <p:cNvPr id="272392" name="AutoShape 8">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wipe(left)">
                                      <p:cBhvr>
                                        <p:cTn id="7" dur="1000"/>
                                        <p:tgtEl>
                                          <p:spTgt spid="272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9"/>
                                        </p:tgtEl>
                                        <p:attrNameLst>
                                          <p:attrName>style.visibility</p:attrName>
                                        </p:attrNameLst>
                                      </p:cBhvr>
                                      <p:to>
                                        <p:strVal val="visible"/>
                                      </p:to>
                                    </p:set>
                                    <p:animEffect transition="in" filter="wipe(left)">
                                      <p:cBhvr>
                                        <p:cTn id="12" dur="1000"/>
                                        <p:tgtEl>
                                          <p:spTgt spid="272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90"/>
                                        </p:tgtEl>
                                        <p:attrNameLst>
                                          <p:attrName>style.visibility</p:attrName>
                                        </p:attrNameLst>
                                      </p:cBhvr>
                                      <p:to>
                                        <p:strVal val="visible"/>
                                      </p:to>
                                    </p:set>
                                    <p:animEffect transition="in" filter="wipe(left)">
                                      <p:cBhvr>
                                        <p:cTn id="17" dur="1000"/>
                                        <p:tgtEl>
                                          <p:spTgt spid="272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2391"/>
                                        </p:tgtEl>
                                        <p:attrNameLst>
                                          <p:attrName>style.visibility</p:attrName>
                                        </p:attrNameLst>
                                      </p:cBhvr>
                                      <p:to>
                                        <p:strVal val="visible"/>
                                      </p:to>
                                    </p:set>
                                    <p:animEffect transition="in" filter="wipe(left)">
                                      <p:cBhvr>
                                        <p:cTn id="22" dur="1000"/>
                                        <p:tgtEl>
                                          <p:spTgt spid="272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p:bldP spid="272390" grpId="0"/>
      <p:bldP spid="27239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rrowheads="1"/>
          </p:cNvSpPr>
          <p:nvPr>
            <p:ph type="title"/>
          </p:nvPr>
        </p:nvSpPr>
        <p:spPr/>
        <p:txBody>
          <a:bodyPr/>
          <a:lstStyle/>
          <a:p>
            <a:r>
              <a:rPr lang="en-US" altLang="zh-CN" b="1"/>
              <a:t>1.3.4  </a:t>
            </a:r>
            <a:r>
              <a:rPr lang="zh-CN" altLang="en-US" b="1"/>
              <a:t>逻辑门电路</a:t>
            </a:r>
          </a:p>
        </p:txBody>
      </p:sp>
      <p:sp>
        <p:nvSpPr>
          <p:cNvPr id="273411" name="Rectangle 3"/>
          <p:cNvSpPr>
            <a:spLocks noGrp="1" noRot="1" noChangeArrowheads="1"/>
          </p:cNvSpPr>
          <p:nvPr>
            <p:ph type="body" idx="1"/>
          </p:nvPr>
        </p:nvSpPr>
        <p:spPr>
          <a:xfrm>
            <a:off x="304800" y="1341438"/>
            <a:ext cx="8540750" cy="2592387"/>
          </a:xfrm>
        </p:spPr>
        <p:txBody>
          <a:bodyPr/>
          <a:lstStyle/>
          <a:p>
            <a:pPr>
              <a:buFont typeface="Wingdings" pitchFamily="2" charset="2"/>
              <a:buNone/>
            </a:pPr>
            <a:r>
              <a:rPr lang="en-US" altLang="zh-CN" b="1"/>
              <a:t>3</a:t>
            </a:r>
            <a:r>
              <a:rPr lang="zh-CN" altLang="en-US" b="1"/>
              <a:t>．</a:t>
            </a:r>
            <a:r>
              <a:rPr lang="en-US" altLang="zh-CN" b="1"/>
              <a:t>CMOS</a:t>
            </a:r>
            <a:r>
              <a:rPr lang="zh-CN" altLang="en-US" b="1"/>
              <a:t>集成门电路</a:t>
            </a:r>
          </a:p>
          <a:p>
            <a:pPr lvl="1"/>
            <a:r>
              <a:rPr lang="en-US" altLang="zh-CN" b="1"/>
              <a:t>CMOS</a:t>
            </a:r>
            <a:r>
              <a:rPr lang="zh-CN" altLang="en-US" b="1"/>
              <a:t>集成电路的基本逻辑单元是</a:t>
            </a:r>
            <a:r>
              <a:rPr lang="en-US" altLang="zh-CN" b="1"/>
              <a:t>PMOS</a:t>
            </a:r>
            <a:r>
              <a:rPr lang="zh-CN" altLang="en-US" b="1"/>
              <a:t>管和</a:t>
            </a:r>
            <a:r>
              <a:rPr lang="en-US" altLang="zh-CN" b="1"/>
              <a:t>NMOS</a:t>
            </a:r>
            <a:r>
              <a:rPr lang="zh-CN" altLang="en-US" b="1"/>
              <a:t>管，它们按互补对称的形式连接起来，因而称为</a:t>
            </a:r>
            <a:r>
              <a:rPr lang="en-US" altLang="zh-CN" b="1"/>
              <a:t>CMOS</a:t>
            </a:r>
            <a:r>
              <a:rPr lang="zh-CN" altLang="en-US" b="1"/>
              <a:t>。</a:t>
            </a:r>
          </a:p>
          <a:p>
            <a:pPr lvl="1">
              <a:buFont typeface="Wingdings" pitchFamily="2" charset="2"/>
              <a:buNone/>
            </a:pPr>
            <a:r>
              <a:rPr lang="zh-CN" altLang="en-US" b="1"/>
              <a:t>（</a:t>
            </a:r>
            <a:r>
              <a:rPr lang="en-US" altLang="zh-CN" b="1"/>
              <a:t>1</a:t>
            </a:r>
            <a:r>
              <a:rPr lang="zh-CN" altLang="en-US" b="1"/>
              <a:t>）</a:t>
            </a:r>
            <a:r>
              <a:rPr lang="en-US" altLang="zh-CN" b="1"/>
              <a:t>CMOS</a:t>
            </a:r>
            <a:r>
              <a:rPr lang="zh-CN" altLang="en-US" b="1"/>
              <a:t>非门</a:t>
            </a:r>
          </a:p>
          <a:p>
            <a:pPr lvl="1">
              <a:buFont typeface="Wingdings" pitchFamily="2" charset="2"/>
              <a:buNone/>
            </a:pPr>
            <a:endParaRPr lang="zh-CN" altLang="en-US" b="1"/>
          </a:p>
        </p:txBody>
      </p:sp>
      <p:sp>
        <p:nvSpPr>
          <p:cNvPr id="273412" name="Text Box 4"/>
          <p:cNvSpPr txBox="1">
            <a:spLocks noChangeArrowheads="1"/>
          </p:cNvSpPr>
          <p:nvPr/>
        </p:nvSpPr>
        <p:spPr bwMode="auto">
          <a:xfrm>
            <a:off x="539750" y="3789363"/>
            <a:ext cx="55451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00000"/>
              </a:lnSpc>
              <a:spcBef>
                <a:spcPct val="0"/>
              </a:spcBef>
              <a:buSzTx/>
              <a:buFontTx/>
              <a:buChar char="•"/>
            </a:pPr>
            <a:r>
              <a:rPr kumimoji="0" lang="zh-CN" altLang="en-US" sz="2800">
                <a:solidFill>
                  <a:schemeClr val="tx1"/>
                </a:solidFill>
                <a:latin typeface="宋体" pitchFamily="2" charset="-122"/>
              </a:rPr>
              <a:t>当</a:t>
            </a:r>
            <a:r>
              <a:rPr kumimoji="0" lang="en-US" altLang="zh-CN" sz="2800" i="1">
                <a:solidFill>
                  <a:schemeClr val="tx1"/>
                </a:solidFill>
                <a:latin typeface="宋体" pitchFamily="2" charset="-122"/>
              </a:rPr>
              <a:t>u</a:t>
            </a:r>
            <a:r>
              <a:rPr kumimoji="0" lang="en-US" altLang="zh-CN" sz="2800" i="1" baseline="-25000">
                <a:solidFill>
                  <a:schemeClr val="tx1"/>
                </a:solidFill>
                <a:latin typeface="宋体" pitchFamily="2" charset="-122"/>
              </a:rPr>
              <a:t>A</a:t>
            </a:r>
            <a:r>
              <a:rPr kumimoji="0" lang="en-US" altLang="zh-CN" sz="2800">
                <a:solidFill>
                  <a:schemeClr val="tx1"/>
                </a:solidFill>
                <a:latin typeface="宋体" pitchFamily="2" charset="-122"/>
              </a:rPr>
              <a:t> = 0V</a:t>
            </a:r>
            <a:r>
              <a:rPr kumimoji="0" lang="zh-CN" altLang="en-US" sz="2800">
                <a:solidFill>
                  <a:schemeClr val="tx1"/>
                </a:solidFill>
                <a:latin typeface="宋体" pitchFamily="2" charset="-122"/>
              </a:rPr>
              <a:t>时，</a:t>
            </a:r>
            <a:r>
              <a:rPr kumimoji="0" lang="en-US" altLang="zh-CN" sz="2800">
                <a:solidFill>
                  <a:schemeClr val="tx1"/>
                </a:solidFill>
                <a:latin typeface="宋体" pitchFamily="2" charset="-122"/>
              </a:rPr>
              <a:t>V1</a:t>
            </a:r>
            <a:r>
              <a:rPr kumimoji="0" lang="zh-CN" altLang="en-US" sz="2800">
                <a:solidFill>
                  <a:schemeClr val="tx1"/>
                </a:solidFill>
                <a:latin typeface="宋体" pitchFamily="2" charset="-122"/>
              </a:rPr>
              <a:t>导通，</a:t>
            </a:r>
            <a:r>
              <a:rPr kumimoji="0" lang="en-US" altLang="zh-CN" sz="2800">
                <a:solidFill>
                  <a:schemeClr val="tx1"/>
                </a:solidFill>
                <a:latin typeface="宋体" pitchFamily="2" charset="-122"/>
              </a:rPr>
              <a:t>V2</a:t>
            </a:r>
            <a:r>
              <a:rPr kumimoji="0" lang="zh-CN" altLang="en-US" sz="2800">
                <a:solidFill>
                  <a:schemeClr val="tx1"/>
                </a:solidFill>
                <a:latin typeface="宋体" pitchFamily="2" charset="-122"/>
              </a:rPr>
              <a:t>截止，</a:t>
            </a:r>
            <a:r>
              <a:rPr kumimoji="0" lang="en-US" altLang="zh-CN" sz="2800" i="1">
                <a:solidFill>
                  <a:schemeClr val="tx1"/>
                </a:solidFill>
                <a:latin typeface="宋体" pitchFamily="2" charset="-122"/>
              </a:rPr>
              <a:t>u</a:t>
            </a:r>
            <a:r>
              <a:rPr kumimoji="0" lang="en-US" altLang="zh-CN" sz="2800" i="1" baseline="-25000">
                <a:solidFill>
                  <a:schemeClr val="tx1"/>
                </a:solidFill>
                <a:latin typeface="宋体" pitchFamily="2" charset="-122"/>
              </a:rPr>
              <a:t>Y</a:t>
            </a:r>
            <a:r>
              <a:rPr kumimoji="0" lang="en-US" altLang="zh-CN" sz="2800">
                <a:solidFill>
                  <a:schemeClr val="tx1"/>
                </a:solidFill>
                <a:latin typeface="宋体" pitchFamily="2" charset="-122"/>
              </a:rPr>
              <a:t> =V</a:t>
            </a:r>
            <a:r>
              <a:rPr kumimoji="0" lang="en-US" altLang="zh-CN" sz="2800" baseline="-25000">
                <a:solidFill>
                  <a:schemeClr val="tx1"/>
                </a:solidFill>
                <a:latin typeface="宋体" pitchFamily="2" charset="-122"/>
              </a:rPr>
              <a:t>DD</a:t>
            </a:r>
            <a:r>
              <a:rPr kumimoji="0" lang="en-US" altLang="zh-CN" sz="2800">
                <a:solidFill>
                  <a:schemeClr val="tx1"/>
                </a:solidFill>
                <a:latin typeface="宋体" pitchFamily="2" charset="-122"/>
              </a:rPr>
              <a:t>= 5V</a:t>
            </a:r>
          </a:p>
        </p:txBody>
      </p:sp>
      <p:sp>
        <p:nvSpPr>
          <p:cNvPr id="273413" name="Text Box 5"/>
          <p:cNvSpPr txBox="1">
            <a:spLocks noChangeArrowheads="1"/>
          </p:cNvSpPr>
          <p:nvPr/>
        </p:nvSpPr>
        <p:spPr bwMode="auto">
          <a:xfrm>
            <a:off x="468313" y="4941888"/>
            <a:ext cx="5616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00000"/>
              </a:lnSpc>
              <a:spcBef>
                <a:spcPct val="0"/>
              </a:spcBef>
              <a:buSzTx/>
              <a:buFontTx/>
              <a:buChar char="•"/>
            </a:pPr>
            <a:r>
              <a:rPr kumimoji="0" lang="zh-CN" altLang="en-US" sz="2800">
                <a:solidFill>
                  <a:schemeClr val="tx1"/>
                </a:solidFill>
                <a:latin typeface="宋体" pitchFamily="2" charset="-122"/>
              </a:rPr>
              <a:t>当</a:t>
            </a:r>
            <a:r>
              <a:rPr kumimoji="0" lang="en-US" altLang="zh-CN" sz="2800" i="1">
                <a:solidFill>
                  <a:schemeClr val="tx1"/>
                </a:solidFill>
                <a:latin typeface="宋体" pitchFamily="2" charset="-122"/>
              </a:rPr>
              <a:t>u</a:t>
            </a:r>
            <a:r>
              <a:rPr kumimoji="0" lang="en-US" altLang="zh-CN" sz="2800" i="1" baseline="-25000">
                <a:solidFill>
                  <a:schemeClr val="tx1"/>
                </a:solidFill>
                <a:latin typeface="宋体" pitchFamily="2" charset="-122"/>
              </a:rPr>
              <a:t>A</a:t>
            </a:r>
            <a:r>
              <a:rPr kumimoji="0" lang="en-US" altLang="zh-CN" sz="2800">
                <a:solidFill>
                  <a:schemeClr val="tx1"/>
                </a:solidFill>
                <a:latin typeface="宋体" pitchFamily="2" charset="-122"/>
              </a:rPr>
              <a:t> = 5V</a:t>
            </a:r>
            <a:r>
              <a:rPr kumimoji="0" lang="zh-CN" altLang="en-US" sz="2800">
                <a:solidFill>
                  <a:schemeClr val="tx1"/>
                </a:solidFill>
                <a:latin typeface="宋体" pitchFamily="2" charset="-122"/>
              </a:rPr>
              <a:t>时，</a:t>
            </a:r>
            <a:r>
              <a:rPr kumimoji="0" lang="en-US" altLang="zh-CN" sz="2800">
                <a:solidFill>
                  <a:schemeClr val="tx1"/>
                </a:solidFill>
                <a:latin typeface="宋体" pitchFamily="2" charset="-122"/>
              </a:rPr>
              <a:t>V1</a:t>
            </a:r>
            <a:r>
              <a:rPr kumimoji="0" lang="zh-CN" altLang="en-US" sz="2800">
                <a:solidFill>
                  <a:schemeClr val="tx1"/>
                </a:solidFill>
                <a:latin typeface="宋体" pitchFamily="2" charset="-122"/>
              </a:rPr>
              <a:t>截止，</a:t>
            </a:r>
            <a:r>
              <a:rPr kumimoji="0" lang="en-US" altLang="zh-CN" sz="2800">
                <a:solidFill>
                  <a:schemeClr val="tx1"/>
                </a:solidFill>
                <a:latin typeface="宋体" pitchFamily="2" charset="-122"/>
              </a:rPr>
              <a:t>V2</a:t>
            </a:r>
            <a:r>
              <a:rPr kumimoji="0" lang="zh-CN" altLang="en-US" sz="2800">
                <a:solidFill>
                  <a:schemeClr val="tx1"/>
                </a:solidFill>
                <a:latin typeface="宋体" pitchFamily="2" charset="-122"/>
              </a:rPr>
              <a:t>导通，</a:t>
            </a:r>
            <a:r>
              <a:rPr kumimoji="0" lang="en-US" altLang="zh-CN" sz="2800" i="1">
                <a:solidFill>
                  <a:schemeClr val="tx1"/>
                </a:solidFill>
                <a:latin typeface="宋体" pitchFamily="2" charset="-122"/>
              </a:rPr>
              <a:t>u</a:t>
            </a:r>
            <a:r>
              <a:rPr kumimoji="0" lang="en-US" altLang="zh-CN" sz="2800" i="1" baseline="-25000">
                <a:solidFill>
                  <a:schemeClr val="tx1"/>
                </a:solidFill>
                <a:latin typeface="宋体" pitchFamily="2" charset="-122"/>
              </a:rPr>
              <a:t>Y</a:t>
            </a:r>
            <a:r>
              <a:rPr kumimoji="0" lang="en-US" altLang="zh-CN" sz="2800">
                <a:solidFill>
                  <a:schemeClr val="tx1"/>
                </a:solidFill>
                <a:latin typeface="宋体" pitchFamily="2" charset="-122"/>
              </a:rPr>
              <a:t> =0V</a:t>
            </a:r>
          </a:p>
        </p:txBody>
      </p:sp>
      <p:pic>
        <p:nvPicPr>
          <p:cNvPr id="273414" name="Picture 6" descr="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2997200"/>
            <a:ext cx="2773363"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415" name="AutoShape 7">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3414"/>
                                        </p:tgtEl>
                                        <p:attrNameLst>
                                          <p:attrName>style.visibility</p:attrName>
                                        </p:attrNameLst>
                                      </p:cBhvr>
                                      <p:to>
                                        <p:strVal val="visible"/>
                                      </p:to>
                                    </p:set>
                                    <p:animEffect transition="in" filter="wipe(left)">
                                      <p:cBhvr>
                                        <p:cTn id="7" dur="1000"/>
                                        <p:tgtEl>
                                          <p:spTgt spid="273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wipe(left)">
                                      <p:cBhvr>
                                        <p:cTn id="12" dur="1000"/>
                                        <p:tgtEl>
                                          <p:spTgt spid="273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3413"/>
                                        </p:tgtEl>
                                        <p:attrNameLst>
                                          <p:attrName>style.visibility</p:attrName>
                                        </p:attrNameLst>
                                      </p:cBhvr>
                                      <p:to>
                                        <p:strVal val="visible"/>
                                      </p:to>
                                    </p:set>
                                    <p:animEffect transition="in" filter="wipe(left)">
                                      <p:cBhvr>
                                        <p:cTn id="17" dur="10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p:bldP spid="2734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ChangeArrowheads="1"/>
          </p:cNvSpPr>
          <p:nvPr/>
        </p:nvSpPr>
        <p:spPr bwMode="auto">
          <a:xfrm>
            <a:off x="468313" y="3357563"/>
            <a:ext cx="8424862" cy="257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spcBef>
                <a:spcPct val="0"/>
              </a:spcBef>
              <a:buSzTx/>
              <a:buFontTx/>
              <a:buChar char="•"/>
            </a:pPr>
            <a:r>
              <a:rPr lang="zh-CN" altLang="en-US" sz="2400"/>
              <a:t>数字量 ：这类物理量的变化在</a:t>
            </a:r>
            <a:r>
              <a:rPr lang="zh-CN" altLang="en-US" sz="2400">
                <a:solidFill>
                  <a:srgbClr val="008000"/>
                </a:solidFill>
              </a:rPr>
              <a:t>时间</a:t>
            </a:r>
            <a:r>
              <a:rPr lang="zh-CN" altLang="en-US" sz="2400"/>
              <a:t>和</a:t>
            </a:r>
            <a:r>
              <a:rPr lang="zh-CN" altLang="en-US" sz="2400">
                <a:solidFill>
                  <a:srgbClr val="0000FF"/>
                </a:solidFill>
              </a:rPr>
              <a:t>数值</a:t>
            </a:r>
            <a:r>
              <a:rPr lang="zh-CN" altLang="en-US" sz="2400"/>
              <a:t>上都是离散的</a:t>
            </a:r>
          </a:p>
          <a:p>
            <a:pPr lvl="1" eaLnBrk="0" hangingPunct="0">
              <a:lnSpc>
                <a:spcPct val="120000"/>
              </a:lnSpc>
              <a:spcBef>
                <a:spcPct val="0"/>
              </a:spcBef>
              <a:buSzTx/>
            </a:pPr>
            <a:r>
              <a:rPr lang="zh-CN" altLang="en-US" sz="2000">
                <a:solidFill>
                  <a:srgbClr val="008000"/>
                </a:solidFill>
              </a:rPr>
              <a:t>在一个指定的时间范围里，物理量的数值个数是</a:t>
            </a:r>
            <a:r>
              <a:rPr lang="zh-CN" altLang="en-US" sz="2000">
                <a:solidFill>
                  <a:srgbClr val="FF0000"/>
                </a:solidFill>
              </a:rPr>
              <a:t>有限</a:t>
            </a:r>
            <a:r>
              <a:rPr lang="zh-CN" altLang="en-US" sz="2000">
                <a:solidFill>
                  <a:srgbClr val="008000"/>
                </a:solidFill>
              </a:rPr>
              <a:t>的</a:t>
            </a:r>
          </a:p>
          <a:p>
            <a:pPr lvl="1" eaLnBrk="0" hangingPunct="0">
              <a:lnSpc>
                <a:spcPct val="120000"/>
              </a:lnSpc>
              <a:spcBef>
                <a:spcPct val="0"/>
              </a:spcBef>
              <a:buSzTx/>
            </a:pPr>
            <a:r>
              <a:rPr lang="zh-CN" altLang="en-US" sz="2000">
                <a:solidFill>
                  <a:srgbClr val="0000FF"/>
                </a:solidFill>
              </a:rPr>
              <a:t>物理量的数值本身的数目是</a:t>
            </a:r>
            <a:r>
              <a:rPr lang="zh-CN" altLang="en-US" sz="2000">
                <a:solidFill>
                  <a:srgbClr val="FF0000"/>
                </a:solidFill>
              </a:rPr>
              <a:t>有限</a:t>
            </a:r>
            <a:r>
              <a:rPr lang="zh-CN" altLang="en-US" sz="2000">
                <a:solidFill>
                  <a:srgbClr val="0000FF"/>
                </a:solidFill>
              </a:rPr>
              <a:t>的</a:t>
            </a:r>
          </a:p>
          <a:p>
            <a:pPr lvl="3" algn="l" eaLnBrk="0" hangingPunct="0">
              <a:lnSpc>
                <a:spcPct val="120000"/>
              </a:lnSpc>
              <a:spcBef>
                <a:spcPct val="0"/>
              </a:spcBef>
              <a:buSzTx/>
            </a:pPr>
            <a:r>
              <a:rPr lang="zh-CN" altLang="en-US" sz="2400"/>
              <a:t>如产品的数量、学生的成绩、开关的状态等</a:t>
            </a:r>
          </a:p>
          <a:p>
            <a:pPr algn="l" eaLnBrk="0" hangingPunct="0">
              <a:lnSpc>
                <a:spcPct val="120000"/>
              </a:lnSpc>
              <a:spcBef>
                <a:spcPct val="0"/>
              </a:spcBef>
              <a:buSzTx/>
              <a:buFontTx/>
              <a:buChar char="•"/>
            </a:pPr>
            <a:r>
              <a:rPr lang="zh-CN" altLang="en-US" sz="2400"/>
              <a:t>数字信号：表示数字量的信号</a:t>
            </a:r>
          </a:p>
          <a:p>
            <a:pPr algn="l" eaLnBrk="0" hangingPunct="0">
              <a:lnSpc>
                <a:spcPct val="120000"/>
              </a:lnSpc>
              <a:spcBef>
                <a:spcPct val="0"/>
              </a:spcBef>
              <a:buSzTx/>
              <a:buFontTx/>
              <a:buChar char="•"/>
            </a:pPr>
            <a:r>
              <a:rPr lang="zh-CN" altLang="en-US" sz="2400"/>
              <a:t>数字电路：直接对数字量进行处理的电子线路 </a:t>
            </a:r>
          </a:p>
        </p:txBody>
      </p:sp>
      <p:pic>
        <p:nvPicPr>
          <p:cNvPr id="129030" name="Picture 6" descr="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1050" y="1268413"/>
            <a:ext cx="42862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9032" name="Picture 8" descr="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4438" y="1268413"/>
            <a:ext cx="30003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9033" name="Picture 9" descr="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9613" y="1268413"/>
            <a:ext cx="14478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9034" name="Picture 10" descr="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9738" b="17073"/>
          <a:stretch>
            <a:fillRect/>
          </a:stretch>
        </p:blipFill>
        <p:spPr bwMode="auto">
          <a:xfrm>
            <a:off x="2124075" y="2420938"/>
            <a:ext cx="341313" cy="647700"/>
          </a:xfrm>
          <a:prstGeom prst="rect">
            <a:avLst/>
          </a:prstGeom>
          <a:solidFill>
            <a:srgbClr val="00FFFF"/>
          </a:solidFill>
        </p:spPr>
      </p:pic>
      <p:sp>
        <p:nvSpPr>
          <p:cNvPr id="129035" name="AutoShape 11">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6" name="Rectangle 12"/>
          <p:cNvSpPr>
            <a:spLocks noRot="1" noChangeArrowheads="1"/>
          </p:cNvSpPr>
          <p:nvPr/>
        </p:nvSpPr>
        <p:spPr bwMode="auto">
          <a:xfrm>
            <a:off x="603250" y="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1.1.1  </a:t>
            </a:r>
            <a:r>
              <a:rPr kumimoji="0" lang="zh-CN" altLang="en-US" sz="4400">
                <a:solidFill>
                  <a:schemeClr val="tx2"/>
                </a:solidFill>
              </a:rPr>
              <a:t>数字信号及模拟信号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wipe(left)">
                                      <p:cBhvr>
                                        <p:cTn id="7" dur="500"/>
                                        <p:tgtEl>
                                          <p:spTgt spid="129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9033"/>
                                        </p:tgtEl>
                                        <p:attrNameLst>
                                          <p:attrName>style.visibility</p:attrName>
                                        </p:attrNameLst>
                                      </p:cBhvr>
                                      <p:to>
                                        <p:strVal val="visible"/>
                                      </p:to>
                                    </p:set>
                                    <p:animEffect transition="in" filter="wipe(down)">
                                      <p:cBhvr>
                                        <p:cTn id="12" dur="3000"/>
                                        <p:tgtEl>
                                          <p:spTgt spid="1290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9034"/>
                                        </p:tgtEl>
                                        <p:attrNameLst>
                                          <p:attrName>style.visibility</p:attrName>
                                        </p:attrNameLst>
                                      </p:cBhvr>
                                      <p:to>
                                        <p:strVal val="visible"/>
                                      </p:to>
                                    </p:set>
                                    <p:animEffect transition="in" filter="wipe(up)">
                                      <p:cBhvr>
                                        <p:cTn id="17" dur="3000"/>
                                        <p:tgtEl>
                                          <p:spTgt spid="1290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9032"/>
                                        </p:tgtEl>
                                        <p:attrNameLst>
                                          <p:attrName>style.visibility</p:attrName>
                                        </p:attrNameLst>
                                      </p:cBhvr>
                                      <p:to>
                                        <p:strVal val="visible"/>
                                      </p:to>
                                    </p:set>
                                    <p:animEffect transition="in" filter="wipe(left)">
                                      <p:cBhvr>
                                        <p:cTn id="22" dur="5000"/>
                                        <p:tgtEl>
                                          <p:spTgt spid="1290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9027">
                                            <p:txEl>
                                              <p:pRg st="0" end="0"/>
                                            </p:txEl>
                                          </p:spTgt>
                                        </p:tgtEl>
                                        <p:attrNameLst>
                                          <p:attrName>style.visibility</p:attrName>
                                        </p:attrNameLst>
                                      </p:cBhvr>
                                      <p:to>
                                        <p:strVal val="visible"/>
                                      </p:to>
                                    </p:set>
                                    <p:animEffect transition="in" filter="wipe(left)">
                                      <p:cBhvr>
                                        <p:cTn id="27" dur="1000"/>
                                        <p:tgtEl>
                                          <p:spTgt spid="12902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9027">
                                            <p:txEl>
                                              <p:pRg st="1" end="1"/>
                                            </p:txEl>
                                          </p:spTgt>
                                        </p:tgtEl>
                                        <p:attrNameLst>
                                          <p:attrName>style.visibility</p:attrName>
                                        </p:attrNameLst>
                                      </p:cBhvr>
                                      <p:to>
                                        <p:strVal val="visible"/>
                                      </p:to>
                                    </p:set>
                                    <p:animEffect transition="in" filter="wipe(left)">
                                      <p:cBhvr>
                                        <p:cTn id="32" dur="1000"/>
                                        <p:tgtEl>
                                          <p:spTgt spid="12902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9027">
                                            <p:txEl>
                                              <p:pRg st="2" end="2"/>
                                            </p:txEl>
                                          </p:spTgt>
                                        </p:tgtEl>
                                        <p:attrNameLst>
                                          <p:attrName>style.visibility</p:attrName>
                                        </p:attrNameLst>
                                      </p:cBhvr>
                                      <p:to>
                                        <p:strVal val="visible"/>
                                      </p:to>
                                    </p:set>
                                    <p:animEffect transition="in" filter="wipe(left)">
                                      <p:cBhvr>
                                        <p:cTn id="37" dur="1000"/>
                                        <p:tgtEl>
                                          <p:spTgt spid="129027">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9027">
                                            <p:txEl>
                                              <p:pRg st="3" end="3"/>
                                            </p:txEl>
                                          </p:spTgt>
                                        </p:tgtEl>
                                        <p:attrNameLst>
                                          <p:attrName>style.visibility</p:attrName>
                                        </p:attrNameLst>
                                      </p:cBhvr>
                                      <p:to>
                                        <p:strVal val="visible"/>
                                      </p:to>
                                    </p:set>
                                    <p:animEffect transition="in" filter="wipe(left)">
                                      <p:cBhvr>
                                        <p:cTn id="42" dur="1000"/>
                                        <p:tgtEl>
                                          <p:spTgt spid="129027">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9027">
                                            <p:txEl>
                                              <p:pRg st="4" end="4"/>
                                            </p:txEl>
                                          </p:spTgt>
                                        </p:tgtEl>
                                        <p:attrNameLst>
                                          <p:attrName>style.visibility</p:attrName>
                                        </p:attrNameLst>
                                      </p:cBhvr>
                                      <p:to>
                                        <p:strVal val="visible"/>
                                      </p:to>
                                    </p:set>
                                    <p:animEffect transition="in" filter="wipe(left)">
                                      <p:cBhvr>
                                        <p:cTn id="47" dur="1000"/>
                                        <p:tgtEl>
                                          <p:spTgt spid="129027">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9027">
                                            <p:txEl>
                                              <p:pRg st="5" end="5"/>
                                            </p:txEl>
                                          </p:spTgt>
                                        </p:tgtEl>
                                        <p:attrNameLst>
                                          <p:attrName>style.visibility</p:attrName>
                                        </p:attrNameLst>
                                      </p:cBhvr>
                                      <p:to>
                                        <p:strVal val="visible"/>
                                      </p:to>
                                    </p:set>
                                    <p:animEffect transition="in" filter="wipe(left)">
                                      <p:cBhvr>
                                        <p:cTn id="52" dur="1000"/>
                                        <p:tgtEl>
                                          <p:spTgt spid="129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rrowheads="1"/>
          </p:cNvSpPr>
          <p:nvPr>
            <p:ph type="title"/>
          </p:nvPr>
        </p:nvSpPr>
        <p:spPr/>
        <p:txBody>
          <a:bodyPr/>
          <a:lstStyle/>
          <a:p>
            <a:endParaRPr lang="zh-CN" altLang="en-US"/>
          </a:p>
        </p:txBody>
      </p:sp>
      <p:sp>
        <p:nvSpPr>
          <p:cNvPr id="274435" name="Rectangle 3"/>
          <p:cNvSpPr>
            <a:spLocks noGrp="1" noRot="1" noChangeArrowheads="1"/>
          </p:cNvSpPr>
          <p:nvPr>
            <p:ph type="body" idx="1"/>
          </p:nvPr>
        </p:nvSpPr>
        <p:spPr/>
        <p:txBody>
          <a:bodyPr/>
          <a:lstStyle/>
          <a:p>
            <a:pPr lvl="1">
              <a:buFont typeface="Wingdings" pitchFamily="2" charset="2"/>
              <a:buNone/>
            </a:pPr>
            <a:r>
              <a:rPr lang="zh-CN" altLang="en-US" b="1"/>
              <a:t>（</a:t>
            </a:r>
            <a:r>
              <a:rPr lang="en-US" altLang="zh-CN" b="1"/>
              <a:t>2</a:t>
            </a:r>
            <a:r>
              <a:rPr lang="zh-CN" altLang="en-US" b="1"/>
              <a:t>）</a:t>
            </a:r>
            <a:r>
              <a:rPr lang="en-US" altLang="zh-CN" b="1"/>
              <a:t>CMOS</a:t>
            </a:r>
            <a:r>
              <a:rPr lang="zh-CN" altLang="en-US" b="1"/>
              <a:t>与非门</a:t>
            </a:r>
          </a:p>
        </p:txBody>
      </p:sp>
      <p:pic>
        <p:nvPicPr>
          <p:cNvPr id="274436" name="Picture 4" descr="1-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04813"/>
            <a:ext cx="338455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4437" name="Group 5"/>
          <p:cNvGraphicFramePr>
            <a:graphicFrameLocks noGrp="1"/>
          </p:cNvGraphicFramePr>
          <p:nvPr/>
        </p:nvGraphicFramePr>
        <p:xfrm>
          <a:off x="827088" y="3284538"/>
          <a:ext cx="5545137" cy="2951163"/>
        </p:xfrm>
        <a:graphic>
          <a:graphicData uri="http://schemas.openxmlformats.org/drawingml/2006/table">
            <a:tbl>
              <a:tblPr/>
              <a:tblGrid>
                <a:gridCol w="792162"/>
                <a:gridCol w="792163"/>
                <a:gridCol w="792162"/>
                <a:gridCol w="792163"/>
                <a:gridCol w="792162"/>
                <a:gridCol w="792163"/>
                <a:gridCol w="792162"/>
              </a:tblGrid>
              <a:tr h="590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r>
                        <a:rPr kumimoji="0" lang="en-US" altLang="zh-CN" sz="2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r>
                        <a:rPr kumimoji="0" lang="en-US" altLang="zh-CN" sz="2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r>
                        <a:rPr kumimoji="0" lang="en-US" altLang="zh-CN" sz="2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r>
                        <a:rPr kumimoji="0" lang="en-US" altLang="zh-CN" sz="2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0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0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0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4487" name="AutoShape 55">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4436"/>
                                        </p:tgtEl>
                                        <p:attrNameLst>
                                          <p:attrName>style.visibility</p:attrName>
                                        </p:attrNameLst>
                                      </p:cBhvr>
                                      <p:to>
                                        <p:strVal val="visible"/>
                                      </p:to>
                                    </p:set>
                                    <p:animEffect transition="in" filter="wipe(left)">
                                      <p:cBhvr>
                                        <p:cTn id="7" dur="1000"/>
                                        <p:tgtEl>
                                          <p:spTgt spid="274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4437"/>
                                        </p:tgtEl>
                                        <p:attrNameLst>
                                          <p:attrName>style.visibility</p:attrName>
                                        </p:attrNameLst>
                                      </p:cBhvr>
                                      <p:to>
                                        <p:strVal val="visible"/>
                                      </p:to>
                                    </p:set>
                                    <p:animEffect transition="in" filter="wipe(left)">
                                      <p:cBhvr>
                                        <p:cTn id="12" dur="10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rrowheads="1"/>
          </p:cNvSpPr>
          <p:nvPr>
            <p:ph type="body" idx="4294967295"/>
          </p:nvPr>
        </p:nvSpPr>
        <p:spPr>
          <a:xfrm>
            <a:off x="603250" y="1341438"/>
            <a:ext cx="8540750" cy="792162"/>
          </a:xfrm>
        </p:spPr>
        <p:txBody>
          <a:bodyPr/>
          <a:lstStyle/>
          <a:p>
            <a:pPr lvl="1">
              <a:buFont typeface="Wingdings" pitchFamily="2" charset="2"/>
              <a:buNone/>
            </a:pPr>
            <a:r>
              <a:rPr lang="zh-CN" altLang="en-US" b="1"/>
              <a:t>（</a:t>
            </a:r>
            <a:r>
              <a:rPr lang="en-US" altLang="zh-CN" b="1"/>
              <a:t>3</a:t>
            </a:r>
            <a:r>
              <a:rPr lang="zh-CN" altLang="en-US" b="1"/>
              <a:t>）</a:t>
            </a:r>
            <a:r>
              <a:rPr lang="en-US" altLang="zh-CN" b="1"/>
              <a:t>CMOS</a:t>
            </a:r>
            <a:r>
              <a:rPr lang="zh-CN" altLang="en-US" b="1"/>
              <a:t>或非门</a:t>
            </a:r>
          </a:p>
        </p:txBody>
      </p:sp>
      <p:pic>
        <p:nvPicPr>
          <p:cNvPr id="275459" name="Picture 3" descr="1-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825" y="260350"/>
            <a:ext cx="3776663"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5460" name="Group 4"/>
          <p:cNvGraphicFramePr>
            <a:graphicFrameLocks noGrp="1"/>
          </p:cNvGraphicFramePr>
          <p:nvPr/>
        </p:nvGraphicFramePr>
        <p:xfrm>
          <a:off x="900113" y="3573463"/>
          <a:ext cx="6481762" cy="2590800"/>
        </p:xfrm>
        <a:graphic>
          <a:graphicData uri="http://schemas.openxmlformats.org/drawingml/2006/table">
            <a:tbl>
              <a:tblPr/>
              <a:tblGrid>
                <a:gridCol w="925512"/>
                <a:gridCol w="927100"/>
                <a:gridCol w="923925"/>
                <a:gridCol w="928688"/>
                <a:gridCol w="923925"/>
                <a:gridCol w="927100"/>
                <a:gridCol w="9255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r>
                        <a:rPr kumimoji="0" lang="en-US" altLang="zh-CN" sz="2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r>
                        <a:rPr kumimoji="0" lang="en-US" altLang="zh-CN" sz="2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r>
                        <a:rPr kumimoji="0" lang="en-US" altLang="zh-CN" sz="2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r>
                        <a:rPr kumimoji="0" lang="en-US" altLang="zh-CN" sz="2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off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5510" name="AutoShape 54">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5459"/>
                                        </p:tgtEl>
                                        <p:attrNameLst>
                                          <p:attrName>style.visibility</p:attrName>
                                        </p:attrNameLst>
                                      </p:cBhvr>
                                      <p:to>
                                        <p:strVal val="visible"/>
                                      </p:to>
                                    </p:set>
                                    <p:animEffect transition="in" filter="wipe(left)">
                                      <p:cBhvr>
                                        <p:cTn id="7" dur="1000"/>
                                        <p:tgtEl>
                                          <p:spTgt spid="275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5460"/>
                                        </p:tgtEl>
                                        <p:attrNameLst>
                                          <p:attrName>style.visibility</p:attrName>
                                        </p:attrNameLst>
                                      </p:cBhvr>
                                      <p:to>
                                        <p:strVal val="visible"/>
                                      </p:to>
                                    </p:set>
                                    <p:animEffect transition="in" filter="wipe(left)">
                                      <p:cBhvr>
                                        <p:cTn id="12" dur="10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rrowheads="1"/>
          </p:cNvSpPr>
          <p:nvPr>
            <p:ph type="title"/>
          </p:nvPr>
        </p:nvSpPr>
        <p:spPr/>
        <p:txBody>
          <a:bodyPr/>
          <a:lstStyle/>
          <a:p>
            <a:r>
              <a:rPr lang="en-US" altLang="zh-CN" b="1"/>
              <a:t>1.3.4  </a:t>
            </a:r>
            <a:r>
              <a:rPr lang="zh-CN" altLang="en-US" b="1"/>
              <a:t>逻辑门电路</a:t>
            </a:r>
          </a:p>
        </p:txBody>
      </p:sp>
      <p:sp>
        <p:nvSpPr>
          <p:cNvPr id="276483" name="Rectangle 3"/>
          <p:cNvSpPr>
            <a:spLocks noGrp="1" noRot="1" noChangeArrowheads="1"/>
          </p:cNvSpPr>
          <p:nvPr>
            <p:ph type="body" idx="1"/>
          </p:nvPr>
        </p:nvSpPr>
        <p:spPr>
          <a:xfrm>
            <a:off x="304800" y="1341438"/>
            <a:ext cx="5635625" cy="4525962"/>
          </a:xfrm>
        </p:spPr>
        <p:txBody>
          <a:bodyPr/>
          <a:lstStyle/>
          <a:p>
            <a:pPr>
              <a:buFont typeface="Wingdings" pitchFamily="2" charset="2"/>
              <a:buNone/>
            </a:pPr>
            <a:r>
              <a:rPr lang="en-US" altLang="zh-CN" b="1"/>
              <a:t>4</a:t>
            </a:r>
            <a:r>
              <a:rPr lang="zh-CN" altLang="en-US" b="1"/>
              <a:t>．其他集成电路</a:t>
            </a:r>
          </a:p>
          <a:p>
            <a:pPr lvl="1">
              <a:buFont typeface="Wingdings" pitchFamily="2" charset="2"/>
              <a:buNone/>
            </a:pPr>
            <a:r>
              <a:rPr lang="en-US" altLang="zh-CN" b="1"/>
              <a:t>1) </a:t>
            </a:r>
            <a:r>
              <a:rPr lang="zh-CN" altLang="en-US" b="1"/>
              <a:t>缓冲器</a:t>
            </a:r>
          </a:p>
          <a:p>
            <a:pPr lvl="1"/>
            <a:r>
              <a:rPr lang="zh-CN" altLang="en-US" b="1"/>
              <a:t>驱动很大电容性负载的逻辑门电路中，通常采用缓冲器</a:t>
            </a:r>
            <a:r>
              <a:rPr lang="en-US" altLang="zh-CN" b="1"/>
              <a:t>(buffer)</a:t>
            </a:r>
            <a:r>
              <a:rPr lang="zh-CN" altLang="en-US" b="1"/>
              <a:t>来改善性能。</a:t>
            </a:r>
          </a:p>
          <a:p>
            <a:pPr lvl="1"/>
            <a:r>
              <a:rPr lang="zh-CN" altLang="en-US" b="1"/>
              <a:t>实现的逻辑关系是</a:t>
            </a:r>
          </a:p>
          <a:p>
            <a:pPr lvl="1">
              <a:buFont typeface="Wingdings" pitchFamily="2" charset="2"/>
              <a:buNone/>
            </a:pPr>
            <a:r>
              <a:rPr lang="zh-CN" altLang="en-US" b="1" i="1"/>
              <a:t>     </a:t>
            </a:r>
            <a:r>
              <a:rPr lang="en-US" altLang="zh-CN" b="1" i="1"/>
              <a:t>Y</a:t>
            </a:r>
            <a:r>
              <a:rPr lang="en-US" altLang="zh-CN" b="1">
                <a:latin typeface="MS Gothic" pitchFamily="49" charset="-128"/>
                <a:ea typeface="MS Gothic" pitchFamily="49" charset="-128"/>
              </a:rPr>
              <a:t> </a:t>
            </a:r>
            <a:r>
              <a:rPr lang="en-US" altLang="zh-CN" b="1"/>
              <a:t>=</a:t>
            </a:r>
            <a:r>
              <a:rPr lang="en-US" altLang="zh-CN" b="1">
                <a:latin typeface="MS Gothic" pitchFamily="49" charset="-128"/>
                <a:ea typeface="MS Gothic" pitchFamily="49" charset="-128"/>
              </a:rPr>
              <a:t> </a:t>
            </a:r>
            <a:r>
              <a:rPr lang="en-US" altLang="zh-CN" b="1" i="1"/>
              <a:t>A</a:t>
            </a:r>
          </a:p>
        </p:txBody>
      </p:sp>
      <p:pic>
        <p:nvPicPr>
          <p:cNvPr id="276484" name="Picture 4" descr="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3213100"/>
            <a:ext cx="2987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485" name="AutoShape 5">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wipe(left)">
                                      <p:cBhvr>
                                        <p:cTn id="7" dur="1000"/>
                                        <p:tgtEl>
                                          <p:spTgt spid="276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rrowheads="1"/>
          </p:cNvSpPr>
          <p:nvPr>
            <p:ph type="title"/>
          </p:nvPr>
        </p:nvSpPr>
        <p:spPr/>
        <p:txBody>
          <a:bodyPr/>
          <a:lstStyle/>
          <a:p>
            <a:endParaRPr lang="zh-CN" altLang="en-US"/>
          </a:p>
        </p:txBody>
      </p:sp>
      <p:sp>
        <p:nvSpPr>
          <p:cNvPr id="277507" name="Rectangle 3"/>
          <p:cNvSpPr>
            <a:spLocks noGrp="1" noRot="1" noChangeArrowheads="1"/>
          </p:cNvSpPr>
          <p:nvPr>
            <p:ph type="body" idx="1"/>
          </p:nvPr>
        </p:nvSpPr>
        <p:spPr/>
        <p:txBody>
          <a:bodyPr/>
          <a:lstStyle/>
          <a:p>
            <a:pPr lvl="1">
              <a:buFont typeface="Wingdings" pitchFamily="2" charset="2"/>
              <a:buNone/>
            </a:pPr>
            <a:r>
              <a:rPr lang="en-US" altLang="zh-CN" b="1"/>
              <a:t>2) </a:t>
            </a:r>
            <a:r>
              <a:rPr lang="zh-CN" altLang="en-US" b="1"/>
              <a:t>三态门</a:t>
            </a:r>
          </a:p>
          <a:p>
            <a:pPr lvl="1"/>
            <a:r>
              <a:rPr lang="zh-CN" altLang="en-US" b="1"/>
              <a:t>三态门又称三态缓冲器，除了能输出正常状态</a:t>
            </a:r>
            <a:r>
              <a:rPr lang="en-US" altLang="zh-CN" b="1"/>
              <a:t>0</a:t>
            </a:r>
            <a:r>
              <a:rPr lang="zh-CN" altLang="en-US" b="1"/>
              <a:t>和</a:t>
            </a:r>
            <a:r>
              <a:rPr lang="en-US" altLang="zh-CN" b="1"/>
              <a:t>1</a:t>
            </a:r>
            <a:r>
              <a:rPr lang="zh-CN" altLang="en-US" b="1"/>
              <a:t>外，还可输出</a:t>
            </a:r>
            <a:r>
              <a:rPr lang="zh-CN" altLang="en-US" b="1" i="1"/>
              <a:t> </a:t>
            </a:r>
            <a:r>
              <a:rPr lang="zh-CN" altLang="en-US" b="1"/>
              <a:t>高阻态</a:t>
            </a:r>
            <a:r>
              <a:rPr lang="en-US" altLang="zh-CN" b="1" i="1"/>
              <a:t>Z</a:t>
            </a:r>
            <a:r>
              <a:rPr lang="zh-CN" altLang="en-US" b="1"/>
              <a:t>。</a:t>
            </a:r>
          </a:p>
          <a:p>
            <a:pPr lvl="1"/>
            <a:r>
              <a:rPr lang="zh-CN" altLang="en-US" b="1"/>
              <a:t>高阻态</a:t>
            </a:r>
            <a:r>
              <a:rPr lang="en-US" altLang="zh-CN" b="1" i="1"/>
              <a:t>Z</a:t>
            </a:r>
            <a:r>
              <a:rPr lang="zh-CN" altLang="en-US" b="1"/>
              <a:t>是不产生输出信号的一种状态。</a:t>
            </a:r>
          </a:p>
        </p:txBody>
      </p:sp>
      <p:graphicFrame>
        <p:nvGraphicFramePr>
          <p:cNvPr id="277508" name="Object 4"/>
          <p:cNvGraphicFramePr>
            <a:graphicFrameLocks noChangeAspect="1"/>
          </p:cNvGraphicFramePr>
          <p:nvPr/>
        </p:nvGraphicFramePr>
        <p:xfrm>
          <a:off x="4932363" y="4076700"/>
          <a:ext cx="1944687" cy="866775"/>
        </p:xfrm>
        <a:graphic>
          <a:graphicData uri="http://schemas.openxmlformats.org/presentationml/2006/ole">
            <mc:AlternateContent xmlns:mc="http://schemas.openxmlformats.org/markup-compatibility/2006">
              <mc:Choice xmlns:v="urn:schemas-microsoft-com:vml" Requires="v">
                <p:oleObj spid="_x0000_s277521" name="公式" r:id="rId3" imgW="1066680" imgH="457200" progId="Equation.3">
                  <p:embed/>
                </p:oleObj>
              </mc:Choice>
              <mc:Fallback>
                <p:oleObj name="公式" r:id="rId3" imgW="106668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4076700"/>
                        <a:ext cx="1944687"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77509" name="Picture 5" descr="1-38"/>
          <p:cNvPicPr>
            <a:picLocks noChangeAspect="1" noChangeArrowheads="1"/>
          </p:cNvPicPr>
          <p:nvPr/>
        </p:nvPicPr>
        <p:blipFill>
          <a:blip r:embed="rId5" cstate="print">
            <a:extLst>
              <a:ext uri="{28A0092B-C50C-407E-A947-70E740481C1C}">
                <a14:useLocalDpi xmlns:a14="http://schemas.microsoft.com/office/drawing/2010/main" val="0"/>
              </a:ext>
            </a:extLst>
          </a:blip>
          <a:srcRect r="75171"/>
          <a:stretch>
            <a:fillRect/>
          </a:stretch>
        </p:blipFill>
        <p:spPr bwMode="auto">
          <a:xfrm>
            <a:off x="1331913" y="3500438"/>
            <a:ext cx="259238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7510" name="Object 6"/>
          <p:cNvGraphicFramePr>
            <a:graphicFrameLocks noChangeAspect="1"/>
          </p:cNvGraphicFramePr>
          <p:nvPr/>
        </p:nvGraphicFramePr>
        <p:xfrm>
          <a:off x="4932363" y="4005263"/>
          <a:ext cx="1871662" cy="938212"/>
        </p:xfrm>
        <a:graphic>
          <a:graphicData uri="http://schemas.openxmlformats.org/presentationml/2006/ole">
            <mc:AlternateContent xmlns:mc="http://schemas.openxmlformats.org/markup-compatibility/2006">
              <mc:Choice xmlns:v="urn:schemas-microsoft-com:vml" Requires="v">
                <p:oleObj spid="_x0000_s277522" name="公式" r:id="rId6" imgW="1054080" imgH="507960" progId="Equation.3">
                  <p:embed/>
                </p:oleObj>
              </mc:Choice>
              <mc:Fallback>
                <p:oleObj name="公式" r:id="rId6" imgW="1054080" imgH="50796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4005263"/>
                        <a:ext cx="1871662"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511" name="Object 7"/>
          <p:cNvGraphicFramePr>
            <a:graphicFrameLocks noChangeAspect="1"/>
          </p:cNvGraphicFramePr>
          <p:nvPr/>
        </p:nvGraphicFramePr>
        <p:xfrm>
          <a:off x="4932363" y="4003675"/>
          <a:ext cx="1893887" cy="938213"/>
        </p:xfrm>
        <a:graphic>
          <a:graphicData uri="http://schemas.openxmlformats.org/presentationml/2006/ole">
            <mc:AlternateContent xmlns:mc="http://schemas.openxmlformats.org/markup-compatibility/2006">
              <mc:Choice xmlns:v="urn:schemas-microsoft-com:vml" Requires="v">
                <p:oleObj spid="_x0000_s277523" name="公式" r:id="rId8" imgW="1066680" imgH="507960" progId="Equation.3">
                  <p:embed/>
                </p:oleObj>
              </mc:Choice>
              <mc:Fallback>
                <p:oleObj name="公式" r:id="rId8" imgW="1066680" imgH="50796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363" y="4003675"/>
                        <a:ext cx="1893887"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512" name="Object 8"/>
          <p:cNvGraphicFramePr>
            <a:graphicFrameLocks noChangeAspect="1"/>
          </p:cNvGraphicFramePr>
          <p:nvPr/>
        </p:nvGraphicFramePr>
        <p:xfrm>
          <a:off x="4932363" y="4005263"/>
          <a:ext cx="1871662" cy="938212"/>
        </p:xfrm>
        <a:graphic>
          <a:graphicData uri="http://schemas.openxmlformats.org/presentationml/2006/ole">
            <mc:AlternateContent xmlns:mc="http://schemas.openxmlformats.org/markup-compatibility/2006">
              <mc:Choice xmlns:v="urn:schemas-microsoft-com:vml" Requires="v">
                <p:oleObj spid="_x0000_s277524" name="公式" r:id="rId10" imgW="1054080" imgH="507960" progId="Equation.3">
                  <p:embed/>
                </p:oleObj>
              </mc:Choice>
              <mc:Fallback>
                <p:oleObj name="公式" r:id="rId10" imgW="1054080" imgH="50796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363" y="4005263"/>
                        <a:ext cx="1871662"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77513" name="Picture 9" descr="1-38"/>
          <p:cNvPicPr>
            <a:picLocks noChangeAspect="1" noChangeArrowheads="1"/>
          </p:cNvPicPr>
          <p:nvPr/>
        </p:nvPicPr>
        <p:blipFill>
          <a:blip r:embed="rId5" cstate="print">
            <a:extLst>
              <a:ext uri="{28A0092B-C50C-407E-A947-70E740481C1C}">
                <a14:useLocalDpi xmlns:a14="http://schemas.microsoft.com/office/drawing/2010/main" val="0"/>
              </a:ext>
            </a:extLst>
          </a:blip>
          <a:srcRect l="24146" r="50342"/>
          <a:stretch>
            <a:fillRect/>
          </a:stretch>
        </p:blipFill>
        <p:spPr bwMode="auto">
          <a:xfrm>
            <a:off x="1258888" y="3429000"/>
            <a:ext cx="26638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4" name="Picture 10" descr="1-38"/>
          <p:cNvPicPr>
            <a:picLocks noChangeAspect="1" noChangeArrowheads="1"/>
          </p:cNvPicPr>
          <p:nvPr/>
        </p:nvPicPr>
        <p:blipFill>
          <a:blip r:embed="rId5" cstate="print">
            <a:extLst>
              <a:ext uri="{28A0092B-C50C-407E-A947-70E740481C1C}">
                <a14:useLocalDpi xmlns:a14="http://schemas.microsoft.com/office/drawing/2010/main" val="0"/>
              </a:ext>
            </a:extLst>
          </a:blip>
          <a:srcRect l="50008" r="23795"/>
          <a:stretch>
            <a:fillRect/>
          </a:stretch>
        </p:blipFill>
        <p:spPr bwMode="auto">
          <a:xfrm>
            <a:off x="1187450" y="3500438"/>
            <a:ext cx="27352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5" name="Picture 11" descr="1-38"/>
          <p:cNvPicPr>
            <a:picLocks noChangeAspect="1" noChangeArrowheads="1"/>
          </p:cNvPicPr>
          <p:nvPr/>
        </p:nvPicPr>
        <p:blipFill>
          <a:blip r:embed="rId5" cstate="print">
            <a:extLst>
              <a:ext uri="{28A0092B-C50C-407E-A947-70E740481C1C}">
                <a14:useLocalDpi xmlns:a14="http://schemas.microsoft.com/office/drawing/2010/main" val="0"/>
              </a:ext>
            </a:extLst>
          </a:blip>
          <a:srcRect l="77238"/>
          <a:stretch>
            <a:fillRect/>
          </a:stretch>
        </p:blipFill>
        <p:spPr bwMode="auto">
          <a:xfrm>
            <a:off x="1403350" y="3500438"/>
            <a:ext cx="237648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516" name="AutoShape 12">
            <a:hlinkClick r:id="rId1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7509"/>
                                        </p:tgtEl>
                                        <p:attrNameLst>
                                          <p:attrName>style.visibility</p:attrName>
                                        </p:attrNameLst>
                                      </p:cBhvr>
                                      <p:to>
                                        <p:strVal val="visible"/>
                                      </p:to>
                                    </p:set>
                                    <p:animEffect transition="in" filter="wipe(left)">
                                      <p:cBhvr>
                                        <p:cTn id="7" dur="1000"/>
                                        <p:tgtEl>
                                          <p:spTgt spid="277509"/>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77508"/>
                                        </p:tgtEl>
                                        <p:attrNameLst>
                                          <p:attrName>style.visibility</p:attrName>
                                        </p:attrNameLst>
                                      </p:cBhvr>
                                      <p:to>
                                        <p:strVal val="visible"/>
                                      </p:to>
                                    </p:set>
                                    <p:animEffect transition="in" filter="wipe(left)">
                                      <p:cBhvr>
                                        <p:cTn id="11" dur="1000"/>
                                        <p:tgtEl>
                                          <p:spTgt spid="2775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277509"/>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277508"/>
                                        </p:tgtEl>
                                        <p:attrNameLst>
                                          <p:attrName>style.visibility</p:attrName>
                                        </p:attrNameLst>
                                      </p:cBhvr>
                                      <p:to>
                                        <p:strVal val="hidden"/>
                                      </p:to>
                                    </p:set>
                                  </p:childTnLst>
                                </p:cTn>
                              </p:par>
                            </p:childTnLst>
                          </p:cTn>
                        </p:par>
                        <p:par>
                          <p:cTn id="18" fill="hold" nodeType="afterGroup">
                            <p:stCondLst>
                              <p:cond delay="0"/>
                            </p:stCondLst>
                            <p:childTnLst>
                              <p:par>
                                <p:cTn id="19" presetID="22" presetClass="entr" presetSubtype="8" fill="hold" nodeType="afterEffect">
                                  <p:stCondLst>
                                    <p:cond delay="0"/>
                                  </p:stCondLst>
                                  <p:childTnLst>
                                    <p:set>
                                      <p:cBhvr>
                                        <p:cTn id="20" dur="1" fill="hold">
                                          <p:stCondLst>
                                            <p:cond delay="0"/>
                                          </p:stCondLst>
                                        </p:cTn>
                                        <p:tgtEl>
                                          <p:spTgt spid="277513"/>
                                        </p:tgtEl>
                                        <p:attrNameLst>
                                          <p:attrName>style.visibility</p:attrName>
                                        </p:attrNameLst>
                                      </p:cBhvr>
                                      <p:to>
                                        <p:strVal val="visible"/>
                                      </p:to>
                                    </p:set>
                                    <p:animEffect transition="in" filter="wipe(left)">
                                      <p:cBhvr>
                                        <p:cTn id="21" dur="1000"/>
                                        <p:tgtEl>
                                          <p:spTgt spid="277513"/>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77511"/>
                                        </p:tgtEl>
                                        <p:attrNameLst>
                                          <p:attrName>style.visibility</p:attrName>
                                        </p:attrNameLst>
                                      </p:cBhvr>
                                      <p:to>
                                        <p:strVal val="visible"/>
                                      </p:to>
                                    </p:set>
                                    <p:animEffect transition="in" filter="wipe(left)">
                                      <p:cBhvr>
                                        <p:cTn id="25" dur="1000"/>
                                        <p:tgtEl>
                                          <p:spTgt spid="2775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277511"/>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77513"/>
                                        </p:tgtEl>
                                        <p:attrNameLst>
                                          <p:attrName>style.visibility</p:attrName>
                                        </p:attrNameLst>
                                      </p:cBhvr>
                                      <p:to>
                                        <p:strVal val="hidden"/>
                                      </p:to>
                                    </p:set>
                                  </p:childTnLst>
                                </p:cTn>
                              </p:par>
                            </p:childTnLst>
                          </p:cTn>
                        </p:par>
                        <p:par>
                          <p:cTn id="32" fill="hold" nodeType="afterGroup">
                            <p:stCondLst>
                              <p:cond delay="0"/>
                            </p:stCondLst>
                            <p:childTnLst>
                              <p:par>
                                <p:cTn id="33" presetID="22" presetClass="entr" presetSubtype="8" fill="hold" nodeType="afterEffect">
                                  <p:stCondLst>
                                    <p:cond delay="0"/>
                                  </p:stCondLst>
                                  <p:childTnLst>
                                    <p:set>
                                      <p:cBhvr>
                                        <p:cTn id="34" dur="1" fill="hold">
                                          <p:stCondLst>
                                            <p:cond delay="0"/>
                                          </p:stCondLst>
                                        </p:cTn>
                                        <p:tgtEl>
                                          <p:spTgt spid="277514"/>
                                        </p:tgtEl>
                                        <p:attrNameLst>
                                          <p:attrName>style.visibility</p:attrName>
                                        </p:attrNameLst>
                                      </p:cBhvr>
                                      <p:to>
                                        <p:strVal val="visible"/>
                                      </p:to>
                                    </p:set>
                                    <p:animEffect transition="in" filter="wipe(left)">
                                      <p:cBhvr>
                                        <p:cTn id="35" dur="1000"/>
                                        <p:tgtEl>
                                          <p:spTgt spid="277514"/>
                                        </p:tgtEl>
                                      </p:cBhvr>
                                    </p:animEffect>
                                  </p:childTnLst>
                                </p:cTn>
                              </p:par>
                            </p:childTnLst>
                          </p:cTn>
                        </p:par>
                        <p:par>
                          <p:cTn id="36" fill="hold" nodeType="afterGroup">
                            <p:stCondLst>
                              <p:cond delay="1000"/>
                            </p:stCondLst>
                            <p:childTnLst>
                              <p:par>
                                <p:cTn id="37" presetID="22" presetClass="entr" presetSubtype="8" fill="hold" nodeType="afterEffect">
                                  <p:stCondLst>
                                    <p:cond delay="0"/>
                                  </p:stCondLst>
                                  <p:childTnLst>
                                    <p:set>
                                      <p:cBhvr>
                                        <p:cTn id="38" dur="1" fill="hold">
                                          <p:stCondLst>
                                            <p:cond delay="0"/>
                                          </p:stCondLst>
                                        </p:cTn>
                                        <p:tgtEl>
                                          <p:spTgt spid="277512"/>
                                        </p:tgtEl>
                                        <p:attrNameLst>
                                          <p:attrName>style.visibility</p:attrName>
                                        </p:attrNameLst>
                                      </p:cBhvr>
                                      <p:to>
                                        <p:strVal val="visible"/>
                                      </p:to>
                                    </p:set>
                                    <p:animEffect transition="in" filter="wipe(left)">
                                      <p:cBhvr>
                                        <p:cTn id="39" dur="1000"/>
                                        <p:tgtEl>
                                          <p:spTgt spid="2775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nodeType="clickEffect">
                                  <p:stCondLst>
                                    <p:cond delay="0"/>
                                  </p:stCondLst>
                                  <p:childTnLst>
                                    <p:set>
                                      <p:cBhvr>
                                        <p:cTn id="43" dur="1" fill="hold">
                                          <p:stCondLst>
                                            <p:cond delay="0"/>
                                          </p:stCondLst>
                                        </p:cTn>
                                        <p:tgtEl>
                                          <p:spTgt spid="277512"/>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77514"/>
                                        </p:tgtEl>
                                        <p:attrNameLst>
                                          <p:attrName>style.visibility</p:attrName>
                                        </p:attrNameLst>
                                      </p:cBhvr>
                                      <p:to>
                                        <p:strVal val="hidden"/>
                                      </p:to>
                                    </p:set>
                                  </p:childTnLst>
                                </p:cTn>
                              </p:par>
                            </p:childTnLst>
                          </p:cTn>
                        </p:par>
                        <p:par>
                          <p:cTn id="46" fill="hold" nodeType="afterGroup">
                            <p:stCondLst>
                              <p:cond delay="0"/>
                            </p:stCondLst>
                            <p:childTnLst>
                              <p:par>
                                <p:cTn id="47" presetID="22" presetClass="entr" presetSubtype="8" fill="hold" nodeType="afterEffect">
                                  <p:stCondLst>
                                    <p:cond delay="0"/>
                                  </p:stCondLst>
                                  <p:childTnLst>
                                    <p:set>
                                      <p:cBhvr>
                                        <p:cTn id="48" dur="1" fill="hold">
                                          <p:stCondLst>
                                            <p:cond delay="0"/>
                                          </p:stCondLst>
                                        </p:cTn>
                                        <p:tgtEl>
                                          <p:spTgt spid="277515"/>
                                        </p:tgtEl>
                                        <p:attrNameLst>
                                          <p:attrName>style.visibility</p:attrName>
                                        </p:attrNameLst>
                                      </p:cBhvr>
                                      <p:to>
                                        <p:strVal val="visible"/>
                                      </p:to>
                                    </p:set>
                                    <p:animEffect transition="in" filter="wipe(left)">
                                      <p:cBhvr>
                                        <p:cTn id="49" dur="1000"/>
                                        <p:tgtEl>
                                          <p:spTgt spid="277515"/>
                                        </p:tgtEl>
                                      </p:cBhvr>
                                    </p:animEffect>
                                  </p:childTnLst>
                                </p:cTn>
                              </p:par>
                            </p:childTnLst>
                          </p:cTn>
                        </p:par>
                        <p:par>
                          <p:cTn id="50" fill="hold" nodeType="afterGroup">
                            <p:stCondLst>
                              <p:cond delay="1000"/>
                            </p:stCondLst>
                            <p:childTnLst>
                              <p:par>
                                <p:cTn id="51" presetID="22" presetClass="entr" presetSubtype="8" fill="hold" nodeType="afterEffect">
                                  <p:stCondLst>
                                    <p:cond delay="0"/>
                                  </p:stCondLst>
                                  <p:childTnLst>
                                    <p:set>
                                      <p:cBhvr>
                                        <p:cTn id="52" dur="1" fill="hold">
                                          <p:stCondLst>
                                            <p:cond delay="0"/>
                                          </p:stCondLst>
                                        </p:cTn>
                                        <p:tgtEl>
                                          <p:spTgt spid="277510"/>
                                        </p:tgtEl>
                                        <p:attrNameLst>
                                          <p:attrName>style.visibility</p:attrName>
                                        </p:attrNameLst>
                                      </p:cBhvr>
                                      <p:to>
                                        <p:strVal val="visible"/>
                                      </p:to>
                                    </p:set>
                                    <p:animEffect transition="in" filter="wipe(left)">
                                      <p:cBhvr>
                                        <p:cTn id="53" dur="1000"/>
                                        <p:tgtEl>
                                          <p:spTgt spid="27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rrowheads="1"/>
          </p:cNvSpPr>
          <p:nvPr>
            <p:ph type="title"/>
          </p:nvPr>
        </p:nvSpPr>
        <p:spPr/>
        <p:txBody>
          <a:bodyPr/>
          <a:lstStyle/>
          <a:p>
            <a:endParaRPr lang="zh-CN" altLang="en-US"/>
          </a:p>
        </p:txBody>
      </p:sp>
      <p:sp>
        <p:nvSpPr>
          <p:cNvPr id="278531" name="Rectangle 3"/>
          <p:cNvSpPr>
            <a:spLocks noGrp="1" noRot="1" noChangeArrowheads="1"/>
          </p:cNvSpPr>
          <p:nvPr>
            <p:ph type="body" idx="1"/>
          </p:nvPr>
        </p:nvSpPr>
        <p:spPr/>
        <p:txBody>
          <a:bodyPr/>
          <a:lstStyle/>
          <a:p>
            <a:pPr lvl="1">
              <a:buFont typeface="Wingdings" pitchFamily="2" charset="2"/>
              <a:buNone/>
            </a:pPr>
            <a:r>
              <a:rPr lang="en-US" altLang="zh-CN" b="1"/>
              <a:t>3) </a:t>
            </a:r>
            <a:r>
              <a:rPr lang="zh-CN" altLang="en-US" b="1"/>
              <a:t>传输门</a:t>
            </a:r>
          </a:p>
          <a:p>
            <a:pPr lvl="1"/>
            <a:r>
              <a:rPr lang="zh-CN" altLang="en-US" b="1"/>
              <a:t>传输门是一种能实现双向传输信号的逻辑元器件，它既能传输模拟信号，也能传输数字信号。</a:t>
            </a:r>
          </a:p>
          <a:p>
            <a:pPr lvl="1"/>
            <a:r>
              <a:rPr lang="zh-CN" altLang="en-US" b="1"/>
              <a:t>当控制端</a:t>
            </a:r>
            <a:r>
              <a:rPr lang="en-US" altLang="zh-CN" b="1" i="1"/>
              <a:t>C</a:t>
            </a:r>
            <a:r>
              <a:rPr lang="en-US" altLang="zh-CN" b="1" i="1">
                <a:latin typeface="MS Gothic" pitchFamily="49" charset="-128"/>
                <a:ea typeface="MS Gothic" pitchFamily="49" charset="-128"/>
              </a:rPr>
              <a:t> </a:t>
            </a:r>
            <a:r>
              <a:rPr lang="en-US" altLang="zh-CN" b="1"/>
              <a:t>=</a:t>
            </a:r>
            <a:r>
              <a:rPr lang="en-US" altLang="zh-CN" b="1" i="1">
                <a:latin typeface="MS Gothic" pitchFamily="49" charset="-128"/>
                <a:ea typeface="MS Gothic" pitchFamily="49" charset="-128"/>
              </a:rPr>
              <a:t> </a:t>
            </a:r>
            <a:r>
              <a:rPr lang="en-US" altLang="zh-CN" b="1"/>
              <a:t>1</a:t>
            </a:r>
            <a:r>
              <a:rPr lang="zh-CN" altLang="en-US" b="1"/>
              <a:t>，</a:t>
            </a:r>
            <a:r>
              <a:rPr lang="en-US" altLang="zh-CN" b="1"/>
              <a:t>/C=0</a:t>
            </a:r>
            <a:r>
              <a:rPr lang="zh-CN" altLang="en-US" b="1"/>
              <a:t>时，传输门导通，</a:t>
            </a:r>
            <a:r>
              <a:rPr lang="en-US" altLang="zh-CN" b="1" i="1"/>
              <a:t>u</a:t>
            </a:r>
            <a:r>
              <a:rPr lang="en-US" altLang="zh-CN" b="1" baseline="-25000"/>
              <a:t>o</a:t>
            </a:r>
            <a:r>
              <a:rPr lang="en-US" altLang="zh-CN" b="1" baseline="-25000">
                <a:latin typeface="MS Gothic" pitchFamily="49" charset="-128"/>
                <a:ea typeface="MS Gothic" pitchFamily="49" charset="-128"/>
              </a:rPr>
              <a:t> </a:t>
            </a:r>
            <a:r>
              <a:rPr lang="en-US" altLang="zh-CN" b="1"/>
              <a:t>=</a:t>
            </a:r>
            <a:r>
              <a:rPr lang="en-US" altLang="zh-CN" b="1" baseline="-25000">
                <a:latin typeface="MS Gothic" pitchFamily="49" charset="-128"/>
                <a:ea typeface="MS Gothic" pitchFamily="49" charset="-128"/>
              </a:rPr>
              <a:t> </a:t>
            </a:r>
            <a:r>
              <a:rPr lang="en-US" altLang="zh-CN" b="1" i="1"/>
              <a:t>u</a:t>
            </a:r>
            <a:r>
              <a:rPr lang="en-US" altLang="zh-CN" b="1" baseline="-25000"/>
              <a:t>i</a:t>
            </a:r>
            <a:r>
              <a:rPr lang="zh-CN" altLang="en-US" b="1"/>
              <a:t>；</a:t>
            </a:r>
          </a:p>
          <a:p>
            <a:pPr lvl="1"/>
            <a:r>
              <a:rPr lang="zh-CN" altLang="en-US" b="1"/>
              <a:t>当控制端</a:t>
            </a:r>
            <a:r>
              <a:rPr lang="en-US" altLang="zh-CN" b="1" i="1"/>
              <a:t>C</a:t>
            </a:r>
            <a:r>
              <a:rPr lang="en-US" altLang="zh-CN" b="1" i="1">
                <a:latin typeface="MS Gothic" pitchFamily="49" charset="-128"/>
                <a:ea typeface="MS Gothic" pitchFamily="49" charset="-128"/>
              </a:rPr>
              <a:t> </a:t>
            </a:r>
            <a:r>
              <a:rPr lang="en-US" altLang="zh-CN" b="1"/>
              <a:t>=</a:t>
            </a:r>
            <a:r>
              <a:rPr lang="en-US" altLang="zh-CN" b="1" i="1">
                <a:latin typeface="MS Gothic" pitchFamily="49" charset="-128"/>
                <a:ea typeface="MS Gothic" pitchFamily="49" charset="-128"/>
              </a:rPr>
              <a:t> </a:t>
            </a:r>
            <a:r>
              <a:rPr lang="en-US" altLang="zh-CN" b="1"/>
              <a:t>0</a:t>
            </a:r>
            <a:r>
              <a:rPr lang="zh-CN" altLang="en-US" b="1"/>
              <a:t>，</a:t>
            </a:r>
            <a:r>
              <a:rPr lang="en-US" altLang="zh-CN" b="1"/>
              <a:t>/C=1</a:t>
            </a:r>
            <a:r>
              <a:rPr lang="zh-CN" altLang="en-US" b="1"/>
              <a:t>时，传输门截止。</a:t>
            </a:r>
          </a:p>
        </p:txBody>
      </p:sp>
      <p:pic>
        <p:nvPicPr>
          <p:cNvPr id="278532" name="Picture 4" descr="1-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425" y="4292600"/>
            <a:ext cx="2519363"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33" name="AutoShape 5">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wipe(left)">
                                      <p:cBhvr>
                                        <p:cTn id="7" dur="1000"/>
                                        <p:tgtEl>
                                          <p:spTgt spid="27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rrowheads="1"/>
          </p:cNvSpPr>
          <p:nvPr>
            <p:ph type="body" idx="1"/>
          </p:nvPr>
        </p:nvSpPr>
        <p:spPr>
          <a:xfrm>
            <a:off x="304800" y="1341438"/>
            <a:ext cx="5203825" cy="4525962"/>
          </a:xfrm>
        </p:spPr>
        <p:txBody>
          <a:bodyPr/>
          <a:lstStyle/>
          <a:p>
            <a:pPr lvl="1">
              <a:buFont typeface="Wingdings" pitchFamily="2" charset="2"/>
              <a:buNone/>
            </a:pPr>
            <a:r>
              <a:rPr lang="en-US" altLang="zh-CN" b="1"/>
              <a:t>4) </a:t>
            </a:r>
            <a:r>
              <a:rPr lang="zh-CN" altLang="en-US" b="1"/>
              <a:t>具有施密特特性的门电路</a:t>
            </a:r>
          </a:p>
          <a:p>
            <a:pPr lvl="1"/>
            <a:r>
              <a:rPr lang="zh-CN" altLang="en-US" b="1"/>
              <a:t>有两个阀值电压：上限阀值电压</a:t>
            </a:r>
            <a:r>
              <a:rPr lang="en-US" altLang="zh-CN" b="1"/>
              <a:t>(</a:t>
            </a:r>
            <a:r>
              <a:rPr lang="en-US" altLang="zh-CN" b="1" i="1"/>
              <a:t>u</a:t>
            </a:r>
            <a:r>
              <a:rPr lang="en-US" altLang="zh-CN" b="1" baseline="-25000"/>
              <a:t>T+</a:t>
            </a:r>
            <a:r>
              <a:rPr lang="en-US" altLang="zh-CN" b="1"/>
              <a:t>)</a:t>
            </a:r>
            <a:r>
              <a:rPr lang="zh-CN" altLang="en-US" b="1"/>
              <a:t>和下限阀值电压</a:t>
            </a:r>
            <a:r>
              <a:rPr lang="en-US" altLang="zh-CN" b="1"/>
              <a:t>(</a:t>
            </a:r>
            <a:r>
              <a:rPr lang="en-US" altLang="zh-CN" b="1" i="1"/>
              <a:t>u</a:t>
            </a:r>
            <a:r>
              <a:rPr lang="en-US" altLang="zh-CN" b="1" baseline="-25000"/>
              <a:t>T-</a:t>
            </a:r>
            <a:r>
              <a:rPr lang="en-US" altLang="zh-CN" b="1"/>
              <a:t>)</a:t>
            </a:r>
            <a:r>
              <a:rPr lang="zh-CN" altLang="en-US" b="1"/>
              <a:t>。</a:t>
            </a:r>
          </a:p>
          <a:p>
            <a:pPr lvl="1"/>
            <a:r>
              <a:rPr lang="zh-CN" altLang="en-US" b="1"/>
              <a:t>当输入信号由低变高时，输入信号与上限阀值电压</a:t>
            </a:r>
            <a:r>
              <a:rPr lang="en-US" altLang="zh-CN" b="1"/>
              <a:t>(</a:t>
            </a:r>
            <a:r>
              <a:rPr lang="en-US" altLang="zh-CN" b="1" i="1"/>
              <a:t>u</a:t>
            </a:r>
            <a:r>
              <a:rPr lang="en-US" altLang="zh-CN" b="1" baseline="-25000"/>
              <a:t>T+</a:t>
            </a:r>
            <a:r>
              <a:rPr lang="en-US" altLang="zh-CN" b="1"/>
              <a:t>)</a:t>
            </a:r>
            <a:r>
              <a:rPr lang="zh-CN" altLang="en-US" b="1"/>
              <a:t>比较；</a:t>
            </a:r>
          </a:p>
          <a:p>
            <a:pPr lvl="1"/>
            <a:r>
              <a:rPr lang="zh-CN" altLang="en-US" b="1"/>
              <a:t>当输入信号由高变低时，输入信号与下限阀值电压</a:t>
            </a:r>
            <a:r>
              <a:rPr lang="en-US" altLang="zh-CN" b="1"/>
              <a:t>(</a:t>
            </a:r>
            <a:r>
              <a:rPr lang="en-US" altLang="zh-CN" b="1" i="1"/>
              <a:t>u</a:t>
            </a:r>
            <a:r>
              <a:rPr lang="en-US" altLang="zh-CN" b="1" baseline="-25000"/>
              <a:t>T-</a:t>
            </a:r>
            <a:r>
              <a:rPr lang="en-US" altLang="zh-CN" b="1"/>
              <a:t>)</a:t>
            </a:r>
            <a:r>
              <a:rPr lang="zh-CN" altLang="en-US" b="1"/>
              <a:t>比较。</a:t>
            </a:r>
          </a:p>
          <a:p>
            <a:pPr lvl="1"/>
            <a:endParaRPr lang="zh-CN" altLang="en-US" b="1"/>
          </a:p>
        </p:txBody>
      </p:sp>
      <p:grpSp>
        <p:nvGrpSpPr>
          <p:cNvPr id="279555" name="Group 3"/>
          <p:cNvGrpSpPr>
            <a:grpSpLocks/>
          </p:cNvGrpSpPr>
          <p:nvPr/>
        </p:nvGrpSpPr>
        <p:grpSpPr bwMode="auto">
          <a:xfrm>
            <a:off x="5580063" y="2206625"/>
            <a:ext cx="3395662" cy="3670300"/>
            <a:chOff x="3420" y="1236"/>
            <a:chExt cx="2340" cy="2497"/>
          </a:xfrm>
        </p:grpSpPr>
        <p:graphicFrame>
          <p:nvGraphicFramePr>
            <p:cNvPr id="279556" name="Object 4"/>
            <p:cNvGraphicFramePr>
              <a:graphicFrameLocks noChangeAspect="1"/>
            </p:cNvGraphicFramePr>
            <p:nvPr/>
          </p:nvGraphicFramePr>
          <p:xfrm>
            <a:off x="3500" y="1848"/>
            <a:ext cx="276" cy="256"/>
          </p:xfrm>
          <a:graphic>
            <a:graphicData uri="http://schemas.openxmlformats.org/presentationml/2006/ole">
              <mc:AlternateContent xmlns:mc="http://schemas.openxmlformats.org/markup-compatibility/2006">
                <mc:Choice xmlns:v="urn:schemas-microsoft-com:vml" Requires="v">
                  <p:oleObj spid="_x0000_s279594" name="公式" r:id="rId3" imgW="253800" imgH="215640" progId="Equation.3">
                    <p:embed/>
                  </p:oleObj>
                </mc:Choice>
                <mc:Fallback>
                  <p:oleObj name="公式" r:id="rId3" imgW="25380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 y="1848"/>
                          <a:ext cx="276" cy="2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9557" name="Object 5"/>
            <p:cNvGraphicFramePr>
              <a:graphicFrameLocks noChangeAspect="1"/>
            </p:cNvGraphicFramePr>
            <p:nvPr/>
          </p:nvGraphicFramePr>
          <p:xfrm>
            <a:off x="3509" y="2100"/>
            <a:ext cx="264" cy="245"/>
          </p:xfrm>
          <a:graphic>
            <a:graphicData uri="http://schemas.openxmlformats.org/presentationml/2006/ole">
              <mc:AlternateContent xmlns:mc="http://schemas.openxmlformats.org/markup-compatibility/2006">
                <mc:Choice xmlns:v="urn:schemas-microsoft-com:vml" Requires="v">
                  <p:oleObj spid="_x0000_s279595" name="公式" r:id="rId5" imgW="253800" imgH="215640" progId="Equation.3">
                    <p:embed/>
                  </p:oleObj>
                </mc:Choice>
                <mc:Fallback>
                  <p:oleObj name="公式" r:id="rId5" imgW="25380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 y="2100"/>
                          <a:ext cx="264"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58" name="Line 6"/>
            <p:cNvSpPr>
              <a:spLocks noChangeShapeType="1"/>
            </p:cNvSpPr>
            <p:nvPr/>
          </p:nvSpPr>
          <p:spPr bwMode="auto">
            <a:xfrm>
              <a:off x="3865" y="2469"/>
              <a:ext cx="1675" cy="0"/>
            </a:xfrm>
            <a:prstGeom prst="line">
              <a:avLst/>
            </a:prstGeom>
            <a:noFill/>
            <a:ln w="2857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59" name="Line 7"/>
            <p:cNvSpPr>
              <a:spLocks noChangeShapeType="1"/>
            </p:cNvSpPr>
            <p:nvPr/>
          </p:nvSpPr>
          <p:spPr bwMode="auto">
            <a:xfrm flipV="1">
              <a:off x="3865" y="1566"/>
              <a:ext cx="0" cy="903"/>
            </a:xfrm>
            <a:prstGeom prst="line">
              <a:avLst/>
            </a:prstGeom>
            <a:noFill/>
            <a:ln w="2857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60" name="Line 8"/>
            <p:cNvSpPr>
              <a:spLocks noChangeShapeType="1"/>
            </p:cNvSpPr>
            <p:nvPr/>
          </p:nvSpPr>
          <p:spPr bwMode="auto">
            <a:xfrm>
              <a:off x="3889" y="2025"/>
              <a:ext cx="149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61" name="Line 9"/>
            <p:cNvSpPr>
              <a:spLocks noChangeShapeType="1"/>
            </p:cNvSpPr>
            <p:nvPr/>
          </p:nvSpPr>
          <p:spPr bwMode="auto">
            <a:xfrm>
              <a:off x="3865" y="2263"/>
              <a:ext cx="149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62" name="Text Box 10"/>
            <p:cNvSpPr txBox="1">
              <a:spLocks noChangeArrowheads="1"/>
            </p:cNvSpPr>
            <p:nvPr/>
          </p:nvSpPr>
          <p:spPr bwMode="auto">
            <a:xfrm>
              <a:off x="3657" y="1236"/>
              <a:ext cx="396"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chemeClr val="tx1"/>
                  </a:solidFill>
                </a:rPr>
                <a:t> </a:t>
              </a:r>
              <a:r>
                <a:rPr lang="en-US" altLang="zh-CN" sz="2800" i="1">
                  <a:solidFill>
                    <a:schemeClr val="tx1"/>
                  </a:solidFill>
                </a:rPr>
                <a:t>u</a:t>
              </a:r>
              <a:r>
                <a:rPr lang="en-US" altLang="zh-CN" sz="2800" baseline="-25000">
                  <a:solidFill>
                    <a:schemeClr val="tx1"/>
                  </a:solidFill>
                </a:rPr>
                <a:t>I</a:t>
              </a:r>
            </a:p>
          </p:txBody>
        </p:sp>
        <p:sp>
          <p:nvSpPr>
            <p:cNvPr id="279563" name="Text Box 11"/>
            <p:cNvSpPr txBox="1">
              <a:spLocks noChangeArrowheads="1"/>
            </p:cNvSpPr>
            <p:nvPr/>
          </p:nvSpPr>
          <p:spPr bwMode="auto">
            <a:xfrm>
              <a:off x="5540" y="2241"/>
              <a:ext cx="22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SzTx/>
              </a:pPr>
              <a:r>
                <a:rPr lang="en-US" altLang="zh-CN" sz="2800" i="1">
                  <a:solidFill>
                    <a:schemeClr val="tx1"/>
                  </a:solidFill>
                </a:rPr>
                <a:t>t</a:t>
              </a:r>
              <a:endParaRPr lang="en-US" altLang="zh-CN" sz="2800">
                <a:solidFill>
                  <a:schemeClr val="tx1"/>
                </a:solidFill>
              </a:endParaRPr>
            </a:p>
          </p:txBody>
        </p:sp>
        <p:sp>
          <p:nvSpPr>
            <p:cNvPr id="279564" name="Rectangle 12"/>
            <p:cNvSpPr>
              <a:spLocks noChangeArrowheads="1"/>
            </p:cNvSpPr>
            <p:nvPr/>
          </p:nvSpPr>
          <p:spPr bwMode="auto">
            <a:xfrm>
              <a:off x="3420" y="2801"/>
              <a:ext cx="64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400" i="1">
                  <a:solidFill>
                    <a:srgbClr val="FF0066"/>
                  </a:solidFill>
                </a:rPr>
                <a:t>U</a:t>
              </a:r>
              <a:r>
                <a:rPr lang="en-US" altLang="zh-CN" sz="2400" baseline="-25000">
                  <a:solidFill>
                    <a:srgbClr val="FF0066"/>
                  </a:solidFill>
                </a:rPr>
                <a:t>OH</a:t>
              </a:r>
            </a:p>
          </p:txBody>
        </p:sp>
        <p:sp>
          <p:nvSpPr>
            <p:cNvPr id="279565" name="Line 13"/>
            <p:cNvSpPr>
              <a:spLocks noChangeShapeType="1"/>
            </p:cNvSpPr>
            <p:nvPr/>
          </p:nvSpPr>
          <p:spPr bwMode="auto">
            <a:xfrm>
              <a:off x="3865" y="3491"/>
              <a:ext cx="1675" cy="0"/>
            </a:xfrm>
            <a:prstGeom prst="line">
              <a:avLst/>
            </a:prstGeom>
            <a:noFill/>
            <a:ln w="2857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66" name="Line 14"/>
            <p:cNvSpPr>
              <a:spLocks noChangeShapeType="1"/>
            </p:cNvSpPr>
            <p:nvPr/>
          </p:nvSpPr>
          <p:spPr bwMode="auto">
            <a:xfrm flipV="1">
              <a:off x="3865" y="2696"/>
              <a:ext cx="0" cy="795"/>
            </a:xfrm>
            <a:prstGeom prst="line">
              <a:avLst/>
            </a:prstGeom>
            <a:noFill/>
            <a:ln w="2857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67" name="Line 15"/>
            <p:cNvSpPr>
              <a:spLocks noChangeShapeType="1"/>
            </p:cNvSpPr>
            <p:nvPr/>
          </p:nvSpPr>
          <p:spPr bwMode="auto">
            <a:xfrm>
              <a:off x="3865" y="2980"/>
              <a:ext cx="149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68" name="Line 16"/>
            <p:cNvSpPr>
              <a:spLocks noChangeShapeType="1"/>
            </p:cNvSpPr>
            <p:nvPr/>
          </p:nvSpPr>
          <p:spPr bwMode="auto">
            <a:xfrm>
              <a:off x="3909" y="3434"/>
              <a:ext cx="149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69" name="Text Box 17"/>
            <p:cNvSpPr txBox="1">
              <a:spLocks noChangeArrowheads="1"/>
            </p:cNvSpPr>
            <p:nvPr/>
          </p:nvSpPr>
          <p:spPr bwMode="auto">
            <a:xfrm>
              <a:off x="3689" y="2412"/>
              <a:ext cx="573"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800">
                  <a:solidFill>
                    <a:schemeClr val="tx1"/>
                  </a:solidFill>
                </a:rPr>
                <a:t> </a:t>
              </a:r>
              <a:r>
                <a:rPr lang="en-US" altLang="zh-CN" sz="2800" i="1">
                  <a:solidFill>
                    <a:schemeClr val="tx1"/>
                  </a:solidFill>
                </a:rPr>
                <a:t>u</a:t>
              </a:r>
              <a:r>
                <a:rPr lang="en-US" altLang="zh-CN" sz="2800" baseline="-25000">
                  <a:solidFill>
                    <a:schemeClr val="tx1"/>
                  </a:solidFill>
                </a:rPr>
                <a:t>O</a:t>
              </a:r>
            </a:p>
          </p:txBody>
        </p:sp>
        <p:sp>
          <p:nvSpPr>
            <p:cNvPr id="279570" name="Text Box 18"/>
            <p:cNvSpPr txBox="1">
              <a:spLocks noChangeArrowheads="1"/>
            </p:cNvSpPr>
            <p:nvPr/>
          </p:nvSpPr>
          <p:spPr bwMode="auto">
            <a:xfrm>
              <a:off x="5540" y="3263"/>
              <a:ext cx="2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SzTx/>
              </a:pPr>
              <a:r>
                <a:rPr lang="en-US" altLang="zh-CN" sz="2800" i="1">
                  <a:solidFill>
                    <a:schemeClr val="tx1"/>
                  </a:solidFill>
                </a:rPr>
                <a:t>t</a:t>
              </a:r>
              <a:endParaRPr lang="en-US" altLang="zh-CN" sz="2800">
                <a:solidFill>
                  <a:schemeClr val="tx1"/>
                </a:solidFill>
              </a:endParaRPr>
            </a:p>
          </p:txBody>
        </p:sp>
        <p:sp>
          <p:nvSpPr>
            <p:cNvPr id="279571" name="Rectangle 19"/>
            <p:cNvSpPr>
              <a:spLocks noChangeArrowheads="1"/>
            </p:cNvSpPr>
            <p:nvPr/>
          </p:nvSpPr>
          <p:spPr bwMode="auto">
            <a:xfrm>
              <a:off x="3456" y="3224"/>
              <a:ext cx="51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en-US" altLang="zh-CN" sz="2400" i="1">
                  <a:solidFill>
                    <a:srgbClr val="FF0066"/>
                  </a:solidFill>
                </a:rPr>
                <a:t>U</a:t>
              </a:r>
              <a:r>
                <a:rPr lang="en-US" altLang="zh-CN" sz="2400" baseline="-25000">
                  <a:solidFill>
                    <a:srgbClr val="FF0066"/>
                  </a:solidFill>
                </a:rPr>
                <a:t>OL</a:t>
              </a:r>
            </a:p>
          </p:txBody>
        </p:sp>
        <p:sp>
          <p:nvSpPr>
            <p:cNvPr id="279572" name="Line 20"/>
            <p:cNvSpPr>
              <a:spLocks noChangeShapeType="1"/>
            </p:cNvSpPr>
            <p:nvPr/>
          </p:nvSpPr>
          <p:spPr bwMode="auto">
            <a:xfrm>
              <a:off x="3901" y="1809"/>
              <a:ext cx="149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9573" name="Object 21"/>
            <p:cNvGraphicFramePr>
              <a:graphicFrameLocks noChangeAspect="1"/>
            </p:cNvGraphicFramePr>
            <p:nvPr/>
          </p:nvGraphicFramePr>
          <p:xfrm>
            <a:off x="3481" y="1602"/>
            <a:ext cx="289" cy="270"/>
          </p:xfrm>
          <a:graphic>
            <a:graphicData uri="http://schemas.openxmlformats.org/presentationml/2006/ole">
              <mc:AlternateContent xmlns:mc="http://schemas.openxmlformats.org/markup-compatibility/2006">
                <mc:Choice xmlns:v="urn:schemas-microsoft-com:vml" Requires="v">
                  <p:oleObj spid="_x0000_s279596" name="Equation" r:id="rId7" imgW="266400" imgH="228600" progId="Equation.3">
                    <p:embed/>
                  </p:oleObj>
                </mc:Choice>
                <mc:Fallback>
                  <p:oleObj name="Equation" r:id="rId7" imgW="266400" imgH="2286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1" y="1602"/>
                          <a:ext cx="289" cy="2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74" name="Text Box 22"/>
            <p:cNvSpPr txBox="1">
              <a:spLocks noChangeArrowheads="1"/>
            </p:cNvSpPr>
            <p:nvPr/>
          </p:nvSpPr>
          <p:spPr bwMode="auto">
            <a:xfrm>
              <a:off x="3638" y="3422"/>
              <a:ext cx="279"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400" i="1">
                  <a:solidFill>
                    <a:schemeClr val="tx1"/>
                  </a:solidFill>
                  <a:ea typeface="楷体_GB2312" pitchFamily="49" charset="-122"/>
                </a:rPr>
                <a:t>O</a:t>
              </a:r>
            </a:p>
          </p:txBody>
        </p:sp>
        <p:sp>
          <p:nvSpPr>
            <p:cNvPr id="279575" name="Text Box 23"/>
            <p:cNvSpPr txBox="1">
              <a:spLocks noChangeArrowheads="1"/>
            </p:cNvSpPr>
            <p:nvPr/>
          </p:nvSpPr>
          <p:spPr bwMode="auto">
            <a:xfrm>
              <a:off x="3614" y="2318"/>
              <a:ext cx="279"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400" i="1">
                  <a:solidFill>
                    <a:schemeClr val="tx1"/>
                  </a:solidFill>
                  <a:ea typeface="楷体_GB2312" pitchFamily="49" charset="-122"/>
                </a:rPr>
                <a:t>O</a:t>
              </a:r>
            </a:p>
          </p:txBody>
        </p:sp>
      </p:grpSp>
      <p:sp>
        <p:nvSpPr>
          <p:cNvPr id="279576" name="Line 24"/>
          <p:cNvSpPr>
            <a:spLocks noChangeShapeType="1"/>
          </p:cNvSpPr>
          <p:nvPr/>
        </p:nvSpPr>
        <p:spPr bwMode="auto">
          <a:xfrm flipV="1">
            <a:off x="6246813" y="3025775"/>
            <a:ext cx="1066800" cy="1000125"/>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9577" name="Line 25"/>
          <p:cNvSpPr>
            <a:spLocks noChangeShapeType="1"/>
          </p:cNvSpPr>
          <p:nvPr/>
        </p:nvSpPr>
        <p:spPr bwMode="auto">
          <a:xfrm flipH="1" flipV="1">
            <a:off x="7313613" y="3035300"/>
            <a:ext cx="1035050" cy="10096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9578" name="Line 26"/>
          <p:cNvSpPr>
            <a:spLocks noChangeShapeType="1"/>
          </p:cNvSpPr>
          <p:nvPr/>
        </p:nvSpPr>
        <p:spPr bwMode="auto">
          <a:xfrm>
            <a:off x="6218238" y="4773613"/>
            <a:ext cx="382587" cy="158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79" name="Line 27"/>
          <p:cNvSpPr>
            <a:spLocks noChangeShapeType="1"/>
          </p:cNvSpPr>
          <p:nvPr/>
        </p:nvSpPr>
        <p:spPr bwMode="auto">
          <a:xfrm flipV="1">
            <a:off x="6599238" y="4775200"/>
            <a:ext cx="33020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0" name="Line 28"/>
          <p:cNvSpPr>
            <a:spLocks noChangeShapeType="1"/>
          </p:cNvSpPr>
          <p:nvPr/>
        </p:nvSpPr>
        <p:spPr bwMode="auto">
          <a:xfrm>
            <a:off x="6923088" y="3359150"/>
            <a:ext cx="0" cy="1752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1" name="Line 29"/>
          <p:cNvSpPr>
            <a:spLocks noChangeShapeType="1"/>
          </p:cNvSpPr>
          <p:nvPr/>
        </p:nvSpPr>
        <p:spPr bwMode="auto">
          <a:xfrm flipH="1">
            <a:off x="6918325" y="4781550"/>
            <a:ext cx="1588" cy="6826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2" name="Line 30"/>
          <p:cNvSpPr>
            <a:spLocks noChangeShapeType="1"/>
          </p:cNvSpPr>
          <p:nvPr/>
        </p:nvSpPr>
        <p:spPr bwMode="auto">
          <a:xfrm flipV="1">
            <a:off x="6904038" y="5422900"/>
            <a:ext cx="842962" cy="2063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3" name="Line 31"/>
          <p:cNvSpPr>
            <a:spLocks noChangeShapeType="1"/>
          </p:cNvSpPr>
          <p:nvPr/>
        </p:nvSpPr>
        <p:spPr bwMode="auto">
          <a:xfrm>
            <a:off x="8002588" y="3702050"/>
            <a:ext cx="0" cy="1752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4" name="Line 32"/>
          <p:cNvSpPr>
            <a:spLocks noChangeShapeType="1"/>
          </p:cNvSpPr>
          <p:nvPr/>
        </p:nvSpPr>
        <p:spPr bwMode="auto">
          <a:xfrm>
            <a:off x="8002588" y="4748213"/>
            <a:ext cx="0" cy="68103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5" name="Line 33"/>
          <p:cNvSpPr>
            <a:spLocks noChangeShapeType="1"/>
          </p:cNvSpPr>
          <p:nvPr/>
        </p:nvSpPr>
        <p:spPr bwMode="auto">
          <a:xfrm>
            <a:off x="7985125" y="4773613"/>
            <a:ext cx="41433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6" name="Line 34"/>
          <p:cNvSpPr>
            <a:spLocks noChangeShapeType="1"/>
          </p:cNvSpPr>
          <p:nvPr/>
        </p:nvSpPr>
        <p:spPr bwMode="auto">
          <a:xfrm rot="5400000">
            <a:off x="6030913" y="4235450"/>
            <a:ext cx="10795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87" name="Line 35"/>
          <p:cNvSpPr>
            <a:spLocks noChangeShapeType="1"/>
          </p:cNvSpPr>
          <p:nvPr/>
        </p:nvSpPr>
        <p:spPr bwMode="auto">
          <a:xfrm flipV="1">
            <a:off x="7170738" y="5422900"/>
            <a:ext cx="842962" cy="2063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79588" name="Picture 36" descr="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6325" y="1557338"/>
            <a:ext cx="237648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89" name="Text Box 37"/>
          <p:cNvSpPr txBox="1">
            <a:spLocks noChangeArrowheads="1"/>
          </p:cNvSpPr>
          <p:nvPr/>
        </p:nvSpPr>
        <p:spPr bwMode="auto">
          <a:xfrm>
            <a:off x="179388" y="5938838"/>
            <a:ext cx="8089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lnSpc>
                <a:spcPct val="100000"/>
              </a:lnSpc>
              <a:spcBef>
                <a:spcPct val="20000"/>
              </a:spcBef>
              <a:buClr>
                <a:schemeClr val="accent2"/>
              </a:buClr>
              <a:buFont typeface="Wingdings" pitchFamily="2" charset="2"/>
              <a:buChar char=""/>
            </a:pPr>
            <a:r>
              <a:rPr kumimoji="0" lang="zh-CN" altLang="en-US" sz="2800">
                <a:solidFill>
                  <a:schemeClr val="tx1"/>
                </a:solidFill>
                <a:latin typeface="Arial" charset="0"/>
                <a:ea typeface="楷体_GB2312" pitchFamily="49" charset="-122"/>
              </a:rPr>
              <a:t>主要应用：波形变换、脉冲整形、幅值探测。</a:t>
            </a:r>
          </a:p>
          <a:p>
            <a:pPr algn="l">
              <a:lnSpc>
                <a:spcPct val="100000"/>
              </a:lnSpc>
              <a:spcBef>
                <a:spcPct val="0"/>
              </a:spcBef>
              <a:buSzTx/>
            </a:pPr>
            <a:endParaRPr kumimoji="0" lang="zh-CN" altLang="en-US" sz="2800">
              <a:solidFill>
                <a:schemeClr val="tx1"/>
              </a:solidFill>
              <a:latin typeface="Arial" charset="0"/>
              <a:ea typeface="楷体_GB2312" pitchFamily="49" charset="-122"/>
            </a:endParaRPr>
          </a:p>
        </p:txBody>
      </p:sp>
      <p:sp>
        <p:nvSpPr>
          <p:cNvPr id="279590" name="AutoShape 38">
            <a:hlinkClick r:id="rId10"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9588"/>
                                        </p:tgtEl>
                                        <p:attrNameLst>
                                          <p:attrName>style.visibility</p:attrName>
                                        </p:attrNameLst>
                                      </p:cBhvr>
                                      <p:to>
                                        <p:strVal val="visible"/>
                                      </p:to>
                                    </p:set>
                                    <p:animEffect transition="in" filter="wipe(left)">
                                      <p:cBhvr>
                                        <p:cTn id="7" dur="1000"/>
                                        <p:tgtEl>
                                          <p:spTgt spid="279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9555"/>
                                        </p:tgtEl>
                                        <p:attrNameLst>
                                          <p:attrName>style.visibility</p:attrName>
                                        </p:attrNameLst>
                                      </p:cBhvr>
                                      <p:to>
                                        <p:strVal val="visible"/>
                                      </p:to>
                                    </p:set>
                                    <p:animEffect transition="in" filter="wipe(left)">
                                      <p:cBhvr>
                                        <p:cTn id="12" dur="500"/>
                                        <p:tgtEl>
                                          <p:spTgt spid="279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9576"/>
                                        </p:tgtEl>
                                        <p:attrNameLst>
                                          <p:attrName>style.visibility</p:attrName>
                                        </p:attrNameLst>
                                      </p:cBhvr>
                                      <p:to>
                                        <p:strVal val="visible"/>
                                      </p:to>
                                    </p:set>
                                    <p:animEffect transition="in" filter="wipe(left)">
                                      <p:cBhvr>
                                        <p:cTn id="17" dur="500"/>
                                        <p:tgtEl>
                                          <p:spTgt spid="279576"/>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79577"/>
                                        </p:tgtEl>
                                        <p:attrNameLst>
                                          <p:attrName>style.visibility</p:attrName>
                                        </p:attrNameLst>
                                      </p:cBhvr>
                                      <p:to>
                                        <p:strVal val="visible"/>
                                      </p:to>
                                    </p:set>
                                    <p:animEffect transition="in" filter="wipe(left)">
                                      <p:cBhvr>
                                        <p:cTn id="21" dur="500"/>
                                        <p:tgtEl>
                                          <p:spTgt spid="2795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9578"/>
                                        </p:tgtEl>
                                        <p:attrNameLst>
                                          <p:attrName>style.visibility</p:attrName>
                                        </p:attrNameLst>
                                      </p:cBhvr>
                                      <p:to>
                                        <p:strVal val="visible"/>
                                      </p:to>
                                    </p:set>
                                    <p:animEffect transition="in" filter="wipe(left)">
                                      <p:cBhvr>
                                        <p:cTn id="26" dur="500"/>
                                        <p:tgtEl>
                                          <p:spTgt spid="27957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79586"/>
                                        </p:tgtEl>
                                        <p:attrNameLst>
                                          <p:attrName>style.visibility</p:attrName>
                                        </p:attrNameLst>
                                      </p:cBhvr>
                                      <p:to>
                                        <p:strVal val="visible"/>
                                      </p:to>
                                    </p:set>
                                    <p:animEffect transition="in" filter="wipe(up)">
                                      <p:cBhvr>
                                        <p:cTn id="31" dur="500"/>
                                        <p:tgtEl>
                                          <p:spTgt spid="27958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9579"/>
                                        </p:tgtEl>
                                        <p:attrNameLst>
                                          <p:attrName>style.visibility</p:attrName>
                                        </p:attrNameLst>
                                      </p:cBhvr>
                                      <p:to>
                                        <p:strVal val="visible"/>
                                      </p:to>
                                    </p:set>
                                    <p:animEffect transition="in" filter="wipe(left)">
                                      <p:cBhvr>
                                        <p:cTn id="36" dur="500"/>
                                        <p:tgtEl>
                                          <p:spTgt spid="27957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79580"/>
                                        </p:tgtEl>
                                        <p:attrNameLst>
                                          <p:attrName>style.visibility</p:attrName>
                                        </p:attrNameLst>
                                      </p:cBhvr>
                                      <p:to>
                                        <p:strVal val="visible"/>
                                      </p:to>
                                    </p:set>
                                    <p:animEffect transition="in" filter="wipe(up)">
                                      <p:cBhvr>
                                        <p:cTn id="41" dur="500"/>
                                        <p:tgtEl>
                                          <p:spTgt spid="279580"/>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279581"/>
                                        </p:tgtEl>
                                        <p:attrNameLst>
                                          <p:attrName>style.visibility</p:attrName>
                                        </p:attrNameLst>
                                      </p:cBhvr>
                                      <p:to>
                                        <p:strVal val="visible"/>
                                      </p:to>
                                    </p:set>
                                    <p:animEffect transition="in" filter="wipe(up)">
                                      <p:cBhvr>
                                        <p:cTn id="45" dur="500"/>
                                        <p:tgtEl>
                                          <p:spTgt spid="27958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9582"/>
                                        </p:tgtEl>
                                        <p:attrNameLst>
                                          <p:attrName>style.visibility</p:attrName>
                                        </p:attrNameLst>
                                      </p:cBhvr>
                                      <p:to>
                                        <p:strVal val="visible"/>
                                      </p:to>
                                    </p:set>
                                    <p:animEffect transition="in" filter="wipe(left)">
                                      <p:cBhvr>
                                        <p:cTn id="50" dur="500"/>
                                        <p:tgtEl>
                                          <p:spTgt spid="27958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9587"/>
                                        </p:tgtEl>
                                        <p:attrNameLst>
                                          <p:attrName>style.visibility</p:attrName>
                                        </p:attrNameLst>
                                      </p:cBhvr>
                                      <p:to>
                                        <p:strVal val="visible"/>
                                      </p:to>
                                    </p:set>
                                    <p:animEffect transition="in" filter="wipe(left)">
                                      <p:cBhvr>
                                        <p:cTn id="55" dur="500"/>
                                        <p:tgtEl>
                                          <p:spTgt spid="27958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79583"/>
                                        </p:tgtEl>
                                        <p:attrNameLst>
                                          <p:attrName>style.visibility</p:attrName>
                                        </p:attrNameLst>
                                      </p:cBhvr>
                                      <p:to>
                                        <p:strVal val="visible"/>
                                      </p:to>
                                    </p:set>
                                    <p:animEffect transition="in" filter="wipe(up)">
                                      <p:cBhvr>
                                        <p:cTn id="60" dur="500"/>
                                        <p:tgtEl>
                                          <p:spTgt spid="27958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79584"/>
                                        </p:tgtEl>
                                        <p:attrNameLst>
                                          <p:attrName>style.visibility</p:attrName>
                                        </p:attrNameLst>
                                      </p:cBhvr>
                                      <p:to>
                                        <p:strVal val="visible"/>
                                      </p:to>
                                    </p:set>
                                    <p:animEffect transition="in" filter="wipe(down)">
                                      <p:cBhvr>
                                        <p:cTn id="65" dur="500"/>
                                        <p:tgtEl>
                                          <p:spTgt spid="279584"/>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279585"/>
                                        </p:tgtEl>
                                        <p:attrNameLst>
                                          <p:attrName>style.visibility</p:attrName>
                                        </p:attrNameLst>
                                      </p:cBhvr>
                                      <p:to>
                                        <p:strVal val="visible"/>
                                      </p:to>
                                    </p:set>
                                    <p:animEffect transition="in" filter="wipe(left)">
                                      <p:cBhvr>
                                        <p:cTn id="69" dur="500"/>
                                        <p:tgtEl>
                                          <p:spTgt spid="27958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79589"/>
                                        </p:tgtEl>
                                        <p:attrNameLst>
                                          <p:attrName>style.visibility</p:attrName>
                                        </p:attrNameLst>
                                      </p:cBhvr>
                                      <p:to>
                                        <p:strVal val="visible"/>
                                      </p:to>
                                    </p:set>
                                    <p:animEffect transition="in" filter="wipe(left)">
                                      <p:cBhvr>
                                        <p:cTn id="74" dur="1000"/>
                                        <p:tgtEl>
                                          <p:spTgt spid="2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76" grpId="0" animBg="1"/>
      <p:bldP spid="279577" grpId="0" animBg="1"/>
      <p:bldP spid="279578" grpId="0" animBg="1"/>
      <p:bldP spid="279579" grpId="0" animBg="1"/>
      <p:bldP spid="279580" grpId="0" animBg="1"/>
      <p:bldP spid="279581" grpId="0" animBg="1"/>
      <p:bldP spid="279582" grpId="0" animBg="1"/>
      <p:bldP spid="279583" grpId="0" animBg="1"/>
      <p:bldP spid="279584" grpId="0" animBg="1"/>
      <p:bldP spid="279585" grpId="0" animBg="1"/>
      <p:bldP spid="279586" grpId="0" animBg="1"/>
      <p:bldP spid="279587" grpId="0" animBg="1"/>
      <p:bldP spid="279589"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rrowheads="1"/>
          </p:cNvSpPr>
          <p:nvPr>
            <p:ph type="title"/>
          </p:nvPr>
        </p:nvSpPr>
        <p:spPr/>
        <p:txBody>
          <a:bodyPr/>
          <a:lstStyle/>
          <a:p>
            <a:r>
              <a:rPr lang="en-US" altLang="zh-CN" b="1"/>
              <a:t>1.3.4  </a:t>
            </a:r>
            <a:r>
              <a:rPr lang="zh-CN" altLang="en-US" b="1"/>
              <a:t>逻辑门电路</a:t>
            </a:r>
          </a:p>
        </p:txBody>
      </p:sp>
      <p:sp>
        <p:nvSpPr>
          <p:cNvPr id="280579" name="Rectangle 3"/>
          <p:cNvSpPr>
            <a:spLocks noGrp="1" noRot="1" noChangeArrowheads="1"/>
          </p:cNvSpPr>
          <p:nvPr>
            <p:ph type="body" idx="1"/>
          </p:nvPr>
        </p:nvSpPr>
        <p:spPr/>
        <p:txBody>
          <a:bodyPr/>
          <a:lstStyle/>
          <a:p>
            <a:r>
              <a:rPr lang="en-US" altLang="zh-CN" b="1"/>
              <a:t>5</a:t>
            </a:r>
            <a:r>
              <a:rPr lang="zh-CN" altLang="en-US" b="1"/>
              <a:t>．常用的集成门电路芯片</a:t>
            </a:r>
          </a:p>
          <a:p>
            <a:pPr lvl="1"/>
            <a:r>
              <a:rPr lang="en-US" altLang="zh-CN" b="1"/>
              <a:t>74</a:t>
            </a:r>
            <a:r>
              <a:rPr lang="zh-CN" altLang="en-US" b="1"/>
              <a:t>系列分为</a:t>
            </a:r>
            <a:r>
              <a:rPr lang="en-US" altLang="zh-CN" b="1"/>
              <a:t>TTL</a:t>
            </a:r>
            <a:r>
              <a:rPr lang="zh-CN" altLang="en-US" b="1"/>
              <a:t>及</a:t>
            </a:r>
            <a:r>
              <a:rPr lang="en-US" altLang="zh-CN" b="1"/>
              <a:t>CMOS</a:t>
            </a:r>
            <a:r>
              <a:rPr lang="zh-CN" altLang="en-US" b="1"/>
              <a:t>两大类。</a:t>
            </a:r>
          </a:p>
          <a:p>
            <a:pPr lvl="1"/>
            <a:r>
              <a:rPr lang="en-US" altLang="zh-CN" b="1"/>
              <a:t>TTL</a:t>
            </a:r>
            <a:r>
              <a:rPr lang="zh-CN" altLang="en-US" b="1"/>
              <a:t>型的工作电平为</a:t>
            </a:r>
            <a:r>
              <a:rPr lang="en-US" altLang="zh-CN" b="1"/>
              <a:t>5 V</a:t>
            </a:r>
            <a:r>
              <a:rPr lang="zh-CN" altLang="en-US" b="1"/>
              <a:t>，大致可分为</a:t>
            </a:r>
            <a:r>
              <a:rPr lang="en-US" altLang="zh-CN" b="1"/>
              <a:t>6</a:t>
            </a:r>
            <a:r>
              <a:rPr lang="zh-CN" altLang="en-US" b="1"/>
              <a:t>类：</a:t>
            </a:r>
          </a:p>
          <a:p>
            <a:pPr lvl="2"/>
            <a:r>
              <a:rPr lang="en-US" altLang="zh-CN" b="1"/>
              <a:t>74××(</a:t>
            </a:r>
            <a:r>
              <a:rPr lang="zh-CN" altLang="en-US" b="1"/>
              <a:t>标准型</a:t>
            </a:r>
            <a:r>
              <a:rPr lang="en-US" altLang="zh-CN" b="1"/>
              <a:t>)</a:t>
            </a:r>
            <a:r>
              <a:rPr lang="zh-CN" altLang="en-US" b="1"/>
              <a:t>；</a:t>
            </a:r>
          </a:p>
          <a:p>
            <a:pPr lvl="2"/>
            <a:r>
              <a:rPr lang="en-US" altLang="zh-CN" b="1"/>
              <a:t>74S××(</a:t>
            </a:r>
            <a:r>
              <a:rPr lang="zh-CN" altLang="en-US" b="1"/>
              <a:t>肖特基型</a:t>
            </a:r>
            <a:r>
              <a:rPr lang="en-US" altLang="zh-CN" b="1"/>
              <a:t>)</a:t>
            </a:r>
            <a:r>
              <a:rPr lang="zh-CN" altLang="en-US" b="1"/>
              <a:t>；</a:t>
            </a:r>
          </a:p>
          <a:p>
            <a:pPr lvl="2"/>
            <a:r>
              <a:rPr lang="en-US" altLang="zh-CN" b="1"/>
              <a:t>74LS××(</a:t>
            </a:r>
            <a:r>
              <a:rPr lang="zh-CN" altLang="en-US" b="1"/>
              <a:t>低功耗肖特基型</a:t>
            </a:r>
            <a:r>
              <a:rPr lang="en-US" altLang="zh-CN" b="1"/>
              <a:t>)</a:t>
            </a:r>
            <a:r>
              <a:rPr lang="zh-CN" altLang="en-US" b="1"/>
              <a:t>；</a:t>
            </a:r>
          </a:p>
          <a:p>
            <a:pPr lvl="2"/>
            <a:r>
              <a:rPr lang="en-US" altLang="zh-CN" b="1"/>
              <a:t>74AS××(</a:t>
            </a:r>
            <a:r>
              <a:rPr lang="zh-CN" altLang="en-US" b="1"/>
              <a:t>改进肖特基型</a:t>
            </a:r>
            <a:r>
              <a:rPr lang="en-US" altLang="zh-CN" b="1"/>
              <a:t>)</a:t>
            </a:r>
            <a:r>
              <a:rPr lang="zh-CN" altLang="en-US" b="1"/>
              <a:t>；</a:t>
            </a:r>
          </a:p>
          <a:p>
            <a:pPr lvl="2"/>
            <a:r>
              <a:rPr lang="en-US" altLang="zh-CN" b="1"/>
              <a:t>74ALS××(</a:t>
            </a:r>
            <a:r>
              <a:rPr lang="zh-CN" altLang="en-US" b="1"/>
              <a:t>改进低功耗肖特基型</a:t>
            </a:r>
            <a:r>
              <a:rPr lang="en-US" altLang="zh-CN" b="1"/>
              <a:t>)</a:t>
            </a:r>
            <a:r>
              <a:rPr lang="zh-CN" altLang="en-US" b="1"/>
              <a:t>；</a:t>
            </a:r>
          </a:p>
          <a:p>
            <a:pPr lvl="2"/>
            <a:r>
              <a:rPr lang="en-US" altLang="zh-CN" b="1"/>
              <a:t>74F××(</a:t>
            </a:r>
            <a:r>
              <a:rPr lang="zh-CN" altLang="en-US" b="1"/>
              <a:t>高速肖特基型</a:t>
            </a:r>
            <a:r>
              <a:rPr lang="en-US" altLang="zh-CN" b="1"/>
              <a:t>)</a:t>
            </a:r>
            <a:r>
              <a:rPr lang="zh-CN" altLang="en-US" b="1"/>
              <a:t>。</a:t>
            </a:r>
          </a:p>
        </p:txBody>
      </p:sp>
      <p:sp>
        <p:nvSpPr>
          <p:cNvPr id="280580"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rrowheads="1"/>
          </p:cNvSpPr>
          <p:nvPr>
            <p:ph type="title"/>
          </p:nvPr>
        </p:nvSpPr>
        <p:spPr/>
        <p:txBody>
          <a:bodyPr/>
          <a:lstStyle/>
          <a:p>
            <a:endParaRPr lang="zh-CN" altLang="en-US"/>
          </a:p>
        </p:txBody>
      </p:sp>
      <p:sp>
        <p:nvSpPr>
          <p:cNvPr id="281603" name="Rectangle 3"/>
          <p:cNvSpPr>
            <a:spLocks noGrp="1" noRot="1" noChangeArrowheads="1"/>
          </p:cNvSpPr>
          <p:nvPr>
            <p:ph type="body" idx="1"/>
          </p:nvPr>
        </p:nvSpPr>
        <p:spPr/>
        <p:txBody>
          <a:bodyPr/>
          <a:lstStyle/>
          <a:p>
            <a:pPr lvl="1"/>
            <a:r>
              <a:rPr lang="zh-CN" altLang="en-US" b="1" dirty="0"/>
              <a:t>高速</a:t>
            </a:r>
            <a:r>
              <a:rPr lang="en-US" altLang="zh-CN" b="1" dirty="0"/>
              <a:t>CMOS</a:t>
            </a:r>
            <a:r>
              <a:rPr lang="zh-CN" altLang="en-US" b="1" dirty="0"/>
              <a:t>型分为</a:t>
            </a:r>
            <a:r>
              <a:rPr lang="en-US" altLang="zh-CN" b="1" dirty="0"/>
              <a:t>3</a:t>
            </a:r>
            <a:r>
              <a:rPr lang="zh-CN" altLang="en-US" b="1" dirty="0"/>
              <a:t>类：</a:t>
            </a:r>
          </a:p>
          <a:p>
            <a:pPr lvl="2"/>
            <a:r>
              <a:rPr lang="en-US" altLang="zh-CN" b="1" dirty="0"/>
              <a:t>74HC××(</a:t>
            </a:r>
            <a:r>
              <a:rPr lang="zh-CN" altLang="en-US" b="1" dirty="0"/>
              <a:t>带缓冲输出的高速</a:t>
            </a:r>
            <a:r>
              <a:rPr lang="en-US" altLang="zh-CN" b="1" dirty="0"/>
              <a:t>COMS</a:t>
            </a:r>
            <a:r>
              <a:rPr lang="zh-CN" altLang="en-US" b="1" dirty="0"/>
              <a:t>电路，使用</a:t>
            </a:r>
            <a:r>
              <a:rPr lang="en-US" altLang="zh-CN" b="1" dirty="0"/>
              <a:t>COMS</a:t>
            </a:r>
            <a:r>
              <a:rPr lang="zh-CN" altLang="en-US" b="1" dirty="0"/>
              <a:t>工作电平，为</a:t>
            </a:r>
            <a:r>
              <a:rPr lang="en-US" altLang="zh-CN" b="1" dirty="0"/>
              <a:t>2</a:t>
            </a:r>
            <a:r>
              <a:rPr lang="en-US" altLang="zh-CN" b="1" dirty="0">
                <a:latin typeface="MS Gothic" pitchFamily="49" charset="-128"/>
                <a:ea typeface="MS Gothic" pitchFamily="49" charset="-128"/>
              </a:rPr>
              <a:t> </a:t>
            </a:r>
            <a:r>
              <a:rPr lang="en-US" altLang="zh-CN" b="1" dirty="0"/>
              <a:t>V</a:t>
            </a:r>
            <a:r>
              <a:rPr lang="zh-CN" altLang="en-US" b="1" dirty="0"/>
              <a:t>～</a:t>
            </a:r>
            <a:r>
              <a:rPr lang="en-US" altLang="zh-CN" b="1" dirty="0"/>
              <a:t>6 V)</a:t>
            </a:r>
            <a:r>
              <a:rPr lang="zh-CN" altLang="en-US" b="1" dirty="0"/>
              <a:t>；</a:t>
            </a:r>
          </a:p>
          <a:p>
            <a:pPr lvl="2"/>
            <a:r>
              <a:rPr lang="en-US" altLang="zh-CN" b="1" dirty="0"/>
              <a:t>74HCT××(</a:t>
            </a:r>
            <a:r>
              <a:rPr lang="zh-CN" altLang="en-US" b="1" dirty="0"/>
              <a:t>与</a:t>
            </a:r>
            <a:r>
              <a:rPr lang="en-US" altLang="zh-CN" b="1" dirty="0"/>
              <a:t>TTL</a:t>
            </a:r>
            <a:r>
              <a:rPr lang="zh-CN" altLang="en-US" b="1" dirty="0"/>
              <a:t>系列兼容的高速</a:t>
            </a:r>
            <a:r>
              <a:rPr lang="en-US" altLang="zh-CN" b="1" dirty="0"/>
              <a:t>CMOS</a:t>
            </a:r>
            <a:r>
              <a:rPr lang="zh-CN" altLang="en-US" b="1" dirty="0"/>
              <a:t>电路，使用</a:t>
            </a:r>
            <a:r>
              <a:rPr lang="en-US" altLang="zh-CN" b="1" dirty="0"/>
              <a:t>TTL</a:t>
            </a:r>
            <a:r>
              <a:rPr lang="zh-CN" altLang="en-US" b="1" dirty="0"/>
              <a:t>工作电平</a:t>
            </a:r>
            <a:r>
              <a:rPr lang="en-US" altLang="zh-CN" b="1" dirty="0"/>
              <a:t>)</a:t>
            </a:r>
            <a:r>
              <a:rPr lang="zh-CN" altLang="en-US" b="1" dirty="0"/>
              <a:t>；</a:t>
            </a:r>
          </a:p>
          <a:p>
            <a:pPr lvl="2"/>
            <a:r>
              <a:rPr lang="en-US" altLang="zh-CN" b="1" dirty="0"/>
              <a:t>74HCU××(</a:t>
            </a:r>
            <a:r>
              <a:rPr lang="zh-CN" altLang="en-US" b="1" dirty="0"/>
              <a:t>无缓冲级的高速</a:t>
            </a:r>
            <a:r>
              <a:rPr lang="en-US" altLang="zh-CN" b="1" dirty="0"/>
              <a:t>CMOS</a:t>
            </a:r>
            <a:r>
              <a:rPr lang="zh-CN" altLang="en-US" b="1" dirty="0"/>
              <a:t>电路，使用</a:t>
            </a:r>
            <a:r>
              <a:rPr lang="en-US" altLang="zh-CN" b="1" dirty="0"/>
              <a:t>CMOS</a:t>
            </a:r>
            <a:r>
              <a:rPr lang="zh-CN" altLang="en-US" b="1" dirty="0"/>
              <a:t>工作电平</a:t>
            </a:r>
            <a:r>
              <a:rPr lang="en-US" altLang="zh-CN" b="1" dirty="0"/>
              <a:t>)</a:t>
            </a:r>
            <a:r>
              <a:rPr lang="zh-CN" altLang="en-US" b="1" dirty="0"/>
              <a:t>。</a:t>
            </a:r>
          </a:p>
          <a:p>
            <a:pPr lvl="1"/>
            <a:r>
              <a:rPr lang="zh-CN" altLang="en-US" b="1" dirty="0"/>
              <a:t>下面以</a:t>
            </a:r>
            <a:r>
              <a:rPr lang="en-US" altLang="zh-CN" b="1" dirty="0"/>
              <a:t>74HC</a:t>
            </a:r>
            <a:r>
              <a:rPr lang="zh-CN" altLang="en-US" b="1" dirty="0"/>
              <a:t>系列为例，介绍常用的</a:t>
            </a:r>
            <a:r>
              <a:rPr lang="en-US" altLang="zh-CN" b="1" dirty="0"/>
              <a:t>74</a:t>
            </a:r>
            <a:r>
              <a:rPr lang="zh-CN" altLang="en-US" b="1" dirty="0"/>
              <a:t>系列门电路的逻辑功能。</a:t>
            </a:r>
          </a:p>
          <a:p>
            <a:endParaRPr lang="zh-CN" altLang="en-US" dirty="0"/>
          </a:p>
        </p:txBody>
      </p:sp>
      <p:sp>
        <p:nvSpPr>
          <p:cNvPr id="281604"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rrowheads="1"/>
          </p:cNvSpPr>
          <p:nvPr>
            <p:ph type="title"/>
          </p:nvPr>
        </p:nvSpPr>
        <p:spPr/>
        <p:txBody>
          <a:bodyPr/>
          <a:lstStyle/>
          <a:p>
            <a:endParaRPr lang="zh-CN" altLang="en-US"/>
          </a:p>
        </p:txBody>
      </p:sp>
      <p:pic>
        <p:nvPicPr>
          <p:cNvPr id="282627" name="Picture 3" descr="1-42"/>
          <p:cNvPicPr>
            <a:picLocks noChangeAspect="1" noChangeArrowheads="1"/>
          </p:cNvPicPr>
          <p:nvPr/>
        </p:nvPicPr>
        <p:blipFill>
          <a:blip r:embed="rId2" cstate="print">
            <a:extLst>
              <a:ext uri="{28A0092B-C50C-407E-A947-70E740481C1C}">
                <a14:useLocalDpi xmlns:a14="http://schemas.microsoft.com/office/drawing/2010/main" val="0"/>
              </a:ext>
            </a:extLst>
          </a:blip>
          <a:srcRect r="54129"/>
          <a:stretch>
            <a:fillRect/>
          </a:stretch>
        </p:blipFill>
        <p:spPr bwMode="auto">
          <a:xfrm>
            <a:off x="0" y="1628775"/>
            <a:ext cx="2592388"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628" name="Rectangle 4"/>
          <p:cNvSpPr>
            <a:spLocks noGrp="1" noRot="1" noChangeArrowheads="1"/>
          </p:cNvSpPr>
          <p:nvPr>
            <p:ph type="body" idx="1"/>
          </p:nvPr>
        </p:nvSpPr>
        <p:spPr>
          <a:xfrm>
            <a:off x="0" y="1196975"/>
            <a:ext cx="6481763" cy="1150938"/>
          </a:xfrm>
        </p:spPr>
        <p:txBody>
          <a:bodyPr/>
          <a:lstStyle/>
          <a:p>
            <a:pPr lvl="1">
              <a:buFont typeface="Wingdings" pitchFamily="2" charset="2"/>
              <a:buNone/>
            </a:pPr>
            <a:r>
              <a:rPr lang="en-US" altLang="zh-CN" b="1"/>
              <a:t>1) </a:t>
            </a:r>
            <a:r>
              <a:rPr lang="en-US" altLang="zh-CN" b="1">
                <a:latin typeface="MS Mincho" pitchFamily="49" charset="-128"/>
                <a:ea typeface="MS Mincho" pitchFamily="49" charset="-128"/>
              </a:rPr>
              <a:t> </a:t>
            </a:r>
            <a:r>
              <a:rPr lang="en-US" altLang="zh-CN" b="1"/>
              <a:t>74HC00—2</a:t>
            </a:r>
            <a:r>
              <a:rPr lang="zh-CN" altLang="en-US" b="1"/>
              <a:t>输入与非门</a:t>
            </a:r>
          </a:p>
        </p:txBody>
      </p:sp>
      <p:sp>
        <p:nvSpPr>
          <p:cNvPr id="282629" name="Rectangle 5"/>
          <p:cNvSpPr>
            <a:spLocks noChangeArrowheads="1"/>
          </p:cNvSpPr>
          <p:nvPr/>
        </p:nvSpPr>
        <p:spPr bwMode="auto">
          <a:xfrm>
            <a:off x="6130925" y="260350"/>
            <a:ext cx="136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00000"/>
              </a:lnSpc>
              <a:spcBef>
                <a:spcPct val="0"/>
              </a:spcBef>
              <a:buSzTx/>
            </a:pPr>
            <a:r>
              <a:rPr kumimoji="0" lang="zh-CN" altLang="en-US" sz="2400" b="0">
                <a:solidFill>
                  <a:schemeClr val="tx1"/>
                </a:solidFill>
                <a:latin typeface="Calibri" pitchFamily="34" charset="0"/>
                <a:ea typeface="黑体" pitchFamily="2" charset="-122"/>
                <a:cs typeface="Times New Roman" pitchFamily="18" charset="0"/>
              </a:rPr>
              <a:t>功能表</a:t>
            </a:r>
            <a:endParaRPr kumimoji="0" lang="zh-CN" altLang="en-US" sz="2400" b="0">
              <a:solidFill>
                <a:schemeClr val="tx1"/>
              </a:solidFill>
              <a:latin typeface="Arial" charset="0"/>
              <a:ea typeface="黑体" pitchFamily="2" charset="-122"/>
              <a:cs typeface="Times New Roman" pitchFamily="18" charset="0"/>
            </a:endParaRPr>
          </a:p>
        </p:txBody>
      </p:sp>
      <p:graphicFrame>
        <p:nvGraphicFramePr>
          <p:cNvPr id="282630" name="Group 6"/>
          <p:cNvGraphicFramePr>
            <a:graphicFrameLocks noGrp="1"/>
          </p:cNvGraphicFramePr>
          <p:nvPr/>
        </p:nvGraphicFramePr>
        <p:xfrm>
          <a:off x="5148263" y="765175"/>
          <a:ext cx="3487737" cy="2333625"/>
        </p:xfrm>
        <a:graphic>
          <a:graphicData uri="http://schemas.openxmlformats.org/drawingml/2006/table">
            <a:tbl>
              <a:tblPr/>
              <a:tblGrid>
                <a:gridCol w="1152525"/>
                <a:gridCol w="1165225"/>
                <a:gridCol w="1169987"/>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nY</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82656" name="Rectangle 32"/>
          <p:cNvSpPr>
            <a:spLocks noChangeArrowheads="1"/>
          </p:cNvSpPr>
          <p:nvPr/>
        </p:nvSpPr>
        <p:spPr bwMode="auto">
          <a:xfrm>
            <a:off x="5003800" y="3141663"/>
            <a:ext cx="3578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zh-CN" altLang="en-US" sz="2400" b="0">
                <a:solidFill>
                  <a:schemeClr val="tx1"/>
                </a:solidFill>
                <a:cs typeface="Times New Roman" pitchFamily="18" charset="0"/>
              </a:rPr>
              <a:t>注：</a:t>
            </a:r>
            <a:r>
              <a:rPr kumimoji="0" lang="en-US" altLang="zh-CN" sz="2400" b="0">
                <a:solidFill>
                  <a:schemeClr val="tx1"/>
                </a:solidFill>
                <a:cs typeface="Times New Roman" pitchFamily="18" charset="0"/>
              </a:rPr>
              <a:t>H : </a:t>
            </a:r>
            <a:r>
              <a:rPr kumimoji="0" lang="zh-CN" altLang="en-US" sz="2400" b="0">
                <a:solidFill>
                  <a:schemeClr val="tx1"/>
                </a:solidFill>
                <a:cs typeface="Times New Roman" pitchFamily="18" charset="0"/>
              </a:rPr>
              <a:t>高电平 </a:t>
            </a:r>
            <a:r>
              <a:rPr kumimoji="0" lang="en-US" altLang="zh-CN" sz="2400" b="0">
                <a:solidFill>
                  <a:schemeClr val="tx1"/>
                </a:solidFill>
                <a:cs typeface="Times New Roman" pitchFamily="18" charset="0"/>
              </a:rPr>
              <a:t>L : </a:t>
            </a:r>
            <a:r>
              <a:rPr kumimoji="0" lang="zh-CN" altLang="en-US" sz="2400" b="0">
                <a:solidFill>
                  <a:schemeClr val="tx1"/>
                </a:solidFill>
                <a:cs typeface="Times New Roman" pitchFamily="18" charset="0"/>
              </a:rPr>
              <a:t>低电平</a:t>
            </a:r>
            <a:endParaRPr kumimoji="0" lang="zh-CN" altLang="en-US" sz="2400" b="0">
              <a:solidFill>
                <a:schemeClr val="tx1"/>
              </a:solidFill>
              <a:latin typeface="Arial" charset="0"/>
            </a:endParaRPr>
          </a:p>
        </p:txBody>
      </p:sp>
      <p:pic>
        <p:nvPicPr>
          <p:cNvPr id="282657" name="Picture 33" descr="1-42"/>
          <p:cNvPicPr>
            <a:picLocks noChangeAspect="1" noChangeArrowheads="1"/>
          </p:cNvPicPr>
          <p:nvPr/>
        </p:nvPicPr>
        <p:blipFill>
          <a:blip r:embed="rId2" cstate="print">
            <a:extLst>
              <a:ext uri="{28A0092B-C50C-407E-A947-70E740481C1C}">
                <a14:useLocalDpi xmlns:a14="http://schemas.microsoft.com/office/drawing/2010/main" val="0"/>
              </a:ext>
            </a:extLst>
          </a:blip>
          <a:srcRect l="54803"/>
          <a:stretch>
            <a:fillRect/>
          </a:stretch>
        </p:blipFill>
        <p:spPr bwMode="auto">
          <a:xfrm>
            <a:off x="2555875" y="1916113"/>
            <a:ext cx="2554288"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658" name="Rectangle 34"/>
          <p:cNvSpPr>
            <a:spLocks noChangeArrowheads="1"/>
          </p:cNvSpPr>
          <p:nvPr/>
        </p:nvSpPr>
        <p:spPr bwMode="auto">
          <a:xfrm>
            <a:off x="6300788" y="3644900"/>
            <a:ext cx="136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00000"/>
              </a:lnSpc>
              <a:spcBef>
                <a:spcPct val="0"/>
              </a:spcBef>
              <a:buSzTx/>
            </a:pPr>
            <a:r>
              <a:rPr kumimoji="0" lang="zh-CN" altLang="en-US" sz="2400" b="0">
                <a:solidFill>
                  <a:schemeClr val="tx1"/>
                </a:solidFill>
                <a:latin typeface="Calibri" pitchFamily="34" charset="0"/>
                <a:ea typeface="黑体" pitchFamily="2" charset="-122"/>
                <a:cs typeface="Times New Roman" pitchFamily="18" charset="0"/>
              </a:rPr>
              <a:t>真值表</a:t>
            </a:r>
            <a:endParaRPr kumimoji="0" lang="zh-CN" altLang="en-US" sz="2400" b="0">
              <a:solidFill>
                <a:schemeClr val="tx1"/>
              </a:solidFill>
              <a:latin typeface="Arial" charset="0"/>
              <a:ea typeface="黑体" pitchFamily="2" charset="-122"/>
              <a:cs typeface="Times New Roman" pitchFamily="18" charset="0"/>
            </a:endParaRPr>
          </a:p>
        </p:txBody>
      </p:sp>
      <p:graphicFrame>
        <p:nvGraphicFramePr>
          <p:cNvPr id="282659" name="Group 35"/>
          <p:cNvGraphicFramePr>
            <a:graphicFrameLocks noGrp="1"/>
          </p:cNvGraphicFramePr>
          <p:nvPr/>
        </p:nvGraphicFramePr>
        <p:xfrm>
          <a:off x="5219700" y="4149725"/>
          <a:ext cx="3487738" cy="2286000"/>
        </p:xfrm>
        <a:graphic>
          <a:graphicData uri="http://schemas.openxmlformats.org/drawingml/2006/table">
            <a:tbl>
              <a:tblPr/>
              <a:tblGrid>
                <a:gridCol w="1158875"/>
                <a:gridCol w="1158875"/>
                <a:gridCol w="1169988"/>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nY</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2685" name="AutoShape 61">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2627"/>
                                        </p:tgtEl>
                                        <p:attrNameLst>
                                          <p:attrName>style.visibility</p:attrName>
                                        </p:attrNameLst>
                                      </p:cBhvr>
                                      <p:to>
                                        <p:strVal val="visible"/>
                                      </p:to>
                                    </p:set>
                                    <p:animEffect transition="in" filter="wipe(left)">
                                      <p:cBhvr>
                                        <p:cTn id="7" dur="1000"/>
                                        <p:tgtEl>
                                          <p:spTgt spid="28262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82657"/>
                                        </p:tgtEl>
                                        <p:attrNameLst>
                                          <p:attrName>style.visibility</p:attrName>
                                        </p:attrNameLst>
                                      </p:cBhvr>
                                      <p:to>
                                        <p:strVal val="visible"/>
                                      </p:to>
                                    </p:set>
                                    <p:animEffect transition="in" filter="wipe(left)">
                                      <p:cBhvr>
                                        <p:cTn id="11" dur="1000"/>
                                        <p:tgtEl>
                                          <p:spTgt spid="2826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2629"/>
                                        </p:tgtEl>
                                        <p:attrNameLst>
                                          <p:attrName>style.visibility</p:attrName>
                                        </p:attrNameLst>
                                      </p:cBhvr>
                                      <p:to>
                                        <p:strVal val="visible"/>
                                      </p:to>
                                    </p:set>
                                    <p:animEffect transition="in" filter="wipe(left)">
                                      <p:cBhvr>
                                        <p:cTn id="16" dur="1000"/>
                                        <p:tgtEl>
                                          <p:spTgt spid="282629"/>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82630"/>
                                        </p:tgtEl>
                                        <p:attrNameLst>
                                          <p:attrName>style.visibility</p:attrName>
                                        </p:attrNameLst>
                                      </p:cBhvr>
                                      <p:to>
                                        <p:strVal val="visible"/>
                                      </p:to>
                                    </p:set>
                                    <p:animEffect transition="in" filter="wipe(left)">
                                      <p:cBhvr>
                                        <p:cTn id="20" dur="1000"/>
                                        <p:tgtEl>
                                          <p:spTgt spid="282630"/>
                                        </p:tgtEl>
                                      </p:cBhvr>
                                    </p:animEffect>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82656"/>
                                        </p:tgtEl>
                                        <p:attrNameLst>
                                          <p:attrName>style.visibility</p:attrName>
                                        </p:attrNameLst>
                                      </p:cBhvr>
                                      <p:to>
                                        <p:strVal val="visible"/>
                                      </p:to>
                                    </p:set>
                                    <p:animEffect transition="in" filter="wipe(left)">
                                      <p:cBhvr>
                                        <p:cTn id="24" dur="1000"/>
                                        <p:tgtEl>
                                          <p:spTgt spid="2826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2658"/>
                                        </p:tgtEl>
                                        <p:attrNameLst>
                                          <p:attrName>style.visibility</p:attrName>
                                        </p:attrNameLst>
                                      </p:cBhvr>
                                      <p:to>
                                        <p:strVal val="visible"/>
                                      </p:to>
                                    </p:set>
                                    <p:animEffect transition="in" filter="wipe(left)">
                                      <p:cBhvr>
                                        <p:cTn id="29" dur="1000"/>
                                        <p:tgtEl>
                                          <p:spTgt spid="282658"/>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282659"/>
                                        </p:tgtEl>
                                        <p:attrNameLst>
                                          <p:attrName>style.visibility</p:attrName>
                                        </p:attrNameLst>
                                      </p:cBhvr>
                                      <p:to>
                                        <p:strVal val="visible"/>
                                      </p:to>
                                    </p:set>
                                    <p:animEffect transition="in" filter="wipe(left)">
                                      <p:cBhvr>
                                        <p:cTn id="33" dur="1000"/>
                                        <p:tgtEl>
                                          <p:spTgt spid="282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9" grpId="0"/>
      <p:bldP spid="282656" grpId="0"/>
      <p:bldP spid="282658"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rrowheads="1"/>
          </p:cNvSpPr>
          <p:nvPr>
            <p:ph type="title"/>
          </p:nvPr>
        </p:nvSpPr>
        <p:spPr/>
        <p:txBody>
          <a:bodyPr/>
          <a:lstStyle/>
          <a:p>
            <a:endParaRPr lang="zh-CN" altLang="en-US"/>
          </a:p>
        </p:txBody>
      </p:sp>
      <p:sp>
        <p:nvSpPr>
          <p:cNvPr id="283651" name="Rectangle 3"/>
          <p:cNvSpPr>
            <a:spLocks noGrp="1" noRot="1" noChangeArrowheads="1"/>
          </p:cNvSpPr>
          <p:nvPr>
            <p:ph type="body" idx="1"/>
          </p:nvPr>
        </p:nvSpPr>
        <p:spPr>
          <a:xfrm>
            <a:off x="304800" y="1341438"/>
            <a:ext cx="8540750" cy="1008062"/>
          </a:xfrm>
        </p:spPr>
        <p:txBody>
          <a:bodyPr/>
          <a:lstStyle/>
          <a:p>
            <a:pPr lvl="1">
              <a:buFont typeface="Wingdings" pitchFamily="2" charset="2"/>
              <a:buNone/>
            </a:pPr>
            <a:r>
              <a:rPr lang="en-US" altLang="zh-CN" b="1"/>
              <a:t>2) </a:t>
            </a:r>
            <a:r>
              <a:rPr lang="en-US" altLang="zh-CN" b="1">
                <a:latin typeface="MS Mincho" pitchFamily="49" charset="-128"/>
                <a:ea typeface="MS Mincho" pitchFamily="49" charset="-128"/>
              </a:rPr>
              <a:t> </a:t>
            </a:r>
            <a:r>
              <a:rPr lang="en-US" altLang="zh-CN" b="1"/>
              <a:t>74HC02—2</a:t>
            </a:r>
            <a:r>
              <a:rPr lang="zh-CN" altLang="en-US" b="1"/>
              <a:t>输入或非门</a:t>
            </a:r>
          </a:p>
        </p:txBody>
      </p:sp>
      <p:pic>
        <p:nvPicPr>
          <p:cNvPr id="283652" name="Picture 4" descr="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133600"/>
            <a:ext cx="50038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653" name="Rectangle 5"/>
          <p:cNvSpPr>
            <a:spLocks noChangeArrowheads="1"/>
          </p:cNvSpPr>
          <p:nvPr/>
        </p:nvSpPr>
        <p:spPr bwMode="auto">
          <a:xfrm>
            <a:off x="6443663" y="1628775"/>
            <a:ext cx="136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buSzTx/>
            </a:pPr>
            <a:r>
              <a:rPr kumimoji="0" lang="zh-CN" altLang="en-US" sz="2400" b="0">
                <a:solidFill>
                  <a:schemeClr val="tx1"/>
                </a:solidFill>
                <a:latin typeface="Arial" charset="0"/>
                <a:ea typeface="黑体" pitchFamily="2" charset="-122"/>
                <a:cs typeface="Arial" charset="0"/>
              </a:rPr>
              <a:t>功能表</a:t>
            </a:r>
          </a:p>
        </p:txBody>
      </p:sp>
      <p:graphicFrame>
        <p:nvGraphicFramePr>
          <p:cNvPr id="283654" name="Group 6"/>
          <p:cNvGraphicFramePr>
            <a:graphicFrameLocks noGrp="1"/>
          </p:cNvGraphicFramePr>
          <p:nvPr/>
        </p:nvGraphicFramePr>
        <p:xfrm>
          <a:off x="5508625" y="2349500"/>
          <a:ext cx="3132138" cy="2743200"/>
        </p:xfrm>
        <a:graphic>
          <a:graphicData uri="http://schemas.openxmlformats.org/drawingml/2006/table">
            <a:tbl>
              <a:tblPr/>
              <a:tblGrid>
                <a:gridCol w="998538"/>
                <a:gridCol w="858837"/>
                <a:gridCol w="1274763"/>
              </a:tblGrid>
              <a:tr h="2286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输入端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输出端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nB</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nY</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3683" name="Rectangle 35"/>
          <p:cNvSpPr>
            <a:spLocks noChangeArrowheads="1"/>
          </p:cNvSpPr>
          <p:nvPr/>
        </p:nvSpPr>
        <p:spPr bwMode="auto">
          <a:xfrm>
            <a:off x="3676650" y="5373688"/>
            <a:ext cx="546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zh-CN" altLang="en-US" sz="2400" b="0">
                <a:solidFill>
                  <a:schemeClr val="tx1"/>
                </a:solidFill>
                <a:cs typeface="Times New Roman" pitchFamily="18" charset="0"/>
              </a:rPr>
              <a:t>注：</a:t>
            </a:r>
            <a:r>
              <a:rPr kumimoji="0" lang="en-US" altLang="zh-CN" sz="2400" b="0">
                <a:solidFill>
                  <a:schemeClr val="tx1"/>
                </a:solidFill>
                <a:cs typeface="Times New Roman" pitchFamily="18" charset="0"/>
              </a:rPr>
              <a:t>H</a:t>
            </a:r>
            <a:r>
              <a:rPr kumimoji="0" lang="zh-CN" altLang="en-US" sz="2400" b="0">
                <a:solidFill>
                  <a:schemeClr val="tx1"/>
                </a:solidFill>
                <a:cs typeface="Times New Roman" pitchFamily="18" charset="0"/>
              </a:rPr>
              <a:t>为高电平，</a:t>
            </a:r>
            <a:r>
              <a:rPr kumimoji="0" lang="en-US" altLang="zh-CN" sz="2400" b="0">
                <a:solidFill>
                  <a:schemeClr val="tx1"/>
                </a:solidFill>
                <a:cs typeface="Times New Roman" pitchFamily="18" charset="0"/>
              </a:rPr>
              <a:t>L</a:t>
            </a:r>
            <a:r>
              <a:rPr kumimoji="0" lang="zh-CN" altLang="en-US" sz="2400" b="0">
                <a:solidFill>
                  <a:schemeClr val="tx1"/>
                </a:solidFill>
                <a:cs typeface="Times New Roman" pitchFamily="18" charset="0"/>
              </a:rPr>
              <a:t>为低电平，</a:t>
            </a:r>
            <a:r>
              <a:rPr kumimoji="0" lang="en-US" altLang="zh-CN" sz="2400" b="0">
                <a:solidFill>
                  <a:schemeClr val="tx1"/>
                </a:solidFill>
                <a:cs typeface="Times New Roman" pitchFamily="18" charset="0"/>
              </a:rPr>
              <a:t>X</a:t>
            </a:r>
            <a:r>
              <a:rPr kumimoji="0" lang="zh-CN" altLang="en-US" sz="2400" b="0">
                <a:solidFill>
                  <a:schemeClr val="tx1"/>
                </a:solidFill>
                <a:cs typeface="Times New Roman" pitchFamily="18" charset="0"/>
              </a:rPr>
              <a:t>为无关</a:t>
            </a:r>
            <a:r>
              <a:rPr kumimoji="0" lang="zh-CN" altLang="en-US" sz="2400" b="0">
                <a:solidFill>
                  <a:schemeClr val="tx1"/>
                </a:solidFill>
                <a:latin typeface="Arial" charset="0"/>
              </a:rPr>
              <a:t> </a:t>
            </a:r>
          </a:p>
        </p:txBody>
      </p:sp>
      <p:sp>
        <p:nvSpPr>
          <p:cNvPr id="283684" name="AutoShape 36">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3652"/>
                                        </p:tgtEl>
                                        <p:attrNameLst>
                                          <p:attrName>style.visibility</p:attrName>
                                        </p:attrNameLst>
                                      </p:cBhvr>
                                      <p:to>
                                        <p:strVal val="visible"/>
                                      </p:to>
                                    </p:set>
                                    <p:animEffect transition="in" filter="wipe(left)">
                                      <p:cBhvr>
                                        <p:cTn id="7" dur="1000"/>
                                        <p:tgtEl>
                                          <p:spTgt spid="283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3653"/>
                                        </p:tgtEl>
                                        <p:attrNameLst>
                                          <p:attrName>style.visibility</p:attrName>
                                        </p:attrNameLst>
                                      </p:cBhvr>
                                      <p:to>
                                        <p:strVal val="visible"/>
                                      </p:to>
                                    </p:set>
                                    <p:animEffect transition="in" filter="wipe(left)">
                                      <p:cBhvr>
                                        <p:cTn id="12" dur="1000"/>
                                        <p:tgtEl>
                                          <p:spTgt spid="283653"/>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283654"/>
                                        </p:tgtEl>
                                        <p:attrNameLst>
                                          <p:attrName>style.visibility</p:attrName>
                                        </p:attrNameLst>
                                      </p:cBhvr>
                                      <p:to>
                                        <p:strVal val="visible"/>
                                      </p:to>
                                    </p:set>
                                    <p:animEffect transition="in" filter="wipe(left)">
                                      <p:cBhvr>
                                        <p:cTn id="16" dur="1000"/>
                                        <p:tgtEl>
                                          <p:spTgt spid="283654"/>
                                        </p:tgtEl>
                                      </p:cBhvr>
                                    </p:animEffec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83683"/>
                                        </p:tgtEl>
                                        <p:attrNameLst>
                                          <p:attrName>style.visibility</p:attrName>
                                        </p:attrNameLst>
                                      </p:cBhvr>
                                      <p:to>
                                        <p:strVal val="visible"/>
                                      </p:to>
                                    </p:set>
                                    <p:animEffect transition="in" filter="wipe(left)">
                                      <p:cBhvr>
                                        <p:cTn id="20" dur="1000"/>
                                        <p:tgtEl>
                                          <p:spTgt spid="283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p:bldP spid="2836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ChangeArrowheads="1"/>
          </p:cNvSpPr>
          <p:nvPr/>
        </p:nvSpPr>
        <p:spPr bwMode="auto">
          <a:xfrm>
            <a:off x="4572000" y="1773238"/>
            <a:ext cx="4321175" cy="411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spcBef>
                <a:spcPct val="0"/>
              </a:spcBef>
              <a:buSzTx/>
              <a:buFontTx/>
              <a:buChar char="•"/>
            </a:pPr>
            <a:r>
              <a:rPr lang="zh-CN" altLang="en-US" sz="2400"/>
              <a:t>采样：以相等的时间间隔，将时间上连续的模拟信号截取成</a:t>
            </a:r>
            <a:r>
              <a:rPr lang="zh-CN" altLang="en-US" sz="2400">
                <a:solidFill>
                  <a:srgbClr val="FF0000"/>
                </a:solidFill>
              </a:rPr>
              <a:t>时间</a:t>
            </a:r>
            <a:r>
              <a:rPr lang="zh-CN" altLang="en-US" sz="2400"/>
              <a:t>上离散的数字信号</a:t>
            </a:r>
          </a:p>
          <a:p>
            <a:pPr algn="l" eaLnBrk="0" hangingPunct="0">
              <a:lnSpc>
                <a:spcPct val="120000"/>
              </a:lnSpc>
              <a:spcBef>
                <a:spcPct val="0"/>
              </a:spcBef>
              <a:buSzTx/>
              <a:buFontTx/>
              <a:buChar char="•"/>
            </a:pPr>
            <a:r>
              <a:rPr lang="zh-CN" altLang="en-US" sz="2400"/>
              <a:t>量化：将采样得到的瞬间幅度值离散化，也就是用有限个幅度值近似表示原来连续变化的幅度值 </a:t>
            </a:r>
          </a:p>
          <a:p>
            <a:pPr algn="l" eaLnBrk="0" hangingPunct="0">
              <a:lnSpc>
                <a:spcPct val="120000"/>
              </a:lnSpc>
              <a:spcBef>
                <a:spcPct val="0"/>
              </a:spcBef>
              <a:buSzTx/>
              <a:buFontTx/>
              <a:buChar char="•"/>
            </a:pPr>
            <a:r>
              <a:rPr lang="zh-CN" altLang="en-US" sz="2400"/>
              <a:t>编码：按照一定的规律，把量化后的值用二进制数字表示。</a:t>
            </a:r>
            <a:r>
              <a:rPr lang="zh-CN" altLang="en-US" sz="2800"/>
              <a:t> </a:t>
            </a:r>
          </a:p>
        </p:txBody>
      </p:sp>
      <p:pic>
        <p:nvPicPr>
          <p:cNvPr id="130054" name="Picture 6" descr="1-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388" y="2636838"/>
            <a:ext cx="430530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30055" name="Picture 7" descr="1-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388" y="4437063"/>
            <a:ext cx="4286250" cy="1905000"/>
          </a:xfrm>
          <a:prstGeom prst="rect">
            <a:avLst/>
          </a:prstGeom>
          <a:noFill/>
          <a:extLst>
            <a:ext uri="{909E8E84-426E-40DD-AFC4-6F175D3DCCD1}">
              <a14:hiddenFill xmlns:a14="http://schemas.microsoft.com/office/drawing/2010/main">
                <a:solidFill>
                  <a:srgbClr val="FFFFFF"/>
                </a:solidFill>
              </a14:hiddenFill>
            </a:ext>
          </a:extLst>
        </p:spPr>
      </p:pic>
      <p:sp>
        <p:nvSpPr>
          <p:cNvPr id="130056" name="Text Box 8"/>
          <p:cNvSpPr txBox="1">
            <a:spLocks noChangeArrowheads="1"/>
          </p:cNvSpPr>
          <p:nvPr/>
        </p:nvSpPr>
        <p:spPr bwMode="auto">
          <a:xfrm>
            <a:off x="323850" y="1341438"/>
            <a:ext cx="424815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t>在数字电路中存储、处理和传输：模拟信号           数字信号</a:t>
            </a:r>
          </a:p>
        </p:txBody>
      </p:sp>
      <p:sp>
        <p:nvSpPr>
          <p:cNvPr id="130057" name="AutoShape 9"/>
          <p:cNvSpPr>
            <a:spLocks noChangeArrowheads="1"/>
          </p:cNvSpPr>
          <p:nvPr/>
        </p:nvSpPr>
        <p:spPr bwMode="auto">
          <a:xfrm>
            <a:off x="2411413" y="1773238"/>
            <a:ext cx="431800" cy="287337"/>
          </a:xfrm>
          <a:prstGeom prst="rightArrow">
            <a:avLst>
              <a:gd name="adj1" fmla="val 50000"/>
              <a:gd name="adj2" fmla="val 37569"/>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a:solidFill>
                <a:srgbClr val="FF0000"/>
              </a:solidFill>
            </a:endParaRPr>
          </a:p>
        </p:txBody>
      </p:sp>
      <p:sp>
        <p:nvSpPr>
          <p:cNvPr id="130059" name="AutoShape 11"/>
          <p:cNvSpPr>
            <a:spLocks noChangeArrowheads="1"/>
          </p:cNvSpPr>
          <p:nvPr/>
        </p:nvSpPr>
        <p:spPr bwMode="auto">
          <a:xfrm>
            <a:off x="1763713" y="4076700"/>
            <a:ext cx="360362" cy="503238"/>
          </a:xfrm>
          <a:prstGeom prst="downArrow">
            <a:avLst>
              <a:gd name="adj1" fmla="val 50000"/>
              <a:gd name="adj2" fmla="val 34912"/>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0060" name="Text Box 12"/>
          <p:cNvSpPr txBox="1">
            <a:spLocks noChangeArrowheads="1"/>
          </p:cNvSpPr>
          <p:nvPr/>
        </p:nvSpPr>
        <p:spPr bwMode="auto">
          <a:xfrm>
            <a:off x="2195513" y="4149725"/>
            <a:ext cx="22320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a:solidFill>
                  <a:srgbClr val="FF0000"/>
                </a:solidFill>
              </a:rPr>
              <a:t>采样、量化、编码</a:t>
            </a:r>
          </a:p>
        </p:txBody>
      </p:sp>
      <p:sp>
        <p:nvSpPr>
          <p:cNvPr id="130063" name="Rectangle 15"/>
          <p:cNvSpPr>
            <a:spLocks noChangeArrowheads="1"/>
          </p:cNvSpPr>
          <p:nvPr/>
        </p:nvSpPr>
        <p:spPr bwMode="auto">
          <a:xfrm>
            <a:off x="250825" y="1196975"/>
            <a:ext cx="8424863" cy="1528763"/>
          </a:xfrm>
          <a:prstGeom prst="rect">
            <a:avLst/>
          </a:prstGeom>
          <a:solidFill>
            <a:schemeClr val="bg1"/>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t>电压的幅度值：离散值</a:t>
            </a:r>
            <a:r>
              <a:rPr lang="en-US" altLang="zh-CN" sz="2400"/>
              <a:t>-5 V</a:t>
            </a:r>
            <a:r>
              <a:rPr lang="zh-CN" altLang="en-US" sz="2400"/>
              <a:t>，</a:t>
            </a:r>
            <a:r>
              <a:rPr lang="en-US" altLang="zh-CN" sz="2400"/>
              <a:t>-4 V</a:t>
            </a:r>
            <a:r>
              <a:rPr lang="zh-CN" altLang="en-US" sz="2400"/>
              <a:t>，</a:t>
            </a:r>
            <a:r>
              <a:rPr lang="en-US" altLang="zh-CN" sz="2400"/>
              <a:t>…</a:t>
            </a:r>
            <a:r>
              <a:rPr lang="zh-CN" altLang="en-US" sz="2400"/>
              <a:t>，</a:t>
            </a:r>
            <a:r>
              <a:rPr lang="en-US" altLang="zh-CN" sz="2400"/>
              <a:t>4 V</a:t>
            </a:r>
            <a:r>
              <a:rPr lang="zh-CN" altLang="en-US" sz="2400"/>
              <a:t>，</a:t>
            </a:r>
            <a:r>
              <a:rPr lang="en-US" altLang="zh-CN" sz="2400"/>
              <a:t>5 V</a:t>
            </a:r>
          </a:p>
          <a:p>
            <a:pPr>
              <a:spcBef>
                <a:spcPct val="50000"/>
              </a:spcBef>
            </a:pPr>
            <a:r>
              <a:rPr lang="zh-CN" altLang="en-US" sz="2400"/>
              <a:t>采样：</a:t>
            </a:r>
            <a:r>
              <a:rPr lang="en-US" altLang="zh-CN" sz="2400"/>
              <a:t>1.23 V </a:t>
            </a:r>
            <a:r>
              <a:rPr lang="zh-CN" altLang="en-US" sz="2400"/>
              <a:t>→ 量化取</a:t>
            </a:r>
            <a:r>
              <a:rPr lang="en-US" altLang="zh-CN" sz="2400"/>
              <a:t>1 V </a:t>
            </a:r>
            <a:r>
              <a:rPr lang="zh-CN" altLang="en-US" sz="2400"/>
              <a:t>→ 编码 </a:t>
            </a:r>
            <a:r>
              <a:rPr lang="en-US" altLang="zh-CN" sz="2400"/>
              <a:t>0001</a:t>
            </a:r>
          </a:p>
          <a:p>
            <a:pPr>
              <a:spcBef>
                <a:spcPct val="50000"/>
              </a:spcBef>
            </a:pPr>
            <a:r>
              <a:rPr lang="zh-CN" altLang="en-US" sz="2400"/>
              <a:t>采样： </a:t>
            </a:r>
            <a:r>
              <a:rPr lang="en-US" altLang="zh-CN" sz="2400"/>
              <a:t>-2.68 V </a:t>
            </a:r>
            <a:r>
              <a:rPr lang="zh-CN" altLang="en-US" sz="2400"/>
              <a:t>→ 量化取 </a:t>
            </a:r>
            <a:r>
              <a:rPr lang="en-US" altLang="zh-CN" sz="2400"/>
              <a:t>-3 V  </a:t>
            </a:r>
            <a:r>
              <a:rPr lang="zh-CN" altLang="en-US" sz="2400"/>
              <a:t>→  编码 </a:t>
            </a:r>
            <a:r>
              <a:rPr lang="en-US" altLang="zh-CN" sz="2400"/>
              <a:t>1101</a:t>
            </a:r>
            <a:endParaRPr lang="zh-CN" altLang="en-US" sz="2400"/>
          </a:p>
        </p:txBody>
      </p:sp>
      <p:sp>
        <p:nvSpPr>
          <p:cNvPr id="130064" name="AutoShape 16">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5" name="Rectangle 17"/>
          <p:cNvSpPr>
            <a:spLocks noRot="1" noChangeArrowheads="1"/>
          </p:cNvSpPr>
          <p:nvPr/>
        </p:nvSpPr>
        <p:spPr bwMode="auto">
          <a:xfrm>
            <a:off x="603250" y="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1.1.1  </a:t>
            </a:r>
            <a:r>
              <a:rPr kumimoji="0" lang="zh-CN" altLang="en-US" sz="4400">
                <a:solidFill>
                  <a:schemeClr val="tx2"/>
                </a:solidFill>
              </a:rPr>
              <a:t>数字信号及模拟信号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0056">
                                            <p:txEl>
                                              <p:pRg st="0" end="0"/>
                                            </p:txEl>
                                          </p:spTgt>
                                        </p:tgtEl>
                                        <p:attrNameLst>
                                          <p:attrName>style.visibility</p:attrName>
                                        </p:attrNameLst>
                                      </p:cBhvr>
                                      <p:to>
                                        <p:strVal val="visible"/>
                                      </p:to>
                                    </p:set>
                                    <p:anim calcmode="discrete" valueType="clr">
                                      <p:cBhvr override="childStyle">
                                        <p:cTn id="7" dur="80"/>
                                        <p:tgtEl>
                                          <p:spTgt spid="13005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005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0056">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0057"/>
                                        </p:tgtEl>
                                        <p:attrNameLst>
                                          <p:attrName>style.visibility</p:attrName>
                                        </p:attrNameLst>
                                      </p:cBhvr>
                                      <p:to>
                                        <p:strVal val="visible"/>
                                      </p:to>
                                    </p:set>
                                    <p:animEffect transition="in" filter="wipe(left)">
                                      <p:cBhvr>
                                        <p:cTn id="14" dur="500"/>
                                        <p:tgtEl>
                                          <p:spTgt spid="13005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30054"/>
                                        </p:tgtEl>
                                        <p:attrNameLst>
                                          <p:attrName>style.visibility</p:attrName>
                                        </p:attrNameLst>
                                      </p:cBhvr>
                                      <p:to>
                                        <p:strVal val="visible"/>
                                      </p:to>
                                    </p:set>
                                    <p:animEffect transition="in" filter="wipe(left)">
                                      <p:cBhvr>
                                        <p:cTn id="19" dur="1000"/>
                                        <p:tgtEl>
                                          <p:spTgt spid="1300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0059"/>
                                        </p:tgtEl>
                                        <p:attrNameLst>
                                          <p:attrName>style.visibility</p:attrName>
                                        </p:attrNameLst>
                                      </p:cBhvr>
                                      <p:to>
                                        <p:strVal val="visible"/>
                                      </p:to>
                                    </p:set>
                                    <p:animEffect transition="in" filter="wipe(up)">
                                      <p:cBhvr>
                                        <p:cTn id="24" dur="500"/>
                                        <p:tgtEl>
                                          <p:spTgt spid="13005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0060"/>
                                        </p:tgtEl>
                                        <p:attrNameLst>
                                          <p:attrName>style.visibility</p:attrName>
                                        </p:attrNameLst>
                                      </p:cBhvr>
                                      <p:to>
                                        <p:strVal val="visible"/>
                                      </p:to>
                                    </p:set>
                                    <p:animEffect transition="in" filter="wipe(left)">
                                      <p:cBhvr>
                                        <p:cTn id="29" dur="1000"/>
                                        <p:tgtEl>
                                          <p:spTgt spid="13006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0055"/>
                                        </p:tgtEl>
                                        <p:attrNameLst>
                                          <p:attrName>style.visibility</p:attrName>
                                        </p:attrNameLst>
                                      </p:cBhvr>
                                      <p:to>
                                        <p:strVal val="visible"/>
                                      </p:to>
                                    </p:set>
                                    <p:animEffect transition="in" filter="wipe(left)">
                                      <p:cBhvr>
                                        <p:cTn id="34" dur="1000"/>
                                        <p:tgtEl>
                                          <p:spTgt spid="13005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30051">
                                            <p:txEl>
                                              <p:pRg st="0" end="0"/>
                                            </p:txEl>
                                          </p:spTgt>
                                        </p:tgtEl>
                                        <p:attrNameLst>
                                          <p:attrName>style.visibility</p:attrName>
                                        </p:attrNameLst>
                                      </p:cBhvr>
                                      <p:to>
                                        <p:strVal val="visible"/>
                                      </p:to>
                                    </p:set>
                                    <p:animEffect transition="in" filter="wipe(up)">
                                      <p:cBhvr>
                                        <p:cTn id="39" dur="500"/>
                                        <p:tgtEl>
                                          <p:spTgt spid="130051">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30051">
                                            <p:txEl>
                                              <p:pRg st="1" end="1"/>
                                            </p:txEl>
                                          </p:spTgt>
                                        </p:tgtEl>
                                        <p:attrNameLst>
                                          <p:attrName>style.visibility</p:attrName>
                                        </p:attrNameLst>
                                      </p:cBhvr>
                                      <p:to>
                                        <p:strVal val="visible"/>
                                      </p:to>
                                    </p:set>
                                    <p:animEffect transition="in" filter="wipe(up)">
                                      <p:cBhvr>
                                        <p:cTn id="44" dur="500"/>
                                        <p:tgtEl>
                                          <p:spTgt spid="130051">
                                            <p:txEl>
                                              <p:pRg st="1" end="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30051">
                                            <p:txEl>
                                              <p:pRg st="2" end="2"/>
                                            </p:txEl>
                                          </p:spTgt>
                                        </p:tgtEl>
                                        <p:attrNameLst>
                                          <p:attrName>style.visibility</p:attrName>
                                        </p:attrNameLst>
                                      </p:cBhvr>
                                      <p:to>
                                        <p:strVal val="visible"/>
                                      </p:to>
                                    </p:set>
                                    <p:animEffect transition="in" filter="wipe(up)">
                                      <p:cBhvr>
                                        <p:cTn id="49" dur="500"/>
                                        <p:tgtEl>
                                          <p:spTgt spid="130051">
                                            <p:txEl>
                                              <p:pRg st="2" end="2"/>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1" nodeType="clickEffect">
                                  <p:stCondLst>
                                    <p:cond delay="0"/>
                                  </p:stCondLst>
                                  <p:childTnLst>
                                    <p:set>
                                      <p:cBhvr>
                                        <p:cTn id="53" dur="1" fill="hold">
                                          <p:stCondLst>
                                            <p:cond delay="0"/>
                                          </p:stCondLst>
                                        </p:cTn>
                                        <p:tgtEl>
                                          <p:spTgt spid="130063">
                                            <p:bg/>
                                          </p:spTgt>
                                        </p:tgtEl>
                                        <p:attrNameLst>
                                          <p:attrName>style.visibility</p:attrName>
                                        </p:attrNameLst>
                                      </p:cBhvr>
                                      <p:to>
                                        <p:strVal val="visible"/>
                                      </p:to>
                                    </p:set>
                                    <p:anim calcmode="lin" valueType="num">
                                      <p:cBhvr additive="base">
                                        <p:cTn id="54" dur="500" fill="hold"/>
                                        <p:tgtEl>
                                          <p:spTgt spid="130063">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30063">
                                            <p:bg/>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30063">
                                            <p:txEl>
                                              <p:pRg st="0" end="0"/>
                                            </p:txEl>
                                          </p:spTgt>
                                        </p:tgtEl>
                                        <p:attrNameLst>
                                          <p:attrName>style.visibility</p:attrName>
                                        </p:attrNameLst>
                                      </p:cBhvr>
                                      <p:to>
                                        <p:strVal val="visible"/>
                                      </p:to>
                                    </p:set>
                                    <p:animEffect transition="in" filter="wipe(left)">
                                      <p:cBhvr>
                                        <p:cTn id="60" dur="1000"/>
                                        <p:tgtEl>
                                          <p:spTgt spid="130063">
                                            <p:txEl>
                                              <p:pRg st="0" end="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30063">
                                            <p:txEl>
                                              <p:pRg st="1" end="1"/>
                                            </p:txEl>
                                          </p:spTgt>
                                        </p:tgtEl>
                                        <p:attrNameLst>
                                          <p:attrName>style.visibility</p:attrName>
                                        </p:attrNameLst>
                                      </p:cBhvr>
                                      <p:to>
                                        <p:strVal val="visible"/>
                                      </p:to>
                                    </p:set>
                                    <p:animEffect transition="in" filter="wipe(left)">
                                      <p:cBhvr>
                                        <p:cTn id="65" dur="1000"/>
                                        <p:tgtEl>
                                          <p:spTgt spid="130063">
                                            <p:txEl>
                                              <p:pRg st="1" end="1"/>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30063">
                                            <p:txEl>
                                              <p:pRg st="2" end="2"/>
                                            </p:txEl>
                                          </p:spTgt>
                                        </p:tgtEl>
                                        <p:attrNameLst>
                                          <p:attrName>style.visibility</p:attrName>
                                        </p:attrNameLst>
                                      </p:cBhvr>
                                      <p:to>
                                        <p:strVal val="visible"/>
                                      </p:to>
                                    </p:set>
                                    <p:animEffect transition="in" filter="wipe(left)">
                                      <p:cBhvr>
                                        <p:cTn id="70" dur="1000"/>
                                        <p:tgtEl>
                                          <p:spTgt spid="1300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7" grpId="0" animBg="1"/>
      <p:bldP spid="130059" grpId="0" animBg="1"/>
      <p:bldP spid="130060" grpId="0"/>
      <p:bldP spid="130063" grpId="1" uiExpand="1" build="allAtOnce"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rrowheads="1"/>
          </p:cNvSpPr>
          <p:nvPr>
            <p:ph type="title"/>
          </p:nvPr>
        </p:nvSpPr>
        <p:spPr/>
        <p:txBody>
          <a:bodyPr/>
          <a:lstStyle/>
          <a:p>
            <a:endParaRPr lang="zh-CN" altLang="en-US"/>
          </a:p>
        </p:txBody>
      </p:sp>
      <p:sp>
        <p:nvSpPr>
          <p:cNvPr id="284675" name="Rectangle 3"/>
          <p:cNvSpPr>
            <a:spLocks noGrp="1" noRot="1" noChangeArrowheads="1"/>
          </p:cNvSpPr>
          <p:nvPr>
            <p:ph type="body" idx="1"/>
          </p:nvPr>
        </p:nvSpPr>
        <p:spPr>
          <a:xfrm>
            <a:off x="304800" y="1341438"/>
            <a:ext cx="8540750" cy="792162"/>
          </a:xfrm>
        </p:spPr>
        <p:txBody>
          <a:bodyPr/>
          <a:lstStyle/>
          <a:p>
            <a:pPr lvl="1">
              <a:buFont typeface="Wingdings" pitchFamily="2" charset="2"/>
              <a:buNone/>
            </a:pPr>
            <a:r>
              <a:rPr lang="en-US" altLang="zh-CN" b="1"/>
              <a:t>3) </a:t>
            </a:r>
            <a:r>
              <a:rPr lang="en-US" altLang="zh-CN" b="1">
                <a:latin typeface="MS Mincho" pitchFamily="49" charset="-128"/>
                <a:ea typeface="MS Mincho" pitchFamily="49" charset="-128"/>
              </a:rPr>
              <a:t> </a:t>
            </a:r>
            <a:r>
              <a:rPr lang="en-US" altLang="zh-CN" b="1"/>
              <a:t>74HC04—</a:t>
            </a:r>
            <a:r>
              <a:rPr lang="zh-CN" altLang="en-US" b="1"/>
              <a:t>非门</a:t>
            </a:r>
            <a:r>
              <a:rPr lang="en-US" altLang="zh-CN" b="1"/>
              <a:t>(</a:t>
            </a:r>
            <a:r>
              <a:rPr lang="zh-CN" altLang="en-US" b="1"/>
              <a:t>六反相器</a:t>
            </a:r>
            <a:r>
              <a:rPr lang="en-US" altLang="zh-CN" b="1"/>
              <a:t>)</a:t>
            </a:r>
          </a:p>
        </p:txBody>
      </p:sp>
      <p:pic>
        <p:nvPicPr>
          <p:cNvPr id="284676" name="Picture 4" descr="1-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363" y="2060575"/>
            <a:ext cx="5580062"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677" name="Rectangle 5"/>
          <p:cNvSpPr>
            <a:spLocks noChangeArrowheads="1"/>
          </p:cNvSpPr>
          <p:nvPr/>
        </p:nvSpPr>
        <p:spPr bwMode="auto">
          <a:xfrm>
            <a:off x="6662738" y="2060575"/>
            <a:ext cx="136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zh-CN" altLang="en-US" sz="2400" b="0">
                <a:solidFill>
                  <a:schemeClr val="tx1"/>
                </a:solidFill>
                <a:latin typeface="Arial" charset="0"/>
                <a:ea typeface="黑体" pitchFamily="2" charset="-122"/>
                <a:cs typeface="Arial" charset="0"/>
              </a:rPr>
              <a:t>功能表</a:t>
            </a:r>
          </a:p>
        </p:txBody>
      </p:sp>
      <p:graphicFrame>
        <p:nvGraphicFramePr>
          <p:cNvPr id="284678" name="Group 6"/>
          <p:cNvGraphicFramePr>
            <a:graphicFrameLocks noGrp="1"/>
          </p:cNvGraphicFramePr>
          <p:nvPr/>
        </p:nvGraphicFramePr>
        <p:xfrm>
          <a:off x="6203950" y="2781300"/>
          <a:ext cx="2616200" cy="1828800"/>
        </p:xfrm>
        <a:graphic>
          <a:graphicData uri="http://schemas.openxmlformats.org/drawingml/2006/table">
            <a:tbl>
              <a:tblPr/>
              <a:tblGrid>
                <a:gridCol w="1219200"/>
                <a:gridCol w="1397000"/>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输入端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输出端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nY</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4695" name="AutoShape 23">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4676"/>
                                        </p:tgtEl>
                                        <p:attrNameLst>
                                          <p:attrName>style.visibility</p:attrName>
                                        </p:attrNameLst>
                                      </p:cBhvr>
                                      <p:to>
                                        <p:strVal val="visible"/>
                                      </p:to>
                                    </p:set>
                                    <p:animEffect transition="in" filter="wipe(left)">
                                      <p:cBhvr>
                                        <p:cTn id="7" dur="1000"/>
                                        <p:tgtEl>
                                          <p:spTgt spid="284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4677"/>
                                        </p:tgtEl>
                                        <p:attrNameLst>
                                          <p:attrName>style.visibility</p:attrName>
                                        </p:attrNameLst>
                                      </p:cBhvr>
                                      <p:to>
                                        <p:strVal val="visible"/>
                                      </p:to>
                                    </p:set>
                                    <p:animEffect transition="in" filter="wipe(left)">
                                      <p:cBhvr>
                                        <p:cTn id="12" dur="1000"/>
                                        <p:tgtEl>
                                          <p:spTgt spid="284677"/>
                                        </p:tgtEl>
                                      </p:cBhvr>
                                    </p:animEffect>
                                  </p:childTnLst>
                                </p:cTn>
                              </p:par>
                              <p:par>
                                <p:cTn id="13" presetID="22" presetClass="entr" presetSubtype="8" fill="hold" nodeType="withEffect">
                                  <p:stCondLst>
                                    <p:cond delay="0"/>
                                  </p:stCondLst>
                                  <p:childTnLst>
                                    <p:set>
                                      <p:cBhvr>
                                        <p:cTn id="14" dur="1" fill="hold">
                                          <p:stCondLst>
                                            <p:cond delay="0"/>
                                          </p:stCondLst>
                                        </p:cTn>
                                        <p:tgtEl>
                                          <p:spTgt spid="284678"/>
                                        </p:tgtEl>
                                        <p:attrNameLst>
                                          <p:attrName>style.visibility</p:attrName>
                                        </p:attrNameLst>
                                      </p:cBhvr>
                                      <p:to>
                                        <p:strVal val="visible"/>
                                      </p:to>
                                    </p:set>
                                    <p:animEffect transition="in" filter="wipe(left)">
                                      <p:cBhvr>
                                        <p:cTn id="15" dur="1000"/>
                                        <p:tgtEl>
                                          <p:spTgt spid="284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7"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rrowheads="1"/>
          </p:cNvSpPr>
          <p:nvPr>
            <p:ph type="title"/>
          </p:nvPr>
        </p:nvSpPr>
        <p:spPr/>
        <p:txBody>
          <a:bodyPr/>
          <a:lstStyle/>
          <a:p>
            <a:endParaRPr lang="zh-CN" altLang="en-US"/>
          </a:p>
        </p:txBody>
      </p:sp>
      <p:sp>
        <p:nvSpPr>
          <p:cNvPr id="285699" name="Rectangle 3"/>
          <p:cNvSpPr>
            <a:spLocks noGrp="1" noRot="1" noChangeArrowheads="1"/>
          </p:cNvSpPr>
          <p:nvPr>
            <p:ph type="body" idx="1"/>
          </p:nvPr>
        </p:nvSpPr>
        <p:spPr>
          <a:xfrm>
            <a:off x="304800" y="1341438"/>
            <a:ext cx="8540750" cy="647700"/>
          </a:xfrm>
        </p:spPr>
        <p:txBody>
          <a:bodyPr/>
          <a:lstStyle/>
          <a:p>
            <a:pPr lvl="1">
              <a:buFont typeface="Wingdings" pitchFamily="2" charset="2"/>
              <a:buNone/>
            </a:pPr>
            <a:r>
              <a:rPr lang="en-US" altLang="zh-CN" b="1"/>
              <a:t>4) </a:t>
            </a:r>
            <a:r>
              <a:rPr lang="en-US" altLang="zh-CN" b="1">
                <a:latin typeface="MS Mincho" pitchFamily="49" charset="-128"/>
                <a:ea typeface="MS Mincho" pitchFamily="49" charset="-128"/>
              </a:rPr>
              <a:t> </a:t>
            </a:r>
            <a:r>
              <a:rPr lang="en-US" altLang="zh-CN" b="1"/>
              <a:t>74HC08—2</a:t>
            </a:r>
            <a:r>
              <a:rPr lang="zh-CN" altLang="en-US" b="1"/>
              <a:t>输入与门</a:t>
            </a:r>
          </a:p>
        </p:txBody>
      </p:sp>
      <p:pic>
        <p:nvPicPr>
          <p:cNvPr id="285700" name="Picture 4" descr="1-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05038"/>
            <a:ext cx="5364163"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701" name="Rectangle 5"/>
          <p:cNvSpPr>
            <a:spLocks noChangeArrowheads="1"/>
          </p:cNvSpPr>
          <p:nvPr/>
        </p:nvSpPr>
        <p:spPr bwMode="auto">
          <a:xfrm>
            <a:off x="6659563" y="1989138"/>
            <a:ext cx="1370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zh-CN" altLang="en-US" sz="2400">
                <a:solidFill>
                  <a:schemeClr val="tx1"/>
                </a:solidFill>
                <a:latin typeface="Arial" charset="0"/>
                <a:ea typeface="黑体" pitchFamily="2" charset="-122"/>
                <a:cs typeface="Arial" charset="0"/>
              </a:rPr>
              <a:t>功能表</a:t>
            </a:r>
          </a:p>
        </p:txBody>
      </p:sp>
      <p:graphicFrame>
        <p:nvGraphicFramePr>
          <p:cNvPr id="285702" name="Group 6"/>
          <p:cNvGraphicFramePr>
            <a:graphicFrameLocks noGrp="1"/>
          </p:cNvGraphicFramePr>
          <p:nvPr/>
        </p:nvGraphicFramePr>
        <p:xfrm>
          <a:off x="5795963" y="2636838"/>
          <a:ext cx="3097212" cy="2743200"/>
        </p:xfrm>
        <a:graphic>
          <a:graphicData uri="http://schemas.openxmlformats.org/drawingml/2006/table">
            <a:tbl>
              <a:tblPr/>
              <a:tblGrid>
                <a:gridCol w="931862"/>
                <a:gridCol w="920750"/>
                <a:gridCol w="1244600"/>
              </a:tblGrid>
              <a:tr h="2286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输入端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输出端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nB</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nY</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5731" name="AutoShape 35">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wipe(left)">
                                      <p:cBhvr>
                                        <p:cTn id="7" dur="1000"/>
                                        <p:tgtEl>
                                          <p:spTgt spid="285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701"/>
                                        </p:tgtEl>
                                        <p:attrNameLst>
                                          <p:attrName>style.visibility</p:attrName>
                                        </p:attrNameLst>
                                      </p:cBhvr>
                                      <p:to>
                                        <p:strVal val="visible"/>
                                      </p:to>
                                    </p:set>
                                    <p:animEffect transition="in" filter="wipe(left)">
                                      <p:cBhvr>
                                        <p:cTn id="12" dur="1000"/>
                                        <p:tgtEl>
                                          <p:spTgt spid="285701"/>
                                        </p:tgtEl>
                                      </p:cBhvr>
                                    </p:animEffect>
                                  </p:childTnLst>
                                </p:cTn>
                              </p:par>
                              <p:par>
                                <p:cTn id="13" presetID="22" presetClass="entr" presetSubtype="8" fill="hold" nodeType="withEffect">
                                  <p:stCondLst>
                                    <p:cond delay="0"/>
                                  </p:stCondLst>
                                  <p:childTnLst>
                                    <p:set>
                                      <p:cBhvr>
                                        <p:cTn id="14" dur="1" fill="hold">
                                          <p:stCondLst>
                                            <p:cond delay="0"/>
                                          </p:stCondLst>
                                        </p:cTn>
                                        <p:tgtEl>
                                          <p:spTgt spid="285702"/>
                                        </p:tgtEl>
                                        <p:attrNameLst>
                                          <p:attrName>style.visibility</p:attrName>
                                        </p:attrNameLst>
                                      </p:cBhvr>
                                      <p:to>
                                        <p:strVal val="visible"/>
                                      </p:to>
                                    </p:set>
                                    <p:animEffect transition="in" filter="wipe(left)">
                                      <p:cBhvr>
                                        <p:cTn id="15" dur="1000"/>
                                        <p:tgtEl>
                                          <p:spTgt spid="285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rrowheads="1"/>
          </p:cNvSpPr>
          <p:nvPr>
            <p:ph type="title"/>
          </p:nvPr>
        </p:nvSpPr>
        <p:spPr/>
        <p:txBody>
          <a:bodyPr/>
          <a:lstStyle/>
          <a:p>
            <a:endParaRPr lang="zh-CN" altLang="en-US"/>
          </a:p>
        </p:txBody>
      </p:sp>
      <p:sp>
        <p:nvSpPr>
          <p:cNvPr id="286723" name="Rectangle 3"/>
          <p:cNvSpPr>
            <a:spLocks noGrp="1" noRot="1" noChangeArrowheads="1"/>
          </p:cNvSpPr>
          <p:nvPr>
            <p:ph type="body" idx="1"/>
          </p:nvPr>
        </p:nvSpPr>
        <p:spPr>
          <a:xfrm>
            <a:off x="304800" y="1341438"/>
            <a:ext cx="8540750" cy="863600"/>
          </a:xfrm>
        </p:spPr>
        <p:txBody>
          <a:bodyPr/>
          <a:lstStyle/>
          <a:p>
            <a:pPr lvl="1">
              <a:buFont typeface="Wingdings" pitchFamily="2" charset="2"/>
              <a:buNone/>
            </a:pPr>
            <a:r>
              <a:rPr lang="en-US" altLang="zh-CN" b="1"/>
              <a:t>5) </a:t>
            </a:r>
            <a:r>
              <a:rPr lang="en-US" altLang="zh-CN" b="1">
                <a:latin typeface="MS Mincho" pitchFamily="49" charset="-128"/>
                <a:ea typeface="MS Mincho" pitchFamily="49" charset="-128"/>
              </a:rPr>
              <a:t> </a:t>
            </a:r>
            <a:r>
              <a:rPr lang="en-US" altLang="zh-CN" b="1"/>
              <a:t>74HC32—2</a:t>
            </a:r>
            <a:r>
              <a:rPr lang="zh-CN" altLang="en-US" b="1"/>
              <a:t>输入或门</a:t>
            </a:r>
          </a:p>
        </p:txBody>
      </p:sp>
      <p:pic>
        <p:nvPicPr>
          <p:cNvPr id="286724" name="Picture 4" descr="1-4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133600"/>
            <a:ext cx="5076825"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25" name="Rectangle 5"/>
          <p:cNvSpPr>
            <a:spLocks noChangeArrowheads="1"/>
          </p:cNvSpPr>
          <p:nvPr/>
        </p:nvSpPr>
        <p:spPr bwMode="auto">
          <a:xfrm>
            <a:off x="6040438" y="1862138"/>
            <a:ext cx="1370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zh-CN" altLang="en-US" sz="2400">
                <a:solidFill>
                  <a:schemeClr val="tx1"/>
                </a:solidFill>
                <a:latin typeface="Arial" charset="0"/>
                <a:ea typeface="黑体" pitchFamily="2" charset="-122"/>
                <a:cs typeface="Arial" charset="0"/>
              </a:rPr>
              <a:t>功能表</a:t>
            </a:r>
          </a:p>
        </p:txBody>
      </p:sp>
      <p:graphicFrame>
        <p:nvGraphicFramePr>
          <p:cNvPr id="286726" name="Group 6"/>
          <p:cNvGraphicFramePr>
            <a:graphicFrameLocks noGrp="1"/>
          </p:cNvGraphicFramePr>
          <p:nvPr/>
        </p:nvGraphicFramePr>
        <p:xfrm>
          <a:off x="5292725" y="2492375"/>
          <a:ext cx="3527425" cy="2743200"/>
        </p:xfrm>
        <a:graphic>
          <a:graphicData uri="http://schemas.openxmlformats.org/drawingml/2006/table">
            <a:tbl>
              <a:tblPr/>
              <a:tblGrid>
                <a:gridCol w="1116013"/>
                <a:gridCol w="1116012"/>
                <a:gridCol w="1295400"/>
              </a:tblGrid>
              <a:tr h="15716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输入端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输出端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nB</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nY</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55" name="AutoShape 35">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wipe(left)">
                                      <p:cBhvr>
                                        <p:cTn id="7" dur="1000"/>
                                        <p:tgtEl>
                                          <p:spTgt spid="286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5"/>
                                        </p:tgtEl>
                                        <p:attrNameLst>
                                          <p:attrName>style.visibility</p:attrName>
                                        </p:attrNameLst>
                                      </p:cBhvr>
                                      <p:to>
                                        <p:strVal val="visible"/>
                                      </p:to>
                                    </p:set>
                                    <p:animEffect transition="in" filter="wipe(left)">
                                      <p:cBhvr>
                                        <p:cTn id="12" dur="1000"/>
                                        <p:tgtEl>
                                          <p:spTgt spid="286725"/>
                                        </p:tgtEl>
                                      </p:cBhvr>
                                    </p:animEffect>
                                  </p:childTnLst>
                                </p:cTn>
                              </p:par>
                              <p:par>
                                <p:cTn id="13" presetID="22" presetClass="entr" presetSubtype="8" fill="hold" nodeType="withEffect">
                                  <p:stCondLst>
                                    <p:cond delay="0"/>
                                  </p:stCondLst>
                                  <p:childTnLst>
                                    <p:set>
                                      <p:cBhvr>
                                        <p:cTn id="14" dur="1" fill="hold">
                                          <p:stCondLst>
                                            <p:cond delay="0"/>
                                          </p:stCondLst>
                                        </p:cTn>
                                        <p:tgtEl>
                                          <p:spTgt spid="286726"/>
                                        </p:tgtEl>
                                        <p:attrNameLst>
                                          <p:attrName>style.visibility</p:attrName>
                                        </p:attrNameLst>
                                      </p:cBhvr>
                                      <p:to>
                                        <p:strVal val="visible"/>
                                      </p:to>
                                    </p:set>
                                    <p:animEffect transition="in" filter="wipe(left)">
                                      <p:cBhvr>
                                        <p:cTn id="15" dur="1000"/>
                                        <p:tgtEl>
                                          <p:spTgt spid="286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rrowheads="1"/>
          </p:cNvSpPr>
          <p:nvPr>
            <p:ph type="title"/>
          </p:nvPr>
        </p:nvSpPr>
        <p:spPr/>
        <p:txBody>
          <a:bodyPr/>
          <a:lstStyle/>
          <a:p>
            <a:endParaRPr lang="zh-CN" altLang="en-US"/>
          </a:p>
        </p:txBody>
      </p:sp>
      <p:sp>
        <p:nvSpPr>
          <p:cNvPr id="287747" name="Rectangle 3"/>
          <p:cNvSpPr>
            <a:spLocks noGrp="1" noRot="1" noChangeArrowheads="1"/>
          </p:cNvSpPr>
          <p:nvPr>
            <p:ph type="body" idx="1"/>
          </p:nvPr>
        </p:nvSpPr>
        <p:spPr>
          <a:xfrm>
            <a:off x="304800" y="1341438"/>
            <a:ext cx="8540750" cy="863600"/>
          </a:xfrm>
        </p:spPr>
        <p:txBody>
          <a:bodyPr/>
          <a:lstStyle/>
          <a:p>
            <a:pPr lvl="1">
              <a:buFont typeface="Wingdings" pitchFamily="2" charset="2"/>
              <a:buNone/>
            </a:pPr>
            <a:r>
              <a:rPr lang="en-US" altLang="zh-CN" b="1"/>
              <a:t>6) </a:t>
            </a:r>
            <a:r>
              <a:rPr lang="en-US" altLang="zh-CN" b="1">
                <a:latin typeface="MS Mincho" pitchFamily="49" charset="-128"/>
                <a:ea typeface="MS Mincho" pitchFamily="49" charset="-128"/>
              </a:rPr>
              <a:t> </a:t>
            </a:r>
            <a:r>
              <a:rPr lang="en-US" altLang="zh-CN" b="1"/>
              <a:t>74HC86—2</a:t>
            </a:r>
            <a:r>
              <a:rPr lang="zh-CN" altLang="en-US" b="1"/>
              <a:t>输入异或门</a:t>
            </a:r>
          </a:p>
        </p:txBody>
      </p:sp>
      <p:pic>
        <p:nvPicPr>
          <p:cNvPr id="287748" name="Picture 4" descr="1-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89138"/>
            <a:ext cx="54356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49" name="Rectangle 5"/>
          <p:cNvSpPr>
            <a:spLocks noChangeArrowheads="1"/>
          </p:cNvSpPr>
          <p:nvPr/>
        </p:nvSpPr>
        <p:spPr bwMode="auto">
          <a:xfrm>
            <a:off x="6300788" y="1989138"/>
            <a:ext cx="1370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zh-CN" altLang="en-US" sz="2400">
                <a:solidFill>
                  <a:schemeClr val="tx1"/>
                </a:solidFill>
                <a:latin typeface="Arial" charset="0"/>
                <a:ea typeface="黑体" pitchFamily="2" charset="-122"/>
                <a:cs typeface="Arial" charset="0"/>
              </a:rPr>
              <a:t>功能表</a:t>
            </a:r>
          </a:p>
        </p:txBody>
      </p:sp>
      <p:graphicFrame>
        <p:nvGraphicFramePr>
          <p:cNvPr id="287750" name="Group 6"/>
          <p:cNvGraphicFramePr>
            <a:graphicFrameLocks noGrp="1"/>
          </p:cNvGraphicFramePr>
          <p:nvPr/>
        </p:nvGraphicFramePr>
        <p:xfrm>
          <a:off x="5651500" y="2636838"/>
          <a:ext cx="3024188" cy="2743200"/>
        </p:xfrm>
        <a:graphic>
          <a:graphicData uri="http://schemas.openxmlformats.org/drawingml/2006/table">
            <a:tbl>
              <a:tblPr/>
              <a:tblGrid>
                <a:gridCol w="909638"/>
                <a:gridCol w="901700"/>
                <a:gridCol w="1212850"/>
              </a:tblGrid>
              <a:tr h="2286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输入端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输出端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nB</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nY</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7779" name="AutoShape 35">
            <a:hlinkClick r:id="rId3" action="ppaction://hlinksldjump" highlightClick="1"/>
          </p:cNvPr>
          <p:cNvSpPr>
            <a:spLocks noChangeArrowheads="1"/>
          </p:cNvSpPr>
          <p:nvPr/>
        </p:nvSpPr>
        <p:spPr bwMode="auto">
          <a:xfrm>
            <a:off x="8388350" y="333375"/>
            <a:ext cx="533400" cy="533400"/>
          </a:xfrm>
          <a:prstGeom prst="actionButtonHome">
            <a:avLst/>
          </a:prstGeom>
          <a:solidFill>
            <a:srgbClr val="FF99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780" name="AutoShape 36">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7748"/>
                                        </p:tgtEl>
                                        <p:attrNameLst>
                                          <p:attrName>style.visibility</p:attrName>
                                        </p:attrNameLst>
                                      </p:cBhvr>
                                      <p:to>
                                        <p:strVal val="visible"/>
                                      </p:to>
                                    </p:set>
                                    <p:animEffect transition="in" filter="wipe(left)">
                                      <p:cBhvr>
                                        <p:cTn id="7" dur="1000"/>
                                        <p:tgtEl>
                                          <p:spTgt spid="287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9"/>
                                        </p:tgtEl>
                                        <p:attrNameLst>
                                          <p:attrName>style.visibility</p:attrName>
                                        </p:attrNameLst>
                                      </p:cBhvr>
                                      <p:to>
                                        <p:strVal val="visible"/>
                                      </p:to>
                                    </p:set>
                                    <p:animEffect transition="in" filter="wipe(left)">
                                      <p:cBhvr>
                                        <p:cTn id="12" dur="1000"/>
                                        <p:tgtEl>
                                          <p:spTgt spid="287749"/>
                                        </p:tgtEl>
                                      </p:cBhvr>
                                    </p:animEffect>
                                  </p:childTnLst>
                                </p:cTn>
                              </p:par>
                              <p:par>
                                <p:cTn id="13" presetID="22" presetClass="entr" presetSubtype="8" fill="hold" nodeType="withEffect">
                                  <p:stCondLst>
                                    <p:cond delay="0"/>
                                  </p:stCondLst>
                                  <p:childTnLst>
                                    <p:set>
                                      <p:cBhvr>
                                        <p:cTn id="14" dur="1" fill="hold">
                                          <p:stCondLst>
                                            <p:cond delay="0"/>
                                          </p:stCondLst>
                                        </p:cTn>
                                        <p:tgtEl>
                                          <p:spTgt spid="287750"/>
                                        </p:tgtEl>
                                        <p:attrNameLst>
                                          <p:attrName>style.visibility</p:attrName>
                                        </p:attrNameLst>
                                      </p:cBhvr>
                                      <p:to>
                                        <p:strVal val="visible"/>
                                      </p:to>
                                    </p:set>
                                    <p:animEffect transition="in" filter="wipe(left)">
                                      <p:cBhvr>
                                        <p:cTn id="15" dur="1000"/>
                                        <p:tgtEl>
                                          <p:spTgt spid="287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4294967295"/>
          </p:nvPr>
        </p:nvSpPr>
        <p:spPr>
          <a:xfrm>
            <a:off x="323850" y="1219200"/>
            <a:ext cx="8569325" cy="5305425"/>
          </a:xfrm>
        </p:spPr>
        <p:txBody>
          <a:bodyPr/>
          <a:lstStyle/>
          <a:p>
            <a:pPr>
              <a:buFont typeface="Wingdings" pitchFamily="2" charset="2"/>
              <a:buNone/>
            </a:pPr>
            <a:r>
              <a:rPr lang="zh-CN" altLang="en-US" b="1"/>
              <a:t>大部分数字系统使用二进制处理信息，这是由于：</a:t>
            </a:r>
            <a:r>
              <a:rPr lang="zh-CN" altLang="en-US" sz="2800" b="1"/>
              <a:t> </a:t>
            </a:r>
          </a:p>
          <a:p>
            <a:pPr lvl="1" algn="just">
              <a:buFont typeface="Wingdings" pitchFamily="2" charset="2"/>
              <a:buNone/>
            </a:pPr>
            <a:r>
              <a:rPr lang="zh-CN" altLang="en-US" b="1"/>
              <a:t>（</a:t>
            </a:r>
            <a:r>
              <a:rPr lang="zh-CN" altLang="en-US" b="1">
                <a:cs typeface="Times New Roman" pitchFamily="18" charset="0"/>
              </a:rPr>
              <a:t>1</a:t>
            </a:r>
            <a:r>
              <a:rPr lang="zh-CN" altLang="en-US" b="1"/>
              <a:t>）电路容易实现：</a:t>
            </a:r>
          </a:p>
          <a:p>
            <a:pPr lvl="1" algn="just">
              <a:buFont typeface="Wingdings" pitchFamily="2" charset="2"/>
              <a:buNone/>
            </a:pPr>
            <a:r>
              <a:rPr lang="zh-CN" altLang="en-US" sz="2400" b="1"/>
              <a:t>          只有两个数码（两种状态 ）</a:t>
            </a:r>
          </a:p>
          <a:p>
            <a:pPr lvl="1" algn="just">
              <a:buFont typeface="Wingdings" pitchFamily="2" charset="2"/>
              <a:buNone/>
            </a:pPr>
            <a:r>
              <a:rPr lang="zh-CN" altLang="en-US" sz="2400" b="1"/>
              <a:t>          高、低电平分别表示</a:t>
            </a:r>
            <a:r>
              <a:rPr lang="zh-CN" altLang="en-US" sz="2400" b="1">
                <a:latin typeface="Calibri"/>
              </a:rPr>
              <a:t>“</a:t>
            </a:r>
            <a:r>
              <a:rPr lang="en-US" altLang="zh-CN" sz="2400" b="1"/>
              <a:t>1</a:t>
            </a:r>
            <a:r>
              <a:rPr lang="en-US" altLang="zh-CN" sz="2400" b="1">
                <a:latin typeface="Calibri"/>
              </a:rPr>
              <a:t>”</a:t>
            </a:r>
            <a:r>
              <a:rPr lang="zh-CN" altLang="en-US" sz="2400" b="1"/>
              <a:t>和</a:t>
            </a:r>
            <a:r>
              <a:rPr lang="zh-CN" altLang="en-US" sz="2400" b="1">
                <a:latin typeface="Calibri"/>
              </a:rPr>
              <a:t>“</a:t>
            </a:r>
            <a:r>
              <a:rPr lang="en-US" altLang="zh-CN" sz="2400" b="1"/>
              <a:t>0</a:t>
            </a:r>
            <a:r>
              <a:rPr lang="en-US" altLang="zh-CN" sz="2400" b="1">
                <a:latin typeface="Calibri"/>
              </a:rPr>
              <a:t>”</a:t>
            </a:r>
            <a:endParaRPr lang="zh-CN" altLang="en-US" sz="2400" b="1"/>
          </a:p>
          <a:p>
            <a:pPr lvl="1" algn="just">
              <a:buFont typeface="Wingdings" pitchFamily="2" charset="2"/>
              <a:buNone/>
            </a:pPr>
            <a:r>
              <a:rPr lang="zh-CN" altLang="en-US" b="1"/>
              <a:t>（</a:t>
            </a:r>
            <a:r>
              <a:rPr lang="zh-CN" altLang="en-US" b="1">
                <a:cs typeface="Times New Roman" pitchFamily="18" charset="0"/>
              </a:rPr>
              <a:t>2</a:t>
            </a:r>
            <a:r>
              <a:rPr lang="zh-CN" altLang="en-US" b="1"/>
              <a:t>）物理上容易实现存储：</a:t>
            </a:r>
          </a:p>
          <a:p>
            <a:pPr lvl="1" algn="just">
              <a:buFont typeface="Wingdings" pitchFamily="2" charset="2"/>
              <a:buNone/>
            </a:pPr>
            <a:r>
              <a:rPr lang="zh-CN" altLang="en-US" sz="2400" b="1"/>
              <a:t>          磁极的取向、表面的凹凸 </a:t>
            </a:r>
          </a:p>
          <a:p>
            <a:pPr lvl="1" algn="just">
              <a:buFont typeface="Wingdings" pitchFamily="2" charset="2"/>
              <a:buNone/>
            </a:pPr>
            <a:r>
              <a:rPr lang="zh-CN" altLang="en-US" b="1"/>
              <a:t>（</a:t>
            </a:r>
            <a:r>
              <a:rPr lang="zh-CN" altLang="en-US" b="1">
                <a:cs typeface="Times New Roman" pitchFamily="18" charset="0"/>
              </a:rPr>
              <a:t>3</a:t>
            </a:r>
            <a:r>
              <a:rPr lang="zh-CN" altLang="en-US" b="1"/>
              <a:t>）便于运算</a:t>
            </a:r>
          </a:p>
          <a:p>
            <a:pPr lvl="1" algn="just">
              <a:buFont typeface="Wingdings" pitchFamily="2" charset="2"/>
              <a:buNone/>
            </a:pPr>
            <a:r>
              <a:rPr lang="zh-CN" altLang="en-US" b="1"/>
              <a:t>（</a:t>
            </a:r>
            <a:r>
              <a:rPr lang="zh-CN" altLang="en-US" b="1">
                <a:cs typeface="Times New Roman" pitchFamily="18" charset="0"/>
              </a:rPr>
              <a:t>4</a:t>
            </a:r>
            <a:r>
              <a:rPr lang="zh-CN" altLang="en-US" b="1"/>
              <a:t>）便于逻辑判断：</a:t>
            </a:r>
          </a:p>
          <a:p>
            <a:pPr lvl="1" algn="just">
              <a:buFont typeface="Wingdings" pitchFamily="2" charset="2"/>
              <a:buNone/>
            </a:pPr>
            <a:r>
              <a:rPr lang="zh-CN" altLang="en-US" sz="2400" b="1"/>
              <a:t>         与</a:t>
            </a:r>
            <a:r>
              <a:rPr lang="zh-CN" altLang="en-US" sz="2400" b="1">
                <a:latin typeface="Calibri"/>
              </a:rPr>
              <a:t>“</a:t>
            </a:r>
            <a:r>
              <a:rPr lang="zh-CN" altLang="en-US" sz="2400" b="1"/>
              <a:t>真</a:t>
            </a:r>
            <a:r>
              <a:rPr lang="en-US" altLang="zh-CN" sz="2400" b="1"/>
              <a:t>(True)</a:t>
            </a:r>
            <a:r>
              <a:rPr lang="en-US" altLang="zh-CN" sz="2400" b="1">
                <a:latin typeface="Calibri"/>
              </a:rPr>
              <a:t>”</a:t>
            </a:r>
            <a:r>
              <a:rPr lang="zh-CN" altLang="en-US" sz="2400" b="1"/>
              <a:t>、</a:t>
            </a:r>
            <a:r>
              <a:rPr lang="zh-CN" altLang="en-US" sz="2400" b="1">
                <a:latin typeface="Calibri"/>
              </a:rPr>
              <a:t>“</a:t>
            </a:r>
            <a:r>
              <a:rPr lang="zh-CN" altLang="en-US" sz="2400" b="1"/>
              <a:t>假</a:t>
            </a:r>
            <a:r>
              <a:rPr lang="en-US" altLang="zh-CN" sz="2400" b="1"/>
              <a:t>(False)</a:t>
            </a:r>
            <a:r>
              <a:rPr lang="en-US" altLang="zh-CN" sz="2400" b="1">
                <a:latin typeface="Calibri"/>
              </a:rPr>
              <a:t>”</a:t>
            </a:r>
            <a:r>
              <a:rPr lang="zh-CN" altLang="en-US" sz="2400" b="1"/>
              <a:t>相对应 </a:t>
            </a:r>
          </a:p>
        </p:txBody>
      </p:sp>
      <p:sp>
        <p:nvSpPr>
          <p:cNvPr id="60423" name="AutoShape 7">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4" name="Rectangle 8"/>
          <p:cNvSpPr>
            <a:spLocks noRot="1" noChangeArrowheads="1"/>
          </p:cNvSpPr>
          <p:nvPr/>
        </p:nvSpPr>
        <p:spPr bwMode="auto">
          <a:xfrm>
            <a:off x="603250" y="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1.1.2  </a:t>
            </a:r>
            <a:r>
              <a:rPr kumimoji="0" lang="zh-CN" altLang="en-US" sz="4400">
                <a:solidFill>
                  <a:schemeClr val="tx2"/>
                </a:solidFill>
              </a:rPr>
              <a:t>数字抽象</a:t>
            </a: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03" name="Picture 7" descr="1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7313" y="1484313"/>
            <a:ext cx="6092825" cy="676275"/>
          </a:xfrm>
          <a:prstGeom prst="rect">
            <a:avLst/>
          </a:prstGeom>
          <a:noFill/>
          <a:extLst>
            <a:ext uri="{909E8E84-426E-40DD-AFC4-6F175D3DCCD1}">
              <a14:hiddenFill xmlns:a14="http://schemas.microsoft.com/office/drawing/2010/main">
                <a:solidFill>
                  <a:srgbClr val="FFFFFF"/>
                </a:solidFill>
              </a14:hiddenFill>
            </a:ext>
          </a:extLst>
        </p:spPr>
      </p:pic>
      <p:sp>
        <p:nvSpPr>
          <p:cNvPr id="132105" name="Rectangle 9"/>
          <p:cNvSpPr>
            <a:spLocks noChangeArrowheads="1"/>
          </p:cNvSpPr>
          <p:nvPr/>
        </p:nvSpPr>
        <p:spPr bwMode="auto">
          <a:xfrm>
            <a:off x="468313" y="1557338"/>
            <a:ext cx="1655762"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400"/>
              <a:t>数字信号：</a:t>
            </a:r>
          </a:p>
        </p:txBody>
      </p:sp>
      <p:sp>
        <p:nvSpPr>
          <p:cNvPr id="132106" name="Rectangle 10"/>
          <p:cNvSpPr>
            <a:spLocks noChangeArrowheads="1"/>
          </p:cNvSpPr>
          <p:nvPr/>
        </p:nvSpPr>
        <p:spPr bwMode="auto">
          <a:xfrm>
            <a:off x="179388" y="2276475"/>
            <a:ext cx="208915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400"/>
              <a:t>用电位高低</a:t>
            </a:r>
          </a:p>
          <a:p>
            <a:r>
              <a:rPr lang="zh-CN" altLang="en-US" sz="2400"/>
              <a:t>来表示：</a:t>
            </a:r>
          </a:p>
        </p:txBody>
      </p:sp>
      <p:sp>
        <p:nvSpPr>
          <p:cNvPr id="132107" name="Rectangle 11"/>
          <p:cNvSpPr>
            <a:spLocks noChangeArrowheads="1"/>
          </p:cNvSpPr>
          <p:nvPr/>
        </p:nvSpPr>
        <p:spPr bwMode="auto">
          <a:xfrm>
            <a:off x="250825" y="3429000"/>
            <a:ext cx="208915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400"/>
              <a:t>用脉冲有无</a:t>
            </a:r>
          </a:p>
          <a:p>
            <a:r>
              <a:rPr lang="zh-CN" altLang="en-US" sz="2400"/>
              <a:t>来表示：</a:t>
            </a:r>
          </a:p>
        </p:txBody>
      </p:sp>
      <p:pic>
        <p:nvPicPr>
          <p:cNvPr id="132108" name="Picture 12" descr="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2198"/>
          <a:stretch>
            <a:fillRect/>
          </a:stretch>
        </p:blipFill>
        <p:spPr bwMode="auto">
          <a:xfrm>
            <a:off x="2627313" y="1484313"/>
            <a:ext cx="6100762" cy="1728787"/>
          </a:xfrm>
          <a:prstGeom prst="rect">
            <a:avLst/>
          </a:prstGeom>
          <a:noFill/>
          <a:extLst>
            <a:ext uri="{909E8E84-426E-40DD-AFC4-6F175D3DCCD1}">
              <a14:hiddenFill xmlns:a14="http://schemas.microsoft.com/office/drawing/2010/main">
                <a:solidFill>
                  <a:srgbClr val="FFFFFF"/>
                </a:solidFill>
              </a14:hiddenFill>
            </a:ext>
          </a:extLst>
        </p:spPr>
      </p:pic>
      <p:pic>
        <p:nvPicPr>
          <p:cNvPr id="132109" name="Picture 13" descr="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7313" y="1484313"/>
            <a:ext cx="6100762" cy="2990850"/>
          </a:xfrm>
          <a:prstGeom prst="rect">
            <a:avLst/>
          </a:prstGeom>
          <a:noFill/>
          <a:extLst>
            <a:ext uri="{909E8E84-426E-40DD-AFC4-6F175D3DCCD1}">
              <a14:hiddenFill xmlns:a14="http://schemas.microsoft.com/office/drawing/2010/main">
                <a:solidFill>
                  <a:srgbClr val="FFFFFF"/>
                </a:solidFill>
              </a14:hiddenFill>
            </a:ext>
          </a:extLst>
        </p:spPr>
      </p:pic>
      <p:sp>
        <p:nvSpPr>
          <p:cNvPr id="132110" name="AutoShape 14">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1" name="Rectangle 15"/>
          <p:cNvSpPr>
            <a:spLocks noRot="1" noChangeArrowheads="1"/>
          </p:cNvSpPr>
          <p:nvPr/>
        </p:nvSpPr>
        <p:spPr bwMode="auto">
          <a:xfrm>
            <a:off x="603250" y="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1.1.2  </a:t>
            </a:r>
            <a:r>
              <a:rPr kumimoji="0" lang="zh-CN" altLang="en-US" sz="4400">
                <a:solidFill>
                  <a:schemeClr val="tx2"/>
                </a:solidFill>
              </a:rPr>
              <a:t>数字抽象</a:t>
            </a:r>
          </a:p>
        </p:txBody>
      </p:sp>
      <p:sp>
        <p:nvSpPr>
          <p:cNvPr id="132112" name="Rectangle 3"/>
          <p:cNvSpPr>
            <a:spLocks noChangeArrowheads="1"/>
          </p:cNvSpPr>
          <p:nvPr/>
        </p:nvSpPr>
        <p:spPr bwMode="auto">
          <a:xfrm>
            <a:off x="539750" y="5084763"/>
            <a:ext cx="8351838"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00000"/>
              </a:lnSpc>
              <a:spcBef>
                <a:spcPct val="20000"/>
              </a:spcBef>
              <a:buClr>
                <a:schemeClr val="hlink"/>
              </a:buClr>
              <a:buSzPct val="70000"/>
              <a:buFont typeface="Wingdings" pitchFamily="2" charset="2"/>
              <a:buNone/>
            </a:pPr>
            <a:r>
              <a:rPr kumimoji="0" lang="zh-CN" altLang="en-US">
                <a:solidFill>
                  <a:schemeClr val="tx1"/>
                </a:solidFill>
                <a:ea typeface="楷体_GB2312" pitchFamily="49" charset="-122"/>
              </a:rPr>
              <a:t>目前的数字系统中，常用前一种方式表示数字信号。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5"/>
                                        </p:tgtEl>
                                        <p:attrNameLst>
                                          <p:attrName>style.visibility</p:attrName>
                                        </p:attrNameLst>
                                      </p:cBhvr>
                                      <p:to>
                                        <p:strVal val="visible"/>
                                      </p:to>
                                    </p:set>
                                    <p:animEffect transition="in" filter="wipe(left)">
                                      <p:cBhvr>
                                        <p:cTn id="7" dur="500"/>
                                        <p:tgtEl>
                                          <p:spTgt spid="132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2103"/>
                                        </p:tgtEl>
                                        <p:attrNameLst>
                                          <p:attrName>style.visibility</p:attrName>
                                        </p:attrNameLst>
                                      </p:cBhvr>
                                      <p:to>
                                        <p:strVal val="visible"/>
                                      </p:to>
                                    </p:set>
                                    <p:animEffect transition="in" filter="wipe(left)">
                                      <p:cBhvr>
                                        <p:cTn id="12" dur="3000"/>
                                        <p:tgtEl>
                                          <p:spTgt spid="1321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6"/>
                                        </p:tgtEl>
                                        <p:attrNameLst>
                                          <p:attrName>style.visibility</p:attrName>
                                        </p:attrNameLst>
                                      </p:cBhvr>
                                      <p:to>
                                        <p:strVal val="visible"/>
                                      </p:to>
                                    </p:set>
                                    <p:animEffect transition="in" filter="wipe(left)">
                                      <p:cBhvr>
                                        <p:cTn id="17" dur="500"/>
                                        <p:tgtEl>
                                          <p:spTgt spid="1321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2108"/>
                                        </p:tgtEl>
                                        <p:attrNameLst>
                                          <p:attrName>style.visibility</p:attrName>
                                        </p:attrNameLst>
                                      </p:cBhvr>
                                      <p:to>
                                        <p:strVal val="visible"/>
                                      </p:to>
                                    </p:set>
                                    <p:animEffect transition="in" filter="wipe(left)">
                                      <p:cBhvr>
                                        <p:cTn id="22" dur="5000"/>
                                        <p:tgtEl>
                                          <p:spTgt spid="1321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7"/>
                                        </p:tgtEl>
                                        <p:attrNameLst>
                                          <p:attrName>style.visibility</p:attrName>
                                        </p:attrNameLst>
                                      </p:cBhvr>
                                      <p:to>
                                        <p:strVal val="visible"/>
                                      </p:to>
                                    </p:set>
                                    <p:animEffect transition="in" filter="wipe(left)">
                                      <p:cBhvr>
                                        <p:cTn id="27" dur="500"/>
                                        <p:tgtEl>
                                          <p:spTgt spid="1321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2109"/>
                                        </p:tgtEl>
                                        <p:attrNameLst>
                                          <p:attrName>style.visibility</p:attrName>
                                        </p:attrNameLst>
                                      </p:cBhvr>
                                      <p:to>
                                        <p:strVal val="visible"/>
                                      </p:to>
                                    </p:set>
                                    <p:animEffect transition="in" filter="wipe(left)">
                                      <p:cBhvr>
                                        <p:cTn id="32" dur="5000"/>
                                        <p:tgtEl>
                                          <p:spTgt spid="1321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32112">
                                            <p:txEl>
                                              <p:pRg st="0" end="0"/>
                                            </p:txEl>
                                          </p:spTgt>
                                        </p:tgtEl>
                                        <p:attrNameLst>
                                          <p:attrName>style.visibility</p:attrName>
                                        </p:attrNameLst>
                                      </p:cBhvr>
                                      <p:to>
                                        <p:strVal val="visible"/>
                                      </p:to>
                                    </p:set>
                                    <p:animEffect transition="in" filter="wipe(up)">
                                      <p:cBhvr>
                                        <p:cTn id="37" dur="500"/>
                                        <p:tgtEl>
                                          <p:spTgt spid="1321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5" grpId="0"/>
      <p:bldP spid="132106" grpId="0"/>
      <p:bldP spid="1321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a:xfrm>
            <a:off x="827088" y="1341438"/>
            <a:ext cx="7620000" cy="4724400"/>
          </a:xfrm>
        </p:spPr>
        <p:txBody>
          <a:bodyPr/>
          <a:lstStyle/>
          <a:p>
            <a:pPr>
              <a:lnSpc>
                <a:spcPct val="95000"/>
              </a:lnSpc>
              <a:buFont typeface="Wingdings" pitchFamily="2" charset="2"/>
              <a:buNone/>
            </a:pPr>
            <a:r>
              <a:rPr lang="zh-CN" altLang="en-US" sz="2800" b="1"/>
              <a:t>用自然二进制（高电平 “</a:t>
            </a:r>
            <a:r>
              <a:rPr lang="en-US" altLang="zh-CN" sz="2800" b="1"/>
              <a:t>1”</a:t>
            </a:r>
            <a:r>
              <a:rPr lang="zh-CN" altLang="en-US" sz="2800" b="1"/>
              <a:t>，低电平 “</a:t>
            </a:r>
            <a:r>
              <a:rPr lang="en-US" altLang="zh-CN" sz="2800" b="1"/>
              <a:t>0”</a:t>
            </a:r>
            <a:r>
              <a:rPr lang="zh-CN" altLang="en-US" sz="2800" b="1"/>
              <a:t> ） 编码的数字信号不适合于在信道中直接传输： </a:t>
            </a:r>
          </a:p>
          <a:p>
            <a:pPr>
              <a:lnSpc>
                <a:spcPct val="95000"/>
              </a:lnSpc>
              <a:buFont typeface="Wingdings" pitchFamily="2" charset="2"/>
              <a:buNone/>
            </a:pPr>
            <a:r>
              <a:rPr lang="zh-CN" altLang="en-US" sz="2800" b="1"/>
              <a:t>① 这种类型的数字信号往往存在直流分量和低频分量，而具有电容耦合电路的设备或频带低端受限的信道会过滤掉这些分量；</a:t>
            </a:r>
          </a:p>
          <a:p>
            <a:pPr>
              <a:lnSpc>
                <a:spcPct val="95000"/>
              </a:lnSpc>
              <a:buFont typeface="Wingdings" pitchFamily="2" charset="2"/>
              <a:buNone/>
            </a:pPr>
            <a:r>
              <a:rPr lang="zh-CN" altLang="en-US" sz="2800" b="1"/>
              <a:t>② 当出现连续的“</a:t>
            </a:r>
            <a:r>
              <a:rPr lang="en-US" altLang="zh-CN" sz="2800" b="1"/>
              <a:t>0”</a:t>
            </a:r>
            <a:r>
              <a:rPr lang="zh-CN" altLang="en-US" sz="2800" b="1"/>
              <a:t>或“</a:t>
            </a:r>
            <a:r>
              <a:rPr lang="en-US" altLang="zh-CN" sz="2800" b="1"/>
              <a:t>1”</a:t>
            </a:r>
            <a:r>
              <a:rPr lang="zh-CN" altLang="en-US" sz="2800" b="1"/>
              <a:t>数据时，数字信号会出现长时间的低电平或高电平，接收端无法获取定时信息</a:t>
            </a:r>
            <a:r>
              <a:rPr lang="en-US" altLang="zh-CN" sz="2800" b="1"/>
              <a:t>(</a:t>
            </a:r>
            <a:r>
              <a:rPr lang="zh-CN" altLang="en-US" sz="2800" b="1"/>
              <a:t>即同步信息</a:t>
            </a:r>
            <a:r>
              <a:rPr lang="en-US" altLang="zh-CN" sz="2800" b="1"/>
              <a:t>)</a:t>
            </a:r>
            <a:r>
              <a:rPr lang="zh-CN" altLang="en-US" sz="2800" b="1"/>
              <a:t>；</a:t>
            </a:r>
          </a:p>
          <a:p>
            <a:pPr>
              <a:lnSpc>
                <a:spcPct val="95000"/>
              </a:lnSpc>
              <a:buFont typeface="Wingdings" pitchFamily="2" charset="2"/>
              <a:buNone/>
            </a:pPr>
            <a:r>
              <a:rPr lang="zh-CN" altLang="en-US" sz="2800" b="1"/>
              <a:t>③ 接收端无法判断是否包含错码。 </a:t>
            </a:r>
          </a:p>
        </p:txBody>
      </p:sp>
      <p:sp>
        <p:nvSpPr>
          <p:cNvPr id="57349" name="AutoShape 1029">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0" name="Rectangle 1030"/>
          <p:cNvSpPr>
            <a:spLocks noRot="1"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1.1.3  </a:t>
            </a:r>
            <a:r>
              <a:rPr kumimoji="0" lang="zh-CN" altLang="en-US" sz="4400">
                <a:solidFill>
                  <a:schemeClr val="tx2"/>
                </a:solidFill>
              </a:rPr>
              <a:t>数字信号传输时对</a:t>
            </a:r>
            <a:r>
              <a:rPr kumimoji="0" lang="en-US" altLang="zh-CN" sz="4400">
                <a:solidFill>
                  <a:schemeClr val="tx2"/>
                </a:solidFill>
              </a:rPr>
              <a:t>0</a:t>
            </a:r>
            <a:r>
              <a:rPr kumimoji="0" lang="zh-CN" altLang="en-US" sz="4400">
                <a:solidFill>
                  <a:schemeClr val="tx2"/>
                </a:solidFill>
              </a:rPr>
              <a:t>、</a:t>
            </a:r>
            <a:r>
              <a:rPr kumimoji="0" lang="en-US" altLang="zh-CN" sz="4400">
                <a:solidFill>
                  <a:schemeClr val="tx2"/>
                </a:solidFill>
              </a:rPr>
              <a:t>1</a:t>
            </a:r>
            <a:r>
              <a:rPr kumimoji="0" lang="zh-CN" altLang="en-US" sz="4400">
                <a:solidFill>
                  <a:schemeClr val="tx2"/>
                </a:solidFill>
              </a:rPr>
              <a:t>的处理</a:t>
            </a:r>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9" name="Picture 5"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9838" y="2492375"/>
            <a:ext cx="5106987" cy="2547938"/>
          </a:xfrm>
          <a:prstGeom prst="rect">
            <a:avLst/>
          </a:prstGeom>
          <a:noFill/>
          <a:extLst>
            <a:ext uri="{909E8E84-426E-40DD-AFC4-6F175D3DCCD1}">
              <a14:hiddenFill xmlns:a14="http://schemas.microsoft.com/office/drawing/2010/main">
                <a:solidFill>
                  <a:srgbClr val="FFFFFF"/>
                </a:solidFill>
              </a14:hiddenFill>
            </a:ext>
          </a:extLst>
        </p:spPr>
      </p:pic>
      <p:sp>
        <p:nvSpPr>
          <p:cNvPr id="134146" name="Rectangle 3"/>
          <p:cNvSpPr>
            <a:spLocks noGrp="1" noChangeArrowheads="1"/>
          </p:cNvSpPr>
          <p:nvPr>
            <p:ph type="body" idx="4294967295"/>
          </p:nvPr>
        </p:nvSpPr>
        <p:spPr>
          <a:xfrm>
            <a:off x="0" y="1412875"/>
            <a:ext cx="4140200" cy="5111750"/>
          </a:xfrm>
        </p:spPr>
        <p:txBody>
          <a:bodyPr/>
          <a:lstStyle/>
          <a:p>
            <a:pPr>
              <a:lnSpc>
                <a:spcPct val="95000"/>
              </a:lnSpc>
              <a:buFont typeface="Wingdings" pitchFamily="2" charset="2"/>
              <a:buNone/>
            </a:pPr>
            <a:r>
              <a:rPr lang="zh-CN" altLang="en-US" sz="2800" b="1"/>
              <a:t>    数字信号在传输时需要选择其他的编码方式，常用的有以下四种 ： </a:t>
            </a:r>
          </a:p>
          <a:p>
            <a:pPr>
              <a:lnSpc>
                <a:spcPct val="95000"/>
              </a:lnSpc>
              <a:buFont typeface="Wingdings" pitchFamily="2" charset="2"/>
              <a:buNone/>
            </a:pPr>
            <a:r>
              <a:rPr lang="en-US" altLang="zh-CN" sz="2800" b="1"/>
              <a:t>1</a:t>
            </a:r>
            <a:r>
              <a:rPr lang="zh-CN" altLang="en-US" sz="2800" b="1"/>
              <a:t>．不归零编码</a:t>
            </a:r>
            <a:r>
              <a:rPr lang="en-US" altLang="zh-CN" sz="2800" b="1"/>
              <a:t>(NRZ) </a:t>
            </a:r>
            <a:endParaRPr lang="zh-CN" altLang="en-US" sz="2800" b="1"/>
          </a:p>
          <a:p>
            <a:pPr>
              <a:lnSpc>
                <a:spcPct val="95000"/>
              </a:lnSpc>
            </a:pPr>
            <a:r>
              <a:rPr lang="zh-CN" altLang="en-US" sz="2800" b="1"/>
              <a:t>正电平表示“</a:t>
            </a:r>
            <a:r>
              <a:rPr lang="en-US" altLang="zh-CN" sz="2800" b="1"/>
              <a:t>1”    </a:t>
            </a:r>
            <a:r>
              <a:rPr lang="zh-CN" altLang="en-US" sz="2800" b="1"/>
              <a:t>       负电平表示“</a:t>
            </a:r>
            <a:r>
              <a:rPr lang="en-US" altLang="zh-CN" sz="2800" b="1"/>
              <a:t>0”</a:t>
            </a:r>
            <a:endParaRPr lang="zh-CN" altLang="en-US" sz="2800" b="1"/>
          </a:p>
          <a:p>
            <a:pPr>
              <a:lnSpc>
                <a:spcPct val="95000"/>
              </a:lnSpc>
            </a:pPr>
            <a:r>
              <a:rPr lang="zh-CN" altLang="en-US" sz="2800" b="1"/>
              <a:t>无中性状态、其他状态 </a:t>
            </a:r>
          </a:p>
          <a:p>
            <a:pPr>
              <a:lnSpc>
                <a:spcPct val="95000"/>
              </a:lnSpc>
            </a:pPr>
            <a:r>
              <a:rPr lang="zh-CN" altLang="en-US" sz="2800" b="1"/>
              <a:t>发送能量大，直流分量小，抗干扰能力比较强</a:t>
            </a:r>
          </a:p>
          <a:p>
            <a:pPr>
              <a:lnSpc>
                <a:spcPct val="95000"/>
              </a:lnSpc>
            </a:pPr>
            <a:r>
              <a:rPr lang="zh-CN" altLang="en-US" sz="2800" b="1"/>
              <a:t>需要另外传输同步信号</a:t>
            </a:r>
            <a:r>
              <a:rPr lang="zh-CN" altLang="en-US" b="1"/>
              <a:t> </a:t>
            </a:r>
          </a:p>
        </p:txBody>
      </p:sp>
      <p:pic>
        <p:nvPicPr>
          <p:cNvPr id="134148" name="Picture 4" descr="1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9838" y="4508500"/>
            <a:ext cx="5103812" cy="525463"/>
          </a:xfrm>
          <a:prstGeom prst="rect">
            <a:avLst/>
          </a:prstGeom>
          <a:noFill/>
          <a:extLst>
            <a:ext uri="{909E8E84-426E-40DD-AFC4-6F175D3DCCD1}">
              <a14:hiddenFill xmlns:a14="http://schemas.microsoft.com/office/drawing/2010/main">
                <a:solidFill>
                  <a:srgbClr val="FFFFFF"/>
                </a:solidFill>
              </a14:hiddenFill>
            </a:ext>
          </a:extLst>
        </p:spPr>
      </p:pic>
      <p:pic>
        <p:nvPicPr>
          <p:cNvPr id="134150" name="Picture 6" descr="1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9838" y="2492375"/>
            <a:ext cx="5113337" cy="1922463"/>
          </a:xfrm>
          <a:prstGeom prst="rect">
            <a:avLst/>
          </a:prstGeom>
          <a:noFill/>
          <a:extLst>
            <a:ext uri="{909E8E84-426E-40DD-AFC4-6F175D3DCCD1}">
              <a14:hiddenFill xmlns:a14="http://schemas.microsoft.com/office/drawing/2010/main">
                <a:solidFill>
                  <a:srgbClr val="FFFFFF"/>
                </a:solidFill>
              </a14:hiddenFill>
            </a:ext>
          </a:extLst>
        </p:spPr>
      </p:pic>
      <p:pic>
        <p:nvPicPr>
          <p:cNvPr id="134151" name="Picture 7"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23872"/>
          <a:stretch>
            <a:fillRect/>
          </a:stretch>
        </p:blipFill>
        <p:spPr bwMode="auto">
          <a:xfrm>
            <a:off x="3779838" y="2492375"/>
            <a:ext cx="3887787" cy="2547938"/>
          </a:xfrm>
          <a:prstGeom prst="rect">
            <a:avLst/>
          </a:prstGeom>
          <a:noFill/>
          <a:extLst>
            <a:ext uri="{909E8E84-426E-40DD-AFC4-6F175D3DCCD1}">
              <a14:hiddenFill xmlns:a14="http://schemas.microsoft.com/office/drawing/2010/main">
                <a:solidFill>
                  <a:srgbClr val="FFFFFF"/>
                </a:solidFill>
              </a14:hiddenFill>
            </a:ext>
          </a:extLst>
        </p:spPr>
      </p:pic>
      <p:pic>
        <p:nvPicPr>
          <p:cNvPr id="134152" name="Picture 8"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29500"/>
          <a:stretch>
            <a:fillRect/>
          </a:stretch>
        </p:blipFill>
        <p:spPr bwMode="auto">
          <a:xfrm>
            <a:off x="3779838" y="2492375"/>
            <a:ext cx="3600450" cy="2547938"/>
          </a:xfrm>
          <a:prstGeom prst="rect">
            <a:avLst/>
          </a:prstGeom>
          <a:noFill/>
          <a:extLst>
            <a:ext uri="{909E8E84-426E-40DD-AFC4-6F175D3DCCD1}">
              <a14:hiddenFill xmlns:a14="http://schemas.microsoft.com/office/drawing/2010/main">
                <a:solidFill>
                  <a:srgbClr val="FFFFFF"/>
                </a:solidFill>
              </a14:hiddenFill>
            </a:ext>
          </a:extLst>
        </p:spPr>
      </p:pic>
      <p:pic>
        <p:nvPicPr>
          <p:cNvPr id="134153" name="Picture 9"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36555"/>
          <a:stretch>
            <a:fillRect/>
          </a:stretch>
        </p:blipFill>
        <p:spPr bwMode="auto">
          <a:xfrm>
            <a:off x="3779838" y="2492375"/>
            <a:ext cx="3240087" cy="2547938"/>
          </a:xfrm>
          <a:prstGeom prst="rect">
            <a:avLst/>
          </a:prstGeom>
          <a:noFill/>
          <a:extLst>
            <a:ext uri="{909E8E84-426E-40DD-AFC4-6F175D3DCCD1}">
              <a14:hiddenFill xmlns:a14="http://schemas.microsoft.com/office/drawing/2010/main">
                <a:solidFill>
                  <a:srgbClr val="FFFFFF"/>
                </a:solidFill>
              </a14:hiddenFill>
            </a:ext>
          </a:extLst>
        </p:spPr>
      </p:pic>
      <p:pic>
        <p:nvPicPr>
          <p:cNvPr id="134154" name="Picture 10"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43613"/>
          <a:stretch>
            <a:fillRect/>
          </a:stretch>
        </p:blipFill>
        <p:spPr bwMode="auto">
          <a:xfrm>
            <a:off x="3779838" y="2492375"/>
            <a:ext cx="2879725" cy="2547938"/>
          </a:xfrm>
          <a:prstGeom prst="rect">
            <a:avLst/>
          </a:prstGeom>
          <a:noFill/>
          <a:extLst>
            <a:ext uri="{909E8E84-426E-40DD-AFC4-6F175D3DCCD1}">
              <a14:hiddenFill xmlns:a14="http://schemas.microsoft.com/office/drawing/2010/main">
                <a:solidFill>
                  <a:srgbClr val="FFFFFF"/>
                </a:solidFill>
              </a14:hiddenFill>
            </a:ext>
          </a:extLst>
        </p:spPr>
      </p:pic>
      <p:pic>
        <p:nvPicPr>
          <p:cNvPr id="134155" name="Picture 11"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49239"/>
          <a:stretch>
            <a:fillRect/>
          </a:stretch>
        </p:blipFill>
        <p:spPr bwMode="auto">
          <a:xfrm>
            <a:off x="3779838" y="2492375"/>
            <a:ext cx="2592387" cy="2547938"/>
          </a:xfrm>
          <a:prstGeom prst="rect">
            <a:avLst/>
          </a:prstGeom>
          <a:noFill/>
          <a:extLst>
            <a:ext uri="{909E8E84-426E-40DD-AFC4-6F175D3DCCD1}">
              <a14:hiddenFill xmlns:a14="http://schemas.microsoft.com/office/drawing/2010/main">
                <a:solidFill>
                  <a:srgbClr val="FFFFFF"/>
                </a:solidFill>
              </a14:hiddenFill>
            </a:ext>
          </a:extLst>
        </p:spPr>
      </p:pic>
      <p:pic>
        <p:nvPicPr>
          <p:cNvPr id="134156" name="Picture 12"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56294"/>
          <a:stretch>
            <a:fillRect/>
          </a:stretch>
        </p:blipFill>
        <p:spPr bwMode="auto">
          <a:xfrm>
            <a:off x="3779838" y="2492375"/>
            <a:ext cx="2232025" cy="2547938"/>
          </a:xfrm>
          <a:prstGeom prst="rect">
            <a:avLst/>
          </a:prstGeom>
          <a:noFill/>
          <a:extLst>
            <a:ext uri="{909E8E84-426E-40DD-AFC4-6F175D3DCCD1}">
              <a14:hiddenFill xmlns:a14="http://schemas.microsoft.com/office/drawing/2010/main">
                <a:solidFill>
                  <a:srgbClr val="FFFFFF"/>
                </a:solidFill>
              </a14:hiddenFill>
            </a:ext>
          </a:extLst>
        </p:spPr>
      </p:pic>
      <p:pic>
        <p:nvPicPr>
          <p:cNvPr id="134157" name="Picture 13"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61922"/>
          <a:stretch>
            <a:fillRect/>
          </a:stretch>
        </p:blipFill>
        <p:spPr bwMode="auto">
          <a:xfrm>
            <a:off x="3779838" y="2492375"/>
            <a:ext cx="1944687" cy="2547938"/>
          </a:xfrm>
          <a:prstGeom prst="rect">
            <a:avLst/>
          </a:prstGeom>
          <a:noFill/>
          <a:extLst>
            <a:ext uri="{909E8E84-426E-40DD-AFC4-6F175D3DCCD1}">
              <a14:hiddenFill xmlns:a14="http://schemas.microsoft.com/office/drawing/2010/main">
                <a:solidFill>
                  <a:srgbClr val="FFFFFF"/>
                </a:solidFill>
              </a14:hiddenFill>
            </a:ext>
          </a:extLst>
        </p:spPr>
      </p:pic>
      <p:pic>
        <p:nvPicPr>
          <p:cNvPr id="134159" name="Picture 15"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68977"/>
          <a:stretch>
            <a:fillRect/>
          </a:stretch>
        </p:blipFill>
        <p:spPr bwMode="auto">
          <a:xfrm>
            <a:off x="3779838" y="2492375"/>
            <a:ext cx="1584325" cy="2547938"/>
          </a:xfrm>
          <a:prstGeom prst="rect">
            <a:avLst/>
          </a:prstGeom>
          <a:noFill/>
          <a:extLst>
            <a:ext uri="{909E8E84-426E-40DD-AFC4-6F175D3DCCD1}">
              <a14:hiddenFill xmlns:a14="http://schemas.microsoft.com/office/drawing/2010/main">
                <a:solidFill>
                  <a:srgbClr val="FFFFFF"/>
                </a:solidFill>
              </a14:hiddenFill>
            </a:ext>
          </a:extLst>
        </p:spPr>
      </p:pic>
      <p:pic>
        <p:nvPicPr>
          <p:cNvPr id="134160" name="Picture 16"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6033"/>
          <a:stretch>
            <a:fillRect/>
          </a:stretch>
        </p:blipFill>
        <p:spPr bwMode="auto">
          <a:xfrm>
            <a:off x="3779838" y="2492375"/>
            <a:ext cx="1223962" cy="2547938"/>
          </a:xfrm>
          <a:prstGeom prst="rect">
            <a:avLst/>
          </a:prstGeom>
          <a:noFill/>
          <a:extLst>
            <a:ext uri="{909E8E84-426E-40DD-AFC4-6F175D3DCCD1}">
              <a14:hiddenFill xmlns:a14="http://schemas.microsoft.com/office/drawing/2010/main">
                <a:solidFill>
                  <a:srgbClr val="FFFFFF"/>
                </a:solidFill>
              </a14:hiddenFill>
            </a:ext>
          </a:extLst>
        </p:spPr>
      </p:pic>
      <p:pic>
        <p:nvPicPr>
          <p:cNvPr id="134161" name="Picture 17" descr="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81691"/>
          <a:stretch>
            <a:fillRect/>
          </a:stretch>
        </p:blipFill>
        <p:spPr bwMode="auto">
          <a:xfrm>
            <a:off x="3779838" y="2492375"/>
            <a:ext cx="935037" cy="2547938"/>
          </a:xfrm>
          <a:prstGeom prst="rect">
            <a:avLst/>
          </a:prstGeom>
          <a:noFill/>
          <a:extLst>
            <a:ext uri="{909E8E84-426E-40DD-AFC4-6F175D3DCCD1}">
              <a14:hiddenFill xmlns:a14="http://schemas.microsoft.com/office/drawing/2010/main">
                <a:solidFill>
                  <a:srgbClr val="FFFFFF"/>
                </a:solidFill>
              </a14:hiddenFill>
            </a:ext>
          </a:extLst>
        </p:spPr>
      </p:pic>
      <p:sp>
        <p:nvSpPr>
          <p:cNvPr id="134162" name="AutoShape 18">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3" name="Rectangle 19"/>
          <p:cNvSpPr>
            <a:spLocks noRot="1"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1.1.3  </a:t>
            </a:r>
            <a:r>
              <a:rPr kumimoji="0" lang="zh-CN" altLang="en-US" sz="4400">
                <a:solidFill>
                  <a:schemeClr val="tx2"/>
                </a:solidFill>
              </a:rPr>
              <a:t>数字信号传输时对</a:t>
            </a:r>
            <a:r>
              <a:rPr kumimoji="0" lang="en-US" altLang="zh-CN" sz="4400">
                <a:solidFill>
                  <a:schemeClr val="tx2"/>
                </a:solidFill>
              </a:rPr>
              <a:t>0</a:t>
            </a:r>
            <a:r>
              <a:rPr kumimoji="0" lang="zh-CN" altLang="en-US" sz="4400">
                <a:solidFill>
                  <a:schemeClr val="tx2"/>
                </a:solidFill>
              </a:rPr>
              <a:t>、</a:t>
            </a:r>
            <a:r>
              <a:rPr kumimoji="0" lang="en-US" altLang="zh-CN" sz="4400">
                <a:solidFill>
                  <a:schemeClr val="tx2"/>
                </a:solidFill>
              </a:rPr>
              <a:t>1</a:t>
            </a:r>
            <a:r>
              <a:rPr kumimoji="0" lang="zh-CN" altLang="en-US" sz="4400">
                <a:solidFill>
                  <a:schemeClr val="tx2"/>
                </a:solidFill>
              </a:rPr>
              <a:t>的处理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wipe(left)">
                                      <p:cBhvr>
                                        <p:cTn id="7" dur="5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4150"/>
                                        </p:tgtEl>
                                        <p:attrNameLst>
                                          <p:attrName>style.visibility</p:attrName>
                                        </p:attrNameLst>
                                      </p:cBhvr>
                                      <p:to>
                                        <p:strVal val="visible"/>
                                      </p:to>
                                    </p:set>
                                    <p:animEffect transition="in" filter="wipe(left)">
                                      <p:cBhvr>
                                        <p:cTn id="12" dur="1000"/>
                                        <p:tgtEl>
                                          <p:spTgt spid="134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4161"/>
                                        </p:tgtEl>
                                        <p:attrNameLst>
                                          <p:attrName>style.visibility</p:attrName>
                                        </p:attrNameLst>
                                      </p:cBhvr>
                                      <p:to>
                                        <p:strVal val="visible"/>
                                      </p:to>
                                    </p:set>
                                    <p:animEffect transition="in" filter="wipe(left)">
                                      <p:cBhvr>
                                        <p:cTn id="17" dur="5000"/>
                                        <p:tgtEl>
                                          <p:spTgt spid="1341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4160"/>
                                        </p:tgtEl>
                                        <p:attrNameLst>
                                          <p:attrName>style.visibility</p:attrName>
                                        </p:attrNameLst>
                                      </p:cBhvr>
                                      <p:to>
                                        <p:strVal val="visible"/>
                                      </p:to>
                                    </p:set>
                                    <p:animEffect transition="in" filter="wipe(left)">
                                      <p:cBhvr>
                                        <p:cTn id="22" dur="5000"/>
                                        <p:tgtEl>
                                          <p:spTgt spid="1341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4159"/>
                                        </p:tgtEl>
                                        <p:attrNameLst>
                                          <p:attrName>style.visibility</p:attrName>
                                        </p:attrNameLst>
                                      </p:cBhvr>
                                      <p:to>
                                        <p:strVal val="visible"/>
                                      </p:to>
                                    </p:set>
                                    <p:animEffect transition="in" filter="wipe(left)">
                                      <p:cBhvr>
                                        <p:cTn id="27" dur="5000"/>
                                        <p:tgtEl>
                                          <p:spTgt spid="1341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4157"/>
                                        </p:tgtEl>
                                        <p:attrNameLst>
                                          <p:attrName>style.visibility</p:attrName>
                                        </p:attrNameLst>
                                      </p:cBhvr>
                                      <p:to>
                                        <p:strVal val="visible"/>
                                      </p:to>
                                    </p:set>
                                    <p:animEffect transition="in" filter="wipe(left)">
                                      <p:cBhvr>
                                        <p:cTn id="32" dur="5000"/>
                                        <p:tgtEl>
                                          <p:spTgt spid="1341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4156"/>
                                        </p:tgtEl>
                                        <p:attrNameLst>
                                          <p:attrName>style.visibility</p:attrName>
                                        </p:attrNameLst>
                                      </p:cBhvr>
                                      <p:to>
                                        <p:strVal val="visible"/>
                                      </p:to>
                                    </p:set>
                                    <p:animEffect transition="in" filter="wipe(left)">
                                      <p:cBhvr>
                                        <p:cTn id="37" dur="5000"/>
                                        <p:tgtEl>
                                          <p:spTgt spid="1341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4155"/>
                                        </p:tgtEl>
                                        <p:attrNameLst>
                                          <p:attrName>style.visibility</p:attrName>
                                        </p:attrNameLst>
                                      </p:cBhvr>
                                      <p:to>
                                        <p:strVal val="visible"/>
                                      </p:to>
                                    </p:set>
                                    <p:animEffect transition="in" filter="wipe(left)">
                                      <p:cBhvr>
                                        <p:cTn id="42" dur="5000"/>
                                        <p:tgtEl>
                                          <p:spTgt spid="1341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4154"/>
                                        </p:tgtEl>
                                        <p:attrNameLst>
                                          <p:attrName>style.visibility</p:attrName>
                                        </p:attrNameLst>
                                      </p:cBhvr>
                                      <p:to>
                                        <p:strVal val="visible"/>
                                      </p:to>
                                    </p:set>
                                    <p:animEffect transition="in" filter="wipe(left)">
                                      <p:cBhvr>
                                        <p:cTn id="47" dur="5000"/>
                                        <p:tgtEl>
                                          <p:spTgt spid="1341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4153"/>
                                        </p:tgtEl>
                                        <p:attrNameLst>
                                          <p:attrName>style.visibility</p:attrName>
                                        </p:attrNameLst>
                                      </p:cBhvr>
                                      <p:to>
                                        <p:strVal val="visible"/>
                                      </p:to>
                                    </p:set>
                                    <p:animEffect transition="in" filter="wipe(left)">
                                      <p:cBhvr>
                                        <p:cTn id="52" dur="5000"/>
                                        <p:tgtEl>
                                          <p:spTgt spid="1341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4152"/>
                                        </p:tgtEl>
                                        <p:attrNameLst>
                                          <p:attrName>style.visibility</p:attrName>
                                        </p:attrNameLst>
                                      </p:cBhvr>
                                      <p:to>
                                        <p:strVal val="visible"/>
                                      </p:to>
                                    </p:set>
                                    <p:animEffect transition="in" filter="wipe(left)">
                                      <p:cBhvr>
                                        <p:cTn id="57" dur="5000"/>
                                        <p:tgtEl>
                                          <p:spTgt spid="13415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34151"/>
                                        </p:tgtEl>
                                        <p:attrNameLst>
                                          <p:attrName>style.visibility</p:attrName>
                                        </p:attrNameLst>
                                      </p:cBhvr>
                                      <p:to>
                                        <p:strVal val="visible"/>
                                      </p:to>
                                    </p:set>
                                    <p:animEffect transition="in" filter="wipe(left)">
                                      <p:cBhvr>
                                        <p:cTn id="62" dur="5000"/>
                                        <p:tgtEl>
                                          <p:spTgt spid="13415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34149"/>
                                        </p:tgtEl>
                                        <p:attrNameLst>
                                          <p:attrName>style.visibility</p:attrName>
                                        </p:attrNameLst>
                                      </p:cBhvr>
                                      <p:to>
                                        <p:strVal val="visible"/>
                                      </p:to>
                                    </p:set>
                                    <p:animEffect transition="in" filter="wipe(left)">
                                      <p:cBhvr>
                                        <p:cTn id="67" dur="50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4294967295"/>
          </p:nvPr>
        </p:nvSpPr>
        <p:spPr>
          <a:xfrm>
            <a:off x="323850" y="1412875"/>
            <a:ext cx="3600450" cy="4032250"/>
          </a:xfrm>
        </p:spPr>
        <p:txBody>
          <a:bodyPr/>
          <a:lstStyle/>
          <a:p>
            <a:pPr>
              <a:buFont typeface="Wingdings" pitchFamily="2" charset="2"/>
              <a:buNone/>
            </a:pPr>
            <a:r>
              <a:rPr lang="it-IT" altLang="zh-CN" sz="2800" b="1"/>
              <a:t>2</a:t>
            </a:r>
            <a:r>
              <a:rPr lang="zh-CN" altLang="it-IT" sz="2800" b="1"/>
              <a:t>．</a:t>
            </a:r>
            <a:r>
              <a:rPr lang="it-IT" altLang="zh-CN" sz="2800" b="1"/>
              <a:t>NRZ-Inverted (NRZI) </a:t>
            </a:r>
            <a:r>
              <a:rPr lang="zh-CN" altLang="it-IT" sz="2800" b="1"/>
              <a:t>翻转不归零编码 </a:t>
            </a:r>
            <a:endParaRPr lang="zh-CN" altLang="en-US" sz="2800" b="1"/>
          </a:p>
          <a:p>
            <a:r>
              <a:rPr lang="zh-CN" altLang="it-IT" sz="2800" b="1"/>
              <a:t>输入为</a:t>
            </a:r>
            <a:r>
              <a:rPr lang="it-IT" altLang="zh-CN" sz="2800" b="1"/>
              <a:t>0</a:t>
            </a:r>
            <a:r>
              <a:rPr lang="zh-CN" altLang="it-IT" sz="2800" b="1"/>
              <a:t>：输出保持</a:t>
            </a:r>
          </a:p>
          <a:p>
            <a:r>
              <a:rPr lang="zh-CN" altLang="it-IT" sz="2800" b="1"/>
              <a:t>输入为</a:t>
            </a:r>
            <a:r>
              <a:rPr lang="it-IT" altLang="zh-CN" sz="2800" b="1"/>
              <a:t>1</a:t>
            </a:r>
            <a:r>
              <a:rPr lang="zh-CN" altLang="it-IT" sz="2800" b="1"/>
              <a:t>，输出翻转 </a:t>
            </a:r>
            <a:endParaRPr lang="zh-CN" altLang="en-US" sz="2800" b="1"/>
          </a:p>
          <a:p>
            <a:r>
              <a:rPr lang="zh-CN" altLang="en-US" sz="2800" b="1"/>
              <a:t>需要另外传输同步信号</a:t>
            </a:r>
            <a:r>
              <a:rPr lang="zh-CN" altLang="en-US" b="1"/>
              <a:t> </a:t>
            </a:r>
          </a:p>
        </p:txBody>
      </p:sp>
      <p:pic>
        <p:nvPicPr>
          <p:cNvPr id="135185" name="Picture 17" descr="Snap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738" y="4076700"/>
            <a:ext cx="480377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5186" name="Picture 18" descr="Snap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738" y="2179638"/>
            <a:ext cx="4786312" cy="2133600"/>
          </a:xfrm>
          <a:prstGeom prst="rect">
            <a:avLst/>
          </a:prstGeom>
          <a:noFill/>
          <a:extLst>
            <a:ext uri="{909E8E84-426E-40DD-AFC4-6F175D3DCCD1}">
              <a14:hiddenFill xmlns:a14="http://schemas.microsoft.com/office/drawing/2010/main">
                <a:solidFill>
                  <a:srgbClr val="FFFFFF"/>
                </a:solidFill>
              </a14:hiddenFill>
            </a:ext>
          </a:extLst>
        </p:spPr>
      </p:pic>
      <p:sp>
        <p:nvSpPr>
          <p:cNvPr id="135187" name="AutoShape 19">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8" name="Rectangle 20"/>
          <p:cNvSpPr>
            <a:spLocks noRot="1"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1.1.3  </a:t>
            </a:r>
            <a:r>
              <a:rPr kumimoji="0" lang="zh-CN" altLang="en-US" sz="4400">
                <a:solidFill>
                  <a:schemeClr val="tx2"/>
                </a:solidFill>
              </a:rPr>
              <a:t>数字信号传输时对</a:t>
            </a:r>
            <a:r>
              <a:rPr kumimoji="0" lang="en-US" altLang="zh-CN" sz="4400">
                <a:solidFill>
                  <a:schemeClr val="tx2"/>
                </a:solidFill>
              </a:rPr>
              <a:t>0</a:t>
            </a:r>
            <a:r>
              <a:rPr kumimoji="0" lang="zh-CN" altLang="en-US" sz="4400">
                <a:solidFill>
                  <a:schemeClr val="tx2"/>
                </a:solidFill>
              </a:rPr>
              <a:t>、</a:t>
            </a:r>
            <a:r>
              <a:rPr kumimoji="0" lang="en-US" altLang="zh-CN" sz="4400">
                <a:solidFill>
                  <a:schemeClr val="tx2"/>
                </a:solidFill>
              </a:rPr>
              <a:t>1</a:t>
            </a:r>
            <a:r>
              <a:rPr kumimoji="0" lang="zh-CN" altLang="en-US" sz="4400">
                <a:solidFill>
                  <a:schemeClr val="tx2"/>
                </a:solidFill>
              </a:rPr>
              <a:t>的处理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5185"/>
                                        </p:tgtEl>
                                        <p:attrNameLst>
                                          <p:attrName>style.visibility</p:attrName>
                                        </p:attrNameLst>
                                      </p:cBhvr>
                                      <p:to>
                                        <p:strVal val="visible"/>
                                      </p:to>
                                    </p:set>
                                    <p:animEffect transition="in" filter="wipe(left)">
                                      <p:cBhvr>
                                        <p:cTn id="7" dur="1000"/>
                                        <p:tgtEl>
                                          <p:spTgt spid="135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5186"/>
                                        </p:tgtEl>
                                        <p:attrNameLst>
                                          <p:attrName>style.visibility</p:attrName>
                                        </p:attrNameLst>
                                      </p:cBhvr>
                                      <p:to>
                                        <p:strVal val="visible"/>
                                      </p:to>
                                    </p:set>
                                    <p:animEffect transition="in" filter="wipe(left)">
                                      <p:cBhvr>
                                        <p:cTn id="12" dur="5000"/>
                                        <p:tgtEl>
                                          <p:spTgt spid="13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4294967295"/>
          </p:nvPr>
        </p:nvSpPr>
        <p:spPr>
          <a:xfrm>
            <a:off x="323850" y="1196975"/>
            <a:ext cx="8135938" cy="2592388"/>
          </a:xfrm>
        </p:spPr>
        <p:txBody>
          <a:bodyPr/>
          <a:lstStyle/>
          <a:p>
            <a:pPr>
              <a:lnSpc>
                <a:spcPct val="95000"/>
              </a:lnSpc>
              <a:buFont typeface="Wingdings" pitchFamily="2" charset="2"/>
              <a:buNone/>
            </a:pPr>
            <a:r>
              <a:rPr lang="en-US" altLang="zh-CN" sz="2800" b="1"/>
              <a:t>3</a:t>
            </a:r>
            <a:r>
              <a:rPr lang="zh-CN" altLang="en-US" sz="2800" b="1"/>
              <a:t>．归零编码</a:t>
            </a:r>
            <a:endParaRPr lang="zh-CN" altLang="en-US" sz="2400" b="1"/>
          </a:p>
          <a:p>
            <a:pPr>
              <a:lnSpc>
                <a:spcPct val="95000"/>
              </a:lnSpc>
            </a:pPr>
            <a:r>
              <a:rPr lang="zh-CN" altLang="en-US" sz="2800" b="1"/>
              <a:t>整个码元分两部分</a:t>
            </a:r>
          </a:p>
          <a:p>
            <a:pPr lvl="1">
              <a:lnSpc>
                <a:spcPct val="90000"/>
              </a:lnSpc>
            </a:pPr>
            <a:r>
              <a:rPr lang="zh-CN" altLang="en-US" sz="2400" b="1"/>
              <a:t>前半部分为数据：高电平</a:t>
            </a:r>
            <a:r>
              <a:rPr lang="en-US" altLang="zh-CN" sz="2400" b="1"/>
              <a:t>-- “1” </a:t>
            </a:r>
            <a:r>
              <a:rPr lang="zh-CN" altLang="en-US" sz="2400" b="1"/>
              <a:t>，低电平</a:t>
            </a:r>
            <a:r>
              <a:rPr lang="en-US" altLang="zh-CN" sz="2400" b="1"/>
              <a:t>-- “0”</a:t>
            </a:r>
            <a:endParaRPr lang="zh-CN" altLang="en-US" sz="2400" b="1"/>
          </a:p>
          <a:p>
            <a:pPr lvl="1">
              <a:lnSpc>
                <a:spcPct val="90000"/>
              </a:lnSpc>
            </a:pPr>
            <a:r>
              <a:rPr lang="zh-CN" altLang="en-US" sz="2400" b="1"/>
              <a:t>后半部分归零位</a:t>
            </a:r>
          </a:p>
          <a:p>
            <a:pPr>
              <a:lnSpc>
                <a:spcPct val="95000"/>
              </a:lnSpc>
            </a:pPr>
            <a:r>
              <a:rPr lang="zh-CN" altLang="en-US" sz="2800" b="1"/>
              <a:t>自带了同步信号，但当出现长串“</a:t>
            </a:r>
            <a:r>
              <a:rPr lang="en-US" altLang="zh-CN" sz="2800" b="1"/>
              <a:t>0”</a:t>
            </a:r>
            <a:r>
              <a:rPr lang="zh-CN" altLang="en-US" sz="2800" b="1"/>
              <a:t>时，将丢失同步信号 </a:t>
            </a:r>
          </a:p>
        </p:txBody>
      </p:sp>
      <p:pic>
        <p:nvPicPr>
          <p:cNvPr id="136200" name="Picture 8" descr="20"/>
          <p:cNvPicPr>
            <a:picLocks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0113" y="5229225"/>
            <a:ext cx="7913687" cy="504825"/>
          </a:xfrm>
          <a:prstGeom prst="rect">
            <a:avLst/>
          </a:prstGeom>
          <a:noFill/>
          <a:extLst>
            <a:ext uri="{909E8E84-426E-40DD-AFC4-6F175D3DCCD1}">
              <a14:hiddenFill xmlns:a14="http://schemas.microsoft.com/office/drawing/2010/main">
                <a:solidFill>
                  <a:srgbClr val="FFFFFF"/>
                </a:solidFill>
              </a14:hiddenFill>
            </a:ext>
          </a:extLst>
        </p:spPr>
      </p:pic>
      <p:pic>
        <p:nvPicPr>
          <p:cNvPr id="136202" name="Picture 10" descr="22"/>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0113" y="4068763"/>
            <a:ext cx="7913687"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36203" name="Picture 11" descr="23"/>
          <p:cNvPicPr>
            <a:picLocks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4035425"/>
            <a:ext cx="7913688" cy="1676400"/>
          </a:xfrm>
          <a:prstGeom prst="rect">
            <a:avLst/>
          </a:prstGeom>
          <a:noFill/>
          <a:extLst>
            <a:ext uri="{909E8E84-426E-40DD-AFC4-6F175D3DCCD1}">
              <a14:hiddenFill xmlns:a14="http://schemas.microsoft.com/office/drawing/2010/main">
                <a:solidFill>
                  <a:srgbClr val="FFFFFF"/>
                </a:solidFill>
              </a14:hiddenFill>
            </a:ext>
          </a:extLst>
        </p:spPr>
      </p:pic>
      <p:sp>
        <p:nvSpPr>
          <p:cNvPr id="136204" name="AutoShape 12">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5" name="Rectangle 13"/>
          <p:cNvSpPr>
            <a:spLocks noRot="1"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1.1.3  </a:t>
            </a:r>
            <a:r>
              <a:rPr kumimoji="0" lang="zh-CN" altLang="en-US" sz="4400">
                <a:solidFill>
                  <a:schemeClr val="tx2"/>
                </a:solidFill>
              </a:rPr>
              <a:t>数字信号传输时对</a:t>
            </a:r>
            <a:r>
              <a:rPr kumimoji="0" lang="en-US" altLang="zh-CN" sz="4400">
                <a:solidFill>
                  <a:schemeClr val="tx2"/>
                </a:solidFill>
              </a:rPr>
              <a:t>0</a:t>
            </a:r>
            <a:r>
              <a:rPr kumimoji="0" lang="zh-CN" altLang="en-US" sz="4400">
                <a:solidFill>
                  <a:schemeClr val="tx2"/>
                </a:solidFill>
              </a:rPr>
              <a:t>、</a:t>
            </a:r>
            <a:r>
              <a:rPr kumimoji="0" lang="en-US" altLang="zh-CN" sz="4400">
                <a:solidFill>
                  <a:schemeClr val="tx2"/>
                </a:solidFill>
              </a:rPr>
              <a:t>1</a:t>
            </a:r>
            <a:r>
              <a:rPr kumimoji="0" lang="zh-CN" altLang="en-US" sz="4400">
                <a:solidFill>
                  <a:schemeClr val="tx2"/>
                </a:solidFill>
              </a:rPr>
              <a:t>的处理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6200"/>
                                        </p:tgtEl>
                                        <p:attrNameLst>
                                          <p:attrName>style.visibility</p:attrName>
                                        </p:attrNameLst>
                                      </p:cBhvr>
                                      <p:to>
                                        <p:strVal val="visible"/>
                                      </p:to>
                                    </p:set>
                                    <p:animEffect transition="in" filter="wipe(left)">
                                      <p:cBhvr>
                                        <p:cTn id="7" dur="2000"/>
                                        <p:tgtEl>
                                          <p:spTgt spid="1362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202"/>
                                        </p:tgtEl>
                                        <p:attrNameLst>
                                          <p:attrName>style.visibility</p:attrName>
                                        </p:attrNameLst>
                                      </p:cBhvr>
                                      <p:to>
                                        <p:strVal val="visible"/>
                                      </p:to>
                                    </p:set>
                                    <p:animEffect transition="in" filter="wipe(left)">
                                      <p:cBhvr>
                                        <p:cTn id="12" dur="3000"/>
                                        <p:tgtEl>
                                          <p:spTgt spid="136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6203"/>
                                        </p:tgtEl>
                                        <p:attrNameLst>
                                          <p:attrName>style.visibility</p:attrName>
                                        </p:attrNameLst>
                                      </p:cBhvr>
                                      <p:to>
                                        <p:strVal val="visible"/>
                                      </p:to>
                                    </p:set>
                                    <p:animEffect transition="in" filter="wipe(left)">
                                      <p:cBhvr>
                                        <p:cTn id="17" dur="5000"/>
                                        <p:tgtEl>
                                          <p:spTgt spid="136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idx="4294967295"/>
          </p:nvPr>
        </p:nvSpPr>
        <p:spPr>
          <a:xfrm>
            <a:off x="323850" y="1412875"/>
            <a:ext cx="3384550" cy="4679950"/>
          </a:xfrm>
        </p:spPr>
        <p:txBody>
          <a:bodyPr/>
          <a:lstStyle/>
          <a:p>
            <a:pPr>
              <a:lnSpc>
                <a:spcPct val="95000"/>
              </a:lnSpc>
              <a:buFont typeface="Wingdings" pitchFamily="2" charset="2"/>
              <a:buNone/>
            </a:pPr>
            <a:r>
              <a:rPr lang="en-US" altLang="zh-CN" sz="2800" b="1"/>
              <a:t>4</a:t>
            </a:r>
            <a:r>
              <a:rPr lang="zh-CN" altLang="en-US" sz="2800" b="1"/>
              <a:t>．曼彻斯特编码 </a:t>
            </a:r>
            <a:endParaRPr lang="zh-CN" altLang="en-US" sz="2400" b="1"/>
          </a:p>
          <a:p>
            <a:pPr>
              <a:lnSpc>
                <a:spcPct val="95000"/>
              </a:lnSpc>
            </a:pPr>
            <a:r>
              <a:rPr lang="zh-CN" altLang="en-US" sz="2800" b="1"/>
              <a:t>每一位的中间有一电平的跳变 </a:t>
            </a:r>
          </a:p>
          <a:p>
            <a:pPr lvl="1">
              <a:lnSpc>
                <a:spcPct val="90000"/>
              </a:lnSpc>
            </a:pPr>
            <a:r>
              <a:rPr lang="zh-CN" altLang="en-US" sz="2400" b="1"/>
              <a:t>从高到低跳变表示“</a:t>
            </a:r>
            <a:r>
              <a:rPr lang="en-US" altLang="zh-CN" sz="2400" b="1"/>
              <a:t>0”</a:t>
            </a:r>
            <a:endParaRPr lang="zh-CN" altLang="en-US" sz="2400" b="1"/>
          </a:p>
          <a:p>
            <a:pPr lvl="1">
              <a:lnSpc>
                <a:spcPct val="90000"/>
              </a:lnSpc>
            </a:pPr>
            <a:r>
              <a:rPr lang="zh-CN" altLang="en-US" sz="2400" b="1"/>
              <a:t>从低到高跳变表示“</a:t>
            </a:r>
            <a:r>
              <a:rPr lang="en-US" altLang="zh-CN" sz="2400" b="1"/>
              <a:t>1” </a:t>
            </a:r>
            <a:endParaRPr lang="zh-CN" altLang="en-US" sz="2400" b="1"/>
          </a:p>
          <a:p>
            <a:pPr>
              <a:lnSpc>
                <a:spcPct val="95000"/>
              </a:lnSpc>
            </a:pPr>
            <a:r>
              <a:rPr lang="zh-CN" altLang="en-US" sz="2800" b="1"/>
              <a:t>位中间的跳变</a:t>
            </a:r>
          </a:p>
          <a:p>
            <a:pPr lvl="1">
              <a:lnSpc>
                <a:spcPct val="90000"/>
              </a:lnSpc>
            </a:pPr>
            <a:r>
              <a:rPr lang="zh-CN" altLang="en-US" sz="2400" b="1"/>
              <a:t>作时钟信号</a:t>
            </a:r>
          </a:p>
          <a:p>
            <a:pPr lvl="1">
              <a:lnSpc>
                <a:spcPct val="90000"/>
              </a:lnSpc>
            </a:pPr>
            <a:r>
              <a:rPr lang="zh-CN" altLang="en-US" sz="2400" b="1"/>
              <a:t>作数据信号 </a:t>
            </a:r>
          </a:p>
        </p:txBody>
      </p:sp>
      <p:pic>
        <p:nvPicPr>
          <p:cNvPr id="137223" name="Picture 7" descr="25"/>
          <p:cNvPicPr>
            <a:picLocks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625" y="2060575"/>
            <a:ext cx="57943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137224" name="Picture 8" descr="24"/>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1841"/>
          <a:stretch>
            <a:fillRect/>
          </a:stretch>
        </p:blipFill>
        <p:spPr bwMode="auto">
          <a:xfrm>
            <a:off x="3349625" y="2060575"/>
            <a:ext cx="5794375" cy="1584325"/>
          </a:xfrm>
          <a:prstGeom prst="rect">
            <a:avLst/>
          </a:prstGeom>
          <a:noFill/>
          <a:extLst>
            <a:ext uri="{909E8E84-426E-40DD-AFC4-6F175D3DCCD1}">
              <a14:hiddenFill xmlns:a14="http://schemas.microsoft.com/office/drawing/2010/main">
                <a:solidFill>
                  <a:srgbClr val="FFFFFF"/>
                </a:solidFill>
              </a14:hiddenFill>
            </a:ext>
          </a:extLst>
        </p:spPr>
      </p:pic>
      <p:sp>
        <p:nvSpPr>
          <p:cNvPr id="137225" name="AutoShape 9">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6" name="Rectangle 10"/>
          <p:cNvSpPr>
            <a:spLocks noRot="1"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1.1.3  </a:t>
            </a:r>
            <a:r>
              <a:rPr kumimoji="0" lang="zh-CN" altLang="en-US" sz="4400">
                <a:solidFill>
                  <a:schemeClr val="tx2"/>
                </a:solidFill>
              </a:rPr>
              <a:t>数字信号传输时对</a:t>
            </a:r>
            <a:r>
              <a:rPr kumimoji="0" lang="en-US" altLang="zh-CN" sz="4400">
                <a:solidFill>
                  <a:schemeClr val="tx2"/>
                </a:solidFill>
              </a:rPr>
              <a:t>0</a:t>
            </a:r>
            <a:r>
              <a:rPr kumimoji="0" lang="zh-CN" altLang="en-US" sz="4400">
                <a:solidFill>
                  <a:schemeClr val="tx2"/>
                </a:solidFill>
              </a:rPr>
              <a:t>、</a:t>
            </a:r>
            <a:r>
              <a:rPr kumimoji="0" lang="en-US" altLang="zh-CN" sz="4400">
                <a:solidFill>
                  <a:schemeClr val="tx2"/>
                </a:solidFill>
              </a:rPr>
              <a:t>1</a:t>
            </a:r>
            <a:r>
              <a:rPr kumimoji="0" lang="zh-CN" altLang="en-US" sz="4400">
                <a:solidFill>
                  <a:schemeClr val="tx2"/>
                </a:solidFill>
              </a:rPr>
              <a:t>的处理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7223"/>
                                        </p:tgtEl>
                                        <p:attrNameLst>
                                          <p:attrName>style.visibility</p:attrName>
                                        </p:attrNameLst>
                                      </p:cBhvr>
                                      <p:to>
                                        <p:strVal val="visible"/>
                                      </p:to>
                                    </p:set>
                                    <p:animEffect transition="in" filter="wipe(left)">
                                      <p:cBhvr>
                                        <p:cTn id="7" dur="2000"/>
                                        <p:tgtEl>
                                          <p:spTgt spid="137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7224"/>
                                        </p:tgtEl>
                                        <p:attrNameLst>
                                          <p:attrName>style.visibility</p:attrName>
                                        </p:attrNameLst>
                                      </p:cBhvr>
                                      <p:to>
                                        <p:strVal val="visible"/>
                                      </p:to>
                                    </p:set>
                                    <p:animEffect transition="in" filter="wipe(left)">
                                      <p:cBhvr>
                                        <p:cTn id="12" dur="50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5" name="Group 3"/>
          <p:cNvGrpSpPr>
            <a:grpSpLocks noChangeAspect="1"/>
          </p:cNvGrpSpPr>
          <p:nvPr/>
        </p:nvGrpSpPr>
        <p:grpSpPr bwMode="auto">
          <a:xfrm>
            <a:off x="0" y="0"/>
            <a:ext cx="9144000" cy="6858000"/>
            <a:chOff x="1847" y="5353"/>
            <a:chExt cx="7090" cy="6407"/>
          </a:xfrm>
        </p:grpSpPr>
        <p:sp>
          <p:nvSpPr>
            <p:cNvPr id="131076" name="AutoShape 4"/>
            <p:cNvSpPr>
              <a:spLocks noChangeAspect="1" noChangeArrowheads="1" noTextEdit="1"/>
            </p:cNvSpPr>
            <p:nvPr/>
          </p:nvSpPr>
          <p:spPr bwMode="auto">
            <a:xfrm>
              <a:off x="1847" y="5353"/>
              <a:ext cx="7090" cy="6407"/>
            </a:xfrm>
            <a:prstGeom prst="rect">
              <a:avLst/>
            </a:prstGeom>
            <a:solidFill>
              <a:schemeClr val="bg1"/>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a:lstStyle/>
            <a:p>
              <a:endParaRPr lang="zh-CN" altLang="en-US"/>
            </a:p>
          </p:txBody>
        </p:sp>
        <p:pic>
          <p:nvPicPr>
            <p:cNvPr id="131077" name="Picture 5"/>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t="1047" r="4378"/>
            <a:stretch>
              <a:fillRect/>
            </a:stretch>
          </p:blipFill>
          <p:spPr bwMode="auto">
            <a:xfrm>
              <a:off x="2052" y="5700"/>
              <a:ext cx="1037" cy="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8" name="Picture 6"/>
            <p:cNvPicPr>
              <a:picLocks noChangeAspect="1" noChangeArrowheads="1"/>
            </p:cNvPicPr>
            <p:nvPr/>
          </p:nvPicPr>
          <p:blipFill>
            <a:blip r:embed="rId3">
              <a:clrChange>
                <a:clrFrom>
                  <a:srgbClr val="747579"/>
                </a:clrFrom>
                <a:clrTo>
                  <a:srgbClr val="747579">
                    <a:alpha val="0"/>
                  </a:srgbClr>
                </a:clrTo>
              </a:clrChange>
              <a:lum bright="18000" contrast="42000"/>
              <a:extLst>
                <a:ext uri="{28A0092B-C50C-407E-A947-70E740481C1C}">
                  <a14:useLocalDpi xmlns:a14="http://schemas.microsoft.com/office/drawing/2010/main" val="0"/>
                </a:ext>
              </a:extLst>
            </a:blip>
            <a:srcRect/>
            <a:stretch>
              <a:fillRect/>
            </a:stretch>
          </p:blipFill>
          <p:spPr bwMode="auto">
            <a:xfrm>
              <a:off x="3574" y="5779"/>
              <a:ext cx="1755" cy="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9" name="Picture 7"/>
            <p:cNvPicPr>
              <a:picLocks noChangeAspect="1" noChangeArrowheads="1"/>
            </p:cNvPicPr>
            <p:nvPr/>
          </p:nvPicPr>
          <p:blipFill>
            <a:blip r:embed="rId4">
              <a:lum bright="12000" contrast="54000"/>
              <a:extLst>
                <a:ext uri="{28A0092B-C50C-407E-A947-70E740481C1C}">
                  <a14:useLocalDpi xmlns:a14="http://schemas.microsoft.com/office/drawing/2010/main" val="0"/>
                </a:ext>
              </a:extLst>
            </a:blip>
            <a:srcRect/>
            <a:stretch>
              <a:fillRect/>
            </a:stretch>
          </p:blipFill>
          <p:spPr bwMode="auto">
            <a:xfrm>
              <a:off x="6633" y="5711"/>
              <a:ext cx="1555" cy="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0" name="Picture 8"/>
            <p:cNvPicPr>
              <a:picLocks noChangeAspect="1" noChangeArrowheads="1"/>
            </p:cNvPicPr>
            <p:nvPr/>
          </p:nvPicPr>
          <p:blipFill>
            <a:blip r:embed="rId5">
              <a:lum bright="12000" contrast="48000"/>
              <a:extLst>
                <a:ext uri="{28A0092B-C50C-407E-A947-70E740481C1C}">
                  <a14:useLocalDpi xmlns:a14="http://schemas.microsoft.com/office/drawing/2010/main" val="0"/>
                </a:ext>
              </a:extLst>
            </a:blip>
            <a:srcRect/>
            <a:stretch>
              <a:fillRect/>
            </a:stretch>
          </p:blipFill>
          <p:spPr bwMode="auto">
            <a:xfrm>
              <a:off x="6787" y="8098"/>
              <a:ext cx="1569" cy="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1" name="Picture 9"/>
            <p:cNvPicPr>
              <a:picLocks noChangeAspect="1" noChangeArrowheads="1"/>
            </p:cNvPicPr>
            <p:nvPr/>
          </p:nvPicPr>
          <p:blipFill>
            <a:blip r:embed="rId6">
              <a:lum bright="18000" contrast="48000"/>
              <a:extLst>
                <a:ext uri="{28A0092B-C50C-407E-A947-70E740481C1C}">
                  <a14:useLocalDpi xmlns:a14="http://schemas.microsoft.com/office/drawing/2010/main" val="0"/>
                </a:ext>
              </a:extLst>
            </a:blip>
            <a:srcRect/>
            <a:stretch>
              <a:fillRect/>
            </a:stretch>
          </p:blipFill>
          <p:spPr bwMode="auto">
            <a:xfrm>
              <a:off x="2448" y="8713"/>
              <a:ext cx="2596" cy="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2" name="Picture 10"/>
            <p:cNvPicPr>
              <a:picLocks noChangeAspect="1" noChangeArrowheads="1"/>
            </p:cNvPicPr>
            <p:nvPr/>
          </p:nvPicPr>
          <p:blipFill>
            <a:blip r:embed="rId7">
              <a:lum bright="18000" contrast="42000"/>
              <a:extLst>
                <a:ext uri="{28A0092B-C50C-407E-A947-70E740481C1C}">
                  <a14:useLocalDpi xmlns:a14="http://schemas.microsoft.com/office/drawing/2010/main" val="0"/>
                </a:ext>
              </a:extLst>
            </a:blip>
            <a:srcRect/>
            <a:stretch>
              <a:fillRect/>
            </a:stretch>
          </p:blipFill>
          <p:spPr bwMode="auto">
            <a:xfrm>
              <a:off x="6113" y="9643"/>
              <a:ext cx="885"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3" name="Picture 11"/>
            <p:cNvPicPr>
              <a:picLocks noChangeAspect="1" noChangeArrowheads="1"/>
            </p:cNvPicPr>
            <p:nvPr/>
          </p:nvPicPr>
          <p:blipFill>
            <a:blip r:embed="rId8">
              <a:lum bright="18000" contrast="48000"/>
              <a:extLst>
                <a:ext uri="{28A0092B-C50C-407E-A947-70E740481C1C}">
                  <a14:useLocalDpi xmlns:a14="http://schemas.microsoft.com/office/drawing/2010/main" val="0"/>
                </a:ext>
              </a:extLst>
            </a:blip>
            <a:srcRect/>
            <a:stretch>
              <a:fillRect/>
            </a:stretch>
          </p:blipFill>
          <p:spPr bwMode="auto">
            <a:xfrm>
              <a:off x="7604" y="9964"/>
              <a:ext cx="1083"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4" name="Oval 12"/>
            <p:cNvSpPr>
              <a:spLocks noChangeArrowheads="1"/>
            </p:cNvSpPr>
            <p:nvPr/>
          </p:nvSpPr>
          <p:spPr bwMode="auto">
            <a:xfrm>
              <a:off x="3343" y="5439"/>
              <a:ext cx="2218" cy="2218"/>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085" name="Oval 13"/>
            <p:cNvSpPr>
              <a:spLocks noChangeArrowheads="1"/>
            </p:cNvSpPr>
            <p:nvPr/>
          </p:nvSpPr>
          <p:spPr bwMode="auto">
            <a:xfrm>
              <a:off x="2173" y="7759"/>
              <a:ext cx="3212" cy="3212"/>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086" name="Oval 14"/>
            <p:cNvSpPr>
              <a:spLocks noChangeArrowheads="1"/>
            </p:cNvSpPr>
            <p:nvPr/>
          </p:nvSpPr>
          <p:spPr bwMode="auto">
            <a:xfrm>
              <a:off x="6368" y="5439"/>
              <a:ext cx="2086" cy="2085"/>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087" name="Oval 15"/>
            <p:cNvSpPr>
              <a:spLocks noChangeArrowheads="1"/>
            </p:cNvSpPr>
            <p:nvPr/>
          </p:nvSpPr>
          <p:spPr bwMode="auto">
            <a:xfrm>
              <a:off x="6645" y="7671"/>
              <a:ext cx="1809" cy="1808"/>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088" name="Oval 16"/>
            <p:cNvSpPr>
              <a:spLocks noChangeArrowheads="1"/>
            </p:cNvSpPr>
            <p:nvPr/>
          </p:nvSpPr>
          <p:spPr bwMode="auto">
            <a:xfrm>
              <a:off x="5938" y="9502"/>
              <a:ext cx="1323" cy="1323"/>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089" name="Oval 17"/>
            <p:cNvSpPr>
              <a:spLocks noChangeArrowheads="1"/>
            </p:cNvSpPr>
            <p:nvPr/>
          </p:nvSpPr>
          <p:spPr bwMode="auto">
            <a:xfrm>
              <a:off x="7594" y="9657"/>
              <a:ext cx="1126" cy="1124"/>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090" name="Line 18"/>
            <p:cNvSpPr>
              <a:spLocks noChangeShapeType="1"/>
            </p:cNvSpPr>
            <p:nvPr/>
          </p:nvSpPr>
          <p:spPr bwMode="auto">
            <a:xfrm>
              <a:off x="2835" y="6343"/>
              <a:ext cx="496" cy="19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1" name="Line 19"/>
            <p:cNvSpPr>
              <a:spLocks noChangeShapeType="1"/>
            </p:cNvSpPr>
            <p:nvPr/>
          </p:nvSpPr>
          <p:spPr bwMode="auto">
            <a:xfrm flipH="1">
              <a:off x="3861" y="6918"/>
              <a:ext cx="321" cy="8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2" name="Line 20"/>
            <p:cNvSpPr>
              <a:spLocks noChangeShapeType="1"/>
            </p:cNvSpPr>
            <p:nvPr/>
          </p:nvSpPr>
          <p:spPr bwMode="auto">
            <a:xfrm flipV="1">
              <a:off x="3718" y="6972"/>
              <a:ext cx="2750" cy="225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3" name="Line 21"/>
            <p:cNvSpPr>
              <a:spLocks noChangeShapeType="1"/>
            </p:cNvSpPr>
            <p:nvPr/>
          </p:nvSpPr>
          <p:spPr bwMode="auto">
            <a:xfrm>
              <a:off x="7417" y="6851"/>
              <a:ext cx="0" cy="8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4" name="Line 22"/>
            <p:cNvSpPr>
              <a:spLocks noChangeShapeType="1"/>
            </p:cNvSpPr>
            <p:nvPr/>
          </p:nvSpPr>
          <p:spPr bwMode="auto">
            <a:xfrm flipH="1">
              <a:off x="6677" y="8772"/>
              <a:ext cx="397" cy="7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5" name="Line 23"/>
            <p:cNvSpPr>
              <a:spLocks noChangeShapeType="1"/>
            </p:cNvSpPr>
            <p:nvPr/>
          </p:nvSpPr>
          <p:spPr bwMode="auto">
            <a:xfrm flipV="1">
              <a:off x="6898" y="10197"/>
              <a:ext cx="696"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6" name="Text Box 24"/>
            <p:cNvSpPr txBox="1">
              <a:spLocks noChangeArrowheads="1"/>
            </p:cNvSpPr>
            <p:nvPr/>
          </p:nvSpPr>
          <p:spPr bwMode="auto">
            <a:xfrm>
              <a:off x="3276" y="9490"/>
              <a:ext cx="83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100000"/>
                </a:lnSpc>
                <a:spcBef>
                  <a:spcPct val="0"/>
                </a:spcBef>
                <a:buSzTx/>
              </a:pPr>
              <a:r>
                <a:rPr kumimoji="0" lang="zh-CN" altLang="en-US" sz="700" b="0">
                  <a:solidFill>
                    <a:schemeClr val="tx1"/>
                  </a:solidFill>
                </a:rPr>
                <a:t>芯片</a:t>
              </a:r>
            </a:p>
          </p:txBody>
        </p:sp>
        <p:sp>
          <p:nvSpPr>
            <p:cNvPr id="131097" name="Text Box 25"/>
            <p:cNvSpPr txBox="1">
              <a:spLocks noChangeArrowheads="1"/>
            </p:cNvSpPr>
            <p:nvPr/>
          </p:nvSpPr>
          <p:spPr bwMode="auto">
            <a:xfrm>
              <a:off x="2238" y="5353"/>
              <a:ext cx="83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100000"/>
                </a:lnSpc>
                <a:spcBef>
                  <a:spcPct val="0"/>
                </a:spcBef>
                <a:buSzTx/>
              </a:pPr>
              <a:r>
                <a:rPr kumimoji="0" lang="zh-CN" altLang="en-US" sz="1400" b="0">
                  <a:solidFill>
                    <a:schemeClr val="tx1"/>
                  </a:solidFill>
                </a:rPr>
                <a:t>计算机</a:t>
              </a:r>
            </a:p>
          </p:txBody>
        </p:sp>
        <p:sp>
          <p:nvSpPr>
            <p:cNvPr id="131098" name="Text Box 26"/>
            <p:cNvSpPr txBox="1">
              <a:spLocks noChangeArrowheads="1"/>
            </p:cNvSpPr>
            <p:nvPr/>
          </p:nvSpPr>
          <p:spPr bwMode="auto">
            <a:xfrm>
              <a:off x="4093" y="5453"/>
              <a:ext cx="83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100000"/>
                </a:lnSpc>
                <a:spcBef>
                  <a:spcPct val="0"/>
                </a:spcBef>
                <a:buSzTx/>
              </a:pPr>
              <a:r>
                <a:rPr kumimoji="0" lang="zh-CN" altLang="en-US" sz="1400" b="0">
                  <a:solidFill>
                    <a:schemeClr val="tx1"/>
                  </a:solidFill>
                </a:rPr>
                <a:t>电源</a:t>
              </a:r>
            </a:p>
          </p:txBody>
        </p:sp>
        <p:sp>
          <p:nvSpPr>
            <p:cNvPr id="131099" name="Text Box 27"/>
            <p:cNvSpPr txBox="1">
              <a:spLocks noChangeArrowheads="1"/>
            </p:cNvSpPr>
            <p:nvPr/>
          </p:nvSpPr>
          <p:spPr bwMode="auto">
            <a:xfrm>
              <a:off x="3584" y="6646"/>
              <a:ext cx="83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100000"/>
                </a:lnSpc>
                <a:spcBef>
                  <a:spcPct val="0"/>
                </a:spcBef>
                <a:buSzTx/>
              </a:pPr>
              <a:r>
                <a:rPr kumimoji="0" lang="zh-CN" altLang="en-US" sz="700" b="0">
                  <a:solidFill>
                    <a:schemeClr val="tx1"/>
                  </a:solidFill>
                </a:rPr>
                <a:t>主板</a:t>
              </a:r>
            </a:p>
          </p:txBody>
        </p:sp>
        <p:sp>
          <p:nvSpPr>
            <p:cNvPr id="131100" name="Text Box 28"/>
            <p:cNvSpPr txBox="1">
              <a:spLocks noChangeArrowheads="1"/>
            </p:cNvSpPr>
            <p:nvPr/>
          </p:nvSpPr>
          <p:spPr bwMode="auto">
            <a:xfrm>
              <a:off x="4325" y="9649"/>
              <a:ext cx="83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100000"/>
                </a:lnSpc>
                <a:spcBef>
                  <a:spcPct val="0"/>
                </a:spcBef>
                <a:buSzTx/>
              </a:pPr>
              <a:r>
                <a:rPr kumimoji="0" lang="zh-CN" altLang="en-US" sz="1400" b="0">
                  <a:solidFill>
                    <a:schemeClr val="tx1"/>
                  </a:solidFill>
                </a:rPr>
                <a:t>主板</a:t>
              </a:r>
            </a:p>
          </p:txBody>
        </p:sp>
        <p:sp>
          <p:nvSpPr>
            <p:cNvPr id="131101" name="Text Box 29"/>
            <p:cNvSpPr txBox="1">
              <a:spLocks noChangeArrowheads="1"/>
            </p:cNvSpPr>
            <p:nvPr/>
          </p:nvSpPr>
          <p:spPr bwMode="auto">
            <a:xfrm>
              <a:off x="5883" y="5536"/>
              <a:ext cx="826"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100000"/>
                </a:lnSpc>
                <a:spcBef>
                  <a:spcPct val="0"/>
                </a:spcBef>
                <a:buSzTx/>
              </a:pPr>
              <a:r>
                <a:rPr kumimoji="0" lang="zh-CN" altLang="en-US" sz="1400" b="0">
                  <a:solidFill>
                    <a:schemeClr val="tx1"/>
                  </a:solidFill>
                </a:rPr>
                <a:t>芯片上的子电路</a:t>
              </a:r>
            </a:p>
          </p:txBody>
        </p:sp>
        <p:sp>
          <p:nvSpPr>
            <p:cNvPr id="131102" name="Text Box 30"/>
            <p:cNvSpPr txBox="1">
              <a:spLocks noChangeArrowheads="1"/>
            </p:cNvSpPr>
            <p:nvPr/>
          </p:nvSpPr>
          <p:spPr bwMode="auto">
            <a:xfrm>
              <a:off x="7593" y="7849"/>
              <a:ext cx="83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100000"/>
                </a:lnSpc>
                <a:spcBef>
                  <a:spcPct val="0"/>
                </a:spcBef>
                <a:buSzTx/>
              </a:pPr>
              <a:r>
                <a:rPr kumimoji="0" lang="zh-CN" altLang="en-US" sz="1400" b="0">
                  <a:solidFill>
                    <a:schemeClr val="tx1"/>
                  </a:solidFill>
                </a:rPr>
                <a:t>逻辑门</a:t>
              </a:r>
            </a:p>
          </p:txBody>
        </p:sp>
        <p:sp>
          <p:nvSpPr>
            <p:cNvPr id="131103" name="Text Box 31"/>
            <p:cNvSpPr txBox="1">
              <a:spLocks noChangeArrowheads="1"/>
            </p:cNvSpPr>
            <p:nvPr/>
          </p:nvSpPr>
          <p:spPr bwMode="auto">
            <a:xfrm>
              <a:off x="5782" y="9218"/>
              <a:ext cx="95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100000"/>
                </a:lnSpc>
                <a:spcBef>
                  <a:spcPct val="0"/>
                </a:spcBef>
                <a:buSzTx/>
              </a:pPr>
              <a:r>
                <a:rPr kumimoji="0" lang="zh-CN" altLang="en-US" sz="1400" b="0">
                  <a:solidFill>
                    <a:schemeClr val="tx1"/>
                  </a:solidFill>
                </a:rPr>
                <a:t>晶体管电路</a:t>
              </a:r>
            </a:p>
          </p:txBody>
        </p:sp>
        <p:sp>
          <p:nvSpPr>
            <p:cNvPr id="131104" name="Text Box 32"/>
            <p:cNvSpPr txBox="1">
              <a:spLocks noChangeArrowheads="1"/>
            </p:cNvSpPr>
            <p:nvPr/>
          </p:nvSpPr>
          <p:spPr bwMode="auto">
            <a:xfrm>
              <a:off x="8242" y="9438"/>
              <a:ext cx="69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100000"/>
                </a:lnSpc>
                <a:spcBef>
                  <a:spcPct val="0"/>
                </a:spcBef>
                <a:buSzTx/>
              </a:pPr>
              <a:r>
                <a:rPr kumimoji="0" lang="zh-CN" altLang="en-US" sz="1400" b="0">
                  <a:solidFill>
                    <a:schemeClr val="tx1"/>
                  </a:solidFill>
                </a:rPr>
                <a:t>晶体管</a:t>
              </a:r>
            </a:p>
          </p:txBody>
        </p:sp>
        <p:sp>
          <p:nvSpPr>
            <p:cNvPr id="131105" name="Text Box 33"/>
            <p:cNvSpPr txBox="1">
              <a:spLocks noChangeArrowheads="1"/>
            </p:cNvSpPr>
            <p:nvPr/>
          </p:nvSpPr>
          <p:spPr bwMode="auto">
            <a:xfrm>
              <a:off x="4006" y="11290"/>
              <a:ext cx="2571"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00000"/>
                </a:lnSpc>
                <a:spcBef>
                  <a:spcPct val="0"/>
                </a:spcBef>
                <a:buSzTx/>
              </a:pPr>
              <a:r>
                <a:rPr kumimoji="0" lang="zh-CN" altLang="en-US" sz="2400">
                  <a:solidFill>
                    <a:schemeClr val="tx1"/>
                  </a:solidFill>
                </a:rPr>
                <a:t>数字系统硬件</a:t>
              </a:r>
            </a:p>
          </p:txBody>
        </p:sp>
      </p:gr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idx="4294967295"/>
          </p:nvPr>
        </p:nvSpPr>
        <p:spPr>
          <a:xfrm>
            <a:off x="323850" y="1412875"/>
            <a:ext cx="3240088" cy="4679950"/>
          </a:xfrm>
        </p:spPr>
        <p:txBody>
          <a:bodyPr/>
          <a:lstStyle/>
          <a:p>
            <a:pPr>
              <a:buFont typeface="Wingdings" pitchFamily="2" charset="2"/>
              <a:buNone/>
            </a:pPr>
            <a:r>
              <a:rPr lang="zh-CN" altLang="en-US" sz="2800" b="1"/>
              <a:t>差分曼彻斯特编码 </a:t>
            </a:r>
            <a:endParaRPr lang="zh-CN" altLang="en-US" sz="2400" b="1"/>
          </a:p>
          <a:p>
            <a:r>
              <a:rPr lang="zh-CN" altLang="en-US" sz="2800" b="1"/>
              <a:t>每位开始时：</a:t>
            </a:r>
          </a:p>
          <a:p>
            <a:pPr lvl="1"/>
            <a:r>
              <a:rPr lang="zh-CN" altLang="en-US" sz="2400" b="1"/>
              <a:t>有跳变：“</a:t>
            </a:r>
            <a:r>
              <a:rPr lang="en-US" altLang="zh-CN" sz="2400" b="1"/>
              <a:t>0”</a:t>
            </a:r>
            <a:endParaRPr lang="zh-CN" altLang="en-US" sz="2400" b="1"/>
          </a:p>
          <a:p>
            <a:pPr lvl="1"/>
            <a:r>
              <a:rPr lang="zh-CN" altLang="en-US" sz="2400" b="1"/>
              <a:t>无跳变：“</a:t>
            </a:r>
            <a:r>
              <a:rPr lang="en-US" altLang="zh-CN" sz="2400" b="1"/>
              <a:t>1”</a:t>
            </a:r>
            <a:endParaRPr lang="zh-CN" altLang="en-US" sz="2400" b="1"/>
          </a:p>
          <a:p>
            <a:r>
              <a:rPr lang="zh-CN" altLang="en-US" sz="2800" b="1"/>
              <a:t>位中间的跳变</a:t>
            </a:r>
          </a:p>
          <a:p>
            <a:pPr lvl="1"/>
            <a:r>
              <a:rPr lang="zh-CN" altLang="en-US" sz="2400" b="1"/>
              <a:t>仅作时钟信号</a:t>
            </a:r>
          </a:p>
        </p:txBody>
      </p:sp>
      <p:pic>
        <p:nvPicPr>
          <p:cNvPr id="138244" name="Picture 4" descr="25"/>
          <p:cNvPicPr>
            <a:picLocks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625" y="2060575"/>
            <a:ext cx="57943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138245" name="Picture 5" descr="24"/>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1841"/>
          <a:stretch>
            <a:fillRect/>
          </a:stretch>
        </p:blipFill>
        <p:spPr bwMode="auto">
          <a:xfrm>
            <a:off x="3349625" y="2060575"/>
            <a:ext cx="5794375" cy="1584325"/>
          </a:xfrm>
          <a:prstGeom prst="rect">
            <a:avLst/>
          </a:prstGeom>
          <a:noFill/>
          <a:extLst>
            <a:ext uri="{909E8E84-426E-40DD-AFC4-6F175D3DCCD1}">
              <a14:hiddenFill xmlns:a14="http://schemas.microsoft.com/office/drawing/2010/main">
                <a:solidFill>
                  <a:srgbClr val="FFFFFF"/>
                </a:solidFill>
              </a14:hiddenFill>
            </a:ext>
          </a:extLst>
        </p:spPr>
      </p:pic>
      <p:pic>
        <p:nvPicPr>
          <p:cNvPr id="138246" name="Picture 6" descr="24"/>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5975" y="2052638"/>
            <a:ext cx="5794375" cy="2724150"/>
          </a:xfrm>
          <a:prstGeom prst="rect">
            <a:avLst/>
          </a:prstGeom>
          <a:noFill/>
          <a:extLst>
            <a:ext uri="{909E8E84-426E-40DD-AFC4-6F175D3DCCD1}">
              <a14:hiddenFill xmlns:a14="http://schemas.microsoft.com/office/drawing/2010/main">
                <a:solidFill>
                  <a:srgbClr val="FFFFFF"/>
                </a:solidFill>
              </a14:hiddenFill>
            </a:ext>
          </a:extLst>
        </p:spPr>
      </p:pic>
      <p:sp>
        <p:nvSpPr>
          <p:cNvPr id="138248" name="AutoShape 8">
            <a:hlinkClick r:id="rId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9" name="Rectangle 9"/>
          <p:cNvSpPr>
            <a:spLocks noRot="1"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1.1.3  </a:t>
            </a:r>
            <a:r>
              <a:rPr kumimoji="0" lang="zh-CN" altLang="en-US" sz="4400">
                <a:solidFill>
                  <a:schemeClr val="tx2"/>
                </a:solidFill>
              </a:rPr>
              <a:t>数字信号传输时对</a:t>
            </a:r>
            <a:r>
              <a:rPr kumimoji="0" lang="en-US" altLang="zh-CN" sz="4400">
                <a:solidFill>
                  <a:schemeClr val="tx2"/>
                </a:solidFill>
              </a:rPr>
              <a:t>0</a:t>
            </a:r>
            <a:r>
              <a:rPr kumimoji="0" lang="zh-CN" altLang="en-US" sz="4400">
                <a:solidFill>
                  <a:schemeClr val="tx2"/>
                </a:solidFill>
              </a:rPr>
              <a:t>、</a:t>
            </a:r>
            <a:r>
              <a:rPr kumimoji="0" lang="en-US" altLang="zh-CN" sz="4400">
                <a:solidFill>
                  <a:schemeClr val="tx2"/>
                </a:solidFill>
              </a:rPr>
              <a:t>1</a:t>
            </a:r>
            <a:r>
              <a:rPr kumimoji="0" lang="zh-CN" altLang="en-US" sz="4400">
                <a:solidFill>
                  <a:schemeClr val="tx2"/>
                </a:solidFill>
              </a:rPr>
              <a:t>的处理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wipe(left)">
                                      <p:cBhvr>
                                        <p:cTn id="7" dur="2000"/>
                                        <p:tgtEl>
                                          <p:spTgt spid="13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8245"/>
                                        </p:tgtEl>
                                        <p:attrNameLst>
                                          <p:attrName>style.visibility</p:attrName>
                                        </p:attrNameLst>
                                      </p:cBhvr>
                                      <p:to>
                                        <p:strVal val="visible"/>
                                      </p:to>
                                    </p:set>
                                    <p:animEffect transition="in" filter="wipe(left)">
                                      <p:cBhvr>
                                        <p:cTn id="12" dur="5000"/>
                                        <p:tgtEl>
                                          <p:spTgt spid="138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8246"/>
                                        </p:tgtEl>
                                        <p:attrNameLst>
                                          <p:attrName>style.visibility</p:attrName>
                                        </p:attrNameLst>
                                      </p:cBhvr>
                                      <p:to>
                                        <p:strVal val="visible"/>
                                      </p:to>
                                    </p:set>
                                    <p:animEffect transition="in" filter="wipe(left)">
                                      <p:cBhvr>
                                        <p:cTn id="17" dur="50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idx="4294967295"/>
          </p:nvPr>
        </p:nvSpPr>
        <p:spPr>
          <a:xfrm>
            <a:off x="304800" y="1341438"/>
            <a:ext cx="8540750" cy="4392612"/>
          </a:xfrm>
        </p:spPr>
        <p:txBody>
          <a:bodyPr/>
          <a:lstStyle/>
          <a:p>
            <a:r>
              <a:rPr lang="zh-CN" altLang="en-US" sz="2800" b="1">
                <a:latin typeface="宋体" pitchFamily="2" charset="-122"/>
                <a:hlinkClick r:id="rId2" action="ppaction://hlinksldjump"/>
              </a:rPr>
              <a:t>数制</a:t>
            </a:r>
            <a:r>
              <a:rPr lang="zh-CN" altLang="en-US" sz="2800" b="1"/>
              <a:t> </a:t>
            </a:r>
          </a:p>
          <a:p>
            <a:pPr lvl="1">
              <a:buFont typeface="Wingdings" pitchFamily="2" charset="2"/>
              <a:buNone/>
            </a:pPr>
            <a:r>
              <a:rPr lang="zh-CN" altLang="en-US" sz="2400" b="1">
                <a:latin typeface="宋体" pitchFamily="2" charset="-122"/>
              </a:rPr>
              <a:t>  十进制数</a:t>
            </a:r>
            <a:r>
              <a:rPr lang="zh-CN" altLang="en-US" sz="2400" b="1"/>
              <a:t> ，</a:t>
            </a:r>
            <a:r>
              <a:rPr lang="zh-CN" altLang="en-US" sz="2400" b="1">
                <a:latin typeface="宋体" pitchFamily="2" charset="-122"/>
              </a:rPr>
              <a:t>二进制数</a:t>
            </a:r>
            <a:r>
              <a:rPr lang="zh-CN" altLang="en-US" sz="2400" b="1"/>
              <a:t> ，</a:t>
            </a:r>
            <a:r>
              <a:rPr lang="zh-CN" altLang="en-US" sz="2400" b="1">
                <a:latin typeface="宋体" pitchFamily="2" charset="-122"/>
              </a:rPr>
              <a:t>八进制数</a:t>
            </a:r>
            <a:r>
              <a:rPr lang="zh-CN" altLang="en-US" sz="2400" b="1"/>
              <a:t> ，</a:t>
            </a:r>
            <a:r>
              <a:rPr lang="zh-CN" altLang="en-US" sz="2400" b="1">
                <a:latin typeface="宋体" pitchFamily="2" charset="-122"/>
              </a:rPr>
              <a:t>十六进制数</a:t>
            </a:r>
            <a:r>
              <a:rPr lang="zh-CN" altLang="en-US" sz="2400" b="1"/>
              <a:t> ，</a:t>
            </a:r>
            <a:r>
              <a:rPr lang="zh-CN" altLang="en-US" sz="2400" b="1">
                <a:latin typeface="宋体" pitchFamily="2" charset="-122"/>
              </a:rPr>
              <a:t>数制之间的转换</a:t>
            </a:r>
            <a:r>
              <a:rPr lang="zh-CN" altLang="en-US" sz="2400" b="1"/>
              <a:t> </a:t>
            </a:r>
          </a:p>
          <a:p>
            <a:r>
              <a:rPr lang="zh-CN" altLang="en-US" sz="2800" b="1">
                <a:latin typeface="宋体" pitchFamily="2" charset="-122"/>
                <a:hlinkClick r:id="rId3" action="ppaction://hlinksldjump"/>
              </a:rPr>
              <a:t>码制</a:t>
            </a:r>
            <a:r>
              <a:rPr lang="zh-CN" altLang="en-US" sz="2800" b="1">
                <a:hlinkClick r:id="rId3" action="ppaction://hlinksldjump"/>
              </a:rPr>
              <a:t> </a:t>
            </a:r>
            <a:endParaRPr lang="zh-CN" altLang="en-US" sz="2800" b="1"/>
          </a:p>
          <a:p>
            <a:pPr lvl="1">
              <a:buFont typeface="Wingdings" pitchFamily="2" charset="2"/>
              <a:buNone/>
            </a:pPr>
            <a:r>
              <a:rPr lang="zh-CN" altLang="en-US" sz="2400" b="1">
                <a:latin typeface="宋体" pitchFamily="2" charset="-122"/>
              </a:rPr>
              <a:t>  数字的存储形式</a:t>
            </a:r>
            <a:r>
              <a:rPr lang="zh-CN" altLang="en-US" sz="2400" b="1"/>
              <a:t> ，</a:t>
            </a:r>
            <a:r>
              <a:rPr lang="zh-CN" altLang="en-US" sz="2400" b="1">
                <a:latin typeface="宋体" pitchFamily="2" charset="-122"/>
              </a:rPr>
              <a:t>原码</a:t>
            </a:r>
            <a:r>
              <a:rPr lang="zh-CN" altLang="en-US" sz="2400" b="1"/>
              <a:t> ，</a:t>
            </a:r>
            <a:r>
              <a:rPr lang="zh-CN" altLang="en-US" sz="2400" b="1">
                <a:latin typeface="宋体" pitchFamily="2" charset="-122"/>
              </a:rPr>
              <a:t>反码</a:t>
            </a:r>
            <a:r>
              <a:rPr lang="zh-CN" altLang="en-US" sz="2400" b="1"/>
              <a:t> ，</a:t>
            </a:r>
            <a:r>
              <a:rPr lang="zh-CN" altLang="en-US" sz="2400" b="1">
                <a:latin typeface="宋体" pitchFamily="2" charset="-122"/>
              </a:rPr>
              <a:t>补码</a:t>
            </a:r>
            <a:r>
              <a:rPr lang="zh-CN" altLang="en-US" sz="2400" b="1"/>
              <a:t> </a:t>
            </a:r>
          </a:p>
          <a:p>
            <a:r>
              <a:rPr lang="zh-CN" altLang="en-US" sz="2800" b="1">
                <a:latin typeface="宋体" pitchFamily="2" charset="-122"/>
                <a:hlinkClick r:id="rId4" action="ppaction://hlinksldjump"/>
              </a:rPr>
              <a:t>常用编码</a:t>
            </a:r>
            <a:r>
              <a:rPr lang="zh-CN" altLang="en-US" sz="2800" b="1">
                <a:hlinkClick r:id="rId4" action="ppaction://hlinksldjump"/>
              </a:rPr>
              <a:t> </a:t>
            </a:r>
            <a:endParaRPr lang="zh-CN" altLang="en-US" sz="2800" b="1"/>
          </a:p>
          <a:p>
            <a:pPr lvl="1">
              <a:buFont typeface="Wingdings" pitchFamily="2" charset="2"/>
              <a:buNone/>
            </a:pPr>
            <a:r>
              <a:rPr lang="zh-CN" altLang="en-US" sz="2400" b="1">
                <a:latin typeface="宋体" pitchFamily="2" charset="-122"/>
              </a:rPr>
              <a:t>  顺序二进制编码，格雷码</a:t>
            </a:r>
            <a:r>
              <a:rPr lang="zh-CN" altLang="en-US" sz="2400" b="1"/>
              <a:t> （</a:t>
            </a:r>
            <a:r>
              <a:rPr lang="zh-CN" altLang="en-US" sz="2400" b="1">
                <a:latin typeface="宋体" pitchFamily="2" charset="-122"/>
              </a:rPr>
              <a:t>循环码</a:t>
            </a:r>
            <a:r>
              <a:rPr lang="zh-CN" altLang="en-US" sz="2400" b="1"/>
              <a:t> ），</a:t>
            </a:r>
            <a:r>
              <a:rPr lang="zh-CN" altLang="en-US" sz="2400" b="1">
                <a:latin typeface="宋体" pitchFamily="2" charset="-122"/>
              </a:rPr>
              <a:t>独热码，二</a:t>
            </a:r>
            <a:r>
              <a:rPr lang="zh-CN" altLang="en-US" sz="2400" b="1">
                <a:latin typeface="Times New Roman"/>
              </a:rPr>
              <a:t>—</a:t>
            </a:r>
            <a:r>
              <a:rPr lang="zh-CN" altLang="en-US" sz="2400" b="1">
                <a:latin typeface="宋体" pitchFamily="2" charset="-122"/>
              </a:rPr>
              <a:t>十进制编码（</a:t>
            </a:r>
            <a:r>
              <a:rPr lang="en-US" altLang="zh-CN" sz="2400" b="1"/>
              <a:t>BCD</a:t>
            </a:r>
            <a:r>
              <a:rPr lang="zh-CN" altLang="en-US" sz="2400" b="1">
                <a:latin typeface="宋体" pitchFamily="2" charset="-122"/>
              </a:rPr>
              <a:t>码）</a:t>
            </a:r>
            <a:r>
              <a:rPr lang="zh-CN" altLang="en-US" sz="2400" b="1"/>
              <a:t> ，</a:t>
            </a:r>
            <a:r>
              <a:rPr lang="en-US" altLang="zh-CN" sz="2400" b="1"/>
              <a:t>ASCII</a:t>
            </a:r>
            <a:r>
              <a:rPr lang="zh-CN" altLang="en-US" sz="2400" b="1">
                <a:latin typeface="宋体" pitchFamily="2" charset="-122"/>
              </a:rPr>
              <a:t>码</a:t>
            </a:r>
            <a:r>
              <a:rPr lang="zh-CN" altLang="en-US" sz="2400" b="1"/>
              <a:t> </a:t>
            </a:r>
          </a:p>
          <a:p>
            <a:pPr lvl="1">
              <a:buFont typeface="Wingdings" pitchFamily="2" charset="2"/>
              <a:buNone/>
            </a:pPr>
            <a:r>
              <a:rPr lang="zh-CN" altLang="en-US" sz="2400" b="1">
                <a:latin typeface="宋体" pitchFamily="2" charset="-122"/>
              </a:rPr>
              <a:t>  </a:t>
            </a:r>
          </a:p>
        </p:txBody>
      </p:sp>
      <p:sp>
        <p:nvSpPr>
          <p:cNvPr id="139269" name="Rectangle 5"/>
          <p:cNvSpPr>
            <a:spLocks noRot="1" noChangeArrowheads="1"/>
          </p:cNvSpPr>
          <p:nvPr/>
        </p:nvSpPr>
        <p:spPr bwMode="auto">
          <a:xfrm>
            <a:off x="603250" y="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1.2  </a:t>
            </a:r>
            <a:r>
              <a:rPr kumimoji="0" lang="zh-CN" altLang="en-US" sz="4400">
                <a:solidFill>
                  <a:schemeClr val="tx2"/>
                </a:solidFill>
              </a:rPr>
              <a:t>数 制 与 码 制</a:t>
            </a:r>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rrowheads="1"/>
          </p:cNvSpPr>
          <p:nvPr>
            <p:ph type="title"/>
          </p:nvPr>
        </p:nvSpPr>
        <p:spPr/>
        <p:txBody>
          <a:bodyPr/>
          <a:lstStyle/>
          <a:p>
            <a:r>
              <a:rPr lang="en-US" altLang="zh-CN" b="1">
                <a:latin typeface="Times New Roman" pitchFamily="18" charset="0"/>
              </a:rPr>
              <a:t>1.2.1  </a:t>
            </a:r>
            <a:r>
              <a:rPr lang="zh-CN" altLang="en-US" b="1">
                <a:latin typeface="Times New Roman" pitchFamily="18" charset="0"/>
              </a:rPr>
              <a:t>数制</a:t>
            </a:r>
          </a:p>
        </p:txBody>
      </p:sp>
      <p:sp>
        <p:nvSpPr>
          <p:cNvPr id="305155" name="Rectangle 3"/>
          <p:cNvSpPr>
            <a:spLocks noGrp="1" noRot="1" noChangeArrowheads="1"/>
          </p:cNvSpPr>
          <p:nvPr>
            <p:ph type="body" idx="1"/>
          </p:nvPr>
        </p:nvSpPr>
        <p:spPr/>
        <p:txBody>
          <a:bodyPr/>
          <a:lstStyle/>
          <a:p>
            <a:r>
              <a:rPr lang="zh-CN" altLang="en-US" b="1"/>
              <a:t>数制（计数制</a:t>
            </a:r>
            <a:r>
              <a:rPr lang="en-US" altLang="zh-CN" b="1"/>
              <a:t>/</a:t>
            </a:r>
            <a:r>
              <a:rPr lang="zh-CN" altLang="en-US" b="1"/>
              <a:t>进位计数制</a:t>
            </a:r>
            <a:r>
              <a:rPr lang="en-US" altLang="zh-CN" b="1"/>
              <a:t>)</a:t>
            </a:r>
            <a:r>
              <a:rPr lang="zh-CN" altLang="en-US" b="1"/>
              <a:t>：是指用一组固定的符号和统一的规则来表示数值的方法。</a:t>
            </a:r>
          </a:p>
          <a:p>
            <a:r>
              <a:rPr lang="zh-CN" altLang="en-US" b="1"/>
              <a:t>数制有三个概念：数码、基数和位权。</a:t>
            </a:r>
          </a:p>
          <a:p>
            <a:pPr lvl="1"/>
            <a:r>
              <a:rPr lang="zh-CN" altLang="en-US" b="1"/>
              <a:t>数码：数制中为表示基本数值大小所使用的不同数字符号。十进制数</a:t>
            </a:r>
            <a:r>
              <a:rPr lang="en-US" altLang="zh-CN" b="1"/>
              <a:t>0</a:t>
            </a:r>
            <a:r>
              <a:rPr lang="zh-CN" altLang="en-US" b="1"/>
              <a:t>～</a:t>
            </a:r>
            <a:r>
              <a:rPr lang="en-US" altLang="zh-CN" b="1"/>
              <a:t>9</a:t>
            </a:r>
            <a:r>
              <a:rPr lang="zh-CN" altLang="en-US" b="1"/>
              <a:t>；二进制数</a:t>
            </a:r>
            <a:r>
              <a:rPr lang="en-US" altLang="zh-CN" b="1"/>
              <a:t>0</a:t>
            </a:r>
            <a:r>
              <a:rPr lang="zh-CN" altLang="en-US" b="1"/>
              <a:t>、</a:t>
            </a:r>
            <a:r>
              <a:rPr lang="en-US" altLang="zh-CN" b="1"/>
              <a:t>1</a:t>
            </a:r>
          </a:p>
          <a:p>
            <a:pPr lvl="1"/>
            <a:r>
              <a:rPr lang="zh-CN" altLang="en-US" b="1"/>
              <a:t>基数：数制中所使用数码的个数。十进制数基数</a:t>
            </a:r>
            <a:r>
              <a:rPr lang="en-US" altLang="zh-CN" b="1"/>
              <a:t>10</a:t>
            </a:r>
            <a:r>
              <a:rPr lang="zh-CN" altLang="en-US" b="1"/>
              <a:t>；二进制数基数</a:t>
            </a:r>
            <a:r>
              <a:rPr lang="en-US" altLang="zh-CN" b="1"/>
              <a:t>2</a:t>
            </a:r>
            <a:r>
              <a:rPr lang="zh-CN" altLang="en-US" b="1"/>
              <a:t>。</a:t>
            </a:r>
          </a:p>
          <a:p>
            <a:pPr lvl="1"/>
            <a:r>
              <a:rPr lang="zh-CN" altLang="en-US" b="1"/>
              <a:t>位权：数制中某位置上的数字</a:t>
            </a:r>
            <a:r>
              <a:rPr lang="en-US" altLang="zh-CN" b="1"/>
              <a:t>1</a:t>
            </a:r>
            <a:r>
              <a:rPr lang="zh-CN" altLang="en-US" b="1"/>
              <a:t>所表示数值的大小。</a:t>
            </a: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rrowheads="1"/>
          </p:cNvSpPr>
          <p:nvPr>
            <p:ph type="title"/>
          </p:nvPr>
        </p:nvSpPr>
        <p:spPr/>
        <p:txBody>
          <a:bodyPr/>
          <a:lstStyle/>
          <a:p>
            <a:r>
              <a:rPr lang="en-US" altLang="zh-CN" b="1"/>
              <a:t>1.2.1  </a:t>
            </a:r>
            <a:r>
              <a:rPr lang="zh-CN" altLang="en-US" b="1"/>
              <a:t>数制</a:t>
            </a:r>
          </a:p>
        </p:txBody>
      </p:sp>
      <p:sp>
        <p:nvSpPr>
          <p:cNvPr id="289795" name="Rectangle 3"/>
          <p:cNvSpPr>
            <a:spLocks noGrp="1" noRot="1" noChangeArrowheads="1"/>
          </p:cNvSpPr>
          <p:nvPr>
            <p:ph type="body" idx="1"/>
          </p:nvPr>
        </p:nvSpPr>
        <p:spPr>
          <a:xfrm>
            <a:off x="250825" y="1341438"/>
            <a:ext cx="8670925" cy="4525962"/>
          </a:xfrm>
        </p:spPr>
        <p:txBody>
          <a:bodyPr/>
          <a:lstStyle/>
          <a:p>
            <a:r>
              <a:rPr lang="en-US" altLang="zh-CN" b="1"/>
              <a:t>1. </a:t>
            </a:r>
            <a:r>
              <a:rPr lang="zh-CN" altLang="en-US" b="1"/>
              <a:t>十进制数</a:t>
            </a:r>
            <a:r>
              <a:rPr lang="en-US" altLang="zh-CN" b="1"/>
              <a:t>(Decimal)</a:t>
            </a:r>
          </a:p>
          <a:p>
            <a:pPr lvl="1"/>
            <a:r>
              <a:rPr lang="zh-CN" altLang="en-US" b="1"/>
              <a:t>数码</a:t>
            </a:r>
            <a:r>
              <a:rPr lang="en-US" altLang="zh-CN" b="1"/>
              <a:t>0</a:t>
            </a:r>
            <a:r>
              <a:rPr lang="zh-CN" altLang="en-US" b="1"/>
              <a:t>～</a:t>
            </a:r>
            <a:r>
              <a:rPr lang="en-US" altLang="zh-CN" b="1"/>
              <a:t>9</a:t>
            </a:r>
            <a:r>
              <a:rPr lang="zh-CN" altLang="en-US" b="1"/>
              <a:t>；</a:t>
            </a:r>
          </a:p>
          <a:p>
            <a:pPr lvl="1"/>
            <a:r>
              <a:rPr lang="zh-CN" altLang="en-US" b="1"/>
              <a:t>基数</a:t>
            </a:r>
            <a:r>
              <a:rPr lang="en-US" altLang="zh-CN" b="1"/>
              <a:t>10</a:t>
            </a:r>
            <a:r>
              <a:rPr lang="zh-CN" altLang="en-US" b="1"/>
              <a:t>；</a:t>
            </a:r>
          </a:p>
          <a:p>
            <a:pPr lvl="1"/>
            <a:r>
              <a:rPr lang="zh-CN" altLang="en-US" b="1"/>
              <a:t>位权</a:t>
            </a:r>
            <a:r>
              <a:rPr lang="en-US" altLang="zh-CN" b="1"/>
              <a:t>10</a:t>
            </a:r>
            <a:r>
              <a:rPr lang="en-US" altLang="zh-CN" b="1" baseline="30000"/>
              <a:t>i</a:t>
            </a:r>
            <a:r>
              <a:rPr lang="zh-CN" altLang="en-US" b="1"/>
              <a:t>。小数点左边，右至左的位权依次是：</a:t>
            </a:r>
            <a:r>
              <a:rPr lang="en-US" altLang="zh-CN" b="1"/>
              <a:t>10</a:t>
            </a:r>
            <a:r>
              <a:rPr lang="en-US" altLang="zh-CN" b="1" baseline="30000"/>
              <a:t>0</a:t>
            </a:r>
            <a:r>
              <a:rPr lang="zh-CN" altLang="en-US" b="1"/>
              <a:t>、</a:t>
            </a:r>
            <a:r>
              <a:rPr lang="en-US" altLang="zh-CN" b="1"/>
              <a:t>10</a:t>
            </a:r>
            <a:r>
              <a:rPr lang="en-US" altLang="zh-CN" b="1" baseline="30000"/>
              <a:t>1</a:t>
            </a:r>
            <a:r>
              <a:rPr lang="zh-CN" altLang="en-US" b="1"/>
              <a:t>、</a:t>
            </a:r>
            <a:r>
              <a:rPr lang="en-US" altLang="zh-CN" b="1"/>
              <a:t>10</a:t>
            </a:r>
            <a:r>
              <a:rPr lang="en-US" altLang="zh-CN" b="1" baseline="30000"/>
              <a:t>2</a:t>
            </a:r>
            <a:r>
              <a:rPr lang="zh-CN" altLang="en-US" b="1"/>
              <a:t>、</a:t>
            </a:r>
            <a:r>
              <a:rPr lang="en-US" altLang="zh-CN" b="1"/>
              <a:t>10</a:t>
            </a:r>
            <a:r>
              <a:rPr lang="en-US" altLang="zh-CN" b="1" baseline="30000"/>
              <a:t>3</a:t>
            </a:r>
            <a:r>
              <a:rPr lang="en-US" altLang="zh-CN" b="1"/>
              <a:t>……</a:t>
            </a:r>
            <a:br>
              <a:rPr lang="en-US" altLang="zh-CN" b="1"/>
            </a:br>
            <a:r>
              <a:rPr lang="zh-CN" altLang="en-US" b="1"/>
              <a:t>小数点右边，左至右的位权依次是：</a:t>
            </a:r>
            <a:r>
              <a:rPr lang="en-US" altLang="zh-CN" b="1"/>
              <a:t>10</a:t>
            </a:r>
            <a:r>
              <a:rPr lang="en-US" altLang="zh-CN" b="1" baseline="30000"/>
              <a:t>-1</a:t>
            </a:r>
            <a:r>
              <a:rPr lang="zh-CN" altLang="en-US" b="1"/>
              <a:t>、</a:t>
            </a:r>
            <a:r>
              <a:rPr lang="en-US" altLang="zh-CN" b="1"/>
              <a:t>10</a:t>
            </a:r>
            <a:r>
              <a:rPr lang="en-US" altLang="zh-CN" b="1" baseline="30000"/>
              <a:t>-2</a:t>
            </a:r>
            <a:r>
              <a:rPr lang="zh-CN" altLang="en-US" b="1"/>
              <a:t>、</a:t>
            </a:r>
            <a:r>
              <a:rPr lang="en-US" altLang="zh-CN" b="1"/>
              <a:t>10</a:t>
            </a:r>
            <a:r>
              <a:rPr lang="en-US" altLang="zh-CN" b="1" baseline="30000"/>
              <a:t>-3</a:t>
            </a:r>
            <a:r>
              <a:rPr lang="zh-CN" altLang="en-US" b="1"/>
              <a:t>、</a:t>
            </a:r>
            <a:r>
              <a:rPr lang="en-US" altLang="zh-CN" b="1"/>
              <a:t>10</a:t>
            </a:r>
            <a:r>
              <a:rPr lang="en-US" altLang="zh-CN" b="1" baseline="30000"/>
              <a:t>-4</a:t>
            </a:r>
            <a:r>
              <a:rPr lang="en-US" altLang="zh-CN" b="1"/>
              <a:t>……</a:t>
            </a:r>
          </a:p>
          <a:p>
            <a:pPr lvl="1"/>
            <a:endParaRPr lang="en-US" altLang="zh-CN" b="1"/>
          </a:p>
          <a:p>
            <a:pPr lvl="1">
              <a:buFont typeface="Wingdings" pitchFamily="2" charset="2"/>
              <a:buNone/>
            </a:pPr>
            <a:r>
              <a:rPr lang="en-US" altLang="zh-CN" b="1"/>
              <a:t> (826.78)</a:t>
            </a:r>
            <a:r>
              <a:rPr lang="en-US" altLang="zh-CN" b="1" baseline="-25000"/>
              <a:t>10</a:t>
            </a:r>
            <a:r>
              <a:rPr lang="en-US" altLang="zh-CN" b="1"/>
              <a:t>=</a:t>
            </a:r>
            <a:r>
              <a:rPr lang="en-US" altLang="zh-CN" b="1" baseline="-25000">
                <a:ea typeface="MS Gothic" pitchFamily="49" charset="-128"/>
              </a:rPr>
              <a:t> </a:t>
            </a:r>
            <a:r>
              <a:rPr lang="en-US" altLang="zh-CN" b="1"/>
              <a:t>8×10</a:t>
            </a:r>
            <a:r>
              <a:rPr lang="en-US" altLang="zh-CN" b="1" baseline="30000"/>
              <a:t>2</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2×10</a:t>
            </a:r>
            <a:r>
              <a:rPr lang="en-US" altLang="zh-CN" b="1" baseline="30000"/>
              <a:t>1</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6×10</a:t>
            </a:r>
            <a:r>
              <a:rPr lang="en-US" altLang="zh-CN" b="1" baseline="30000"/>
              <a:t>0</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7×10</a:t>
            </a:r>
            <a:r>
              <a:rPr lang="en-US" altLang="zh-CN" b="1" baseline="30000"/>
              <a:t>-1</a:t>
            </a:r>
            <a:r>
              <a:rPr lang="en-US" altLang="zh-CN" b="1" baseline="-25000">
                <a:ea typeface="MS Gothic" pitchFamily="49" charset="-128"/>
              </a:rPr>
              <a:t/>
            </a:r>
            <a:br>
              <a:rPr lang="en-US" altLang="zh-CN" b="1" baseline="-25000">
                <a:ea typeface="MS Gothic" pitchFamily="49" charset="-128"/>
              </a:rPr>
            </a:br>
            <a:r>
              <a:rPr lang="en-US" altLang="zh-CN" b="1"/>
              <a:t>+</a:t>
            </a:r>
            <a:r>
              <a:rPr lang="en-US" altLang="zh-CN" b="1" baseline="-25000">
                <a:ea typeface="MS Gothic" pitchFamily="49" charset="-128"/>
              </a:rPr>
              <a:t> </a:t>
            </a:r>
            <a:r>
              <a:rPr lang="en-US" altLang="zh-CN" b="1"/>
              <a:t>8×10</a:t>
            </a:r>
            <a:r>
              <a:rPr lang="en-US" altLang="zh-CN" b="1" baseline="30000"/>
              <a:t>-2</a:t>
            </a:r>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rrowheads="1"/>
          </p:cNvSpPr>
          <p:nvPr>
            <p:ph type="title"/>
          </p:nvPr>
        </p:nvSpPr>
        <p:spPr/>
        <p:txBody>
          <a:bodyPr/>
          <a:lstStyle/>
          <a:p>
            <a:r>
              <a:rPr lang="en-US" altLang="zh-CN" b="1"/>
              <a:t>1.2.1  </a:t>
            </a:r>
            <a:r>
              <a:rPr lang="zh-CN" altLang="en-US" b="1"/>
              <a:t>数制</a:t>
            </a:r>
          </a:p>
        </p:txBody>
      </p:sp>
      <p:sp>
        <p:nvSpPr>
          <p:cNvPr id="290819" name="Rectangle 3"/>
          <p:cNvSpPr>
            <a:spLocks noGrp="1" noRot="1" noChangeArrowheads="1"/>
          </p:cNvSpPr>
          <p:nvPr>
            <p:ph type="body" idx="1"/>
          </p:nvPr>
        </p:nvSpPr>
        <p:spPr/>
        <p:txBody>
          <a:bodyPr/>
          <a:lstStyle/>
          <a:p>
            <a:r>
              <a:rPr lang="en-US" altLang="zh-CN" b="1"/>
              <a:t>2. </a:t>
            </a:r>
            <a:r>
              <a:rPr lang="zh-CN" altLang="en-US" b="1"/>
              <a:t>二进制数</a:t>
            </a:r>
            <a:r>
              <a:rPr lang="en-US" altLang="zh-CN" b="1"/>
              <a:t>(Binary)</a:t>
            </a:r>
          </a:p>
          <a:p>
            <a:pPr lvl="1"/>
            <a:r>
              <a:rPr lang="zh-CN" altLang="en-US" b="1"/>
              <a:t>数码</a:t>
            </a:r>
            <a:r>
              <a:rPr lang="en-US" altLang="zh-CN" b="1"/>
              <a:t>0</a:t>
            </a:r>
            <a:r>
              <a:rPr lang="zh-CN" altLang="en-US" b="1"/>
              <a:t>、</a:t>
            </a:r>
            <a:r>
              <a:rPr lang="en-US" altLang="zh-CN" b="1"/>
              <a:t>1</a:t>
            </a:r>
            <a:r>
              <a:rPr lang="zh-CN" altLang="en-US" b="1"/>
              <a:t>；</a:t>
            </a:r>
          </a:p>
          <a:p>
            <a:pPr lvl="1"/>
            <a:r>
              <a:rPr lang="zh-CN" altLang="en-US" b="1"/>
              <a:t>基数是</a:t>
            </a:r>
            <a:r>
              <a:rPr lang="en-US" altLang="zh-CN" b="1"/>
              <a:t>2</a:t>
            </a:r>
            <a:r>
              <a:rPr lang="zh-CN" altLang="en-US" b="1"/>
              <a:t>；</a:t>
            </a:r>
          </a:p>
          <a:p>
            <a:pPr lvl="1"/>
            <a:r>
              <a:rPr lang="zh-CN" altLang="en-US" b="1"/>
              <a:t>位权</a:t>
            </a:r>
            <a:r>
              <a:rPr lang="en-US" altLang="zh-CN" b="1"/>
              <a:t>2</a:t>
            </a:r>
            <a:r>
              <a:rPr lang="en-US" altLang="zh-CN" b="1" baseline="30000"/>
              <a:t>i</a:t>
            </a:r>
            <a:r>
              <a:rPr lang="zh-CN" altLang="en-US" b="1"/>
              <a:t>。</a:t>
            </a:r>
          </a:p>
          <a:p>
            <a:pPr lvl="1"/>
            <a:endParaRPr lang="zh-CN" altLang="en-US" b="1"/>
          </a:p>
          <a:p>
            <a:pPr lvl="1">
              <a:buFont typeface="Wingdings" pitchFamily="2" charset="2"/>
              <a:buNone/>
            </a:pPr>
            <a:r>
              <a:rPr lang="zh-CN" altLang="en-US" b="1"/>
              <a:t> </a:t>
            </a:r>
            <a:r>
              <a:rPr lang="en-US" altLang="zh-CN" b="1"/>
              <a:t>(1011.101)</a:t>
            </a:r>
            <a:r>
              <a:rPr lang="en-US" altLang="zh-CN" b="1" baseline="-25000"/>
              <a:t>2</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1×2</a:t>
            </a:r>
            <a:r>
              <a:rPr lang="en-US" altLang="zh-CN" b="1" baseline="30000"/>
              <a:t>3</a:t>
            </a:r>
            <a:r>
              <a:rPr lang="en-US" altLang="zh-CN" b="1">
                <a:ea typeface="MS Gothic" pitchFamily="49" charset="-128"/>
              </a:rPr>
              <a:t> </a:t>
            </a:r>
            <a:r>
              <a:rPr lang="en-US" altLang="zh-CN" b="1"/>
              <a:t>+</a:t>
            </a:r>
            <a:r>
              <a:rPr lang="en-US" altLang="zh-CN" b="1">
                <a:ea typeface="MS Gothic" pitchFamily="49" charset="-128"/>
              </a:rPr>
              <a:t> </a:t>
            </a:r>
            <a:r>
              <a:rPr lang="en-US" altLang="zh-CN" b="1"/>
              <a:t>0×2</a:t>
            </a:r>
            <a:r>
              <a:rPr lang="en-US" altLang="zh-CN" b="1" baseline="30000"/>
              <a:t>2</a:t>
            </a:r>
            <a:r>
              <a:rPr lang="en-US" altLang="zh-CN" b="1">
                <a:ea typeface="MS Gothic" pitchFamily="49" charset="-128"/>
              </a:rPr>
              <a:t> </a:t>
            </a:r>
            <a:r>
              <a:rPr lang="en-US" altLang="zh-CN" b="1"/>
              <a:t>+</a:t>
            </a:r>
            <a:r>
              <a:rPr lang="en-US" altLang="zh-CN" b="1">
                <a:ea typeface="MS Gothic" pitchFamily="49" charset="-128"/>
              </a:rPr>
              <a:t> </a:t>
            </a:r>
            <a:r>
              <a:rPr lang="en-US" altLang="zh-CN" b="1"/>
              <a:t>1×2</a:t>
            </a:r>
            <a:r>
              <a:rPr lang="en-US" altLang="zh-CN" b="1" baseline="30000"/>
              <a:t>1</a:t>
            </a:r>
            <a:r>
              <a:rPr lang="en-US" altLang="zh-CN" b="1">
                <a:ea typeface="MS Gothic" pitchFamily="49" charset="-128"/>
              </a:rPr>
              <a:t> </a:t>
            </a:r>
            <a:r>
              <a:rPr lang="en-US" altLang="zh-CN" b="1"/>
              <a:t>+</a:t>
            </a:r>
            <a:r>
              <a:rPr lang="en-US" altLang="zh-CN" b="1">
                <a:ea typeface="MS Gothic" pitchFamily="49" charset="-128"/>
              </a:rPr>
              <a:t> </a:t>
            </a:r>
            <a:r>
              <a:rPr lang="en-US" altLang="zh-CN" b="1"/>
              <a:t>1×2</a:t>
            </a:r>
            <a:r>
              <a:rPr lang="en-US" altLang="zh-CN" b="1" baseline="30000"/>
              <a:t>0</a:t>
            </a:r>
            <a:r>
              <a:rPr lang="en-US" altLang="zh-CN" b="1">
                <a:ea typeface="MS Gothic" pitchFamily="49" charset="-128"/>
              </a:rPr>
              <a:t> </a:t>
            </a:r>
            <a:br>
              <a:rPr lang="en-US" altLang="zh-CN" b="1">
                <a:ea typeface="MS Gothic" pitchFamily="49" charset="-128"/>
              </a:rPr>
            </a:br>
            <a:r>
              <a:rPr lang="en-US" altLang="zh-CN" b="1"/>
              <a:t>+</a:t>
            </a:r>
            <a:r>
              <a:rPr lang="en-US" altLang="zh-CN" b="1">
                <a:ea typeface="MS Gothic" pitchFamily="49" charset="-128"/>
              </a:rPr>
              <a:t> </a:t>
            </a:r>
            <a:r>
              <a:rPr lang="en-US" altLang="zh-CN" b="1"/>
              <a:t>1×2</a:t>
            </a:r>
            <a:r>
              <a:rPr lang="en-US" altLang="zh-CN" b="1" baseline="30000"/>
              <a:t>-1</a:t>
            </a:r>
            <a:r>
              <a:rPr lang="en-US" altLang="zh-CN" b="1">
                <a:ea typeface="MS Gothic" pitchFamily="49" charset="-128"/>
              </a:rPr>
              <a:t> </a:t>
            </a:r>
            <a:r>
              <a:rPr lang="en-US" altLang="zh-CN" b="1"/>
              <a:t>+</a:t>
            </a:r>
            <a:r>
              <a:rPr lang="en-US" altLang="zh-CN" b="1">
                <a:ea typeface="MS Gothic" pitchFamily="49" charset="-128"/>
              </a:rPr>
              <a:t> </a:t>
            </a:r>
            <a:r>
              <a:rPr lang="en-US" altLang="zh-CN" b="1"/>
              <a:t>0×2</a:t>
            </a:r>
            <a:r>
              <a:rPr lang="en-US" altLang="zh-CN" b="1" baseline="30000"/>
              <a:t>-2</a:t>
            </a:r>
            <a:r>
              <a:rPr lang="en-US" altLang="zh-CN" b="1">
                <a:ea typeface="MS Gothic" pitchFamily="49" charset="-128"/>
              </a:rPr>
              <a:t> </a:t>
            </a:r>
            <a:r>
              <a:rPr lang="en-US" altLang="zh-CN" b="1"/>
              <a:t>+</a:t>
            </a:r>
            <a:r>
              <a:rPr lang="en-US" altLang="zh-CN" b="1">
                <a:ea typeface="MS Gothic" pitchFamily="49" charset="-128"/>
              </a:rPr>
              <a:t> </a:t>
            </a:r>
            <a:r>
              <a:rPr lang="en-US" altLang="zh-CN" b="1"/>
              <a:t>1×2</a:t>
            </a:r>
            <a:r>
              <a:rPr lang="en-US" altLang="zh-CN" b="1" baseline="30000"/>
              <a:t>-3</a:t>
            </a:r>
          </a:p>
        </p:txBody>
      </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rrowheads="1"/>
          </p:cNvSpPr>
          <p:nvPr>
            <p:ph type="title"/>
          </p:nvPr>
        </p:nvSpPr>
        <p:spPr/>
        <p:txBody>
          <a:bodyPr/>
          <a:lstStyle/>
          <a:p>
            <a:r>
              <a:rPr lang="en-US" altLang="zh-CN" b="1"/>
              <a:t>1.2.1  </a:t>
            </a:r>
            <a:r>
              <a:rPr lang="zh-CN" altLang="en-US" b="1"/>
              <a:t>数制</a:t>
            </a:r>
          </a:p>
        </p:txBody>
      </p:sp>
      <p:sp>
        <p:nvSpPr>
          <p:cNvPr id="291843" name="Rectangle 3"/>
          <p:cNvSpPr>
            <a:spLocks noGrp="1" noRot="1" noChangeArrowheads="1"/>
          </p:cNvSpPr>
          <p:nvPr>
            <p:ph type="body" idx="1"/>
          </p:nvPr>
        </p:nvSpPr>
        <p:spPr/>
        <p:txBody>
          <a:bodyPr/>
          <a:lstStyle/>
          <a:p>
            <a:r>
              <a:rPr lang="en-US" altLang="zh-CN" b="1"/>
              <a:t>3. </a:t>
            </a:r>
            <a:r>
              <a:rPr lang="zh-CN" altLang="en-US" b="1"/>
              <a:t>八进制数</a:t>
            </a:r>
            <a:r>
              <a:rPr lang="en-US" altLang="zh-CN" b="1"/>
              <a:t>(Octal)</a:t>
            </a:r>
          </a:p>
          <a:p>
            <a:pPr lvl="1"/>
            <a:r>
              <a:rPr lang="zh-CN" altLang="en-US" b="1"/>
              <a:t>数码</a:t>
            </a:r>
            <a:r>
              <a:rPr lang="en-US" altLang="zh-CN" b="1"/>
              <a:t>0</a:t>
            </a:r>
            <a:r>
              <a:rPr lang="zh-CN" altLang="en-US" b="1"/>
              <a:t>～</a:t>
            </a:r>
            <a:r>
              <a:rPr lang="en-US" altLang="zh-CN" b="1"/>
              <a:t>7</a:t>
            </a:r>
            <a:r>
              <a:rPr lang="zh-CN" altLang="en-US" b="1"/>
              <a:t>；</a:t>
            </a:r>
          </a:p>
          <a:p>
            <a:pPr lvl="1"/>
            <a:r>
              <a:rPr lang="zh-CN" altLang="en-US" b="1"/>
              <a:t> 基数是</a:t>
            </a:r>
            <a:r>
              <a:rPr lang="en-US" altLang="zh-CN" b="1"/>
              <a:t>8</a:t>
            </a:r>
            <a:r>
              <a:rPr lang="zh-CN" altLang="en-US" b="1"/>
              <a:t>；</a:t>
            </a:r>
          </a:p>
          <a:p>
            <a:pPr lvl="1"/>
            <a:r>
              <a:rPr lang="zh-CN" altLang="en-US" b="1"/>
              <a:t>位权</a:t>
            </a:r>
            <a:r>
              <a:rPr lang="en-US" altLang="zh-CN" b="1"/>
              <a:t>8</a:t>
            </a:r>
            <a:r>
              <a:rPr lang="en-US" altLang="zh-CN" b="1" baseline="30000"/>
              <a:t>i</a:t>
            </a:r>
            <a:r>
              <a:rPr lang="zh-CN" altLang="en-US" b="1"/>
              <a:t>。</a:t>
            </a:r>
          </a:p>
          <a:p>
            <a:pPr lvl="1"/>
            <a:endParaRPr lang="zh-CN" altLang="en-US" b="1"/>
          </a:p>
          <a:p>
            <a:pPr lvl="1">
              <a:buFont typeface="Wingdings" pitchFamily="2" charset="2"/>
              <a:buNone/>
            </a:pPr>
            <a:r>
              <a:rPr lang="en-US" altLang="zh-CN" b="1"/>
              <a:t>(723.24)</a:t>
            </a:r>
            <a:r>
              <a:rPr lang="en-US" altLang="zh-CN" b="1" baseline="-25000"/>
              <a:t>8</a:t>
            </a:r>
            <a:r>
              <a:rPr lang="en-US" altLang="zh-CN" b="1" baseline="-25000">
                <a:ea typeface="MS Gothic" pitchFamily="49" charset="-128"/>
              </a:rPr>
              <a:t> </a:t>
            </a:r>
            <a:r>
              <a:rPr lang="en-US" altLang="zh-CN" b="1"/>
              <a:t>=7×8</a:t>
            </a:r>
            <a:r>
              <a:rPr lang="en-US" altLang="zh-CN" b="1" baseline="30000"/>
              <a:t>2</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2×8</a:t>
            </a:r>
            <a:r>
              <a:rPr lang="en-US" altLang="zh-CN" b="1" baseline="30000"/>
              <a:t>1</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3×8</a:t>
            </a:r>
            <a:r>
              <a:rPr lang="en-US" altLang="zh-CN" b="1" baseline="30000"/>
              <a:t>0</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2×8</a:t>
            </a:r>
            <a:r>
              <a:rPr lang="en-US" altLang="zh-CN" b="1" baseline="30000"/>
              <a:t>-1</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4×8</a:t>
            </a:r>
            <a:r>
              <a:rPr lang="en-US" altLang="zh-CN" b="1" baseline="30000"/>
              <a:t>-2</a:t>
            </a:r>
          </a:p>
        </p:txBody>
      </p:sp>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rrowheads="1"/>
          </p:cNvSpPr>
          <p:nvPr>
            <p:ph type="title"/>
          </p:nvPr>
        </p:nvSpPr>
        <p:spPr/>
        <p:txBody>
          <a:bodyPr/>
          <a:lstStyle/>
          <a:p>
            <a:r>
              <a:rPr lang="en-US" altLang="zh-CN" b="1"/>
              <a:t>1.2.1  </a:t>
            </a:r>
            <a:r>
              <a:rPr lang="zh-CN" altLang="en-US" b="1"/>
              <a:t>数制</a:t>
            </a:r>
          </a:p>
        </p:txBody>
      </p:sp>
      <p:sp>
        <p:nvSpPr>
          <p:cNvPr id="292867" name="Rectangle 3"/>
          <p:cNvSpPr>
            <a:spLocks noGrp="1" noRot="1" noChangeArrowheads="1"/>
          </p:cNvSpPr>
          <p:nvPr>
            <p:ph type="body" idx="1"/>
          </p:nvPr>
        </p:nvSpPr>
        <p:spPr/>
        <p:txBody>
          <a:bodyPr/>
          <a:lstStyle/>
          <a:p>
            <a:r>
              <a:rPr lang="en-US" altLang="zh-CN" b="1"/>
              <a:t>4. </a:t>
            </a:r>
            <a:r>
              <a:rPr lang="zh-CN" altLang="en-US" b="1"/>
              <a:t>十六进制数</a:t>
            </a:r>
            <a:r>
              <a:rPr lang="en-US" altLang="zh-CN" b="1"/>
              <a:t>(Hexadecimal)</a:t>
            </a:r>
          </a:p>
          <a:p>
            <a:pPr lvl="1"/>
            <a:r>
              <a:rPr lang="zh-CN" altLang="en-US" b="1"/>
              <a:t>数码</a:t>
            </a:r>
            <a:r>
              <a:rPr lang="en-US" altLang="zh-CN" b="1"/>
              <a:t>0</a:t>
            </a:r>
            <a:r>
              <a:rPr lang="zh-CN" altLang="en-US" b="1"/>
              <a:t>～</a:t>
            </a:r>
            <a:r>
              <a:rPr lang="en-US" altLang="zh-CN" b="1"/>
              <a:t>9</a:t>
            </a:r>
            <a:r>
              <a:rPr lang="zh-CN" altLang="en-US" b="1"/>
              <a:t>及</a:t>
            </a:r>
            <a:r>
              <a:rPr lang="en-US" altLang="zh-CN" b="1"/>
              <a:t>A</a:t>
            </a:r>
            <a:r>
              <a:rPr lang="zh-CN" altLang="en-US" b="1"/>
              <a:t>～</a:t>
            </a:r>
            <a:r>
              <a:rPr lang="en-US" altLang="zh-CN" b="1"/>
              <a:t>F</a:t>
            </a:r>
            <a:r>
              <a:rPr lang="zh-CN" altLang="en-US" b="1"/>
              <a:t>；</a:t>
            </a:r>
          </a:p>
          <a:p>
            <a:pPr lvl="1"/>
            <a:r>
              <a:rPr lang="zh-CN" altLang="en-US" b="1"/>
              <a:t>基数是</a:t>
            </a:r>
            <a:r>
              <a:rPr lang="en-US" altLang="zh-CN" b="1"/>
              <a:t>16</a:t>
            </a:r>
            <a:r>
              <a:rPr lang="zh-CN" altLang="en-US" b="1"/>
              <a:t>；</a:t>
            </a:r>
          </a:p>
          <a:p>
            <a:pPr lvl="1"/>
            <a:r>
              <a:rPr lang="zh-CN" altLang="en-US" b="1"/>
              <a:t>位权</a:t>
            </a:r>
            <a:r>
              <a:rPr lang="en-US" altLang="zh-CN" b="1"/>
              <a:t>16</a:t>
            </a:r>
            <a:r>
              <a:rPr lang="en-US" altLang="zh-CN" b="1" baseline="30000"/>
              <a:t>i</a:t>
            </a:r>
            <a:r>
              <a:rPr lang="zh-CN" altLang="en-US" b="1"/>
              <a:t>。</a:t>
            </a:r>
          </a:p>
          <a:p>
            <a:pPr lvl="1"/>
            <a:endParaRPr lang="zh-CN" altLang="en-US" b="1"/>
          </a:p>
          <a:p>
            <a:pPr lvl="1">
              <a:buFont typeface="Wingdings" pitchFamily="2" charset="2"/>
              <a:buNone/>
            </a:pPr>
            <a:r>
              <a:rPr lang="zh-CN" altLang="en-US" b="1"/>
              <a:t> </a:t>
            </a:r>
            <a:r>
              <a:rPr lang="en-US" altLang="zh-CN" b="1"/>
              <a:t>(2D9.A8)</a:t>
            </a:r>
            <a:r>
              <a:rPr lang="en-US" altLang="zh-CN" b="1" baseline="-25000"/>
              <a:t>16</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2×16</a:t>
            </a:r>
            <a:r>
              <a:rPr lang="en-US" altLang="zh-CN" b="1" baseline="30000"/>
              <a:t>2</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13×16</a:t>
            </a:r>
            <a:r>
              <a:rPr lang="en-US" altLang="zh-CN" b="1" baseline="30000"/>
              <a:t>1</a:t>
            </a:r>
            <a:r>
              <a:rPr lang="en-US" altLang="zh-CN" b="1" baseline="-25000">
                <a:ea typeface="MS Gothic" pitchFamily="49" charset="-128"/>
              </a:rPr>
              <a:t> </a:t>
            </a:r>
            <a:r>
              <a:rPr lang="en-US" altLang="zh-CN" b="1"/>
              <a:t>+</a:t>
            </a:r>
            <a:r>
              <a:rPr lang="en-US" altLang="zh-CN" b="1" baseline="-25000">
                <a:ea typeface="MS Gothic" pitchFamily="49" charset="-128"/>
              </a:rPr>
              <a:t> </a:t>
            </a:r>
            <a:r>
              <a:rPr lang="en-US" altLang="zh-CN" b="1"/>
              <a:t>9×16</a:t>
            </a:r>
            <a:r>
              <a:rPr lang="en-US" altLang="zh-CN" b="1" baseline="30000"/>
              <a:t>0</a:t>
            </a:r>
            <a:r>
              <a:rPr lang="en-US" altLang="zh-CN" b="1" baseline="30000">
                <a:ea typeface="MS Gothic" pitchFamily="49" charset="-128"/>
              </a:rPr>
              <a:t> </a:t>
            </a:r>
            <a:r>
              <a:rPr lang="en-US" altLang="zh-CN" b="1"/>
              <a:t>+</a:t>
            </a:r>
            <a:r>
              <a:rPr lang="en-US" altLang="zh-CN" b="1" baseline="30000">
                <a:ea typeface="MS Gothic" pitchFamily="49" charset="-128"/>
              </a:rPr>
              <a:t> </a:t>
            </a:r>
            <a:br>
              <a:rPr lang="en-US" altLang="zh-CN" b="1" baseline="30000">
                <a:ea typeface="MS Gothic" pitchFamily="49" charset="-128"/>
              </a:rPr>
            </a:br>
            <a:r>
              <a:rPr lang="en-US" altLang="zh-CN" b="1"/>
              <a:t>10×16</a:t>
            </a:r>
            <a:r>
              <a:rPr lang="en-US" altLang="zh-CN" b="1" baseline="30000"/>
              <a:t>-1</a:t>
            </a:r>
            <a:r>
              <a:rPr lang="en-US" altLang="zh-CN" b="1" baseline="30000">
                <a:ea typeface="MS Gothic" pitchFamily="49" charset="-128"/>
              </a:rPr>
              <a:t> </a:t>
            </a:r>
            <a:r>
              <a:rPr lang="en-US" altLang="zh-CN" b="1"/>
              <a:t>+</a:t>
            </a:r>
            <a:r>
              <a:rPr lang="en-US" altLang="zh-CN" b="1" baseline="30000">
                <a:ea typeface="MS Gothic" pitchFamily="49" charset="-128"/>
              </a:rPr>
              <a:t> </a:t>
            </a:r>
            <a:r>
              <a:rPr lang="en-US" altLang="zh-CN" b="1"/>
              <a:t>8×16</a:t>
            </a:r>
            <a:r>
              <a:rPr lang="en-US" altLang="zh-CN" b="1" baseline="30000"/>
              <a:t>-2</a:t>
            </a:r>
          </a:p>
        </p:txBody>
      </p:sp>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rrowheads="1"/>
          </p:cNvSpPr>
          <p:nvPr>
            <p:ph type="body" idx="1"/>
          </p:nvPr>
        </p:nvSpPr>
        <p:spPr>
          <a:xfrm>
            <a:off x="304800" y="1341438"/>
            <a:ext cx="8540750" cy="1295400"/>
          </a:xfrm>
        </p:spPr>
        <p:txBody>
          <a:bodyPr/>
          <a:lstStyle/>
          <a:p>
            <a:pPr lvl="1"/>
            <a:r>
              <a:rPr lang="zh-CN" altLang="en-US" b="1" dirty="0"/>
              <a:t>任意一个</a:t>
            </a:r>
            <a:r>
              <a:rPr lang="en-US" altLang="zh-CN" b="1" dirty="0"/>
              <a:t>N</a:t>
            </a:r>
            <a:r>
              <a:rPr lang="zh-CN" altLang="en-US" b="1" dirty="0"/>
              <a:t>进制数的位权展开式为：</a:t>
            </a:r>
            <a:endParaRPr lang="zh-CN" altLang="en-US" dirty="0"/>
          </a:p>
        </p:txBody>
      </p:sp>
      <p:sp>
        <p:nvSpPr>
          <p:cNvPr id="29389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3893" name="Text Box 5"/>
          <p:cNvSpPr txBox="1">
            <a:spLocks noChangeArrowheads="1"/>
          </p:cNvSpPr>
          <p:nvPr/>
        </p:nvSpPr>
        <p:spPr bwMode="auto">
          <a:xfrm>
            <a:off x="611560" y="4941168"/>
            <a:ext cx="74061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lnSpc>
                <a:spcPct val="100000"/>
              </a:lnSpc>
              <a:spcBef>
                <a:spcPct val="20000"/>
              </a:spcBef>
              <a:buClr>
                <a:schemeClr val="accent2"/>
              </a:buClr>
            </a:pPr>
            <a:r>
              <a:rPr lang="zh-CN" altLang="en-US" sz="2800" dirty="0">
                <a:solidFill>
                  <a:schemeClr val="tx1"/>
                </a:solidFill>
                <a:latin typeface="+mn-lt"/>
                <a:ea typeface="+mn-ea"/>
              </a:rPr>
              <a:t>其中</a:t>
            </a:r>
            <a:r>
              <a:rPr kumimoji="0" lang="zh-CN" altLang="en-US" sz="2800" dirty="0">
                <a:solidFill>
                  <a:schemeClr val="tx1"/>
                </a:solidFill>
                <a:latin typeface="Arial" charset="0"/>
              </a:rPr>
              <a:t>：</a:t>
            </a:r>
            <a:r>
              <a:rPr kumimoji="0" lang="en-US" altLang="zh-CN" sz="2800" i="1" dirty="0">
                <a:solidFill>
                  <a:schemeClr val="tx1"/>
                </a:solidFill>
                <a:latin typeface="Arial" charset="0"/>
              </a:rPr>
              <a:t>k </a:t>
            </a:r>
            <a:r>
              <a:rPr kumimoji="0" lang="en-US" altLang="zh-CN" sz="2800" i="1" baseline="-25000" dirty="0">
                <a:solidFill>
                  <a:schemeClr val="tx1"/>
                </a:solidFill>
                <a:latin typeface="Arial" charset="0"/>
              </a:rPr>
              <a:t>i</a:t>
            </a:r>
            <a:r>
              <a:rPr kumimoji="0" lang="en-US" altLang="zh-CN" sz="2800" i="1" dirty="0">
                <a:solidFill>
                  <a:schemeClr val="tx1"/>
                </a:solidFill>
                <a:latin typeface="Arial" charset="0"/>
              </a:rPr>
              <a:t> </a:t>
            </a:r>
            <a:r>
              <a:rPr kumimoji="0" lang="zh-CN" altLang="en-US" sz="2800" dirty="0">
                <a:solidFill>
                  <a:schemeClr val="tx1"/>
                </a:solidFill>
                <a:latin typeface="Arial" charset="0"/>
              </a:rPr>
              <a:t>为各位置上的数码，</a:t>
            </a:r>
            <a:r>
              <a:rPr kumimoji="0" lang="en-US" altLang="zh-CN" sz="2800" i="1" dirty="0">
                <a:solidFill>
                  <a:schemeClr val="tx1"/>
                </a:solidFill>
                <a:latin typeface="Arial" charset="0"/>
              </a:rPr>
              <a:t>N </a:t>
            </a:r>
            <a:r>
              <a:rPr kumimoji="0" lang="en-US" altLang="zh-CN" sz="2800" i="1" baseline="30000" dirty="0">
                <a:solidFill>
                  <a:schemeClr val="tx1"/>
                </a:solidFill>
                <a:latin typeface="Arial" charset="0"/>
              </a:rPr>
              <a:t>i</a:t>
            </a:r>
            <a:r>
              <a:rPr kumimoji="0" lang="en-US" altLang="zh-CN" sz="2800" i="1" dirty="0">
                <a:solidFill>
                  <a:schemeClr val="tx1"/>
                </a:solidFill>
                <a:latin typeface="Arial" charset="0"/>
              </a:rPr>
              <a:t> </a:t>
            </a:r>
            <a:r>
              <a:rPr kumimoji="0" lang="zh-CN" altLang="en-US" sz="2800" dirty="0">
                <a:solidFill>
                  <a:schemeClr val="tx1"/>
                </a:solidFill>
                <a:latin typeface="Arial" charset="0"/>
              </a:rPr>
              <a:t>为位权。</a:t>
            </a:r>
          </a:p>
          <a:p>
            <a:pPr algn="l">
              <a:lnSpc>
                <a:spcPct val="100000"/>
              </a:lnSpc>
              <a:spcBef>
                <a:spcPct val="0"/>
              </a:spcBef>
              <a:buSzTx/>
            </a:pPr>
            <a:endParaRPr kumimoji="0" lang="zh-CN" altLang="en-US" sz="2800" dirty="0">
              <a:solidFill>
                <a:schemeClr val="tx1"/>
              </a:solidFill>
              <a:latin typeface="Arial" charset="0"/>
            </a:endParaRPr>
          </a:p>
        </p:txBody>
      </p:sp>
      <mc:AlternateContent xmlns:mc="http://schemas.openxmlformats.org/markup-compatibility/2006">
        <mc:Choice xmlns:a14="http://schemas.microsoft.com/office/drawing/2010/main" Requires="a14">
          <p:sp>
            <p:nvSpPr>
              <p:cNvPr id="2" name="TextBox 1"/>
              <p:cNvSpPr txBox="1"/>
              <p:nvPr/>
            </p:nvSpPr>
            <p:spPr>
              <a:xfrm>
                <a:off x="993328" y="2055374"/>
                <a:ext cx="7157344" cy="266977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zh-CN" altLang="zh-CN" sz="2800" i="1" smtClean="0">
                              <a:solidFill>
                                <a:srgbClr val="40150C"/>
                              </a:solidFill>
                            </a:rPr>
                          </m:ctrlPr>
                        </m:sSubPr>
                        <m:e>
                          <m:sSub>
                            <m:sSubPr>
                              <m:ctrlPr>
                                <a:rPr lang="zh-CN" altLang="zh-CN" sz="2800" i="1">
                                  <a:solidFill>
                                    <a:srgbClr val="40150C"/>
                                  </a:solidFill>
                                </a:rPr>
                              </m:ctrlPr>
                            </m:sSubPr>
                            <m:e>
                              <m:r>
                                <a:rPr lang="en-US" altLang="zh-CN" sz="2800" i="1">
                                  <a:solidFill>
                                    <a:srgbClr val="40150C"/>
                                  </a:solidFill>
                                </a:rPr>
                                <m:t>(</m:t>
                              </m:r>
                              <m:r>
                                <a:rPr lang="en-US" altLang="zh-CN" sz="2800" b="1" i="1" smtClean="0">
                                  <a:solidFill>
                                    <a:srgbClr val="40150C"/>
                                  </a:solidFill>
                                  <a:latin typeface="Cambria Math"/>
                                </a:rPr>
                                <m:t>𝒌</m:t>
                              </m:r>
                            </m:e>
                            <m:sub>
                              <m:r>
                                <a:rPr lang="en-US" altLang="zh-CN" sz="2800" i="1">
                                  <a:solidFill>
                                    <a:srgbClr val="40150C"/>
                                  </a:solidFill>
                                </a:rPr>
                                <m:t>𝑛</m:t>
                              </m:r>
                            </m:sub>
                          </m:sSub>
                          <m:r>
                            <a:rPr lang="en-US" altLang="zh-CN" sz="2800" i="1">
                              <a:solidFill>
                                <a:srgbClr val="40150C"/>
                              </a:solidFill>
                            </a:rPr>
                            <m:t>⋯</m:t>
                          </m:r>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1</m:t>
                              </m:r>
                            </m:sub>
                          </m:sSub>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0</m:t>
                              </m:r>
                            </m:sub>
                          </m:sSub>
                          <m:sSub>
                            <m:sSubPr>
                              <m:ctrlPr>
                                <a:rPr lang="zh-CN" altLang="zh-CN" sz="2800" i="1">
                                  <a:solidFill>
                                    <a:srgbClr val="40150C"/>
                                  </a:solidFill>
                                </a:rPr>
                              </m:ctrlPr>
                            </m:sSubPr>
                            <m:e>
                              <m:r>
                                <a:rPr lang="en-US" altLang="zh-CN" sz="2800" b="1" i="1" smtClean="0">
                                  <a:solidFill>
                                    <a:srgbClr val="40150C"/>
                                  </a:solidFill>
                                  <a:latin typeface="Cambria Math"/>
                                </a:rPr>
                                <m:t>.</m:t>
                              </m:r>
                              <m:r>
                                <a:rPr lang="en-US" altLang="zh-CN" sz="2800" b="1" i="1" smtClean="0">
                                  <a:solidFill>
                                    <a:srgbClr val="40150C"/>
                                  </a:solidFill>
                                  <a:latin typeface="Cambria Math"/>
                                </a:rPr>
                                <m:t>𝒌</m:t>
                              </m:r>
                            </m:e>
                            <m:sub>
                              <m:r>
                                <a:rPr lang="en-US" altLang="zh-CN" sz="2800" i="1">
                                  <a:solidFill>
                                    <a:srgbClr val="40150C"/>
                                  </a:solidFill>
                                </a:rPr>
                                <m:t>−1</m:t>
                              </m:r>
                            </m:sub>
                          </m:sSub>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−2</m:t>
                              </m:r>
                            </m:sub>
                          </m:sSub>
                          <m:r>
                            <a:rPr lang="en-US" altLang="zh-CN" sz="2800" i="1">
                              <a:solidFill>
                                <a:srgbClr val="40150C"/>
                              </a:solidFill>
                            </a:rPr>
                            <m:t>⋯</m:t>
                          </m:r>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m:t>
                              </m:r>
                              <m:r>
                                <a:rPr lang="en-US" altLang="zh-CN" sz="2800" i="1">
                                  <a:solidFill>
                                    <a:srgbClr val="40150C"/>
                                  </a:solidFill>
                                </a:rPr>
                                <m:t>𝑚</m:t>
                              </m:r>
                            </m:sub>
                          </m:sSub>
                          <m:r>
                            <a:rPr lang="en-US" altLang="zh-CN" sz="2800" i="1">
                              <a:solidFill>
                                <a:srgbClr val="40150C"/>
                              </a:solidFill>
                            </a:rPr>
                            <m:t>)</m:t>
                          </m:r>
                        </m:e>
                        <m:sub>
                          <m:r>
                            <a:rPr lang="en-US" altLang="zh-CN" sz="2800" b="1" i="1" smtClean="0">
                              <a:solidFill>
                                <a:srgbClr val="40150C"/>
                              </a:solidFill>
                              <a:latin typeface="Cambria Math"/>
                            </a:rPr>
                            <m:t>𝑵</m:t>
                          </m:r>
                        </m:sub>
                      </m:sSub>
                    </m:oMath>
                  </m:oMathPara>
                </a14:m>
                <a:endParaRPr lang="en-US" altLang="zh-CN" sz="2800" i="1" dirty="0" smtClean="0">
                  <a:solidFill>
                    <a:srgbClr val="40150C"/>
                  </a:solidFill>
                </a:endParaRPr>
              </a:p>
              <a:p>
                <a:pPr/>
                <a14:m>
                  <m:oMathPara xmlns:m="http://schemas.openxmlformats.org/officeDocument/2006/math">
                    <m:oMathParaPr>
                      <m:jc m:val="left"/>
                    </m:oMathParaPr>
                    <m:oMath xmlns:m="http://schemas.openxmlformats.org/officeDocument/2006/math">
                      <m:r>
                        <a:rPr lang="en-US" altLang="zh-CN" sz="2800" i="1">
                          <a:solidFill>
                            <a:srgbClr val="40150C"/>
                          </a:solidFill>
                        </a:rPr>
                        <m:t>=</m:t>
                      </m:r>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𝑛</m:t>
                          </m:r>
                        </m:sub>
                      </m:sSub>
                      <m:r>
                        <a:rPr lang="en-US" altLang="zh-CN" sz="2800" i="1">
                          <a:solidFill>
                            <a:srgbClr val="40150C"/>
                          </a:solidFill>
                        </a:rPr>
                        <m:t>×</m:t>
                      </m:r>
                      <m:sSup>
                        <m:sSupPr>
                          <m:ctrlPr>
                            <a:rPr lang="zh-CN" altLang="zh-CN" sz="2800" i="1">
                              <a:solidFill>
                                <a:srgbClr val="40150C"/>
                              </a:solidFill>
                            </a:rPr>
                          </m:ctrlPr>
                        </m:sSupPr>
                        <m:e>
                          <m:r>
                            <a:rPr lang="en-US" altLang="zh-CN" sz="2800" b="1" i="1" smtClean="0">
                              <a:solidFill>
                                <a:srgbClr val="40150C"/>
                              </a:solidFill>
                              <a:latin typeface="Cambria Math"/>
                            </a:rPr>
                            <m:t>𝑵</m:t>
                          </m:r>
                        </m:e>
                        <m:sup>
                          <m:r>
                            <a:rPr lang="en-US" altLang="zh-CN" sz="2800" i="1">
                              <a:solidFill>
                                <a:srgbClr val="40150C"/>
                              </a:solidFill>
                            </a:rPr>
                            <m:t>𝑛</m:t>
                          </m:r>
                        </m:sup>
                      </m:sSup>
                      <m:r>
                        <a:rPr lang="en-US" altLang="zh-CN" sz="2800" i="1">
                          <a:solidFill>
                            <a:srgbClr val="40150C"/>
                          </a:solidFill>
                        </a:rPr>
                        <m:t>+⋯+</m:t>
                      </m:r>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1</m:t>
                          </m:r>
                        </m:sub>
                      </m:sSub>
                      <m:r>
                        <a:rPr lang="en-US" altLang="zh-CN" sz="2800" i="1">
                          <a:solidFill>
                            <a:srgbClr val="40150C"/>
                          </a:solidFill>
                        </a:rPr>
                        <m:t>×</m:t>
                      </m:r>
                      <m:sSup>
                        <m:sSupPr>
                          <m:ctrlPr>
                            <a:rPr lang="zh-CN" altLang="zh-CN" sz="2800" i="1">
                              <a:solidFill>
                                <a:srgbClr val="40150C"/>
                              </a:solidFill>
                            </a:rPr>
                          </m:ctrlPr>
                        </m:sSupPr>
                        <m:e>
                          <m:r>
                            <a:rPr lang="en-US" altLang="zh-CN" sz="2800" b="1" i="1" smtClean="0">
                              <a:solidFill>
                                <a:srgbClr val="40150C"/>
                              </a:solidFill>
                              <a:latin typeface="Cambria Math"/>
                            </a:rPr>
                            <m:t>𝑵</m:t>
                          </m:r>
                        </m:e>
                        <m:sup>
                          <m:r>
                            <a:rPr lang="en-US" altLang="zh-CN" sz="2800" i="1">
                              <a:solidFill>
                                <a:srgbClr val="40150C"/>
                              </a:solidFill>
                            </a:rPr>
                            <m:t>1</m:t>
                          </m:r>
                        </m:sup>
                      </m:sSup>
                      <m:r>
                        <a:rPr lang="en-US" altLang="zh-CN" sz="2800" i="1">
                          <a:solidFill>
                            <a:srgbClr val="40150C"/>
                          </a:solidFill>
                        </a:rPr>
                        <m:t>+</m:t>
                      </m:r>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0</m:t>
                          </m:r>
                        </m:sub>
                      </m:sSub>
                      <m:r>
                        <a:rPr lang="en-US" altLang="zh-CN" sz="2800" i="1">
                          <a:solidFill>
                            <a:srgbClr val="40150C"/>
                          </a:solidFill>
                        </a:rPr>
                        <m:t>×</m:t>
                      </m:r>
                      <m:sSup>
                        <m:sSupPr>
                          <m:ctrlPr>
                            <a:rPr lang="zh-CN" altLang="zh-CN" sz="2800" i="1">
                              <a:solidFill>
                                <a:srgbClr val="40150C"/>
                              </a:solidFill>
                            </a:rPr>
                          </m:ctrlPr>
                        </m:sSupPr>
                        <m:e>
                          <m:r>
                            <a:rPr lang="en-US" altLang="zh-CN" sz="2800" b="1" i="1" smtClean="0">
                              <a:solidFill>
                                <a:srgbClr val="40150C"/>
                              </a:solidFill>
                              <a:latin typeface="Cambria Math"/>
                            </a:rPr>
                            <m:t>𝑵</m:t>
                          </m:r>
                        </m:e>
                        <m:sup>
                          <m:r>
                            <a:rPr lang="en-US" altLang="zh-CN" sz="2800" i="1">
                              <a:solidFill>
                                <a:srgbClr val="40150C"/>
                              </a:solidFill>
                            </a:rPr>
                            <m:t>0</m:t>
                          </m:r>
                        </m:sup>
                      </m:sSup>
                      <m:r>
                        <a:rPr lang="en-US" altLang="zh-CN" sz="2800" i="1">
                          <a:solidFill>
                            <a:srgbClr val="40150C"/>
                          </a:solidFill>
                        </a:rPr>
                        <m:t>+</m:t>
                      </m:r>
                    </m:oMath>
                  </m:oMathPara>
                </a14:m>
                <a:endParaRPr lang="en-US" altLang="zh-CN" sz="2800" i="1" dirty="0" smtClean="0">
                  <a:solidFill>
                    <a:srgbClr val="40150C"/>
                  </a:solidFill>
                </a:endParaRPr>
              </a:p>
              <a:p>
                <a:pPr/>
                <a:r>
                  <a:rPr lang="en-US" altLang="zh-CN" sz="2800" dirty="0" smtClean="0">
                    <a:solidFill>
                      <a:srgbClr val="40150C"/>
                    </a:solidFill>
                  </a:rPr>
                  <a:t>    </a:t>
                </a:r>
                <a14:m>
                  <m:oMath xmlns:m="http://schemas.openxmlformats.org/officeDocument/2006/math">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−1</m:t>
                        </m:r>
                      </m:sub>
                    </m:sSub>
                    <m:r>
                      <a:rPr lang="en-US" altLang="zh-CN" sz="2800" i="1">
                        <a:solidFill>
                          <a:srgbClr val="40150C"/>
                        </a:solidFill>
                      </a:rPr>
                      <m:t>×</m:t>
                    </m:r>
                    <m:sSup>
                      <m:sSupPr>
                        <m:ctrlPr>
                          <a:rPr lang="zh-CN" altLang="zh-CN" sz="2800" i="1">
                            <a:solidFill>
                              <a:srgbClr val="40150C"/>
                            </a:solidFill>
                          </a:rPr>
                        </m:ctrlPr>
                      </m:sSupPr>
                      <m:e>
                        <m:r>
                          <a:rPr lang="en-US" altLang="zh-CN" sz="2800" b="1" i="1" smtClean="0">
                            <a:solidFill>
                              <a:srgbClr val="40150C"/>
                            </a:solidFill>
                            <a:latin typeface="Cambria Math"/>
                          </a:rPr>
                          <m:t>𝑵</m:t>
                        </m:r>
                      </m:e>
                      <m:sup>
                        <m:r>
                          <a:rPr lang="en-US" altLang="zh-CN" sz="2800" i="1">
                            <a:solidFill>
                              <a:srgbClr val="40150C"/>
                            </a:solidFill>
                          </a:rPr>
                          <m:t>−1</m:t>
                        </m:r>
                      </m:sup>
                    </m:sSup>
                    <m:r>
                      <a:rPr lang="en-US" altLang="zh-CN" sz="2800" i="1">
                        <a:solidFill>
                          <a:srgbClr val="40150C"/>
                        </a:solidFill>
                      </a:rPr>
                      <m:t>+</m:t>
                    </m:r>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−2</m:t>
                        </m:r>
                      </m:sub>
                    </m:sSub>
                    <m:r>
                      <a:rPr lang="en-US" altLang="zh-CN" sz="2800" i="1">
                        <a:solidFill>
                          <a:srgbClr val="40150C"/>
                        </a:solidFill>
                      </a:rPr>
                      <m:t>×</m:t>
                    </m:r>
                    <m:sSup>
                      <m:sSupPr>
                        <m:ctrlPr>
                          <a:rPr lang="zh-CN" altLang="zh-CN" sz="2800" i="1">
                            <a:solidFill>
                              <a:srgbClr val="40150C"/>
                            </a:solidFill>
                          </a:rPr>
                        </m:ctrlPr>
                      </m:sSupPr>
                      <m:e>
                        <m:r>
                          <a:rPr lang="en-US" altLang="zh-CN" sz="2800" b="1" i="1" smtClean="0">
                            <a:solidFill>
                              <a:srgbClr val="40150C"/>
                            </a:solidFill>
                            <a:latin typeface="Cambria Math"/>
                          </a:rPr>
                          <m:t>𝑵</m:t>
                        </m:r>
                      </m:e>
                      <m:sup>
                        <m:r>
                          <a:rPr lang="en-US" altLang="zh-CN" sz="2800" i="1">
                            <a:solidFill>
                              <a:srgbClr val="40150C"/>
                            </a:solidFill>
                          </a:rPr>
                          <m:t>−2</m:t>
                        </m:r>
                      </m:sup>
                    </m:sSup>
                    <m:r>
                      <a:rPr lang="en-US" altLang="zh-CN" sz="2800" i="1">
                        <a:solidFill>
                          <a:srgbClr val="40150C"/>
                        </a:solidFill>
                      </a:rPr>
                      <m:t>+⋯+</m:t>
                    </m:r>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m:t>
                        </m:r>
                        <m:r>
                          <a:rPr lang="en-US" altLang="zh-CN" sz="2800" i="1">
                            <a:solidFill>
                              <a:srgbClr val="40150C"/>
                            </a:solidFill>
                          </a:rPr>
                          <m:t>𝑚</m:t>
                        </m:r>
                      </m:sub>
                    </m:sSub>
                    <m:r>
                      <a:rPr lang="en-US" altLang="zh-CN" sz="2800" i="1">
                        <a:solidFill>
                          <a:srgbClr val="40150C"/>
                        </a:solidFill>
                      </a:rPr>
                      <m:t>×</m:t>
                    </m:r>
                    <m:sSup>
                      <m:sSupPr>
                        <m:ctrlPr>
                          <a:rPr lang="zh-CN" altLang="zh-CN" sz="2800" i="1">
                            <a:solidFill>
                              <a:srgbClr val="40150C"/>
                            </a:solidFill>
                          </a:rPr>
                        </m:ctrlPr>
                      </m:sSupPr>
                      <m:e>
                        <m:r>
                          <a:rPr lang="en-US" altLang="zh-CN" sz="2800" b="1" i="1" smtClean="0">
                            <a:solidFill>
                              <a:srgbClr val="40150C"/>
                            </a:solidFill>
                            <a:latin typeface="Cambria Math"/>
                          </a:rPr>
                          <m:t>𝑵</m:t>
                        </m:r>
                      </m:e>
                      <m:sup>
                        <m:r>
                          <a:rPr lang="en-US" altLang="zh-CN" sz="2800" i="1">
                            <a:solidFill>
                              <a:srgbClr val="40150C"/>
                            </a:solidFill>
                          </a:rPr>
                          <m:t>−</m:t>
                        </m:r>
                        <m:r>
                          <a:rPr lang="en-US" altLang="zh-CN" sz="2800" i="1">
                            <a:solidFill>
                              <a:srgbClr val="40150C"/>
                            </a:solidFill>
                          </a:rPr>
                          <m:t>𝑚</m:t>
                        </m:r>
                      </m:sup>
                    </m:sSup>
                  </m:oMath>
                </a14:m>
                <a:endParaRPr lang="en-US" altLang="zh-CN" sz="2800" i="1" dirty="0" smtClean="0">
                  <a:solidFill>
                    <a:srgbClr val="40150C"/>
                  </a:solidFill>
                </a:endParaRPr>
              </a:p>
              <a:p>
                <a:pPr/>
                <a14:m>
                  <m:oMathPara xmlns:m="http://schemas.openxmlformats.org/officeDocument/2006/math">
                    <m:oMathParaPr>
                      <m:jc m:val="left"/>
                    </m:oMathParaPr>
                    <m:oMath xmlns:m="http://schemas.openxmlformats.org/officeDocument/2006/math">
                      <m:r>
                        <a:rPr lang="en-US" altLang="zh-CN" sz="2800" i="1">
                          <a:solidFill>
                            <a:srgbClr val="40150C"/>
                          </a:solidFill>
                        </a:rPr>
                        <m:t>=</m:t>
                      </m:r>
                      <m:nary>
                        <m:naryPr>
                          <m:chr m:val="∑"/>
                          <m:limLoc m:val="undOvr"/>
                          <m:ctrlPr>
                            <a:rPr lang="zh-CN" altLang="zh-CN" sz="2800" i="1">
                              <a:solidFill>
                                <a:srgbClr val="40150C"/>
                              </a:solidFill>
                            </a:rPr>
                          </m:ctrlPr>
                        </m:naryPr>
                        <m:sub>
                          <m:r>
                            <a:rPr lang="en-US" altLang="zh-CN" sz="2800" i="1">
                              <a:solidFill>
                                <a:srgbClr val="40150C"/>
                              </a:solidFill>
                            </a:rPr>
                            <m:t>𝑖</m:t>
                          </m:r>
                          <m:r>
                            <a:rPr lang="en-US" altLang="zh-CN" sz="2800" i="1">
                              <a:solidFill>
                                <a:srgbClr val="40150C"/>
                              </a:solidFill>
                            </a:rPr>
                            <m:t>=−</m:t>
                          </m:r>
                          <m:r>
                            <a:rPr lang="en-US" altLang="zh-CN" sz="2800" i="1">
                              <a:solidFill>
                                <a:srgbClr val="40150C"/>
                              </a:solidFill>
                            </a:rPr>
                            <m:t>𝑚</m:t>
                          </m:r>
                        </m:sub>
                        <m:sup>
                          <m:r>
                            <a:rPr lang="en-US" altLang="zh-CN" sz="2800" i="1">
                              <a:solidFill>
                                <a:srgbClr val="40150C"/>
                              </a:solidFill>
                            </a:rPr>
                            <m:t>𝑛</m:t>
                          </m:r>
                        </m:sup>
                        <m:e>
                          <m:sSub>
                            <m:sSubPr>
                              <m:ctrlPr>
                                <a:rPr lang="zh-CN" altLang="zh-CN" sz="2800" i="1">
                                  <a:solidFill>
                                    <a:srgbClr val="40150C"/>
                                  </a:solidFill>
                                </a:rPr>
                              </m:ctrlPr>
                            </m:sSubPr>
                            <m:e>
                              <m:r>
                                <a:rPr lang="en-US" altLang="zh-CN" sz="2800" b="1" i="1" smtClean="0">
                                  <a:solidFill>
                                    <a:srgbClr val="40150C"/>
                                  </a:solidFill>
                                  <a:latin typeface="Cambria Math"/>
                                </a:rPr>
                                <m:t>𝒌</m:t>
                              </m:r>
                            </m:e>
                            <m:sub>
                              <m:r>
                                <a:rPr lang="en-US" altLang="zh-CN" sz="2800" i="1">
                                  <a:solidFill>
                                    <a:srgbClr val="40150C"/>
                                  </a:solidFill>
                                </a:rPr>
                                <m:t>𝑖</m:t>
                              </m:r>
                            </m:sub>
                          </m:sSub>
                          <m:r>
                            <a:rPr lang="en-US" altLang="zh-CN" sz="2800" i="1">
                              <a:solidFill>
                                <a:srgbClr val="40150C"/>
                              </a:solidFill>
                            </a:rPr>
                            <m:t>×</m:t>
                          </m:r>
                          <m:sSup>
                            <m:sSupPr>
                              <m:ctrlPr>
                                <a:rPr lang="zh-CN" altLang="zh-CN" sz="2800" i="1">
                                  <a:solidFill>
                                    <a:srgbClr val="40150C"/>
                                  </a:solidFill>
                                </a:rPr>
                              </m:ctrlPr>
                            </m:sSupPr>
                            <m:e>
                              <m:r>
                                <a:rPr lang="en-US" altLang="zh-CN" sz="2800" b="1" i="1" smtClean="0">
                                  <a:solidFill>
                                    <a:srgbClr val="40150C"/>
                                  </a:solidFill>
                                  <a:latin typeface="Cambria Math"/>
                                </a:rPr>
                                <m:t>𝑵</m:t>
                              </m:r>
                            </m:e>
                            <m:sup>
                              <m:r>
                                <a:rPr lang="en-US" altLang="zh-CN" sz="2800" i="1">
                                  <a:solidFill>
                                    <a:srgbClr val="40150C"/>
                                  </a:solidFill>
                                </a:rPr>
                                <m:t>𝑖</m:t>
                              </m:r>
                            </m:sup>
                          </m:sSup>
                        </m:e>
                      </m:nary>
                    </m:oMath>
                  </m:oMathPara>
                </a14:m>
                <a:endParaRPr lang="zh-CN" altLang="en-US" sz="2800" dirty="0">
                  <a:solidFill>
                    <a:srgbClr val="40150C"/>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993328" y="2055374"/>
                <a:ext cx="7157344" cy="266977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3"/>
                                        </p:tgtEl>
                                        <p:attrNameLst>
                                          <p:attrName>style.visibility</p:attrName>
                                        </p:attrNameLst>
                                      </p:cBhvr>
                                      <p:to>
                                        <p:strVal val="visible"/>
                                      </p:to>
                                    </p:set>
                                    <p:animEffect transition="in" filter="wipe(left)">
                                      <p:cBhvr>
                                        <p:cTn id="12" dur="1000"/>
                                        <p:tgtEl>
                                          <p:spTgt spid="293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rrowheads="1"/>
          </p:cNvSpPr>
          <p:nvPr>
            <p:ph type="title"/>
          </p:nvPr>
        </p:nvSpPr>
        <p:spPr/>
        <p:txBody>
          <a:bodyPr/>
          <a:lstStyle/>
          <a:p>
            <a:r>
              <a:rPr lang="en-US" altLang="zh-CN" b="1"/>
              <a:t>1.2.1  </a:t>
            </a:r>
            <a:r>
              <a:rPr lang="zh-CN" altLang="en-US" b="1"/>
              <a:t>数制</a:t>
            </a:r>
          </a:p>
        </p:txBody>
      </p:sp>
      <p:sp>
        <p:nvSpPr>
          <p:cNvPr id="294915" name="Rectangle 3"/>
          <p:cNvSpPr>
            <a:spLocks noGrp="1" noRot="1" noChangeArrowheads="1"/>
          </p:cNvSpPr>
          <p:nvPr>
            <p:ph type="body" idx="1"/>
          </p:nvPr>
        </p:nvSpPr>
        <p:spPr>
          <a:xfrm>
            <a:off x="0" y="1412875"/>
            <a:ext cx="9144000" cy="5732463"/>
          </a:xfrm>
        </p:spPr>
        <p:txBody>
          <a:bodyPr/>
          <a:lstStyle/>
          <a:p>
            <a:r>
              <a:rPr lang="en-US" altLang="zh-CN" b="1"/>
              <a:t>5. </a:t>
            </a:r>
            <a:r>
              <a:rPr lang="zh-CN" altLang="en-US" b="1"/>
              <a:t>数制之间的转换</a:t>
            </a:r>
          </a:p>
          <a:p>
            <a:pPr lvl="1"/>
            <a:r>
              <a:rPr lang="en-US" altLang="zh-CN" b="1"/>
              <a:t>(1)</a:t>
            </a:r>
            <a:r>
              <a:rPr lang="zh-CN" altLang="en-US" b="1"/>
              <a:t>非十进制数转换成十进制数。</a:t>
            </a:r>
            <a:br>
              <a:rPr lang="zh-CN" altLang="en-US" b="1"/>
            </a:br>
            <a:r>
              <a:rPr lang="zh-CN" altLang="en-US" b="1"/>
              <a:t>方法：将非十进制数按位权展开后求和。</a:t>
            </a:r>
          </a:p>
          <a:p>
            <a:pPr lvl="1"/>
            <a:r>
              <a:rPr lang="en-US" altLang="zh-CN" b="1"/>
              <a:t>【</a:t>
            </a:r>
            <a:r>
              <a:rPr lang="zh-CN" altLang="en-US" b="1">
                <a:ea typeface="黑体" pitchFamily="2" charset="-122"/>
              </a:rPr>
              <a:t>例</a:t>
            </a:r>
            <a:r>
              <a:rPr lang="en-US" altLang="zh-CN" b="1">
                <a:ea typeface="黑体" pitchFamily="2" charset="-122"/>
              </a:rPr>
              <a:t>1-1</a:t>
            </a:r>
            <a:r>
              <a:rPr lang="en-US" altLang="zh-CN" b="1"/>
              <a:t>】</a:t>
            </a:r>
          </a:p>
          <a:p>
            <a:pPr lvl="1">
              <a:buFont typeface="Wingdings" pitchFamily="2" charset="2"/>
              <a:buNone/>
            </a:pPr>
            <a:r>
              <a:rPr lang="en-US" altLang="zh-CN" b="1"/>
              <a:t>(1011.101)</a:t>
            </a:r>
            <a:r>
              <a:rPr lang="en-US" altLang="zh-CN" b="1" baseline="-25000"/>
              <a:t>2 </a:t>
            </a:r>
            <a:r>
              <a:rPr lang="en-US" altLang="zh-CN" b="1"/>
              <a:t>=1×2</a:t>
            </a:r>
            <a:r>
              <a:rPr lang="en-US" altLang="zh-CN" b="1" baseline="30000"/>
              <a:t>3</a:t>
            </a:r>
            <a:r>
              <a:rPr lang="en-US" altLang="zh-CN" b="1"/>
              <a:t>+0×2</a:t>
            </a:r>
            <a:r>
              <a:rPr lang="en-US" altLang="zh-CN" b="1" baseline="30000"/>
              <a:t>2</a:t>
            </a:r>
            <a:r>
              <a:rPr lang="en-US" altLang="zh-CN" b="1"/>
              <a:t>+1×2</a:t>
            </a:r>
            <a:r>
              <a:rPr lang="en-US" altLang="zh-CN" b="1" baseline="30000"/>
              <a:t>1</a:t>
            </a:r>
            <a:r>
              <a:rPr lang="en-US" altLang="zh-CN" b="1"/>
              <a:t>+1×2</a:t>
            </a:r>
            <a:r>
              <a:rPr lang="en-US" altLang="zh-CN" b="1" baseline="30000"/>
              <a:t>0</a:t>
            </a:r>
            <a:r>
              <a:rPr lang="en-US" altLang="zh-CN" b="1"/>
              <a:t>+1×2</a:t>
            </a:r>
            <a:r>
              <a:rPr lang="en-US" altLang="zh-CN" b="1" baseline="30000"/>
              <a:t>-1</a:t>
            </a:r>
            <a:r>
              <a:rPr lang="en-US" altLang="zh-CN" b="1"/>
              <a:t>+0×2</a:t>
            </a:r>
            <a:r>
              <a:rPr lang="en-US" altLang="zh-CN" b="1" baseline="30000"/>
              <a:t>-2</a:t>
            </a:r>
            <a:br>
              <a:rPr lang="en-US" altLang="zh-CN" b="1" baseline="30000"/>
            </a:br>
            <a:r>
              <a:rPr lang="en-US" altLang="zh-CN" b="1"/>
              <a:t>+1×2</a:t>
            </a:r>
            <a:r>
              <a:rPr lang="en-US" altLang="zh-CN" b="1" baseline="30000"/>
              <a:t>-3</a:t>
            </a:r>
            <a:r>
              <a:rPr lang="en-US" altLang="zh-CN" b="1"/>
              <a:t> </a:t>
            </a:r>
            <a:r>
              <a:rPr lang="pt-BR" altLang="zh-CN" b="1"/>
              <a:t>= 8+0+2+1+0.5+0+0.125 = 11.625</a:t>
            </a:r>
          </a:p>
          <a:p>
            <a:pPr lvl="1">
              <a:buFont typeface="Wingdings" pitchFamily="2" charset="2"/>
              <a:buNone/>
            </a:pPr>
            <a:r>
              <a:rPr lang="pt-BR" altLang="zh-CN" b="1"/>
              <a:t>(723.24)</a:t>
            </a:r>
            <a:r>
              <a:rPr lang="pt-BR" altLang="zh-CN" b="1" baseline="-25000"/>
              <a:t>8</a:t>
            </a:r>
            <a:r>
              <a:rPr lang="pt-BR" altLang="zh-CN" b="1"/>
              <a:t> =7×8</a:t>
            </a:r>
            <a:r>
              <a:rPr lang="pt-BR" altLang="zh-CN" b="1" baseline="30000"/>
              <a:t>2</a:t>
            </a:r>
            <a:r>
              <a:rPr lang="pt-BR" altLang="zh-CN" b="1"/>
              <a:t>+2×8</a:t>
            </a:r>
            <a:r>
              <a:rPr lang="pt-BR" altLang="zh-CN" b="1" baseline="30000"/>
              <a:t>1</a:t>
            </a:r>
            <a:r>
              <a:rPr lang="pt-BR" altLang="zh-CN" b="1"/>
              <a:t>+3×8</a:t>
            </a:r>
            <a:r>
              <a:rPr lang="pt-BR" altLang="zh-CN" b="1" baseline="30000"/>
              <a:t>0</a:t>
            </a:r>
            <a:r>
              <a:rPr lang="pt-BR" altLang="zh-CN" b="1"/>
              <a:t>+2×8</a:t>
            </a:r>
            <a:r>
              <a:rPr lang="pt-BR" altLang="zh-CN" b="1" baseline="30000"/>
              <a:t>-1</a:t>
            </a:r>
            <a:r>
              <a:rPr lang="pt-BR" altLang="zh-CN" b="1"/>
              <a:t>+4×8</a:t>
            </a:r>
            <a:r>
              <a:rPr lang="pt-BR" altLang="zh-CN" b="1" baseline="30000"/>
              <a:t>-2</a:t>
            </a:r>
            <a:endParaRPr lang="pt-BR" altLang="zh-CN" b="1"/>
          </a:p>
          <a:p>
            <a:pPr lvl="1">
              <a:buFont typeface="Wingdings" pitchFamily="2" charset="2"/>
              <a:buNone/>
            </a:pPr>
            <a:r>
              <a:rPr lang="pt-BR" altLang="zh-CN" b="1"/>
              <a:t>    = 448+16+3+0.25+0.0625 = 467.3125</a:t>
            </a:r>
          </a:p>
          <a:p>
            <a:pPr lvl="1">
              <a:buFont typeface="Wingdings" pitchFamily="2" charset="2"/>
              <a:buNone/>
            </a:pPr>
            <a:r>
              <a:rPr lang="pt-BR" altLang="zh-CN" b="1"/>
              <a:t>(2D9.A8)</a:t>
            </a:r>
            <a:r>
              <a:rPr lang="pt-BR" altLang="zh-CN" b="1" baseline="-25000"/>
              <a:t>16</a:t>
            </a:r>
            <a:r>
              <a:rPr lang="pt-BR" altLang="zh-CN" b="1"/>
              <a:t> =2×16</a:t>
            </a:r>
            <a:r>
              <a:rPr lang="pt-BR" altLang="zh-CN" b="1" baseline="30000"/>
              <a:t>2</a:t>
            </a:r>
            <a:r>
              <a:rPr lang="pt-BR" altLang="zh-CN" b="1"/>
              <a:t>+13×16</a:t>
            </a:r>
            <a:r>
              <a:rPr lang="pt-BR" altLang="zh-CN" b="1" baseline="30000"/>
              <a:t>1</a:t>
            </a:r>
            <a:r>
              <a:rPr lang="pt-BR" altLang="zh-CN" b="1"/>
              <a:t>+9×16</a:t>
            </a:r>
            <a:r>
              <a:rPr lang="pt-BR" altLang="zh-CN" b="1" baseline="30000"/>
              <a:t>0</a:t>
            </a:r>
            <a:r>
              <a:rPr lang="pt-BR" altLang="zh-CN" b="1"/>
              <a:t>+10×16</a:t>
            </a:r>
            <a:r>
              <a:rPr lang="pt-BR" altLang="zh-CN" b="1" baseline="30000"/>
              <a:t>-1</a:t>
            </a:r>
            <a:r>
              <a:rPr lang="pt-BR" altLang="zh-CN" b="1"/>
              <a:t>+8×16</a:t>
            </a:r>
            <a:r>
              <a:rPr lang="pt-BR" altLang="zh-CN" b="1" baseline="30000"/>
              <a:t>-2</a:t>
            </a:r>
            <a:endParaRPr lang="pt-BR" altLang="zh-CN" b="1"/>
          </a:p>
          <a:p>
            <a:pPr lvl="1">
              <a:buFont typeface="Wingdings" pitchFamily="2" charset="2"/>
              <a:buNone/>
            </a:pPr>
            <a:r>
              <a:rPr lang="pt-BR" altLang="zh-CN" b="1"/>
              <a:t> </a:t>
            </a:r>
            <a:r>
              <a:rPr lang="pt-BR" altLang="zh-CN" b="1">
                <a:ea typeface="MS Mincho" pitchFamily="49" charset="-128"/>
              </a:rPr>
              <a:t> </a:t>
            </a:r>
            <a:r>
              <a:rPr lang="pt-BR" altLang="zh-CN" b="1"/>
              <a:t>=512+208+9+0.625+0.03125</a:t>
            </a:r>
            <a:r>
              <a:rPr lang="en-US" altLang="zh-CN" b="1"/>
              <a:t> </a:t>
            </a:r>
            <a:r>
              <a:rPr lang="pt-BR" altLang="zh-CN" b="1"/>
              <a:t>= 729.65625</a:t>
            </a:r>
            <a:endParaRPr lang="en-US" altLang="zh-CN" b="1"/>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rrowheads="1"/>
          </p:cNvSpPr>
          <p:nvPr>
            <p:ph type="body" idx="1"/>
          </p:nvPr>
        </p:nvSpPr>
        <p:spPr>
          <a:xfrm>
            <a:off x="304800" y="692150"/>
            <a:ext cx="8540750" cy="2087563"/>
          </a:xfrm>
        </p:spPr>
        <p:txBody>
          <a:bodyPr/>
          <a:lstStyle/>
          <a:p>
            <a:pPr marL="990600" lvl="1" indent="-533400">
              <a:buFont typeface="Wingdings" pitchFamily="2" charset="2"/>
              <a:buNone/>
            </a:pPr>
            <a:r>
              <a:rPr lang="pt-BR" altLang="zh-CN" b="1"/>
              <a:t>(2) </a:t>
            </a:r>
            <a:r>
              <a:rPr lang="zh-CN" altLang="en-US" b="1"/>
              <a:t>十进制数转换成非十进制数。</a:t>
            </a:r>
          </a:p>
          <a:p>
            <a:pPr marL="990600" lvl="1" indent="-533400">
              <a:buFont typeface="Wingdings" pitchFamily="2" charset="2"/>
              <a:buNone/>
            </a:pPr>
            <a:r>
              <a:rPr lang="zh-CN" altLang="en-US" b="1"/>
              <a:t>① 整数转换法：连除法，除以基数取余数，从下到上读取余数。</a:t>
            </a:r>
            <a:endParaRPr lang="zh-CN" altLang="en-US" b="1">
              <a:latin typeface="宋体" pitchFamily="2" charset="-122"/>
            </a:endParaRPr>
          </a:p>
          <a:p>
            <a:pPr marL="990600" lvl="1" indent="-533400">
              <a:buFont typeface="Wingdings" pitchFamily="2" charset="2"/>
              <a:buNone/>
            </a:pPr>
            <a:r>
              <a:rPr lang="en-US" altLang="zh-CN" b="1"/>
              <a:t>【</a:t>
            </a:r>
            <a:r>
              <a:rPr lang="zh-CN" altLang="en-US" b="1">
                <a:ea typeface="黑体" pitchFamily="2" charset="-122"/>
              </a:rPr>
              <a:t>例</a:t>
            </a:r>
            <a:r>
              <a:rPr lang="en-US" altLang="zh-CN" b="1"/>
              <a:t>】</a:t>
            </a:r>
          </a:p>
        </p:txBody>
      </p:sp>
      <p:sp>
        <p:nvSpPr>
          <p:cNvPr id="295939" name="Text Box 3"/>
          <p:cNvSpPr txBox="1">
            <a:spLocks noChangeArrowheads="1"/>
          </p:cNvSpPr>
          <p:nvPr/>
        </p:nvSpPr>
        <p:spPr bwMode="auto">
          <a:xfrm>
            <a:off x="0" y="5616575"/>
            <a:ext cx="89947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90000"/>
              </a:lnSpc>
              <a:spcBef>
                <a:spcPct val="20000"/>
              </a:spcBef>
              <a:buClr>
                <a:schemeClr val="accent2"/>
              </a:buClr>
              <a:buFont typeface="Wingdings" pitchFamily="2" charset="2"/>
              <a:buNone/>
            </a:pPr>
            <a:r>
              <a:rPr kumimoji="0" lang="zh-CN" altLang="en-US" sz="2800">
                <a:solidFill>
                  <a:schemeClr val="tx1"/>
                </a:solidFill>
                <a:latin typeface="Arial" charset="0"/>
              </a:rPr>
              <a:t>结果： </a:t>
            </a:r>
            <a:r>
              <a:rPr kumimoji="0" lang="en-US" altLang="zh-CN" sz="2800">
                <a:solidFill>
                  <a:schemeClr val="tx1"/>
                </a:solidFill>
                <a:latin typeface="Arial" charset="0"/>
              </a:rPr>
              <a:t>(117)</a:t>
            </a:r>
            <a:r>
              <a:rPr kumimoji="0" lang="en-US" altLang="zh-CN" sz="2800" baseline="-25000">
                <a:solidFill>
                  <a:schemeClr val="tx1"/>
                </a:solidFill>
                <a:latin typeface="Arial" charset="0"/>
              </a:rPr>
              <a:t>10</a:t>
            </a:r>
            <a:r>
              <a:rPr kumimoji="0" lang="en-US" altLang="zh-CN" sz="2800">
                <a:solidFill>
                  <a:schemeClr val="tx1"/>
                </a:solidFill>
                <a:latin typeface="Arial" charset="0"/>
              </a:rPr>
              <a:t> = (1110101)</a:t>
            </a:r>
            <a:r>
              <a:rPr kumimoji="0" lang="en-US" altLang="zh-CN" sz="2800" baseline="-25000">
                <a:solidFill>
                  <a:schemeClr val="tx1"/>
                </a:solidFill>
                <a:latin typeface="Arial" charset="0"/>
              </a:rPr>
              <a:t>2</a:t>
            </a:r>
            <a:r>
              <a:rPr kumimoji="0" lang="en-US" altLang="zh-CN" sz="2800">
                <a:solidFill>
                  <a:schemeClr val="tx1"/>
                </a:solidFill>
                <a:latin typeface="Arial" charset="0"/>
              </a:rPr>
              <a:t> = (165)</a:t>
            </a:r>
            <a:r>
              <a:rPr kumimoji="0" lang="en-US" altLang="zh-CN" sz="2800" baseline="-25000">
                <a:solidFill>
                  <a:schemeClr val="tx1"/>
                </a:solidFill>
                <a:latin typeface="Arial" charset="0"/>
              </a:rPr>
              <a:t>8</a:t>
            </a:r>
            <a:r>
              <a:rPr kumimoji="0" lang="en-US" altLang="zh-CN" sz="2800">
                <a:solidFill>
                  <a:schemeClr val="tx1"/>
                </a:solidFill>
                <a:latin typeface="Arial" charset="0"/>
              </a:rPr>
              <a:t> = (75)</a:t>
            </a:r>
            <a:r>
              <a:rPr kumimoji="0" lang="en-US" altLang="zh-CN" sz="2800" baseline="-25000">
                <a:solidFill>
                  <a:schemeClr val="tx1"/>
                </a:solidFill>
                <a:latin typeface="Arial" charset="0"/>
              </a:rPr>
              <a:t>16</a:t>
            </a:r>
            <a:endParaRPr kumimoji="0" lang="en-US" altLang="zh-CN" sz="2800" b="0" baseline="-25000">
              <a:solidFill>
                <a:schemeClr val="tx1"/>
              </a:solidFill>
              <a:latin typeface="Arial" charset="0"/>
            </a:endParaRPr>
          </a:p>
        </p:txBody>
      </p:sp>
      <p:sp>
        <p:nvSpPr>
          <p:cNvPr id="295940" name="Text Box 4"/>
          <p:cNvSpPr txBox="1">
            <a:spLocks noChangeArrowheads="1"/>
          </p:cNvSpPr>
          <p:nvPr/>
        </p:nvSpPr>
        <p:spPr bwMode="auto">
          <a:xfrm>
            <a:off x="2730500" y="2228850"/>
            <a:ext cx="641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117</a:t>
            </a:r>
          </a:p>
        </p:txBody>
      </p:sp>
      <p:sp>
        <p:nvSpPr>
          <p:cNvPr id="295941" name="Text Box 5"/>
          <p:cNvSpPr txBox="1">
            <a:spLocks noChangeArrowheads="1"/>
          </p:cNvSpPr>
          <p:nvPr/>
        </p:nvSpPr>
        <p:spPr bwMode="auto">
          <a:xfrm>
            <a:off x="2279650" y="2230438"/>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2</a:t>
            </a:r>
          </a:p>
        </p:txBody>
      </p:sp>
      <p:sp>
        <p:nvSpPr>
          <p:cNvPr id="295942" name="Text Box 6"/>
          <p:cNvSpPr txBox="1">
            <a:spLocks noChangeArrowheads="1"/>
          </p:cNvSpPr>
          <p:nvPr/>
        </p:nvSpPr>
        <p:spPr bwMode="auto">
          <a:xfrm>
            <a:off x="2728913" y="2590800"/>
            <a:ext cx="660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lnSpc>
                <a:spcPct val="100000"/>
              </a:lnSpc>
              <a:spcBef>
                <a:spcPct val="0"/>
              </a:spcBef>
              <a:buSzTx/>
            </a:pPr>
            <a:r>
              <a:rPr lang="en-US" altLang="zh-CN" sz="2400">
                <a:solidFill>
                  <a:schemeClr val="tx1"/>
                </a:solidFill>
                <a:ea typeface="楷体_GB2312" pitchFamily="49" charset="-122"/>
              </a:rPr>
              <a:t>58</a:t>
            </a:r>
          </a:p>
        </p:txBody>
      </p:sp>
      <p:sp>
        <p:nvSpPr>
          <p:cNvPr id="295943" name="Text Box 7"/>
          <p:cNvSpPr txBox="1">
            <a:spLocks noChangeArrowheads="1"/>
          </p:cNvSpPr>
          <p:nvPr/>
        </p:nvSpPr>
        <p:spPr bwMode="auto">
          <a:xfrm>
            <a:off x="3448050" y="2144713"/>
            <a:ext cx="84296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400">
                <a:solidFill>
                  <a:srgbClr val="FF0066"/>
                </a:solidFill>
              </a:rPr>
              <a:t>余数</a:t>
            </a:r>
          </a:p>
        </p:txBody>
      </p:sp>
      <p:sp>
        <p:nvSpPr>
          <p:cNvPr id="295944" name="Rectangle 8"/>
          <p:cNvSpPr>
            <a:spLocks noChangeArrowheads="1"/>
          </p:cNvSpPr>
          <p:nvPr/>
        </p:nvSpPr>
        <p:spPr bwMode="auto">
          <a:xfrm>
            <a:off x="2328863" y="2595563"/>
            <a:ext cx="33813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400">
                <a:solidFill>
                  <a:schemeClr val="tx1"/>
                </a:solidFill>
                <a:ea typeface="楷体_GB2312" pitchFamily="49" charset="-122"/>
              </a:rPr>
              <a:t>2</a:t>
            </a:r>
          </a:p>
        </p:txBody>
      </p:sp>
      <p:sp>
        <p:nvSpPr>
          <p:cNvPr id="295945" name="Text Box 9"/>
          <p:cNvSpPr txBox="1">
            <a:spLocks noChangeArrowheads="1"/>
          </p:cNvSpPr>
          <p:nvPr/>
        </p:nvSpPr>
        <p:spPr bwMode="auto">
          <a:xfrm>
            <a:off x="3706813" y="2640013"/>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1</a:t>
            </a:r>
          </a:p>
        </p:txBody>
      </p:sp>
      <p:sp>
        <p:nvSpPr>
          <p:cNvPr id="295946" name="Text Box 10"/>
          <p:cNvSpPr txBox="1">
            <a:spLocks noChangeArrowheads="1"/>
          </p:cNvSpPr>
          <p:nvPr/>
        </p:nvSpPr>
        <p:spPr bwMode="auto">
          <a:xfrm>
            <a:off x="2855913" y="3073400"/>
            <a:ext cx="4889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29</a:t>
            </a:r>
          </a:p>
        </p:txBody>
      </p:sp>
      <p:sp>
        <p:nvSpPr>
          <p:cNvPr id="295947" name="Text Box 11"/>
          <p:cNvSpPr txBox="1">
            <a:spLocks noChangeArrowheads="1"/>
          </p:cNvSpPr>
          <p:nvPr/>
        </p:nvSpPr>
        <p:spPr bwMode="auto">
          <a:xfrm>
            <a:off x="2381250" y="3078163"/>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2</a:t>
            </a:r>
          </a:p>
        </p:txBody>
      </p:sp>
      <p:sp>
        <p:nvSpPr>
          <p:cNvPr id="295948" name="Text Box 12"/>
          <p:cNvSpPr txBox="1">
            <a:spLocks noChangeArrowheads="1"/>
          </p:cNvSpPr>
          <p:nvPr/>
        </p:nvSpPr>
        <p:spPr bwMode="auto">
          <a:xfrm>
            <a:off x="3708400" y="3071813"/>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0</a:t>
            </a:r>
          </a:p>
        </p:txBody>
      </p:sp>
      <p:sp>
        <p:nvSpPr>
          <p:cNvPr id="295949" name="Text Box 13"/>
          <p:cNvSpPr txBox="1">
            <a:spLocks noChangeArrowheads="1"/>
          </p:cNvSpPr>
          <p:nvPr/>
        </p:nvSpPr>
        <p:spPr bwMode="auto">
          <a:xfrm>
            <a:off x="2876550" y="3494088"/>
            <a:ext cx="4889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14</a:t>
            </a:r>
          </a:p>
        </p:txBody>
      </p:sp>
      <p:sp>
        <p:nvSpPr>
          <p:cNvPr id="295950" name="Text Box 14"/>
          <p:cNvSpPr txBox="1">
            <a:spLocks noChangeArrowheads="1"/>
          </p:cNvSpPr>
          <p:nvPr/>
        </p:nvSpPr>
        <p:spPr bwMode="auto">
          <a:xfrm>
            <a:off x="2439988" y="3495675"/>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2</a:t>
            </a:r>
          </a:p>
        </p:txBody>
      </p:sp>
      <p:sp>
        <p:nvSpPr>
          <p:cNvPr id="295951" name="Text Box 15"/>
          <p:cNvSpPr txBox="1">
            <a:spLocks noChangeArrowheads="1"/>
          </p:cNvSpPr>
          <p:nvPr/>
        </p:nvSpPr>
        <p:spPr bwMode="auto">
          <a:xfrm>
            <a:off x="3708400" y="3495675"/>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1</a:t>
            </a:r>
          </a:p>
        </p:txBody>
      </p:sp>
      <p:sp>
        <p:nvSpPr>
          <p:cNvPr id="295952" name="Text Box 16"/>
          <p:cNvSpPr txBox="1">
            <a:spLocks noChangeArrowheads="1"/>
          </p:cNvSpPr>
          <p:nvPr/>
        </p:nvSpPr>
        <p:spPr bwMode="auto">
          <a:xfrm>
            <a:off x="2501900" y="3952875"/>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2</a:t>
            </a:r>
          </a:p>
        </p:txBody>
      </p:sp>
      <p:sp>
        <p:nvSpPr>
          <p:cNvPr id="295953" name="Text Box 17"/>
          <p:cNvSpPr txBox="1">
            <a:spLocks noChangeArrowheads="1"/>
          </p:cNvSpPr>
          <p:nvPr/>
        </p:nvSpPr>
        <p:spPr bwMode="auto">
          <a:xfrm>
            <a:off x="2898775" y="3883025"/>
            <a:ext cx="4905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lnSpc>
                <a:spcPct val="100000"/>
              </a:lnSpc>
              <a:spcBef>
                <a:spcPct val="0"/>
              </a:spcBef>
              <a:buSzTx/>
            </a:pPr>
            <a:r>
              <a:rPr lang="en-US" altLang="zh-CN" sz="2400">
                <a:solidFill>
                  <a:schemeClr val="tx1"/>
                </a:solidFill>
                <a:ea typeface="楷体_GB2312" pitchFamily="49" charset="-122"/>
              </a:rPr>
              <a:t>7</a:t>
            </a:r>
          </a:p>
        </p:txBody>
      </p:sp>
      <p:sp>
        <p:nvSpPr>
          <p:cNvPr id="295954" name="Text Box 18"/>
          <p:cNvSpPr txBox="1">
            <a:spLocks noChangeArrowheads="1"/>
          </p:cNvSpPr>
          <p:nvPr/>
        </p:nvSpPr>
        <p:spPr bwMode="auto">
          <a:xfrm>
            <a:off x="3708400" y="3932238"/>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0</a:t>
            </a:r>
          </a:p>
        </p:txBody>
      </p:sp>
      <p:sp>
        <p:nvSpPr>
          <p:cNvPr id="295955" name="Text Box 19"/>
          <p:cNvSpPr txBox="1">
            <a:spLocks noChangeArrowheads="1"/>
          </p:cNvSpPr>
          <p:nvPr/>
        </p:nvSpPr>
        <p:spPr bwMode="auto">
          <a:xfrm>
            <a:off x="3708400" y="4359275"/>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1</a:t>
            </a:r>
          </a:p>
        </p:txBody>
      </p:sp>
      <p:sp>
        <p:nvSpPr>
          <p:cNvPr id="295956" name="Line 20"/>
          <p:cNvSpPr>
            <a:spLocks noChangeShapeType="1"/>
          </p:cNvSpPr>
          <p:nvPr/>
        </p:nvSpPr>
        <p:spPr bwMode="auto">
          <a:xfrm flipH="1" flipV="1">
            <a:off x="4330700" y="2684463"/>
            <a:ext cx="0" cy="2701925"/>
          </a:xfrm>
          <a:prstGeom prst="line">
            <a:avLst/>
          </a:prstGeom>
          <a:noFill/>
          <a:ln w="381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nvGrpSpPr>
          <p:cNvPr id="295957" name="Group 21"/>
          <p:cNvGrpSpPr>
            <a:grpSpLocks/>
          </p:cNvGrpSpPr>
          <p:nvPr/>
        </p:nvGrpSpPr>
        <p:grpSpPr bwMode="auto">
          <a:xfrm>
            <a:off x="2659063" y="2209800"/>
            <a:ext cx="730250" cy="427038"/>
            <a:chOff x="3306" y="2229"/>
            <a:chExt cx="384" cy="288"/>
          </a:xfrm>
        </p:grpSpPr>
        <p:sp>
          <p:nvSpPr>
            <p:cNvPr id="295958" name="Line 22"/>
            <p:cNvSpPr>
              <a:spLocks noChangeShapeType="1"/>
            </p:cNvSpPr>
            <p:nvPr/>
          </p:nvSpPr>
          <p:spPr bwMode="auto">
            <a:xfrm>
              <a:off x="3311" y="22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959" name="Line 23"/>
            <p:cNvSpPr>
              <a:spLocks noChangeShapeType="1"/>
            </p:cNvSpPr>
            <p:nvPr/>
          </p:nvSpPr>
          <p:spPr bwMode="auto">
            <a:xfrm flipV="1">
              <a:off x="3306" y="2509"/>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5960" name="Group 24"/>
          <p:cNvGrpSpPr>
            <a:grpSpLocks/>
          </p:cNvGrpSpPr>
          <p:nvPr/>
        </p:nvGrpSpPr>
        <p:grpSpPr bwMode="auto">
          <a:xfrm>
            <a:off x="2697163" y="2628900"/>
            <a:ext cx="760412" cy="427038"/>
            <a:chOff x="3119" y="2432"/>
            <a:chExt cx="369" cy="288"/>
          </a:xfrm>
        </p:grpSpPr>
        <p:sp>
          <p:nvSpPr>
            <p:cNvPr id="295961" name="Line 25"/>
            <p:cNvSpPr>
              <a:spLocks noChangeShapeType="1"/>
            </p:cNvSpPr>
            <p:nvPr/>
          </p:nvSpPr>
          <p:spPr bwMode="auto">
            <a:xfrm>
              <a:off x="3122" y="243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962" name="Line 26"/>
            <p:cNvSpPr>
              <a:spLocks noChangeShapeType="1"/>
            </p:cNvSpPr>
            <p:nvPr/>
          </p:nvSpPr>
          <p:spPr bwMode="auto">
            <a:xfrm>
              <a:off x="3119" y="2711"/>
              <a:ext cx="369"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5963" name="Group 27"/>
          <p:cNvGrpSpPr>
            <a:grpSpLocks/>
          </p:cNvGrpSpPr>
          <p:nvPr/>
        </p:nvGrpSpPr>
        <p:grpSpPr bwMode="auto">
          <a:xfrm>
            <a:off x="2730500" y="3051175"/>
            <a:ext cx="727075" cy="427038"/>
            <a:chOff x="3141" y="2717"/>
            <a:chExt cx="385" cy="289"/>
          </a:xfrm>
        </p:grpSpPr>
        <p:sp>
          <p:nvSpPr>
            <p:cNvPr id="295964" name="Line 28"/>
            <p:cNvSpPr>
              <a:spLocks noChangeShapeType="1"/>
            </p:cNvSpPr>
            <p:nvPr/>
          </p:nvSpPr>
          <p:spPr bwMode="auto">
            <a:xfrm>
              <a:off x="3146" y="271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965" name="Line 29"/>
            <p:cNvSpPr>
              <a:spLocks noChangeShapeType="1"/>
            </p:cNvSpPr>
            <p:nvPr/>
          </p:nvSpPr>
          <p:spPr bwMode="auto">
            <a:xfrm flipV="1">
              <a:off x="3141" y="3006"/>
              <a:ext cx="3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5966" name="Group 30"/>
          <p:cNvGrpSpPr>
            <a:grpSpLocks/>
          </p:cNvGrpSpPr>
          <p:nvPr/>
        </p:nvGrpSpPr>
        <p:grpSpPr bwMode="auto">
          <a:xfrm>
            <a:off x="2768600" y="3475038"/>
            <a:ext cx="688975" cy="425450"/>
            <a:chOff x="3380" y="3085"/>
            <a:chExt cx="385" cy="288"/>
          </a:xfrm>
        </p:grpSpPr>
        <p:sp>
          <p:nvSpPr>
            <p:cNvPr id="295967" name="Line 31"/>
            <p:cNvSpPr>
              <a:spLocks noChangeShapeType="1"/>
            </p:cNvSpPr>
            <p:nvPr/>
          </p:nvSpPr>
          <p:spPr bwMode="auto">
            <a:xfrm>
              <a:off x="3388" y="308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968" name="Line 32"/>
            <p:cNvSpPr>
              <a:spLocks noChangeShapeType="1"/>
            </p:cNvSpPr>
            <p:nvPr/>
          </p:nvSpPr>
          <p:spPr bwMode="auto">
            <a:xfrm>
              <a:off x="3380" y="3367"/>
              <a:ext cx="3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5969" name="Group 33"/>
          <p:cNvGrpSpPr>
            <a:grpSpLocks/>
          </p:cNvGrpSpPr>
          <p:nvPr/>
        </p:nvGrpSpPr>
        <p:grpSpPr bwMode="auto">
          <a:xfrm>
            <a:off x="2820988" y="3903663"/>
            <a:ext cx="636587" cy="427037"/>
            <a:chOff x="3415" y="3376"/>
            <a:chExt cx="384" cy="288"/>
          </a:xfrm>
        </p:grpSpPr>
        <p:sp>
          <p:nvSpPr>
            <p:cNvPr id="295970" name="Line 34"/>
            <p:cNvSpPr>
              <a:spLocks noChangeShapeType="1"/>
            </p:cNvSpPr>
            <p:nvPr/>
          </p:nvSpPr>
          <p:spPr bwMode="auto">
            <a:xfrm>
              <a:off x="3422" y="337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971" name="Line 35"/>
            <p:cNvSpPr>
              <a:spLocks noChangeShapeType="1"/>
            </p:cNvSpPr>
            <p:nvPr/>
          </p:nvSpPr>
          <p:spPr bwMode="auto">
            <a:xfrm flipV="1">
              <a:off x="3415" y="3656"/>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5972" name="Text Box 36"/>
          <p:cNvSpPr txBox="1">
            <a:spLocks noChangeArrowheads="1"/>
          </p:cNvSpPr>
          <p:nvPr/>
        </p:nvSpPr>
        <p:spPr bwMode="auto">
          <a:xfrm>
            <a:off x="2487613" y="4408488"/>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2</a:t>
            </a:r>
          </a:p>
        </p:txBody>
      </p:sp>
      <p:sp>
        <p:nvSpPr>
          <p:cNvPr id="295973" name="Text Box 37"/>
          <p:cNvSpPr txBox="1">
            <a:spLocks noChangeArrowheads="1"/>
          </p:cNvSpPr>
          <p:nvPr/>
        </p:nvSpPr>
        <p:spPr bwMode="auto">
          <a:xfrm>
            <a:off x="2852738" y="4311650"/>
            <a:ext cx="5365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lnSpc>
                <a:spcPct val="100000"/>
              </a:lnSpc>
              <a:spcBef>
                <a:spcPct val="0"/>
              </a:spcBef>
              <a:buSzTx/>
            </a:pPr>
            <a:r>
              <a:rPr lang="en-US" altLang="zh-CN" sz="2400">
                <a:solidFill>
                  <a:schemeClr val="tx1"/>
                </a:solidFill>
                <a:ea typeface="楷体_GB2312" pitchFamily="49" charset="-122"/>
              </a:rPr>
              <a:t>3</a:t>
            </a:r>
          </a:p>
        </p:txBody>
      </p:sp>
      <p:sp>
        <p:nvSpPr>
          <p:cNvPr id="295974" name="Text Box 38"/>
          <p:cNvSpPr txBox="1">
            <a:spLocks noChangeArrowheads="1"/>
          </p:cNvSpPr>
          <p:nvPr/>
        </p:nvSpPr>
        <p:spPr bwMode="auto">
          <a:xfrm>
            <a:off x="3054350" y="5164138"/>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0</a:t>
            </a:r>
          </a:p>
        </p:txBody>
      </p:sp>
      <p:grpSp>
        <p:nvGrpSpPr>
          <p:cNvPr id="295975" name="Group 39"/>
          <p:cNvGrpSpPr>
            <a:grpSpLocks/>
          </p:cNvGrpSpPr>
          <p:nvPr/>
        </p:nvGrpSpPr>
        <p:grpSpPr bwMode="auto">
          <a:xfrm>
            <a:off x="2852738" y="4311650"/>
            <a:ext cx="568325" cy="425450"/>
            <a:chOff x="3415" y="3376"/>
            <a:chExt cx="384" cy="288"/>
          </a:xfrm>
        </p:grpSpPr>
        <p:sp>
          <p:nvSpPr>
            <p:cNvPr id="295976" name="Line 40"/>
            <p:cNvSpPr>
              <a:spLocks noChangeShapeType="1"/>
            </p:cNvSpPr>
            <p:nvPr/>
          </p:nvSpPr>
          <p:spPr bwMode="auto">
            <a:xfrm>
              <a:off x="3422" y="337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977" name="Line 41"/>
            <p:cNvSpPr>
              <a:spLocks noChangeShapeType="1"/>
            </p:cNvSpPr>
            <p:nvPr/>
          </p:nvSpPr>
          <p:spPr bwMode="auto">
            <a:xfrm flipV="1">
              <a:off x="3415" y="3656"/>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5978" name="Text Box 42"/>
          <p:cNvSpPr txBox="1">
            <a:spLocks noChangeArrowheads="1"/>
          </p:cNvSpPr>
          <p:nvPr/>
        </p:nvSpPr>
        <p:spPr bwMode="auto">
          <a:xfrm>
            <a:off x="2516188" y="4811713"/>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2</a:t>
            </a:r>
          </a:p>
        </p:txBody>
      </p:sp>
      <p:sp>
        <p:nvSpPr>
          <p:cNvPr id="295979" name="Text Box 43"/>
          <p:cNvSpPr txBox="1">
            <a:spLocks noChangeArrowheads="1"/>
          </p:cNvSpPr>
          <p:nvPr/>
        </p:nvSpPr>
        <p:spPr bwMode="auto">
          <a:xfrm>
            <a:off x="2879725" y="4713288"/>
            <a:ext cx="5095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lnSpc>
                <a:spcPct val="100000"/>
              </a:lnSpc>
              <a:spcBef>
                <a:spcPct val="0"/>
              </a:spcBef>
              <a:buSzTx/>
            </a:pPr>
            <a:r>
              <a:rPr lang="en-US" altLang="zh-CN" sz="2400">
                <a:solidFill>
                  <a:schemeClr val="tx1"/>
                </a:solidFill>
                <a:ea typeface="楷体_GB2312" pitchFamily="49" charset="-122"/>
              </a:rPr>
              <a:t>1</a:t>
            </a:r>
          </a:p>
        </p:txBody>
      </p:sp>
      <p:grpSp>
        <p:nvGrpSpPr>
          <p:cNvPr id="295980" name="Group 44"/>
          <p:cNvGrpSpPr>
            <a:grpSpLocks/>
          </p:cNvGrpSpPr>
          <p:nvPr/>
        </p:nvGrpSpPr>
        <p:grpSpPr bwMode="auto">
          <a:xfrm>
            <a:off x="2879725" y="4713288"/>
            <a:ext cx="569913" cy="427037"/>
            <a:chOff x="3415" y="3376"/>
            <a:chExt cx="384" cy="288"/>
          </a:xfrm>
        </p:grpSpPr>
        <p:sp>
          <p:nvSpPr>
            <p:cNvPr id="295981" name="Line 45"/>
            <p:cNvSpPr>
              <a:spLocks noChangeShapeType="1"/>
            </p:cNvSpPr>
            <p:nvPr/>
          </p:nvSpPr>
          <p:spPr bwMode="auto">
            <a:xfrm>
              <a:off x="3422" y="337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982" name="Line 46"/>
            <p:cNvSpPr>
              <a:spLocks noChangeShapeType="1"/>
            </p:cNvSpPr>
            <p:nvPr/>
          </p:nvSpPr>
          <p:spPr bwMode="auto">
            <a:xfrm flipV="1">
              <a:off x="3415" y="3656"/>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5983" name="Text Box 47"/>
          <p:cNvSpPr txBox="1">
            <a:spLocks noChangeArrowheads="1"/>
          </p:cNvSpPr>
          <p:nvPr/>
        </p:nvSpPr>
        <p:spPr bwMode="auto">
          <a:xfrm>
            <a:off x="3724275" y="4749800"/>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1</a:t>
            </a:r>
          </a:p>
        </p:txBody>
      </p:sp>
      <p:sp>
        <p:nvSpPr>
          <p:cNvPr id="295984" name="Text Box 48"/>
          <p:cNvSpPr txBox="1">
            <a:spLocks noChangeArrowheads="1"/>
          </p:cNvSpPr>
          <p:nvPr/>
        </p:nvSpPr>
        <p:spPr bwMode="auto">
          <a:xfrm>
            <a:off x="3725863" y="5149850"/>
            <a:ext cx="336550" cy="458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400">
                <a:solidFill>
                  <a:schemeClr val="tx1"/>
                </a:solidFill>
                <a:ea typeface="楷体_GB2312" pitchFamily="49" charset="-122"/>
              </a:rPr>
              <a:t>1</a:t>
            </a:r>
          </a:p>
        </p:txBody>
      </p:sp>
      <p:sp>
        <p:nvSpPr>
          <p:cNvPr id="295985" name="Text Box 49"/>
          <p:cNvSpPr txBox="1">
            <a:spLocks noChangeArrowheads="1"/>
          </p:cNvSpPr>
          <p:nvPr/>
        </p:nvSpPr>
        <p:spPr bwMode="auto">
          <a:xfrm>
            <a:off x="6384925" y="1941513"/>
            <a:ext cx="7175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117</a:t>
            </a:r>
          </a:p>
        </p:txBody>
      </p:sp>
      <p:sp>
        <p:nvSpPr>
          <p:cNvPr id="295986" name="Text Box 50"/>
          <p:cNvSpPr txBox="1">
            <a:spLocks noChangeArrowheads="1"/>
          </p:cNvSpPr>
          <p:nvPr/>
        </p:nvSpPr>
        <p:spPr bwMode="auto">
          <a:xfrm>
            <a:off x="5902325" y="19431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8</a:t>
            </a:r>
          </a:p>
        </p:txBody>
      </p:sp>
      <p:sp>
        <p:nvSpPr>
          <p:cNvPr id="295987" name="Text Box 51"/>
          <p:cNvSpPr txBox="1">
            <a:spLocks noChangeArrowheads="1"/>
          </p:cNvSpPr>
          <p:nvPr/>
        </p:nvSpPr>
        <p:spPr bwMode="auto">
          <a:xfrm>
            <a:off x="6383338" y="2382838"/>
            <a:ext cx="70643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lnSpc>
                <a:spcPct val="100000"/>
              </a:lnSpc>
              <a:spcBef>
                <a:spcPct val="0"/>
              </a:spcBef>
              <a:buSzTx/>
            </a:pPr>
            <a:r>
              <a:rPr lang="en-US" altLang="zh-CN" sz="2800">
                <a:solidFill>
                  <a:schemeClr val="tx1"/>
                </a:solidFill>
                <a:ea typeface="楷体_GB2312" pitchFamily="49" charset="-122"/>
              </a:rPr>
              <a:t>14</a:t>
            </a:r>
          </a:p>
        </p:txBody>
      </p:sp>
      <p:sp>
        <p:nvSpPr>
          <p:cNvPr id="295988" name="Text Box 52"/>
          <p:cNvSpPr txBox="1">
            <a:spLocks noChangeArrowheads="1"/>
          </p:cNvSpPr>
          <p:nvPr/>
        </p:nvSpPr>
        <p:spPr bwMode="auto">
          <a:xfrm>
            <a:off x="7153275" y="1903413"/>
            <a:ext cx="9017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FF0066"/>
                </a:solidFill>
              </a:rPr>
              <a:t>余数</a:t>
            </a:r>
          </a:p>
        </p:txBody>
      </p:sp>
      <p:sp>
        <p:nvSpPr>
          <p:cNvPr id="295989" name="Rectangle 53"/>
          <p:cNvSpPr>
            <a:spLocks noChangeArrowheads="1"/>
          </p:cNvSpPr>
          <p:nvPr/>
        </p:nvSpPr>
        <p:spPr bwMode="auto">
          <a:xfrm>
            <a:off x="5954713" y="2386013"/>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8</a:t>
            </a:r>
          </a:p>
        </p:txBody>
      </p:sp>
      <p:sp>
        <p:nvSpPr>
          <p:cNvPr id="295990" name="Text Box 54"/>
          <p:cNvSpPr txBox="1">
            <a:spLocks noChangeArrowheads="1"/>
          </p:cNvSpPr>
          <p:nvPr/>
        </p:nvSpPr>
        <p:spPr bwMode="auto">
          <a:xfrm>
            <a:off x="7429500" y="238125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5</a:t>
            </a:r>
          </a:p>
        </p:txBody>
      </p:sp>
      <p:sp>
        <p:nvSpPr>
          <p:cNvPr id="295991" name="Text Box 55"/>
          <p:cNvSpPr txBox="1">
            <a:spLocks noChangeArrowheads="1"/>
          </p:cNvSpPr>
          <p:nvPr/>
        </p:nvSpPr>
        <p:spPr bwMode="auto">
          <a:xfrm>
            <a:off x="6648450" y="2846388"/>
            <a:ext cx="43338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a:t>
            </a:r>
          </a:p>
        </p:txBody>
      </p:sp>
      <p:sp>
        <p:nvSpPr>
          <p:cNvPr id="295992" name="Text Box 56"/>
          <p:cNvSpPr txBox="1">
            <a:spLocks noChangeArrowheads="1"/>
          </p:cNvSpPr>
          <p:nvPr/>
        </p:nvSpPr>
        <p:spPr bwMode="auto">
          <a:xfrm>
            <a:off x="6011863" y="285115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8</a:t>
            </a:r>
          </a:p>
        </p:txBody>
      </p:sp>
      <p:sp>
        <p:nvSpPr>
          <p:cNvPr id="295993" name="Text Box 57"/>
          <p:cNvSpPr txBox="1">
            <a:spLocks noChangeArrowheads="1"/>
          </p:cNvSpPr>
          <p:nvPr/>
        </p:nvSpPr>
        <p:spPr bwMode="auto">
          <a:xfrm>
            <a:off x="7431088" y="2844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6</a:t>
            </a:r>
          </a:p>
        </p:txBody>
      </p:sp>
      <p:grpSp>
        <p:nvGrpSpPr>
          <p:cNvPr id="295994" name="Group 58"/>
          <p:cNvGrpSpPr>
            <a:grpSpLocks/>
          </p:cNvGrpSpPr>
          <p:nvPr/>
        </p:nvGrpSpPr>
        <p:grpSpPr bwMode="auto">
          <a:xfrm>
            <a:off x="6308725" y="1973263"/>
            <a:ext cx="781050" cy="457200"/>
            <a:chOff x="3306" y="2229"/>
            <a:chExt cx="384" cy="288"/>
          </a:xfrm>
        </p:grpSpPr>
        <p:sp>
          <p:nvSpPr>
            <p:cNvPr id="295995" name="Line 59"/>
            <p:cNvSpPr>
              <a:spLocks noChangeShapeType="1"/>
            </p:cNvSpPr>
            <p:nvPr/>
          </p:nvSpPr>
          <p:spPr bwMode="auto">
            <a:xfrm>
              <a:off x="3311" y="22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996" name="Line 60"/>
            <p:cNvSpPr>
              <a:spLocks noChangeShapeType="1"/>
            </p:cNvSpPr>
            <p:nvPr/>
          </p:nvSpPr>
          <p:spPr bwMode="auto">
            <a:xfrm flipV="1">
              <a:off x="3306" y="2509"/>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5997" name="Group 61"/>
          <p:cNvGrpSpPr>
            <a:grpSpLocks/>
          </p:cNvGrpSpPr>
          <p:nvPr/>
        </p:nvGrpSpPr>
        <p:grpSpPr bwMode="auto">
          <a:xfrm>
            <a:off x="6350000" y="2422525"/>
            <a:ext cx="812800" cy="457200"/>
            <a:chOff x="3119" y="2432"/>
            <a:chExt cx="369" cy="288"/>
          </a:xfrm>
        </p:grpSpPr>
        <p:sp>
          <p:nvSpPr>
            <p:cNvPr id="295998" name="Line 62"/>
            <p:cNvSpPr>
              <a:spLocks noChangeShapeType="1"/>
            </p:cNvSpPr>
            <p:nvPr/>
          </p:nvSpPr>
          <p:spPr bwMode="auto">
            <a:xfrm>
              <a:off x="3122" y="243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999" name="Line 63"/>
            <p:cNvSpPr>
              <a:spLocks noChangeShapeType="1"/>
            </p:cNvSpPr>
            <p:nvPr/>
          </p:nvSpPr>
          <p:spPr bwMode="auto">
            <a:xfrm>
              <a:off x="3119" y="2711"/>
              <a:ext cx="369"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6000" name="Group 64"/>
          <p:cNvGrpSpPr>
            <a:grpSpLocks/>
          </p:cNvGrpSpPr>
          <p:nvPr/>
        </p:nvGrpSpPr>
        <p:grpSpPr bwMode="auto">
          <a:xfrm>
            <a:off x="6384925" y="2874963"/>
            <a:ext cx="777875" cy="458787"/>
            <a:chOff x="3141" y="2717"/>
            <a:chExt cx="385" cy="289"/>
          </a:xfrm>
        </p:grpSpPr>
        <p:sp>
          <p:nvSpPr>
            <p:cNvPr id="296001" name="Line 65"/>
            <p:cNvSpPr>
              <a:spLocks noChangeShapeType="1"/>
            </p:cNvSpPr>
            <p:nvPr/>
          </p:nvSpPr>
          <p:spPr bwMode="auto">
            <a:xfrm>
              <a:off x="3146" y="271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002" name="Line 66"/>
            <p:cNvSpPr>
              <a:spLocks noChangeShapeType="1"/>
            </p:cNvSpPr>
            <p:nvPr/>
          </p:nvSpPr>
          <p:spPr bwMode="auto">
            <a:xfrm flipV="1">
              <a:off x="3141" y="3006"/>
              <a:ext cx="3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6003" name="Text Box 67"/>
          <p:cNvSpPr txBox="1">
            <a:spLocks noChangeArrowheads="1"/>
          </p:cNvSpPr>
          <p:nvPr/>
        </p:nvSpPr>
        <p:spPr bwMode="auto">
          <a:xfrm>
            <a:off x="6719888" y="3357563"/>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0</a:t>
            </a:r>
          </a:p>
        </p:txBody>
      </p:sp>
      <p:sp>
        <p:nvSpPr>
          <p:cNvPr id="296004" name="Text Box 68"/>
          <p:cNvSpPr txBox="1">
            <a:spLocks noChangeArrowheads="1"/>
          </p:cNvSpPr>
          <p:nvPr/>
        </p:nvSpPr>
        <p:spPr bwMode="auto">
          <a:xfrm>
            <a:off x="7439025" y="3343275"/>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1</a:t>
            </a:r>
          </a:p>
        </p:txBody>
      </p:sp>
      <p:sp>
        <p:nvSpPr>
          <p:cNvPr id="296005" name="Line 69"/>
          <p:cNvSpPr>
            <a:spLocks noChangeShapeType="1"/>
          </p:cNvSpPr>
          <p:nvPr/>
        </p:nvSpPr>
        <p:spPr bwMode="auto">
          <a:xfrm flipH="1" flipV="1">
            <a:off x="8089900" y="2263775"/>
            <a:ext cx="1588" cy="1439863"/>
          </a:xfrm>
          <a:prstGeom prst="line">
            <a:avLst/>
          </a:prstGeom>
          <a:noFill/>
          <a:ln w="381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96006" name="Text Box 70"/>
          <p:cNvSpPr txBox="1">
            <a:spLocks noChangeArrowheads="1"/>
          </p:cNvSpPr>
          <p:nvPr/>
        </p:nvSpPr>
        <p:spPr bwMode="auto">
          <a:xfrm>
            <a:off x="6375400" y="4067175"/>
            <a:ext cx="7175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117</a:t>
            </a:r>
          </a:p>
        </p:txBody>
      </p:sp>
      <p:sp>
        <p:nvSpPr>
          <p:cNvPr id="296007" name="Text Box 71"/>
          <p:cNvSpPr txBox="1">
            <a:spLocks noChangeArrowheads="1"/>
          </p:cNvSpPr>
          <p:nvPr/>
        </p:nvSpPr>
        <p:spPr bwMode="auto">
          <a:xfrm>
            <a:off x="5726113" y="4068763"/>
            <a:ext cx="5746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16</a:t>
            </a:r>
          </a:p>
        </p:txBody>
      </p:sp>
      <p:sp>
        <p:nvSpPr>
          <p:cNvPr id="296008" name="Text Box 72"/>
          <p:cNvSpPr txBox="1">
            <a:spLocks noChangeArrowheads="1"/>
          </p:cNvSpPr>
          <p:nvPr/>
        </p:nvSpPr>
        <p:spPr bwMode="auto">
          <a:xfrm>
            <a:off x="6373813" y="4508500"/>
            <a:ext cx="57626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lnSpc>
                <a:spcPct val="100000"/>
              </a:lnSpc>
              <a:spcBef>
                <a:spcPct val="0"/>
              </a:spcBef>
              <a:buSzTx/>
            </a:pPr>
            <a:r>
              <a:rPr lang="en-US" altLang="zh-CN" sz="2800">
                <a:solidFill>
                  <a:schemeClr val="tx1"/>
                </a:solidFill>
                <a:ea typeface="楷体_GB2312" pitchFamily="49" charset="-122"/>
              </a:rPr>
              <a:t>7</a:t>
            </a:r>
          </a:p>
        </p:txBody>
      </p:sp>
      <p:sp>
        <p:nvSpPr>
          <p:cNvPr id="296009" name="Text Box 73"/>
          <p:cNvSpPr txBox="1">
            <a:spLocks noChangeArrowheads="1"/>
          </p:cNvSpPr>
          <p:nvPr/>
        </p:nvSpPr>
        <p:spPr bwMode="auto">
          <a:xfrm>
            <a:off x="7143750" y="4029075"/>
            <a:ext cx="9017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FF0066"/>
                </a:solidFill>
              </a:rPr>
              <a:t>余数</a:t>
            </a:r>
          </a:p>
        </p:txBody>
      </p:sp>
      <p:sp>
        <p:nvSpPr>
          <p:cNvPr id="296010" name="Rectangle 74"/>
          <p:cNvSpPr>
            <a:spLocks noChangeArrowheads="1"/>
          </p:cNvSpPr>
          <p:nvPr/>
        </p:nvSpPr>
        <p:spPr bwMode="auto">
          <a:xfrm>
            <a:off x="5797550" y="4511675"/>
            <a:ext cx="5762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16</a:t>
            </a:r>
          </a:p>
        </p:txBody>
      </p:sp>
      <p:sp>
        <p:nvSpPr>
          <p:cNvPr id="296011" name="Text Box 75"/>
          <p:cNvSpPr txBox="1">
            <a:spLocks noChangeArrowheads="1"/>
          </p:cNvSpPr>
          <p:nvPr/>
        </p:nvSpPr>
        <p:spPr bwMode="auto">
          <a:xfrm>
            <a:off x="7419975" y="4506913"/>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5</a:t>
            </a:r>
          </a:p>
        </p:txBody>
      </p:sp>
      <p:grpSp>
        <p:nvGrpSpPr>
          <p:cNvPr id="296012" name="Group 76"/>
          <p:cNvGrpSpPr>
            <a:grpSpLocks/>
          </p:cNvGrpSpPr>
          <p:nvPr/>
        </p:nvGrpSpPr>
        <p:grpSpPr bwMode="auto">
          <a:xfrm>
            <a:off x="6299200" y="4098925"/>
            <a:ext cx="781050" cy="457200"/>
            <a:chOff x="3306" y="2229"/>
            <a:chExt cx="384" cy="288"/>
          </a:xfrm>
        </p:grpSpPr>
        <p:sp>
          <p:nvSpPr>
            <p:cNvPr id="296013" name="Line 77"/>
            <p:cNvSpPr>
              <a:spLocks noChangeShapeType="1"/>
            </p:cNvSpPr>
            <p:nvPr/>
          </p:nvSpPr>
          <p:spPr bwMode="auto">
            <a:xfrm>
              <a:off x="3311" y="22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014" name="Line 78"/>
            <p:cNvSpPr>
              <a:spLocks noChangeShapeType="1"/>
            </p:cNvSpPr>
            <p:nvPr/>
          </p:nvSpPr>
          <p:spPr bwMode="auto">
            <a:xfrm flipV="1">
              <a:off x="3306" y="2509"/>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6015" name="Group 79"/>
          <p:cNvGrpSpPr>
            <a:grpSpLocks/>
          </p:cNvGrpSpPr>
          <p:nvPr/>
        </p:nvGrpSpPr>
        <p:grpSpPr bwMode="auto">
          <a:xfrm>
            <a:off x="6340475" y="4548188"/>
            <a:ext cx="812800" cy="457200"/>
            <a:chOff x="3119" y="2432"/>
            <a:chExt cx="369" cy="288"/>
          </a:xfrm>
        </p:grpSpPr>
        <p:sp>
          <p:nvSpPr>
            <p:cNvPr id="296016" name="Line 80"/>
            <p:cNvSpPr>
              <a:spLocks noChangeShapeType="1"/>
            </p:cNvSpPr>
            <p:nvPr/>
          </p:nvSpPr>
          <p:spPr bwMode="auto">
            <a:xfrm>
              <a:off x="3122" y="243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017" name="Line 81"/>
            <p:cNvSpPr>
              <a:spLocks noChangeShapeType="1"/>
            </p:cNvSpPr>
            <p:nvPr/>
          </p:nvSpPr>
          <p:spPr bwMode="auto">
            <a:xfrm>
              <a:off x="3119" y="2711"/>
              <a:ext cx="369"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6018" name="Text Box 82"/>
          <p:cNvSpPr txBox="1">
            <a:spLocks noChangeArrowheads="1"/>
          </p:cNvSpPr>
          <p:nvPr/>
        </p:nvSpPr>
        <p:spPr bwMode="auto">
          <a:xfrm>
            <a:off x="6662738" y="5026025"/>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0</a:t>
            </a:r>
          </a:p>
        </p:txBody>
      </p:sp>
      <p:sp>
        <p:nvSpPr>
          <p:cNvPr id="296019" name="Text Box 83"/>
          <p:cNvSpPr txBox="1">
            <a:spLocks noChangeArrowheads="1"/>
          </p:cNvSpPr>
          <p:nvPr/>
        </p:nvSpPr>
        <p:spPr bwMode="auto">
          <a:xfrm>
            <a:off x="7381875" y="501173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7</a:t>
            </a:r>
          </a:p>
        </p:txBody>
      </p:sp>
      <p:sp>
        <p:nvSpPr>
          <p:cNvPr id="296020" name="Line 84"/>
          <p:cNvSpPr>
            <a:spLocks noChangeShapeType="1"/>
          </p:cNvSpPr>
          <p:nvPr/>
        </p:nvSpPr>
        <p:spPr bwMode="auto">
          <a:xfrm flipH="1" flipV="1">
            <a:off x="8101013" y="4508500"/>
            <a:ext cx="0" cy="863600"/>
          </a:xfrm>
          <a:prstGeom prst="line">
            <a:avLst/>
          </a:prstGeom>
          <a:noFill/>
          <a:ln w="381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5940"/>
                                        </p:tgtEl>
                                        <p:attrNameLst>
                                          <p:attrName>style.visibility</p:attrName>
                                        </p:attrNameLst>
                                      </p:cBhvr>
                                      <p:to>
                                        <p:strVal val="visible"/>
                                      </p:to>
                                    </p:set>
                                    <p:animEffect transition="in" filter="wipe(left)">
                                      <p:cBhvr>
                                        <p:cTn id="7" dur="500"/>
                                        <p:tgtEl>
                                          <p:spTgt spid="295940"/>
                                        </p:tgtEl>
                                      </p:cBhvr>
                                    </p:animEffect>
                                  </p:childTnLst>
                                </p:cTn>
                              </p:par>
                            </p:childTnLst>
                          </p:cTn>
                        </p:par>
                        <p:par>
                          <p:cTn id="8" fill="hold" nodeType="afterGroup">
                            <p:stCondLst>
                              <p:cond delay="500"/>
                            </p:stCondLst>
                            <p:childTnLst>
                              <p:par>
                                <p:cTn id="9" presetID="22" presetClass="entr" presetSubtype="8" fill="hold" nodeType="afterEffect">
                                  <p:stCondLst>
                                    <p:cond delay="500"/>
                                  </p:stCondLst>
                                  <p:childTnLst>
                                    <p:set>
                                      <p:cBhvr>
                                        <p:cTn id="10" dur="1" fill="hold">
                                          <p:stCondLst>
                                            <p:cond delay="0"/>
                                          </p:stCondLst>
                                        </p:cTn>
                                        <p:tgtEl>
                                          <p:spTgt spid="295957"/>
                                        </p:tgtEl>
                                        <p:attrNameLst>
                                          <p:attrName>style.visibility</p:attrName>
                                        </p:attrNameLst>
                                      </p:cBhvr>
                                      <p:to>
                                        <p:strVal val="visible"/>
                                      </p:to>
                                    </p:set>
                                    <p:animEffect transition="in" filter="wipe(left)">
                                      <p:cBhvr>
                                        <p:cTn id="11" dur="500"/>
                                        <p:tgtEl>
                                          <p:spTgt spid="295957"/>
                                        </p:tgtEl>
                                      </p:cBhvr>
                                    </p:animEffect>
                                  </p:childTnLst>
                                </p:cTn>
                              </p:par>
                            </p:childTnLst>
                          </p:cTn>
                        </p:par>
                        <p:par>
                          <p:cTn id="12" fill="hold" nodeType="afterGroup">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295941"/>
                                        </p:tgtEl>
                                        <p:attrNameLst>
                                          <p:attrName>style.visibility</p:attrName>
                                        </p:attrNameLst>
                                      </p:cBhvr>
                                      <p:to>
                                        <p:strVal val="visible"/>
                                      </p:to>
                                    </p:set>
                                    <p:animEffect transition="in" filter="wipe(left)">
                                      <p:cBhvr>
                                        <p:cTn id="15" dur="500"/>
                                        <p:tgtEl>
                                          <p:spTgt spid="295941"/>
                                        </p:tgtEl>
                                      </p:cBhvr>
                                    </p:animEffect>
                                  </p:childTnLst>
                                </p:cTn>
                              </p:par>
                            </p:childTnLst>
                          </p:cTn>
                        </p:par>
                        <p:par>
                          <p:cTn id="16" fill="hold" nodeType="afterGroup">
                            <p:stCondLst>
                              <p:cond delay="2500"/>
                            </p:stCondLst>
                            <p:childTnLst>
                              <p:par>
                                <p:cTn id="17" presetID="22" presetClass="entr" presetSubtype="8" fill="hold" grpId="0" nodeType="afterEffect">
                                  <p:stCondLst>
                                    <p:cond delay="500"/>
                                  </p:stCondLst>
                                  <p:childTnLst>
                                    <p:set>
                                      <p:cBhvr>
                                        <p:cTn id="18" dur="1" fill="hold">
                                          <p:stCondLst>
                                            <p:cond delay="0"/>
                                          </p:stCondLst>
                                        </p:cTn>
                                        <p:tgtEl>
                                          <p:spTgt spid="295942"/>
                                        </p:tgtEl>
                                        <p:attrNameLst>
                                          <p:attrName>style.visibility</p:attrName>
                                        </p:attrNameLst>
                                      </p:cBhvr>
                                      <p:to>
                                        <p:strVal val="visible"/>
                                      </p:to>
                                    </p:set>
                                    <p:animEffect transition="in" filter="wipe(left)">
                                      <p:cBhvr>
                                        <p:cTn id="19" dur="500"/>
                                        <p:tgtEl>
                                          <p:spTgt spid="295942"/>
                                        </p:tgtEl>
                                      </p:cBhvr>
                                    </p:animEffect>
                                  </p:childTnLst>
                                </p:cTn>
                              </p:par>
                            </p:childTnLst>
                          </p:cTn>
                        </p:par>
                        <p:par>
                          <p:cTn id="20" fill="hold" nodeType="afterGroup">
                            <p:stCondLst>
                              <p:cond delay="3500"/>
                            </p:stCondLst>
                            <p:childTnLst>
                              <p:par>
                                <p:cTn id="21" presetID="22" presetClass="entr" presetSubtype="8" fill="hold" grpId="0" nodeType="afterEffect">
                                  <p:stCondLst>
                                    <p:cond delay="500"/>
                                  </p:stCondLst>
                                  <p:childTnLst>
                                    <p:set>
                                      <p:cBhvr>
                                        <p:cTn id="22" dur="1" fill="hold">
                                          <p:stCondLst>
                                            <p:cond delay="0"/>
                                          </p:stCondLst>
                                        </p:cTn>
                                        <p:tgtEl>
                                          <p:spTgt spid="295943"/>
                                        </p:tgtEl>
                                        <p:attrNameLst>
                                          <p:attrName>style.visibility</p:attrName>
                                        </p:attrNameLst>
                                      </p:cBhvr>
                                      <p:to>
                                        <p:strVal val="visible"/>
                                      </p:to>
                                    </p:set>
                                    <p:animEffect transition="in" filter="wipe(left)">
                                      <p:cBhvr>
                                        <p:cTn id="23" dur="500"/>
                                        <p:tgtEl>
                                          <p:spTgt spid="295943"/>
                                        </p:tgtEl>
                                      </p:cBhvr>
                                    </p:animEffect>
                                  </p:childTnLst>
                                </p:cTn>
                              </p:par>
                            </p:childTnLst>
                          </p:cTn>
                        </p:par>
                        <p:par>
                          <p:cTn id="24" fill="hold" nodeType="afterGroup">
                            <p:stCondLst>
                              <p:cond delay="4500"/>
                            </p:stCondLst>
                            <p:childTnLst>
                              <p:par>
                                <p:cTn id="25" presetID="22" presetClass="entr" presetSubtype="8" fill="hold" grpId="0" nodeType="afterEffect">
                                  <p:stCondLst>
                                    <p:cond delay="500"/>
                                  </p:stCondLst>
                                  <p:childTnLst>
                                    <p:set>
                                      <p:cBhvr>
                                        <p:cTn id="26" dur="1" fill="hold">
                                          <p:stCondLst>
                                            <p:cond delay="0"/>
                                          </p:stCondLst>
                                        </p:cTn>
                                        <p:tgtEl>
                                          <p:spTgt spid="295945"/>
                                        </p:tgtEl>
                                        <p:attrNameLst>
                                          <p:attrName>style.visibility</p:attrName>
                                        </p:attrNameLst>
                                      </p:cBhvr>
                                      <p:to>
                                        <p:strVal val="visible"/>
                                      </p:to>
                                    </p:set>
                                    <p:animEffect transition="in" filter="wipe(left)">
                                      <p:cBhvr>
                                        <p:cTn id="27" dur="500"/>
                                        <p:tgtEl>
                                          <p:spTgt spid="295945"/>
                                        </p:tgtEl>
                                      </p:cBhvr>
                                    </p:animEffect>
                                  </p:childTnLst>
                                </p:cTn>
                              </p:par>
                            </p:childTnLst>
                          </p:cTn>
                        </p:par>
                        <p:par>
                          <p:cTn id="28" fill="hold" nodeType="afterGroup">
                            <p:stCondLst>
                              <p:cond delay="5500"/>
                            </p:stCondLst>
                            <p:childTnLst>
                              <p:par>
                                <p:cTn id="29" presetID="22" presetClass="entr" presetSubtype="8" fill="hold" nodeType="afterEffect">
                                  <p:stCondLst>
                                    <p:cond delay="500"/>
                                  </p:stCondLst>
                                  <p:childTnLst>
                                    <p:set>
                                      <p:cBhvr>
                                        <p:cTn id="30" dur="1" fill="hold">
                                          <p:stCondLst>
                                            <p:cond delay="0"/>
                                          </p:stCondLst>
                                        </p:cTn>
                                        <p:tgtEl>
                                          <p:spTgt spid="295960"/>
                                        </p:tgtEl>
                                        <p:attrNameLst>
                                          <p:attrName>style.visibility</p:attrName>
                                        </p:attrNameLst>
                                      </p:cBhvr>
                                      <p:to>
                                        <p:strVal val="visible"/>
                                      </p:to>
                                    </p:set>
                                    <p:animEffect transition="in" filter="wipe(left)">
                                      <p:cBhvr>
                                        <p:cTn id="31" dur="500"/>
                                        <p:tgtEl>
                                          <p:spTgt spid="295960"/>
                                        </p:tgtEl>
                                      </p:cBhvr>
                                    </p:animEffect>
                                  </p:childTnLst>
                                </p:cTn>
                              </p:par>
                            </p:childTnLst>
                          </p:cTn>
                        </p:par>
                        <p:par>
                          <p:cTn id="32" fill="hold" nodeType="afterGroup">
                            <p:stCondLst>
                              <p:cond delay="6500"/>
                            </p:stCondLst>
                            <p:childTnLst>
                              <p:par>
                                <p:cTn id="33" presetID="22" presetClass="entr" presetSubtype="8" fill="hold" grpId="0" nodeType="afterEffect">
                                  <p:stCondLst>
                                    <p:cond delay="500"/>
                                  </p:stCondLst>
                                  <p:childTnLst>
                                    <p:set>
                                      <p:cBhvr>
                                        <p:cTn id="34" dur="1" fill="hold">
                                          <p:stCondLst>
                                            <p:cond delay="0"/>
                                          </p:stCondLst>
                                        </p:cTn>
                                        <p:tgtEl>
                                          <p:spTgt spid="295944"/>
                                        </p:tgtEl>
                                        <p:attrNameLst>
                                          <p:attrName>style.visibility</p:attrName>
                                        </p:attrNameLst>
                                      </p:cBhvr>
                                      <p:to>
                                        <p:strVal val="visible"/>
                                      </p:to>
                                    </p:set>
                                    <p:animEffect transition="in" filter="wipe(left)">
                                      <p:cBhvr>
                                        <p:cTn id="35" dur="500"/>
                                        <p:tgtEl>
                                          <p:spTgt spid="295944"/>
                                        </p:tgtEl>
                                      </p:cBhvr>
                                    </p:animEffect>
                                  </p:childTnLst>
                                </p:cTn>
                              </p:par>
                            </p:childTnLst>
                          </p:cTn>
                        </p:par>
                        <p:par>
                          <p:cTn id="36" fill="hold" nodeType="afterGroup">
                            <p:stCondLst>
                              <p:cond delay="7500"/>
                            </p:stCondLst>
                            <p:childTnLst>
                              <p:par>
                                <p:cTn id="37" presetID="22" presetClass="entr" presetSubtype="8" fill="hold" grpId="0" nodeType="afterEffect">
                                  <p:stCondLst>
                                    <p:cond delay="500"/>
                                  </p:stCondLst>
                                  <p:childTnLst>
                                    <p:set>
                                      <p:cBhvr>
                                        <p:cTn id="38" dur="1" fill="hold">
                                          <p:stCondLst>
                                            <p:cond delay="0"/>
                                          </p:stCondLst>
                                        </p:cTn>
                                        <p:tgtEl>
                                          <p:spTgt spid="295946"/>
                                        </p:tgtEl>
                                        <p:attrNameLst>
                                          <p:attrName>style.visibility</p:attrName>
                                        </p:attrNameLst>
                                      </p:cBhvr>
                                      <p:to>
                                        <p:strVal val="visible"/>
                                      </p:to>
                                    </p:set>
                                    <p:animEffect transition="in" filter="wipe(left)">
                                      <p:cBhvr>
                                        <p:cTn id="39" dur="500"/>
                                        <p:tgtEl>
                                          <p:spTgt spid="295946"/>
                                        </p:tgtEl>
                                      </p:cBhvr>
                                    </p:animEffect>
                                  </p:childTnLst>
                                </p:cTn>
                              </p:par>
                            </p:childTnLst>
                          </p:cTn>
                        </p:par>
                        <p:par>
                          <p:cTn id="40" fill="hold" nodeType="afterGroup">
                            <p:stCondLst>
                              <p:cond delay="8500"/>
                            </p:stCondLst>
                            <p:childTnLst>
                              <p:par>
                                <p:cTn id="41" presetID="22" presetClass="entr" presetSubtype="8" fill="hold" grpId="0" nodeType="afterEffect">
                                  <p:stCondLst>
                                    <p:cond delay="500"/>
                                  </p:stCondLst>
                                  <p:childTnLst>
                                    <p:set>
                                      <p:cBhvr>
                                        <p:cTn id="42" dur="1" fill="hold">
                                          <p:stCondLst>
                                            <p:cond delay="0"/>
                                          </p:stCondLst>
                                        </p:cTn>
                                        <p:tgtEl>
                                          <p:spTgt spid="295948"/>
                                        </p:tgtEl>
                                        <p:attrNameLst>
                                          <p:attrName>style.visibility</p:attrName>
                                        </p:attrNameLst>
                                      </p:cBhvr>
                                      <p:to>
                                        <p:strVal val="visible"/>
                                      </p:to>
                                    </p:set>
                                    <p:animEffect transition="in" filter="wipe(left)">
                                      <p:cBhvr>
                                        <p:cTn id="43" dur="500"/>
                                        <p:tgtEl>
                                          <p:spTgt spid="295948"/>
                                        </p:tgtEl>
                                      </p:cBhvr>
                                    </p:animEffect>
                                  </p:childTnLst>
                                </p:cTn>
                              </p:par>
                            </p:childTnLst>
                          </p:cTn>
                        </p:par>
                        <p:par>
                          <p:cTn id="44" fill="hold" nodeType="afterGroup">
                            <p:stCondLst>
                              <p:cond delay="9500"/>
                            </p:stCondLst>
                            <p:childTnLst>
                              <p:par>
                                <p:cTn id="45" presetID="22" presetClass="entr" presetSubtype="8" fill="hold" nodeType="afterEffect">
                                  <p:stCondLst>
                                    <p:cond delay="500"/>
                                  </p:stCondLst>
                                  <p:childTnLst>
                                    <p:set>
                                      <p:cBhvr>
                                        <p:cTn id="46" dur="1" fill="hold">
                                          <p:stCondLst>
                                            <p:cond delay="0"/>
                                          </p:stCondLst>
                                        </p:cTn>
                                        <p:tgtEl>
                                          <p:spTgt spid="295963"/>
                                        </p:tgtEl>
                                        <p:attrNameLst>
                                          <p:attrName>style.visibility</p:attrName>
                                        </p:attrNameLst>
                                      </p:cBhvr>
                                      <p:to>
                                        <p:strVal val="visible"/>
                                      </p:to>
                                    </p:set>
                                    <p:animEffect transition="in" filter="wipe(left)">
                                      <p:cBhvr>
                                        <p:cTn id="47" dur="500"/>
                                        <p:tgtEl>
                                          <p:spTgt spid="295963"/>
                                        </p:tgtEl>
                                      </p:cBhvr>
                                    </p:animEffect>
                                  </p:childTnLst>
                                </p:cTn>
                              </p:par>
                            </p:childTnLst>
                          </p:cTn>
                        </p:par>
                        <p:par>
                          <p:cTn id="48" fill="hold" nodeType="afterGroup">
                            <p:stCondLst>
                              <p:cond delay="10500"/>
                            </p:stCondLst>
                            <p:childTnLst>
                              <p:par>
                                <p:cTn id="49" presetID="22" presetClass="entr" presetSubtype="8" fill="hold" grpId="0" nodeType="afterEffect">
                                  <p:stCondLst>
                                    <p:cond delay="500"/>
                                  </p:stCondLst>
                                  <p:childTnLst>
                                    <p:set>
                                      <p:cBhvr>
                                        <p:cTn id="50" dur="1" fill="hold">
                                          <p:stCondLst>
                                            <p:cond delay="0"/>
                                          </p:stCondLst>
                                        </p:cTn>
                                        <p:tgtEl>
                                          <p:spTgt spid="295947"/>
                                        </p:tgtEl>
                                        <p:attrNameLst>
                                          <p:attrName>style.visibility</p:attrName>
                                        </p:attrNameLst>
                                      </p:cBhvr>
                                      <p:to>
                                        <p:strVal val="visible"/>
                                      </p:to>
                                    </p:set>
                                    <p:animEffect transition="in" filter="wipe(left)">
                                      <p:cBhvr>
                                        <p:cTn id="51" dur="500"/>
                                        <p:tgtEl>
                                          <p:spTgt spid="295947"/>
                                        </p:tgtEl>
                                      </p:cBhvr>
                                    </p:animEffect>
                                  </p:childTnLst>
                                </p:cTn>
                              </p:par>
                            </p:childTnLst>
                          </p:cTn>
                        </p:par>
                        <p:par>
                          <p:cTn id="52" fill="hold" nodeType="afterGroup">
                            <p:stCondLst>
                              <p:cond delay="11500"/>
                            </p:stCondLst>
                            <p:childTnLst>
                              <p:par>
                                <p:cTn id="53" presetID="22" presetClass="entr" presetSubtype="8" fill="hold" grpId="0" nodeType="afterEffect">
                                  <p:stCondLst>
                                    <p:cond delay="500"/>
                                  </p:stCondLst>
                                  <p:childTnLst>
                                    <p:set>
                                      <p:cBhvr>
                                        <p:cTn id="54" dur="1" fill="hold">
                                          <p:stCondLst>
                                            <p:cond delay="0"/>
                                          </p:stCondLst>
                                        </p:cTn>
                                        <p:tgtEl>
                                          <p:spTgt spid="295949"/>
                                        </p:tgtEl>
                                        <p:attrNameLst>
                                          <p:attrName>style.visibility</p:attrName>
                                        </p:attrNameLst>
                                      </p:cBhvr>
                                      <p:to>
                                        <p:strVal val="visible"/>
                                      </p:to>
                                    </p:set>
                                    <p:animEffect transition="in" filter="wipe(left)">
                                      <p:cBhvr>
                                        <p:cTn id="55" dur="500"/>
                                        <p:tgtEl>
                                          <p:spTgt spid="295949"/>
                                        </p:tgtEl>
                                      </p:cBhvr>
                                    </p:animEffect>
                                  </p:childTnLst>
                                </p:cTn>
                              </p:par>
                            </p:childTnLst>
                          </p:cTn>
                        </p:par>
                        <p:par>
                          <p:cTn id="56" fill="hold" nodeType="afterGroup">
                            <p:stCondLst>
                              <p:cond delay="12500"/>
                            </p:stCondLst>
                            <p:childTnLst>
                              <p:par>
                                <p:cTn id="57" presetID="22" presetClass="entr" presetSubtype="8" fill="hold" grpId="0" nodeType="afterEffect">
                                  <p:stCondLst>
                                    <p:cond delay="500"/>
                                  </p:stCondLst>
                                  <p:childTnLst>
                                    <p:set>
                                      <p:cBhvr>
                                        <p:cTn id="58" dur="1" fill="hold">
                                          <p:stCondLst>
                                            <p:cond delay="0"/>
                                          </p:stCondLst>
                                        </p:cTn>
                                        <p:tgtEl>
                                          <p:spTgt spid="295951"/>
                                        </p:tgtEl>
                                        <p:attrNameLst>
                                          <p:attrName>style.visibility</p:attrName>
                                        </p:attrNameLst>
                                      </p:cBhvr>
                                      <p:to>
                                        <p:strVal val="visible"/>
                                      </p:to>
                                    </p:set>
                                    <p:animEffect transition="in" filter="wipe(left)">
                                      <p:cBhvr>
                                        <p:cTn id="59" dur="500"/>
                                        <p:tgtEl>
                                          <p:spTgt spid="295951"/>
                                        </p:tgtEl>
                                      </p:cBhvr>
                                    </p:animEffect>
                                  </p:childTnLst>
                                </p:cTn>
                              </p:par>
                            </p:childTnLst>
                          </p:cTn>
                        </p:par>
                        <p:par>
                          <p:cTn id="60" fill="hold" nodeType="afterGroup">
                            <p:stCondLst>
                              <p:cond delay="13500"/>
                            </p:stCondLst>
                            <p:childTnLst>
                              <p:par>
                                <p:cTn id="61" presetID="22" presetClass="entr" presetSubtype="8" fill="hold" nodeType="afterEffect">
                                  <p:stCondLst>
                                    <p:cond delay="500"/>
                                  </p:stCondLst>
                                  <p:childTnLst>
                                    <p:set>
                                      <p:cBhvr>
                                        <p:cTn id="62" dur="1" fill="hold">
                                          <p:stCondLst>
                                            <p:cond delay="0"/>
                                          </p:stCondLst>
                                        </p:cTn>
                                        <p:tgtEl>
                                          <p:spTgt spid="295966"/>
                                        </p:tgtEl>
                                        <p:attrNameLst>
                                          <p:attrName>style.visibility</p:attrName>
                                        </p:attrNameLst>
                                      </p:cBhvr>
                                      <p:to>
                                        <p:strVal val="visible"/>
                                      </p:to>
                                    </p:set>
                                    <p:animEffect transition="in" filter="wipe(left)">
                                      <p:cBhvr>
                                        <p:cTn id="63" dur="500"/>
                                        <p:tgtEl>
                                          <p:spTgt spid="295966"/>
                                        </p:tgtEl>
                                      </p:cBhvr>
                                    </p:animEffect>
                                  </p:childTnLst>
                                </p:cTn>
                              </p:par>
                            </p:childTnLst>
                          </p:cTn>
                        </p:par>
                        <p:par>
                          <p:cTn id="64" fill="hold" nodeType="afterGroup">
                            <p:stCondLst>
                              <p:cond delay="14500"/>
                            </p:stCondLst>
                            <p:childTnLst>
                              <p:par>
                                <p:cTn id="65" presetID="22" presetClass="entr" presetSubtype="8" fill="hold" grpId="0" nodeType="afterEffect">
                                  <p:stCondLst>
                                    <p:cond delay="500"/>
                                  </p:stCondLst>
                                  <p:childTnLst>
                                    <p:set>
                                      <p:cBhvr>
                                        <p:cTn id="66" dur="1" fill="hold">
                                          <p:stCondLst>
                                            <p:cond delay="0"/>
                                          </p:stCondLst>
                                        </p:cTn>
                                        <p:tgtEl>
                                          <p:spTgt spid="295950"/>
                                        </p:tgtEl>
                                        <p:attrNameLst>
                                          <p:attrName>style.visibility</p:attrName>
                                        </p:attrNameLst>
                                      </p:cBhvr>
                                      <p:to>
                                        <p:strVal val="visible"/>
                                      </p:to>
                                    </p:set>
                                    <p:animEffect transition="in" filter="wipe(left)">
                                      <p:cBhvr>
                                        <p:cTn id="67" dur="500"/>
                                        <p:tgtEl>
                                          <p:spTgt spid="295950"/>
                                        </p:tgtEl>
                                      </p:cBhvr>
                                    </p:animEffect>
                                  </p:childTnLst>
                                </p:cTn>
                              </p:par>
                            </p:childTnLst>
                          </p:cTn>
                        </p:par>
                        <p:par>
                          <p:cTn id="68" fill="hold" nodeType="afterGroup">
                            <p:stCondLst>
                              <p:cond delay="15500"/>
                            </p:stCondLst>
                            <p:childTnLst>
                              <p:par>
                                <p:cTn id="69" presetID="22" presetClass="entr" presetSubtype="8" fill="hold" grpId="0" nodeType="afterEffect">
                                  <p:stCondLst>
                                    <p:cond delay="500"/>
                                  </p:stCondLst>
                                  <p:childTnLst>
                                    <p:set>
                                      <p:cBhvr>
                                        <p:cTn id="70" dur="1" fill="hold">
                                          <p:stCondLst>
                                            <p:cond delay="0"/>
                                          </p:stCondLst>
                                        </p:cTn>
                                        <p:tgtEl>
                                          <p:spTgt spid="295953"/>
                                        </p:tgtEl>
                                        <p:attrNameLst>
                                          <p:attrName>style.visibility</p:attrName>
                                        </p:attrNameLst>
                                      </p:cBhvr>
                                      <p:to>
                                        <p:strVal val="visible"/>
                                      </p:to>
                                    </p:set>
                                    <p:animEffect transition="in" filter="wipe(left)">
                                      <p:cBhvr>
                                        <p:cTn id="71" dur="500"/>
                                        <p:tgtEl>
                                          <p:spTgt spid="295953"/>
                                        </p:tgtEl>
                                      </p:cBhvr>
                                    </p:animEffect>
                                  </p:childTnLst>
                                </p:cTn>
                              </p:par>
                            </p:childTnLst>
                          </p:cTn>
                        </p:par>
                        <p:par>
                          <p:cTn id="72" fill="hold" nodeType="afterGroup">
                            <p:stCondLst>
                              <p:cond delay="16500"/>
                            </p:stCondLst>
                            <p:childTnLst>
                              <p:par>
                                <p:cTn id="73" presetID="22" presetClass="entr" presetSubtype="8" fill="hold" grpId="0" nodeType="afterEffect">
                                  <p:stCondLst>
                                    <p:cond delay="500"/>
                                  </p:stCondLst>
                                  <p:childTnLst>
                                    <p:set>
                                      <p:cBhvr>
                                        <p:cTn id="74" dur="1" fill="hold">
                                          <p:stCondLst>
                                            <p:cond delay="0"/>
                                          </p:stCondLst>
                                        </p:cTn>
                                        <p:tgtEl>
                                          <p:spTgt spid="295954"/>
                                        </p:tgtEl>
                                        <p:attrNameLst>
                                          <p:attrName>style.visibility</p:attrName>
                                        </p:attrNameLst>
                                      </p:cBhvr>
                                      <p:to>
                                        <p:strVal val="visible"/>
                                      </p:to>
                                    </p:set>
                                    <p:animEffect transition="in" filter="wipe(left)">
                                      <p:cBhvr>
                                        <p:cTn id="75" dur="500"/>
                                        <p:tgtEl>
                                          <p:spTgt spid="295954"/>
                                        </p:tgtEl>
                                      </p:cBhvr>
                                    </p:animEffect>
                                  </p:childTnLst>
                                </p:cTn>
                              </p:par>
                            </p:childTnLst>
                          </p:cTn>
                        </p:par>
                        <p:par>
                          <p:cTn id="76" fill="hold" nodeType="afterGroup">
                            <p:stCondLst>
                              <p:cond delay="17500"/>
                            </p:stCondLst>
                            <p:childTnLst>
                              <p:par>
                                <p:cTn id="77" presetID="22" presetClass="entr" presetSubtype="8" fill="hold" nodeType="afterEffect">
                                  <p:stCondLst>
                                    <p:cond delay="500"/>
                                  </p:stCondLst>
                                  <p:childTnLst>
                                    <p:set>
                                      <p:cBhvr>
                                        <p:cTn id="78" dur="1" fill="hold">
                                          <p:stCondLst>
                                            <p:cond delay="0"/>
                                          </p:stCondLst>
                                        </p:cTn>
                                        <p:tgtEl>
                                          <p:spTgt spid="295969"/>
                                        </p:tgtEl>
                                        <p:attrNameLst>
                                          <p:attrName>style.visibility</p:attrName>
                                        </p:attrNameLst>
                                      </p:cBhvr>
                                      <p:to>
                                        <p:strVal val="visible"/>
                                      </p:to>
                                    </p:set>
                                    <p:animEffect transition="in" filter="wipe(left)">
                                      <p:cBhvr>
                                        <p:cTn id="79" dur="500"/>
                                        <p:tgtEl>
                                          <p:spTgt spid="295969"/>
                                        </p:tgtEl>
                                      </p:cBhvr>
                                    </p:animEffect>
                                  </p:childTnLst>
                                </p:cTn>
                              </p:par>
                            </p:childTnLst>
                          </p:cTn>
                        </p:par>
                        <p:par>
                          <p:cTn id="80" fill="hold" nodeType="afterGroup">
                            <p:stCondLst>
                              <p:cond delay="18500"/>
                            </p:stCondLst>
                            <p:childTnLst>
                              <p:par>
                                <p:cTn id="81" presetID="22" presetClass="entr" presetSubtype="8" fill="hold" grpId="0" nodeType="afterEffect">
                                  <p:stCondLst>
                                    <p:cond delay="500"/>
                                  </p:stCondLst>
                                  <p:childTnLst>
                                    <p:set>
                                      <p:cBhvr>
                                        <p:cTn id="82" dur="1" fill="hold">
                                          <p:stCondLst>
                                            <p:cond delay="0"/>
                                          </p:stCondLst>
                                        </p:cTn>
                                        <p:tgtEl>
                                          <p:spTgt spid="295952"/>
                                        </p:tgtEl>
                                        <p:attrNameLst>
                                          <p:attrName>style.visibility</p:attrName>
                                        </p:attrNameLst>
                                      </p:cBhvr>
                                      <p:to>
                                        <p:strVal val="visible"/>
                                      </p:to>
                                    </p:set>
                                    <p:animEffect transition="in" filter="wipe(left)">
                                      <p:cBhvr>
                                        <p:cTn id="83" dur="500"/>
                                        <p:tgtEl>
                                          <p:spTgt spid="295952"/>
                                        </p:tgtEl>
                                      </p:cBhvr>
                                    </p:animEffect>
                                  </p:childTnLst>
                                </p:cTn>
                              </p:par>
                            </p:childTnLst>
                          </p:cTn>
                        </p:par>
                        <p:par>
                          <p:cTn id="84" fill="hold" nodeType="afterGroup">
                            <p:stCondLst>
                              <p:cond delay="19500"/>
                            </p:stCondLst>
                            <p:childTnLst>
                              <p:par>
                                <p:cTn id="85" presetID="22" presetClass="entr" presetSubtype="8" fill="hold" grpId="0" nodeType="afterEffect">
                                  <p:stCondLst>
                                    <p:cond delay="500"/>
                                  </p:stCondLst>
                                  <p:childTnLst>
                                    <p:set>
                                      <p:cBhvr>
                                        <p:cTn id="86" dur="1" fill="hold">
                                          <p:stCondLst>
                                            <p:cond delay="0"/>
                                          </p:stCondLst>
                                        </p:cTn>
                                        <p:tgtEl>
                                          <p:spTgt spid="295973"/>
                                        </p:tgtEl>
                                        <p:attrNameLst>
                                          <p:attrName>style.visibility</p:attrName>
                                        </p:attrNameLst>
                                      </p:cBhvr>
                                      <p:to>
                                        <p:strVal val="visible"/>
                                      </p:to>
                                    </p:set>
                                    <p:animEffect transition="in" filter="wipe(left)">
                                      <p:cBhvr>
                                        <p:cTn id="87" dur="500"/>
                                        <p:tgtEl>
                                          <p:spTgt spid="295973"/>
                                        </p:tgtEl>
                                      </p:cBhvr>
                                    </p:animEffect>
                                  </p:childTnLst>
                                </p:cTn>
                              </p:par>
                            </p:childTnLst>
                          </p:cTn>
                        </p:par>
                        <p:par>
                          <p:cTn id="88" fill="hold" nodeType="afterGroup">
                            <p:stCondLst>
                              <p:cond delay="20500"/>
                            </p:stCondLst>
                            <p:childTnLst>
                              <p:par>
                                <p:cTn id="89" presetID="22" presetClass="entr" presetSubtype="8" fill="hold" grpId="0" nodeType="afterEffect">
                                  <p:stCondLst>
                                    <p:cond delay="500"/>
                                  </p:stCondLst>
                                  <p:childTnLst>
                                    <p:set>
                                      <p:cBhvr>
                                        <p:cTn id="90" dur="1" fill="hold">
                                          <p:stCondLst>
                                            <p:cond delay="0"/>
                                          </p:stCondLst>
                                        </p:cTn>
                                        <p:tgtEl>
                                          <p:spTgt spid="295955"/>
                                        </p:tgtEl>
                                        <p:attrNameLst>
                                          <p:attrName>style.visibility</p:attrName>
                                        </p:attrNameLst>
                                      </p:cBhvr>
                                      <p:to>
                                        <p:strVal val="visible"/>
                                      </p:to>
                                    </p:set>
                                    <p:animEffect transition="in" filter="wipe(left)">
                                      <p:cBhvr>
                                        <p:cTn id="91" dur="500"/>
                                        <p:tgtEl>
                                          <p:spTgt spid="295955"/>
                                        </p:tgtEl>
                                      </p:cBhvr>
                                    </p:animEffect>
                                  </p:childTnLst>
                                </p:cTn>
                              </p:par>
                            </p:childTnLst>
                          </p:cTn>
                        </p:par>
                        <p:par>
                          <p:cTn id="92" fill="hold" nodeType="afterGroup">
                            <p:stCondLst>
                              <p:cond delay="21500"/>
                            </p:stCondLst>
                            <p:childTnLst>
                              <p:par>
                                <p:cTn id="93" presetID="22" presetClass="entr" presetSubtype="8" fill="hold" nodeType="afterEffect">
                                  <p:stCondLst>
                                    <p:cond delay="500"/>
                                  </p:stCondLst>
                                  <p:childTnLst>
                                    <p:set>
                                      <p:cBhvr>
                                        <p:cTn id="94" dur="1" fill="hold">
                                          <p:stCondLst>
                                            <p:cond delay="0"/>
                                          </p:stCondLst>
                                        </p:cTn>
                                        <p:tgtEl>
                                          <p:spTgt spid="295975"/>
                                        </p:tgtEl>
                                        <p:attrNameLst>
                                          <p:attrName>style.visibility</p:attrName>
                                        </p:attrNameLst>
                                      </p:cBhvr>
                                      <p:to>
                                        <p:strVal val="visible"/>
                                      </p:to>
                                    </p:set>
                                    <p:animEffect transition="in" filter="wipe(left)">
                                      <p:cBhvr>
                                        <p:cTn id="95" dur="500"/>
                                        <p:tgtEl>
                                          <p:spTgt spid="295975"/>
                                        </p:tgtEl>
                                      </p:cBhvr>
                                    </p:animEffect>
                                  </p:childTnLst>
                                </p:cTn>
                              </p:par>
                            </p:childTnLst>
                          </p:cTn>
                        </p:par>
                        <p:par>
                          <p:cTn id="96" fill="hold" nodeType="afterGroup">
                            <p:stCondLst>
                              <p:cond delay="22500"/>
                            </p:stCondLst>
                            <p:childTnLst>
                              <p:par>
                                <p:cTn id="97" presetID="22" presetClass="entr" presetSubtype="8" fill="hold" grpId="0" nodeType="afterEffect">
                                  <p:stCondLst>
                                    <p:cond delay="500"/>
                                  </p:stCondLst>
                                  <p:childTnLst>
                                    <p:set>
                                      <p:cBhvr>
                                        <p:cTn id="98" dur="1" fill="hold">
                                          <p:stCondLst>
                                            <p:cond delay="0"/>
                                          </p:stCondLst>
                                        </p:cTn>
                                        <p:tgtEl>
                                          <p:spTgt spid="295972"/>
                                        </p:tgtEl>
                                        <p:attrNameLst>
                                          <p:attrName>style.visibility</p:attrName>
                                        </p:attrNameLst>
                                      </p:cBhvr>
                                      <p:to>
                                        <p:strVal val="visible"/>
                                      </p:to>
                                    </p:set>
                                    <p:animEffect transition="in" filter="wipe(left)">
                                      <p:cBhvr>
                                        <p:cTn id="99" dur="500"/>
                                        <p:tgtEl>
                                          <p:spTgt spid="295972"/>
                                        </p:tgtEl>
                                      </p:cBhvr>
                                    </p:animEffect>
                                  </p:childTnLst>
                                </p:cTn>
                              </p:par>
                            </p:childTnLst>
                          </p:cTn>
                        </p:par>
                        <p:par>
                          <p:cTn id="100" fill="hold" nodeType="afterGroup">
                            <p:stCondLst>
                              <p:cond delay="23500"/>
                            </p:stCondLst>
                            <p:childTnLst>
                              <p:par>
                                <p:cTn id="101" presetID="22" presetClass="entr" presetSubtype="8" fill="hold" grpId="0" nodeType="afterEffect">
                                  <p:stCondLst>
                                    <p:cond delay="500"/>
                                  </p:stCondLst>
                                  <p:childTnLst>
                                    <p:set>
                                      <p:cBhvr>
                                        <p:cTn id="102" dur="1" fill="hold">
                                          <p:stCondLst>
                                            <p:cond delay="0"/>
                                          </p:stCondLst>
                                        </p:cTn>
                                        <p:tgtEl>
                                          <p:spTgt spid="295979"/>
                                        </p:tgtEl>
                                        <p:attrNameLst>
                                          <p:attrName>style.visibility</p:attrName>
                                        </p:attrNameLst>
                                      </p:cBhvr>
                                      <p:to>
                                        <p:strVal val="visible"/>
                                      </p:to>
                                    </p:set>
                                    <p:animEffect transition="in" filter="wipe(left)">
                                      <p:cBhvr>
                                        <p:cTn id="103" dur="500"/>
                                        <p:tgtEl>
                                          <p:spTgt spid="295979"/>
                                        </p:tgtEl>
                                      </p:cBhvr>
                                    </p:animEffect>
                                  </p:childTnLst>
                                </p:cTn>
                              </p:par>
                            </p:childTnLst>
                          </p:cTn>
                        </p:par>
                        <p:par>
                          <p:cTn id="104" fill="hold" nodeType="afterGroup">
                            <p:stCondLst>
                              <p:cond delay="24500"/>
                            </p:stCondLst>
                            <p:childTnLst>
                              <p:par>
                                <p:cTn id="105" presetID="22" presetClass="entr" presetSubtype="8" fill="hold" grpId="0" nodeType="afterEffect">
                                  <p:stCondLst>
                                    <p:cond delay="500"/>
                                  </p:stCondLst>
                                  <p:childTnLst>
                                    <p:set>
                                      <p:cBhvr>
                                        <p:cTn id="106" dur="1" fill="hold">
                                          <p:stCondLst>
                                            <p:cond delay="0"/>
                                          </p:stCondLst>
                                        </p:cTn>
                                        <p:tgtEl>
                                          <p:spTgt spid="295983"/>
                                        </p:tgtEl>
                                        <p:attrNameLst>
                                          <p:attrName>style.visibility</p:attrName>
                                        </p:attrNameLst>
                                      </p:cBhvr>
                                      <p:to>
                                        <p:strVal val="visible"/>
                                      </p:to>
                                    </p:set>
                                    <p:animEffect transition="in" filter="wipe(left)">
                                      <p:cBhvr>
                                        <p:cTn id="107" dur="500"/>
                                        <p:tgtEl>
                                          <p:spTgt spid="295983"/>
                                        </p:tgtEl>
                                      </p:cBhvr>
                                    </p:animEffect>
                                  </p:childTnLst>
                                </p:cTn>
                              </p:par>
                            </p:childTnLst>
                          </p:cTn>
                        </p:par>
                        <p:par>
                          <p:cTn id="108" fill="hold" nodeType="afterGroup">
                            <p:stCondLst>
                              <p:cond delay="25500"/>
                            </p:stCondLst>
                            <p:childTnLst>
                              <p:par>
                                <p:cTn id="109" presetID="22" presetClass="entr" presetSubtype="8" fill="hold" nodeType="afterEffect">
                                  <p:stCondLst>
                                    <p:cond delay="500"/>
                                  </p:stCondLst>
                                  <p:childTnLst>
                                    <p:set>
                                      <p:cBhvr>
                                        <p:cTn id="110" dur="1" fill="hold">
                                          <p:stCondLst>
                                            <p:cond delay="0"/>
                                          </p:stCondLst>
                                        </p:cTn>
                                        <p:tgtEl>
                                          <p:spTgt spid="295980"/>
                                        </p:tgtEl>
                                        <p:attrNameLst>
                                          <p:attrName>style.visibility</p:attrName>
                                        </p:attrNameLst>
                                      </p:cBhvr>
                                      <p:to>
                                        <p:strVal val="visible"/>
                                      </p:to>
                                    </p:set>
                                    <p:animEffect transition="in" filter="wipe(left)">
                                      <p:cBhvr>
                                        <p:cTn id="111" dur="500"/>
                                        <p:tgtEl>
                                          <p:spTgt spid="295980"/>
                                        </p:tgtEl>
                                      </p:cBhvr>
                                    </p:animEffect>
                                  </p:childTnLst>
                                </p:cTn>
                              </p:par>
                            </p:childTnLst>
                          </p:cTn>
                        </p:par>
                        <p:par>
                          <p:cTn id="112" fill="hold" nodeType="afterGroup">
                            <p:stCondLst>
                              <p:cond delay="26500"/>
                            </p:stCondLst>
                            <p:childTnLst>
                              <p:par>
                                <p:cTn id="113" presetID="22" presetClass="entr" presetSubtype="8" fill="hold" grpId="0" nodeType="afterEffect">
                                  <p:stCondLst>
                                    <p:cond delay="500"/>
                                  </p:stCondLst>
                                  <p:childTnLst>
                                    <p:set>
                                      <p:cBhvr>
                                        <p:cTn id="114" dur="1" fill="hold">
                                          <p:stCondLst>
                                            <p:cond delay="0"/>
                                          </p:stCondLst>
                                        </p:cTn>
                                        <p:tgtEl>
                                          <p:spTgt spid="295978"/>
                                        </p:tgtEl>
                                        <p:attrNameLst>
                                          <p:attrName>style.visibility</p:attrName>
                                        </p:attrNameLst>
                                      </p:cBhvr>
                                      <p:to>
                                        <p:strVal val="visible"/>
                                      </p:to>
                                    </p:set>
                                    <p:animEffect transition="in" filter="wipe(left)">
                                      <p:cBhvr>
                                        <p:cTn id="115" dur="500"/>
                                        <p:tgtEl>
                                          <p:spTgt spid="295978"/>
                                        </p:tgtEl>
                                      </p:cBhvr>
                                    </p:animEffect>
                                  </p:childTnLst>
                                </p:cTn>
                              </p:par>
                            </p:childTnLst>
                          </p:cTn>
                        </p:par>
                        <p:par>
                          <p:cTn id="116" fill="hold" nodeType="afterGroup">
                            <p:stCondLst>
                              <p:cond delay="27500"/>
                            </p:stCondLst>
                            <p:childTnLst>
                              <p:par>
                                <p:cTn id="117" presetID="22" presetClass="entr" presetSubtype="8" fill="hold" grpId="0" nodeType="afterEffect">
                                  <p:stCondLst>
                                    <p:cond delay="500"/>
                                  </p:stCondLst>
                                  <p:childTnLst>
                                    <p:set>
                                      <p:cBhvr>
                                        <p:cTn id="118" dur="1" fill="hold">
                                          <p:stCondLst>
                                            <p:cond delay="0"/>
                                          </p:stCondLst>
                                        </p:cTn>
                                        <p:tgtEl>
                                          <p:spTgt spid="295974"/>
                                        </p:tgtEl>
                                        <p:attrNameLst>
                                          <p:attrName>style.visibility</p:attrName>
                                        </p:attrNameLst>
                                      </p:cBhvr>
                                      <p:to>
                                        <p:strVal val="visible"/>
                                      </p:to>
                                    </p:set>
                                    <p:animEffect transition="in" filter="wipe(left)">
                                      <p:cBhvr>
                                        <p:cTn id="119" dur="500"/>
                                        <p:tgtEl>
                                          <p:spTgt spid="295974"/>
                                        </p:tgtEl>
                                      </p:cBhvr>
                                    </p:animEffect>
                                  </p:childTnLst>
                                </p:cTn>
                              </p:par>
                            </p:childTnLst>
                          </p:cTn>
                        </p:par>
                        <p:par>
                          <p:cTn id="120" fill="hold" nodeType="afterGroup">
                            <p:stCondLst>
                              <p:cond delay="28500"/>
                            </p:stCondLst>
                            <p:childTnLst>
                              <p:par>
                                <p:cTn id="121" presetID="22" presetClass="entr" presetSubtype="8" fill="hold" grpId="0" nodeType="afterEffect">
                                  <p:stCondLst>
                                    <p:cond delay="500"/>
                                  </p:stCondLst>
                                  <p:childTnLst>
                                    <p:set>
                                      <p:cBhvr>
                                        <p:cTn id="122" dur="1" fill="hold">
                                          <p:stCondLst>
                                            <p:cond delay="0"/>
                                          </p:stCondLst>
                                        </p:cTn>
                                        <p:tgtEl>
                                          <p:spTgt spid="295984"/>
                                        </p:tgtEl>
                                        <p:attrNameLst>
                                          <p:attrName>style.visibility</p:attrName>
                                        </p:attrNameLst>
                                      </p:cBhvr>
                                      <p:to>
                                        <p:strVal val="visible"/>
                                      </p:to>
                                    </p:set>
                                    <p:animEffect transition="in" filter="wipe(left)">
                                      <p:cBhvr>
                                        <p:cTn id="123" dur="500"/>
                                        <p:tgtEl>
                                          <p:spTgt spid="295984"/>
                                        </p:tgtEl>
                                      </p:cBhvr>
                                    </p:animEffect>
                                  </p:childTnLst>
                                </p:cTn>
                              </p:par>
                            </p:childTnLst>
                          </p:cTn>
                        </p:par>
                        <p:par>
                          <p:cTn id="124" fill="hold" nodeType="afterGroup">
                            <p:stCondLst>
                              <p:cond delay="29500"/>
                            </p:stCondLst>
                            <p:childTnLst>
                              <p:par>
                                <p:cTn id="125" presetID="22" presetClass="entr" presetSubtype="4" fill="hold" grpId="0" nodeType="afterEffect">
                                  <p:stCondLst>
                                    <p:cond delay="500"/>
                                  </p:stCondLst>
                                  <p:childTnLst>
                                    <p:set>
                                      <p:cBhvr>
                                        <p:cTn id="126" dur="1" fill="hold">
                                          <p:stCondLst>
                                            <p:cond delay="0"/>
                                          </p:stCondLst>
                                        </p:cTn>
                                        <p:tgtEl>
                                          <p:spTgt spid="295956"/>
                                        </p:tgtEl>
                                        <p:attrNameLst>
                                          <p:attrName>style.visibility</p:attrName>
                                        </p:attrNameLst>
                                      </p:cBhvr>
                                      <p:to>
                                        <p:strVal val="visible"/>
                                      </p:to>
                                    </p:set>
                                    <p:animEffect transition="in" filter="wipe(down)">
                                      <p:cBhvr>
                                        <p:cTn id="127" dur="500"/>
                                        <p:tgtEl>
                                          <p:spTgt spid="295956"/>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95985">
                                            <p:txEl>
                                              <p:pRg st="0" end="0"/>
                                            </p:txEl>
                                          </p:spTgt>
                                        </p:tgtEl>
                                        <p:attrNameLst>
                                          <p:attrName>style.visibility</p:attrName>
                                        </p:attrNameLst>
                                      </p:cBhvr>
                                      <p:to>
                                        <p:strVal val="visible"/>
                                      </p:to>
                                    </p:set>
                                    <p:animEffect transition="in" filter="wipe(left)">
                                      <p:cBhvr>
                                        <p:cTn id="132" dur="500"/>
                                        <p:tgtEl>
                                          <p:spTgt spid="295985">
                                            <p:txEl>
                                              <p:pRg st="0" end="0"/>
                                            </p:txEl>
                                          </p:spTgt>
                                        </p:tgtEl>
                                      </p:cBhvr>
                                    </p:animEffect>
                                  </p:childTnLst>
                                </p:cTn>
                              </p:par>
                            </p:childTnLst>
                          </p:cTn>
                        </p:par>
                        <p:par>
                          <p:cTn id="133" fill="hold" nodeType="afterGroup">
                            <p:stCondLst>
                              <p:cond delay="500"/>
                            </p:stCondLst>
                            <p:childTnLst>
                              <p:par>
                                <p:cTn id="134" presetID="22" presetClass="entr" presetSubtype="8" fill="hold" nodeType="afterEffect">
                                  <p:stCondLst>
                                    <p:cond delay="500"/>
                                  </p:stCondLst>
                                  <p:childTnLst>
                                    <p:set>
                                      <p:cBhvr>
                                        <p:cTn id="135" dur="1" fill="hold">
                                          <p:stCondLst>
                                            <p:cond delay="0"/>
                                          </p:stCondLst>
                                        </p:cTn>
                                        <p:tgtEl>
                                          <p:spTgt spid="295994"/>
                                        </p:tgtEl>
                                        <p:attrNameLst>
                                          <p:attrName>style.visibility</p:attrName>
                                        </p:attrNameLst>
                                      </p:cBhvr>
                                      <p:to>
                                        <p:strVal val="visible"/>
                                      </p:to>
                                    </p:set>
                                    <p:animEffect transition="in" filter="wipe(left)">
                                      <p:cBhvr>
                                        <p:cTn id="136" dur="500"/>
                                        <p:tgtEl>
                                          <p:spTgt spid="295994"/>
                                        </p:tgtEl>
                                      </p:cBhvr>
                                    </p:animEffect>
                                  </p:childTnLst>
                                </p:cTn>
                              </p:par>
                            </p:childTnLst>
                          </p:cTn>
                        </p:par>
                        <p:par>
                          <p:cTn id="137" fill="hold" nodeType="afterGroup">
                            <p:stCondLst>
                              <p:cond delay="1500"/>
                            </p:stCondLst>
                            <p:childTnLst>
                              <p:par>
                                <p:cTn id="138" presetID="22" presetClass="entr" presetSubtype="8" fill="hold" grpId="0" nodeType="afterEffect">
                                  <p:stCondLst>
                                    <p:cond delay="500"/>
                                  </p:stCondLst>
                                  <p:childTnLst>
                                    <p:set>
                                      <p:cBhvr>
                                        <p:cTn id="139" dur="1" fill="hold">
                                          <p:stCondLst>
                                            <p:cond delay="0"/>
                                          </p:stCondLst>
                                        </p:cTn>
                                        <p:tgtEl>
                                          <p:spTgt spid="295986">
                                            <p:txEl>
                                              <p:pRg st="0" end="0"/>
                                            </p:txEl>
                                          </p:spTgt>
                                        </p:tgtEl>
                                        <p:attrNameLst>
                                          <p:attrName>style.visibility</p:attrName>
                                        </p:attrNameLst>
                                      </p:cBhvr>
                                      <p:to>
                                        <p:strVal val="visible"/>
                                      </p:to>
                                    </p:set>
                                    <p:animEffect transition="in" filter="wipe(left)">
                                      <p:cBhvr>
                                        <p:cTn id="140" dur="500"/>
                                        <p:tgtEl>
                                          <p:spTgt spid="295986">
                                            <p:txEl>
                                              <p:pRg st="0" end="0"/>
                                            </p:txEl>
                                          </p:spTgt>
                                        </p:tgtEl>
                                      </p:cBhvr>
                                    </p:animEffect>
                                  </p:childTnLst>
                                </p:cTn>
                              </p:par>
                            </p:childTnLst>
                          </p:cTn>
                        </p:par>
                        <p:par>
                          <p:cTn id="141" fill="hold" nodeType="afterGroup">
                            <p:stCondLst>
                              <p:cond delay="2500"/>
                            </p:stCondLst>
                            <p:childTnLst>
                              <p:par>
                                <p:cTn id="142" presetID="22" presetClass="entr" presetSubtype="8" fill="hold" grpId="0" nodeType="afterEffect">
                                  <p:stCondLst>
                                    <p:cond delay="500"/>
                                  </p:stCondLst>
                                  <p:childTnLst>
                                    <p:set>
                                      <p:cBhvr>
                                        <p:cTn id="143" dur="1" fill="hold">
                                          <p:stCondLst>
                                            <p:cond delay="0"/>
                                          </p:stCondLst>
                                        </p:cTn>
                                        <p:tgtEl>
                                          <p:spTgt spid="295987">
                                            <p:txEl>
                                              <p:pRg st="0" end="0"/>
                                            </p:txEl>
                                          </p:spTgt>
                                        </p:tgtEl>
                                        <p:attrNameLst>
                                          <p:attrName>style.visibility</p:attrName>
                                        </p:attrNameLst>
                                      </p:cBhvr>
                                      <p:to>
                                        <p:strVal val="visible"/>
                                      </p:to>
                                    </p:set>
                                    <p:animEffect transition="in" filter="wipe(left)">
                                      <p:cBhvr>
                                        <p:cTn id="144" dur="500"/>
                                        <p:tgtEl>
                                          <p:spTgt spid="295987">
                                            <p:txEl>
                                              <p:pRg st="0" end="0"/>
                                            </p:txEl>
                                          </p:spTgt>
                                        </p:tgtEl>
                                      </p:cBhvr>
                                    </p:animEffect>
                                  </p:childTnLst>
                                </p:cTn>
                              </p:par>
                            </p:childTnLst>
                          </p:cTn>
                        </p:par>
                        <p:par>
                          <p:cTn id="145" fill="hold" nodeType="afterGroup">
                            <p:stCondLst>
                              <p:cond delay="3500"/>
                            </p:stCondLst>
                            <p:childTnLst>
                              <p:par>
                                <p:cTn id="146" presetID="9" presetClass="entr" presetSubtype="0" fill="hold" grpId="0" nodeType="afterEffect">
                                  <p:stCondLst>
                                    <p:cond delay="500"/>
                                  </p:stCondLst>
                                  <p:childTnLst>
                                    <p:set>
                                      <p:cBhvr>
                                        <p:cTn id="147" dur="1" fill="hold">
                                          <p:stCondLst>
                                            <p:cond delay="0"/>
                                          </p:stCondLst>
                                        </p:cTn>
                                        <p:tgtEl>
                                          <p:spTgt spid="295988">
                                            <p:txEl>
                                              <p:pRg st="0" end="0"/>
                                            </p:txEl>
                                          </p:spTgt>
                                        </p:tgtEl>
                                        <p:attrNameLst>
                                          <p:attrName>style.visibility</p:attrName>
                                        </p:attrNameLst>
                                      </p:cBhvr>
                                      <p:to>
                                        <p:strVal val="visible"/>
                                      </p:to>
                                    </p:set>
                                    <p:animEffect transition="in" filter="dissolve">
                                      <p:cBhvr>
                                        <p:cTn id="148" dur="500"/>
                                        <p:tgtEl>
                                          <p:spTgt spid="295988">
                                            <p:txEl>
                                              <p:pRg st="0" end="0"/>
                                            </p:txEl>
                                          </p:spTgt>
                                        </p:tgtEl>
                                      </p:cBhvr>
                                    </p:animEffect>
                                  </p:childTnLst>
                                </p:cTn>
                              </p:par>
                            </p:childTnLst>
                          </p:cTn>
                        </p:par>
                        <p:par>
                          <p:cTn id="149" fill="hold" nodeType="afterGroup">
                            <p:stCondLst>
                              <p:cond delay="4500"/>
                            </p:stCondLst>
                            <p:childTnLst>
                              <p:par>
                                <p:cTn id="150" presetID="9" presetClass="entr" presetSubtype="0" fill="hold" grpId="0" nodeType="afterEffect">
                                  <p:stCondLst>
                                    <p:cond delay="500"/>
                                  </p:stCondLst>
                                  <p:childTnLst>
                                    <p:set>
                                      <p:cBhvr>
                                        <p:cTn id="151" dur="1" fill="hold">
                                          <p:stCondLst>
                                            <p:cond delay="0"/>
                                          </p:stCondLst>
                                        </p:cTn>
                                        <p:tgtEl>
                                          <p:spTgt spid="295990">
                                            <p:txEl>
                                              <p:pRg st="0" end="0"/>
                                            </p:txEl>
                                          </p:spTgt>
                                        </p:tgtEl>
                                        <p:attrNameLst>
                                          <p:attrName>style.visibility</p:attrName>
                                        </p:attrNameLst>
                                      </p:cBhvr>
                                      <p:to>
                                        <p:strVal val="visible"/>
                                      </p:to>
                                    </p:set>
                                    <p:animEffect transition="in" filter="dissolve">
                                      <p:cBhvr>
                                        <p:cTn id="152" dur="500"/>
                                        <p:tgtEl>
                                          <p:spTgt spid="295990">
                                            <p:txEl>
                                              <p:pRg st="0" end="0"/>
                                            </p:txEl>
                                          </p:spTgt>
                                        </p:tgtEl>
                                      </p:cBhvr>
                                    </p:animEffect>
                                  </p:childTnLst>
                                </p:cTn>
                              </p:par>
                            </p:childTnLst>
                          </p:cTn>
                        </p:par>
                        <p:par>
                          <p:cTn id="153" fill="hold" nodeType="afterGroup">
                            <p:stCondLst>
                              <p:cond delay="5500"/>
                            </p:stCondLst>
                            <p:childTnLst>
                              <p:par>
                                <p:cTn id="154" presetID="22" presetClass="entr" presetSubtype="8" fill="hold" nodeType="afterEffect">
                                  <p:stCondLst>
                                    <p:cond delay="500"/>
                                  </p:stCondLst>
                                  <p:childTnLst>
                                    <p:set>
                                      <p:cBhvr>
                                        <p:cTn id="155" dur="1" fill="hold">
                                          <p:stCondLst>
                                            <p:cond delay="0"/>
                                          </p:stCondLst>
                                        </p:cTn>
                                        <p:tgtEl>
                                          <p:spTgt spid="295997"/>
                                        </p:tgtEl>
                                        <p:attrNameLst>
                                          <p:attrName>style.visibility</p:attrName>
                                        </p:attrNameLst>
                                      </p:cBhvr>
                                      <p:to>
                                        <p:strVal val="visible"/>
                                      </p:to>
                                    </p:set>
                                    <p:animEffect transition="in" filter="wipe(left)">
                                      <p:cBhvr>
                                        <p:cTn id="156" dur="500"/>
                                        <p:tgtEl>
                                          <p:spTgt spid="295997"/>
                                        </p:tgtEl>
                                      </p:cBhvr>
                                    </p:animEffect>
                                  </p:childTnLst>
                                </p:cTn>
                              </p:par>
                            </p:childTnLst>
                          </p:cTn>
                        </p:par>
                        <p:par>
                          <p:cTn id="157" fill="hold" nodeType="afterGroup">
                            <p:stCondLst>
                              <p:cond delay="6500"/>
                            </p:stCondLst>
                            <p:childTnLst>
                              <p:par>
                                <p:cTn id="158" presetID="22" presetClass="entr" presetSubtype="8" fill="hold" grpId="0" nodeType="afterEffect">
                                  <p:stCondLst>
                                    <p:cond delay="500"/>
                                  </p:stCondLst>
                                  <p:childTnLst>
                                    <p:set>
                                      <p:cBhvr>
                                        <p:cTn id="159" dur="1" fill="hold">
                                          <p:stCondLst>
                                            <p:cond delay="0"/>
                                          </p:stCondLst>
                                        </p:cTn>
                                        <p:tgtEl>
                                          <p:spTgt spid="295989">
                                            <p:txEl>
                                              <p:pRg st="0" end="0"/>
                                            </p:txEl>
                                          </p:spTgt>
                                        </p:tgtEl>
                                        <p:attrNameLst>
                                          <p:attrName>style.visibility</p:attrName>
                                        </p:attrNameLst>
                                      </p:cBhvr>
                                      <p:to>
                                        <p:strVal val="visible"/>
                                      </p:to>
                                    </p:set>
                                    <p:animEffect transition="in" filter="wipe(left)">
                                      <p:cBhvr>
                                        <p:cTn id="160" dur="500"/>
                                        <p:tgtEl>
                                          <p:spTgt spid="295989">
                                            <p:txEl>
                                              <p:pRg st="0" end="0"/>
                                            </p:txEl>
                                          </p:spTgt>
                                        </p:tgtEl>
                                      </p:cBhvr>
                                    </p:animEffect>
                                  </p:childTnLst>
                                </p:cTn>
                              </p:par>
                            </p:childTnLst>
                          </p:cTn>
                        </p:par>
                        <p:par>
                          <p:cTn id="161" fill="hold" nodeType="afterGroup">
                            <p:stCondLst>
                              <p:cond delay="7500"/>
                            </p:stCondLst>
                            <p:childTnLst>
                              <p:par>
                                <p:cTn id="162" presetID="22" presetClass="entr" presetSubtype="8" fill="hold" grpId="0" nodeType="afterEffect">
                                  <p:stCondLst>
                                    <p:cond delay="500"/>
                                  </p:stCondLst>
                                  <p:childTnLst>
                                    <p:set>
                                      <p:cBhvr>
                                        <p:cTn id="163" dur="1" fill="hold">
                                          <p:stCondLst>
                                            <p:cond delay="0"/>
                                          </p:stCondLst>
                                        </p:cTn>
                                        <p:tgtEl>
                                          <p:spTgt spid="295991">
                                            <p:txEl>
                                              <p:pRg st="0" end="0"/>
                                            </p:txEl>
                                          </p:spTgt>
                                        </p:tgtEl>
                                        <p:attrNameLst>
                                          <p:attrName>style.visibility</p:attrName>
                                        </p:attrNameLst>
                                      </p:cBhvr>
                                      <p:to>
                                        <p:strVal val="visible"/>
                                      </p:to>
                                    </p:set>
                                    <p:animEffect transition="in" filter="wipe(left)">
                                      <p:cBhvr>
                                        <p:cTn id="164" dur="500"/>
                                        <p:tgtEl>
                                          <p:spTgt spid="295991">
                                            <p:txEl>
                                              <p:pRg st="0" end="0"/>
                                            </p:txEl>
                                          </p:spTgt>
                                        </p:tgtEl>
                                      </p:cBhvr>
                                    </p:animEffect>
                                  </p:childTnLst>
                                </p:cTn>
                              </p:par>
                            </p:childTnLst>
                          </p:cTn>
                        </p:par>
                        <p:par>
                          <p:cTn id="165" fill="hold" nodeType="afterGroup">
                            <p:stCondLst>
                              <p:cond delay="8500"/>
                            </p:stCondLst>
                            <p:childTnLst>
                              <p:par>
                                <p:cTn id="166" presetID="9" presetClass="entr" presetSubtype="0" fill="hold" grpId="0" nodeType="afterEffect">
                                  <p:stCondLst>
                                    <p:cond delay="500"/>
                                  </p:stCondLst>
                                  <p:childTnLst>
                                    <p:set>
                                      <p:cBhvr>
                                        <p:cTn id="167" dur="1" fill="hold">
                                          <p:stCondLst>
                                            <p:cond delay="0"/>
                                          </p:stCondLst>
                                        </p:cTn>
                                        <p:tgtEl>
                                          <p:spTgt spid="295993">
                                            <p:txEl>
                                              <p:pRg st="0" end="0"/>
                                            </p:txEl>
                                          </p:spTgt>
                                        </p:tgtEl>
                                        <p:attrNameLst>
                                          <p:attrName>style.visibility</p:attrName>
                                        </p:attrNameLst>
                                      </p:cBhvr>
                                      <p:to>
                                        <p:strVal val="visible"/>
                                      </p:to>
                                    </p:set>
                                    <p:animEffect transition="in" filter="dissolve">
                                      <p:cBhvr>
                                        <p:cTn id="168" dur="500"/>
                                        <p:tgtEl>
                                          <p:spTgt spid="295993">
                                            <p:txEl>
                                              <p:pRg st="0" end="0"/>
                                            </p:txEl>
                                          </p:spTgt>
                                        </p:tgtEl>
                                      </p:cBhvr>
                                    </p:animEffect>
                                  </p:childTnLst>
                                </p:cTn>
                              </p:par>
                            </p:childTnLst>
                          </p:cTn>
                        </p:par>
                        <p:par>
                          <p:cTn id="169" fill="hold" nodeType="afterGroup">
                            <p:stCondLst>
                              <p:cond delay="9500"/>
                            </p:stCondLst>
                            <p:childTnLst>
                              <p:par>
                                <p:cTn id="170" presetID="22" presetClass="entr" presetSubtype="8" fill="hold" nodeType="afterEffect">
                                  <p:stCondLst>
                                    <p:cond delay="500"/>
                                  </p:stCondLst>
                                  <p:childTnLst>
                                    <p:set>
                                      <p:cBhvr>
                                        <p:cTn id="171" dur="1" fill="hold">
                                          <p:stCondLst>
                                            <p:cond delay="0"/>
                                          </p:stCondLst>
                                        </p:cTn>
                                        <p:tgtEl>
                                          <p:spTgt spid="296000"/>
                                        </p:tgtEl>
                                        <p:attrNameLst>
                                          <p:attrName>style.visibility</p:attrName>
                                        </p:attrNameLst>
                                      </p:cBhvr>
                                      <p:to>
                                        <p:strVal val="visible"/>
                                      </p:to>
                                    </p:set>
                                    <p:animEffect transition="in" filter="wipe(left)">
                                      <p:cBhvr>
                                        <p:cTn id="172" dur="500"/>
                                        <p:tgtEl>
                                          <p:spTgt spid="296000"/>
                                        </p:tgtEl>
                                      </p:cBhvr>
                                    </p:animEffect>
                                  </p:childTnLst>
                                </p:cTn>
                              </p:par>
                            </p:childTnLst>
                          </p:cTn>
                        </p:par>
                        <p:par>
                          <p:cTn id="173" fill="hold" nodeType="afterGroup">
                            <p:stCondLst>
                              <p:cond delay="10500"/>
                            </p:stCondLst>
                            <p:childTnLst>
                              <p:par>
                                <p:cTn id="174" presetID="22" presetClass="entr" presetSubtype="8" fill="hold" grpId="0" nodeType="afterEffect">
                                  <p:stCondLst>
                                    <p:cond delay="500"/>
                                  </p:stCondLst>
                                  <p:childTnLst>
                                    <p:set>
                                      <p:cBhvr>
                                        <p:cTn id="175" dur="1" fill="hold">
                                          <p:stCondLst>
                                            <p:cond delay="0"/>
                                          </p:stCondLst>
                                        </p:cTn>
                                        <p:tgtEl>
                                          <p:spTgt spid="295992">
                                            <p:txEl>
                                              <p:pRg st="0" end="0"/>
                                            </p:txEl>
                                          </p:spTgt>
                                        </p:tgtEl>
                                        <p:attrNameLst>
                                          <p:attrName>style.visibility</p:attrName>
                                        </p:attrNameLst>
                                      </p:cBhvr>
                                      <p:to>
                                        <p:strVal val="visible"/>
                                      </p:to>
                                    </p:set>
                                    <p:animEffect transition="in" filter="wipe(left)">
                                      <p:cBhvr>
                                        <p:cTn id="176" dur="500"/>
                                        <p:tgtEl>
                                          <p:spTgt spid="295992">
                                            <p:txEl>
                                              <p:pRg st="0" end="0"/>
                                            </p:txEl>
                                          </p:spTgt>
                                        </p:tgtEl>
                                      </p:cBhvr>
                                    </p:animEffect>
                                  </p:childTnLst>
                                </p:cTn>
                              </p:par>
                            </p:childTnLst>
                          </p:cTn>
                        </p:par>
                        <p:par>
                          <p:cTn id="177" fill="hold" nodeType="afterGroup">
                            <p:stCondLst>
                              <p:cond delay="11500"/>
                            </p:stCondLst>
                            <p:childTnLst>
                              <p:par>
                                <p:cTn id="178" presetID="22" presetClass="entr" presetSubtype="8" fill="hold" grpId="0" nodeType="afterEffect">
                                  <p:stCondLst>
                                    <p:cond delay="500"/>
                                  </p:stCondLst>
                                  <p:childTnLst>
                                    <p:set>
                                      <p:cBhvr>
                                        <p:cTn id="179" dur="1" fill="hold">
                                          <p:stCondLst>
                                            <p:cond delay="0"/>
                                          </p:stCondLst>
                                        </p:cTn>
                                        <p:tgtEl>
                                          <p:spTgt spid="296003">
                                            <p:txEl>
                                              <p:pRg st="0" end="0"/>
                                            </p:txEl>
                                          </p:spTgt>
                                        </p:tgtEl>
                                        <p:attrNameLst>
                                          <p:attrName>style.visibility</p:attrName>
                                        </p:attrNameLst>
                                      </p:cBhvr>
                                      <p:to>
                                        <p:strVal val="visible"/>
                                      </p:to>
                                    </p:set>
                                    <p:animEffect transition="in" filter="wipe(left)">
                                      <p:cBhvr>
                                        <p:cTn id="180" dur="500"/>
                                        <p:tgtEl>
                                          <p:spTgt spid="296003">
                                            <p:txEl>
                                              <p:pRg st="0" end="0"/>
                                            </p:txEl>
                                          </p:spTgt>
                                        </p:tgtEl>
                                      </p:cBhvr>
                                    </p:animEffect>
                                  </p:childTnLst>
                                </p:cTn>
                              </p:par>
                            </p:childTnLst>
                          </p:cTn>
                        </p:par>
                        <p:par>
                          <p:cTn id="181" fill="hold" nodeType="afterGroup">
                            <p:stCondLst>
                              <p:cond delay="12500"/>
                            </p:stCondLst>
                            <p:childTnLst>
                              <p:par>
                                <p:cTn id="182" presetID="9" presetClass="entr" presetSubtype="0" fill="hold" grpId="0" nodeType="afterEffect">
                                  <p:stCondLst>
                                    <p:cond delay="500"/>
                                  </p:stCondLst>
                                  <p:childTnLst>
                                    <p:set>
                                      <p:cBhvr>
                                        <p:cTn id="183" dur="1" fill="hold">
                                          <p:stCondLst>
                                            <p:cond delay="0"/>
                                          </p:stCondLst>
                                        </p:cTn>
                                        <p:tgtEl>
                                          <p:spTgt spid="296004">
                                            <p:txEl>
                                              <p:pRg st="0" end="0"/>
                                            </p:txEl>
                                          </p:spTgt>
                                        </p:tgtEl>
                                        <p:attrNameLst>
                                          <p:attrName>style.visibility</p:attrName>
                                        </p:attrNameLst>
                                      </p:cBhvr>
                                      <p:to>
                                        <p:strVal val="visible"/>
                                      </p:to>
                                    </p:set>
                                    <p:animEffect transition="in" filter="dissolve">
                                      <p:cBhvr>
                                        <p:cTn id="184" dur="500"/>
                                        <p:tgtEl>
                                          <p:spTgt spid="296004">
                                            <p:txEl>
                                              <p:pRg st="0" end="0"/>
                                            </p:txEl>
                                          </p:spTgt>
                                        </p:tgtEl>
                                      </p:cBhvr>
                                    </p:animEffect>
                                  </p:childTnLst>
                                </p:cTn>
                              </p:par>
                            </p:childTnLst>
                          </p:cTn>
                        </p:par>
                        <p:par>
                          <p:cTn id="185" fill="hold" nodeType="afterGroup">
                            <p:stCondLst>
                              <p:cond delay="13500"/>
                            </p:stCondLst>
                            <p:childTnLst>
                              <p:par>
                                <p:cTn id="186" presetID="17" presetClass="entr" presetSubtype="4" fill="hold" grpId="0" nodeType="afterEffect">
                                  <p:stCondLst>
                                    <p:cond delay="500"/>
                                  </p:stCondLst>
                                  <p:childTnLst>
                                    <p:set>
                                      <p:cBhvr>
                                        <p:cTn id="187" dur="1" fill="hold">
                                          <p:stCondLst>
                                            <p:cond delay="0"/>
                                          </p:stCondLst>
                                        </p:cTn>
                                        <p:tgtEl>
                                          <p:spTgt spid="296005"/>
                                        </p:tgtEl>
                                        <p:attrNameLst>
                                          <p:attrName>style.visibility</p:attrName>
                                        </p:attrNameLst>
                                      </p:cBhvr>
                                      <p:to>
                                        <p:strVal val="visible"/>
                                      </p:to>
                                    </p:set>
                                    <p:anim calcmode="lin" valueType="num">
                                      <p:cBhvr>
                                        <p:cTn id="188" dur="500" fill="hold"/>
                                        <p:tgtEl>
                                          <p:spTgt spid="296005"/>
                                        </p:tgtEl>
                                        <p:attrNameLst>
                                          <p:attrName>ppt_x</p:attrName>
                                        </p:attrNameLst>
                                      </p:cBhvr>
                                      <p:tavLst>
                                        <p:tav tm="0">
                                          <p:val>
                                            <p:strVal val="#ppt_x"/>
                                          </p:val>
                                        </p:tav>
                                        <p:tav tm="100000">
                                          <p:val>
                                            <p:strVal val="#ppt_x"/>
                                          </p:val>
                                        </p:tav>
                                      </p:tavLst>
                                    </p:anim>
                                    <p:anim calcmode="lin" valueType="num">
                                      <p:cBhvr>
                                        <p:cTn id="189" dur="500" fill="hold"/>
                                        <p:tgtEl>
                                          <p:spTgt spid="296005"/>
                                        </p:tgtEl>
                                        <p:attrNameLst>
                                          <p:attrName>ppt_y</p:attrName>
                                        </p:attrNameLst>
                                      </p:cBhvr>
                                      <p:tavLst>
                                        <p:tav tm="0">
                                          <p:val>
                                            <p:strVal val="#ppt_y+#ppt_h/2"/>
                                          </p:val>
                                        </p:tav>
                                        <p:tav tm="100000">
                                          <p:val>
                                            <p:strVal val="#ppt_y"/>
                                          </p:val>
                                        </p:tav>
                                      </p:tavLst>
                                    </p:anim>
                                    <p:anim calcmode="lin" valueType="num">
                                      <p:cBhvr>
                                        <p:cTn id="190" dur="500" fill="hold"/>
                                        <p:tgtEl>
                                          <p:spTgt spid="296005"/>
                                        </p:tgtEl>
                                        <p:attrNameLst>
                                          <p:attrName>ppt_w</p:attrName>
                                        </p:attrNameLst>
                                      </p:cBhvr>
                                      <p:tavLst>
                                        <p:tav tm="0">
                                          <p:val>
                                            <p:strVal val="#ppt_w"/>
                                          </p:val>
                                        </p:tav>
                                        <p:tav tm="100000">
                                          <p:val>
                                            <p:strVal val="#ppt_w"/>
                                          </p:val>
                                        </p:tav>
                                      </p:tavLst>
                                    </p:anim>
                                    <p:anim calcmode="lin" valueType="num">
                                      <p:cBhvr>
                                        <p:cTn id="191" dur="500" fill="hold"/>
                                        <p:tgtEl>
                                          <p:spTgt spid="296005"/>
                                        </p:tgtEl>
                                        <p:attrNameLst>
                                          <p:attrName>ppt_h</p:attrName>
                                        </p:attrNameLst>
                                      </p:cBhvr>
                                      <p:tavLst>
                                        <p:tav tm="0">
                                          <p:val>
                                            <p:fltVal val="0"/>
                                          </p:val>
                                        </p:tav>
                                        <p:tav tm="100000">
                                          <p:val>
                                            <p:strVal val="#ppt_h"/>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296006">
                                            <p:txEl>
                                              <p:pRg st="0" end="0"/>
                                            </p:txEl>
                                          </p:spTgt>
                                        </p:tgtEl>
                                        <p:attrNameLst>
                                          <p:attrName>style.visibility</p:attrName>
                                        </p:attrNameLst>
                                      </p:cBhvr>
                                      <p:to>
                                        <p:strVal val="visible"/>
                                      </p:to>
                                    </p:set>
                                    <p:animEffect transition="in" filter="wipe(left)">
                                      <p:cBhvr>
                                        <p:cTn id="196" dur="500"/>
                                        <p:tgtEl>
                                          <p:spTgt spid="296006">
                                            <p:txEl>
                                              <p:pRg st="0" end="0"/>
                                            </p:txEl>
                                          </p:spTgt>
                                        </p:tgtEl>
                                      </p:cBhvr>
                                    </p:animEffect>
                                  </p:childTnLst>
                                </p:cTn>
                              </p:par>
                            </p:childTnLst>
                          </p:cTn>
                        </p:par>
                        <p:par>
                          <p:cTn id="197" fill="hold" nodeType="afterGroup">
                            <p:stCondLst>
                              <p:cond delay="500"/>
                            </p:stCondLst>
                            <p:childTnLst>
                              <p:par>
                                <p:cTn id="198" presetID="22" presetClass="entr" presetSubtype="8" fill="hold" nodeType="afterEffect">
                                  <p:stCondLst>
                                    <p:cond delay="500"/>
                                  </p:stCondLst>
                                  <p:childTnLst>
                                    <p:set>
                                      <p:cBhvr>
                                        <p:cTn id="199" dur="1" fill="hold">
                                          <p:stCondLst>
                                            <p:cond delay="0"/>
                                          </p:stCondLst>
                                        </p:cTn>
                                        <p:tgtEl>
                                          <p:spTgt spid="296012"/>
                                        </p:tgtEl>
                                        <p:attrNameLst>
                                          <p:attrName>style.visibility</p:attrName>
                                        </p:attrNameLst>
                                      </p:cBhvr>
                                      <p:to>
                                        <p:strVal val="visible"/>
                                      </p:to>
                                    </p:set>
                                    <p:animEffect transition="in" filter="wipe(left)">
                                      <p:cBhvr>
                                        <p:cTn id="200" dur="500"/>
                                        <p:tgtEl>
                                          <p:spTgt spid="296012"/>
                                        </p:tgtEl>
                                      </p:cBhvr>
                                    </p:animEffect>
                                  </p:childTnLst>
                                </p:cTn>
                              </p:par>
                            </p:childTnLst>
                          </p:cTn>
                        </p:par>
                        <p:par>
                          <p:cTn id="201" fill="hold" nodeType="afterGroup">
                            <p:stCondLst>
                              <p:cond delay="1500"/>
                            </p:stCondLst>
                            <p:childTnLst>
                              <p:par>
                                <p:cTn id="202" presetID="22" presetClass="entr" presetSubtype="8" fill="hold" grpId="0" nodeType="afterEffect">
                                  <p:stCondLst>
                                    <p:cond delay="500"/>
                                  </p:stCondLst>
                                  <p:childTnLst>
                                    <p:set>
                                      <p:cBhvr>
                                        <p:cTn id="203" dur="1" fill="hold">
                                          <p:stCondLst>
                                            <p:cond delay="0"/>
                                          </p:stCondLst>
                                        </p:cTn>
                                        <p:tgtEl>
                                          <p:spTgt spid="296007">
                                            <p:txEl>
                                              <p:pRg st="0" end="0"/>
                                            </p:txEl>
                                          </p:spTgt>
                                        </p:tgtEl>
                                        <p:attrNameLst>
                                          <p:attrName>style.visibility</p:attrName>
                                        </p:attrNameLst>
                                      </p:cBhvr>
                                      <p:to>
                                        <p:strVal val="visible"/>
                                      </p:to>
                                    </p:set>
                                    <p:animEffect transition="in" filter="wipe(left)">
                                      <p:cBhvr>
                                        <p:cTn id="204" dur="500"/>
                                        <p:tgtEl>
                                          <p:spTgt spid="296007">
                                            <p:txEl>
                                              <p:pRg st="0" end="0"/>
                                            </p:txEl>
                                          </p:spTgt>
                                        </p:tgtEl>
                                      </p:cBhvr>
                                    </p:animEffect>
                                  </p:childTnLst>
                                </p:cTn>
                              </p:par>
                            </p:childTnLst>
                          </p:cTn>
                        </p:par>
                        <p:par>
                          <p:cTn id="205" fill="hold" nodeType="afterGroup">
                            <p:stCondLst>
                              <p:cond delay="2500"/>
                            </p:stCondLst>
                            <p:childTnLst>
                              <p:par>
                                <p:cTn id="206" presetID="22" presetClass="entr" presetSubtype="8" fill="hold" grpId="0" nodeType="afterEffect">
                                  <p:stCondLst>
                                    <p:cond delay="500"/>
                                  </p:stCondLst>
                                  <p:childTnLst>
                                    <p:set>
                                      <p:cBhvr>
                                        <p:cTn id="207" dur="1" fill="hold">
                                          <p:stCondLst>
                                            <p:cond delay="0"/>
                                          </p:stCondLst>
                                        </p:cTn>
                                        <p:tgtEl>
                                          <p:spTgt spid="296008">
                                            <p:txEl>
                                              <p:pRg st="0" end="0"/>
                                            </p:txEl>
                                          </p:spTgt>
                                        </p:tgtEl>
                                        <p:attrNameLst>
                                          <p:attrName>style.visibility</p:attrName>
                                        </p:attrNameLst>
                                      </p:cBhvr>
                                      <p:to>
                                        <p:strVal val="visible"/>
                                      </p:to>
                                    </p:set>
                                    <p:animEffect transition="in" filter="wipe(left)">
                                      <p:cBhvr>
                                        <p:cTn id="208" dur="500"/>
                                        <p:tgtEl>
                                          <p:spTgt spid="296008">
                                            <p:txEl>
                                              <p:pRg st="0" end="0"/>
                                            </p:txEl>
                                          </p:spTgt>
                                        </p:tgtEl>
                                      </p:cBhvr>
                                    </p:animEffect>
                                  </p:childTnLst>
                                </p:cTn>
                              </p:par>
                            </p:childTnLst>
                          </p:cTn>
                        </p:par>
                        <p:par>
                          <p:cTn id="209" fill="hold" nodeType="afterGroup">
                            <p:stCondLst>
                              <p:cond delay="3500"/>
                            </p:stCondLst>
                            <p:childTnLst>
                              <p:par>
                                <p:cTn id="210" presetID="9" presetClass="entr" presetSubtype="0" fill="hold" grpId="0" nodeType="afterEffect">
                                  <p:stCondLst>
                                    <p:cond delay="500"/>
                                  </p:stCondLst>
                                  <p:childTnLst>
                                    <p:set>
                                      <p:cBhvr>
                                        <p:cTn id="211" dur="1" fill="hold">
                                          <p:stCondLst>
                                            <p:cond delay="0"/>
                                          </p:stCondLst>
                                        </p:cTn>
                                        <p:tgtEl>
                                          <p:spTgt spid="296009">
                                            <p:txEl>
                                              <p:pRg st="0" end="0"/>
                                            </p:txEl>
                                          </p:spTgt>
                                        </p:tgtEl>
                                        <p:attrNameLst>
                                          <p:attrName>style.visibility</p:attrName>
                                        </p:attrNameLst>
                                      </p:cBhvr>
                                      <p:to>
                                        <p:strVal val="visible"/>
                                      </p:to>
                                    </p:set>
                                    <p:animEffect transition="in" filter="dissolve">
                                      <p:cBhvr>
                                        <p:cTn id="212" dur="500"/>
                                        <p:tgtEl>
                                          <p:spTgt spid="296009">
                                            <p:txEl>
                                              <p:pRg st="0" end="0"/>
                                            </p:txEl>
                                          </p:spTgt>
                                        </p:tgtEl>
                                      </p:cBhvr>
                                    </p:animEffect>
                                  </p:childTnLst>
                                </p:cTn>
                              </p:par>
                            </p:childTnLst>
                          </p:cTn>
                        </p:par>
                        <p:par>
                          <p:cTn id="213" fill="hold" nodeType="afterGroup">
                            <p:stCondLst>
                              <p:cond delay="4500"/>
                            </p:stCondLst>
                            <p:childTnLst>
                              <p:par>
                                <p:cTn id="214" presetID="9" presetClass="entr" presetSubtype="0" fill="hold" grpId="0" nodeType="afterEffect">
                                  <p:stCondLst>
                                    <p:cond delay="500"/>
                                  </p:stCondLst>
                                  <p:childTnLst>
                                    <p:set>
                                      <p:cBhvr>
                                        <p:cTn id="215" dur="1" fill="hold">
                                          <p:stCondLst>
                                            <p:cond delay="0"/>
                                          </p:stCondLst>
                                        </p:cTn>
                                        <p:tgtEl>
                                          <p:spTgt spid="296011">
                                            <p:txEl>
                                              <p:pRg st="0" end="0"/>
                                            </p:txEl>
                                          </p:spTgt>
                                        </p:tgtEl>
                                        <p:attrNameLst>
                                          <p:attrName>style.visibility</p:attrName>
                                        </p:attrNameLst>
                                      </p:cBhvr>
                                      <p:to>
                                        <p:strVal val="visible"/>
                                      </p:to>
                                    </p:set>
                                    <p:animEffect transition="in" filter="dissolve">
                                      <p:cBhvr>
                                        <p:cTn id="216" dur="500"/>
                                        <p:tgtEl>
                                          <p:spTgt spid="296011">
                                            <p:txEl>
                                              <p:pRg st="0" end="0"/>
                                            </p:txEl>
                                          </p:spTgt>
                                        </p:tgtEl>
                                      </p:cBhvr>
                                    </p:animEffect>
                                  </p:childTnLst>
                                </p:cTn>
                              </p:par>
                            </p:childTnLst>
                          </p:cTn>
                        </p:par>
                        <p:par>
                          <p:cTn id="217" fill="hold" nodeType="afterGroup">
                            <p:stCondLst>
                              <p:cond delay="5500"/>
                            </p:stCondLst>
                            <p:childTnLst>
                              <p:par>
                                <p:cTn id="218" presetID="22" presetClass="entr" presetSubtype="8" fill="hold" nodeType="afterEffect">
                                  <p:stCondLst>
                                    <p:cond delay="500"/>
                                  </p:stCondLst>
                                  <p:childTnLst>
                                    <p:set>
                                      <p:cBhvr>
                                        <p:cTn id="219" dur="1" fill="hold">
                                          <p:stCondLst>
                                            <p:cond delay="0"/>
                                          </p:stCondLst>
                                        </p:cTn>
                                        <p:tgtEl>
                                          <p:spTgt spid="296015"/>
                                        </p:tgtEl>
                                        <p:attrNameLst>
                                          <p:attrName>style.visibility</p:attrName>
                                        </p:attrNameLst>
                                      </p:cBhvr>
                                      <p:to>
                                        <p:strVal val="visible"/>
                                      </p:to>
                                    </p:set>
                                    <p:animEffect transition="in" filter="wipe(left)">
                                      <p:cBhvr>
                                        <p:cTn id="220" dur="500"/>
                                        <p:tgtEl>
                                          <p:spTgt spid="296015"/>
                                        </p:tgtEl>
                                      </p:cBhvr>
                                    </p:animEffect>
                                  </p:childTnLst>
                                </p:cTn>
                              </p:par>
                            </p:childTnLst>
                          </p:cTn>
                        </p:par>
                        <p:par>
                          <p:cTn id="221" fill="hold" nodeType="afterGroup">
                            <p:stCondLst>
                              <p:cond delay="6500"/>
                            </p:stCondLst>
                            <p:childTnLst>
                              <p:par>
                                <p:cTn id="222" presetID="22" presetClass="entr" presetSubtype="8" fill="hold" grpId="0" nodeType="afterEffect">
                                  <p:stCondLst>
                                    <p:cond delay="500"/>
                                  </p:stCondLst>
                                  <p:childTnLst>
                                    <p:set>
                                      <p:cBhvr>
                                        <p:cTn id="223" dur="1" fill="hold">
                                          <p:stCondLst>
                                            <p:cond delay="0"/>
                                          </p:stCondLst>
                                        </p:cTn>
                                        <p:tgtEl>
                                          <p:spTgt spid="296010">
                                            <p:txEl>
                                              <p:pRg st="0" end="0"/>
                                            </p:txEl>
                                          </p:spTgt>
                                        </p:tgtEl>
                                        <p:attrNameLst>
                                          <p:attrName>style.visibility</p:attrName>
                                        </p:attrNameLst>
                                      </p:cBhvr>
                                      <p:to>
                                        <p:strVal val="visible"/>
                                      </p:to>
                                    </p:set>
                                    <p:animEffect transition="in" filter="wipe(left)">
                                      <p:cBhvr>
                                        <p:cTn id="224" dur="500"/>
                                        <p:tgtEl>
                                          <p:spTgt spid="296010">
                                            <p:txEl>
                                              <p:pRg st="0" end="0"/>
                                            </p:txEl>
                                          </p:spTgt>
                                        </p:tgtEl>
                                      </p:cBhvr>
                                    </p:animEffect>
                                  </p:childTnLst>
                                </p:cTn>
                              </p:par>
                            </p:childTnLst>
                          </p:cTn>
                        </p:par>
                        <p:par>
                          <p:cTn id="225" fill="hold" nodeType="afterGroup">
                            <p:stCondLst>
                              <p:cond delay="7500"/>
                            </p:stCondLst>
                            <p:childTnLst>
                              <p:par>
                                <p:cTn id="226" presetID="22" presetClass="entr" presetSubtype="8" fill="hold" grpId="0" nodeType="afterEffect">
                                  <p:stCondLst>
                                    <p:cond delay="500"/>
                                  </p:stCondLst>
                                  <p:childTnLst>
                                    <p:set>
                                      <p:cBhvr>
                                        <p:cTn id="227" dur="1" fill="hold">
                                          <p:stCondLst>
                                            <p:cond delay="0"/>
                                          </p:stCondLst>
                                        </p:cTn>
                                        <p:tgtEl>
                                          <p:spTgt spid="296018">
                                            <p:txEl>
                                              <p:pRg st="0" end="0"/>
                                            </p:txEl>
                                          </p:spTgt>
                                        </p:tgtEl>
                                        <p:attrNameLst>
                                          <p:attrName>style.visibility</p:attrName>
                                        </p:attrNameLst>
                                      </p:cBhvr>
                                      <p:to>
                                        <p:strVal val="visible"/>
                                      </p:to>
                                    </p:set>
                                    <p:animEffect transition="in" filter="wipe(left)">
                                      <p:cBhvr>
                                        <p:cTn id="228" dur="500"/>
                                        <p:tgtEl>
                                          <p:spTgt spid="296018">
                                            <p:txEl>
                                              <p:pRg st="0" end="0"/>
                                            </p:txEl>
                                          </p:spTgt>
                                        </p:tgtEl>
                                      </p:cBhvr>
                                    </p:animEffect>
                                  </p:childTnLst>
                                </p:cTn>
                              </p:par>
                            </p:childTnLst>
                          </p:cTn>
                        </p:par>
                        <p:par>
                          <p:cTn id="229" fill="hold" nodeType="afterGroup">
                            <p:stCondLst>
                              <p:cond delay="8500"/>
                            </p:stCondLst>
                            <p:childTnLst>
                              <p:par>
                                <p:cTn id="230" presetID="9" presetClass="entr" presetSubtype="0" fill="hold" grpId="0" nodeType="afterEffect">
                                  <p:stCondLst>
                                    <p:cond delay="500"/>
                                  </p:stCondLst>
                                  <p:childTnLst>
                                    <p:set>
                                      <p:cBhvr>
                                        <p:cTn id="231" dur="1" fill="hold">
                                          <p:stCondLst>
                                            <p:cond delay="0"/>
                                          </p:stCondLst>
                                        </p:cTn>
                                        <p:tgtEl>
                                          <p:spTgt spid="296019">
                                            <p:txEl>
                                              <p:pRg st="0" end="0"/>
                                            </p:txEl>
                                          </p:spTgt>
                                        </p:tgtEl>
                                        <p:attrNameLst>
                                          <p:attrName>style.visibility</p:attrName>
                                        </p:attrNameLst>
                                      </p:cBhvr>
                                      <p:to>
                                        <p:strVal val="visible"/>
                                      </p:to>
                                    </p:set>
                                    <p:animEffect transition="in" filter="dissolve">
                                      <p:cBhvr>
                                        <p:cTn id="232" dur="500"/>
                                        <p:tgtEl>
                                          <p:spTgt spid="296019">
                                            <p:txEl>
                                              <p:pRg st="0" end="0"/>
                                            </p:txEl>
                                          </p:spTgt>
                                        </p:tgtEl>
                                      </p:cBhvr>
                                    </p:animEffect>
                                  </p:childTnLst>
                                </p:cTn>
                              </p:par>
                            </p:childTnLst>
                          </p:cTn>
                        </p:par>
                        <p:par>
                          <p:cTn id="233" fill="hold" nodeType="afterGroup">
                            <p:stCondLst>
                              <p:cond delay="9500"/>
                            </p:stCondLst>
                            <p:childTnLst>
                              <p:par>
                                <p:cTn id="234" presetID="17" presetClass="entr" presetSubtype="4" fill="hold" grpId="0" nodeType="afterEffect">
                                  <p:stCondLst>
                                    <p:cond delay="500"/>
                                  </p:stCondLst>
                                  <p:childTnLst>
                                    <p:set>
                                      <p:cBhvr>
                                        <p:cTn id="235" dur="1" fill="hold">
                                          <p:stCondLst>
                                            <p:cond delay="0"/>
                                          </p:stCondLst>
                                        </p:cTn>
                                        <p:tgtEl>
                                          <p:spTgt spid="296020"/>
                                        </p:tgtEl>
                                        <p:attrNameLst>
                                          <p:attrName>style.visibility</p:attrName>
                                        </p:attrNameLst>
                                      </p:cBhvr>
                                      <p:to>
                                        <p:strVal val="visible"/>
                                      </p:to>
                                    </p:set>
                                    <p:anim calcmode="lin" valueType="num">
                                      <p:cBhvr>
                                        <p:cTn id="236" dur="500" fill="hold"/>
                                        <p:tgtEl>
                                          <p:spTgt spid="296020"/>
                                        </p:tgtEl>
                                        <p:attrNameLst>
                                          <p:attrName>ppt_x</p:attrName>
                                        </p:attrNameLst>
                                      </p:cBhvr>
                                      <p:tavLst>
                                        <p:tav tm="0">
                                          <p:val>
                                            <p:strVal val="#ppt_x"/>
                                          </p:val>
                                        </p:tav>
                                        <p:tav tm="100000">
                                          <p:val>
                                            <p:strVal val="#ppt_x"/>
                                          </p:val>
                                        </p:tav>
                                      </p:tavLst>
                                    </p:anim>
                                    <p:anim calcmode="lin" valueType="num">
                                      <p:cBhvr>
                                        <p:cTn id="237" dur="500" fill="hold"/>
                                        <p:tgtEl>
                                          <p:spTgt spid="296020"/>
                                        </p:tgtEl>
                                        <p:attrNameLst>
                                          <p:attrName>ppt_y</p:attrName>
                                        </p:attrNameLst>
                                      </p:cBhvr>
                                      <p:tavLst>
                                        <p:tav tm="0">
                                          <p:val>
                                            <p:strVal val="#ppt_y+#ppt_h/2"/>
                                          </p:val>
                                        </p:tav>
                                        <p:tav tm="100000">
                                          <p:val>
                                            <p:strVal val="#ppt_y"/>
                                          </p:val>
                                        </p:tav>
                                      </p:tavLst>
                                    </p:anim>
                                    <p:anim calcmode="lin" valueType="num">
                                      <p:cBhvr>
                                        <p:cTn id="238" dur="500" fill="hold"/>
                                        <p:tgtEl>
                                          <p:spTgt spid="296020"/>
                                        </p:tgtEl>
                                        <p:attrNameLst>
                                          <p:attrName>ppt_w</p:attrName>
                                        </p:attrNameLst>
                                      </p:cBhvr>
                                      <p:tavLst>
                                        <p:tav tm="0">
                                          <p:val>
                                            <p:strVal val="#ppt_w"/>
                                          </p:val>
                                        </p:tav>
                                        <p:tav tm="100000">
                                          <p:val>
                                            <p:strVal val="#ppt_w"/>
                                          </p:val>
                                        </p:tav>
                                      </p:tavLst>
                                    </p:anim>
                                    <p:anim calcmode="lin" valueType="num">
                                      <p:cBhvr>
                                        <p:cTn id="239" dur="500" fill="hold"/>
                                        <p:tgtEl>
                                          <p:spTgt spid="296020"/>
                                        </p:tgtEl>
                                        <p:attrNameLst>
                                          <p:attrName>ppt_h</p:attrName>
                                        </p:attrNameLst>
                                      </p:cBhvr>
                                      <p:tavLst>
                                        <p:tav tm="0">
                                          <p:val>
                                            <p:fltVal val="0"/>
                                          </p:val>
                                        </p:tav>
                                        <p:tav tm="100000">
                                          <p:val>
                                            <p:strVal val="#ppt_h"/>
                                          </p:val>
                                        </p:tav>
                                      </p:tavLst>
                                    </p:anim>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2" presetClass="entr" presetSubtype="8" fill="hold" grpId="0" nodeType="clickEffect">
                                  <p:stCondLst>
                                    <p:cond delay="0"/>
                                  </p:stCondLst>
                                  <p:childTnLst>
                                    <p:set>
                                      <p:cBhvr>
                                        <p:cTn id="243" dur="1" fill="hold">
                                          <p:stCondLst>
                                            <p:cond delay="0"/>
                                          </p:stCondLst>
                                        </p:cTn>
                                        <p:tgtEl>
                                          <p:spTgt spid="295939"/>
                                        </p:tgtEl>
                                        <p:attrNameLst>
                                          <p:attrName>style.visibility</p:attrName>
                                        </p:attrNameLst>
                                      </p:cBhvr>
                                      <p:to>
                                        <p:strVal val="visible"/>
                                      </p:to>
                                    </p:set>
                                    <p:animEffect transition="in" filter="wipe(left)">
                                      <p:cBhvr>
                                        <p:cTn id="244" dur="1000"/>
                                        <p:tgtEl>
                                          <p:spTgt spid="295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p:bldP spid="295940" grpId="0"/>
      <p:bldP spid="295941" grpId="0"/>
      <p:bldP spid="295942" grpId="0"/>
      <p:bldP spid="295943" grpId="0"/>
      <p:bldP spid="295944" grpId="0"/>
      <p:bldP spid="295945" grpId="0"/>
      <p:bldP spid="295946" grpId="0"/>
      <p:bldP spid="295947" grpId="0"/>
      <p:bldP spid="295948" grpId="0"/>
      <p:bldP spid="295949" grpId="0"/>
      <p:bldP spid="295950" grpId="0"/>
      <p:bldP spid="295951" grpId="0"/>
      <p:bldP spid="295952" grpId="0"/>
      <p:bldP spid="295953" grpId="0"/>
      <p:bldP spid="295954" grpId="0"/>
      <p:bldP spid="295955" grpId="0"/>
      <p:bldP spid="295956" grpId="0" animBg="1"/>
      <p:bldP spid="295972" grpId="0"/>
      <p:bldP spid="295973" grpId="0"/>
      <p:bldP spid="295974" grpId="0"/>
      <p:bldP spid="295978" grpId="0"/>
      <p:bldP spid="295979" grpId="0"/>
      <p:bldP spid="295983" grpId="0"/>
      <p:bldP spid="295984" grpId="0"/>
      <p:bldP spid="295985" grpId="0" build="p" autoUpdateAnimBg="0"/>
      <p:bldP spid="295986" grpId="0" build="p" autoUpdateAnimBg="0" advAuto="1000"/>
      <p:bldP spid="295987" grpId="0" build="p" autoUpdateAnimBg="0" advAuto="1000"/>
      <p:bldP spid="295988" grpId="0" build="p" autoUpdateAnimBg="0" advAuto="1000"/>
      <p:bldP spid="295989" grpId="0" build="p" autoUpdateAnimBg="0" advAuto="1000"/>
      <p:bldP spid="295990" grpId="0" build="p" autoUpdateAnimBg="0" advAuto="1000"/>
      <p:bldP spid="295991" grpId="0" build="p" autoUpdateAnimBg="0" advAuto="1000"/>
      <p:bldP spid="295992" grpId="0" build="p" autoUpdateAnimBg="0" advAuto="1000"/>
      <p:bldP spid="295993" grpId="0" build="p" autoUpdateAnimBg="0" advAuto="1000"/>
      <p:bldP spid="296003" grpId="0" build="p" autoUpdateAnimBg="0" advAuto="1000"/>
      <p:bldP spid="296004" grpId="0" build="p" autoUpdateAnimBg="0" advAuto="1000"/>
      <p:bldP spid="296005" grpId="0" animBg="1"/>
      <p:bldP spid="296006" grpId="0" build="p" autoUpdateAnimBg="0"/>
      <p:bldP spid="296007" grpId="0" build="p" autoUpdateAnimBg="0" advAuto="1000"/>
      <p:bldP spid="296008" grpId="0" build="p" autoUpdateAnimBg="0" advAuto="1000"/>
      <p:bldP spid="296009" grpId="0" build="p" autoUpdateAnimBg="0" advAuto="1000"/>
      <p:bldP spid="296010" grpId="0" build="p" autoUpdateAnimBg="0" advAuto="1000"/>
      <p:bldP spid="296011" grpId="0" build="p" autoUpdateAnimBg="0" advAuto="1000"/>
      <p:bldP spid="296018" grpId="0" build="p" autoUpdateAnimBg="0" advAuto="1000"/>
      <p:bldP spid="296019" grpId="0" build="p" autoUpdateAnimBg="0" advAuto="1000"/>
      <p:bldP spid="2960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descr="Large confetti"/>
          <p:cNvSpPr>
            <a:spLocks noGrp="1" noChangeArrowheads="1"/>
          </p:cNvSpPr>
          <p:nvPr>
            <p:ph type="title" idx="4294967295"/>
          </p:nvPr>
        </p:nvSpPr>
        <p:spPr/>
        <p:txBody>
          <a:bodyPr anchor="b"/>
          <a:lstStyle/>
          <a:p>
            <a:r>
              <a:rPr lang="zh-CN" altLang="en-US" sz="4000" b="1">
                <a:solidFill>
                  <a:srgbClr val="FF9900"/>
                </a:solidFill>
                <a:latin typeface="宋体" pitchFamily="2" charset="-122"/>
              </a:rPr>
              <a:t>数字系统设计方法简述</a:t>
            </a:r>
            <a:r>
              <a:rPr lang="zh-CN" altLang="en-US" b="1">
                <a:solidFill>
                  <a:srgbClr val="FF9900"/>
                </a:solidFill>
              </a:rPr>
              <a:t> </a:t>
            </a:r>
          </a:p>
        </p:txBody>
      </p:sp>
      <p:sp>
        <p:nvSpPr>
          <p:cNvPr id="301059" name="Rectangle 3"/>
          <p:cNvSpPr>
            <a:spLocks noGrp="1" noChangeArrowheads="1"/>
          </p:cNvSpPr>
          <p:nvPr>
            <p:ph type="body" idx="4294967295"/>
          </p:nvPr>
        </p:nvSpPr>
        <p:spPr>
          <a:xfrm>
            <a:off x="228600" y="1143000"/>
            <a:ext cx="8458200" cy="5105400"/>
          </a:xfrm>
        </p:spPr>
        <p:txBody>
          <a:bodyPr/>
          <a:lstStyle/>
          <a:p>
            <a:pPr algn="just"/>
            <a:r>
              <a:rPr lang="zh-CN" altLang="en-US" sz="3600" b="1" dirty="0">
                <a:latin typeface="宋体" pitchFamily="2" charset="-122"/>
              </a:rPr>
              <a:t>传统的设计方法：</a:t>
            </a:r>
          </a:p>
          <a:p>
            <a:pPr lvl="1" algn="just"/>
            <a:r>
              <a:rPr lang="zh-CN" altLang="en-US" b="1" dirty="0" smtClean="0">
                <a:latin typeface="宋体" pitchFamily="2" charset="-122"/>
              </a:rPr>
              <a:t>由</a:t>
            </a:r>
            <a:r>
              <a:rPr lang="zh-CN" altLang="en-US" b="1" dirty="0">
                <a:latin typeface="宋体" pitchFamily="2" charset="-122"/>
              </a:rPr>
              <a:t>一些标准芯片加上一定的外围电路→模块→各种功能电路→系统</a:t>
            </a:r>
            <a:r>
              <a:rPr lang="zh-CN" altLang="en-US" b="1" dirty="0" smtClean="0">
                <a:latin typeface="宋体" pitchFamily="2" charset="-122"/>
              </a:rPr>
              <a:t>。</a:t>
            </a:r>
            <a:endParaRPr lang="en-US" altLang="zh-CN" b="1" dirty="0" smtClean="0">
              <a:latin typeface="宋体" pitchFamily="2" charset="-122"/>
            </a:endParaRPr>
          </a:p>
          <a:p>
            <a:pPr lvl="1" algn="just"/>
            <a:r>
              <a:rPr lang="zh-CN" altLang="en-US" b="1" dirty="0" smtClean="0">
                <a:latin typeface="宋体" pitchFamily="2" charset="-122"/>
              </a:rPr>
              <a:t>在</a:t>
            </a:r>
            <a:r>
              <a:rPr lang="zh-CN" altLang="en-US" b="1" dirty="0">
                <a:latin typeface="宋体" pitchFamily="2" charset="-122"/>
              </a:rPr>
              <a:t>设计时，缺少灵活度，设计系统所需芯片的种类多且数量大。</a:t>
            </a:r>
            <a:endParaRPr lang="zh-CN" altLang="en-US" b="1" dirty="0">
              <a:latin typeface="宋体" pitchFamily="2" charset="-122"/>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rrowheads="1"/>
          </p:cNvSpPr>
          <p:nvPr>
            <p:ph type="body" idx="1"/>
          </p:nvPr>
        </p:nvSpPr>
        <p:spPr>
          <a:xfrm>
            <a:off x="323850" y="1196975"/>
            <a:ext cx="8540750" cy="1511300"/>
          </a:xfrm>
        </p:spPr>
        <p:txBody>
          <a:bodyPr/>
          <a:lstStyle/>
          <a:p>
            <a:pPr lvl="1">
              <a:buFont typeface="Wingdings" pitchFamily="2" charset="2"/>
              <a:buNone/>
            </a:pPr>
            <a:r>
              <a:rPr lang="zh-CN" altLang="en-US" b="1"/>
              <a:t>② 小数转换法：连乘法，乘以基数取整数，从上到下读取整数，直到满足精度要求为止。</a:t>
            </a:r>
            <a:endParaRPr lang="zh-CN" altLang="en-US" b="1">
              <a:latin typeface="宋体" pitchFamily="2" charset="-122"/>
            </a:endParaRPr>
          </a:p>
          <a:p>
            <a:pPr lvl="1">
              <a:buFont typeface="Wingdings" pitchFamily="2" charset="2"/>
              <a:buNone/>
            </a:pPr>
            <a:r>
              <a:rPr lang="en-US" altLang="zh-CN" b="1"/>
              <a:t>【</a:t>
            </a:r>
            <a:r>
              <a:rPr lang="zh-CN" altLang="en-US" b="1">
                <a:ea typeface="黑体" pitchFamily="2" charset="-122"/>
              </a:rPr>
              <a:t>例</a:t>
            </a:r>
            <a:r>
              <a:rPr lang="en-US" altLang="zh-CN" b="1"/>
              <a:t>】</a:t>
            </a:r>
            <a:endParaRPr lang="en-US" altLang="zh-CN" b="1">
              <a:latin typeface="宋体" pitchFamily="2" charset="-122"/>
            </a:endParaRPr>
          </a:p>
        </p:txBody>
      </p:sp>
      <p:sp>
        <p:nvSpPr>
          <p:cNvPr id="296963" name="Text Box 3"/>
          <p:cNvSpPr txBox="1">
            <a:spLocks noChangeArrowheads="1"/>
          </p:cNvSpPr>
          <p:nvPr/>
        </p:nvSpPr>
        <p:spPr bwMode="auto">
          <a:xfrm>
            <a:off x="-36513" y="6165850"/>
            <a:ext cx="9144001"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00000"/>
              </a:lnSpc>
              <a:spcBef>
                <a:spcPts val="775"/>
              </a:spcBef>
              <a:buClr>
                <a:schemeClr val="accent2"/>
              </a:buClr>
              <a:buFont typeface="Wingdings" pitchFamily="2" charset="2"/>
              <a:buNone/>
            </a:pPr>
            <a:r>
              <a:rPr kumimoji="0" lang="zh-CN" altLang="en-US" sz="2800">
                <a:solidFill>
                  <a:schemeClr val="tx1"/>
                </a:solidFill>
                <a:latin typeface="Arial" charset="0"/>
              </a:rPr>
              <a:t>结果： </a:t>
            </a:r>
            <a:r>
              <a:rPr kumimoji="0" lang="en-US" altLang="zh-CN" sz="2800">
                <a:solidFill>
                  <a:schemeClr val="tx1"/>
                </a:solidFill>
                <a:latin typeface="Arial" charset="0"/>
              </a:rPr>
              <a:t>(0.6875)</a:t>
            </a:r>
            <a:r>
              <a:rPr kumimoji="0" lang="en-US" altLang="zh-CN" sz="2800" baseline="-25000">
                <a:solidFill>
                  <a:schemeClr val="tx1"/>
                </a:solidFill>
                <a:latin typeface="Arial" charset="0"/>
              </a:rPr>
              <a:t>10</a:t>
            </a:r>
            <a:r>
              <a:rPr kumimoji="0" lang="en-US" altLang="zh-CN" sz="2800">
                <a:solidFill>
                  <a:schemeClr val="tx1"/>
                </a:solidFill>
                <a:latin typeface="Arial" charset="0"/>
              </a:rPr>
              <a:t> = (0.1011)</a:t>
            </a:r>
            <a:r>
              <a:rPr kumimoji="0" lang="en-US" altLang="zh-CN" sz="2800" baseline="-25000">
                <a:solidFill>
                  <a:schemeClr val="tx1"/>
                </a:solidFill>
                <a:latin typeface="Arial" charset="0"/>
              </a:rPr>
              <a:t>2</a:t>
            </a:r>
            <a:r>
              <a:rPr kumimoji="0" lang="en-US" altLang="zh-CN" sz="2800">
                <a:solidFill>
                  <a:schemeClr val="tx1"/>
                </a:solidFill>
                <a:latin typeface="Arial" charset="0"/>
              </a:rPr>
              <a:t> = (0.54)</a:t>
            </a:r>
            <a:r>
              <a:rPr kumimoji="0" lang="en-US" altLang="zh-CN" sz="2800" baseline="-25000">
                <a:solidFill>
                  <a:schemeClr val="tx1"/>
                </a:solidFill>
                <a:latin typeface="Arial" charset="0"/>
              </a:rPr>
              <a:t>8</a:t>
            </a:r>
            <a:r>
              <a:rPr kumimoji="0" lang="en-US" altLang="zh-CN" sz="2800">
                <a:solidFill>
                  <a:schemeClr val="tx1"/>
                </a:solidFill>
                <a:latin typeface="Arial" charset="0"/>
              </a:rPr>
              <a:t> = (0.B)</a:t>
            </a:r>
            <a:r>
              <a:rPr kumimoji="0" lang="en-US" altLang="zh-CN" sz="2800" baseline="-25000">
                <a:solidFill>
                  <a:schemeClr val="tx1"/>
                </a:solidFill>
                <a:latin typeface="Arial" charset="0"/>
              </a:rPr>
              <a:t>16</a:t>
            </a:r>
          </a:p>
        </p:txBody>
      </p:sp>
      <p:sp>
        <p:nvSpPr>
          <p:cNvPr id="296964" name="Text Box 4"/>
          <p:cNvSpPr txBox="1">
            <a:spLocks noChangeArrowheads="1"/>
          </p:cNvSpPr>
          <p:nvPr/>
        </p:nvSpPr>
        <p:spPr bwMode="auto">
          <a:xfrm>
            <a:off x="2339975" y="2133600"/>
            <a:ext cx="1250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0. 6875</a:t>
            </a:r>
          </a:p>
        </p:txBody>
      </p:sp>
      <p:graphicFrame>
        <p:nvGraphicFramePr>
          <p:cNvPr id="296965" name="Object 5"/>
          <p:cNvGraphicFramePr>
            <a:graphicFrameLocks noChangeAspect="1"/>
          </p:cNvGraphicFramePr>
          <p:nvPr/>
        </p:nvGraphicFramePr>
        <p:xfrm>
          <a:off x="2084388" y="2571750"/>
          <a:ext cx="428625" cy="476250"/>
        </p:xfrm>
        <a:graphic>
          <a:graphicData uri="http://schemas.openxmlformats.org/presentationml/2006/ole">
            <mc:AlternateContent xmlns:mc="http://schemas.openxmlformats.org/markup-compatibility/2006">
              <mc:Choice xmlns:v="urn:schemas-microsoft-com:vml" Requires="v">
                <p:oleObj spid="_x0000_s297019" name="Equation" r:id="rId3" imgW="114120" imgH="126720" progId="Equation.3">
                  <p:embed/>
                </p:oleObj>
              </mc:Choice>
              <mc:Fallback>
                <p:oleObj name="Equation" r:id="rId3" imgW="114120" imgH="1267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388" y="2571750"/>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66" name="Text Box 6"/>
          <p:cNvSpPr txBox="1">
            <a:spLocks noChangeArrowheads="1"/>
          </p:cNvSpPr>
          <p:nvPr/>
        </p:nvSpPr>
        <p:spPr bwMode="auto">
          <a:xfrm>
            <a:off x="3249613" y="2500313"/>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2</a:t>
            </a:r>
          </a:p>
        </p:txBody>
      </p:sp>
      <p:sp>
        <p:nvSpPr>
          <p:cNvPr id="296967" name="Line 7"/>
          <p:cNvSpPr>
            <a:spLocks noChangeShapeType="1"/>
          </p:cNvSpPr>
          <p:nvPr/>
        </p:nvSpPr>
        <p:spPr bwMode="auto">
          <a:xfrm>
            <a:off x="2128838" y="2986088"/>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68" name="Text Box 8"/>
          <p:cNvSpPr txBox="1">
            <a:spLocks noChangeArrowheads="1"/>
          </p:cNvSpPr>
          <p:nvPr/>
        </p:nvSpPr>
        <p:spPr bwMode="auto">
          <a:xfrm>
            <a:off x="2347913" y="2971800"/>
            <a:ext cx="1250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rgbClr val="FF0066"/>
                </a:solidFill>
                <a:ea typeface="楷体_GB2312" pitchFamily="49" charset="-122"/>
              </a:rPr>
              <a:t>1</a:t>
            </a:r>
            <a:r>
              <a:rPr lang="en-US" altLang="zh-CN" sz="2800">
                <a:solidFill>
                  <a:schemeClr val="tx1"/>
                </a:solidFill>
                <a:ea typeface="楷体_GB2312" pitchFamily="49" charset="-122"/>
              </a:rPr>
              <a:t>. 3750</a:t>
            </a:r>
          </a:p>
        </p:txBody>
      </p:sp>
      <p:graphicFrame>
        <p:nvGraphicFramePr>
          <p:cNvPr id="296969" name="Object 9"/>
          <p:cNvGraphicFramePr>
            <a:graphicFrameLocks noChangeAspect="1"/>
          </p:cNvGraphicFramePr>
          <p:nvPr/>
        </p:nvGraphicFramePr>
        <p:xfrm>
          <a:off x="2084388" y="3427413"/>
          <a:ext cx="428625" cy="476250"/>
        </p:xfrm>
        <a:graphic>
          <a:graphicData uri="http://schemas.openxmlformats.org/presentationml/2006/ole">
            <mc:AlternateContent xmlns:mc="http://schemas.openxmlformats.org/markup-compatibility/2006">
              <mc:Choice xmlns:v="urn:schemas-microsoft-com:vml" Requires="v">
                <p:oleObj spid="_x0000_s297020" name="Equation" r:id="rId5" imgW="114120" imgH="126720" progId="Equation.3">
                  <p:embed/>
                </p:oleObj>
              </mc:Choice>
              <mc:Fallback>
                <p:oleObj name="Equation" r:id="rId5" imgW="114120" imgH="12672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4388" y="3427413"/>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70" name="Text Box 10"/>
          <p:cNvSpPr txBox="1">
            <a:spLocks noChangeArrowheads="1"/>
          </p:cNvSpPr>
          <p:nvPr/>
        </p:nvSpPr>
        <p:spPr bwMode="auto">
          <a:xfrm>
            <a:off x="3273425" y="3375025"/>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2</a:t>
            </a:r>
          </a:p>
        </p:txBody>
      </p:sp>
      <p:sp>
        <p:nvSpPr>
          <p:cNvPr id="296971" name="Line 11"/>
          <p:cNvSpPr>
            <a:spLocks noChangeShapeType="1"/>
          </p:cNvSpPr>
          <p:nvPr/>
        </p:nvSpPr>
        <p:spPr bwMode="auto">
          <a:xfrm>
            <a:off x="2136775" y="384175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72" name="Text Box 12"/>
          <p:cNvSpPr txBox="1">
            <a:spLocks noChangeArrowheads="1"/>
          </p:cNvSpPr>
          <p:nvPr/>
        </p:nvSpPr>
        <p:spPr bwMode="auto">
          <a:xfrm>
            <a:off x="2381250" y="3832225"/>
            <a:ext cx="1250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rgbClr val="FF0066"/>
                </a:solidFill>
                <a:ea typeface="楷体_GB2312" pitchFamily="49" charset="-122"/>
              </a:rPr>
              <a:t>0</a:t>
            </a:r>
            <a:r>
              <a:rPr lang="en-US" altLang="zh-CN" sz="2800">
                <a:solidFill>
                  <a:schemeClr val="tx1"/>
                </a:solidFill>
                <a:ea typeface="楷体_GB2312" pitchFamily="49" charset="-122"/>
              </a:rPr>
              <a:t>. 7500</a:t>
            </a:r>
          </a:p>
        </p:txBody>
      </p:sp>
      <p:graphicFrame>
        <p:nvGraphicFramePr>
          <p:cNvPr id="296973" name="Object 13"/>
          <p:cNvGraphicFramePr>
            <a:graphicFrameLocks noChangeAspect="1"/>
          </p:cNvGraphicFramePr>
          <p:nvPr/>
        </p:nvGraphicFramePr>
        <p:xfrm>
          <a:off x="2054225" y="4249738"/>
          <a:ext cx="428625" cy="476250"/>
        </p:xfrm>
        <a:graphic>
          <a:graphicData uri="http://schemas.openxmlformats.org/presentationml/2006/ole">
            <mc:AlternateContent xmlns:mc="http://schemas.openxmlformats.org/markup-compatibility/2006">
              <mc:Choice xmlns:v="urn:schemas-microsoft-com:vml" Requires="v">
                <p:oleObj spid="_x0000_s297021" name="Equation" r:id="rId7" imgW="114120" imgH="126720" progId="Equation.3">
                  <p:embed/>
                </p:oleObj>
              </mc:Choice>
              <mc:Fallback>
                <p:oleObj name="Equation" r:id="rId7" imgW="114120" imgH="12672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4225" y="4249738"/>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74" name="Text Box 14"/>
          <p:cNvSpPr txBox="1">
            <a:spLocks noChangeArrowheads="1"/>
          </p:cNvSpPr>
          <p:nvPr/>
        </p:nvSpPr>
        <p:spPr bwMode="auto">
          <a:xfrm>
            <a:off x="3268663" y="4232275"/>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2</a:t>
            </a:r>
          </a:p>
        </p:txBody>
      </p:sp>
      <p:sp>
        <p:nvSpPr>
          <p:cNvPr id="296975" name="Line 15"/>
          <p:cNvSpPr>
            <a:spLocks noChangeShapeType="1"/>
          </p:cNvSpPr>
          <p:nvPr/>
        </p:nvSpPr>
        <p:spPr bwMode="auto">
          <a:xfrm>
            <a:off x="2132013" y="469900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76" name="Text Box 16"/>
          <p:cNvSpPr txBox="1">
            <a:spLocks noChangeArrowheads="1"/>
          </p:cNvSpPr>
          <p:nvPr/>
        </p:nvSpPr>
        <p:spPr bwMode="auto">
          <a:xfrm>
            <a:off x="2366963" y="4699000"/>
            <a:ext cx="1250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rgbClr val="FF0066"/>
                </a:solidFill>
                <a:ea typeface="楷体_GB2312" pitchFamily="49" charset="-122"/>
              </a:rPr>
              <a:t>1</a:t>
            </a:r>
            <a:r>
              <a:rPr lang="en-US" altLang="zh-CN" sz="2800">
                <a:solidFill>
                  <a:schemeClr val="tx1"/>
                </a:solidFill>
                <a:ea typeface="楷体_GB2312" pitchFamily="49" charset="-122"/>
              </a:rPr>
              <a:t>. 5000</a:t>
            </a:r>
          </a:p>
        </p:txBody>
      </p:sp>
      <p:sp>
        <p:nvSpPr>
          <p:cNvPr id="296977" name="Text Box 17"/>
          <p:cNvSpPr txBox="1">
            <a:spLocks noChangeArrowheads="1"/>
          </p:cNvSpPr>
          <p:nvPr/>
        </p:nvSpPr>
        <p:spPr bwMode="auto">
          <a:xfrm>
            <a:off x="3627438" y="2147888"/>
            <a:ext cx="13065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FF0066"/>
                </a:solidFill>
              </a:rPr>
              <a:t>取整</a:t>
            </a:r>
          </a:p>
        </p:txBody>
      </p:sp>
      <p:sp>
        <p:nvSpPr>
          <p:cNvPr id="296978" name="Text Box 18"/>
          <p:cNvSpPr txBox="1">
            <a:spLocks noChangeArrowheads="1"/>
          </p:cNvSpPr>
          <p:nvPr/>
        </p:nvSpPr>
        <p:spPr bwMode="auto">
          <a:xfrm>
            <a:off x="3886200" y="2971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1</a:t>
            </a:r>
          </a:p>
        </p:txBody>
      </p:sp>
      <p:sp>
        <p:nvSpPr>
          <p:cNvPr id="296979" name="Text Box 19"/>
          <p:cNvSpPr txBox="1">
            <a:spLocks noChangeArrowheads="1"/>
          </p:cNvSpPr>
          <p:nvPr/>
        </p:nvSpPr>
        <p:spPr bwMode="auto">
          <a:xfrm>
            <a:off x="3870325" y="3832225"/>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0</a:t>
            </a:r>
          </a:p>
        </p:txBody>
      </p:sp>
      <p:sp>
        <p:nvSpPr>
          <p:cNvPr id="296980" name="Text Box 20"/>
          <p:cNvSpPr txBox="1">
            <a:spLocks noChangeArrowheads="1"/>
          </p:cNvSpPr>
          <p:nvPr/>
        </p:nvSpPr>
        <p:spPr bwMode="auto">
          <a:xfrm>
            <a:off x="3856038" y="46990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1</a:t>
            </a:r>
          </a:p>
        </p:txBody>
      </p:sp>
      <p:sp>
        <p:nvSpPr>
          <p:cNvPr id="296981" name="Text Box 21"/>
          <p:cNvSpPr txBox="1">
            <a:spLocks noChangeArrowheads="1"/>
          </p:cNvSpPr>
          <p:nvPr/>
        </p:nvSpPr>
        <p:spPr bwMode="auto">
          <a:xfrm>
            <a:off x="2341563" y="2967038"/>
            <a:ext cx="1250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0. 3750</a:t>
            </a:r>
          </a:p>
        </p:txBody>
      </p:sp>
      <p:sp>
        <p:nvSpPr>
          <p:cNvPr id="296982" name="Text Box 22"/>
          <p:cNvSpPr txBox="1">
            <a:spLocks noChangeArrowheads="1"/>
          </p:cNvSpPr>
          <p:nvPr/>
        </p:nvSpPr>
        <p:spPr bwMode="auto">
          <a:xfrm>
            <a:off x="2373313" y="3846513"/>
            <a:ext cx="13366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0. 7500</a:t>
            </a:r>
          </a:p>
        </p:txBody>
      </p:sp>
      <p:sp>
        <p:nvSpPr>
          <p:cNvPr id="296983" name="Line 23"/>
          <p:cNvSpPr>
            <a:spLocks noChangeShapeType="1"/>
          </p:cNvSpPr>
          <p:nvPr/>
        </p:nvSpPr>
        <p:spPr bwMode="auto">
          <a:xfrm>
            <a:off x="4502150" y="3198813"/>
            <a:ext cx="0" cy="273685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aphicFrame>
        <p:nvGraphicFramePr>
          <p:cNvPr id="296984" name="Object 24"/>
          <p:cNvGraphicFramePr>
            <a:graphicFrameLocks noChangeAspect="1"/>
          </p:cNvGraphicFramePr>
          <p:nvPr/>
        </p:nvGraphicFramePr>
        <p:xfrm>
          <a:off x="2009775" y="5173663"/>
          <a:ext cx="428625" cy="476250"/>
        </p:xfrm>
        <a:graphic>
          <a:graphicData uri="http://schemas.openxmlformats.org/presentationml/2006/ole">
            <mc:AlternateContent xmlns:mc="http://schemas.openxmlformats.org/markup-compatibility/2006">
              <mc:Choice xmlns:v="urn:schemas-microsoft-com:vml" Requires="v">
                <p:oleObj spid="_x0000_s297022" name="Equation" r:id="rId9" imgW="114120" imgH="126720" progId="Equation.3">
                  <p:embed/>
                </p:oleObj>
              </mc:Choice>
              <mc:Fallback>
                <p:oleObj name="Equation" r:id="rId9" imgW="114120" imgH="12672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9775" y="5173663"/>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85" name="Text Box 25"/>
          <p:cNvSpPr txBox="1">
            <a:spLocks noChangeArrowheads="1"/>
          </p:cNvSpPr>
          <p:nvPr/>
        </p:nvSpPr>
        <p:spPr bwMode="auto">
          <a:xfrm>
            <a:off x="3221038" y="51435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2</a:t>
            </a:r>
          </a:p>
        </p:txBody>
      </p:sp>
      <p:sp>
        <p:nvSpPr>
          <p:cNvPr id="296986" name="Line 26"/>
          <p:cNvSpPr>
            <a:spLocks noChangeShapeType="1"/>
          </p:cNvSpPr>
          <p:nvPr/>
        </p:nvSpPr>
        <p:spPr bwMode="auto">
          <a:xfrm>
            <a:off x="2098675" y="563880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87" name="Text Box 27"/>
          <p:cNvSpPr txBox="1">
            <a:spLocks noChangeArrowheads="1"/>
          </p:cNvSpPr>
          <p:nvPr/>
        </p:nvSpPr>
        <p:spPr bwMode="auto">
          <a:xfrm>
            <a:off x="2320925" y="5622925"/>
            <a:ext cx="1250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rgbClr val="FF0066"/>
                </a:solidFill>
                <a:ea typeface="楷体_GB2312" pitchFamily="49" charset="-122"/>
              </a:rPr>
              <a:t>1</a:t>
            </a:r>
            <a:r>
              <a:rPr lang="en-US" altLang="zh-CN" sz="2800">
                <a:solidFill>
                  <a:schemeClr val="tx1"/>
                </a:solidFill>
                <a:ea typeface="楷体_GB2312" pitchFamily="49" charset="-122"/>
              </a:rPr>
              <a:t>. 0000</a:t>
            </a:r>
          </a:p>
        </p:txBody>
      </p:sp>
      <p:sp>
        <p:nvSpPr>
          <p:cNvPr id="296988" name="Text Box 28"/>
          <p:cNvSpPr txBox="1">
            <a:spLocks noChangeArrowheads="1"/>
          </p:cNvSpPr>
          <p:nvPr/>
        </p:nvSpPr>
        <p:spPr bwMode="auto">
          <a:xfrm>
            <a:off x="3851275" y="5637213"/>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1</a:t>
            </a:r>
          </a:p>
        </p:txBody>
      </p:sp>
      <p:sp>
        <p:nvSpPr>
          <p:cNvPr id="296989" name="Text Box 29"/>
          <p:cNvSpPr txBox="1">
            <a:spLocks noChangeArrowheads="1"/>
          </p:cNvSpPr>
          <p:nvPr/>
        </p:nvSpPr>
        <p:spPr bwMode="auto">
          <a:xfrm>
            <a:off x="2387600" y="4695825"/>
            <a:ext cx="1250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0. 5000</a:t>
            </a:r>
          </a:p>
        </p:txBody>
      </p:sp>
      <p:sp>
        <p:nvSpPr>
          <p:cNvPr id="296990" name="Text Box 30"/>
          <p:cNvSpPr txBox="1">
            <a:spLocks noChangeArrowheads="1"/>
          </p:cNvSpPr>
          <p:nvPr/>
        </p:nvSpPr>
        <p:spPr bwMode="auto">
          <a:xfrm>
            <a:off x="5592763" y="2138363"/>
            <a:ext cx="1250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0. 6875</a:t>
            </a:r>
          </a:p>
        </p:txBody>
      </p:sp>
      <p:graphicFrame>
        <p:nvGraphicFramePr>
          <p:cNvPr id="296991" name="Object 31"/>
          <p:cNvGraphicFramePr>
            <a:graphicFrameLocks noChangeAspect="1"/>
          </p:cNvGraphicFramePr>
          <p:nvPr/>
        </p:nvGraphicFramePr>
        <p:xfrm>
          <a:off x="5337175" y="2576513"/>
          <a:ext cx="428625" cy="476250"/>
        </p:xfrm>
        <a:graphic>
          <a:graphicData uri="http://schemas.openxmlformats.org/presentationml/2006/ole">
            <mc:AlternateContent xmlns:mc="http://schemas.openxmlformats.org/markup-compatibility/2006">
              <mc:Choice xmlns:v="urn:schemas-microsoft-com:vml" Requires="v">
                <p:oleObj spid="_x0000_s297023" name="Equation" r:id="rId10" imgW="114120" imgH="126720" progId="Equation.3">
                  <p:embed/>
                </p:oleObj>
              </mc:Choice>
              <mc:Fallback>
                <p:oleObj name="Equation" r:id="rId10" imgW="114120" imgH="12672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7175" y="2576513"/>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92" name="Text Box 32"/>
          <p:cNvSpPr txBox="1">
            <a:spLocks noChangeArrowheads="1"/>
          </p:cNvSpPr>
          <p:nvPr/>
        </p:nvSpPr>
        <p:spPr bwMode="auto">
          <a:xfrm>
            <a:off x="6502400" y="2505075"/>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8</a:t>
            </a:r>
          </a:p>
        </p:txBody>
      </p:sp>
      <p:sp>
        <p:nvSpPr>
          <p:cNvPr id="296993" name="Line 33"/>
          <p:cNvSpPr>
            <a:spLocks noChangeShapeType="1"/>
          </p:cNvSpPr>
          <p:nvPr/>
        </p:nvSpPr>
        <p:spPr bwMode="auto">
          <a:xfrm>
            <a:off x="5381625" y="299085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94" name="Text Box 34"/>
          <p:cNvSpPr txBox="1">
            <a:spLocks noChangeArrowheads="1"/>
          </p:cNvSpPr>
          <p:nvPr/>
        </p:nvSpPr>
        <p:spPr bwMode="auto">
          <a:xfrm>
            <a:off x="5600700" y="2976563"/>
            <a:ext cx="1250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rgbClr val="FF0066"/>
                </a:solidFill>
                <a:ea typeface="楷体_GB2312" pitchFamily="49" charset="-122"/>
              </a:rPr>
              <a:t>5</a:t>
            </a:r>
            <a:r>
              <a:rPr lang="en-US" altLang="zh-CN" sz="2800">
                <a:solidFill>
                  <a:schemeClr val="tx1"/>
                </a:solidFill>
                <a:ea typeface="楷体_GB2312" pitchFamily="49" charset="-122"/>
              </a:rPr>
              <a:t>. 5000</a:t>
            </a:r>
          </a:p>
        </p:txBody>
      </p:sp>
      <p:graphicFrame>
        <p:nvGraphicFramePr>
          <p:cNvPr id="296995" name="Object 35"/>
          <p:cNvGraphicFramePr>
            <a:graphicFrameLocks noChangeAspect="1"/>
          </p:cNvGraphicFramePr>
          <p:nvPr/>
        </p:nvGraphicFramePr>
        <p:xfrm>
          <a:off x="5337175" y="3432175"/>
          <a:ext cx="428625" cy="476250"/>
        </p:xfrm>
        <a:graphic>
          <a:graphicData uri="http://schemas.openxmlformats.org/presentationml/2006/ole">
            <mc:AlternateContent xmlns:mc="http://schemas.openxmlformats.org/markup-compatibility/2006">
              <mc:Choice xmlns:v="urn:schemas-microsoft-com:vml" Requires="v">
                <p:oleObj spid="_x0000_s297024" name="Equation" r:id="rId11" imgW="114120" imgH="126720" progId="Equation.3">
                  <p:embed/>
                </p:oleObj>
              </mc:Choice>
              <mc:Fallback>
                <p:oleObj name="Equation" r:id="rId11" imgW="114120" imgH="12672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7175" y="3432175"/>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96" name="Text Box 36"/>
          <p:cNvSpPr txBox="1">
            <a:spLocks noChangeArrowheads="1"/>
          </p:cNvSpPr>
          <p:nvPr/>
        </p:nvSpPr>
        <p:spPr bwMode="auto">
          <a:xfrm>
            <a:off x="6526213" y="33797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8</a:t>
            </a:r>
          </a:p>
        </p:txBody>
      </p:sp>
      <p:sp>
        <p:nvSpPr>
          <p:cNvPr id="296997" name="Line 37"/>
          <p:cNvSpPr>
            <a:spLocks noChangeShapeType="1"/>
          </p:cNvSpPr>
          <p:nvPr/>
        </p:nvSpPr>
        <p:spPr bwMode="auto">
          <a:xfrm>
            <a:off x="5389563" y="3846513"/>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998" name="Text Box 38"/>
          <p:cNvSpPr txBox="1">
            <a:spLocks noChangeArrowheads="1"/>
          </p:cNvSpPr>
          <p:nvPr/>
        </p:nvSpPr>
        <p:spPr bwMode="auto">
          <a:xfrm>
            <a:off x="5634038" y="3836988"/>
            <a:ext cx="1250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rgbClr val="FF0066"/>
                </a:solidFill>
                <a:ea typeface="楷体_GB2312" pitchFamily="49" charset="-122"/>
              </a:rPr>
              <a:t>4</a:t>
            </a:r>
            <a:r>
              <a:rPr lang="en-US" altLang="zh-CN" sz="2800">
                <a:solidFill>
                  <a:schemeClr val="tx1"/>
                </a:solidFill>
                <a:ea typeface="楷体_GB2312" pitchFamily="49" charset="-122"/>
              </a:rPr>
              <a:t>. 0000</a:t>
            </a:r>
          </a:p>
        </p:txBody>
      </p:sp>
      <p:sp>
        <p:nvSpPr>
          <p:cNvPr id="296999" name="Text Box 39"/>
          <p:cNvSpPr txBox="1">
            <a:spLocks noChangeArrowheads="1"/>
          </p:cNvSpPr>
          <p:nvPr/>
        </p:nvSpPr>
        <p:spPr bwMode="auto">
          <a:xfrm>
            <a:off x="6880225" y="2152650"/>
            <a:ext cx="13065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FF0066"/>
                </a:solidFill>
              </a:rPr>
              <a:t>取整</a:t>
            </a:r>
          </a:p>
        </p:txBody>
      </p:sp>
      <p:sp>
        <p:nvSpPr>
          <p:cNvPr id="297000" name="Text Box 40"/>
          <p:cNvSpPr txBox="1">
            <a:spLocks noChangeArrowheads="1"/>
          </p:cNvSpPr>
          <p:nvPr/>
        </p:nvSpPr>
        <p:spPr bwMode="auto">
          <a:xfrm>
            <a:off x="7138988" y="2976563"/>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5</a:t>
            </a:r>
          </a:p>
        </p:txBody>
      </p:sp>
      <p:sp>
        <p:nvSpPr>
          <p:cNvPr id="297001" name="Text Box 41"/>
          <p:cNvSpPr txBox="1">
            <a:spLocks noChangeArrowheads="1"/>
          </p:cNvSpPr>
          <p:nvPr/>
        </p:nvSpPr>
        <p:spPr bwMode="auto">
          <a:xfrm>
            <a:off x="7123113" y="38369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4</a:t>
            </a:r>
          </a:p>
        </p:txBody>
      </p:sp>
      <p:sp>
        <p:nvSpPr>
          <p:cNvPr id="297002" name="Text Box 42"/>
          <p:cNvSpPr txBox="1">
            <a:spLocks noChangeArrowheads="1"/>
          </p:cNvSpPr>
          <p:nvPr/>
        </p:nvSpPr>
        <p:spPr bwMode="auto">
          <a:xfrm>
            <a:off x="5584825" y="2973388"/>
            <a:ext cx="1250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0. 5000</a:t>
            </a:r>
          </a:p>
        </p:txBody>
      </p:sp>
      <p:sp>
        <p:nvSpPr>
          <p:cNvPr id="297003" name="Line 43"/>
          <p:cNvSpPr>
            <a:spLocks noChangeShapeType="1"/>
          </p:cNvSpPr>
          <p:nvPr/>
        </p:nvSpPr>
        <p:spPr bwMode="auto">
          <a:xfrm>
            <a:off x="7772400" y="3046413"/>
            <a:ext cx="0" cy="1223962"/>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97004" name="Text Box 44"/>
          <p:cNvSpPr txBox="1">
            <a:spLocks noChangeArrowheads="1"/>
          </p:cNvSpPr>
          <p:nvPr/>
        </p:nvSpPr>
        <p:spPr bwMode="auto">
          <a:xfrm>
            <a:off x="5649913" y="4656138"/>
            <a:ext cx="1250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0. 6875</a:t>
            </a:r>
          </a:p>
        </p:txBody>
      </p:sp>
      <p:graphicFrame>
        <p:nvGraphicFramePr>
          <p:cNvPr id="297005" name="Object 45"/>
          <p:cNvGraphicFramePr>
            <a:graphicFrameLocks noChangeAspect="1"/>
          </p:cNvGraphicFramePr>
          <p:nvPr/>
        </p:nvGraphicFramePr>
        <p:xfrm>
          <a:off x="5394325" y="5094288"/>
          <a:ext cx="428625" cy="476250"/>
        </p:xfrm>
        <a:graphic>
          <a:graphicData uri="http://schemas.openxmlformats.org/presentationml/2006/ole">
            <mc:AlternateContent xmlns:mc="http://schemas.openxmlformats.org/markup-compatibility/2006">
              <mc:Choice xmlns:v="urn:schemas-microsoft-com:vml" Requires="v">
                <p:oleObj spid="_x0000_s297025" name="Equation" r:id="rId12" imgW="114120" imgH="126720" progId="Equation.3">
                  <p:embed/>
                </p:oleObj>
              </mc:Choice>
              <mc:Fallback>
                <p:oleObj name="Equation" r:id="rId12" imgW="114120" imgH="126720" progId="Equation.3">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4325" y="5094288"/>
                        <a:ext cx="428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06" name="Text Box 46"/>
          <p:cNvSpPr txBox="1">
            <a:spLocks noChangeArrowheads="1"/>
          </p:cNvSpPr>
          <p:nvPr/>
        </p:nvSpPr>
        <p:spPr bwMode="auto">
          <a:xfrm>
            <a:off x="6403975" y="5022850"/>
            <a:ext cx="5397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chemeClr val="tx1"/>
                </a:solidFill>
                <a:ea typeface="楷体_GB2312" pitchFamily="49" charset="-122"/>
              </a:rPr>
              <a:t>16</a:t>
            </a:r>
          </a:p>
        </p:txBody>
      </p:sp>
      <p:sp>
        <p:nvSpPr>
          <p:cNvPr id="297007" name="Line 47"/>
          <p:cNvSpPr>
            <a:spLocks noChangeShapeType="1"/>
          </p:cNvSpPr>
          <p:nvPr/>
        </p:nvSpPr>
        <p:spPr bwMode="auto">
          <a:xfrm>
            <a:off x="5438775" y="5508625"/>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08" name="Text Box 48"/>
          <p:cNvSpPr txBox="1">
            <a:spLocks noChangeArrowheads="1"/>
          </p:cNvSpPr>
          <p:nvPr/>
        </p:nvSpPr>
        <p:spPr bwMode="auto">
          <a:xfrm>
            <a:off x="5467350" y="5494338"/>
            <a:ext cx="14287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en-US" altLang="zh-CN" sz="2800">
                <a:solidFill>
                  <a:srgbClr val="FF0066"/>
                </a:solidFill>
                <a:ea typeface="楷体_GB2312" pitchFamily="49" charset="-122"/>
              </a:rPr>
              <a:t>11</a:t>
            </a:r>
            <a:r>
              <a:rPr lang="en-US" altLang="zh-CN" sz="2800">
                <a:solidFill>
                  <a:schemeClr val="tx1"/>
                </a:solidFill>
                <a:ea typeface="楷体_GB2312" pitchFamily="49" charset="-122"/>
              </a:rPr>
              <a:t>. 0000</a:t>
            </a:r>
          </a:p>
        </p:txBody>
      </p:sp>
      <p:sp>
        <p:nvSpPr>
          <p:cNvPr id="297009" name="Text Box 49"/>
          <p:cNvSpPr txBox="1">
            <a:spLocks noChangeArrowheads="1"/>
          </p:cNvSpPr>
          <p:nvPr/>
        </p:nvSpPr>
        <p:spPr bwMode="auto">
          <a:xfrm>
            <a:off x="6937375" y="4670425"/>
            <a:ext cx="13065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FF0066"/>
                </a:solidFill>
              </a:rPr>
              <a:t>取整</a:t>
            </a:r>
          </a:p>
        </p:txBody>
      </p:sp>
      <p:sp>
        <p:nvSpPr>
          <p:cNvPr id="297010" name="Text Box 50"/>
          <p:cNvSpPr txBox="1">
            <a:spLocks noChangeArrowheads="1"/>
          </p:cNvSpPr>
          <p:nvPr/>
        </p:nvSpPr>
        <p:spPr bwMode="auto">
          <a:xfrm>
            <a:off x="7196138" y="5494338"/>
            <a:ext cx="9747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11(B)</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500"/>
                                  </p:stCondLst>
                                  <p:childTnLst>
                                    <p:set>
                                      <p:cBhvr>
                                        <p:cTn id="6" dur="1" fill="hold">
                                          <p:stCondLst>
                                            <p:cond delay="0"/>
                                          </p:stCondLst>
                                        </p:cTn>
                                        <p:tgtEl>
                                          <p:spTgt spid="296964">
                                            <p:txEl>
                                              <p:pRg st="0" end="0"/>
                                            </p:txEl>
                                          </p:spTgt>
                                        </p:tgtEl>
                                        <p:attrNameLst>
                                          <p:attrName>style.visibility</p:attrName>
                                        </p:attrNameLst>
                                      </p:cBhvr>
                                      <p:to>
                                        <p:strVal val="visible"/>
                                      </p:to>
                                    </p:set>
                                    <p:animEffect transition="in" filter="wipe(left)">
                                      <p:cBhvr>
                                        <p:cTn id="7" dur="500"/>
                                        <p:tgtEl>
                                          <p:spTgt spid="296964">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96965"/>
                                        </p:tgtEl>
                                        <p:attrNameLst>
                                          <p:attrName>style.visibility</p:attrName>
                                        </p:attrNameLst>
                                      </p:cBhvr>
                                      <p:to>
                                        <p:strVal val="visible"/>
                                      </p:to>
                                    </p:set>
                                    <p:animEffect transition="in" filter="wipe(left)">
                                      <p:cBhvr>
                                        <p:cTn id="11" dur="500"/>
                                        <p:tgtEl>
                                          <p:spTgt spid="296965"/>
                                        </p:tgtEl>
                                      </p:cBhvr>
                                    </p:animEffect>
                                  </p:childTnLst>
                                </p:cTn>
                              </p:par>
                            </p:childTnLst>
                          </p:cTn>
                        </p:par>
                        <p:par>
                          <p:cTn id="12" fill="hold" nodeType="afterGroup">
                            <p:stCondLst>
                              <p:cond delay="2000"/>
                            </p:stCondLst>
                            <p:childTnLst>
                              <p:par>
                                <p:cTn id="13" presetID="22" presetClass="entr" presetSubtype="8" fill="hold" grpId="0" nodeType="afterEffect">
                                  <p:stCondLst>
                                    <p:cond delay="500"/>
                                  </p:stCondLst>
                                  <p:childTnLst>
                                    <p:set>
                                      <p:cBhvr>
                                        <p:cTn id="14" dur="1" fill="hold">
                                          <p:stCondLst>
                                            <p:cond delay="0"/>
                                          </p:stCondLst>
                                        </p:cTn>
                                        <p:tgtEl>
                                          <p:spTgt spid="296966">
                                            <p:txEl>
                                              <p:pRg st="0" end="0"/>
                                            </p:txEl>
                                          </p:spTgt>
                                        </p:tgtEl>
                                        <p:attrNameLst>
                                          <p:attrName>style.visibility</p:attrName>
                                        </p:attrNameLst>
                                      </p:cBhvr>
                                      <p:to>
                                        <p:strVal val="visible"/>
                                      </p:to>
                                    </p:set>
                                    <p:animEffect transition="in" filter="wipe(left)">
                                      <p:cBhvr>
                                        <p:cTn id="15" dur="500"/>
                                        <p:tgtEl>
                                          <p:spTgt spid="296966">
                                            <p:txEl>
                                              <p:pRg st="0" end="0"/>
                                            </p:txEl>
                                          </p:spTgt>
                                        </p:tgtEl>
                                      </p:cBhvr>
                                    </p:animEffect>
                                  </p:childTnLst>
                                </p:cTn>
                              </p:par>
                            </p:childTnLst>
                          </p:cTn>
                        </p:par>
                        <p:par>
                          <p:cTn id="16" fill="hold" nodeType="afterGroup">
                            <p:stCondLst>
                              <p:cond delay="3000"/>
                            </p:stCondLst>
                            <p:childTnLst>
                              <p:par>
                                <p:cTn id="17" presetID="22" presetClass="entr" presetSubtype="8" fill="hold" grpId="0" nodeType="afterEffect">
                                  <p:stCondLst>
                                    <p:cond delay="500"/>
                                  </p:stCondLst>
                                  <p:childTnLst>
                                    <p:set>
                                      <p:cBhvr>
                                        <p:cTn id="18" dur="1" fill="hold">
                                          <p:stCondLst>
                                            <p:cond delay="0"/>
                                          </p:stCondLst>
                                        </p:cTn>
                                        <p:tgtEl>
                                          <p:spTgt spid="296967"/>
                                        </p:tgtEl>
                                        <p:attrNameLst>
                                          <p:attrName>style.visibility</p:attrName>
                                        </p:attrNameLst>
                                      </p:cBhvr>
                                      <p:to>
                                        <p:strVal val="visible"/>
                                      </p:to>
                                    </p:set>
                                    <p:animEffect transition="in" filter="wipe(left)">
                                      <p:cBhvr>
                                        <p:cTn id="19" dur="500"/>
                                        <p:tgtEl>
                                          <p:spTgt spid="296967"/>
                                        </p:tgtEl>
                                      </p:cBhvr>
                                    </p:animEffect>
                                  </p:childTnLst>
                                </p:cTn>
                              </p:par>
                            </p:childTnLst>
                          </p:cTn>
                        </p:par>
                        <p:par>
                          <p:cTn id="20" fill="hold" nodeType="afterGroup">
                            <p:stCondLst>
                              <p:cond delay="4000"/>
                            </p:stCondLst>
                            <p:childTnLst>
                              <p:par>
                                <p:cTn id="21" presetID="22" presetClass="entr" presetSubtype="8" fill="hold" grpId="0" nodeType="afterEffect">
                                  <p:stCondLst>
                                    <p:cond delay="500"/>
                                  </p:stCondLst>
                                  <p:childTnLst>
                                    <p:set>
                                      <p:cBhvr>
                                        <p:cTn id="22" dur="1" fill="hold">
                                          <p:stCondLst>
                                            <p:cond delay="0"/>
                                          </p:stCondLst>
                                        </p:cTn>
                                        <p:tgtEl>
                                          <p:spTgt spid="296968">
                                            <p:txEl>
                                              <p:pRg st="0" end="0"/>
                                            </p:txEl>
                                          </p:spTgt>
                                        </p:tgtEl>
                                        <p:attrNameLst>
                                          <p:attrName>style.visibility</p:attrName>
                                        </p:attrNameLst>
                                      </p:cBhvr>
                                      <p:to>
                                        <p:strVal val="visible"/>
                                      </p:to>
                                    </p:set>
                                    <p:animEffect transition="in" filter="wipe(left)">
                                      <p:cBhvr>
                                        <p:cTn id="23" dur="500"/>
                                        <p:tgtEl>
                                          <p:spTgt spid="296968">
                                            <p:txEl>
                                              <p:pRg st="0" end="0"/>
                                            </p:txEl>
                                          </p:spTgt>
                                        </p:tgtEl>
                                      </p:cBhvr>
                                    </p:animEffect>
                                  </p:childTnLst>
                                </p:cTn>
                              </p:par>
                            </p:childTnLst>
                          </p:cTn>
                        </p:par>
                        <p:par>
                          <p:cTn id="24" fill="hold" nodeType="afterGroup">
                            <p:stCondLst>
                              <p:cond delay="5000"/>
                            </p:stCondLst>
                            <p:childTnLst>
                              <p:par>
                                <p:cTn id="25" presetID="9" presetClass="entr" presetSubtype="0" fill="hold" grpId="0" nodeType="afterEffect">
                                  <p:stCondLst>
                                    <p:cond delay="500"/>
                                  </p:stCondLst>
                                  <p:childTnLst>
                                    <p:set>
                                      <p:cBhvr>
                                        <p:cTn id="26" dur="1" fill="hold">
                                          <p:stCondLst>
                                            <p:cond delay="0"/>
                                          </p:stCondLst>
                                        </p:cTn>
                                        <p:tgtEl>
                                          <p:spTgt spid="296977">
                                            <p:txEl>
                                              <p:pRg st="0" end="0"/>
                                            </p:txEl>
                                          </p:spTgt>
                                        </p:tgtEl>
                                        <p:attrNameLst>
                                          <p:attrName>style.visibility</p:attrName>
                                        </p:attrNameLst>
                                      </p:cBhvr>
                                      <p:to>
                                        <p:strVal val="visible"/>
                                      </p:to>
                                    </p:set>
                                    <p:animEffect transition="in" filter="dissolve">
                                      <p:cBhvr>
                                        <p:cTn id="27" dur="500"/>
                                        <p:tgtEl>
                                          <p:spTgt spid="296977">
                                            <p:txEl>
                                              <p:pRg st="0" end="0"/>
                                            </p:txEl>
                                          </p:spTgt>
                                        </p:tgtEl>
                                      </p:cBhvr>
                                    </p:animEffect>
                                  </p:childTnLst>
                                </p:cTn>
                              </p:par>
                            </p:childTnLst>
                          </p:cTn>
                        </p:par>
                        <p:par>
                          <p:cTn id="28" fill="hold" nodeType="afterGroup">
                            <p:stCondLst>
                              <p:cond delay="6000"/>
                            </p:stCondLst>
                            <p:childTnLst>
                              <p:par>
                                <p:cTn id="29" presetID="9" presetClass="entr" presetSubtype="0" fill="hold" grpId="0" nodeType="afterEffect">
                                  <p:stCondLst>
                                    <p:cond delay="500"/>
                                  </p:stCondLst>
                                  <p:childTnLst>
                                    <p:set>
                                      <p:cBhvr>
                                        <p:cTn id="30" dur="1" fill="hold">
                                          <p:stCondLst>
                                            <p:cond delay="0"/>
                                          </p:stCondLst>
                                        </p:cTn>
                                        <p:tgtEl>
                                          <p:spTgt spid="296978">
                                            <p:txEl>
                                              <p:pRg st="0" end="0"/>
                                            </p:txEl>
                                          </p:spTgt>
                                        </p:tgtEl>
                                        <p:attrNameLst>
                                          <p:attrName>style.visibility</p:attrName>
                                        </p:attrNameLst>
                                      </p:cBhvr>
                                      <p:to>
                                        <p:strVal val="visible"/>
                                      </p:to>
                                    </p:set>
                                    <p:animEffect transition="in" filter="dissolve">
                                      <p:cBhvr>
                                        <p:cTn id="31" dur="500"/>
                                        <p:tgtEl>
                                          <p:spTgt spid="296978">
                                            <p:txEl>
                                              <p:pRg st="0" end="0"/>
                                            </p:txEl>
                                          </p:spTgt>
                                        </p:tgtEl>
                                      </p:cBhvr>
                                    </p:animEffect>
                                  </p:childTnLst>
                                </p:cTn>
                              </p:par>
                            </p:childTnLst>
                          </p:cTn>
                        </p:par>
                        <p:par>
                          <p:cTn id="32" fill="hold" nodeType="afterGroup">
                            <p:stCondLst>
                              <p:cond delay="7000"/>
                            </p:stCondLst>
                            <p:childTnLst>
                              <p:par>
                                <p:cTn id="33" presetID="22" presetClass="entr" presetSubtype="8" fill="hold" grpId="0" nodeType="afterEffect">
                                  <p:stCondLst>
                                    <p:cond delay="500"/>
                                  </p:stCondLst>
                                  <p:childTnLst>
                                    <p:set>
                                      <p:cBhvr>
                                        <p:cTn id="34" dur="1" fill="hold">
                                          <p:stCondLst>
                                            <p:cond delay="0"/>
                                          </p:stCondLst>
                                        </p:cTn>
                                        <p:tgtEl>
                                          <p:spTgt spid="296981">
                                            <p:txEl>
                                              <p:pRg st="0" end="0"/>
                                            </p:txEl>
                                          </p:spTgt>
                                        </p:tgtEl>
                                        <p:attrNameLst>
                                          <p:attrName>style.visibility</p:attrName>
                                        </p:attrNameLst>
                                      </p:cBhvr>
                                      <p:to>
                                        <p:strVal val="visible"/>
                                      </p:to>
                                    </p:set>
                                    <p:animEffect transition="in" filter="wipe(left)">
                                      <p:cBhvr>
                                        <p:cTn id="35" dur="500"/>
                                        <p:tgtEl>
                                          <p:spTgt spid="296981">
                                            <p:txEl>
                                              <p:pRg st="0" end="0"/>
                                            </p:txEl>
                                          </p:spTgt>
                                        </p:tgtEl>
                                      </p:cBhvr>
                                    </p:animEffect>
                                  </p:childTnLst>
                                </p:cTn>
                              </p:par>
                              <p:par>
                                <p:cTn id="36" presetID="22" presetClass="exit" presetSubtype="8" fill="hold" grpId="1" nodeType="withEffect">
                                  <p:stCondLst>
                                    <p:cond delay="500"/>
                                  </p:stCondLst>
                                  <p:childTnLst>
                                    <p:animEffect transition="out" filter="wipe(left)">
                                      <p:cBhvr>
                                        <p:cTn id="37" dur="500"/>
                                        <p:tgtEl>
                                          <p:spTgt spid="296968">
                                            <p:txEl>
                                              <p:pRg st="0" end="0"/>
                                            </p:txEl>
                                          </p:spTgt>
                                        </p:tgtEl>
                                      </p:cBhvr>
                                    </p:animEffect>
                                    <p:set>
                                      <p:cBhvr>
                                        <p:cTn id="38" dur="1" fill="hold">
                                          <p:stCondLst>
                                            <p:cond delay="499"/>
                                          </p:stCondLst>
                                        </p:cTn>
                                        <p:tgtEl>
                                          <p:spTgt spid="296968">
                                            <p:txEl>
                                              <p:pRg st="0" end="0"/>
                                            </p:txEl>
                                          </p:spTgt>
                                        </p:tgtEl>
                                        <p:attrNameLst>
                                          <p:attrName>style.visibility</p:attrName>
                                        </p:attrNameLst>
                                      </p:cBhvr>
                                      <p:to>
                                        <p:strVal val="hidden"/>
                                      </p:to>
                                    </p:set>
                                  </p:childTnLst>
                                </p:cTn>
                              </p:par>
                            </p:childTnLst>
                          </p:cTn>
                        </p:par>
                        <p:par>
                          <p:cTn id="39" fill="hold" nodeType="afterGroup">
                            <p:stCondLst>
                              <p:cond delay="8000"/>
                            </p:stCondLst>
                            <p:childTnLst>
                              <p:par>
                                <p:cTn id="40" presetID="22" presetClass="entr" presetSubtype="8" fill="hold" nodeType="afterEffect">
                                  <p:stCondLst>
                                    <p:cond delay="500"/>
                                  </p:stCondLst>
                                  <p:childTnLst>
                                    <p:set>
                                      <p:cBhvr>
                                        <p:cTn id="41" dur="1" fill="hold">
                                          <p:stCondLst>
                                            <p:cond delay="0"/>
                                          </p:stCondLst>
                                        </p:cTn>
                                        <p:tgtEl>
                                          <p:spTgt spid="296969"/>
                                        </p:tgtEl>
                                        <p:attrNameLst>
                                          <p:attrName>style.visibility</p:attrName>
                                        </p:attrNameLst>
                                      </p:cBhvr>
                                      <p:to>
                                        <p:strVal val="visible"/>
                                      </p:to>
                                    </p:set>
                                    <p:animEffect transition="in" filter="wipe(left)">
                                      <p:cBhvr>
                                        <p:cTn id="42" dur="500"/>
                                        <p:tgtEl>
                                          <p:spTgt spid="296969"/>
                                        </p:tgtEl>
                                      </p:cBhvr>
                                    </p:animEffect>
                                  </p:childTnLst>
                                </p:cTn>
                              </p:par>
                            </p:childTnLst>
                          </p:cTn>
                        </p:par>
                        <p:par>
                          <p:cTn id="43" fill="hold" nodeType="afterGroup">
                            <p:stCondLst>
                              <p:cond delay="9000"/>
                            </p:stCondLst>
                            <p:childTnLst>
                              <p:par>
                                <p:cTn id="44" presetID="22" presetClass="entr" presetSubtype="8" fill="hold" grpId="0" nodeType="afterEffect">
                                  <p:stCondLst>
                                    <p:cond delay="500"/>
                                  </p:stCondLst>
                                  <p:childTnLst>
                                    <p:set>
                                      <p:cBhvr>
                                        <p:cTn id="45" dur="1" fill="hold">
                                          <p:stCondLst>
                                            <p:cond delay="0"/>
                                          </p:stCondLst>
                                        </p:cTn>
                                        <p:tgtEl>
                                          <p:spTgt spid="296970">
                                            <p:txEl>
                                              <p:pRg st="0" end="0"/>
                                            </p:txEl>
                                          </p:spTgt>
                                        </p:tgtEl>
                                        <p:attrNameLst>
                                          <p:attrName>style.visibility</p:attrName>
                                        </p:attrNameLst>
                                      </p:cBhvr>
                                      <p:to>
                                        <p:strVal val="visible"/>
                                      </p:to>
                                    </p:set>
                                    <p:animEffect transition="in" filter="wipe(left)">
                                      <p:cBhvr>
                                        <p:cTn id="46" dur="500"/>
                                        <p:tgtEl>
                                          <p:spTgt spid="296970">
                                            <p:txEl>
                                              <p:pRg st="0" end="0"/>
                                            </p:txEl>
                                          </p:spTgt>
                                        </p:tgtEl>
                                      </p:cBhvr>
                                    </p:animEffect>
                                  </p:childTnLst>
                                </p:cTn>
                              </p:par>
                            </p:childTnLst>
                          </p:cTn>
                        </p:par>
                        <p:par>
                          <p:cTn id="47" fill="hold" nodeType="afterGroup">
                            <p:stCondLst>
                              <p:cond delay="10000"/>
                            </p:stCondLst>
                            <p:childTnLst>
                              <p:par>
                                <p:cTn id="48" presetID="22" presetClass="entr" presetSubtype="8" fill="hold" grpId="0" nodeType="afterEffect">
                                  <p:stCondLst>
                                    <p:cond delay="500"/>
                                  </p:stCondLst>
                                  <p:childTnLst>
                                    <p:set>
                                      <p:cBhvr>
                                        <p:cTn id="49" dur="1" fill="hold">
                                          <p:stCondLst>
                                            <p:cond delay="0"/>
                                          </p:stCondLst>
                                        </p:cTn>
                                        <p:tgtEl>
                                          <p:spTgt spid="296971"/>
                                        </p:tgtEl>
                                        <p:attrNameLst>
                                          <p:attrName>style.visibility</p:attrName>
                                        </p:attrNameLst>
                                      </p:cBhvr>
                                      <p:to>
                                        <p:strVal val="visible"/>
                                      </p:to>
                                    </p:set>
                                    <p:animEffect transition="in" filter="wipe(left)">
                                      <p:cBhvr>
                                        <p:cTn id="50" dur="500"/>
                                        <p:tgtEl>
                                          <p:spTgt spid="296971"/>
                                        </p:tgtEl>
                                      </p:cBhvr>
                                    </p:animEffect>
                                  </p:childTnLst>
                                </p:cTn>
                              </p:par>
                            </p:childTnLst>
                          </p:cTn>
                        </p:par>
                        <p:par>
                          <p:cTn id="51" fill="hold" nodeType="afterGroup">
                            <p:stCondLst>
                              <p:cond delay="11000"/>
                            </p:stCondLst>
                            <p:childTnLst>
                              <p:par>
                                <p:cTn id="52" presetID="22" presetClass="entr" presetSubtype="8" fill="hold" grpId="0" nodeType="afterEffect">
                                  <p:stCondLst>
                                    <p:cond delay="500"/>
                                  </p:stCondLst>
                                  <p:childTnLst>
                                    <p:set>
                                      <p:cBhvr>
                                        <p:cTn id="53" dur="1" fill="hold">
                                          <p:stCondLst>
                                            <p:cond delay="0"/>
                                          </p:stCondLst>
                                        </p:cTn>
                                        <p:tgtEl>
                                          <p:spTgt spid="296972">
                                            <p:txEl>
                                              <p:pRg st="0" end="0"/>
                                            </p:txEl>
                                          </p:spTgt>
                                        </p:tgtEl>
                                        <p:attrNameLst>
                                          <p:attrName>style.visibility</p:attrName>
                                        </p:attrNameLst>
                                      </p:cBhvr>
                                      <p:to>
                                        <p:strVal val="visible"/>
                                      </p:to>
                                    </p:set>
                                    <p:animEffect transition="in" filter="wipe(left)">
                                      <p:cBhvr>
                                        <p:cTn id="54" dur="500"/>
                                        <p:tgtEl>
                                          <p:spTgt spid="296972">
                                            <p:txEl>
                                              <p:pRg st="0" end="0"/>
                                            </p:txEl>
                                          </p:spTgt>
                                        </p:tgtEl>
                                      </p:cBhvr>
                                    </p:animEffect>
                                  </p:childTnLst>
                                </p:cTn>
                              </p:par>
                            </p:childTnLst>
                          </p:cTn>
                        </p:par>
                        <p:par>
                          <p:cTn id="55" fill="hold" nodeType="afterGroup">
                            <p:stCondLst>
                              <p:cond delay="12000"/>
                            </p:stCondLst>
                            <p:childTnLst>
                              <p:par>
                                <p:cTn id="56" presetID="9" presetClass="entr" presetSubtype="0" fill="hold" grpId="0" nodeType="afterEffect">
                                  <p:stCondLst>
                                    <p:cond delay="500"/>
                                  </p:stCondLst>
                                  <p:childTnLst>
                                    <p:set>
                                      <p:cBhvr>
                                        <p:cTn id="57" dur="1" fill="hold">
                                          <p:stCondLst>
                                            <p:cond delay="0"/>
                                          </p:stCondLst>
                                        </p:cTn>
                                        <p:tgtEl>
                                          <p:spTgt spid="296979">
                                            <p:txEl>
                                              <p:pRg st="0" end="0"/>
                                            </p:txEl>
                                          </p:spTgt>
                                        </p:tgtEl>
                                        <p:attrNameLst>
                                          <p:attrName>style.visibility</p:attrName>
                                        </p:attrNameLst>
                                      </p:cBhvr>
                                      <p:to>
                                        <p:strVal val="visible"/>
                                      </p:to>
                                    </p:set>
                                    <p:animEffect transition="in" filter="dissolve">
                                      <p:cBhvr>
                                        <p:cTn id="58" dur="500"/>
                                        <p:tgtEl>
                                          <p:spTgt spid="296979">
                                            <p:txEl>
                                              <p:pRg st="0" end="0"/>
                                            </p:txEl>
                                          </p:spTgt>
                                        </p:tgtEl>
                                      </p:cBhvr>
                                    </p:animEffect>
                                  </p:childTnLst>
                                </p:cTn>
                              </p:par>
                            </p:childTnLst>
                          </p:cTn>
                        </p:par>
                        <p:par>
                          <p:cTn id="59" fill="hold" nodeType="afterGroup">
                            <p:stCondLst>
                              <p:cond delay="13000"/>
                            </p:stCondLst>
                            <p:childTnLst>
                              <p:par>
                                <p:cTn id="60" presetID="22" presetClass="entr" presetSubtype="8" fill="hold" grpId="0" nodeType="afterEffect">
                                  <p:stCondLst>
                                    <p:cond delay="500"/>
                                  </p:stCondLst>
                                  <p:childTnLst>
                                    <p:set>
                                      <p:cBhvr>
                                        <p:cTn id="61" dur="1" fill="hold">
                                          <p:stCondLst>
                                            <p:cond delay="0"/>
                                          </p:stCondLst>
                                        </p:cTn>
                                        <p:tgtEl>
                                          <p:spTgt spid="296982">
                                            <p:txEl>
                                              <p:pRg st="0" end="0"/>
                                            </p:txEl>
                                          </p:spTgt>
                                        </p:tgtEl>
                                        <p:attrNameLst>
                                          <p:attrName>style.visibility</p:attrName>
                                        </p:attrNameLst>
                                      </p:cBhvr>
                                      <p:to>
                                        <p:strVal val="visible"/>
                                      </p:to>
                                    </p:set>
                                    <p:animEffect transition="in" filter="wipe(left)">
                                      <p:cBhvr>
                                        <p:cTn id="62" dur="500"/>
                                        <p:tgtEl>
                                          <p:spTgt spid="296982">
                                            <p:txEl>
                                              <p:pRg st="0" end="0"/>
                                            </p:txEl>
                                          </p:spTgt>
                                        </p:tgtEl>
                                      </p:cBhvr>
                                    </p:animEffect>
                                  </p:childTnLst>
                                </p:cTn>
                              </p:par>
                              <p:par>
                                <p:cTn id="63" presetID="22" presetClass="exit" presetSubtype="8" fill="hold" grpId="1" nodeType="withEffect">
                                  <p:stCondLst>
                                    <p:cond delay="500"/>
                                  </p:stCondLst>
                                  <p:childTnLst>
                                    <p:animEffect transition="out" filter="wipe(left)">
                                      <p:cBhvr>
                                        <p:cTn id="64" dur="500"/>
                                        <p:tgtEl>
                                          <p:spTgt spid="296972">
                                            <p:txEl>
                                              <p:pRg st="0" end="0"/>
                                            </p:txEl>
                                          </p:spTgt>
                                        </p:tgtEl>
                                      </p:cBhvr>
                                    </p:animEffect>
                                    <p:set>
                                      <p:cBhvr>
                                        <p:cTn id="65" dur="1" fill="hold">
                                          <p:stCondLst>
                                            <p:cond delay="499"/>
                                          </p:stCondLst>
                                        </p:cTn>
                                        <p:tgtEl>
                                          <p:spTgt spid="296972">
                                            <p:txEl>
                                              <p:pRg st="0" end="0"/>
                                            </p:txEl>
                                          </p:spTgt>
                                        </p:tgtEl>
                                        <p:attrNameLst>
                                          <p:attrName>style.visibility</p:attrName>
                                        </p:attrNameLst>
                                      </p:cBhvr>
                                      <p:to>
                                        <p:strVal val="hidden"/>
                                      </p:to>
                                    </p:set>
                                  </p:childTnLst>
                                </p:cTn>
                              </p:par>
                            </p:childTnLst>
                          </p:cTn>
                        </p:par>
                        <p:par>
                          <p:cTn id="66" fill="hold" nodeType="afterGroup">
                            <p:stCondLst>
                              <p:cond delay="14000"/>
                            </p:stCondLst>
                            <p:childTnLst>
                              <p:par>
                                <p:cTn id="67" presetID="22" presetClass="entr" presetSubtype="8" fill="hold" nodeType="afterEffect">
                                  <p:stCondLst>
                                    <p:cond delay="500"/>
                                  </p:stCondLst>
                                  <p:childTnLst>
                                    <p:set>
                                      <p:cBhvr>
                                        <p:cTn id="68" dur="1" fill="hold">
                                          <p:stCondLst>
                                            <p:cond delay="0"/>
                                          </p:stCondLst>
                                        </p:cTn>
                                        <p:tgtEl>
                                          <p:spTgt spid="296973"/>
                                        </p:tgtEl>
                                        <p:attrNameLst>
                                          <p:attrName>style.visibility</p:attrName>
                                        </p:attrNameLst>
                                      </p:cBhvr>
                                      <p:to>
                                        <p:strVal val="visible"/>
                                      </p:to>
                                    </p:set>
                                    <p:animEffect transition="in" filter="wipe(left)">
                                      <p:cBhvr>
                                        <p:cTn id="69" dur="500"/>
                                        <p:tgtEl>
                                          <p:spTgt spid="296973"/>
                                        </p:tgtEl>
                                      </p:cBhvr>
                                    </p:animEffect>
                                  </p:childTnLst>
                                </p:cTn>
                              </p:par>
                            </p:childTnLst>
                          </p:cTn>
                        </p:par>
                        <p:par>
                          <p:cTn id="70" fill="hold" nodeType="afterGroup">
                            <p:stCondLst>
                              <p:cond delay="15000"/>
                            </p:stCondLst>
                            <p:childTnLst>
                              <p:par>
                                <p:cTn id="71" presetID="22" presetClass="entr" presetSubtype="8" fill="hold" grpId="0" nodeType="afterEffect">
                                  <p:stCondLst>
                                    <p:cond delay="500"/>
                                  </p:stCondLst>
                                  <p:childTnLst>
                                    <p:set>
                                      <p:cBhvr>
                                        <p:cTn id="72" dur="1" fill="hold">
                                          <p:stCondLst>
                                            <p:cond delay="0"/>
                                          </p:stCondLst>
                                        </p:cTn>
                                        <p:tgtEl>
                                          <p:spTgt spid="296974">
                                            <p:txEl>
                                              <p:pRg st="0" end="0"/>
                                            </p:txEl>
                                          </p:spTgt>
                                        </p:tgtEl>
                                        <p:attrNameLst>
                                          <p:attrName>style.visibility</p:attrName>
                                        </p:attrNameLst>
                                      </p:cBhvr>
                                      <p:to>
                                        <p:strVal val="visible"/>
                                      </p:to>
                                    </p:set>
                                    <p:animEffect transition="in" filter="wipe(left)">
                                      <p:cBhvr>
                                        <p:cTn id="73" dur="500"/>
                                        <p:tgtEl>
                                          <p:spTgt spid="296974">
                                            <p:txEl>
                                              <p:pRg st="0" end="0"/>
                                            </p:txEl>
                                          </p:spTgt>
                                        </p:tgtEl>
                                      </p:cBhvr>
                                    </p:animEffect>
                                  </p:childTnLst>
                                </p:cTn>
                              </p:par>
                            </p:childTnLst>
                          </p:cTn>
                        </p:par>
                        <p:par>
                          <p:cTn id="74" fill="hold" nodeType="afterGroup">
                            <p:stCondLst>
                              <p:cond delay="16000"/>
                            </p:stCondLst>
                            <p:childTnLst>
                              <p:par>
                                <p:cTn id="75" presetID="22" presetClass="entr" presetSubtype="8" fill="hold" grpId="0" nodeType="afterEffect">
                                  <p:stCondLst>
                                    <p:cond delay="500"/>
                                  </p:stCondLst>
                                  <p:childTnLst>
                                    <p:set>
                                      <p:cBhvr>
                                        <p:cTn id="76" dur="1" fill="hold">
                                          <p:stCondLst>
                                            <p:cond delay="0"/>
                                          </p:stCondLst>
                                        </p:cTn>
                                        <p:tgtEl>
                                          <p:spTgt spid="296975"/>
                                        </p:tgtEl>
                                        <p:attrNameLst>
                                          <p:attrName>style.visibility</p:attrName>
                                        </p:attrNameLst>
                                      </p:cBhvr>
                                      <p:to>
                                        <p:strVal val="visible"/>
                                      </p:to>
                                    </p:set>
                                    <p:animEffect transition="in" filter="wipe(left)">
                                      <p:cBhvr>
                                        <p:cTn id="77" dur="500"/>
                                        <p:tgtEl>
                                          <p:spTgt spid="296975"/>
                                        </p:tgtEl>
                                      </p:cBhvr>
                                    </p:animEffect>
                                  </p:childTnLst>
                                </p:cTn>
                              </p:par>
                            </p:childTnLst>
                          </p:cTn>
                        </p:par>
                        <p:par>
                          <p:cTn id="78" fill="hold" nodeType="afterGroup">
                            <p:stCondLst>
                              <p:cond delay="17000"/>
                            </p:stCondLst>
                            <p:childTnLst>
                              <p:par>
                                <p:cTn id="79" presetID="22" presetClass="entr" presetSubtype="8" fill="hold" grpId="0" nodeType="afterEffect">
                                  <p:stCondLst>
                                    <p:cond delay="500"/>
                                  </p:stCondLst>
                                  <p:childTnLst>
                                    <p:set>
                                      <p:cBhvr>
                                        <p:cTn id="80" dur="1" fill="hold">
                                          <p:stCondLst>
                                            <p:cond delay="0"/>
                                          </p:stCondLst>
                                        </p:cTn>
                                        <p:tgtEl>
                                          <p:spTgt spid="296976">
                                            <p:txEl>
                                              <p:pRg st="0" end="0"/>
                                            </p:txEl>
                                          </p:spTgt>
                                        </p:tgtEl>
                                        <p:attrNameLst>
                                          <p:attrName>style.visibility</p:attrName>
                                        </p:attrNameLst>
                                      </p:cBhvr>
                                      <p:to>
                                        <p:strVal val="visible"/>
                                      </p:to>
                                    </p:set>
                                    <p:animEffect transition="in" filter="wipe(left)">
                                      <p:cBhvr>
                                        <p:cTn id="81" dur="500"/>
                                        <p:tgtEl>
                                          <p:spTgt spid="296976">
                                            <p:txEl>
                                              <p:pRg st="0" end="0"/>
                                            </p:txEl>
                                          </p:spTgt>
                                        </p:tgtEl>
                                      </p:cBhvr>
                                    </p:animEffect>
                                  </p:childTnLst>
                                </p:cTn>
                              </p:par>
                            </p:childTnLst>
                          </p:cTn>
                        </p:par>
                        <p:par>
                          <p:cTn id="82" fill="hold" nodeType="afterGroup">
                            <p:stCondLst>
                              <p:cond delay="18000"/>
                            </p:stCondLst>
                            <p:childTnLst>
                              <p:par>
                                <p:cTn id="83" presetID="9" presetClass="entr" presetSubtype="0" fill="hold" grpId="0" nodeType="afterEffect">
                                  <p:stCondLst>
                                    <p:cond delay="500"/>
                                  </p:stCondLst>
                                  <p:childTnLst>
                                    <p:set>
                                      <p:cBhvr>
                                        <p:cTn id="84" dur="1" fill="hold">
                                          <p:stCondLst>
                                            <p:cond delay="0"/>
                                          </p:stCondLst>
                                        </p:cTn>
                                        <p:tgtEl>
                                          <p:spTgt spid="296980">
                                            <p:txEl>
                                              <p:pRg st="0" end="0"/>
                                            </p:txEl>
                                          </p:spTgt>
                                        </p:tgtEl>
                                        <p:attrNameLst>
                                          <p:attrName>style.visibility</p:attrName>
                                        </p:attrNameLst>
                                      </p:cBhvr>
                                      <p:to>
                                        <p:strVal val="visible"/>
                                      </p:to>
                                    </p:set>
                                    <p:animEffect transition="in" filter="dissolve">
                                      <p:cBhvr>
                                        <p:cTn id="85" dur="500"/>
                                        <p:tgtEl>
                                          <p:spTgt spid="296980">
                                            <p:txEl>
                                              <p:pRg st="0" end="0"/>
                                            </p:txEl>
                                          </p:spTgt>
                                        </p:tgtEl>
                                      </p:cBhvr>
                                    </p:animEffect>
                                  </p:childTnLst>
                                </p:cTn>
                              </p:par>
                            </p:childTnLst>
                          </p:cTn>
                        </p:par>
                        <p:par>
                          <p:cTn id="86" fill="hold" nodeType="afterGroup">
                            <p:stCondLst>
                              <p:cond delay="19000"/>
                            </p:stCondLst>
                            <p:childTnLst>
                              <p:par>
                                <p:cTn id="87" presetID="22" presetClass="entr" presetSubtype="8" fill="hold" grpId="0" nodeType="afterEffect">
                                  <p:stCondLst>
                                    <p:cond delay="500"/>
                                  </p:stCondLst>
                                  <p:childTnLst>
                                    <p:set>
                                      <p:cBhvr>
                                        <p:cTn id="88" dur="1" fill="hold">
                                          <p:stCondLst>
                                            <p:cond delay="0"/>
                                          </p:stCondLst>
                                        </p:cTn>
                                        <p:tgtEl>
                                          <p:spTgt spid="296989">
                                            <p:txEl>
                                              <p:pRg st="0" end="0"/>
                                            </p:txEl>
                                          </p:spTgt>
                                        </p:tgtEl>
                                        <p:attrNameLst>
                                          <p:attrName>style.visibility</p:attrName>
                                        </p:attrNameLst>
                                      </p:cBhvr>
                                      <p:to>
                                        <p:strVal val="visible"/>
                                      </p:to>
                                    </p:set>
                                    <p:animEffect transition="in" filter="wipe(left)">
                                      <p:cBhvr>
                                        <p:cTn id="89" dur="500"/>
                                        <p:tgtEl>
                                          <p:spTgt spid="296989">
                                            <p:txEl>
                                              <p:pRg st="0" end="0"/>
                                            </p:txEl>
                                          </p:spTgt>
                                        </p:tgtEl>
                                      </p:cBhvr>
                                    </p:animEffect>
                                  </p:childTnLst>
                                </p:cTn>
                              </p:par>
                              <p:par>
                                <p:cTn id="90" presetID="22" presetClass="exit" presetSubtype="8" fill="hold" grpId="1" nodeType="withEffect">
                                  <p:stCondLst>
                                    <p:cond delay="500"/>
                                  </p:stCondLst>
                                  <p:childTnLst>
                                    <p:animEffect transition="out" filter="wipe(left)">
                                      <p:cBhvr>
                                        <p:cTn id="91" dur="500"/>
                                        <p:tgtEl>
                                          <p:spTgt spid="296976">
                                            <p:txEl>
                                              <p:pRg st="0" end="0"/>
                                            </p:txEl>
                                          </p:spTgt>
                                        </p:tgtEl>
                                      </p:cBhvr>
                                    </p:animEffect>
                                    <p:set>
                                      <p:cBhvr>
                                        <p:cTn id="92" dur="1" fill="hold">
                                          <p:stCondLst>
                                            <p:cond delay="499"/>
                                          </p:stCondLst>
                                        </p:cTn>
                                        <p:tgtEl>
                                          <p:spTgt spid="296976">
                                            <p:txEl>
                                              <p:pRg st="0" end="0"/>
                                            </p:txEl>
                                          </p:spTgt>
                                        </p:tgtEl>
                                        <p:attrNameLst>
                                          <p:attrName>style.visibility</p:attrName>
                                        </p:attrNameLst>
                                      </p:cBhvr>
                                      <p:to>
                                        <p:strVal val="hidden"/>
                                      </p:to>
                                    </p:set>
                                  </p:childTnLst>
                                </p:cTn>
                              </p:par>
                            </p:childTnLst>
                          </p:cTn>
                        </p:par>
                        <p:par>
                          <p:cTn id="93" fill="hold" nodeType="afterGroup">
                            <p:stCondLst>
                              <p:cond delay="20000"/>
                            </p:stCondLst>
                            <p:childTnLst>
                              <p:par>
                                <p:cTn id="94" presetID="22" presetClass="entr" presetSubtype="8" fill="hold" nodeType="afterEffect">
                                  <p:stCondLst>
                                    <p:cond delay="500"/>
                                  </p:stCondLst>
                                  <p:childTnLst>
                                    <p:set>
                                      <p:cBhvr>
                                        <p:cTn id="95" dur="1" fill="hold">
                                          <p:stCondLst>
                                            <p:cond delay="0"/>
                                          </p:stCondLst>
                                        </p:cTn>
                                        <p:tgtEl>
                                          <p:spTgt spid="296984"/>
                                        </p:tgtEl>
                                        <p:attrNameLst>
                                          <p:attrName>style.visibility</p:attrName>
                                        </p:attrNameLst>
                                      </p:cBhvr>
                                      <p:to>
                                        <p:strVal val="visible"/>
                                      </p:to>
                                    </p:set>
                                    <p:animEffect transition="in" filter="wipe(left)">
                                      <p:cBhvr>
                                        <p:cTn id="96" dur="500"/>
                                        <p:tgtEl>
                                          <p:spTgt spid="296984"/>
                                        </p:tgtEl>
                                      </p:cBhvr>
                                    </p:animEffect>
                                  </p:childTnLst>
                                </p:cTn>
                              </p:par>
                            </p:childTnLst>
                          </p:cTn>
                        </p:par>
                        <p:par>
                          <p:cTn id="97" fill="hold" nodeType="afterGroup">
                            <p:stCondLst>
                              <p:cond delay="21000"/>
                            </p:stCondLst>
                            <p:childTnLst>
                              <p:par>
                                <p:cTn id="98" presetID="22" presetClass="entr" presetSubtype="8" fill="hold" grpId="0" nodeType="afterEffect">
                                  <p:stCondLst>
                                    <p:cond delay="500"/>
                                  </p:stCondLst>
                                  <p:childTnLst>
                                    <p:set>
                                      <p:cBhvr>
                                        <p:cTn id="99" dur="1" fill="hold">
                                          <p:stCondLst>
                                            <p:cond delay="0"/>
                                          </p:stCondLst>
                                        </p:cTn>
                                        <p:tgtEl>
                                          <p:spTgt spid="296985">
                                            <p:txEl>
                                              <p:pRg st="0" end="0"/>
                                            </p:txEl>
                                          </p:spTgt>
                                        </p:tgtEl>
                                        <p:attrNameLst>
                                          <p:attrName>style.visibility</p:attrName>
                                        </p:attrNameLst>
                                      </p:cBhvr>
                                      <p:to>
                                        <p:strVal val="visible"/>
                                      </p:to>
                                    </p:set>
                                    <p:animEffect transition="in" filter="wipe(left)">
                                      <p:cBhvr>
                                        <p:cTn id="100" dur="500"/>
                                        <p:tgtEl>
                                          <p:spTgt spid="296985">
                                            <p:txEl>
                                              <p:pRg st="0" end="0"/>
                                            </p:txEl>
                                          </p:spTgt>
                                        </p:tgtEl>
                                      </p:cBhvr>
                                    </p:animEffect>
                                  </p:childTnLst>
                                </p:cTn>
                              </p:par>
                            </p:childTnLst>
                          </p:cTn>
                        </p:par>
                        <p:par>
                          <p:cTn id="101" fill="hold" nodeType="afterGroup">
                            <p:stCondLst>
                              <p:cond delay="22000"/>
                            </p:stCondLst>
                            <p:childTnLst>
                              <p:par>
                                <p:cTn id="102" presetID="22" presetClass="entr" presetSubtype="8" fill="hold" grpId="0" nodeType="afterEffect">
                                  <p:stCondLst>
                                    <p:cond delay="500"/>
                                  </p:stCondLst>
                                  <p:childTnLst>
                                    <p:set>
                                      <p:cBhvr>
                                        <p:cTn id="103" dur="1" fill="hold">
                                          <p:stCondLst>
                                            <p:cond delay="0"/>
                                          </p:stCondLst>
                                        </p:cTn>
                                        <p:tgtEl>
                                          <p:spTgt spid="296986"/>
                                        </p:tgtEl>
                                        <p:attrNameLst>
                                          <p:attrName>style.visibility</p:attrName>
                                        </p:attrNameLst>
                                      </p:cBhvr>
                                      <p:to>
                                        <p:strVal val="visible"/>
                                      </p:to>
                                    </p:set>
                                    <p:animEffect transition="in" filter="wipe(left)">
                                      <p:cBhvr>
                                        <p:cTn id="104" dur="500"/>
                                        <p:tgtEl>
                                          <p:spTgt spid="296986"/>
                                        </p:tgtEl>
                                      </p:cBhvr>
                                    </p:animEffect>
                                  </p:childTnLst>
                                </p:cTn>
                              </p:par>
                            </p:childTnLst>
                          </p:cTn>
                        </p:par>
                        <p:par>
                          <p:cTn id="105" fill="hold" nodeType="afterGroup">
                            <p:stCondLst>
                              <p:cond delay="23000"/>
                            </p:stCondLst>
                            <p:childTnLst>
                              <p:par>
                                <p:cTn id="106" presetID="22" presetClass="entr" presetSubtype="8" fill="hold" grpId="0" nodeType="afterEffect">
                                  <p:stCondLst>
                                    <p:cond delay="500"/>
                                  </p:stCondLst>
                                  <p:childTnLst>
                                    <p:set>
                                      <p:cBhvr>
                                        <p:cTn id="107" dur="1" fill="hold">
                                          <p:stCondLst>
                                            <p:cond delay="0"/>
                                          </p:stCondLst>
                                        </p:cTn>
                                        <p:tgtEl>
                                          <p:spTgt spid="296987">
                                            <p:txEl>
                                              <p:pRg st="0" end="0"/>
                                            </p:txEl>
                                          </p:spTgt>
                                        </p:tgtEl>
                                        <p:attrNameLst>
                                          <p:attrName>style.visibility</p:attrName>
                                        </p:attrNameLst>
                                      </p:cBhvr>
                                      <p:to>
                                        <p:strVal val="visible"/>
                                      </p:to>
                                    </p:set>
                                    <p:animEffect transition="in" filter="wipe(left)">
                                      <p:cBhvr>
                                        <p:cTn id="108" dur="500"/>
                                        <p:tgtEl>
                                          <p:spTgt spid="296987">
                                            <p:txEl>
                                              <p:pRg st="0" end="0"/>
                                            </p:txEl>
                                          </p:spTgt>
                                        </p:tgtEl>
                                      </p:cBhvr>
                                    </p:animEffect>
                                  </p:childTnLst>
                                </p:cTn>
                              </p:par>
                            </p:childTnLst>
                          </p:cTn>
                        </p:par>
                        <p:par>
                          <p:cTn id="109" fill="hold" nodeType="afterGroup">
                            <p:stCondLst>
                              <p:cond delay="24000"/>
                            </p:stCondLst>
                            <p:childTnLst>
                              <p:par>
                                <p:cTn id="110" presetID="9" presetClass="entr" presetSubtype="0" fill="hold" grpId="0" nodeType="afterEffect">
                                  <p:stCondLst>
                                    <p:cond delay="500"/>
                                  </p:stCondLst>
                                  <p:childTnLst>
                                    <p:set>
                                      <p:cBhvr>
                                        <p:cTn id="111" dur="1" fill="hold">
                                          <p:stCondLst>
                                            <p:cond delay="0"/>
                                          </p:stCondLst>
                                        </p:cTn>
                                        <p:tgtEl>
                                          <p:spTgt spid="296988">
                                            <p:txEl>
                                              <p:pRg st="0" end="0"/>
                                            </p:txEl>
                                          </p:spTgt>
                                        </p:tgtEl>
                                        <p:attrNameLst>
                                          <p:attrName>style.visibility</p:attrName>
                                        </p:attrNameLst>
                                      </p:cBhvr>
                                      <p:to>
                                        <p:strVal val="visible"/>
                                      </p:to>
                                    </p:set>
                                    <p:animEffect transition="in" filter="dissolve">
                                      <p:cBhvr>
                                        <p:cTn id="112" dur="500"/>
                                        <p:tgtEl>
                                          <p:spTgt spid="296988">
                                            <p:txEl>
                                              <p:pRg st="0" end="0"/>
                                            </p:txEl>
                                          </p:spTgt>
                                        </p:tgtEl>
                                      </p:cBhvr>
                                    </p:animEffect>
                                  </p:childTnLst>
                                </p:cTn>
                              </p:par>
                            </p:childTnLst>
                          </p:cTn>
                        </p:par>
                        <p:par>
                          <p:cTn id="113" fill="hold" nodeType="afterGroup">
                            <p:stCondLst>
                              <p:cond delay="25000"/>
                            </p:stCondLst>
                            <p:childTnLst>
                              <p:par>
                                <p:cTn id="114" presetID="17" presetClass="entr" presetSubtype="1" fill="hold" grpId="0" nodeType="afterEffect">
                                  <p:stCondLst>
                                    <p:cond delay="500"/>
                                  </p:stCondLst>
                                  <p:childTnLst>
                                    <p:set>
                                      <p:cBhvr>
                                        <p:cTn id="115" dur="1" fill="hold">
                                          <p:stCondLst>
                                            <p:cond delay="0"/>
                                          </p:stCondLst>
                                        </p:cTn>
                                        <p:tgtEl>
                                          <p:spTgt spid="296983"/>
                                        </p:tgtEl>
                                        <p:attrNameLst>
                                          <p:attrName>style.visibility</p:attrName>
                                        </p:attrNameLst>
                                      </p:cBhvr>
                                      <p:to>
                                        <p:strVal val="visible"/>
                                      </p:to>
                                    </p:set>
                                    <p:anim calcmode="lin" valueType="num">
                                      <p:cBhvr>
                                        <p:cTn id="116" dur="500" fill="hold"/>
                                        <p:tgtEl>
                                          <p:spTgt spid="296983"/>
                                        </p:tgtEl>
                                        <p:attrNameLst>
                                          <p:attrName>ppt_x</p:attrName>
                                        </p:attrNameLst>
                                      </p:cBhvr>
                                      <p:tavLst>
                                        <p:tav tm="0">
                                          <p:val>
                                            <p:strVal val="#ppt_x"/>
                                          </p:val>
                                        </p:tav>
                                        <p:tav tm="100000">
                                          <p:val>
                                            <p:strVal val="#ppt_x"/>
                                          </p:val>
                                        </p:tav>
                                      </p:tavLst>
                                    </p:anim>
                                    <p:anim calcmode="lin" valueType="num">
                                      <p:cBhvr>
                                        <p:cTn id="117" dur="500" fill="hold"/>
                                        <p:tgtEl>
                                          <p:spTgt spid="296983"/>
                                        </p:tgtEl>
                                        <p:attrNameLst>
                                          <p:attrName>ppt_y</p:attrName>
                                        </p:attrNameLst>
                                      </p:cBhvr>
                                      <p:tavLst>
                                        <p:tav tm="0">
                                          <p:val>
                                            <p:strVal val="#ppt_y-#ppt_h/2"/>
                                          </p:val>
                                        </p:tav>
                                        <p:tav tm="100000">
                                          <p:val>
                                            <p:strVal val="#ppt_y"/>
                                          </p:val>
                                        </p:tav>
                                      </p:tavLst>
                                    </p:anim>
                                    <p:anim calcmode="lin" valueType="num">
                                      <p:cBhvr>
                                        <p:cTn id="118" dur="500" fill="hold"/>
                                        <p:tgtEl>
                                          <p:spTgt spid="296983"/>
                                        </p:tgtEl>
                                        <p:attrNameLst>
                                          <p:attrName>ppt_w</p:attrName>
                                        </p:attrNameLst>
                                      </p:cBhvr>
                                      <p:tavLst>
                                        <p:tav tm="0">
                                          <p:val>
                                            <p:strVal val="#ppt_w"/>
                                          </p:val>
                                        </p:tav>
                                        <p:tav tm="100000">
                                          <p:val>
                                            <p:strVal val="#ppt_w"/>
                                          </p:val>
                                        </p:tav>
                                      </p:tavLst>
                                    </p:anim>
                                    <p:anim calcmode="lin" valueType="num">
                                      <p:cBhvr>
                                        <p:cTn id="119" dur="500" fill="hold"/>
                                        <p:tgtEl>
                                          <p:spTgt spid="296983"/>
                                        </p:tgtEl>
                                        <p:attrNameLst>
                                          <p:attrName>ppt_h</p:attrName>
                                        </p:attrNameLst>
                                      </p:cBhvr>
                                      <p:tavLst>
                                        <p:tav tm="0">
                                          <p:val>
                                            <p:fltVal val="0"/>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500"/>
                                  </p:stCondLst>
                                  <p:childTnLst>
                                    <p:set>
                                      <p:cBhvr>
                                        <p:cTn id="123" dur="1" fill="hold">
                                          <p:stCondLst>
                                            <p:cond delay="0"/>
                                          </p:stCondLst>
                                        </p:cTn>
                                        <p:tgtEl>
                                          <p:spTgt spid="296990">
                                            <p:txEl>
                                              <p:pRg st="0" end="0"/>
                                            </p:txEl>
                                          </p:spTgt>
                                        </p:tgtEl>
                                        <p:attrNameLst>
                                          <p:attrName>style.visibility</p:attrName>
                                        </p:attrNameLst>
                                      </p:cBhvr>
                                      <p:to>
                                        <p:strVal val="visible"/>
                                      </p:to>
                                    </p:set>
                                    <p:animEffect transition="in" filter="wipe(left)">
                                      <p:cBhvr>
                                        <p:cTn id="124" dur="500"/>
                                        <p:tgtEl>
                                          <p:spTgt spid="296990">
                                            <p:txEl>
                                              <p:pRg st="0" end="0"/>
                                            </p:txEl>
                                          </p:spTgt>
                                        </p:tgtEl>
                                      </p:cBhvr>
                                    </p:animEffect>
                                  </p:childTnLst>
                                </p:cTn>
                              </p:par>
                            </p:childTnLst>
                          </p:cTn>
                        </p:par>
                        <p:par>
                          <p:cTn id="125" fill="hold" nodeType="afterGroup">
                            <p:stCondLst>
                              <p:cond delay="1000"/>
                            </p:stCondLst>
                            <p:childTnLst>
                              <p:par>
                                <p:cTn id="126" presetID="22" presetClass="entr" presetSubtype="8" fill="hold" nodeType="afterEffect">
                                  <p:stCondLst>
                                    <p:cond delay="500"/>
                                  </p:stCondLst>
                                  <p:childTnLst>
                                    <p:set>
                                      <p:cBhvr>
                                        <p:cTn id="127" dur="1" fill="hold">
                                          <p:stCondLst>
                                            <p:cond delay="0"/>
                                          </p:stCondLst>
                                        </p:cTn>
                                        <p:tgtEl>
                                          <p:spTgt spid="296991"/>
                                        </p:tgtEl>
                                        <p:attrNameLst>
                                          <p:attrName>style.visibility</p:attrName>
                                        </p:attrNameLst>
                                      </p:cBhvr>
                                      <p:to>
                                        <p:strVal val="visible"/>
                                      </p:to>
                                    </p:set>
                                    <p:animEffect transition="in" filter="wipe(left)">
                                      <p:cBhvr>
                                        <p:cTn id="128" dur="500"/>
                                        <p:tgtEl>
                                          <p:spTgt spid="296991"/>
                                        </p:tgtEl>
                                      </p:cBhvr>
                                    </p:animEffect>
                                  </p:childTnLst>
                                </p:cTn>
                              </p:par>
                            </p:childTnLst>
                          </p:cTn>
                        </p:par>
                        <p:par>
                          <p:cTn id="129" fill="hold" nodeType="afterGroup">
                            <p:stCondLst>
                              <p:cond delay="2000"/>
                            </p:stCondLst>
                            <p:childTnLst>
                              <p:par>
                                <p:cTn id="130" presetID="22" presetClass="entr" presetSubtype="8" fill="hold" grpId="0" nodeType="afterEffect">
                                  <p:stCondLst>
                                    <p:cond delay="500"/>
                                  </p:stCondLst>
                                  <p:childTnLst>
                                    <p:set>
                                      <p:cBhvr>
                                        <p:cTn id="131" dur="1" fill="hold">
                                          <p:stCondLst>
                                            <p:cond delay="0"/>
                                          </p:stCondLst>
                                        </p:cTn>
                                        <p:tgtEl>
                                          <p:spTgt spid="296992">
                                            <p:txEl>
                                              <p:pRg st="0" end="0"/>
                                            </p:txEl>
                                          </p:spTgt>
                                        </p:tgtEl>
                                        <p:attrNameLst>
                                          <p:attrName>style.visibility</p:attrName>
                                        </p:attrNameLst>
                                      </p:cBhvr>
                                      <p:to>
                                        <p:strVal val="visible"/>
                                      </p:to>
                                    </p:set>
                                    <p:animEffect transition="in" filter="wipe(left)">
                                      <p:cBhvr>
                                        <p:cTn id="132" dur="500"/>
                                        <p:tgtEl>
                                          <p:spTgt spid="296992">
                                            <p:txEl>
                                              <p:pRg st="0" end="0"/>
                                            </p:txEl>
                                          </p:spTgt>
                                        </p:tgtEl>
                                      </p:cBhvr>
                                    </p:animEffect>
                                  </p:childTnLst>
                                </p:cTn>
                              </p:par>
                            </p:childTnLst>
                          </p:cTn>
                        </p:par>
                        <p:par>
                          <p:cTn id="133" fill="hold" nodeType="afterGroup">
                            <p:stCondLst>
                              <p:cond delay="3000"/>
                            </p:stCondLst>
                            <p:childTnLst>
                              <p:par>
                                <p:cTn id="134" presetID="22" presetClass="entr" presetSubtype="8" fill="hold" grpId="0" nodeType="afterEffect">
                                  <p:stCondLst>
                                    <p:cond delay="500"/>
                                  </p:stCondLst>
                                  <p:childTnLst>
                                    <p:set>
                                      <p:cBhvr>
                                        <p:cTn id="135" dur="1" fill="hold">
                                          <p:stCondLst>
                                            <p:cond delay="0"/>
                                          </p:stCondLst>
                                        </p:cTn>
                                        <p:tgtEl>
                                          <p:spTgt spid="296993"/>
                                        </p:tgtEl>
                                        <p:attrNameLst>
                                          <p:attrName>style.visibility</p:attrName>
                                        </p:attrNameLst>
                                      </p:cBhvr>
                                      <p:to>
                                        <p:strVal val="visible"/>
                                      </p:to>
                                    </p:set>
                                    <p:animEffect transition="in" filter="wipe(left)">
                                      <p:cBhvr>
                                        <p:cTn id="136" dur="500"/>
                                        <p:tgtEl>
                                          <p:spTgt spid="296993"/>
                                        </p:tgtEl>
                                      </p:cBhvr>
                                    </p:animEffect>
                                  </p:childTnLst>
                                </p:cTn>
                              </p:par>
                            </p:childTnLst>
                          </p:cTn>
                        </p:par>
                        <p:par>
                          <p:cTn id="137" fill="hold" nodeType="afterGroup">
                            <p:stCondLst>
                              <p:cond delay="4000"/>
                            </p:stCondLst>
                            <p:childTnLst>
                              <p:par>
                                <p:cTn id="138" presetID="22" presetClass="entr" presetSubtype="8" fill="hold" grpId="0" nodeType="afterEffect">
                                  <p:stCondLst>
                                    <p:cond delay="500"/>
                                  </p:stCondLst>
                                  <p:childTnLst>
                                    <p:set>
                                      <p:cBhvr>
                                        <p:cTn id="139" dur="1" fill="hold">
                                          <p:stCondLst>
                                            <p:cond delay="0"/>
                                          </p:stCondLst>
                                        </p:cTn>
                                        <p:tgtEl>
                                          <p:spTgt spid="296994">
                                            <p:txEl>
                                              <p:pRg st="0" end="0"/>
                                            </p:txEl>
                                          </p:spTgt>
                                        </p:tgtEl>
                                        <p:attrNameLst>
                                          <p:attrName>style.visibility</p:attrName>
                                        </p:attrNameLst>
                                      </p:cBhvr>
                                      <p:to>
                                        <p:strVal val="visible"/>
                                      </p:to>
                                    </p:set>
                                    <p:animEffect transition="in" filter="wipe(left)">
                                      <p:cBhvr>
                                        <p:cTn id="140" dur="500"/>
                                        <p:tgtEl>
                                          <p:spTgt spid="296994">
                                            <p:txEl>
                                              <p:pRg st="0" end="0"/>
                                            </p:txEl>
                                          </p:spTgt>
                                        </p:tgtEl>
                                      </p:cBhvr>
                                    </p:animEffect>
                                  </p:childTnLst>
                                </p:cTn>
                              </p:par>
                            </p:childTnLst>
                          </p:cTn>
                        </p:par>
                        <p:par>
                          <p:cTn id="141" fill="hold" nodeType="afterGroup">
                            <p:stCondLst>
                              <p:cond delay="5000"/>
                            </p:stCondLst>
                            <p:childTnLst>
                              <p:par>
                                <p:cTn id="142" presetID="9" presetClass="entr" presetSubtype="0" fill="hold" grpId="0" nodeType="afterEffect">
                                  <p:stCondLst>
                                    <p:cond delay="500"/>
                                  </p:stCondLst>
                                  <p:childTnLst>
                                    <p:set>
                                      <p:cBhvr>
                                        <p:cTn id="143" dur="1" fill="hold">
                                          <p:stCondLst>
                                            <p:cond delay="0"/>
                                          </p:stCondLst>
                                        </p:cTn>
                                        <p:tgtEl>
                                          <p:spTgt spid="296999">
                                            <p:txEl>
                                              <p:pRg st="0" end="0"/>
                                            </p:txEl>
                                          </p:spTgt>
                                        </p:tgtEl>
                                        <p:attrNameLst>
                                          <p:attrName>style.visibility</p:attrName>
                                        </p:attrNameLst>
                                      </p:cBhvr>
                                      <p:to>
                                        <p:strVal val="visible"/>
                                      </p:to>
                                    </p:set>
                                    <p:animEffect transition="in" filter="dissolve">
                                      <p:cBhvr>
                                        <p:cTn id="144" dur="500"/>
                                        <p:tgtEl>
                                          <p:spTgt spid="296999">
                                            <p:txEl>
                                              <p:pRg st="0" end="0"/>
                                            </p:txEl>
                                          </p:spTgt>
                                        </p:tgtEl>
                                      </p:cBhvr>
                                    </p:animEffect>
                                  </p:childTnLst>
                                </p:cTn>
                              </p:par>
                            </p:childTnLst>
                          </p:cTn>
                        </p:par>
                        <p:par>
                          <p:cTn id="145" fill="hold" nodeType="afterGroup">
                            <p:stCondLst>
                              <p:cond delay="6000"/>
                            </p:stCondLst>
                            <p:childTnLst>
                              <p:par>
                                <p:cTn id="146" presetID="9" presetClass="entr" presetSubtype="0" fill="hold" grpId="0" nodeType="afterEffect">
                                  <p:stCondLst>
                                    <p:cond delay="500"/>
                                  </p:stCondLst>
                                  <p:childTnLst>
                                    <p:set>
                                      <p:cBhvr>
                                        <p:cTn id="147" dur="1" fill="hold">
                                          <p:stCondLst>
                                            <p:cond delay="0"/>
                                          </p:stCondLst>
                                        </p:cTn>
                                        <p:tgtEl>
                                          <p:spTgt spid="297000">
                                            <p:txEl>
                                              <p:pRg st="0" end="0"/>
                                            </p:txEl>
                                          </p:spTgt>
                                        </p:tgtEl>
                                        <p:attrNameLst>
                                          <p:attrName>style.visibility</p:attrName>
                                        </p:attrNameLst>
                                      </p:cBhvr>
                                      <p:to>
                                        <p:strVal val="visible"/>
                                      </p:to>
                                    </p:set>
                                    <p:animEffect transition="in" filter="dissolve">
                                      <p:cBhvr>
                                        <p:cTn id="148" dur="500"/>
                                        <p:tgtEl>
                                          <p:spTgt spid="297000">
                                            <p:txEl>
                                              <p:pRg st="0" end="0"/>
                                            </p:txEl>
                                          </p:spTgt>
                                        </p:tgtEl>
                                      </p:cBhvr>
                                    </p:animEffect>
                                  </p:childTnLst>
                                </p:cTn>
                              </p:par>
                            </p:childTnLst>
                          </p:cTn>
                        </p:par>
                        <p:par>
                          <p:cTn id="149" fill="hold" nodeType="afterGroup">
                            <p:stCondLst>
                              <p:cond delay="7000"/>
                            </p:stCondLst>
                            <p:childTnLst>
                              <p:par>
                                <p:cTn id="150" presetID="22" presetClass="entr" presetSubtype="8" fill="hold" grpId="0" nodeType="afterEffect">
                                  <p:stCondLst>
                                    <p:cond delay="500"/>
                                  </p:stCondLst>
                                  <p:childTnLst>
                                    <p:set>
                                      <p:cBhvr>
                                        <p:cTn id="151" dur="1" fill="hold">
                                          <p:stCondLst>
                                            <p:cond delay="0"/>
                                          </p:stCondLst>
                                        </p:cTn>
                                        <p:tgtEl>
                                          <p:spTgt spid="297002">
                                            <p:txEl>
                                              <p:pRg st="0" end="0"/>
                                            </p:txEl>
                                          </p:spTgt>
                                        </p:tgtEl>
                                        <p:attrNameLst>
                                          <p:attrName>style.visibility</p:attrName>
                                        </p:attrNameLst>
                                      </p:cBhvr>
                                      <p:to>
                                        <p:strVal val="visible"/>
                                      </p:to>
                                    </p:set>
                                    <p:animEffect transition="in" filter="wipe(left)">
                                      <p:cBhvr>
                                        <p:cTn id="152" dur="500"/>
                                        <p:tgtEl>
                                          <p:spTgt spid="297002">
                                            <p:txEl>
                                              <p:pRg st="0" end="0"/>
                                            </p:txEl>
                                          </p:spTgt>
                                        </p:tgtEl>
                                      </p:cBhvr>
                                    </p:animEffect>
                                  </p:childTnLst>
                                </p:cTn>
                              </p:par>
                              <p:par>
                                <p:cTn id="153" presetID="22" presetClass="exit" presetSubtype="8" fill="hold" grpId="1" nodeType="withEffect">
                                  <p:stCondLst>
                                    <p:cond delay="500"/>
                                  </p:stCondLst>
                                  <p:childTnLst>
                                    <p:animEffect transition="out" filter="wipe(left)">
                                      <p:cBhvr>
                                        <p:cTn id="154" dur="500"/>
                                        <p:tgtEl>
                                          <p:spTgt spid="296994">
                                            <p:txEl>
                                              <p:pRg st="0" end="0"/>
                                            </p:txEl>
                                          </p:spTgt>
                                        </p:tgtEl>
                                      </p:cBhvr>
                                    </p:animEffect>
                                    <p:set>
                                      <p:cBhvr>
                                        <p:cTn id="155" dur="1" fill="hold">
                                          <p:stCondLst>
                                            <p:cond delay="499"/>
                                          </p:stCondLst>
                                        </p:cTn>
                                        <p:tgtEl>
                                          <p:spTgt spid="296994">
                                            <p:txEl>
                                              <p:pRg st="0" end="0"/>
                                            </p:txEl>
                                          </p:spTgt>
                                        </p:tgtEl>
                                        <p:attrNameLst>
                                          <p:attrName>style.visibility</p:attrName>
                                        </p:attrNameLst>
                                      </p:cBhvr>
                                      <p:to>
                                        <p:strVal val="hidden"/>
                                      </p:to>
                                    </p:set>
                                  </p:childTnLst>
                                </p:cTn>
                              </p:par>
                            </p:childTnLst>
                          </p:cTn>
                        </p:par>
                        <p:par>
                          <p:cTn id="156" fill="hold" nodeType="afterGroup">
                            <p:stCondLst>
                              <p:cond delay="8000"/>
                            </p:stCondLst>
                            <p:childTnLst>
                              <p:par>
                                <p:cTn id="157" presetID="22" presetClass="entr" presetSubtype="8" fill="hold" nodeType="afterEffect">
                                  <p:stCondLst>
                                    <p:cond delay="500"/>
                                  </p:stCondLst>
                                  <p:childTnLst>
                                    <p:set>
                                      <p:cBhvr>
                                        <p:cTn id="158" dur="1" fill="hold">
                                          <p:stCondLst>
                                            <p:cond delay="0"/>
                                          </p:stCondLst>
                                        </p:cTn>
                                        <p:tgtEl>
                                          <p:spTgt spid="296995"/>
                                        </p:tgtEl>
                                        <p:attrNameLst>
                                          <p:attrName>style.visibility</p:attrName>
                                        </p:attrNameLst>
                                      </p:cBhvr>
                                      <p:to>
                                        <p:strVal val="visible"/>
                                      </p:to>
                                    </p:set>
                                    <p:animEffect transition="in" filter="wipe(left)">
                                      <p:cBhvr>
                                        <p:cTn id="159" dur="500"/>
                                        <p:tgtEl>
                                          <p:spTgt spid="296995"/>
                                        </p:tgtEl>
                                      </p:cBhvr>
                                    </p:animEffect>
                                  </p:childTnLst>
                                </p:cTn>
                              </p:par>
                            </p:childTnLst>
                          </p:cTn>
                        </p:par>
                        <p:par>
                          <p:cTn id="160" fill="hold" nodeType="afterGroup">
                            <p:stCondLst>
                              <p:cond delay="9000"/>
                            </p:stCondLst>
                            <p:childTnLst>
                              <p:par>
                                <p:cTn id="161" presetID="22" presetClass="entr" presetSubtype="8" fill="hold" grpId="0" nodeType="afterEffect">
                                  <p:stCondLst>
                                    <p:cond delay="500"/>
                                  </p:stCondLst>
                                  <p:childTnLst>
                                    <p:set>
                                      <p:cBhvr>
                                        <p:cTn id="162" dur="1" fill="hold">
                                          <p:stCondLst>
                                            <p:cond delay="0"/>
                                          </p:stCondLst>
                                        </p:cTn>
                                        <p:tgtEl>
                                          <p:spTgt spid="296996">
                                            <p:txEl>
                                              <p:pRg st="0" end="0"/>
                                            </p:txEl>
                                          </p:spTgt>
                                        </p:tgtEl>
                                        <p:attrNameLst>
                                          <p:attrName>style.visibility</p:attrName>
                                        </p:attrNameLst>
                                      </p:cBhvr>
                                      <p:to>
                                        <p:strVal val="visible"/>
                                      </p:to>
                                    </p:set>
                                    <p:animEffect transition="in" filter="wipe(left)">
                                      <p:cBhvr>
                                        <p:cTn id="163" dur="500"/>
                                        <p:tgtEl>
                                          <p:spTgt spid="296996">
                                            <p:txEl>
                                              <p:pRg st="0" end="0"/>
                                            </p:txEl>
                                          </p:spTgt>
                                        </p:tgtEl>
                                      </p:cBhvr>
                                    </p:animEffect>
                                  </p:childTnLst>
                                </p:cTn>
                              </p:par>
                            </p:childTnLst>
                          </p:cTn>
                        </p:par>
                        <p:par>
                          <p:cTn id="164" fill="hold" nodeType="afterGroup">
                            <p:stCondLst>
                              <p:cond delay="10000"/>
                            </p:stCondLst>
                            <p:childTnLst>
                              <p:par>
                                <p:cTn id="165" presetID="22" presetClass="entr" presetSubtype="8" fill="hold" grpId="0" nodeType="afterEffect">
                                  <p:stCondLst>
                                    <p:cond delay="500"/>
                                  </p:stCondLst>
                                  <p:childTnLst>
                                    <p:set>
                                      <p:cBhvr>
                                        <p:cTn id="166" dur="1" fill="hold">
                                          <p:stCondLst>
                                            <p:cond delay="0"/>
                                          </p:stCondLst>
                                        </p:cTn>
                                        <p:tgtEl>
                                          <p:spTgt spid="296997"/>
                                        </p:tgtEl>
                                        <p:attrNameLst>
                                          <p:attrName>style.visibility</p:attrName>
                                        </p:attrNameLst>
                                      </p:cBhvr>
                                      <p:to>
                                        <p:strVal val="visible"/>
                                      </p:to>
                                    </p:set>
                                    <p:animEffect transition="in" filter="wipe(left)">
                                      <p:cBhvr>
                                        <p:cTn id="167" dur="500"/>
                                        <p:tgtEl>
                                          <p:spTgt spid="296997"/>
                                        </p:tgtEl>
                                      </p:cBhvr>
                                    </p:animEffect>
                                  </p:childTnLst>
                                </p:cTn>
                              </p:par>
                            </p:childTnLst>
                          </p:cTn>
                        </p:par>
                        <p:par>
                          <p:cTn id="168" fill="hold" nodeType="afterGroup">
                            <p:stCondLst>
                              <p:cond delay="11000"/>
                            </p:stCondLst>
                            <p:childTnLst>
                              <p:par>
                                <p:cTn id="169" presetID="22" presetClass="entr" presetSubtype="8" fill="hold" grpId="0" nodeType="afterEffect">
                                  <p:stCondLst>
                                    <p:cond delay="500"/>
                                  </p:stCondLst>
                                  <p:childTnLst>
                                    <p:set>
                                      <p:cBhvr>
                                        <p:cTn id="170" dur="1" fill="hold">
                                          <p:stCondLst>
                                            <p:cond delay="0"/>
                                          </p:stCondLst>
                                        </p:cTn>
                                        <p:tgtEl>
                                          <p:spTgt spid="296998">
                                            <p:txEl>
                                              <p:pRg st="0" end="0"/>
                                            </p:txEl>
                                          </p:spTgt>
                                        </p:tgtEl>
                                        <p:attrNameLst>
                                          <p:attrName>style.visibility</p:attrName>
                                        </p:attrNameLst>
                                      </p:cBhvr>
                                      <p:to>
                                        <p:strVal val="visible"/>
                                      </p:to>
                                    </p:set>
                                    <p:animEffect transition="in" filter="wipe(left)">
                                      <p:cBhvr>
                                        <p:cTn id="171" dur="500"/>
                                        <p:tgtEl>
                                          <p:spTgt spid="296998">
                                            <p:txEl>
                                              <p:pRg st="0" end="0"/>
                                            </p:txEl>
                                          </p:spTgt>
                                        </p:tgtEl>
                                      </p:cBhvr>
                                    </p:animEffect>
                                  </p:childTnLst>
                                </p:cTn>
                              </p:par>
                            </p:childTnLst>
                          </p:cTn>
                        </p:par>
                        <p:par>
                          <p:cTn id="172" fill="hold" nodeType="afterGroup">
                            <p:stCondLst>
                              <p:cond delay="12000"/>
                            </p:stCondLst>
                            <p:childTnLst>
                              <p:par>
                                <p:cTn id="173" presetID="9" presetClass="entr" presetSubtype="0" fill="hold" grpId="0" nodeType="afterEffect">
                                  <p:stCondLst>
                                    <p:cond delay="500"/>
                                  </p:stCondLst>
                                  <p:childTnLst>
                                    <p:set>
                                      <p:cBhvr>
                                        <p:cTn id="174" dur="1" fill="hold">
                                          <p:stCondLst>
                                            <p:cond delay="0"/>
                                          </p:stCondLst>
                                        </p:cTn>
                                        <p:tgtEl>
                                          <p:spTgt spid="297001">
                                            <p:txEl>
                                              <p:pRg st="0" end="0"/>
                                            </p:txEl>
                                          </p:spTgt>
                                        </p:tgtEl>
                                        <p:attrNameLst>
                                          <p:attrName>style.visibility</p:attrName>
                                        </p:attrNameLst>
                                      </p:cBhvr>
                                      <p:to>
                                        <p:strVal val="visible"/>
                                      </p:to>
                                    </p:set>
                                    <p:animEffect transition="in" filter="dissolve">
                                      <p:cBhvr>
                                        <p:cTn id="175" dur="500"/>
                                        <p:tgtEl>
                                          <p:spTgt spid="297001">
                                            <p:txEl>
                                              <p:pRg st="0" end="0"/>
                                            </p:txEl>
                                          </p:spTgt>
                                        </p:tgtEl>
                                      </p:cBhvr>
                                    </p:animEffect>
                                  </p:childTnLst>
                                </p:cTn>
                              </p:par>
                            </p:childTnLst>
                          </p:cTn>
                        </p:par>
                        <p:par>
                          <p:cTn id="176" fill="hold" nodeType="afterGroup">
                            <p:stCondLst>
                              <p:cond delay="13000"/>
                            </p:stCondLst>
                            <p:childTnLst>
                              <p:par>
                                <p:cTn id="177" presetID="17" presetClass="entr" presetSubtype="1" fill="hold" grpId="0" nodeType="afterEffect">
                                  <p:stCondLst>
                                    <p:cond delay="500"/>
                                  </p:stCondLst>
                                  <p:childTnLst>
                                    <p:set>
                                      <p:cBhvr>
                                        <p:cTn id="178" dur="1" fill="hold">
                                          <p:stCondLst>
                                            <p:cond delay="0"/>
                                          </p:stCondLst>
                                        </p:cTn>
                                        <p:tgtEl>
                                          <p:spTgt spid="297003"/>
                                        </p:tgtEl>
                                        <p:attrNameLst>
                                          <p:attrName>style.visibility</p:attrName>
                                        </p:attrNameLst>
                                      </p:cBhvr>
                                      <p:to>
                                        <p:strVal val="visible"/>
                                      </p:to>
                                    </p:set>
                                    <p:anim calcmode="lin" valueType="num">
                                      <p:cBhvr>
                                        <p:cTn id="179" dur="500" fill="hold"/>
                                        <p:tgtEl>
                                          <p:spTgt spid="297003"/>
                                        </p:tgtEl>
                                        <p:attrNameLst>
                                          <p:attrName>ppt_x</p:attrName>
                                        </p:attrNameLst>
                                      </p:cBhvr>
                                      <p:tavLst>
                                        <p:tav tm="0">
                                          <p:val>
                                            <p:strVal val="#ppt_x"/>
                                          </p:val>
                                        </p:tav>
                                        <p:tav tm="100000">
                                          <p:val>
                                            <p:strVal val="#ppt_x"/>
                                          </p:val>
                                        </p:tav>
                                      </p:tavLst>
                                    </p:anim>
                                    <p:anim calcmode="lin" valueType="num">
                                      <p:cBhvr>
                                        <p:cTn id="180" dur="500" fill="hold"/>
                                        <p:tgtEl>
                                          <p:spTgt spid="297003"/>
                                        </p:tgtEl>
                                        <p:attrNameLst>
                                          <p:attrName>ppt_y</p:attrName>
                                        </p:attrNameLst>
                                      </p:cBhvr>
                                      <p:tavLst>
                                        <p:tav tm="0">
                                          <p:val>
                                            <p:strVal val="#ppt_y-#ppt_h/2"/>
                                          </p:val>
                                        </p:tav>
                                        <p:tav tm="100000">
                                          <p:val>
                                            <p:strVal val="#ppt_y"/>
                                          </p:val>
                                        </p:tav>
                                      </p:tavLst>
                                    </p:anim>
                                    <p:anim calcmode="lin" valueType="num">
                                      <p:cBhvr>
                                        <p:cTn id="181" dur="500" fill="hold"/>
                                        <p:tgtEl>
                                          <p:spTgt spid="297003"/>
                                        </p:tgtEl>
                                        <p:attrNameLst>
                                          <p:attrName>ppt_w</p:attrName>
                                        </p:attrNameLst>
                                      </p:cBhvr>
                                      <p:tavLst>
                                        <p:tav tm="0">
                                          <p:val>
                                            <p:strVal val="#ppt_w"/>
                                          </p:val>
                                        </p:tav>
                                        <p:tav tm="100000">
                                          <p:val>
                                            <p:strVal val="#ppt_w"/>
                                          </p:val>
                                        </p:tav>
                                      </p:tavLst>
                                    </p:anim>
                                    <p:anim calcmode="lin" valueType="num">
                                      <p:cBhvr>
                                        <p:cTn id="182" dur="500" fill="hold"/>
                                        <p:tgtEl>
                                          <p:spTgt spid="297003"/>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500"/>
                                  </p:stCondLst>
                                  <p:childTnLst>
                                    <p:set>
                                      <p:cBhvr>
                                        <p:cTn id="186" dur="1" fill="hold">
                                          <p:stCondLst>
                                            <p:cond delay="0"/>
                                          </p:stCondLst>
                                        </p:cTn>
                                        <p:tgtEl>
                                          <p:spTgt spid="297004">
                                            <p:txEl>
                                              <p:pRg st="0" end="0"/>
                                            </p:txEl>
                                          </p:spTgt>
                                        </p:tgtEl>
                                        <p:attrNameLst>
                                          <p:attrName>style.visibility</p:attrName>
                                        </p:attrNameLst>
                                      </p:cBhvr>
                                      <p:to>
                                        <p:strVal val="visible"/>
                                      </p:to>
                                    </p:set>
                                    <p:animEffect transition="in" filter="wipe(left)">
                                      <p:cBhvr>
                                        <p:cTn id="187" dur="500"/>
                                        <p:tgtEl>
                                          <p:spTgt spid="297004">
                                            <p:txEl>
                                              <p:pRg st="0" end="0"/>
                                            </p:txEl>
                                          </p:spTgt>
                                        </p:tgtEl>
                                      </p:cBhvr>
                                    </p:animEffect>
                                  </p:childTnLst>
                                </p:cTn>
                              </p:par>
                            </p:childTnLst>
                          </p:cTn>
                        </p:par>
                        <p:par>
                          <p:cTn id="188" fill="hold" nodeType="afterGroup">
                            <p:stCondLst>
                              <p:cond delay="1000"/>
                            </p:stCondLst>
                            <p:childTnLst>
                              <p:par>
                                <p:cTn id="189" presetID="22" presetClass="entr" presetSubtype="8" fill="hold" nodeType="afterEffect">
                                  <p:stCondLst>
                                    <p:cond delay="500"/>
                                  </p:stCondLst>
                                  <p:childTnLst>
                                    <p:set>
                                      <p:cBhvr>
                                        <p:cTn id="190" dur="1" fill="hold">
                                          <p:stCondLst>
                                            <p:cond delay="0"/>
                                          </p:stCondLst>
                                        </p:cTn>
                                        <p:tgtEl>
                                          <p:spTgt spid="297005"/>
                                        </p:tgtEl>
                                        <p:attrNameLst>
                                          <p:attrName>style.visibility</p:attrName>
                                        </p:attrNameLst>
                                      </p:cBhvr>
                                      <p:to>
                                        <p:strVal val="visible"/>
                                      </p:to>
                                    </p:set>
                                    <p:animEffect transition="in" filter="wipe(left)">
                                      <p:cBhvr>
                                        <p:cTn id="191" dur="500"/>
                                        <p:tgtEl>
                                          <p:spTgt spid="297005"/>
                                        </p:tgtEl>
                                      </p:cBhvr>
                                    </p:animEffect>
                                  </p:childTnLst>
                                </p:cTn>
                              </p:par>
                            </p:childTnLst>
                          </p:cTn>
                        </p:par>
                        <p:par>
                          <p:cTn id="192" fill="hold" nodeType="afterGroup">
                            <p:stCondLst>
                              <p:cond delay="2000"/>
                            </p:stCondLst>
                            <p:childTnLst>
                              <p:par>
                                <p:cTn id="193" presetID="22" presetClass="entr" presetSubtype="8" fill="hold" grpId="0" nodeType="afterEffect">
                                  <p:stCondLst>
                                    <p:cond delay="500"/>
                                  </p:stCondLst>
                                  <p:childTnLst>
                                    <p:set>
                                      <p:cBhvr>
                                        <p:cTn id="194" dur="1" fill="hold">
                                          <p:stCondLst>
                                            <p:cond delay="0"/>
                                          </p:stCondLst>
                                        </p:cTn>
                                        <p:tgtEl>
                                          <p:spTgt spid="297006">
                                            <p:txEl>
                                              <p:pRg st="0" end="0"/>
                                            </p:txEl>
                                          </p:spTgt>
                                        </p:tgtEl>
                                        <p:attrNameLst>
                                          <p:attrName>style.visibility</p:attrName>
                                        </p:attrNameLst>
                                      </p:cBhvr>
                                      <p:to>
                                        <p:strVal val="visible"/>
                                      </p:to>
                                    </p:set>
                                    <p:animEffect transition="in" filter="wipe(left)">
                                      <p:cBhvr>
                                        <p:cTn id="195" dur="500"/>
                                        <p:tgtEl>
                                          <p:spTgt spid="297006">
                                            <p:txEl>
                                              <p:pRg st="0" end="0"/>
                                            </p:txEl>
                                          </p:spTgt>
                                        </p:tgtEl>
                                      </p:cBhvr>
                                    </p:animEffect>
                                  </p:childTnLst>
                                </p:cTn>
                              </p:par>
                            </p:childTnLst>
                          </p:cTn>
                        </p:par>
                        <p:par>
                          <p:cTn id="196" fill="hold" nodeType="afterGroup">
                            <p:stCondLst>
                              <p:cond delay="3000"/>
                            </p:stCondLst>
                            <p:childTnLst>
                              <p:par>
                                <p:cTn id="197" presetID="22" presetClass="entr" presetSubtype="8" fill="hold" grpId="0" nodeType="afterEffect">
                                  <p:stCondLst>
                                    <p:cond delay="500"/>
                                  </p:stCondLst>
                                  <p:childTnLst>
                                    <p:set>
                                      <p:cBhvr>
                                        <p:cTn id="198" dur="1" fill="hold">
                                          <p:stCondLst>
                                            <p:cond delay="0"/>
                                          </p:stCondLst>
                                        </p:cTn>
                                        <p:tgtEl>
                                          <p:spTgt spid="297007"/>
                                        </p:tgtEl>
                                        <p:attrNameLst>
                                          <p:attrName>style.visibility</p:attrName>
                                        </p:attrNameLst>
                                      </p:cBhvr>
                                      <p:to>
                                        <p:strVal val="visible"/>
                                      </p:to>
                                    </p:set>
                                    <p:animEffect transition="in" filter="wipe(left)">
                                      <p:cBhvr>
                                        <p:cTn id="199" dur="500"/>
                                        <p:tgtEl>
                                          <p:spTgt spid="297007"/>
                                        </p:tgtEl>
                                      </p:cBhvr>
                                    </p:animEffect>
                                  </p:childTnLst>
                                </p:cTn>
                              </p:par>
                            </p:childTnLst>
                          </p:cTn>
                        </p:par>
                        <p:par>
                          <p:cTn id="200" fill="hold" nodeType="afterGroup">
                            <p:stCondLst>
                              <p:cond delay="4000"/>
                            </p:stCondLst>
                            <p:childTnLst>
                              <p:par>
                                <p:cTn id="201" presetID="22" presetClass="entr" presetSubtype="8" fill="hold" grpId="0" nodeType="afterEffect">
                                  <p:stCondLst>
                                    <p:cond delay="500"/>
                                  </p:stCondLst>
                                  <p:childTnLst>
                                    <p:set>
                                      <p:cBhvr>
                                        <p:cTn id="202" dur="1" fill="hold">
                                          <p:stCondLst>
                                            <p:cond delay="0"/>
                                          </p:stCondLst>
                                        </p:cTn>
                                        <p:tgtEl>
                                          <p:spTgt spid="297008">
                                            <p:txEl>
                                              <p:pRg st="0" end="0"/>
                                            </p:txEl>
                                          </p:spTgt>
                                        </p:tgtEl>
                                        <p:attrNameLst>
                                          <p:attrName>style.visibility</p:attrName>
                                        </p:attrNameLst>
                                      </p:cBhvr>
                                      <p:to>
                                        <p:strVal val="visible"/>
                                      </p:to>
                                    </p:set>
                                    <p:animEffect transition="in" filter="wipe(left)">
                                      <p:cBhvr>
                                        <p:cTn id="203" dur="500"/>
                                        <p:tgtEl>
                                          <p:spTgt spid="297008">
                                            <p:txEl>
                                              <p:pRg st="0" end="0"/>
                                            </p:txEl>
                                          </p:spTgt>
                                        </p:tgtEl>
                                      </p:cBhvr>
                                    </p:animEffect>
                                  </p:childTnLst>
                                </p:cTn>
                              </p:par>
                            </p:childTnLst>
                          </p:cTn>
                        </p:par>
                        <p:par>
                          <p:cTn id="204" fill="hold" nodeType="afterGroup">
                            <p:stCondLst>
                              <p:cond delay="5000"/>
                            </p:stCondLst>
                            <p:childTnLst>
                              <p:par>
                                <p:cTn id="205" presetID="9" presetClass="entr" presetSubtype="0" fill="hold" grpId="0" nodeType="afterEffect">
                                  <p:stCondLst>
                                    <p:cond delay="500"/>
                                  </p:stCondLst>
                                  <p:childTnLst>
                                    <p:set>
                                      <p:cBhvr>
                                        <p:cTn id="206" dur="1" fill="hold">
                                          <p:stCondLst>
                                            <p:cond delay="0"/>
                                          </p:stCondLst>
                                        </p:cTn>
                                        <p:tgtEl>
                                          <p:spTgt spid="297009">
                                            <p:txEl>
                                              <p:pRg st="0" end="0"/>
                                            </p:txEl>
                                          </p:spTgt>
                                        </p:tgtEl>
                                        <p:attrNameLst>
                                          <p:attrName>style.visibility</p:attrName>
                                        </p:attrNameLst>
                                      </p:cBhvr>
                                      <p:to>
                                        <p:strVal val="visible"/>
                                      </p:to>
                                    </p:set>
                                    <p:animEffect transition="in" filter="dissolve">
                                      <p:cBhvr>
                                        <p:cTn id="207" dur="500"/>
                                        <p:tgtEl>
                                          <p:spTgt spid="297009">
                                            <p:txEl>
                                              <p:pRg st="0" end="0"/>
                                            </p:txEl>
                                          </p:spTgt>
                                        </p:tgtEl>
                                      </p:cBhvr>
                                    </p:animEffect>
                                  </p:childTnLst>
                                </p:cTn>
                              </p:par>
                            </p:childTnLst>
                          </p:cTn>
                        </p:par>
                        <p:par>
                          <p:cTn id="208" fill="hold" nodeType="afterGroup">
                            <p:stCondLst>
                              <p:cond delay="6000"/>
                            </p:stCondLst>
                            <p:childTnLst>
                              <p:par>
                                <p:cTn id="209" presetID="9" presetClass="entr" presetSubtype="0" fill="hold" grpId="0" nodeType="afterEffect">
                                  <p:stCondLst>
                                    <p:cond delay="500"/>
                                  </p:stCondLst>
                                  <p:childTnLst>
                                    <p:set>
                                      <p:cBhvr>
                                        <p:cTn id="210" dur="1" fill="hold">
                                          <p:stCondLst>
                                            <p:cond delay="0"/>
                                          </p:stCondLst>
                                        </p:cTn>
                                        <p:tgtEl>
                                          <p:spTgt spid="297010">
                                            <p:txEl>
                                              <p:pRg st="0" end="0"/>
                                            </p:txEl>
                                          </p:spTgt>
                                        </p:tgtEl>
                                        <p:attrNameLst>
                                          <p:attrName>style.visibility</p:attrName>
                                        </p:attrNameLst>
                                      </p:cBhvr>
                                      <p:to>
                                        <p:strVal val="visible"/>
                                      </p:to>
                                    </p:set>
                                    <p:animEffect transition="in" filter="dissolve">
                                      <p:cBhvr>
                                        <p:cTn id="211" dur="500"/>
                                        <p:tgtEl>
                                          <p:spTgt spid="297010">
                                            <p:txEl>
                                              <p:pRg st="0" end="0"/>
                                            </p:txEl>
                                          </p:spTgt>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296963"/>
                                        </p:tgtEl>
                                        <p:attrNameLst>
                                          <p:attrName>style.visibility</p:attrName>
                                        </p:attrNameLst>
                                      </p:cBhvr>
                                      <p:to>
                                        <p:strVal val="visible"/>
                                      </p:to>
                                    </p:set>
                                    <p:animEffect transition="in" filter="wipe(left)">
                                      <p:cBhvr>
                                        <p:cTn id="216" dur="500"/>
                                        <p:tgtEl>
                                          <p:spTgt spid="29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p:bldP spid="296964" grpId="0" build="p" autoUpdateAnimBg="0"/>
      <p:bldP spid="296966" grpId="0" build="p" autoUpdateAnimBg="0" advAuto="1000"/>
      <p:bldP spid="296967" grpId="0" animBg="1"/>
      <p:bldP spid="296968" grpId="0" build="p" autoUpdateAnimBg="0" advAuto="1000"/>
      <p:bldP spid="296968" grpId="1" build="allAtOnce"/>
      <p:bldP spid="296970" grpId="0" build="p" autoUpdateAnimBg="0" advAuto="1000"/>
      <p:bldP spid="296971" grpId="0" animBg="1"/>
      <p:bldP spid="296972" grpId="0" build="p" autoUpdateAnimBg="0" advAuto="1000"/>
      <p:bldP spid="296972" grpId="1" build="allAtOnce"/>
      <p:bldP spid="296974" grpId="0" build="p" autoUpdateAnimBg="0" advAuto="1000"/>
      <p:bldP spid="296975" grpId="0" animBg="1"/>
      <p:bldP spid="296976" grpId="0" build="p" autoUpdateAnimBg="0" advAuto="1000"/>
      <p:bldP spid="296976" grpId="1" build="allAtOnce"/>
      <p:bldP spid="296977" grpId="0" build="p" autoUpdateAnimBg="0" advAuto="1000"/>
      <p:bldP spid="296978" grpId="0" build="p" autoUpdateAnimBg="0" advAuto="1000"/>
      <p:bldP spid="296979" grpId="0" build="p" autoUpdateAnimBg="0" advAuto="1000"/>
      <p:bldP spid="296980" grpId="0" build="p" autoUpdateAnimBg="0" advAuto="1000"/>
      <p:bldP spid="296981" grpId="0" build="p" autoUpdateAnimBg="0" advAuto="1000"/>
      <p:bldP spid="296982" grpId="0" build="p" autoUpdateAnimBg="0" advAuto="1000"/>
      <p:bldP spid="296983" grpId="0" animBg="1"/>
      <p:bldP spid="296985" grpId="0" build="p" autoUpdateAnimBg="0" advAuto="1000"/>
      <p:bldP spid="296986" grpId="0" animBg="1"/>
      <p:bldP spid="296987" grpId="0" build="p" autoUpdateAnimBg="0" advAuto="1000"/>
      <p:bldP spid="296988" grpId="0" build="p" autoUpdateAnimBg="0" advAuto="1000"/>
      <p:bldP spid="296989" grpId="0" build="p" autoUpdateAnimBg="0" advAuto="1000"/>
      <p:bldP spid="296990" grpId="0" build="p" autoUpdateAnimBg="0"/>
      <p:bldP spid="296992" grpId="0" build="p" autoUpdateAnimBg="0" advAuto="1000"/>
      <p:bldP spid="296993" grpId="0" animBg="1"/>
      <p:bldP spid="296994" grpId="0" build="p" autoUpdateAnimBg="0" advAuto="1000"/>
      <p:bldP spid="296994" grpId="1" build="allAtOnce"/>
      <p:bldP spid="296996" grpId="0" build="p" autoUpdateAnimBg="0" advAuto="1000"/>
      <p:bldP spid="296997" grpId="0" animBg="1"/>
      <p:bldP spid="296998" grpId="0" build="p" autoUpdateAnimBg="0" advAuto="1000"/>
      <p:bldP spid="296999" grpId="0" build="p" autoUpdateAnimBg="0" advAuto="1000"/>
      <p:bldP spid="297000" grpId="0" build="p" autoUpdateAnimBg="0" advAuto="1000"/>
      <p:bldP spid="297001" grpId="0" build="p" autoUpdateAnimBg="0" advAuto="1000"/>
      <p:bldP spid="297002" grpId="0" build="p" autoUpdateAnimBg="0" advAuto="1000"/>
      <p:bldP spid="297003" grpId="0" animBg="1"/>
      <p:bldP spid="297004" grpId="0" build="p" autoUpdateAnimBg="0"/>
      <p:bldP spid="297006" grpId="0" build="p" autoUpdateAnimBg="0" advAuto="1000"/>
      <p:bldP spid="297007" grpId="0" animBg="1"/>
      <p:bldP spid="297008" grpId="0" build="p" autoUpdateAnimBg="0" advAuto="1000"/>
      <p:bldP spid="297009" grpId="0" build="p" autoUpdateAnimBg="0" advAuto="1000"/>
      <p:bldP spid="297010" grpId="0" build="p" autoUpdateAnimBg="0" advAuto="100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9" name="Rectangle 5"/>
          <p:cNvSpPr>
            <a:spLocks noGrp="1" noRot="1" noChangeArrowheads="1"/>
          </p:cNvSpPr>
          <p:nvPr>
            <p:ph type="body" idx="1"/>
          </p:nvPr>
        </p:nvSpPr>
        <p:spPr>
          <a:xfrm>
            <a:off x="0" y="1196975"/>
            <a:ext cx="9144000" cy="5876925"/>
          </a:xfrm>
          <a:noFill/>
          <a:ln/>
        </p:spPr>
        <p:txBody>
          <a:bodyPr/>
          <a:lstStyle/>
          <a:p>
            <a:pPr lvl="1">
              <a:buFont typeface="Wingdings" pitchFamily="2" charset="2"/>
              <a:buNone/>
            </a:pPr>
            <a:r>
              <a:rPr lang="en-US" altLang="zh-CN" b="1" dirty="0"/>
              <a:t>(3) </a:t>
            </a:r>
            <a:r>
              <a:rPr lang="zh-CN" altLang="en-US" b="1" dirty="0"/>
              <a:t>二进制数转换成八</a:t>
            </a:r>
            <a:r>
              <a:rPr lang="en-US" altLang="zh-CN" b="1" dirty="0"/>
              <a:t>(</a:t>
            </a:r>
            <a:r>
              <a:rPr lang="zh-CN" altLang="en-US" b="1" dirty="0"/>
              <a:t>十六</a:t>
            </a:r>
            <a:r>
              <a:rPr lang="en-US" altLang="zh-CN" b="1" dirty="0"/>
              <a:t>)</a:t>
            </a:r>
            <a:r>
              <a:rPr lang="zh-CN" altLang="en-US" b="1" dirty="0"/>
              <a:t>进制数：以小数点为界，分别向左、右两个方向按</a:t>
            </a:r>
            <a:r>
              <a:rPr lang="en-US" altLang="zh-CN" b="1" dirty="0"/>
              <a:t>3(4)</a:t>
            </a:r>
            <a:r>
              <a:rPr lang="zh-CN" altLang="en-US" b="1" dirty="0"/>
              <a:t>位进行分组，两端不足</a:t>
            </a:r>
            <a:r>
              <a:rPr lang="en-US" altLang="zh-CN" b="1" dirty="0"/>
              <a:t>3(4)</a:t>
            </a:r>
            <a:r>
              <a:rPr lang="zh-CN" altLang="en-US" b="1" dirty="0"/>
              <a:t>位的，用</a:t>
            </a:r>
            <a:r>
              <a:rPr lang="en-US" altLang="zh-CN" b="1" dirty="0"/>
              <a:t>0</a:t>
            </a:r>
            <a:r>
              <a:rPr lang="zh-CN" altLang="en-US" b="1" dirty="0"/>
              <a:t>补够</a:t>
            </a:r>
            <a:r>
              <a:rPr lang="en-US" altLang="zh-CN" b="1" dirty="0"/>
              <a:t>3(4)</a:t>
            </a:r>
            <a:r>
              <a:rPr lang="zh-CN" altLang="en-US" b="1" dirty="0"/>
              <a:t>位，再将每组二进制数转换为对应的八</a:t>
            </a:r>
            <a:r>
              <a:rPr lang="en-US" altLang="zh-CN" b="1" dirty="0"/>
              <a:t>(</a:t>
            </a:r>
            <a:r>
              <a:rPr lang="zh-CN" altLang="en-US" b="1" dirty="0"/>
              <a:t>十六</a:t>
            </a:r>
            <a:r>
              <a:rPr lang="en-US" altLang="zh-CN" b="1" dirty="0"/>
              <a:t>)</a:t>
            </a:r>
            <a:r>
              <a:rPr lang="zh-CN" altLang="en-US" b="1" dirty="0"/>
              <a:t>进制数。</a:t>
            </a:r>
          </a:p>
          <a:p>
            <a:pPr lvl="1">
              <a:buFont typeface="Wingdings" pitchFamily="2" charset="2"/>
              <a:buNone/>
            </a:pPr>
            <a:r>
              <a:rPr lang="en-US" altLang="zh-CN" b="1" dirty="0"/>
              <a:t>【</a:t>
            </a:r>
            <a:r>
              <a:rPr lang="zh-CN" altLang="en-US" b="1" dirty="0"/>
              <a:t>例</a:t>
            </a:r>
            <a:r>
              <a:rPr lang="en-US" altLang="zh-CN" b="1" dirty="0"/>
              <a:t>】 (11010101001101.11001)</a:t>
            </a:r>
            <a:r>
              <a:rPr lang="en-US" altLang="zh-CN" b="1" baseline="-25000" dirty="0"/>
              <a:t>2</a:t>
            </a:r>
          </a:p>
          <a:p>
            <a:pPr lvl="1">
              <a:buFont typeface="Wingdings" pitchFamily="2" charset="2"/>
              <a:buNone/>
            </a:pPr>
            <a:r>
              <a:rPr lang="zh-CN" altLang="en-US" b="1" dirty="0"/>
              <a:t>二进制数	</a:t>
            </a:r>
            <a:r>
              <a:rPr lang="en-US" altLang="zh-CN" b="1" i="1" dirty="0">
                <a:solidFill>
                  <a:srgbClr val="FF0000"/>
                </a:solidFill>
              </a:rPr>
              <a:t>0</a:t>
            </a:r>
            <a:r>
              <a:rPr lang="en-US" altLang="zh-CN" b="1" dirty="0"/>
              <a:t>11  010  101  001  101 .  110  01</a:t>
            </a:r>
            <a:r>
              <a:rPr lang="en-US" altLang="zh-CN" b="1" i="1" dirty="0">
                <a:solidFill>
                  <a:srgbClr val="FF0000"/>
                </a:solidFill>
              </a:rPr>
              <a:t>0</a:t>
            </a:r>
          </a:p>
          <a:p>
            <a:pPr lvl="1">
              <a:buFont typeface="Wingdings" pitchFamily="2" charset="2"/>
              <a:buNone/>
            </a:pPr>
            <a:r>
              <a:rPr lang="zh-CN" altLang="en-US" b="1" dirty="0"/>
              <a:t>八进制数	  </a:t>
            </a:r>
            <a:r>
              <a:rPr lang="en-US" altLang="zh-CN" b="1" dirty="0"/>
              <a:t>3       2     5     1       5  </a:t>
            </a:r>
            <a:r>
              <a:rPr lang="en-US" altLang="zh-CN" b="1" dirty="0" smtClean="0"/>
              <a:t> .    </a:t>
            </a:r>
            <a:r>
              <a:rPr lang="en-US" altLang="zh-CN" b="1" dirty="0"/>
              <a:t>6	 2</a:t>
            </a:r>
          </a:p>
          <a:p>
            <a:pPr lvl="1">
              <a:buFont typeface="Wingdings" pitchFamily="2" charset="2"/>
              <a:buNone/>
            </a:pPr>
            <a:r>
              <a:rPr lang="zh-CN" altLang="en-US" b="1" dirty="0"/>
              <a:t>二进制数	</a:t>
            </a:r>
            <a:r>
              <a:rPr lang="en-US" altLang="zh-CN" b="1" i="1" dirty="0" smtClean="0">
                <a:solidFill>
                  <a:srgbClr val="FF0000"/>
                </a:solidFill>
              </a:rPr>
              <a:t>00</a:t>
            </a:r>
            <a:r>
              <a:rPr lang="en-US" altLang="zh-CN" b="1" dirty="0" smtClean="0"/>
              <a:t>11  0101  </a:t>
            </a:r>
            <a:r>
              <a:rPr lang="en-US" altLang="zh-CN" b="1" dirty="0"/>
              <a:t>0100 </a:t>
            </a:r>
            <a:r>
              <a:rPr lang="en-US" altLang="zh-CN" b="1" dirty="0" smtClean="0"/>
              <a:t> </a:t>
            </a:r>
            <a:r>
              <a:rPr lang="en-US" altLang="zh-CN" b="1" dirty="0"/>
              <a:t>1101  .  1100  </a:t>
            </a:r>
            <a:r>
              <a:rPr lang="en-US" altLang="zh-CN" b="1" dirty="0" smtClean="0"/>
              <a:t>1</a:t>
            </a:r>
            <a:r>
              <a:rPr lang="en-US" altLang="zh-CN" b="1" i="1" dirty="0" smtClean="0">
                <a:solidFill>
                  <a:srgbClr val="FF0000"/>
                </a:solidFill>
              </a:rPr>
              <a:t>000</a:t>
            </a:r>
            <a:endParaRPr lang="en-US" altLang="zh-CN" b="1" i="1" dirty="0">
              <a:solidFill>
                <a:srgbClr val="FF0000"/>
              </a:solidFill>
            </a:endParaRPr>
          </a:p>
          <a:p>
            <a:pPr lvl="1">
              <a:buFont typeface="Wingdings" pitchFamily="2" charset="2"/>
              <a:buNone/>
            </a:pPr>
            <a:r>
              <a:rPr lang="zh-CN" altLang="en-US" b="1" dirty="0"/>
              <a:t>十六进制数	  </a:t>
            </a:r>
            <a:r>
              <a:rPr lang="en-US" altLang="zh-CN" b="1" dirty="0"/>
              <a:t>3	   </a:t>
            </a:r>
            <a:r>
              <a:rPr lang="en-US" altLang="zh-CN" b="1" dirty="0" smtClean="0"/>
              <a:t>5</a:t>
            </a:r>
            <a:r>
              <a:rPr lang="en-US" altLang="zh-CN" b="1" dirty="0"/>
              <a:t>	   4	 </a:t>
            </a:r>
            <a:r>
              <a:rPr lang="en-US" altLang="zh-CN" b="1" dirty="0" smtClean="0"/>
              <a:t> D  </a:t>
            </a:r>
            <a:r>
              <a:rPr lang="en-US" altLang="zh-CN" b="1" dirty="0"/>
              <a:t> </a:t>
            </a:r>
            <a:r>
              <a:rPr lang="en-US" altLang="zh-CN" b="1" dirty="0" smtClean="0"/>
              <a:t> .     C</a:t>
            </a:r>
            <a:r>
              <a:rPr lang="en-US" altLang="zh-CN" b="1" dirty="0"/>
              <a:t>	  </a:t>
            </a:r>
            <a:r>
              <a:rPr lang="en-US" altLang="zh-CN" b="1" dirty="0" smtClean="0"/>
              <a:t>   </a:t>
            </a:r>
            <a:r>
              <a:rPr lang="en-US" altLang="zh-CN" b="1" dirty="0"/>
              <a:t>8</a:t>
            </a:r>
          </a:p>
          <a:p>
            <a:pPr>
              <a:buFont typeface="Wingdings" pitchFamily="2" charset="2"/>
              <a:buNone/>
            </a:pPr>
            <a:r>
              <a:rPr lang="zh-CN" altLang="en-US" b="1" dirty="0"/>
              <a:t>结果：</a:t>
            </a:r>
            <a:r>
              <a:rPr lang="en-US" altLang="zh-CN" sz="2800" b="1" dirty="0"/>
              <a:t>(11010101001101.11001)</a:t>
            </a:r>
            <a:r>
              <a:rPr lang="en-US" altLang="zh-CN" sz="2800" b="1" baseline="-25000" dirty="0"/>
              <a:t>2</a:t>
            </a:r>
            <a:r>
              <a:rPr lang="en-US" altLang="zh-CN" sz="2800" b="1" dirty="0"/>
              <a:t>=(32515.62)</a:t>
            </a:r>
            <a:r>
              <a:rPr lang="en-US" altLang="zh-CN" sz="2800" b="1" baseline="-25000" dirty="0"/>
              <a:t>8</a:t>
            </a:r>
            <a:r>
              <a:rPr lang="en-US" altLang="zh-CN" sz="2800" b="1" dirty="0"/>
              <a:t>=(354D.C8)</a:t>
            </a:r>
            <a:r>
              <a:rPr lang="en-US" altLang="zh-CN" sz="2800" b="1" baseline="-25000" dirty="0"/>
              <a:t>16</a:t>
            </a:r>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rrowheads="1"/>
          </p:cNvSpPr>
          <p:nvPr>
            <p:ph type="body" idx="1"/>
          </p:nvPr>
        </p:nvSpPr>
        <p:spPr>
          <a:xfrm>
            <a:off x="0" y="1341438"/>
            <a:ext cx="8845550" cy="3382962"/>
          </a:xfrm>
        </p:spPr>
        <p:txBody>
          <a:bodyPr/>
          <a:lstStyle/>
          <a:p>
            <a:pPr lvl="1">
              <a:buFont typeface="Wingdings" pitchFamily="2" charset="2"/>
              <a:buNone/>
            </a:pPr>
            <a:r>
              <a:rPr lang="en-US" altLang="zh-CN" b="1"/>
              <a:t>(4) </a:t>
            </a:r>
            <a:r>
              <a:rPr lang="zh-CN" altLang="en-US" b="1"/>
              <a:t>八</a:t>
            </a:r>
            <a:r>
              <a:rPr lang="en-US" altLang="zh-CN" b="1"/>
              <a:t>(</a:t>
            </a:r>
            <a:r>
              <a:rPr lang="zh-CN" altLang="en-US" b="1"/>
              <a:t>十六</a:t>
            </a:r>
            <a:r>
              <a:rPr lang="en-US" altLang="zh-CN" b="1"/>
              <a:t>)</a:t>
            </a:r>
            <a:r>
              <a:rPr lang="zh-CN" altLang="en-US" b="1"/>
              <a:t>进制数转换成二进制数：将八</a:t>
            </a:r>
            <a:r>
              <a:rPr lang="en-US" altLang="zh-CN" b="1"/>
              <a:t>(</a:t>
            </a:r>
            <a:r>
              <a:rPr lang="zh-CN" altLang="en-US" b="1"/>
              <a:t>十六</a:t>
            </a:r>
            <a:r>
              <a:rPr lang="en-US" altLang="zh-CN" b="1"/>
              <a:t>)</a:t>
            </a:r>
            <a:r>
              <a:rPr lang="zh-CN" altLang="en-US" b="1"/>
              <a:t>进制数中的每一位直接转换成</a:t>
            </a:r>
            <a:r>
              <a:rPr lang="en-US" altLang="zh-CN" b="1"/>
              <a:t>3(4)</a:t>
            </a:r>
            <a:r>
              <a:rPr lang="zh-CN" altLang="en-US" b="1"/>
              <a:t>位二进制数即可。</a:t>
            </a:r>
          </a:p>
          <a:p>
            <a:pPr lvl="1">
              <a:buFont typeface="Wingdings" pitchFamily="2" charset="2"/>
              <a:buNone/>
            </a:pPr>
            <a:endParaRPr lang="zh-CN" altLang="en-US" b="1"/>
          </a:p>
          <a:p>
            <a:pPr lvl="1">
              <a:buFont typeface="Wingdings" pitchFamily="2" charset="2"/>
              <a:buNone/>
            </a:pPr>
            <a:r>
              <a:rPr lang="en-US" altLang="zh-CN" b="1"/>
              <a:t>【</a:t>
            </a:r>
            <a:r>
              <a:rPr lang="zh-CN" altLang="en-US" b="1">
                <a:ea typeface="黑体" pitchFamily="2" charset="-122"/>
              </a:rPr>
              <a:t>例</a:t>
            </a:r>
            <a:r>
              <a:rPr lang="en-US" altLang="zh-CN" b="1"/>
              <a:t>】 (7301.24)</a:t>
            </a:r>
            <a:r>
              <a:rPr lang="en-US" altLang="zh-CN" b="1" baseline="-25000"/>
              <a:t>8</a:t>
            </a:r>
          </a:p>
          <a:p>
            <a:pPr lvl="1">
              <a:buFont typeface="Wingdings" pitchFamily="2" charset="2"/>
              <a:buNone/>
            </a:pPr>
            <a:r>
              <a:rPr lang="zh-CN" altLang="en-US" b="1"/>
              <a:t>八进制数	</a:t>
            </a:r>
            <a:r>
              <a:rPr lang="en-US" altLang="zh-CN" b="1"/>
              <a:t>7     3      0      1   .   2     4</a:t>
            </a:r>
          </a:p>
          <a:p>
            <a:pPr lvl="1">
              <a:buFont typeface="Wingdings" pitchFamily="2" charset="2"/>
              <a:buNone/>
            </a:pPr>
            <a:r>
              <a:rPr lang="zh-CN" altLang="en-US" b="1"/>
              <a:t>二进制数       </a:t>
            </a:r>
            <a:r>
              <a:rPr lang="en-US" altLang="zh-CN" b="1"/>
              <a:t>111  011  000  001 . 010  100</a:t>
            </a:r>
          </a:p>
          <a:p>
            <a:pPr lvl="1">
              <a:buFont typeface="Wingdings" pitchFamily="2" charset="2"/>
              <a:buNone/>
            </a:pPr>
            <a:endParaRPr lang="zh-CN" altLang="en-US" b="1"/>
          </a:p>
        </p:txBody>
      </p:sp>
      <p:sp>
        <p:nvSpPr>
          <p:cNvPr id="299011" name="Text Box 3"/>
          <p:cNvSpPr txBox="1">
            <a:spLocks noChangeArrowheads="1"/>
          </p:cNvSpPr>
          <p:nvPr/>
        </p:nvSpPr>
        <p:spPr bwMode="auto">
          <a:xfrm>
            <a:off x="3276600" y="2838450"/>
            <a:ext cx="3859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800">
                <a:solidFill>
                  <a:srgbClr val="CC6600"/>
                </a:solidFill>
              </a:rPr>
              <a:t>= (111011000001.0101)</a:t>
            </a:r>
            <a:r>
              <a:rPr kumimoji="0" lang="en-US" altLang="zh-CN" sz="2800" baseline="-25000">
                <a:solidFill>
                  <a:srgbClr val="CC6600"/>
                </a:solidFill>
              </a:rPr>
              <a:t>2</a:t>
            </a:r>
          </a:p>
        </p:txBody>
      </p:sp>
      <p:sp>
        <p:nvSpPr>
          <p:cNvPr id="299012" name="Text Box 4"/>
          <p:cNvSpPr txBox="1">
            <a:spLocks noChangeArrowheads="1"/>
          </p:cNvSpPr>
          <p:nvPr/>
        </p:nvSpPr>
        <p:spPr bwMode="auto">
          <a:xfrm>
            <a:off x="2771775" y="4652963"/>
            <a:ext cx="4213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800">
                <a:solidFill>
                  <a:srgbClr val="CC6600"/>
                </a:solidFill>
              </a:rPr>
              <a:t>=  (10010100011.1110011)</a:t>
            </a:r>
            <a:r>
              <a:rPr kumimoji="0" lang="en-US" altLang="zh-CN" sz="2800" baseline="-25000">
                <a:solidFill>
                  <a:srgbClr val="CC6600"/>
                </a:solidFill>
              </a:rPr>
              <a:t>2</a:t>
            </a:r>
          </a:p>
        </p:txBody>
      </p:sp>
      <p:sp>
        <p:nvSpPr>
          <p:cNvPr id="299013" name="Text Box 5"/>
          <p:cNvSpPr txBox="1">
            <a:spLocks noChangeArrowheads="1"/>
          </p:cNvSpPr>
          <p:nvPr/>
        </p:nvSpPr>
        <p:spPr bwMode="auto">
          <a:xfrm>
            <a:off x="395288" y="4581525"/>
            <a:ext cx="798988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lnSpc>
                <a:spcPct val="120000"/>
              </a:lnSpc>
              <a:spcBef>
                <a:spcPct val="0"/>
              </a:spcBef>
              <a:buSzTx/>
            </a:pPr>
            <a:r>
              <a:rPr kumimoji="0" lang="en-US" altLang="zh-CN" sz="2800">
                <a:solidFill>
                  <a:schemeClr val="tx1"/>
                </a:solidFill>
                <a:latin typeface="宋体" pitchFamily="2" charset="-122"/>
              </a:rPr>
              <a:t>(4A3.E6)16 </a:t>
            </a:r>
          </a:p>
          <a:p>
            <a:pPr lvl="1" algn="l">
              <a:lnSpc>
                <a:spcPct val="120000"/>
              </a:lnSpc>
              <a:spcBef>
                <a:spcPct val="0"/>
              </a:spcBef>
              <a:buSzTx/>
            </a:pPr>
            <a:r>
              <a:rPr kumimoji="0" lang="zh-CN" altLang="en-US" sz="2800">
                <a:solidFill>
                  <a:schemeClr val="tx1"/>
                </a:solidFill>
                <a:latin typeface="宋体" pitchFamily="2" charset="-122"/>
              </a:rPr>
              <a:t>十六进制数   </a:t>
            </a:r>
            <a:r>
              <a:rPr kumimoji="0" lang="en-US" altLang="zh-CN" sz="2800">
                <a:solidFill>
                  <a:schemeClr val="tx1"/>
                </a:solidFill>
                <a:latin typeface="宋体" pitchFamily="2" charset="-122"/>
              </a:rPr>
              <a:t>4    A     3    .   E     6</a:t>
            </a:r>
          </a:p>
          <a:p>
            <a:pPr lvl="1" algn="l">
              <a:lnSpc>
                <a:spcPct val="120000"/>
              </a:lnSpc>
              <a:spcBef>
                <a:spcPct val="0"/>
              </a:spcBef>
              <a:buSzTx/>
            </a:pPr>
            <a:r>
              <a:rPr kumimoji="0" lang="zh-CN" altLang="en-US" sz="2800">
                <a:solidFill>
                  <a:schemeClr val="tx1"/>
                </a:solidFill>
                <a:latin typeface="宋体" pitchFamily="2" charset="-122"/>
              </a:rPr>
              <a:t>二进制数   </a:t>
            </a:r>
            <a:r>
              <a:rPr kumimoji="0" lang="en-US" altLang="zh-CN" sz="2800">
                <a:solidFill>
                  <a:schemeClr val="tx1"/>
                </a:solidFill>
                <a:latin typeface="宋体" pitchFamily="2" charset="-122"/>
              </a:rPr>
              <a:t>0100  1010  0011  . 1110  0110</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Effect transition="in" filter="wipe(left)">
                                      <p:cBhvr>
                                        <p:cTn id="7" dur="500"/>
                                        <p:tgtEl>
                                          <p:spTgt spid="299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3">
                                            <p:txEl>
                                              <p:pRg st="0" end="0"/>
                                            </p:txEl>
                                          </p:spTgt>
                                        </p:tgtEl>
                                        <p:attrNameLst>
                                          <p:attrName>style.visibility</p:attrName>
                                        </p:attrNameLst>
                                      </p:cBhvr>
                                      <p:to>
                                        <p:strVal val="visible"/>
                                      </p:to>
                                    </p:set>
                                    <p:animEffect transition="in" filter="wipe(left)">
                                      <p:cBhvr>
                                        <p:cTn id="12" dur="1000"/>
                                        <p:tgtEl>
                                          <p:spTgt spid="2990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9013">
                                            <p:txEl>
                                              <p:pRg st="1" end="1"/>
                                            </p:txEl>
                                          </p:spTgt>
                                        </p:tgtEl>
                                        <p:attrNameLst>
                                          <p:attrName>style.visibility</p:attrName>
                                        </p:attrNameLst>
                                      </p:cBhvr>
                                      <p:to>
                                        <p:strVal val="visible"/>
                                      </p:to>
                                    </p:set>
                                    <p:animEffect transition="in" filter="wipe(left)">
                                      <p:cBhvr>
                                        <p:cTn id="17" dur="1000"/>
                                        <p:tgtEl>
                                          <p:spTgt spid="29901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9013">
                                            <p:txEl>
                                              <p:pRg st="2" end="2"/>
                                            </p:txEl>
                                          </p:spTgt>
                                        </p:tgtEl>
                                        <p:attrNameLst>
                                          <p:attrName>style.visibility</p:attrName>
                                        </p:attrNameLst>
                                      </p:cBhvr>
                                      <p:to>
                                        <p:strVal val="visible"/>
                                      </p:to>
                                    </p:set>
                                    <p:animEffect transition="in" filter="wipe(left)">
                                      <p:cBhvr>
                                        <p:cTn id="22" dur="1000"/>
                                        <p:tgtEl>
                                          <p:spTgt spid="29901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9012"/>
                                        </p:tgtEl>
                                        <p:attrNameLst>
                                          <p:attrName>style.visibility</p:attrName>
                                        </p:attrNameLst>
                                      </p:cBhvr>
                                      <p:to>
                                        <p:strVal val="visible"/>
                                      </p:to>
                                    </p:set>
                                    <p:animEffect transition="in" filter="wipe(left)">
                                      <p:cBhvr>
                                        <p:cTn id="27" dur="1000"/>
                                        <p:tgtEl>
                                          <p:spTgt spid="299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p:bldP spid="299012" grpId="0"/>
      <p:bldP spid="299013"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4294967295"/>
          </p:nvPr>
        </p:nvSpPr>
        <p:spPr>
          <a:xfrm>
            <a:off x="250825" y="1484313"/>
            <a:ext cx="6481763" cy="3097212"/>
          </a:xfrm>
        </p:spPr>
        <p:txBody>
          <a:bodyPr/>
          <a:lstStyle/>
          <a:p>
            <a:pPr algn="just">
              <a:buFont typeface="Wingdings" pitchFamily="2" charset="2"/>
              <a:buNone/>
            </a:pPr>
            <a:r>
              <a:rPr lang="en-US" altLang="zh-CN" b="1">
                <a:latin typeface="宋体" pitchFamily="2" charset="-122"/>
              </a:rPr>
              <a:t>1. </a:t>
            </a:r>
            <a:r>
              <a:rPr lang="zh-CN" altLang="en-US" b="1">
                <a:latin typeface="宋体" pitchFamily="2" charset="-122"/>
              </a:rPr>
              <a:t>数字的存储形式: 二进制</a:t>
            </a:r>
          </a:p>
          <a:p>
            <a:pPr lvl="1" algn="just">
              <a:buFont typeface="Wingdings" pitchFamily="2" charset="2"/>
              <a:buNone/>
            </a:pPr>
            <a:r>
              <a:rPr lang="zh-CN" altLang="en-US" b="1"/>
              <a:t> </a:t>
            </a:r>
            <a:r>
              <a:rPr lang="en-US" altLang="zh-CN" b="1"/>
              <a:t>(179)</a:t>
            </a:r>
            <a:r>
              <a:rPr lang="en-US" altLang="zh-CN" b="1" baseline="-25000"/>
              <a:t>10</a:t>
            </a:r>
            <a:r>
              <a:rPr lang="en-US" altLang="zh-CN" b="1"/>
              <a:t> = (10110011)</a:t>
            </a:r>
            <a:r>
              <a:rPr lang="en-US" altLang="zh-CN" b="1" baseline="-25000"/>
              <a:t>2</a:t>
            </a:r>
            <a:r>
              <a:rPr lang="en-US" altLang="zh-CN" b="1"/>
              <a:t>  </a:t>
            </a:r>
            <a:r>
              <a:rPr lang="zh-CN" altLang="en-US" b="1">
                <a:latin typeface="宋体" pitchFamily="2" charset="-122"/>
              </a:rPr>
              <a:t> </a:t>
            </a:r>
          </a:p>
          <a:p>
            <a:pPr lvl="1" algn="just">
              <a:buFont typeface="Wingdings" pitchFamily="2" charset="2"/>
              <a:buNone/>
            </a:pPr>
            <a:r>
              <a:rPr lang="en-US" altLang="zh-CN" b="1"/>
              <a:t>(0.6875)</a:t>
            </a:r>
            <a:r>
              <a:rPr lang="en-US" altLang="zh-CN" b="1" baseline="-25000"/>
              <a:t>10</a:t>
            </a:r>
            <a:r>
              <a:rPr lang="en-US" altLang="zh-CN" b="1"/>
              <a:t> = (0.1011)</a:t>
            </a:r>
            <a:r>
              <a:rPr lang="en-US" altLang="zh-CN" b="1" baseline="-25000"/>
              <a:t>2</a:t>
            </a:r>
            <a:r>
              <a:rPr lang="en-US" altLang="zh-CN" b="1"/>
              <a:t> </a:t>
            </a:r>
          </a:p>
          <a:p>
            <a:pPr lvl="1" algn="just">
              <a:buFont typeface="Wingdings" pitchFamily="2" charset="2"/>
              <a:buNone/>
            </a:pPr>
            <a:r>
              <a:rPr lang="zh-CN" altLang="en-US" b="1"/>
              <a:t> </a:t>
            </a:r>
            <a:r>
              <a:rPr lang="en-US" altLang="zh-CN" b="1"/>
              <a:t>(7301.24)</a:t>
            </a:r>
            <a:r>
              <a:rPr lang="en-US" altLang="zh-CN" b="1" baseline="-25000"/>
              <a:t>8</a:t>
            </a:r>
            <a:r>
              <a:rPr lang="en-US" altLang="zh-CN" b="1"/>
              <a:t> = (111011000001.0101)</a:t>
            </a:r>
            <a:r>
              <a:rPr lang="en-US" altLang="zh-CN" b="1" baseline="-25000"/>
              <a:t>2</a:t>
            </a:r>
            <a:r>
              <a:rPr lang="en-US" altLang="zh-CN" b="1"/>
              <a:t> </a:t>
            </a:r>
          </a:p>
          <a:p>
            <a:pPr lvl="1" algn="just">
              <a:buFont typeface="Wingdings" pitchFamily="2" charset="2"/>
              <a:buNone/>
            </a:pPr>
            <a:r>
              <a:rPr lang="en-US" altLang="zh-CN" b="1"/>
              <a:t>(4A3.E6)</a:t>
            </a:r>
            <a:r>
              <a:rPr lang="en-US" altLang="zh-CN" b="1" baseline="-25000"/>
              <a:t>16</a:t>
            </a:r>
            <a:r>
              <a:rPr lang="en-US" altLang="zh-CN" b="1"/>
              <a:t> = (10010100011.1110011)</a:t>
            </a:r>
            <a:r>
              <a:rPr lang="en-US" altLang="zh-CN" b="1" baseline="-25000"/>
              <a:t>2</a:t>
            </a:r>
            <a:r>
              <a:rPr lang="en-US" altLang="zh-CN" b="1"/>
              <a:t> </a:t>
            </a:r>
            <a:endParaRPr lang="zh-CN" altLang="en-US" b="1"/>
          </a:p>
        </p:txBody>
      </p:sp>
      <p:sp>
        <p:nvSpPr>
          <p:cNvPr id="71689" name="Text Box 9"/>
          <p:cNvSpPr txBox="1">
            <a:spLocks noChangeArrowheads="1"/>
          </p:cNvSpPr>
          <p:nvPr/>
        </p:nvSpPr>
        <p:spPr bwMode="auto">
          <a:xfrm>
            <a:off x="7019925" y="2060575"/>
            <a:ext cx="1944688" cy="527050"/>
          </a:xfrm>
          <a:prstGeom prst="rect">
            <a:avLst/>
          </a:prstGeom>
          <a:solidFill>
            <a:srgbClr val="FF9900"/>
          </a:solidFill>
          <a:ln w="28575">
            <a:solidFill>
              <a:srgbClr val="4B060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a:t>无符号数 </a:t>
            </a:r>
          </a:p>
        </p:txBody>
      </p:sp>
      <p:sp>
        <p:nvSpPr>
          <p:cNvPr id="71691" name="AutoShape 11"/>
          <p:cNvSpPr>
            <a:spLocks noChangeArrowheads="1"/>
          </p:cNvSpPr>
          <p:nvPr/>
        </p:nvSpPr>
        <p:spPr bwMode="auto">
          <a:xfrm>
            <a:off x="6516688" y="2708275"/>
            <a:ext cx="863600" cy="936625"/>
          </a:xfrm>
          <a:prstGeom prst="rightArrow">
            <a:avLst>
              <a:gd name="adj1" fmla="val 50000"/>
              <a:gd name="adj2" fmla="val 25000"/>
            </a:avLst>
          </a:prstGeom>
          <a:solidFill>
            <a:srgbClr val="FF0000"/>
          </a:solidFill>
          <a:ln w="9525">
            <a:solidFill>
              <a:srgbClr val="4B060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2" name="AutoShape 12">
            <a:hlinkClick r:id="" action="ppaction://noaction" highlightClick="1"/>
          </p:cNvPr>
          <p:cNvSpPr>
            <a:spLocks noChangeArrowheads="1"/>
          </p:cNvSpPr>
          <p:nvPr/>
        </p:nvSpPr>
        <p:spPr bwMode="auto">
          <a:xfrm>
            <a:off x="7451725" y="2636838"/>
            <a:ext cx="1152525" cy="1008062"/>
          </a:xfrm>
          <a:prstGeom prst="actionButtonHelp">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a:solidFill>
                <a:srgbClr val="FF0000"/>
              </a:solidFill>
            </a:endParaRPr>
          </a:p>
        </p:txBody>
      </p:sp>
      <p:sp>
        <p:nvSpPr>
          <p:cNvPr id="71693" name="AutoShape 13">
            <a:hlinkClick r:id="" action="ppaction://noaction" highlightClick="1"/>
          </p:cNvPr>
          <p:cNvSpPr>
            <a:spLocks noChangeArrowheads="1"/>
          </p:cNvSpPr>
          <p:nvPr/>
        </p:nvSpPr>
        <p:spPr bwMode="auto">
          <a:xfrm>
            <a:off x="1331913" y="4797425"/>
            <a:ext cx="1152525" cy="1008063"/>
          </a:xfrm>
          <a:prstGeom prst="actionButtonHelp">
            <a:avLst/>
          </a:prstGeom>
          <a:solidFill>
            <a:srgbClr val="66FF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a:solidFill>
                <a:srgbClr val="FF0000"/>
              </a:solidFill>
            </a:endParaRPr>
          </a:p>
        </p:txBody>
      </p:sp>
      <p:sp>
        <p:nvSpPr>
          <p:cNvPr id="71694" name="Text Box 14"/>
          <p:cNvSpPr txBox="1">
            <a:spLocks noChangeArrowheads="1"/>
          </p:cNvSpPr>
          <p:nvPr/>
        </p:nvSpPr>
        <p:spPr bwMode="auto">
          <a:xfrm>
            <a:off x="2843213" y="4797425"/>
            <a:ext cx="3529012" cy="1147763"/>
          </a:xfrm>
          <a:prstGeom prst="rect">
            <a:avLst/>
          </a:prstGeom>
          <a:solidFill>
            <a:srgbClr val="66FF33"/>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a:t>负数如何表达？</a:t>
            </a:r>
          </a:p>
          <a:p>
            <a:pPr>
              <a:spcBef>
                <a:spcPct val="50000"/>
              </a:spcBef>
            </a:pPr>
            <a:r>
              <a:rPr lang="zh-CN" altLang="en-US" sz="2800"/>
              <a:t>正负符号如何表示？</a:t>
            </a:r>
          </a:p>
        </p:txBody>
      </p:sp>
      <p:sp>
        <p:nvSpPr>
          <p:cNvPr id="71695" name="AutoShape 15">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6" name="Rectangle 16"/>
          <p:cNvSpPr>
            <a:spLocks noRot="1" noChangeArrowheads="1"/>
          </p:cNvSpPr>
          <p:nvPr/>
        </p:nvSpPr>
        <p:spPr bwMode="auto">
          <a:xfrm>
            <a:off x="603250" y="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1.2.2  </a:t>
            </a:r>
            <a:r>
              <a:rPr kumimoji="0" lang="zh-CN" altLang="en-US" sz="4400">
                <a:solidFill>
                  <a:schemeClr val="tx2"/>
                </a:solidFill>
              </a:rPr>
              <a:t>码制</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91"/>
                                        </p:tgtEl>
                                        <p:attrNameLst>
                                          <p:attrName>style.visibility</p:attrName>
                                        </p:attrNameLst>
                                      </p:cBhvr>
                                      <p:to>
                                        <p:strVal val="visible"/>
                                      </p:to>
                                    </p:set>
                                    <p:animEffect transition="in" filter="wipe(left)">
                                      <p:cBhvr>
                                        <p:cTn id="7" dur="500"/>
                                        <p:tgtEl>
                                          <p:spTgt spid="71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692"/>
                                        </p:tgtEl>
                                        <p:attrNameLst>
                                          <p:attrName>style.visibility</p:attrName>
                                        </p:attrNameLst>
                                      </p:cBhvr>
                                      <p:to>
                                        <p:strVal val="visible"/>
                                      </p:to>
                                    </p:set>
                                    <p:animEffect transition="in" filter="box(out)">
                                      <p:cBhvr>
                                        <p:cTn id="12" dur="1000"/>
                                        <p:tgtEl>
                                          <p:spTgt spid="71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1689"/>
                                        </p:tgtEl>
                                        <p:attrNameLst>
                                          <p:attrName>style.visibility</p:attrName>
                                        </p:attrNameLst>
                                      </p:cBhvr>
                                      <p:to>
                                        <p:strVal val="visible"/>
                                      </p:to>
                                    </p:set>
                                    <p:animEffect transition="in" filter="box(out)">
                                      <p:cBhvr>
                                        <p:cTn id="17" dur="500"/>
                                        <p:tgtEl>
                                          <p:spTgt spid="716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1693"/>
                                        </p:tgtEl>
                                        <p:attrNameLst>
                                          <p:attrName>style.visibility</p:attrName>
                                        </p:attrNameLst>
                                      </p:cBhvr>
                                      <p:to>
                                        <p:strVal val="visible"/>
                                      </p:to>
                                    </p:set>
                                    <p:animEffect transition="in" filter="box(out)">
                                      <p:cBhvr>
                                        <p:cTn id="22" dur="1000"/>
                                        <p:tgtEl>
                                          <p:spTgt spid="716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71694"/>
                                        </p:tgtEl>
                                        <p:attrNameLst>
                                          <p:attrName>style.visibility</p:attrName>
                                        </p:attrNameLst>
                                      </p:cBhvr>
                                      <p:to>
                                        <p:strVal val="visible"/>
                                      </p:to>
                                    </p:set>
                                    <p:anim calcmode="discrete" valueType="clr">
                                      <p:cBhvr override="childStyle">
                                        <p:cTn id="27" dur="500"/>
                                        <p:tgtEl>
                                          <p:spTgt spid="71694"/>
                                        </p:tgtEl>
                                        <p:attrNameLst>
                                          <p:attrName>style.color</p:attrName>
                                        </p:attrNameLst>
                                      </p:cBhvr>
                                      <p:tavLst>
                                        <p:tav tm="0">
                                          <p:val>
                                            <p:clrVal>
                                              <a:schemeClr val="accent2"/>
                                            </p:clrVal>
                                          </p:val>
                                        </p:tav>
                                        <p:tav tm="50000">
                                          <p:val>
                                            <p:clrVal>
                                              <a:schemeClr val="hlink"/>
                                            </p:clrVal>
                                          </p:val>
                                        </p:tav>
                                      </p:tavLst>
                                    </p:anim>
                                    <p:anim calcmode="discrete" valueType="clr">
                                      <p:cBhvr>
                                        <p:cTn id="28" dur="500"/>
                                        <p:tgtEl>
                                          <p:spTgt spid="71694"/>
                                        </p:tgtEl>
                                        <p:attrNameLst>
                                          <p:attrName>fillcolor</p:attrName>
                                        </p:attrNameLst>
                                      </p:cBhvr>
                                      <p:tavLst>
                                        <p:tav tm="0">
                                          <p:val>
                                            <p:clrVal>
                                              <a:schemeClr val="accent2"/>
                                            </p:clrVal>
                                          </p:val>
                                        </p:tav>
                                        <p:tav tm="50000">
                                          <p:val>
                                            <p:clrVal>
                                              <a:schemeClr val="hlink"/>
                                            </p:clrVal>
                                          </p:val>
                                        </p:tav>
                                      </p:tavLst>
                                    </p:anim>
                                    <p:set>
                                      <p:cBhvr>
                                        <p:cTn id="29" dur="500"/>
                                        <p:tgtEl>
                                          <p:spTgt spid="7169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animBg="1"/>
      <p:bldP spid="71691" grpId="0" animBg="1"/>
      <p:bldP spid="71692" grpId="0" animBg="1"/>
      <p:bldP spid="71693" grpId="0" animBg="1"/>
      <p:bldP spid="7169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Rot="1" noChangeArrowheads="1"/>
          </p:cNvSpPr>
          <p:nvPr>
            <p:ph type="title"/>
          </p:nvPr>
        </p:nvSpPr>
        <p:spPr/>
        <p:txBody>
          <a:bodyPr/>
          <a:lstStyle/>
          <a:p>
            <a:r>
              <a:rPr lang="en-US" altLang="zh-CN" b="1">
                <a:latin typeface="Times New Roman" pitchFamily="18" charset="0"/>
              </a:rPr>
              <a:t>1.2.2  </a:t>
            </a:r>
            <a:r>
              <a:rPr lang="zh-CN" altLang="en-US" b="1">
                <a:latin typeface="Times New Roman" pitchFamily="18" charset="0"/>
              </a:rPr>
              <a:t>码制</a:t>
            </a:r>
          </a:p>
        </p:txBody>
      </p:sp>
      <p:sp>
        <p:nvSpPr>
          <p:cNvPr id="311299" name="Rectangle 3"/>
          <p:cNvSpPr>
            <a:spLocks noGrp="1" noRot="1" noChangeArrowheads="1"/>
          </p:cNvSpPr>
          <p:nvPr>
            <p:ph type="body" idx="1"/>
          </p:nvPr>
        </p:nvSpPr>
        <p:spPr>
          <a:xfrm>
            <a:off x="304800" y="1341438"/>
            <a:ext cx="8540750" cy="5111750"/>
          </a:xfrm>
        </p:spPr>
        <p:txBody>
          <a:bodyPr/>
          <a:lstStyle/>
          <a:p>
            <a:r>
              <a:rPr lang="en-US" altLang="zh-CN" b="1"/>
              <a:t>1. </a:t>
            </a:r>
            <a:r>
              <a:rPr lang="zh-CN" altLang="en-US" b="1"/>
              <a:t>数字的存储形式</a:t>
            </a:r>
          </a:p>
          <a:p>
            <a:pPr lvl="1"/>
            <a:r>
              <a:rPr lang="zh-CN" altLang="en-US" b="1"/>
              <a:t>在数字系统中，将符号“</a:t>
            </a:r>
            <a:r>
              <a:rPr lang="en-US" altLang="zh-CN" b="1"/>
              <a:t>+”</a:t>
            </a:r>
            <a:r>
              <a:rPr lang="zh-CN" altLang="en-US" b="1"/>
              <a:t>、“</a:t>
            </a:r>
            <a:r>
              <a:rPr lang="en-US" altLang="zh-CN" b="1"/>
              <a:t>-” </a:t>
            </a:r>
            <a:r>
              <a:rPr lang="zh-CN" altLang="en-US" b="1"/>
              <a:t>数字化，最高位作为符号位，用“</a:t>
            </a:r>
            <a:r>
              <a:rPr lang="en-US" altLang="zh-CN" b="1"/>
              <a:t>0”</a:t>
            </a:r>
            <a:r>
              <a:rPr lang="zh-CN" altLang="en-US" b="1"/>
              <a:t>表示“</a:t>
            </a:r>
            <a:r>
              <a:rPr lang="en-US" altLang="zh-CN" b="1"/>
              <a:t>+”</a:t>
            </a:r>
            <a:r>
              <a:rPr lang="zh-CN" altLang="en-US" b="1"/>
              <a:t>、用“</a:t>
            </a:r>
            <a:r>
              <a:rPr lang="en-US" altLang="zh-CN" b="1"/>
              <a:t>1”</a:t>
            </a:r>
            <a:r>
              <a:rPr lang="zh-CN" altLang="en-US" b="1"/>
              <a:t>表示“</a:t>
            </a:r>
            <a:r>
              <a:rPr lang="en-US" altLang="zh-CN" b="1"/>
              <a:t>-”</a:t>
            </a:r>
            <a:r>
              <a:rPr lang="zh-CN" altLang="en-US" b="1"/>
              <a:t>。</a:t>
            </a:r>
          </a:p>
          <a:p>
            <a:pPr lvl="1">
              <a:buFont typeface="Wingdings" pitchFamily="2" charset="2"/>
              <a:buNone/>
            </a:pPr>
            <a:r>
              <a:rPr lang="en-US" altLang="zh-CN" b="1">
                <a:solidFill>
                  <a:srgbClr val="CC6600"/>
                </a:solidFill>
              </a:rPr>
              <a:t>(</a:t>
            </a:r>
            <a:r>
              <a:rPr lang="zh-CN" altLang="en-US" b="1">
                <a:solidFill>
                  <a:srgbClr val="CC6600"/>
                </a:solidFill>
              </a:rPr>
              <a:t>十进制数</a:t>
            </a:r>
            <a:r>
              <a:rPr lang="en-US" altLang="zh-CN" b="1">
                <a:solidFill>
                  <a:srgbClr val="CC6600"/>
                </a:solidFill>
              </a:rPr>
              <a:t>)	(</a:t>
            </a:r>
            <a:r>
              <a:rPr lang="zh-CN" altLang="en-US" b="1">
                <a:solidFill>
                  <a:srgbClr val="CC6600"/>
                </a:solidFill>
              </a:rPr>
              <a:t>真值</a:t>
            </a:r>
            <a:r>
              <a:rPr lang="en-US" altLang="zh-CN" b="1">
                <a:solidFill>
                  <a:srgbClr val="CC6600"/>
                </a:solidFill>
              </a:rPr>
              <a:t>)	 (</a:t>
            </a:r>
            <a:r>
              <a:rPr lang="zh-CN" altLang="en-US" b="1">
                <a:solidFill>
                  <a:srgbClr val="CC6600"/>
                </a:solidFill>
              </a:rPr>
              <a:t>机器数</a:t>
            </a:r>
            <a:r>
              <a:rPr lang="en-US" altLang="zh-CN" b="1">
                <a:solidFill>
                  <a:srgbClr val="CC6600"/>
                </a:solidFill>
              </a:rPr>
              <a:t>)	</a:t>
            </a:r>
          </a:p>
          <a:p>
            <a:pPr lvl="1">
              <a:buFont typeface="Wingdings" pitchFamily="2" charset="2"/>
              <a:buNone/>
            </a:pPr>
            <a:r>
              <a:rPr lang="en-US" altLang="zh-CN" b="1"/>
              <a:t>      </a:t>
            </a:r>
            <a:r>
              <a:rPr lang="en-US" altLang="zh-CN" b="1">
                <a:solidFill>
                  <a:srgbClr val="CC6600"/>
                </a:solidFill>
              </a:rPr>
              <a:t>+6	 </a:t>
            </a:r>
            <a:r>
              <a:rPr lang="en-US" altLang="zh-CN" b="1">
                <a:solidFill>
                  <a:srgbClr val="CC6600"/>
                </a:solidFill>
                <a:latin typeface="宋体" pitchFamily="2" charset="-122"/>
              </a:rPr>
              <a:t>→	</a:t>
            </a:r>
            <a:r>
              <a:rPr lang="en-US" altLang="zh-CN" b="1">
                <a:solidFill>
                  <a:srgbClr val="CC6600"/>
                </a:solidFill>
              </a:rPr>
              <a:t>+110	   </a:t>
            </a:r>
            <a:r>
              <a:rPr lang="en-US" altLang="zh-CN" b="1">
                <a:solidFill>
                  <a:srgbClr val="CC6600"/>
                </a:solidFill>
                <a:latin typeface="宋体" pitchFamily="2" charset="-122"/>
              </a:rPr>
              <a:t>→	 </a:t>
            </a:r>
            <a:r>
              <a:rPr lang="en-US" altLang="zh-CN" b="1">
                <a:solidFill>
                  <a:srgbClr val="CC6600"/>
                </a:solidFill>
              </a:rPr>
              <a:t>0110	</a:t>
            </a:r>
          </a:p>
          <a:p>
            <a:pPr lvl="1">
              <a:buFont typeface="Wingdings" pitchFamily="2" charset="2"/>
              <a:buNone/>
            </a:pPr>
            <a:r>
              <a:rPr lang="en-US" altLang="zh-CN" b="1">
                <a:solidFill>
                  <a:srgbClr val="CC6600"/>
                </a:solidFill>
              </a:rPr>
              <a:t>      - 6	 </a:t>
            </a:r>
            <a:r>
              <a:rPr lang="en-US" altLang="zh-CN" b="1">
                <a:solidFill>
                  <a:srgbClr val="CC6600"/>
                </a:solidFill>
                <a:latin typeface="宋体" pitchFamily="2" charset="-122"/>
              </a:rPr>
              <a:t>→ 	</a:t>
            </a:r>
            <a:r>
              <a:rPr lang="en-US" altLang="zh-CN" b="1">
                <a:solidFill>
                  <a:srgbClr val="CC6600"/>
                </a:solidFill>
              </a:rPr>
              <a:t>- 110	   </a:t>
            </a:r>
            <a:r>
              <a:rPr lang="en-US" altLang="zh-CN" b="1">
                <a:solidFill>
                  <a:srgbClr val="CC6600"/>
                </a:solidFill>
                <a:latin typeface="宋体" pitchFamily="2" charset="-122"/>
              </a:rPr>
              <a:t>→	 </a:t>
            </a:r>
            <a:r>
              <a:rPr lang="en-US" altLang="zh-CN" b="1">
                <a:solidFill>
                  <a:srgbClr val="CC6600"/>
                </a:solidFill>
              </a:rPr>
              <a:t>1110	</a:t>
            </a:r>
          </a:p>
          <a:p>
            <a:pPr lvl="1">
              <a:buFont typeface="Wingdings" pitchFamily="2" charset="2"/>
              <a:buNone/>
            </a:pPr>
            <a:r>
              <a:rPr lang="zh-CN" altLang="en-US" b="1"/>
              <a:t>真值：“</a:t>
            </a:r>
            <a:r>
              <a:rPr lang="en-US" altLang="zh-CN" b="1"/>
              <a:t>+”</a:t>
            </a:r>
            <a:r>
              <a:rPr lang="zh-CN" altLang="en-US" b="1"/>
              <a:t>、“</a:t>
            </a:r>
            <a:r>
              <a:rPr lang="en-US" altLang="zh-CN" b="1"/>
              <a:t>-”</a:t>
            </a:r>
            <a:r>
              <a:rPr lang="zh-CN" altLang="en-US" b="1"/>
              <a:t>符号数字化前的二进制数。</a:t>
            </a:r>
          </a:p>
          <a:p>
            <a:pPr lvl="1">
              <a:buFont typeface="Wingdings" pitchFamily="2" charset="2"/>
              <a:buNone/>
            </a:pPr>
            <a:r>
              <a:rPr lang="zh-CN" altLang="en-US" b="1"/>
              <a:t>机器数：“</a:t>
            </a:r>
            <a:r>
              <a:rPr lang="en-US" altLang="zh-CN" b="1"/>
              <a:t>+”</a:t>
            </a:r>
            <a:r>
              <a:rPr lang="zh-CN" altLang="en-US" b="1"/>
              <a:t>、“</a:t>
            </a:r>
            <a:r>
              <a:rPr lang="en-US" altLang="zh-CN" b="1"/>
              <a:t>-”</a:t>
            </a:r>
            <a:r>
              <a:rPr lang="zh-CN" altLang="en-US" b="1"/>
              <a:t>符号数字化后的二进制数。</a:t>
            </a:r>
          </a:p>
          <a:p>
            <a:pPr lvl="1"/>
            <a:r>
              <a:rPr lang="zh-CN" altLang="en-US" b="1"/>
              <a:t>	机器数的表示方法有原码、反码、补码等。</a:t>
            </a:r>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Rot="1" noChangeArrowheads="1"/>
          </p:cNvSpPr>
          <p:nvPr>
            <p:ph type="title"/>
          </p:nvPr>
        </p:nvSpPr>
        <p:spPr/>
        <p:txBody>
          <a:bodyPr/>
          <a:lstStyle/>
          <a:p>
            <a:r>
              <a:rPr lang="en-US" altLang="zh-CN" b="1">
                <a:latin typeface="Times New Roman" pitchFamily="18" charset="0"/>
              </a:rPr>
              <a:t>1.2.2  </a:t>
            </a:r>
            <a:r>
              <a:rPr lang="zh-CN" altLang="en-US" b="1">
                <a:latin typeface="Times New Roman" pitchFamily="18" charset="0"/>
              </a:rPr>
              <a:t>码制</a:t>
            </a:r>
          </a:p>
        </p:txBody>
      </p:sp>
      <p:sp>
        <p:nvSpPr>
          <p:cNvPr id="312323" name="Rectangle 3"/>
          <p:cNvSpPr>
            <a:spLocks noGrp="1" noRot="1" noChangeArrowheads="1"/>
          </p:cNvSpPr>
          <p:nvPr>
            <p:ph type="body" idx="1"/>
          </p:nvPr>
        </p:nvSpPr>
        <p:spPr>
          <a:xfrm>
            <a:off x="304800" y="1341438"/>
            <a:ext cx="8540750" cy="1582737"/>
          </a:xfrm>
        </p:spPr>
        <p:txBody>
          <a:bodyPr/>
          <a:lstStyle/>
          <a:p>
            <a:pPr>
              <a:lnSpc>
                <a:spcPct val="90000"/>
              </a:lnSpc>
            </a:pPr>
            <a:r>
              <a:rPr lang="en-US" altLang="zh-CN" b="1"/>
              <a:t>2. </a:t>
            </a:r>
            <a:r>
              <a:rPr lang="zh-CN" altLang="en-US" b="1"/>
              <a:t>原码</a:t>
            </a:r>
          </a:p>
          <a:p>
            <a:pPr lvl="1">
              <a:lnSpc>
                <a:spcPct val="90000"/>
              </a:lnSpc>
            </a:pPr>
            <a:r>
              <a:rPr lang="zh-CN" altLang="en-US" b="1"/>
              <a:t>原码：将真值中正数符号用符号位</a:t>
            </a:r>
            <a:r>
              <a:rPr lang="en-US" altLang="zh-CN" b="1"/>
              <a:t>0</a:t>
            </a:r>
            <a:r>
              <a:rPr lang="zh-CN" altLang="en-US" b="1"/>
              <a:t>表示，负数符号用符号位</a:t>
            </a:r>
            <a:r>
              <a:rPr lang="en-US" altLang="zh-CN" b="1"/>
              <a:t>1</a:t>
            </a:r>
            <a:r>
              <a:rPr lang="zh-CN" altLang="en-US" b="1"/>
              <a:t>表示。</a:t>
            </a:r>
          </a:p>
        </p:txBody>
      </p:sp>
      <p:sp>
        <p:nvSpPr>
          <p:cNvPr id="31232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2325"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2326" name="Object 6"/>
          <p:cNvGraphicFramePr>
            <a:graphicFrameLocks noChangeAspect="1"/>
          </p:cNvGraphicFramePr>
          <p:nvPr/>
        </p:nvGraphicFramePr>
        <p:xfrm>
          <a:off x="2051050" y="2781300"/>
          <a:ext cx="4752975" cy="1200150"/>
        </p:xfrm>
        <a:graphic>
          <a:graphicData uri="http://schemas.openxmlformats.org/presentationml/2006/ole">
            <mc:AlternateContent xmlns:mc="http://schemas.openxmlformats.org/markup-compatibility/2006">
              <mc:Choice xmlns:v="urn:schemas-microsoft-com:vml" Requires="v">
                <p:oleObj spid="_x0000_s312329" name="公式" r:id="rId3" imgW="1943100" imgH="482600" progId="Equation.3">
                  <p:embed/>
                </p:oleObj>
              </mc:Choice>
              <mc:Fallback>
                <p:oleObj name="公式" r:id="rId3" imgW="1943100" imgH="482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781300"/>
                        <a:ext cx="4752975"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27" name="Rectangle 7"/>
          <p:cNvSpPr>
            <a:spLocks noRot="1" noChangeArrowheads="1"/>
          </p:cNvSpPr>
          <p:nvPr/>
        </p:nvSpPr>
        <p:spPr bwMode="auto">
          <a:xfrm>
            <a:off x="323850" y="4076700"/>
            <a:ext cx="8540750"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lnSpc>
                <a:spcPct val="90000"/>
              </a:lnSpc>
              <a:spcBef>
                <a:spcPct val="20000"/>
              </a:spcBef>
              <a:buClr>
                <a:schemeClr val="accent2"/>
              </a:buClr>
              <a:buFont typeface="Wingdings" pitchFamily="2" charset="2"/>
              <a:buNone/>
            </a:pPr>
            <a:r>
              <a:rPr kumimoji="0" lang="zh-CN" altLang="en-US" sz="2800">
                <a:solidFill>
                  <a:schemeClr val="tx1"/>
                </a:solidFill>
                <a:ea typeface="楷体_GB2312" pitchFamily="49" charset="-122"/>
              </a:rPr>
              <a:t>       数		真值		      原码</a:t>
            </a:r>
          </a:p>
          <a:p>
            <a:pPr marL="742950" lvl="1" indent="-285750" algn="l">
              <a:lnSpc>
                <a:spcPct val="90000"/>
              </a:lnSpc>
              <a:spcBef>
                <a:spcPct val="20000"/>
              </a:spcBef>
              <a:buClr>
                <a:schemeClr val="accent2"/>
              </a:buClr>
              <a:buFont typeface="Wingdings" pitchFamily="2" charset="2"/>
              <a:buNone/>
            </a:pPr>
            <a:r>
              <a:rPr kumimoji="0" lang="zh-CN" altLang="en-US" sz="2800">
                <a:solidFill>
                  <a:schemeClr val="tx1"/>
                </a:solidFill>
                <a:ea typeface="楷体_GB2312" pitchFamily="49" charset="-122"/>
              </a:rPr>
              <a:t>      </a:t>
            </a:r>
            <a:r>
              <a:rPr kumimoji="0" lang="en-US" altLang="zh-CN" sz="2800">
                <a:solidFill>
                  <a:schemeClr val="tx1"/>
                </a:solidFill>
                <a:ea typeface="楷体_GB2312" pitchFamily="49" charset="-122"/>
              </a:rPr>
              <a:t>+9	     +0001001	  0 0001001</a:t>
            </a:r>
          </a:p>
          <a:p>
            <a:pPr marL="742950" lvl="1" indent="-285750" algn="l">
              <a:lnSpc>
                <a:spcPct val="90000"/>
              </a:lnSpc>
              <a:spcBef>
                <a:spcPct val="20000"/>
              </a:spcBef>
              <a:buClr>
                <a:schemeClr val="accent2"/>
              </a:buClr>
              <a:buFont typeface="Wingdings" pitchFamily="2" charset="2"/>
              <a:buNone/>
            </a:pPr>
            <a:r>
              <a:rPr kumimoji="0" lang="en-US" altLang="zh-CN" sz="2800">
                <a:solidFill>
                  <a:schemeClr val="tx1"/>
                </a:solidFill>
                <a:ea typeface="楷体_GB2312" pitchFamily="49" charset="-122"/>
              </a:rPr>
              <a:t>      - 9	     - 0001001	  1 0001001</a:t>
            </a:r>
          </a:p>
          <a:p>
            <a:pPr marL="742950" lvl="1" indent="-285750" algn="l">
              <a:lnSpc>
                <a:spcPct val="90000"/>
              </a:lnSpc>
              <a:spcBef>
                <a:spcPct val="20000"/>
              </a:spcBef>
              <a:buClr>
                <a:schemeClr val="accent2"/>
              </a:buClr>
              <a:buFont typeface="Wingdings" pitchFamily="2" charset="2"/>
              <a:buNone/>
            </a:pPr>
            <a:endParaRPr kumimoji="0" lang="en-US" altLang="zh-CN" sz="2800">
              <a:solidFill>
                <a:schemeClr val="tx1"/>
              </a:solidFill>
              <a:ea typeface="楷体_GB2312" pitchFamily="49" charset="-122"/>
            </a:endParaRPr>
          </a:p>
          <a:p>
            <a:pPr marL="742950" lvl="1" indent="-285750" algn="l">
              <a:lnSpc>
                <a:spcPct val="90000"/>
              </a:lnSpc>
              <a:spcBef>
                <a:spcPct val="20000"/>
              </a:spcBef>
              <a:buClr>
                <a:schemeClr val="accent2"/>
              </a:buClr>
              <a:buFont typeface="Wingdings" pitchFamily="2" charset="2"/>
              <a:buChar char=""/>
            </a:pPr>
            <a:r>
              <a:rPr kumimoji="0" lang="zh-CN" altLang="en-US" sz="2800">
                <a:solidFill>
                  <a:schemeClr val="tx1"/>
                </a:solidFill>
                <a:ea typeface="楷体_GB2312" pitchFamily="49" charset="-122"/>
              </a:rPr>
              <a:t>原码的优点是易于辨认，但运算比较复杂。</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2326"/>
                                        </p:tgtEl>
                                        <p:attrNameLst>
                                          <p:attrName>style.visibility</p:attrName>
                                        </p:attrNameLst>
                                      </p:cBhvr>
                                      <p:to>
                                        <p:strVal val="visible"/>
                                      </p:to>
                                    </p:set>
                                    <p:animEffect transition="in" filter="wipe(left)">
                                      <p:cBhvr>
                                        <p:cTn id="7" dur="500"/>
                                        <p:tgtEl>
                                          <p:spTgt spid="312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27">
                                            <p:txEl>
                                              <p:pRg st="0" end="0"/>
                                            </p:txEl>
                                          </p:spTgt>
                                        </p:tgtEl>
                                        <p:attrNameLst>
                                          <p:attrName>style.visibility</p:attrName>
                                        </p:attrNameLst>
                                      </p:cBhvr>
                                      <p:to>
                                        <p:strVal val="visible"/>
                                      </p:to>
                                    </p:set>
                                    <p:animEffect transition="in" filter="wipe(left)">
                                      <p:cBhvr>
                                        <p:cTn id="12" dur="500"/>
                                        <p:tgtEl>
                                          <p:spTgt spid="3123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2327">
                                            <p:txEl>
                                              <p:pRg st="1" end="1"/>
                                            </p:txEl>
                                          </p:spTgt>
                                        </p:tgtEl>
                                        <p:attrNameLst>
                                          <p:attrName>style.visibility</p:attrName>
                                        </p:attrNameLst>
                                      </p:cBhvr>
                                      <p:to>
                                        <p:strVal val="visible"/>
                                      </p:to>
                                    </p:set>
                                    <p:animEffect transition="in" filter="wipe(left)">
                                      <p:cBhvr>
                                        <p:cTn id="17" dur="500"/>
                                        <p:tgtEl>
                                          <p:spTgt spid="3123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2327">
                                            <p:txEl>
                                              <p:pRg st="2" end="2"/>
                                            </p:txEl>
                                          </p:spTgt>
                                        </p:tgtEl>
                                        <p:attrNameLst>
                                          <p:attrName>style.visibility</p:attrName>
                                        </p:attrNameLst>
                                      </p:cBhvr>
                                      <p:to>
                                        <p:strVal val="visible"/>
                                      </p:to>
                                    </p:set>
                                    <p:animEffect transition="in" filter="wipe(left)">
                                      <p:cBhvr>
                                        <p:cTn id="22" dur="500"/>
                                        <p:tgtEl>
                                          <p:spTgt spid="31232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27">
                                            <p:txEl>
                                              <p:pRg st="4" end="4"/>
                                            </p:txEl>
                                          </p:spTgt>
                                        </p:tgtEl>
                                        <p:attrNameLst>
                                          <p:attrName>style.visibility</p:attrName>
                                        </p:attrNameLst>
                                      </p:cBhvr>
                                      <p:to>
                                        <p:strVal val="visible"/>
                                      </p:to>
                                    </p:set>
                                    <p:animEffect transition="in" filter="wipe(left)">
                                      <p:cBhvr>
                                        <p:cTn id="27" dur="500"/>
                                        <p:tgtEl>
                                          <p:spTgt spid="3123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7"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Rot="1" noChangeArrowheads="1"/>
          </p:cNvSpPr>
          <p:nvPr>
            <p:ph type="title"/>
          </p:nvPr>
        </p:nvSpPr>
        <p:spPr/>
        <p:txBody>
          <a:bodyPr/>
          <a:lstStyle/>
          <a:p>
            <a:r>
              <a:rPr lang="en-US" altLang="zh-CN" b="1">
                <a:latin typeface="Times New Roman" pitchFamily="18" charset="0"/>
              </a:rPr>
              <a:t>1.2.2  </a:t>
            </a:r>
            <a:r>
              <a:rPr lang="zh-CN" altLang="en-US" b="1">
                <a:latin typeface="Times New Roman" pitchFamily="18" charset="0"/>
              </a:rPr>
              <a:t>码制</a:t>
            </a:r>
          </a:p>
        </p:txBody>
      </p:sp>
      <p:sp>
        <p:nvSpPr>
          <p:cNvPr id="313347" name="Rectangle 3"/>
          <p:cNvSpPr>
            <a:spLocks noGrp="1" noRot="1" noChangeArrowheads="1"/>
          </p:cNvSpPr>
          <p:nvPr>
            <p:ph type="body" idx="1"/>
          </p:nvPr>
        </p:nvSpPr>
        <p:spPr>
          <a:xfrm>
            <a:off x="304800" y="1341438"/>
            <a:ext cx="8540750" cy="4751387"/>
          </a:xfrm>
        </p:spPr>
        <p:txBody>
          <a:bodyPr/>
          <a:lstStyle/>
          <a:p>
            <a:r>
              <a:rPr lang="en-US" altLang="zh-CN" b="1"/>
              <a:t>3. </a:t>
            </a:r>
            <a:r>
              <a:rPr lang="zh-CN" altLang="en-US" b="1"/>
              <a:t>反码</a:t>
            </a:r>
          </a:p>
          <a:p>
            <a:pPr lvl="1">
              <a:spcAft>
                <a:spcPts val="388"/>
              </a:spcAft>
            </a:pPr>
            <a:r>
              <a:rPr lang="zh-CN" altLang="en-US" b="1"/>
              <a:t>正数的反码与原码相同；</a:t>
            </a:r>
            <a:br>
              <a:rPr lang="zh-CN" altLang="en-US" b="1"/>
            </a:br>
            <a:r>
              <a:rPr lang="zh-CN" altLang="en-US" b="1"/>
              <a:t>负数的反码为其绝对值的原码按位取反。</a:t>
            </a:r>
          </a:p>
        </p:txBody>
      </p:sp>
      <p:sp>
        <p:nvSpPr>
          <p:cNvPr id="3133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3349" name="Object 5"/>
          <p:cNvGraphicFramePr>
            <a:graphicFrameLocks noChangeAspect="1"/>
          </p:cNvGraphicFramePr>
          <p:nvPr/>
        </p:nvGraphicFramePr>
        <p:xfrm>
          <a:off x="1476375" y="3068638"/>
          <a:ext cx="5183188" cy="1211262"/>
        </p:xfrm>
        <a:graphic>
          <a:graphicData uri="http://schemas.openxmlformats.org/presentationml/2006/ole">
            <mc:AlternateContent xmlns:mc="http://schemas.openxmlformats.org/markup-compatibility/2006">
              <mc:Choice xmlns:v="urn:schemas-microsoft-com:vml" Requires="v">
                <p:oleObj spid="_x0000_s313352" name="公式" r:id="rId3" imgW="2108200" imgH="482600" progId="Equation.3">
                  <p:embed/>
                </p:oleObj>
              </mc:Choice>
              <mc:Fallback>
                <p:oleObj name="公式" r:id="rId3" imgW="21082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068638"/>
                        <a:ext cx="5183188" cy="1211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0" name="Rectangle 6"/>
          <p:cNvSpPr>
            <a:spLocks noRot="1" noChangeArrowheads="1"/>
          </p:cNvSpPr>
          <p:nvPr/>
        </p:nvSpPr>
        <p:spPr bwMode="auto">
          <a:xfrm>
            <a:off x="323850" y="4437063"/>
            <a:ext cx="85407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lnSpc>
                <a:spcPct val="100000"/>
              </a:lnSpc>
              <a:spcBef>
                <a:spcPct val="20000"/>
              </a:spcBef>
              <a:buClr>
                <a:schemeClr val="accent2"/>
              </a:buClr>
              <a:buFont typeface="Wingdings" pitchFamily="2" charset="2"/>
              <a:buNone/>
            </a:pPr>
            <a:r>
              <a:rPr kumimoji="0" lang="zh-CN" altLang="en-US" sz="2800">
                <a:solidFill>
                  <a:schemeClr val="tx1"/>
                </a:solidFill>
                <a:ea typeface="楷体_GB2312" pitchFamily="49" charset="-122"/>
              </a:rPr>
              <a:t>	数	    真值		原码		    反码</a:t>
            </a:r>
          </a:p>
          <a:p>
            <a:pPr marL="742950" lvl="1" indent="-285750" algn="l">
              <a:lnSpc>
                <a:spcPct val="100000"/>
              </a:lnSpc>
              <a:spcBef>
                <a:spcPct val="20000"/>
              </a:spcBef>
              <a:buClr>
                <a:schemeClr val="accent2"/>
              </a:buClr>
              <a:buFont typeface="Wingdings" pitchFamily="2" charset="2"/>
              <a:buNone/>
            </a:pPr>
            <a:r>
              <a:rPr kumimoji="0" lang="zh-CN" altLang="en-US" sz="2800">
                <a:solidFill>
                  <a:schemeClr val="tx1"/>
                </a:solidFill>
                <a:ea typeface="楷体_GB2312" pitchFamily="49" charset="-122"/>
              </a:rPr>
              <a:t>	</a:t>
            </a:r>
            <a:r>
              <a:rPr kumimoji="0" lang="en-US" altLang="zh-CN" sz="2800">
                <a:solidFill>
                  <a:schemeClr val="tx1"/>
                </a:solidFill>
                <a:ea typeface="楷体_GB2312" pitchFamily="49" charset="-122"/>
              </a:rPr>
              <a:t>+9	+0001001	   0 0001001		0 0001001</a:t>
            </a:r>
          </a:p>
          <a:p>
            <a:pPr marL="742950" lvl="1" indent="-285750" algn="l">
              <a:lnSpc>
                <a:spcPct val="100000"/>
              </a:lnSpc>
              <a:spcBef>
                <a:spcPct val="20000"/>
              </a:spcBef>
              <a:buClr>
                <a:schemeClr val="accent2"/>
              </a:buClr>
              <a:buFont typeface="Wingdings" pitchFamily="2" charset="2"/>
              <a:buNone/>
            </a:pPr>
            <a:r>
              <a:rPr kumimoji="0" lang="en-US" altLang="zh-CN" sz="2800">
                <a:solidFill>
                  <a:schemeClr val="tx1"/>
                </a:solidFill>
                <a:ea typeface="楷体_GB2312" pitchFamily="49" charset="-122"/>
              </a:rPr>
              <a:t>	- 9	- 0001001	   1 0001001		1 1110110</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3349"/>
                                        </p:tgtEl>
                                        <p:attrNameLst>
                                          <p:attrName>style.visibility</p:attrName>
                                        </p:attrNameLst>
                                      </p:cBhvr>
                                      <p:to>
                                        <p:strVal val="visible"/>
                                      </p:to>
                                    </p:set>
                                    <p:animEffect transition="in" filter="wipe(left)">
                                      <p:cBhvr>
                                        <p:cTn id="7" dur="1000"/>
                                        <p:tgtEl>
                                          <p:spTgt spid="313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50">
                                            <p:txEl>
                                              <p:pRg st="0" end="0"/>
                                            </p:txEl>
                                          </p:spTgt>
                                        </p:tgtEl>
                                        <p:attrNameLst>
                                          <p:attrName>style.visibility</p:attrName>
                                        </p:attrNameLst>
                                      </p:cBhvr>
                                      <p:to>
                                        <p:strVal val="visible"/>
                                      </p:to>
                                    </p:set>
                                    <p:animEffect transition="in" filter="wipe(left)">
                                      <p:cBhvr>
                                        <p:cTn id="12" dur="1000"/>
                                        <p:tgtEl>
                                          <p:spTgt spid="3133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3350">
                                            <p:txEl>
                                              <p:pRg st="1" end="1"/>
                                            </p:txEl>
                                          </p:spTgt>
                                        </p:tgtEl>
                                        <p:attrNameLst>
                                          <p:attrName>style.visibility</p:attrName>
                                        </p:attrNameLst>
                                      </p:cBhvr>
                                      <p:to>
                                        <p:strVal val="visible"/>
                                      </p:to>
                                    </p:set>
                                    <p:animEffect transition="in" filter="wipe(left)">
                                      <p:cBhvr>
                                        <p:cTn id="17" dur="1000"/>
                                        <p:tgtEl>
                                          <p:spTgt spid="31335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3350">
                                            <p:txEl>
                                              <p:pRg st="2" end="2"/>
                                            </p:txEl>
                                          </p:spTgt>
                                        </p:tgtEl>
                                        <p:attrNameLst>
                                          <p:attrName>style.visibility</p:attrName>
                                        </p:attrNameLst>
                                      </p:cBhvr>
                                      <p:to>
                                        <p:strVal val="visible"/>
                                      </p:to>
                                    </p:set>
                                    <p:animEffect transition="in" filter="wipe(left)">
                                      <p:cBhvr>
                                        <p:cTn id="22" dur="1000"/>
                                        <p:tgtEl>
                                          <p:spTgt spid="3133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0"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Rot="1" noChangeArrowheads="1"/>
          </p:cNvSpPr>
          <p:nvPr>
            <p:ph type="title"/>
          </p:nvPr>
        </p:nvSpPr>
        <p:spPr/>
        <p:txBody>
          <a:bodyPr/>
          <a:lstStyle/>
          <a:p>
            <a:r>
              <a:rPr lang="en-US" altLang="zh-CN" b="1" dirty="0">
                <a:latin typeface="Times New Roman" pitchFamily="18" charset="0"/>
              </a:rPr>
              <a:t>1.2.2  </a:t>
            </a:r>
            <a:r>
              <a:rPr lang="zh-CN" altLang="en-US" b="1" dirty="0">
                <a:latin typeface="Times New Roman" pitchFamily="18" charset="0"/>
              </a:rPr>
              <a:t>码制</a:t>
            </a:r>
          </a:p>
        </p:txBody>
      </p:sp>
      <p:sp>
        <p:nvSpPr>
          <p:cNvPr id="314371" name="Rectangle 3"/>
          <p:cNvSpPr>
            <a:spLocks noGrp="1" noRot="1" noChangeArrowheads="1"/>
          </p:cNvSpPr>
          <p:nvPr>
            <p:ph type="body" idx="1"/>
          </p:nvPr>
        </p:nvSpPr>
        <p:spPr>
          <a:xfrm>
            <a:off x="0" y="1341438"/>
            <a:ext cx="9144000" cy="1727200"/>
          </a:xfrm>
        </p:spPr>
        <p:txBody>
          <a:bodyPr/>
          <a:lstStyle/>
          <a:p>
            <a:r>
              <a:rPr lang="en-US" altLang="zh-CN" b="1" dirty="0"/>
              <a:t>4. </a:t>
            </a:r>
            <a:r>
              <a:rPr lang="zh-CN" altLang="en-US" b="1" dirty="0"/>
              <a:t>补码</a:t>
            </a:r>
          </a:p>
          <a:p>
            <a:pPr lvl="1"/>
            <a:r>
              <a:rPr lang="zh-CN" altLang="en-US" b="1" dirty="0"/>
              <a:t>正数的补码与原码相同；</a:t>
            </a:r>
            <a:br>
              <a:rPr lang="zh-CN" altLang="en-US" b="1" dirty="0"/>
            </a:br>
            <a:r>
              <a:rPr lang="zh-CN" altLang="en-US" b="1" dirty="0"/>
              <a:t>负数的补码为其反码加</a:t>
            </a:r>
            <a:r>
              <a:rPr lang="en-US" altLang="zh-CN" b="1" dirty="0"/>
              <a:t>1</a:t>
            </a:r>
            <a:r>
              <a:rPr lang="zh-CN" altLang="en-US" b="1" dirty="0"/>
              <a:t>。</a:t>
            </a:r>
          </a:p>
        </p:txBody>
      </p:sp>
      <p:graphicFrame>
        <p:nvGraphicFramePr>
          <p:cNvPr id="314372" name="Object 4"/>
          <p:cNvGraphicFramePr>
            <a:graphicFrameLocks noChangeAspect="1"/>
          </p:cNvGraphicFramePr>
          <p:nvPr/>
        </p:nvGraphicFramePr>
        <p:xfrm>
          <a:off x="1403350" y="2997200"/>
          <a:ext cx="4464050" cy="1192213"/>
        </p:xfrm>
        <a:graphic>
          <a:graphicData uri="http://schemas.openxmlformats.org/presentationml/2006/ole">
            <mc:AlternateContent xmlns:mc="http://schemas.openxmlformats.org/markup-compatibility/2006">
              <mc:Choice xmlns:v="urn:schemas-microsoft-com:vml" Requires="v">
                <p:oleObj spid="_x0000_s314375" name="公式" r:id="rId3" imgW="1841500" imgH="482600" progId="Equation.3">
                  <p:embed/>
                </p:oleObj>
              </mc:Choice>
              <mc:Fallback>
                <p:oleObj name="公式" r:id="rId3" imgW="18415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997200"/>
                        <a:ext cx="4464050" cy="1192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73" name="Rectangle 5"/>
          <p:cNvSpPr>
            <a:spLocks noRot="1" noChangeArrowheads="1"/>
          </p:cNvSpPr>
          <p:nvPr/>
        </p:nvSpPr>
        <p:spPr bwMode="auto">
          <a:xfrm>
            <a:off x="0" y="4005263"/>
            <a:ext cx="914400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lnSpc>
                <a:spcPct val="90000"/>
              </a:lnSpc>
              <a:spcBef>
                <a:spcPct val="20000"/>
              </a:spcBef>
              <a:buClr>
                <a:schemeClr val="accent2"/>
              </a:buClr>
              <a:buFont typeface="Wingdings" pitchFamily="2" charset="2"/>
              <a:buNone/>
            </a:pPr>
            <a:endParaRPr kumimoji="0" lang="zh-CN" altLang="en-US" sz="2800" dirty="0">
              <a:solidFill>
                <a:schemeClr val="tx1"/>
              </a:solidFill>
              <a:ea typeface="楷体_GB2312" pitchFamily="49" charset="-122"/>
            </a:endParaRPr>
          </a:p>
          <a:p>
            <a:pPr marL="742950" lvl="1" indent="-285750" algn="l">
              <a:lnSpc>
                <a:spcPct val="90000"/>
              </a:lnSpc>
              <a:spcBef>
                <a:spcPct val="20000"/>
              </a:spcBef>
              <a:buClr>
                <a:schemeClr val="accent2"/>
              </a:buClr>
              <a:buFont typeface="Wingdings" pitchFamily="2" charset="2"/>
              <a:buNone/>
            </a:pPr>
            <a:r>
              <a:rPr kumimoji="0" lang="zh-CN" altLang="en-US" sz="2800" dirty="0">
                <a:solidFill>
                  <a:schemeClr val="tx1"/>
                </a:solidFill>
                <a:ea typeface="楷体_GB2312" pitchFamily="49" charset="-122"/>
              </a:rPr>
              <a:t>数	      真值	        原码             反码            补码</a:t>
            </a:r>
          </a:p>
          <a:p>
            <a:pPr marL="742950" lvl="1" indent="-285750" algn="l">
              <a:lnSpc>
                <a:spcPct val="90000"/>
              </a:lnSpc>
              <a:spcBef>
                <a:spcPct val="20000"/>
              </a:spcBef>
              <a:buClr>
                <a:schemeClr val="accent2"/>
              </a:buClr>
              <a:buFont typeface="Wingdings" pitchFamily="2" charset="2"/>
              <a:buNone/>
            </a:pPr>
            <a:r>
              <a:rPr kumimoji="0" lang="en-US" altLang="zh-CN" sz="2800" dirty="0">
                <a:solidFill>
                  <a:schemeClr val="tx1"/>
                </a:solidFill>
                <a:ea typeface="楷体_GB2312" pitchFamily="49" charset="-122"/>
              </a:rPr>
              <a:t>+9  +0001001    0 0001001   0 0001001   0 0001001</a:t>
            </a:r>
          </a:p>
          <a:p>
            <a:pPr marL="742950" lvl="1" indent="-285750" algn="l">
              <a:lnSpc>
                <a:spcPct val="90000"/>
              </a:lnSpc>
              <a:spcBef>
                <a:spcPct val="20000"/>
              </a:spcBef>
              <a:buClr>
                <a:schemeClr val="accent2"/>
              </a:buClr>
              <a:buFont typeface="Wingdings" pitchFamily="2" charset="2"/>
              <a:buNone/>
            </a:pPr>
            <a:r>
              <a:rPr kumimoji="0" lang="en-US" altLang="zh-CN" sz="2800" dirty="0">
                <a:solidFill>
                  <a:schemeClr val="tx1"/>
                </a:solidFill>
                <a:ea typeface="楷体_GB2312" pitchFamily="49" charset="-122"/>
              </a:rPr>
              <a:t>- 9  - 0001001    1 0001001   1 1110110  </a:t>
            </a:r>
            <a:r>
              <a:rPr kumimoji="0" lang="en-US" altLang="zh-CN" sz="2800" dirty="0" smtClean="0">
                <a:solidFill>
                  <a:schemeClr val="tx1"/>
                </a:solidFill>
                <a:ea typeface="楷体_GB2312" pitchFamily="49" charset="-122"/>
              </a:rPr>
              <a:t>  </a:t>
            </a:r>
            <a:r>
              <a:rPr kumimoji="0" lang="en-US" altLang="zh-CN" sz="2800" dirty="0">
                <a:solidFill>
                  <a:schemeClr val="tx1"/>
                </a:solidFill>
                <a:ea typeface="楷体_GB2312" pitchFamily="49" charset="-122"/>
              </a:rPr>
              <a:t>1 1110111</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4372"/>
                                        </p:tgtEl>
                                        <p:attrNameLst>
                                          <p:attrName>style.visibility</p:attrName>
                                        </p:attrNameLst>
                                      </p:cBhvr>
                                      <p:to>
                                        <p:strVal val="visible"/>
                                      </p:to>
                                    </p:set>
                                    <p:animEffect transition="in" filter="wipe(left)">
                                      <p:cBhvr>
                                        <p:cTn id="7" dur="1000"/>
                                        <p:tgtEl>
                                          <p:spTgt spid="314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73">
                                            <p:txEl>
                                              <p:pRg st="1" end="1"/>
                                            </p:txEl>
                                          </p:spTgt>
                                        </p:tgtEl>
                                        <p:attrNameLst>
                                          <p:attrName>style.visibility</p:attrName>
                                        </p:attrNameLst>
                                      </p:cBhvr>
                                      <p:to>
                                        <p:strVal val="visible"/>
                                      </p:to>
                                    </p:set>
                                    <p:animEffect transition="in" filter="wipe(left)">
                                      <p:cBhvr>
                                        <p:cTn id="12" dur="1000"/>
                                        <p:tgtEl>
                                          <p:spTgt spid="3143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73">
                                            <p:txEl>
                                              <p:pRg st="2" end="2"/>
                                            </p:txEl>
                                          </p:spTgt>
                                        </p:tgtEl>
                                        <p:attrNameLst>
                                          <p:attrName>style.visibility</p:attrName>
                                        </p:attrNameLst>
                                      </p:cBhvr>
                                      <p:to>
                                        <p:strVal val="visible"/>
                                      </p:to>
                                    </p:set>
                                    <p:animEffect transition="in" filter="wipe(left)">
                                      <p:cBhvr>
                                        <p:cTn id="17" dur="1000"/>
                                        <p:tgtEl>
                                          <p:spTgt spid="3143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373">
                                            <p:txEl>
                                              <p:pRg st="3" end="3"/>
                                            </p:txEl>
                                          </p:spTgt>
                                        </p:tgtEl>
                                        <p:attrNameLst>
                                          <p:attrName>style.visibility</p:attrName>
                                        </p:attrNameLst>
                                      </p:cBhvr>
                                      <p:to>
                                        <p:strVal val="visible"/>
                                      </p:to>
                                    </p:set>
                                    <p:animEffect transition="in" filter="wipe(left)">
                                      <p:cBhvr>
                                        <p:cTn id="22" dur="1000"/>
                                        <p:tgtEl>
                                          <p:spTgt spid="3143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540750" cy="1143000"/>
          </a:xfrm>
        </p:spPr>
        <p:txBody>
          <a:bodyPr/>
          <a:lstStyle/>
          <a:p>
            <a:r>
              <a:rPr lang="en-US" altLang="zh-CN" dirty="0" smtClean="0"/>
              <a:t>【</a:t>
            </a:r>
            <a:r>
              <a:rPr lang="zh-CN" altLang="en-US" dirty="0" smtClean="0"/>
              <a:t>例</a:t>
            </a:r>
            <a:r>
              <a:rPr lang="en-US" altLang="zh-CN" dirty="0" smtClean="0"/>
              <a:t>1-6】</a:t>
            </a:r>
            <a:r>
              <a:rPr lang="zh-CN" altLang="en-US" dirty="0" smtClean="0"/>
              <a:t>使用</a:t>
            </a:r>
            <a:r>
              <a:rPr lang="en-US" altLang="zh-CN" dirty="0" smtClean="0"/>
              <a:t>8</a:t>
            </a:r>
            <a:r>
              <a:rPr lang="zh-CN" altLang="en-US" dirty="0" smtClean="0"/>
              <a:t>位补码数计算</a:t>
            </a:r>
            <a:endParaRPr lang="zh-CN" altLang="en-US" dirty="0"/>
          </a:p>
        </p:txBody>
      </p:sp>
      <p:sp>
        <p:nvSpPr>
          <p:cNvPr id="3" name="内容占位符 2"/>
          <p:cNvSpPr>
            <a:spLocks noGrp="1"/>
          </p:cNvSpPr>
          <p:nvPr>
            <p:ph idx="4294967295"/>
          </p:nvPr>
        </p:nvSpPr>
        <p:spPr>
          <a:xfrm>
            <a:off x="603250" y="1196975"/>
            <a:ext cx="8540750" cy="5111750"/>
          </a:xfrm>
        </p:spPr>
        <p:txBody>
          <a:bodyPr/>
          <a:lstStyle/>
          <a:p>
            <a:pPr marL="0" indent="0">
              <a:buNone/>
            </a:pPr>
            <a:r>
              <a:rPr lang="zh-CN" altLang="en-US" dirty="0" smtClean="0"/>
              <a:t>（</a:t>
            </a:r>
            <a:r>
              <a:rPr lang="en-US" altLang="zh-CN" dirty="0" smtClean="0"/>
              <a:t>1</a:t>
            </a:r>
            <a:r>
              <a:rPr lang="zh-CN" altLang="en-US" dirty="0" smtClean="0"/>
              <a:t>）</a:t>
            </a:r>
            <a:r>
              <a:rPr lang="en-US" altLang="zh-CN" dirty="0" smtClean="0"/>
              <a:t>73-51</a:t>
            </a:r>
          </a:p>
          <a:p>
            <a:pPr marL="0" indent="0">
              <a:buNone/>
            </a:pPr>
            <a:r>
              <a:rPr lang="zh-CN" altLang="en-US" sz="2800" dirty="0" smtClean="0"/>
              <a:t>解：将</a:t>
            </a:r>
            <a:r>
              <a:rPr lang="en-US" altLang="zh-CN" sz="2800" dirty="0" smtClean="0"/>
              <a:t>73</a:t>
            </a:r>
            <a:r>
              <a:rPr lang="zh-CN" altLang="en-US" sz="2800" dirty="0" smtClean="0"/>
              <a:t>和</a:t>
            </a:r>
            <a:r>
              <a:rPr lang="en-US" altLang="zh-CN" sz="2800" dirty="0" smtClean="0"/>
              <a:t>-51</a:t>
            </a:r>
            <a:r>
              <a:rPr lang="zh-CN" altLang="en-US" sz="2800" dirty="0" smtClean="0"/>
              <a:t>都转换为补码数</a:t>
            </a:r>
            <a:endParaRPr lang="en-US" altLang="zh-CN" sz="2800" dirty="0" smtClean="0"/>
          </a:p>
          <a:p>
            <a:endParaRPr lang="en-US" altLang="zh-CN" sz="2800" dirty="0"/>
          </a:p>
          <a:p>
            <a:endParaRPr lang="en-US" altLang="zh-CN" sz="2800" dirty="0" smtClean="0"/>
          </a:p>
          <a:p>
            <a:endParaRPr lang="en-US" altLang="zh-CN" sz="2800" dirty="0"/>
          </a:p>
          <a:p>
            <a:pPr marL="0" indent="0">
              <a:buNone/>
            </a:pPr>
            <a:r>
              <a:rPr lang="zh-CN" altLang="en-US" sz="2800" dirty="0" smtClean="0"/>
              <a:t>将两个补码数相加得到</a:t>
            </a:r>
          </a:p>
          <a:p>
            <a:pPr marL="0" indent="0">
              <a:buNone/>
            </a:pPr>
            <a:r>
              <a:rPr lang="en-US" altLang="zh-CN" sz="2800" dirty="0" smtClean="0"/>
              <a:t>	01001001+11001101=</a:t>
            </a:r>
            <a:r>
              <a:rPr lang="en-US" altLang="zh-CN" sz="2800" b="1" dirty="0" smtClean="0">
                <a:solidFill>
                  <a:srgbClr val="FF0000"/>
                </a:solidFill>
              </a:rPr>
              <a:t>1</a:t>
            </a:r>
            <a:r>
              <a:rPr lang="en-US" altLang="zh-CN" sz="2800" dirty="0" smtClean="0"/>
              <a:t> 00010110	</a:t>
            </a:r>
          </a:p>
          <a:p>
            <a:pPr marL="0" indent="0">
              <a:buNone/>
            </a:pPr>
            <a:r>
              <a:rPr lang="zh-CN" altLang="en-US" sz="2800" dirty="0" smtClean="0"/>
              <a:t>将进位</a:t>
            </a:r>
            <a:r>
              <a:rPr lang="en-US" altLang="zh-CN" sz="2800" b="1" dirty="0" smtClean="0">
                <a:solidFill>
                  <a:srgbClr val="FF0000"/>
                </a:solidFill>
              </a:rPr>
              <a:t>1</a:t>
            </a:r>
            <a:r>
              <a:rPr lang="zh-CN" altLang="en-US" sz="2800" dirty="0" smtClean="0"/>
              <a:t>舍去，得到和为：</a:t>
            </a:r>
            <a:r>
              <a:rPr lang="en-US" altLang="zh-CN" sz="2800" dirty="0" smtClean="0"/>
              <a:t>00010110</a:t>
            </a:r>
            <a:r>
              <a:rPr lang="zh-CN" altLang="en-US" sz="2800" dirty="0" smtClean="0"/>
              <a:t>（</a:t>
            </a:r>
            <a:r>
              <a:rPr lang="en-US" altLang="zh-CN" sz="2800" dirty="0" smtClean="0"/>
              <a:t>+22</a:t>
            </a:r>
            <a:r>
              <a:rPr lang="zh-CN" altLang="en-US" sz="2800" dirty="0" smtClean="0"/>
              <a:t>）</a:t>
            </a:r>
            <a:endParaRPr lang="en-US" altLang="zh-CN" sz="2800" dirty="0" smtClean="0"/>
          </a:p>
          <a:p>
            <a:pPr marL="0" indent="0">
              <a:buNone/>
            </a:pPr>
            <a:r>
              <a:rPr lang="zh-CN" altLang="en-US" sz="2800" dirty="0" smtClean="0"/>
              <a:t>即</a:t>
            </a:r>
            <a:r>
              <a:rPr lang="en-US" altLang="zh-CN" sz="2800" dirty="0" smtClean="0"/>
              <a:t>	</a:t>
            </a:r>
            <a:r>
              <a:rPr lang="en-US" altLang="zh-CN" sz="2800" b="1" dirty="0" smtClean="0">
                <a:solidFill>
                  <a:srgbClr val="C00000"/>
                </a:solidFill>
              </a:rPr>
              <a:t>01001001(+73)+11001101(-51)=00010110(+22)</a:t>
            </a:r>
            <a:endParaRPr lang="zh-CN" altLang="en-US" b="1" dirty="0">
              <a:solidFill>
                <a:srgbClr val="C00000"/>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763225736"/>
              </p:ext>
            </p:extLst>
          </p:nvPr>
        </p:nvGraphicFramePr>
        <p:xfrm>
          <a:off x="683568" y="2420888"/>
          <a:ext cx="7848873" cy="1402676"/>
        </p:xfrm>
        <a:graphic>
          <a:graphicData uri="http://schemas.openxmlformats.org/drawingml/2006/table">
            <a:tbl>
              <a:tblPr firstRow="1" firstCol="1" lastRow="1" lastCol="1" bandRow="1" bandCol="1">
                <a:tableStyleId>{5C22544A-7EE6-4342-B048-85BDC9FD1C3A}</a:tableStyleId>
              </a:tblPr>
              <a:tblGrid>
                <a:gridCol w="764897"/>
                <a:gridCol w="1794940"/>
                <a:gridCol w="1763012"/>
                <a:gridCol w="1763012"/>
                <a:gridCol w="1763012"/>
              </a:tblGrid>
              <a:tr h="259229">
                <a:tc>
                  <a:txBody>
                    <a:bodyPr/>
                    <a:lstStyle/>
                    <a:p>
                      <a:pPr marL="0" indent="0" algn="ctr">
                        <a:spcAft>
                          <a:spcPts val="0"/>
                        </a:spcAft>
                        <a:tabLst>
                          <a:tab pos="1350645" algn="ctr"/>
                          <a:tab pos="2250440" algn="ctr"/>
                          <a:tab pos="2790825" algn="ctr"/>
                        </a:tabLst>
                      </a:pPr>
                      <a:r>
                        <a:rPr lang="zh-CN" sz="2400" kern="100" dirty="0">
                          <a:solidFill>
                            <a:srgbClr val="40150C"/>
                          </a:solidFill>
                          <a:effectLst/>
                        </a:rPr>
                        <a:t>数</a:t>
                      </a:r>
                      <a:endParaRPr lang="zh-CN" sz="2400" kern="100" dirty="0">
                        <a:solidFill>
                          <a:srgbClr val="40150C"/>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真值</a:t>
                      </a:r>
                      <a:endParaRPr lang="zh-CN" sz="2400" kern="100">
                        <a:solidFill>
                          <a:srgbClr val="40150C"/>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原码</a:t>
                      </a:r>
                      <a:endParaRPr lang="zh-CN" sz="2400" kern="100">
                        <a:solidFill>
                          <a:srgbClr val="40150C"/>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反码</a:t>
                      </a:r>
                      <a:endParaRPr lang="zh-CN" sz="2400" kern="100">
                        <a:solidFill>
                          <a:srgbClr val="40150C"/>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补码</a:t>
                      </a:r>
                      <a:endParaRPr lang="zh-CN" sz="2400" kern="100">
                        <a:solidFill>
                          <a:srgbClr val="40150C"/>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518458">
                <a:tc>
                  <a:txBody>
                    <a:bodyPr/>
                    <a:lstStyle/>
                    <a:p>
                      <a:pPr marL="0" indent="0" algn="ctr">
                        <a:spcAft>
                          <a:spcPts val="0"/>
                        </a:spcAft>
                        <a:tabLst>
                          <a:tab pos="1350645" algn="ctr"/>
                          <a:tab pos="2250440" algn="ctr"/>
                          <a:tab pos="2790825" algn="ctr"/>
                        </a:tabLst>
                      </a:pPr>
                      <a:r>
                        <a:rPr lang="en-US" sz="2400" b="0" kern="100" dirty="0">
                          <a:solidFill>
                            <a:srgbClr val="40150C"/>
                          </a:solidFill>
                          <a:effectLst/>
                        </a:rPr>
                        <a:t>+73</a:t>
                      </a:r>
                      <a:endParaRPr lang="zh-CN" sz="2400" b="0" kern="100" dirty="0">
                        <a:solidFill>
                          <a:srgbClr val="40150C"/>
                        </a:solidFill>
                        <a:effectLst/>
                        <a:latin typeface="Calibri"/>
                        <a:ea typeface="宋体"/>
                        <a:cs typeface="Times New Roman"/>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0150C"/>
                          </a:solidFill>
                          <a:effectLst/>
                        </a:rPr>
                        <a:t>+1001001</a:t>
                      </a:r>
                      <a:endParaRPr lang="zh-CN" sz="2400" b="0" kern="100" dirty="0">
                        <a:solidFill>
                          <a:srgbClr val="40150C"/>
                        </a:solidFill>
                        <a:effectLst/>
                        <a:latin typeface="Calibri"/>
                        <a:ea typeface="宋体"/>
                        <a:cs typeface="Times New Roman"/>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0150C"/>
                          </a:solidFill>
                          <a:effectLst/>
                        </a:rPr>
                        <a:t>0 1001001</a:t>
                      </a:r>
                      <a:endParaRPr lang="zh-CN" sz="2400" b="0" kern="100" dirty="0">
                        <a:solidFill>
                          <a:srgbClr val="40150C"/>
                        </a:solidFill>
                        <a:effectLst/>
                        <a:latin typeface="Calibri"/>
                        <a:ea typeface="宋体"/>
                        <a:cs typeface="Times New Roman"/>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0150C"/>
                          </a:solidFill>
                          <a:effectLst/>
                        </a:rPr>
                        <a:t>0 1001001</a:t>
                      </a:r>
                      <a:endParaRPr lang="zh-CN" sz="2400" b="0" kern="100" dirty="0">
                        <a:solidFill>
                          <a:srgbClr val="40150C"/>
                        </a:solidFill>
                        <a:effectLst/>
                        <a:latin typeface="Calibri"/>
                        <a:ea typeface="宋体"/>
                        <a:cs typeface="Times New Roman"/>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0150C"/>
                          </a:solidFill>
                          <a:effectLst/>
                        </a:rPr>
                        <a:t>0 1001001</a:t>
                      </a:r>
                      <a:endParaRPr lang="zh-CN" sz="2400" b="0" kern="100" dirty="0">
                        <a:solidFill>
                          <a:srgbClr val="40150C"/>
                        </a:solidFill>
                        <a:effectLst/>
                        <a:latin typeface="Calibri"/>
                        <a:ea typeface="宋体"/>
                        <a:cs typeface="Times New Roman"/>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r h="518458">
                <a:tc>
                  <a:txBody>
                    <a:bodyPr/>
                    <a:lstStyle/>
                    <a:p>
                      <a:pPr marL="0" indent="0" algn="ctr">
                        <a:spcAft>
                          <a:spcPts val="0"/>
                        </a:spcAft>
                        <a:tabLst>
                          <a:tab pos="1350645" algn="ctr"/>
                          <a:tab pos="2250440" algn="ctr"/>
                          <a:tab pos="2790825" algn="ctr"/>
                        </a:tabLst>
                      </a:pPr>
                      <a:r>
                        <a:rPr lang="en-US" sz="2400" b="0" kern="100" dirty="0">
                          <a:solidFill>
                            <a:srgbClr val="40150C"/>
                          </a:solidFill>
                          <a:effectLst/>
                        </a:rPr>
                        <a:t>-51</a:t>
                      </a:r>
                      <a:endParaRPr lang="zh-CN" sz="2400" b="0" kern="100" dirty="0">
                        <a:solidFill>
                          <a:srgbClr val="40150C"/>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0150C"/>
                          </a:solidFill>
                          <a:effectLst/>
                        </a:rPr>
                        <a:t>-0110011</a:t>
                      </a:r>
                      <a:endParaRPr lang="zh-CN" sz="2400" b="0" kern="100" dirty="0">
                        <a:solidFill>
                          <a:srgbClr val="40150C"/>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0150C"/>
                          </a:solidFill>
                          <a:effectLst/>
                        </a:rPr>
                        <a:t>1 0110011</a:t>
                      </a:r>
                      <a:endParaRPr lang="zh-CN" sz="2400" b="0" kern="100" dirty="0">
                        <a:solidFill>
                          <a:srgbClr val="40150C"/>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0150C"/>
                          </a:solidFill>
                          <a:effectLst/>
                        </a:rPr>
                        <a:t>1 1001100</a:t>
                      </a:r>
                      <a:endParaRPr lang="zh-CN" sz="2400" b="0" kern="100" dirty="0">
                        <a:solidFill>
                          <a:srgbClr val="40150C"/>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0150C"/>
                          </a:solidFill>
                          <a:effectLst/>
                        </a:rPr>
                        <a:t>1 1001101</a:t>
                      </a:r>
                      <a:endParaRPr lang="zh-CN" sz="2400" b="0" kern="100" dirty="0">
                        <a:solidFill>
                          <a:srgbClr val="40150C"/>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972642144"/>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9722" y="0"/>
            <a:ext cx="8540750" cy="1143000"/>
          </a:xfrm>
        </p:spPr>
        <p:txBody>
          <a:bodyPr/>
          <a:lstStyle/>
          <a:p>
            <a:r>
              <a:rPr lang="en-US" altLang="zh-CN" dirty="0" smtClean="0"/>
              <a:t>【</a:t>
            </a:r>
            <a:r>
              <a:rPr lang="zh-CN" altLang="en-US" dirty="0" smtClean="0"/>
              <a:t>例</a:t>
            </a:r>
            <a:r>
              <a:rPr lang="en-US" altLang="zh-CN" dirty="0" smtClean="0"/>
              <a:t>1-6】</a:t>
            </a:r>
            <a:r>
              <a:rPr lang="zh-CN" altLang="en-US" dirty="0" smtClean="0"/>
              <a:t>使用</a:t>
            </a:r>
            <a:r>
              <a:rPr lang="en-US" altLang="zh-CN" dirty="0" smtClean="0"/>
              <a:t>8</a:t>
            </a:r>
            <a:r>
              <a:rPr lang="zh-CN" altLang="en-US" dirty="0" smtClean="0"/>
              <a:t>位补码数计算</a:t>
            </a:r>
            <a:endParaRPr lang="zh-CN" altLang="en-US" dirty="0"/>
          </a:p>
        </p:txBody>
      </p:sp>
      <p:sp>
        <p:nvSpPr>
          <p:cNvPr id="3" name="内容占位符 2"/>
          <p:cNvSpPr>
            <a:spLocks noGrp="1"/>
          </p:cNvSpPr>
          <p:nvPr>
            <p:ph idx="1"/>
          </p:nvPr>
        </p:nvSpPr>
        <p:spPr>
          <a:xfrm>
            <a:off x="304800" y="1196752"/>
            <a:ext cx="8540750" cy="5111898"/>
          </a:xfrm>
        </p:spPr>
        <p:txBody>
          <a:bodyPr/>
          <a:lstStyle/>
          <a:p>
            <a:pPr marL="0" indent="0">
              <a:buNone/>
            </a:pPr>
            <a:r>
              <a:rPr lang="zh-CN" altLang="en-US" dirty="0" smtClean="0"/>
              <a:t>（</a:t>
            </a:r>
            <a:r>
              <a:rPr lang="en-US" altLang="zh-CN" dirty="0" smtClean="0"/>
              <a:t>2</a:t>
            </a:r>
            <a:r>
              <a:rPr lang="zh-CN" altLang="en-US" dirty="0" smtClean="0"/>
              <a:t>）</a:t>
            </a:r>
            <a:r>
              <a:rPr lang="en-US" altLang="zh-CN" dirty="0" smtClean="0"/>
              <a:t>40-78</a:t>
            </a:r>
          </a:p>
          <a:p>
            <a:pPr marL="0" indent="0">
              <a:buNone/>
            </a:pPr>
            <a:r>
              <a:rPr lang="zh-CN" altLang="en-US" sz="2800" dirty="0" smtClean="0"/>
              <a:t>解：将</a:t>
            </a:r>
            <a:r>
              <a:rPr lang="en-US" altLang="zh-CN" sz="2800" dirty="0" smtClean="0"/>
              <a:t>40</a:t>
            </a:r>
            <a:r>
              <a:rPr lang="zh-CN" altLang="en-US" sz="2800" dirty="0" smtClean="0"/>
              <a:t>和</a:t>
            </a:r>
            <a:r>
              <a:rPr lang="en-US" altLang="zh-CN" sz="2800" dirty="0" smtClean="0"/>
              <a:t>-78</a:t>
            </a:r>
            <a:r>
              <a:rPr lang="zh-CN" altLang="en-US" sz="2800" dirty="0" smtClean="0"/>
              <a:t>都转换为补码数</a:t>
            </a:r>
            <a:endParaRPr lang="en-US" altLang="zh-CN" sz="2800" dirty="0" smtClean="0"/>
          </a:p>
          <a:p>
            <a:endParaRPr lang="en-US" altLang="zh-CN" sz="2400" dirty="0"/>
          </a:p>
          <a:p>
            <a:endParaRPr lang="en-US" altLang="zh-CN" sz="2400" dirty="0" smtClean="0"/>
          </a:p>
          <a:p>
            <a:endParaRPr lang="en-US" altLang="zh-CN" sz="2400" dirty="0"/>
          </a:p>
          <a:p>
            <a:pPr marL="0" indent="0">
              <a:buNone/>
            </a:pPr>
            <a:r>
              <a:rPr lang="zh-CN" altLang="en-US" sz="2800" dirty="0" smtClean="0"/>
              <a:t>将两个补码数相加得到</a:t>
            </a:r>
            <a:r>
              <a:rPr lang="en-US" altLang="zh-CN" sz="2800" dirty="0" smtClean="0"/>
              <a:t>00101000+10110010=</a:t>
            </a:r>
            <a:r>
              <a:rPr lang="en-US" altLang="zh-CN" sz="2800" b="1" dirty="0" smtClean="0"/>
              <a:t>11011010</a:t>
            </a:r>
            <a:r>
              <a:rPr lang="en-US" altLang="zh-CN" sz="2800" dirty="0" smtClean="0"/>
              <a:t>	</a:t>
            </a:r>
          </a:p>
          <a:p>
            <a:pPr marL="0" indent="0">
              <a:buNone/>
            </a:pPr>
            <a:r>
              <a:rPr lang="zh-CN" altLang="en-US" sz="2800" dirty="0" smtClean="0"/>
              <a:t>和</a:t>
            </a:r>
            <a:r>
              <a:rPr lang="en-US" altLang="zh-CN" sz="2800" dirty="0" smtClean="0"/>
              <a:t>11011010</a:t>
            </a:r>
            <a:r>
              <a:rPr lang="zh-CN" altLang="en-US" sz="2800" dirty="0" smtClean="0"/>
              <a:t>的符号位是</a:t>
            </a:r>
            <a:r>
              <a:rPr lang="en-US" altLang="zh-CN" sz="2800" dirty="0" smtClean="0"/>
              <a:t>1</a:t>
            </a:r>
            <a:r>
              <a:rPr lang="zh-CN" altLang="en-US" sz="2800" dirty="0" smtClean="0"/>
              <a:t>，是负数，对应的十进制数</a:t>
            </a: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r>
              <a:rPr lang="zh-CN" altLang="en-US" sz="2800" dirty="0" smtClean="0"/>
              <a:t>即</a:t>
            </a:r>
            <a:r>
              <a:rPr lang="en-US" altLang="zh-CN" sz="2800" dirty="0" smtClean="0"/>
              <a:t>	</a:t>
            </a:r>
            <a:r>
              <a:rPr lang="en-US" altLang="zh-CN" sz="2800" b="1" dirty="0" smtClean="0">
                <a:solidFill>
                  <a:srgbClr val="C00000"/>
                </a:solidFill>
              </a:rPr>
              <a:t>00101000(+40)+10110010(-78)=11011010(-38)</a:t>
            </a:r>
            <a:endParaRPr lang="zh-CN" altLang="en-US" b="1" dirty="0">
              <a:solidFill>
                <a:srgbClr val="C00000"/>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725193382"/>
              </p:ext>
            </p:extLst>
          </p:nvPr>
        </p:nvGraphicFramePr>
        <p:xfrm>
          <a:off x="683568" y="2420888"/>
          <a:ext cx="7848873" cy="1402676"/>
        </p:xfrm>
        <a:graphic>
          <a:graphicData uri="http://schemas.openxmlformats.org/drawingml/2006/table">
            <a:tbl>
              <a:tblPr firstRow="1" firstCol="1" lastRow="1" lastCol="1" bandRow="1" bandCol="1">
                <a:tableStyleId>{5C22544A-7EE6-4342-B048-85BDC9FD1C3A}</a:tableStyleId>
              </a:tblPr>
              <a:tblGrid>
                <a:gridCol w="764897"/>
                <a:gridCol w="1794940"/>
                <a:gridCol w="1763012"/>
                <a:gridCol w="1763012"/>
                <a:gridCol w="1763012"/>
              </a:tblGrid>
              <a:tr h="259229">
                <a:tc>
                  <a:txBody>
                    <a:bodyPr/>
                    <a:lstStyle/>
                    <a:p>
                      <a:pPr marL="0" indent="0" algn="ctr">
                        <a:spcAft>
                          <a:spcPts val="0"/>
                        </a:spcAft>
                        <a:tabLst>
                          <a:tab pos="1350645" algn="ctr"/>
                          <a:tab pos="2250440" algn="ctr"/>
                          <a:tab pos="2790825" algn="ctr"/>
                        </a:tabLst>
                      </a:pPr>
                      <a:r>
                        <a:rPr lang="zh-CN" sz="2400" kern="100" dirty="0">
                          <a:solidFill>
                            <a:srgbClr val="40150C"/>
                          </a:solidFill>
                          <a:effectLst/>
                        </a:rPr>
                        <a:t>数</a:t>
                      </a:r>
                      <a:endParaRPr lang="zh-CN" sz="2400" kern="100" dirty="0">
                        <a:solidFill>
                          <a:srgbClr val="40150C"/>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dirty="0">
                          <a:solidFill>
                            <a:srgbClr val="40150C"/>
                          </a:solidFill>
                          <a:effectLst/>
                        </a:rPr>
                        <a:t>真值</a:t>
                      </a:r>
                      <a:endParaRPr lang="zh-CN" sz="2400" kern="100" dirty="0">
                        <a:solidFill>
                          <a:srgbClr val="40150C"/>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原码</a:t>
                      </a:r>
                      <a:endParaRPr lang="zh-CN" sz="2400" kern="100">
                        <a:solidFill>
                          <a:srgbClr val="40150C"/>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反码</a:t>
                      </a:r>
                      <a:endParaRPr lang="zh-CN" sz="2400" kern="100">
                        <a:solidFill>
                          <a:srgbClr val="40150C"/>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0150C"/>
                          </a:solidFill>
                          <a:effectLst/>
                        </a:rPr>
                        <a:t>补码</a:t>
                      </a:r>
                      <a:endParaRPr lang="zh-CN" sz="2400" kern="100">
                        <a:solidFill>
                          <a:srgbClr val="40150C"/>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518458">
                <a:tc>
                  <a:txBody>
                    <a:bodyPr/>
                    <a:lstStyle/>
                    <a:p>
                      <a:pPr marL="0" indent="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+40</a:t>
                      </a:r>
                      <a:endParaRPr lang="zh-CN" sz="2400" b="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+0101000</a:t>
                      </a:r>
                      <a:endParaRPr lang="zh-CN" sz="2400" b="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B0601"/>
                          </a:solidFill>
                          <a:effectLst/>
                          <a:latin typeface="Times New Roman"/>
                          <a:ea typeface="宋体"/>
                          <a:cs typeface="Times New Roman"/>
                        </a:rPr>
                        <a:t>0 0101000</a:t>
                      </a:r>
                      <a:endParaRPr lang="zh-CN" sz="2400" b="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B0601"/>
                          </a:solidFill>
                          <a:effectLst/>
                          <a:latin typeface="Times New Roman"/>
                          <a:ea typeface="宋体"/>
                          <a:cs typeface="Times New Roman"/>
                        </a:rPr>
                        <a:t>0 0101000</a:t>
                      </a:r>
                      <a:endParaRPr lang="zh-CN" sz="2400" b="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B0601"/>
                          </a:solidFill>
                          <a:effectLst/>
                          <a:latin typeface="Times New Roman"/>
                          <a:ea typeface="宋体"/>
                          <a:cs typeface="Times New Roman"/>
                        </a:rPr>
                        <a:t>0 0101000</a:t>
                      </a:r>
                      <a:endParaRPr lang="zh-CN" sz="2400" b="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r h="518458">
                <a:tc>
                  <a:txBody>
                    <a:bodyPr/>
                    <a:lstStyle/>
                    <a:p>
                      <a:pPr marL="0" indent="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-78</a:t>
                      </a:r>
                      <a:endParaRPr lang="zh-CN" sz="2400" b="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a:solidFill>
                            <a:srgbClr val="4B0601"/>
                          </a:solidFill>
                          <a:effectLst/>
                          <a:latin typeface="Times New Roman"/>
                          <a:ea typeface="宋体"/>
                          <a:cs typeface="Times New Roman"/>
                        </a:rPr>
                        <a:t>-1001110</a:t>
                      </a:r>
                      <a:endParaRPr lang="zh-CN" sz="2400" b="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B0601"/>
                          </a:solidFill>
                          <a:effectLst/>
                          <a:latin typeface="Times New Roman"/>
                          <a:ea typeface="宋体"/>
                          <a:cs typeface="Times New Roman"/>
                        </a:rPr>
                        <a:t>1 1001110</a:t>
                      </a:r>
                      <a:endParaRPr lang="zh-CN" sz="2400" b="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B0601"/>
                          </a:solidFill>
                          <a:effectLst/>
                          <a:latin typeface="Times New Roman"/>
                          <a:ea typeface="宋体"/>
                          <a:cs typeface="Times New Roman"/>
                        </a:rPr>
                        <a:t>1 0110001</a:t>
                      </a:r>
                      <a:endParaRPr lang="zh-CN" sz="2400" b="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b="0" kern="100" dirty="0" smtClean="0">
                          <a:solidFill>
                            <a:srgbClr val="4B0601"/>
                          </a:solidFill>
                          <a:effectLst/>
                          <a:latin typeface="Times New Roman"/>
                          <a:ea typeface="宋体"/>
                          <a:cs typeface="Times New Roman"/>
                        </a:rPr>
                        <a:t>1 0110010</a:t>
                      </a:r>
                      <a:endParaRPr lang="zh-CN" sz="2400" b="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758186285"/>
              </p:ext>
            </p:extLst>
          </p:nvPr>
        </p:nvGraphicFramePr>
        <p:xfrm>
          <a:off x="179512" y="4869160"/>
          <a:ext cx="8280922" cy="731520"/>
        </p:xfrm>
        <a:graphic>
          <a:graphicData uri="http://schemas.openxmlformats.org/drawingml/2006/table">
            <a:tbl>
              <a:tblPr firstRow="1" firstCol="1" lastRow="1" lastCol="1" bandRow="1" bandCol="1">
                <a:tableStyleId>{5C22544A-7EE6-4342-B048-85BDC9FD1C3A}</a:tableStyleId>
              </a:tblPr>
              <a:tblGrid>
                <a:gridCol w="1724282"/>
                <a:gridCol w="1661324"/>
                <a:gridCol w="1631772"/>
                <a:gridCol w="1631772"/>
                <a:gridCol w="1631772"/>
              </a:tblGrid>
              <a:tr h="0">
                <a:tc>
                  <a:txBody>
                    <a:bodyPr/>
                    <a:lstStyle/>
                    <a:p>
                      <a:pPr indent="266700" algn="ctr">
                        <a:spcAft>
                          <a:spcPts val="0"/>
                        </a:spcAft>
                        <a:tabLst>
                          <a:tab pos="1350645" algn="ctr"/>
                          <a:tab pos="2250440" algn="ctr"/>
                          <a:tab pos="2790825" algn="ctr"/>
                        </a:tabLst>
                      </a:pPr>
                      <a:r>
                        <a:rPr lang="zh-CN" sz="2400" kern="100" dirty="0">
                          <a:solidFill>
                            <a:srgbClr val="4B0601"/>
                          </a:solidFill>
                          <a:effectLst/>
                        </a:rPr>
                        <a:t>补码</a:t>
                      </a:r>
                      <a:endParaRPr lang="zh-CN" sz="2400" kern="100" dirty="0">
                        <a:solidFill>
                          <a:srgbClr val="4B0601"/>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B0601"/>
                          </a:solidFill>
                          <a:effectLst/>
                        </a:rPr>
                        <a:t>反码</a:t>
                      </a:r>
                      <a:endParaRPr lang="zh-CN" sz="2400" kern="100">
                        <a:solidFill>
                          <a:srgbClr val="4B0601"/>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B0601"/>
                          </a:solidFill>
                          <a:effectLst/>
                        </a:rPr>
                        <a:t>原码</a:t>
                      </a:r>
                      <a:endParaRPr lang="zh-CN" sz="2400" kern="100">
                        <a:solidFill>
                          <a:srgbClr val="4B0601"/>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B0601"/>
                          </a:solidFill>
                          <a:effectLst/>
                        </a:rPr>
                        <a:t>真值</a:t>
                      </a:r>
                      <a:endParaRPr lang="zh-CN" sz="2400" kern="100">
                        <a:solidFill>
                          <a:srgbClr val="4B0601"/>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zh-CN" sz="2400" kern="100">
                          <a:solidFill>
                            <a:srgbClr val="4B0601"/>
                          </a:solidFill>
                          <a:effectLst/>
                        </a:rPr>
                        <a:t>十进制数</a:t>
                      </a:r>
                      <a:endParaRPr lang="zh-CN" sz="2400" kern="100">
                        <a:solidFill>
                          <a:srgbClr val="4B0601"/>
                        </a:solidFill>
                        <a:effectLst/>
                        <a:latin typeface="Calibri"/>
                        <a:ea typeface="宋体"/>
                        <a:cs typeface="Times New Roman"/>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0">
                <a:tc>
                  <a:txBody>
                    <a:bodyPr/>
                    <a:lstStyle/>
                    <a:p>
                      <a:pPr indent="266700" algn="ctr">
                        <a:spcAft>
                          <a:spcPts val="0"/>
                        </a:spcAft>
                        <a:tabLst>
                          <a:tab pos="1350645" algn="ctr"/>
                          <a:tab pos="2250440" algn="ctr"/>
                          <a:tab pos="2790825" algn="ctr"/>
                        </a:tabLst>
                      </a:pPr>
                      <a:r>
                        <a:rPr lang="en-US" sz="2400" kern="100">
                          <a:solidFill>
                            <a:srgbClr val="4B0601"/>
                          </a:solidFill>
                          <a:effectLst/>
                        </a:rPr>
                        <a:t>11011010</a:t>
                      </a:r>
                      <a:endParaRPr lang="zh-CN" sz="2400" kern="10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kern="100">
                          <a:solidFill>
                            <a:srgbClr val="4B0601"/>
                          </a:solidFill>
                          <a:effectLst/>
                        </a:rPr>
                        <a:t>11011001</a:t>
                      </a:r>
                      <a:endParaRPr lang="zh-CN" sz="2400" kern="10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kern="100">
                          <a:solidFill>
                            <a:srgbClr val="4B0601"/>
                          </a:solidFill>
                          <a:effectLst/>
                        </a:rPr>
                        <a:t>10100110</a:t>
                      </a:r>
                      <a:endParaRPr lang="zh-CN" sz="2400" kern="10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kern="100">
                          <a:solidFill>
                            <a:srgbClr val="4B0601"/>
                          </a:solidFill>
                          <a:effectLst/>
                        </a:rPr>
                        <a:t>-0100110</a:t>
                      </a:r>
                      <a:endParaRPr lang="zh-CN" sz="2400" kern="10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indent="266700" algn="ctr">
                        <a:spcAft>
                          <a:spcPts val="0"/>
                        </a:spcAft>
                        <a:tabLst>
                          <a:tab pos="1350645" algn="ctr"/>
                          <a:tab pos="2250440" algn="ctr"/>
                          <a:tab pos="2790825" algn="ctr"/>
                        </a:tabLst>
                      </a:pPr>
                      <a:r>
                        <a:rPr lang="en-US" sz="2400" kern="100" dirty="0">
                          <a:solidFill>
                            <a:srgbClr val="4B0601"/>
                          </a:solidFill>
                          <a:effectLst/>
                        </a:rPr>
                        <a:t>-38</a:t>
                      </a:r>
                      <a:endParaRPr lang="zh-CN" sz="2400" kern="100" dirty="0">
                        <a:solidFill>
                          <a:srgbClr val="4B0601"/>
                        </a:solidFill>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42649272"/>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descr="Large confetti"/>
          <p:cNvSpPr>
            <a:spLocks noGrp="1" noChangeArrowheads="1"/>
          </p:cNvSpPr>
          <p:nvPr>
            <p:ph type="title" idx="4294967295"/>
          </p:nvPr>
        </p:nvSpPr>
        <p:spPr/>
        <p:txBody>
          <a:bodyPr anchor="b"/>
          <a:lstStyle/>
          <a:p>
            <a:r>
              <a:rPr lang="zh-CN" altLang="en-US" sz="4000" b="1">
                <a:solidFill>
                  <a:srgbClr val="FF9900"/>
                </a:solidFill>
                <a:latin typeface="宋体" pitchFamily="2" charset="-122"/>
              </a:rPr>
              <a:t>数字系统设计方法简述</a:t>
            </a:r>
            <a:r>
              <a:rPr lang="zh-CN" altLang="en-US" b="1">
                <a:solidFill>
                  <a:srgbClr val="FF9900"/>
                </a:solidFill>
              </a:rPr>
              <a:t> </a:t>
            </a:r>
          </a:p>
        </p:txBody>
      </p:sp>
      <p:sp>
        <p:nvSpPr>
          <p:cNvPr id="304131" name="Rectangle 3"/>
          <p:cNvSpPr>
            <a:spLocks noGrp="1" noChangeArrowheads="1"/>
          </p:cNvSpPr>
          <p:nvPr>
            <p:ph type="body" idx="4294967295"/>
          </p:nvPr>
        </p:nvSpPr>
        <p:spPr>
          <a:xfrm>
            <a:off x="228600" y="1143000"/>
            <a:ext cx="8458200" cy="5105400"/>
          </a:xfrm>
        </p:spPr>
        <p:txBody>
          <a:bodyPr/>
          <a:lstStyle/>
          <a:p>
            <a:pPr algn="just">
              <a:lnSpc>
                <a:spcPct val="90000"/>
              </a:lnSpc>
            </a:pPr>
            <a:r>
              <a:rPr lang="zh-CN" altLang="en-US" b="1" dirty="0">
                <a:latin typeface="宋体" pitchFamily="2" charset="-122"/>
              </a:rPr>
              <a:t>现代的设计方法：基于</a:t>
            </a:r>
            <a:r>
              <a:rPr lang="en-US" altLang="zh-CN" b="1" dirty="0">
                <a:latin typeface="宋体" pitchFamily="2" charset="-122"/>
                <a:cs typeface="Times New Roman" pitchFamily="18" charset="0"/>
              </a:rPr>
              <a:t>EDA</a:t>
            </a:r>
            <a:r>
              <a:rPr lang="en-US" altLang="zh-CN" b="1" dirty="0">
                <a:latin typeface="宋体" pitchFamily="2" charset="-122"/>
              </a:rPr>
              <a:t>（</a:t>
            </a:r>
            <a:r>
              <a:rPr lang="zh-CN" altLang="en-US" b="1" dirty="0">
                <a:latin typeface="宋体" pitchFamily="2" charset="-122"/>
              </a:rPr>
              <a:t>电子设计自动化）技术的设计</a:t>
            </a:r>
          </a:p>
          <a:p>
            <a:pPr lvl="1" algn="just">
              <a:lnSpc>
                <a:spcPct val="90000"/>
              </a:lnSpc>
            </a:pPr>
            <a:r>
              <a:rPr lang="zh-CN" altLang="en-US" b="1" dirty="0">
                <a:latin typeface="宋体" pitchFamily="2" charset="-122"/>
              </a:rPr>
              <a:t>系统设计→在顶层划分功能模块、结构设计</a:t>
            </a:r>
            <a:r>
              <a:rPr lang="zh-CN" altLang="en-US" b="1" dirty="0" smtClean="0">
                <a:latin typeface="宋体" pitchFamily="2" charset="-122"/>
              </a:rPr>
              <a:t>→</a:t>
            </a:r>
            <a:r>
              <a:rPr lang="zh-CN" altLang="en-US" b="1" dirty="0" smtClean="0">
                <a:latin typeface="宋体" pitchFamily="2" charset="-122"/>
              </a:rPr>
              <a:t>用硬件描述语言描述</a:t>
            </a:r>
            <a:r>
              <a:rPr lang="en-US" altLang="zh-CN" b="1" dirty="0" smtClean="0">
                <a:latin typeface="宋体" pitchFamily="2" charset="-122"/>
              </a:rPr>
              <a:t>,</a:t>
            </a:r>
            <a:r>
              <a:rPr lang="zh-CN" altLang="en-US" b="1" dirty="0" smtClean="0">
                <a:latin typeface="宋体" pitchFamily="2" charset="-122"/>
              </a:rPr>
              <a:t>在</a:t>
            </a:r>
            <a:r>
              <a:rPr lang="zh-CN" altLang="en-US" b="1" dirty="0">
                <a:latin typeface="宋体" pitchFamily="2" charset="-122"/>
              </a:rPr>
              <a:t>功能级仿真、</a:t>
            </a:r>
            <a:r>
              <a:rPr lang="zh-CN" altLang="en-US" b="1" dirty="0" smtClean="0">
                <a:latin typeface="宋体" pitchFamily="2" charset="-122"/>
              </a:rPr>
              <a:t>纠错→</a:t>
            </a:r>
            <a:r>
              <a:rPr lang="zh-CN" altLang="en-US" b="1" dirty="0">
                <a:latin typeface="宋体" pitchFamily="2" charset="-122"/>
              </a:rPr>
              <a:t>用综合工具将设计转化为门电路网表→用</a:t>
            </a:r>
            <a:r>
              <a:rPr lang="en-US" altLang="zh-CN" b="1" dirty="0">
                <a:latin typeface="宋体" pitchFamily="2" charset="-122"/>
              </a:rPr>
              <a:t>PLD</a:t>
            </a:r>
            <a:r>
              <a:rPr lang="zh-CN" altLang="en-US" b="1" dirty="0">
                <a:latin typeface="宋体" pitchFamily="2" charset="-122"/>
              </a:rPr>
              <a:t>器件</a:t>
            </a:r>
            <a:r>
              <a:rPr lang="en-US" altLang="zh-CN" b="1" dirty="0">
                <a:latin typeface="宋体" pitchFamily="2" charset="-122"/>
              </a:rPr>
              <a:t>(Programmable Logic Device，</a:t>
            </a:r>
            <a:r>
              <a:rPr lang="zh-CN" altLang="en-US" b="1" dirty="0">
                <a:latin typeface="宋体" pitchFamily="2" charset="-122"/>
              </a:rPr>
              <a:t>可编程逻辑器件</a:t>
            </a:r>
            <a:r>
              <a:rPr lang="en-US" altLang="zh-CN" b="1" dirty="0">
                <a:latin typeface="宋体" pitchFamily="2" charset="-122"/>
              </a:rPr>
              <a:t>)</a:t>
            </a:r>
            <a:r>
              <a:rPr lang="zh-CN" altLang="en-US" b="1" dirty="0">
                <a:latin typeface="宋体" pitchFamily="2" charset="-122"/>
              </a:rPr>
              <a:t>或专用集成电路</a:t>
            </a:r>
            <a:r>
              <a:rPr lang="en-US" altLang="zh-CN" b="1" dirty="0">
                <a:latin typeface="宋体" pitchFamily="2" charset="-122"/>
              </a:rPr>
              <a:t>(ASIC)</a:t>
            </a:r>
            <a:r>
              <a:rPr lang="zh-CN" altLang="en-US" b="1" dirty="0">
                <a:latin typeface="宋体" pitchFamily="2" charset="-122"/>
              </a:rPr>
              <a:t>实现。</a:t>
            </a:r>
          </a:p>
          <a:p>
            <a:pPr lvl="1" algn="just">
              <a:lnSpc>
                <a:spcPct val="90000"/>
              </a:lnSpc>
            </a:pPr>
            <a:r>
              <a:rPr lang="zh-CN" altLang="en-US" b="1" dirty="0">
                <a:latin typeface="宋体" pitchFamily="2" charset="-122"/>
              </a:rPr>
              <a:t>使用</a:t>
            </a:r>
            <a:r>
              <a:rPr lang="en-US" altLang="zh-CN" b="1" dirty="0">
                <a:latin typeface="宋体" pitchFamily="2" charset="-122"/>
              </a:rPr>
              <a:t>PLD</a:t>
            </a:r>
            <a:r>
              <a:rPr lang="zh-CN" altLang="en-US" b="1" dirty="0">
                <a:latin typeface="宋体" pitchFamily="2" charset="-122"/>
              </a:rPr>
              <a:t>芯片，减少了所需芯片的种类和数量，缩小了体积，降低了功耗，提高了系统的可靠性。</a:t>
            </a:r>
          </a:p>
          <a:p>
            <a:pPr lvl="1">
              <a:lnSpc>
                <a:spcPct val="90000"/>
              </a:lnSpc>
            </a:pPr>
            <a:r>
              <a:rPr lang="zh-CN" altLang="en-US" b="1" dirty="0">
                <a:latin typeface="宋体" pitchFamily="2" charset="-122"/>
              </a:rPr>
              <a:t>仿真和调试过程是在高层次上利用</a:t>
            </a:r>
            <a:r>
              <a:rPr lang="en-US" altLang="zh-CN" b="1" dirty="0">
                <a:latin typeface="宋体" pitchFamily="2" charset="-122"/>
              </a:rPr>
              <a:t>EDA</a:t>
            </a:r>
            <a:r>
              <a:rPr lang="zh-CN" altLang="en-US" b="1" dirty="0">
                <a:latin typeface="宋体" pitchFamily="2" charset="-122"/>
              </a:rPr>
              <a:t>工具完成，有利于早期发现结构设计上的错误，减少了逻辑功能仿真的工作量，提高了设计的成功率。</a:t>
            </a:r>
            <a:endParaRPr lang="en-US" altLang="zh-CN" b="1" dirty="0">
              <a:latin typeface="宋体" pitchFamily="2" charset="-122"/>
            </a:endParaRP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rrowheads="1"/>
          </p:cNvSpPr>
          <p:nvPr>
            <p:ph type="title"/>
          </p:nvPr>
        </p:nvSpPr>
        <p:spPr/>
        <p:txBody>
          <a:bodyPr/>
          <a:lstStyle/>
          <a:p>
            <a:r>
              <a:rPr lang="en-US" altLang="zh-CN" b="1">
                <a:latin typeface="Times New Roman" pitchFamily="18" charset="0"/>
              </a:rPr>
              <a:t>1.2.3  </a:t>
            </a:r>
            <a:r>
              <a:rPr lang="zh-CN" altLang="en-US" b="1">
                <a:latin typeface="Times New Roman" pitchFamily="18" charset="0"/>
              </a:rPr>
              <a:t>常用编码</a:t>
            </a:r>
          </a:p>
        </p:txBody>
      </p:sp>
      <p:sp>
        <p:nvSpPr>
          <p:cNvPr id="315395" name="Rectangle 3"/>
          <p:cNvSpPr>
            <a:spLocks noGrp="1" noRot="1" noChangeArrowheads="1"/>
          </p:cNvSpPr>
          <p:nvPr>
            <p:ph type="body" idx="1"/>
          </p:nvPr>
        </p:nvSpPr>
        <p:spPr/>
        <p:txBody>
          <a:bodyPr/>
          <a:lstStyle/>
          <a:p>
            <a:r>
              <a:rPr lang="zh-CN" altLang="en-US" b="1"/>
              <a:t>用代码表示信息的过程称为编码。在数字系统中，编码使用的是二进制数。</a:t>
            </a:r>
          </a:p>
          <a:p>
            <a:pPr>
              <a:buFont typeface="Wingdings" pitchFamily="2" charset="2"/>
              <a:buNone/>
            </a:pPr>
            <a:r>
              <a:rPr lang="en-US" altLang="zh-CN" b="1"/>
              <a:t>1</a:t>
            </a:r>
            <a:r>
              <a:rPr lang="zh-CN" altLang="en-US" b="1"/>
              <a:t>．顺序二进制编码</a:t>
            </a:r>
          </a:p>
          <a:p>
            <a:pPr lvl="1">
              <a:buFont typeface="Wingdings" pitchFamily="2" charset="2"/>
              <a:buNone/>
            </a:pPr>
            <a:r>
              <a:rPr lang="zh-CN" altLang="en-US" b="1"/>
              <a:t>将十进制数转换成二进制数所得到的二进制编码就是顺序二进制码，简称二进制码。</a:t>
            </a:r>
          </a:p>
          <a:p>
            <a:pPr>
              <a:buFont typeface="Wingdings" pitchFamily="2" charset="2"/>
              <a:buNone/>
            </a:pPr>
            <a:r>
              <a:rPr lang="en-US" altLang="zh-CN" b="1"/>
              <a:t>2</a:t>
            </a:r>
            <a:r>
              <a:rPr lang="zh-CN" altLang="en-US" b="1"/>
              <a:t>．格雷码</a:t>
            </a:r>
          </a:p>
          <a:p>
            <a:pPr lvl="1">
              <a:buFont typeface="Wingdings" pitchFamily="2" charset="2"/>
              <a:buNone/>
            </a:pPr>
            <a:r>
              <a:rPr lang="zh-CN" altLang="en-US" b="1"/>
              <a:t>格雷码</a:t>
            </a:r>
            <a:r>
              <a:rPr lang="en-US" altLang="zh-CN" b="1"/>
              <a:t>(Gray Code)</a:t>
            </a:r>
            <a:r>
              <a:rPr lang="zh-CN" altLang="en-US" b="1"/>
              <a:t>又称为循环码，它的主要特点是相邻两个编码之间只有一个位不相同。</a:t>
            </a:r>
          </a:p>
        </p:txBody>
      </p:sp>
    </p:spTree>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Rot="1" noChangeArrowheads="1"/>
          </p:cNvSpPr>
          <p:nvPr>
            <p:ph type="title"/>
          </p:nvPr>
        </p:nvSpPr>
        <p:spPr/>
        <p:txBody>
          <a:bodyPr/>
          <a:lstStyle/>
          <a:p>
            <a:r>
              <a:rPr lang="zh-CN" altLang="en-US" sz="3600" b="1" dirty="0">
                <a:ea typeface="黑体" pitchFamily="2" charset="-122"/>
              </a:rPr>
              <a:t>表</a:t>
            </a:r>
            <a:r>
              <a:rPr lang="en-US" altLang="zh-CN" sz="3600" b="1" dirty="0">
                <a:ea typeface="黑体" pitchFamily="2" charset="-122"/>
              </a:rPr>
              <a:t>1-1  </a:t>
            </a:r>
            <a:r>
              <a:rPr lang="zh-CN" altLang="en-US" sz="3600" b="1" dirty="0">
                <a:ea typeface="黑体" pitchFamily="2" charset="-122"/>
              </a:rPr>
              <a:t>顺序二进制编码及格雷码编码表</a:t>
            </a:r>
          </a:p>
        </p:txBody>
      </p:sp>
      <p:graphicFrame>
        <p:nvGraphicFramePr>
          <p:cNvPr id="316419" name="Group 3"/>
          <p:cNvGraphicFramePr>
            <a:graphicFrameLocks noGrp="1"/>
          </p:cNvGraphicFramePr>
          <p:nvPr>
            <p:ph idx="1"/>
          </p:nvPr>
        </p:nvGraphicFramePr>
        <p:xfrm>
          <a:off x="304800" y="1341438"/>
          <a:ext cx="8540750" cy="4525966"/>
        </p:xfrm>
        <a:graphic>
          <a:graphicData uri="http://schemas.openxmlformats.org/drawingml/2006/table">
            <a:tbl>
              <a:tblPr/>
              <a:tblGrid>
                <a:gridCol w="1423988"/>
                <a:gridCol w="1422400"/>
                <a:gridCol w="1423987"/>
                <a:gridCol w="1423988"/>
                <a:gridCol w="1422400"/>
                <a:gridCol w="1423987"/>
              </a:tblGrid>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十进制数</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二进制码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格雷码</a:t>
                      </a:r>
                    </a:p>
                  </a:txBody>
                  <a:tcPr marL="0" marR="0" marT="0" marB="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十进制数</a:t>
                      </a: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二进制码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格雷码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0000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0000</a:t>
                      </a:r>
                    </a:p>
                  </a:txBody>
                  <a:tcPr marL="0" marR="0" marT="0" marB="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1000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1100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6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0001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0001</a:t>
                      </a:r>
                    </a:p>
                  </a:txBody>
                  <a:tcPr marL="0" marR="0" marT="0" marB="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1001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1101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0010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0011</a:t>
                      </a:r>
                    </a:p>
                  </a:txBody>
                  <a:tcPr marL="0" marR="0" marT="0" marB="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1010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1111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0011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0010</a:t>
                      </a:r>
                    </a:p>
                  </a:txBody>
                  <a:tcPr marL="0" marR="0" marT="0" marB="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a:t>
                      </a: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1011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1110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0100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0110</a:t>
                      </a:r>
                    </a:p>
                  </a:txBody>
                  <a:tcPr marL="0" marR="0" marT="0" marB="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1100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1010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6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0101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0111</a:t>
                      </a:r>
                    </a:p>
                  </a:txBody>
                  <a:tcPr marL="0" marR="0" marT="0" marB="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1101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1011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0110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0101</a:t>
                      </a:r>
                    </a:p>
                  </a:txBody>
                  <a:tcPr marL="0" marR="0" marT="0" marB="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1110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1001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0111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0100</a:t>
                      </a:r>
                    </a:p>
                  </a:txBody>
                  <a:tcPr marL="0" marR="0" marT="0" marB="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rPr>
                        <a:t>1111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1000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Rot="1" noChangeArrowheads="1"/>
          </p:cNvSpPr>
          <p:nvPr>
            <p:ph type="body" idx="1"/>
          </p:nvPr>
        </p:nvSpPr>
        <p:spPr/>
        <p:txBody>
          <a:bodyPr/>
          <a:lstStyle/>
          <a:p>
            <a:pPr>
              <a:buFont typeface="Wingdings" pitchFamily="2" charset="2"/>
              <a:buNone/>
            </a:pPr>
            <a:r>
              <a:rPr lang="en-US" altLang="zh-CN" b="1"/>
              <a:t>3</a:t>
            </a:r>
            <a:r>
              <a:rPr lang="zh-CN" altLang="en-US" b="1"/>
              <a:t>．独热码</a:t>
            </a:r>
          </a:p>
          <a:p>
            <a:pPr>
              <a:buFont typeface="Wingdings" pitchFamily="2" charset="2"/>
              <a:buNone/>
            </a:pPr>
            <a:r>
              <a:rPr lang="zh-CN" altLang="en-US" b="1"/>
              <a:t>	只有一个二进制位为</a:t>
            </a:r>
            <a:r>
              <a:rPr lang="en-US" altLang="zh-CN" b="1"/>
              <a:t>1</a:t>
            </a:r>
            <a:r>
              <a:rPr lang="zh-CN" altLang="en-US" b="1"/>
              <a:t>，其他全为</a:t>
            </a:r>
            <a:r>
              <a:rPr lang="en-US" altLang="zh-CN" b="1"/>
              <a:t>0</a:t>
            </a:r>
            <a:r>
              <a:rPr lang="zh-CN" altLang="en-US" b="1"/>
              <a:t>的编码叫做独热码。</a:t>
            </a:r>
            <a:br>
              <a:rPr lang="zh-CN" altLang="en-US" b="1"/>
            </a:br>
            <a:r>
              <a:rPr lang="zh-CN" altLang="en-US" b="1"/>
              <a:t>独热码常用于时序逻辑电路中状态机的设计。</a:t>
            </a:r>
          </a:p>
          <a:p>
            <a:pPr>
              <a:buFont typeface="Wingdings" pitchFamily="2" charset="2"/>
              <a:buNone/>
            </a:pPr>
            <a:r>
              <a:rPr lang="en-US" altLang="zh-CN" b="1"/>
              <a:t>4</a:t>
            </a:r>
            <a:r>
              <a:rPr lang="zh-CN" altLang="en-US" b="1"/>
              <a:t>．二</a:t>
            </a:r>
            <a:r>
              <a:rPr lang="en-US" altLang="zh-CN" b="1"/>
              <a:t>—</a:t>
            </a:r>
            <a:r>
              <a:rPr lang="zh-CN" altLang="en-US" b="1"/>
              <a:t>十进制编码</a:t>
            </a:r>
            <a:r>
              <a:rPr lang="en-US" altLang="zh-CN" b="1"/>
              <a:t>(BCD</a:t>
            </a:r>
            <a:r>
              <a:rPr lang="zh-CN" altLang="en-US" b="1"/>
              <a:t>码</a:t>
            </a:r>
            <a:r>
              <a:rPr lang="en-US" altLang="zh-CN" b="1"/>
              <a:t>)</a:t>
            </a:r>
          </a:p>
          <a:p>
            <a:pPr>
              <a:buFont typeface="Wingdings" pitchFamily="2" charset="2"/>
              <a:buNone/>
            </a:pPr>
            <a:r>
              <a:rPr lang="en-US" altLang="zh-CN" b="1"/>
              <a:t>	</a:t>
            </a:r>
            <a:r>
              <a:rPr lang="zh-CN" altLang="en-US" b="1"/>
              <a:t>二进制数来表示十进制数的编码，简称二</a:t>
            </a:r>
            <a:r>
              <a:rPr lang="en-US" altLang="zh-CN" b="1"/>
              <a:t>—</a:t>
            </a:r>
            <a:r>
              <a:rPr lang="zh-CN" altLang="en-US" b="1"/>
              <a:t>十进制编码，又称</a:t>
            </a:r>
            <a:r>
              <a:rPr lang="en-US" altLang="zh-CN" b="1"/>
              <a:t>BCD</a:t>
            </a:r>
            <a:r>
              <a:rPr lang="zh-CN" altLang="en-US" b="1"/>
              <a:t>码。</a:t>
            </a:r>
          </a:p>
          <a:p>
            <a:pPr>
              <a:buFont typeface="Wingdings" pitchFamily="2" charset="2"/>
              <a:buNone/>
            </a:pPr>
            <a:r>
              <a:rPr lang="zh-CN" altLang="en-US" b="1"/>
              <a:t>	二</a:t>
            </a:r>
            <a:r>
              <a:rPr lang="en-US" altLang="zh-CN" b="1"/>
              <a:t>—</a:t>
            </a:r>
            <a:r>
              <a:rPr lang="zh-CN" altLang="en-US" b="1"/>
              <a:t>十进制编码有多种不同的编码方法。</a:t>
            </a:r>
          </a:p>
        </p:txBody>
      </p:sp>
      <p:sp>
        <p:nvSpPr>
          <p:cNvPr id="317443" name="Rectangle 3"/>
          <p:cNvSpPr>
            <a:spLocks noGrp="1" noRot="1" noChangeArrowheads="1"/>
          </p:cNvSpPr>
          <p:nvPr>
            <p:ph type="title"/>
          </p:nvPr>
        </p:nvSpPr>
        <p:spPr>
          <a:noFill/>
          <a:ln/>
        </p:spPr>
        <p:txBody>
          <a:bodyPr/>
          <a:lstStyle/>
          <a:p>
            <a:r>
              <a:rPr lang="en-US" altLang="zh-CN" b="1"/>
              <a:t>1.2.3  </a:t>
            </a:r>
            <a:r>
              <a:rPr lang="zh-CN" altLang="en-US" b="1"/>
              <a:t>常用编码</a:t>
            </a:r>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rrowheads="1"/>
          </p:cNvSpPr>
          <p:nvPr>
            <p:ph type="title"/>
          </p:nvPr>
        </p:nvSpPr>
        <p:spPr/>
        <p:txBody>
          <a:bodyPr/>
          <a:lstStyle/>
          <a:p>
            <a:r>
              <a:rPr lang="zh-CN" altLang="en-US" b="1">
                <a:ea typeface="黑体" pitchFamily="2" charset="-122"/>
              </a:rPr>
              <a:t>表</a:t>
            </a:r>
            <a:r>
              <a:rPr lang="en-US" altLang="zh-CN" b="1">
                <a:ea typeface="黑体" pitchFamily="2" charset="-122"/>
              </a:rPr>
              <a:t>1-2  </a:t>
            </a:r>
            <a:r>
              <a:rPr lang="zh-CN" altLang="en-US" b="1">
                <a:ea typeface="黑体" pitchFamily="2" charset="-122"/>
              </a:rPr>
              <a:t>常用的二</a:t>
            </a:r>
            <a:r>
              <a:rPr lang="en-US" altLang="zh-CN" b="1">
                <a:ea typeface="黑体" pitchFamily="2" charset="-122"/>
              </a:rPr>
              <a:t>—</a:t>
            </a:r>
            <a:r>
              <a:rPr lang="zh-CN" altLang="en-US" b="1">
                <a:ea typeface="黑体" pitchFamily="2" charset="-122"/>
              </a:rPr>
              <a:t>十进制编码</a:t>
            </a:r>
          </a:p>
        </p:txBody>
      </p:sp>
      <p:graphicFrame>
        <p:nvGraphicFramePr>
          <p:cNvPr id="318467" name="Group 3"/>
          <p:cNvGraphicFramePr>
            <a:graphicFrameLocks noGrp="1"/>
          </p:cNvGraphicFramePr>
          <p:nvPr>
            <p:ph idx="1"/>
          </p:nvPr>
        </p:nvGraphicFramePr>
        <p:xfrm>
          <a:off x="304800" y="1341438"/>
          <a:ext cx="8540750" cy="4501198"/>
        </p:xfrm>
        <a:graphic>
          <a:graphicData uri="http://schemas.openxmlformats.org/drawingml/2006/table">
            <a:tbl>
              <a:tblPr/>
              <a:tblGrid>
                <a:gridCol w="1420813"/>
                <a:gridCol w="1425575"/>
                <a:gridCol w="1425575"/>
                <a:gridCol w="1425575"/>
                <a:gridCol w="1425575"/>
                <a:gridCol w="1417637"/>
              </a:tblGrid>
              <a:tr h="620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十进制数</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8421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2421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5211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余</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余</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格雷码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350963" algn="ctr"/>
                          <a:tab pos="2251075" algn="ctr"/>
                          <a:tab pos="2790825" algn="ctr"/>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8553" name="Text Box 89"/>
          <p:cNvSpPr txBox="1">
            <a:spLocks noChangeArrowheads="1"/>
          </p:cNvSpPr>
          <p:nvPr/>
        </p:nvSpPr>
        <p:spPr bwMode="auto">
          <a:xfrm>
            <a:off x="539750" y="5970588"/>
            <a:ext cx="7758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zh-CN" altLang="en-US" sz="2800">
                <a:solidFill>
                  <a:schemeClr val="tx1"/>
                </a:solidFill>
              </a:rPr>
              <a:t>例：</a:t>
            </a:r>
            <a:r>
              <a:rPr kumimoji="0" lang="en-US" altLang="zh-CN" sz="2800">
                <a:solidFill>
                  <a:schemeClr val="tx1"/>
                </a:solidFill>
              </a:rPr>
              <a:t>407.86 = (0100 0000 0111. 1000 0110)</a:t>
            </a:r>
            <a:r>
              <a:rPr kumimoji="0" lang="en-US" altLang="zh-CN" sz="2800" baseline="-25000">
                <a:solidFill>
                  <a:schemeClr val="tx1"/>
                </a:solidFill>
              </a:rPr>
              <a:t>8421BCD</a:t>
            </a:r>
            <a:r>
              <a:rPr kumimoji="0" lang="en-US" altLang="zh-CN" sz="2800">
                <a:solidFill>
                  <a:schemeClr val="tx1"/>
                </a:solidFill>
              </a:rPr>
              <a:t> </a:t>
            </a:r>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rrowheads="1"/>
          </p:cNvSpPr>
          <p:nvPr>
            <p:ph type="title"/>
          </p:nvPr>
        </p:nvSpPr>
        <p:spPr/>
        <p:txBody>
          <a:bodyPr/>
          <a:lstStyle/>
          <a:p>
            <a:r>
              <a:rPr lang="en-US" altLang="zh-CN" b="1">
                <a:latin typeface="Times New Roman" pitchFamily="18" charset="0"/>
              </a:rPr>
              <a:t>1.2.3  </a:t>
            </a:r>
            <a:r>
              <a:rPr lang="zh-CN" altLang="en-US" b="1">
                <a:latin typeface="Times New Roman" pitchFamily="18" charset="0"/>
              </a:rPr>
              <a:t>常用编码</a:t>
            </a:r>
          </a:p>
        </p:txBody>
      </p:sp>
      <p:sp>
        <p:nvSpPr>
          <p:cNvPr id="319491" name="Rectangle 3"/>
          <p:cNvSpPr>
            <a:spLocks noGrp="1" noRot="1" noChangeArrowheads="1"/>
          </p:cNvSpPr>
          <p:nvPr>
            <p:ph type="body" idx="1"/>
          </p:nvPr>
        </p:nvSpPr>
        <p:spPr/>
        <p:txBody>
          <a:bodyPr/>
          <a:lstStyle/>
          <a:p>
            <a:pPr>
              <a:buFont typeface="Wingdings" pitchFamily="2" charset="2"/>
              <a:buNone/>
            </a:pPr>
            <a:r>
              <a:rPr lang="en-US" altLang="zh-CN" b="1"/>
              <a:t>5</a:t>
            </a:r>
            <a:r>
              <a:rPr lang="zh-CN" altLang="en-US" b="1"/>
              <a:t>．</a:t>
            </a:r>
            <a:r>
              <a:rPr lang="en-US" altLang="zh-CN" b="1"/>
              <a:t>ASCII</a:t>
            </a:r>
            <a:r>
              <a:rPr lang="zh-CN" altLang="en-US" b="1"/>
              <a:t>码</a:t>
            </a:r>
          </a:p>
          <a:p>
            <a:pPr>
              <a:buFont typeface="Wingdings" pitchFamily="2" charset="2"/>
              <a:buNone/>
            </a:pPr>
            <a:r>
              <a:rPr lang="zh-CN" altLang="en-US" b="1"/>
              <a:t>	美国信息交换标准代码</a:t>
            </a:r>
            <a:r>
              <a:rPr lang="en-US" altLang="zh-CN" b="1"/>
              <a:t>ASCII(American Standard Code for Information Interchange) </a:t>
            </a:r>
            <a:r>
              <a:rPr lang="zh-CN" altLang="en-US" b="1"/>
              <a:t>。</a:t>
            </a:r>
            <a:r>
              <a:rPr lang="en-US" altLang="zh-CN" b="1"/>
              <a:t>ASCII</a:t>
            </a:r>
            <a:r>
              <a:rPr lang="zh-CN" altLang="en-US" b="1"/>
              <a:t>码采用</a:t>
            </a:r>
            <a:r>
              <a:rPr lang="en-US" altLang="zh-CN" b="1"/>
              <a:t>7</a:t>
            </a:r>
            <a:r>
              <a:rPr lang="zh-CN" altLang="en-US" b="1"/>
              <a:t>位二进制编码，共表示</a:t>
            </a:r>
            <a:r>
              <a:rPr lang="en-US" altLang="zh-CN" b="1"/>
              <a:t>2</a:t>
            </a:r>
            <a:r>
              <a:rPr lang="en-US" altLang="zh-CN" b="1" baseline="30000"/>
              <a:t>7</a:t>
            </a:r>
            <a:r>
              <a:rPr lang="en-US" altLang="zh-CN" b="1"/>
              <a:t>(</a:t>
            </a:r>
            <a:r>
              <a:rPr lang="zh-CN" altLang="en-US" b="1"/>
              <a:t>即</a:t>
            </a:r>
            <a:r>
              <a:rPr lang="en-US" altLang="zh-CN" b="1"/>
              <a:t>128)</a:t>
            </a:r>
            <a:r>
              <a:rPr lang="zh-CN" altLang="en-US" b="1"/>
              <a:t>个字符。</a:t>
            </a:r>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rrowheads="1"/>
          </p:cNvSpPr>
          <p:nvPr>
            <p:ph type="title"/>
          </p:nvPr>
        </p:nvSpPr>
        <p:spPr/>
        <p:txBody>
          <a:bodyPr/>
          <a:lstStyle/>
          <a:p>
            <a:r>
              <a:rPr lang="zh-CN" altLang="en-US" b="1">
                <a:ea typeface="黑体" pitchFamily="2" charset="-122"/>
              </a:rPr>
              <a:t>表</a:t>
            </a:r>
            <a:r>
              <a:rPr lang="en-US" altLang="zh-CN" b="1">
                <a:ea typeface="黑体" pitchFamily="2" charset="-122"/>
              </a:rPr>
              <a:t>1-3  ASCII</a:t>
            </a:r>
            <a:r>
              <a:rPr lang="zh-CN" altLang="en-US" b="1">
                <a:ea typeface="黑体" pitchFamily="2" charset="-122"/>
              </a:rPr>
              <a:t>码表</a:t>
            </a:r>
          </a:p>
        </p:txBody>
      </p:sp>
      <p:pic>
        <p:nvPicPr>
          <p:cNvPr id="320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52513"/>
            <a:ext cx="7561263" cy="577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4294967295"/>
          </p:nvPr>
        </p:nvSpPr>
        <p:spPr>
          <a:xfrm>
            <a:off x="838200" y="1143000"/>
            <a:ext cx="7620000" cy="5181600"/>
          </a:xfrm>
        </p:spPr>
        <p:txBody>
          <a:bodyPr/>
          <a:lstStyle/>
          <a:p>
            <a:pPr>
              <a:lnSpc>
                <a:spcPct val="95000"/>
              </a:lnSpc>
            </a:pPr>
            <a:r>
              <a:rPr lang="zh-CN" altLang="en-US" sz="2800" b="1">
                <a:latin typeface="宋体" pitchFamily="2" charset="-122"/>
                <a:hlinkClick r:id="rId2" action="ppaction://hlinksldjump"/>
              </a:rPr>
              <a:t>逻辑代数 </a:t>
            </a:r>
            <a:endParaRPr lang="zh-CN" altLang="en-US" sz="2800" b="1">
              <a:latin typeface="宋体" pitchFamily="2" charset="-122"/>
            </a:endParaRPr>
          </a:p>
          <a:p>
            <a:pPr lvl="1">
              <a:lnSpc>
                <a:spcPct val="90000"/>
              </a:lnSpc>
              <a:buFont typeface="Wingdings" pitchFamily="2" charset="2"/>
              <a:buNone/>
            </a:pPr>
            <a:r>
              <a:rPr lang="zh-CN" altLang="en-US" sz="2400" b="1">
                <a:latin typeface="宋体" pitchFamily="2" charset="-122"/>
              </a:rPr>
              <a:t>  基本及常用的逻辑运算</a:t>
            </a:r>
            <a:r>
              <a:rPr lang="zh-CN" altLang="en-US" sz="2400" b="1"/>
              <a:t>，</a:t>
            </a:r>
            <a:r>
              <a:rPr lang="zh-CN" altLang="en-US" sz="2400" b="1">
                <a:latin typeface="宋体" pitchFamily="2" charset="-122"/>
              </a:rPr>
              <a:t>逻辑运算的公式及定理</a:t>
            </a:r>
            <a:r>
              <a:rPr lang="zh-CN" altLang="en-US" sz="2400" b="1"/>
              <a:t> </a:t>
            </a:r>
          </a:p>
          <a:p>
            <a:pPr>
              <a:lnSpc>
                <a:spcPct val="95000"/>
              </a:lnSpc>
            </a:pPr>
            <a:r>
              <a:rPr lang="zh-CN" altLang="en-US" sz="2800" b="1">
                <a:latin typeface="宋体" pitchFamily="2" charset="-122"/>
                <a:hlinkClick r:id="rId3" action="ppaction://hlinksldjump"/>
              </a:rPr>
              <a:t>逻辑函数的表示方法 </a:t>
            </a:r>
            <a:endParaRPr lang="zh-CN" altLang="en-US" sz="2800" b="1"/>
          </a:p>
          <a:p>
            <a:pPr lvl="1">
              <a:lnSpc>
                <a:spcPct val="90000"/>
              </a:lnSpc>
              <a:buFont typeface="Wingdings" pitchFamily="2" charset="2"/>
              <a:buNone/>
            </a:pPr>
            <a:r>
              <a:rPr lang="zh-CN" altLang="en-US" sz="2400" b="1">
                <a:latin typeface="宋体" pitchFamily="2" charset="-122"/>
              </a:rPr>
              <a:t>  逻辑表达式 </a:t>
            </a:r>
            <a:r>
              <a:rPr lang="zh-CN" altLang="en-US" sz="2400" b="1"/>
              <a:t>，</a:t>
            </a:r>
            <a:r>
              <a:rPr lang="zh-CN" altLang="en-US" sz="2400" b="1">
                <a:latin typeface="宋体" pitchFamily="2" charset="-122"/>
              </a:rPr>
              <a:t>真值表 </a:t>
            </a:r>
            <a:r>
              <a:rPr lang="zh-CN" altLang="en-US" sz="2400" b="1"/>
              <a:t>，</a:t>
            </a:r>
            <a:r>
              <a:rPr lang="zh-CN" altLang="en-US" sz="2400" b="1">
                <a:latin typeface="宋体" pitchFamily="2" charset="-122"/>
              </a:rPr>
              <a:t>卡诺图 </a:t>
            </a:r>
            <a:r>
              <a:rPr lang="zh-CN" altLang="en-US" sz="2400" b="1"/>
              <a:t>，</a:t>
            </a:r>
            <a:r>
              <a:rPr lang="zh-CN" altLang="en-US" sz="2400" b="1">
                <a:latin typeface="宋体" pitchFamily="2" charset="-122"/>
              </a:rPr>
              <a:t>逻辑图</a:t>
            </a:r>
            <a:r>
              <a:rPr lang="zh-CN" altLang="en-US" sz="2400" b="1"/>
              <a:t> </a:t>
            </a:r>
          </a:p>
          <a:p>
            <a:pPr>
              <a:lnSpc>
                <a:spcPct val="95000"/>
              </a:lnSpc>
            </a:pPr>
            <a:r>
              <a:rPr lang="zh-CN" altLang="en-US" sz="2800" b="1">
                <a:latin typeface="宋体" pitchFamily="2" charset="-122"/>
                <a:hlinkClick r:id="rId4" action="ppaction://hlinksldjump"/>
              </a:rPr>
              <a:t>逻辑函数的化简 </a:t>
            </a:r>
            <a:endParaRPr lang="zh-CN" altLang="en-US" sz="2800" b="1"/>
          </a:p>
          <a:p>
            <a:pPr lvl="1">
              <a:lnSpc>
                <a:spcPct val="90000"/>
              </a:lnSpc>
              <a:buFont typeface="Wingdings" pitchFamily="2" charset="2"/>
              <a:buNone/>
            </a:pPr>
            <a:r>
              <a:rPr lang="zh-CN" altLang="en-US" sz="2400" b="1">
                <a:latin typeface="宋体" pitchFamily="2" charset="-122"/>
              </a:rPr>
              <a:t>  最小项的概念及标准与或式 </a:t>
            </a:r>
            <a:r>
              <a:rPr lang="zh-CN" altLang="en-US" sz="2400" b="1"/>
              <a:t>，</a:t>
            </a:r>
            <a:r>
              <a:rPr lang="zh-CN" altLang="en-US" sz="2400" b="1">
                <a:latin typeface="宋体" pitchFamily="2" charset="-122"/>
              </a:rPr>
              <a:t>卡诺图的构成 </a:t>
            </a:r>
            <a:r>
              <a:rPr lang="zh-CN" altLang="en-US" sz="2400" b="1"/>
              <a:t>，</a:t>
            </a:r>
            <a:r>
              <a:rPr lang="zh-CN" altLang="en-US" sz="2400" b="1">
                <a:latin typeface="宋体" pitchFamily="2" charset="-122"/>
              </a:rPr>
              <a:t>利用卡诺图化简逻辑函数 </a:t>
            </a:r>
            <a:r>
              <a:rPr lang="zh-CN" altLang="en-US" sz="2400" b="1"/>
              <a:t>，</a:t>
            </a:r>
            <a:r>
              <a:rPr lang="zh-CN" altLang="en-US" sz="2400" b="1">
                <a:latin typeface="宋体" pitchFamily="2" charset="-122"/>
              </a:rPr>
              <a:t>利用公式化简逻辑函数 ，具有约束的逻辑函数的化简 </a:t>
            </a:r>
            <a:r>
              <a:rPr lang="zh-CN" altLang="en-US" sz="2400" b="1"/>
              <a:t> </a:t>
            </a:r>
          </a:p>
          <a:p>
            <a:pPr>
              <a:lnSpc>
                <a:spcPct val="95000"/>
              </a:lnSpc>
            </a:pPr>
            <a:r>
              <a:rPr lang="zh-CN" altLang="en-US" sz="2800" b="1">
                <a:latin typeface="宋体" pitchFamily="2" charset="-122"/>
                <a:hlinkClick r:id="rId5" action="ppaction://hlinksldjump"/>
              </a:rPr>
              <a:t>逻辑门电路</a:t>
            </a:r>
            <a:r>
              <a:rPr lang="zh-CN" altLang="en-US" sz="2800" b="1">
                <a:latin typeface="宋体" pitchFamily="2" charset="-122"/>
              </a:rPr>
              <a:t> </a:t>
            </a:r>
            <a:endParaRPr lang="zh-CN" altLang="en-US" sz="2800" b="1"/>
          </a:p>
          <a:p>
            <a:pPr lvl="1">
              <a:lnSpc>
                <a:spcPct val="90000"/>
              </a:lnSpc>
              <a:buFont typeface="Wingdings" pitchFamily="2" charset="2"/>
              <a:buNone/>
            </a:pPr>
            <a:r>
              <a:rPr lang="zh-CN" altLang="en-US" sz="2400" b="1">
                <a:latin typeface="宋体" pitchFamily="2" charset="-122"/>
              </a:rPr>
              <a:t>  简单的分立元件门电路</a:t>
            </a:r>
            <a:r>
              <a:rPr lang="zh-CN" altLang="en-US" sz="2400" b="1"/>
              <a:t> ，</a:t>
            </a:r>
            <a:r>
              <a:rPr lang="en-US" altLang="zh-CN" sz="2400" b="1"/>
              <a:t>TTL</a:t>
            </a:r>
            <a:r>
              <a:rPr lang="zh-CN" altLang="en-US" sz="2400" b="1">
                <a:latin typeface="宋体" pitchFamily="2" charset="-122"/>
              </a:rPr>
              <a:t>集成门电路</a:t>
            </a:r>
            <a:r>
              <a:rPr lang="zh-CN" altLang="en-US" sz="2400" b="1"/>
              <a:t> ，</a:t>
            </a:r>
            <a:r>
              <a:rPr lang="en-US" altLang="zh-CN" sz="2400" b="1"/>
              <a:t>CMOS</a:t>
            </a:r>
            <a:r>
              <a:rPr lang="zh-CN" altLang="en-US" sz="2400" b="1">
                <a:latin typeface="宋体" pitchFamily="2" charset="-122"/>
              </a:rPr>
              <a:t>集成门电路</a:t>
            </a:r>
            <a:r>
              <a:rPr lang="zh-CN" altLang="en-US" sz="2400" b="1"/>
              <a:t> ，</a:t>
            </a:r>
            <a:r>
              <a:rPr lang="zh-CN" altLang="en-US" sz="2400" b="1">
                <a:latin typeface="宋体" pitchFamily="2" charset="-122"/>
              </a:rPr>
              <a:t>其他集成电路</a:t>
            </a:r>
            <a:r>
              <a:rPr lang="zh-CN" altLang="en-US" sz="2400" b="1"/>
              <a:t> ，</a:t>
            </a:r>
            <a:r>
              <a:rPr lang="zh-CN" altLang="en-US" sz="2400" b="1">
                <a:latin typeface="宋体" pitchFamily="2" charset="-122"/>
              </a:rPr>
              <a:t>常用的集成门电路芯片</a:t>
            </a:r>
            <a:r>
              <a:rPr lang="zh-CN" altLang="en-US" sz="2400" b="1"/>
              <a:t> </a:t>
            </a:r>
          </a:p>
        </p:txBody>
      </p:sp>
      <p:sp>
        <p:nvSpPr>
          <p:cNvPr id="74756" name="Rectangle 4"/>
          <p:cNvSpPr>
            <a:spLocks noRot="1" noChangeArrowheads="1"/>
          </p:cNvSpPr>
          <p:nvPr/>
        </p:nvSpPr>
        <p:spPr bwMode="auto">
          <a:xfrm>
            <a:off x="603250" y="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latin typeface="Arial" charset="0"/>
              </a:rPr>
              <a:t>1.3  </a:t>
            </a:r>
            <a:r>
              <a:rPr kumimoji="0" lang="zh-CN" altLang="en-US" sz="4400">
                <a:solidFill>
                  <a:schemeClr val="tx2"/>
                </a:solidFill>
                <a:latin typeface="Arial" charset="0"/>
              </a:rPr>
              <a:t>数字逻辑设计基础</a:t>
            </a:r>
          </a:p>
        </p:txBody>
      </p:sp>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rrowheads="1"/>
          </p:cNvSpPr>
          <p:nvPr>
            <p:ph type="title"/>
          </p:nvPr>
        </p:nvSpPr>
        <p:spPr/>
        <p:txBody>
          <a:bodyPr/>
          <a:lstStyle/>
          <a:p>
            <a:r>
              <a:rPr lang="en-US" altLang="zh-CN" b="1"/>
              <a:t>1.3.1  </a:t>
            </a:r>
            <a:r>
              <a:rPr lang="zh-CN" altLang="en-US" b="1"/>
              <a:t>逻辑代数</a:t>
            </a:r>
          </a:p>
        </p:txBody>
      </p:sp>
      <p:sp>
        <p:nvSpPr>
          <p:cNvPr id="322563" name="Rectangle 3"/>
          <p:cNvSpPr>
            <a:spLocks noGrp="1" noRot="1" noChangeArrowheads="1"/>
          </p:cNvSpPr>
          <p:nvPr>
            <p:ph type="body" idx="1"/>
          </p:nvPr>
        </p:nvSpPr>
        <p:spPr/>
        <p:txBody>
          <a:bodyPr/>
          <a:lstStyle/>
          <a:p>
            <a:r>
              <a:rPr lang="zh-CN" altLang="en-US" b="1"/>
              <a:t>逻辑代数是分析和设计逻辑电路的基本数学工具。</a:t>
            </a:r>
          </a:p>
          <a:p>
            <a:r>
              <a:rPr lang="zh-CN" altLang="en-US" b="1"/>
              <a:t>逻辑代数中，参与逻辑运算的变量用字母</a:t>
            </a:r>
            <a:r>
              <a:rPr lang="en-US" altLang="zh-CN" b="1" i="1"/>
              <a:t>A</a:t>
            </a:r>
            <a:r>
              <a:rPr lang="zh-CN" altLang="en-US" b="1"/>
              <a:t>、</a:t>
            </a:r>
            <a:r>
              <a:rPr lang="en-US" altLang="zh-CN" b="1" i="1"/>
              <a:t>B</a:t>
            </a:r>
            <a:r>
              <a:rPr lang="en-US" altLang="zh-CN" b="1"/>
              <a:t>…</a:t>
            </a:r>
            <a:r>
              <a:rPr lang="zh-CN" altLang="en-US" b="1"/>
              <a:t>表示，称为逻辑变量。每个变量的取值不是</a:t>
            </a:r>
            <a:r>
              <a:rPr lang="en-US" altLang="zh-CN" b="1"/>
              <a:t>0</a:t>
            </a:r>
            <a:r>
              <a:rPr lang="zh-CN" altLang="en-US" b="1"/>
              <a:t>就是</a:t>
            </a:r>
            <a:r>
              <a:rPr lang="en-US" altLang="zh-CN" b="1"/>
              <a:t>1</a:t>
            </a:r>
            <a:r>
              <a:rPr lang="zh-CN" altLang="en-US" b="1"/>
              <a:t>。</a:t>
            </a:r>
            <a:br>
              <a:rPr lang="zh-CN" altLang="en-US" b="1"/>
            </a:br>
            <a:r>
              <a:rPr lang="en-US" altLang="zh-CN" b="1"/>
              <a:t>0</a:t>
            </a:r>
            <a:r>
              <a:rPr lang="zh-CN" altLang="en-US" b="1"/>
              <a:t>和</a:t>
            </a:r>
            <a:r>
              <a:rPr lang="en-US" altLang="zh-CN" b="1"/>
              <a:t>1</a:t>
            </a:r>
            <a:r>
              <a:rPr lang="zh-CN" altLang="en-US" b="1"/>
              <a:t>不表示数值的大小，而是代表两种不同的逻辑状态。</a:t>
            </a:r>
          </a:p>
        </p:txBody>
      </p:sp>
      <p:grpSp>
        <p:nvGrpSpPr>
          <p:cNvPr id="322564" name="Group 4"/>
          <p:cNvGrpSpPr>
            <a:grpSpLocks/>
          </p:cNvGrpSpPr>
          <p:nvPr/>
        </p:nvGrpSpPr>
        <p:grpSpPr bwMode="auto">
          <a:xfrm>
            <a:off x="528638" y="5699125"/>
            <a:ext cx="1897062" cy="558800"/>
            <a:chOff x="195" y="3452"/>
            <a:chExt cx="1195" cy="352"/>
          </a:xfrm>
        </p:grpSpPr>
        <p:sp>
          <p:nvSpPr>
            <p:cNvPr id="322565" name="Rectangle 5"/>
            <p:cNvSpPr>
              <a:spLocks noChangeArrowheads="1"/>
            </p:cNvSpPr>
            <p:nvPr/>
          </p:nvSpPr>
          <p:spPr bwMode="auto">
            <a:xfrm>
              <a:off x="199" y="3452"/>
              <a:ext cx="1191" cy="35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2566" name="Text Box 6"/>
            <p:cNvSpPr txBox="1">
              <a:spLocks noChangeArrowheads="1"/>
            </p:cNvSpPr>
            <p:nvPr/>
          </p:nvSpPr>
          <p:spPr bwMode="auto">
            <a:xfrm>
              <a:off x="195" y="3458"/>
              <a:ext cx="1184"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另一状态</a:t>
              </a:r>
            </a:p>
          </p:txBody>
        </p:sp>
      </p:grpSp>
      <p:grpSp>
        <p:nvGrpSpPr>
          <p:cNvPr id="322567" name="Group 7"/>
          <p:cNvGrpSpPr>
            <a:grpSpLocks/>
          </p:cNvGrpSpPr>
          <p:nvPr/>
        </p:nvGrpSpPr>
        <p:grpSpPr bwMode="auto">
          <a:xfrm>
            <a:off x="523875" y="5133975"/>
            <a:ext cx="1897063" cy="558800"/>
            <a:chOff x="195" y="3452"/>
            <a:chExt cx="1195" cy="352"/>
          </a:xfrm>
        </p:grpSpPr>
        <p:sp>
          <p:nvSpPr>
            <p:cNvPr id="322568" name="Rectangle 8"/>
            <p:cNvSpPr>
              <a:spLocks noChangeArrowheads="1"/>
            </p:cNvSpPr>
            <p:nvPr/>
          </p:nvSpPr>
          <p:spPr bwMode="auto">
            <a:xfrm>
              <a:off x="199" y="3452"/>
              <a:ext cx="1191" cy="35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2569" name="Text Box 9"/>
            <p:cNvSpPr txBox="1">
              <a:spLocks noChangeArrowheads="1"/>
            </p:cNvSpPr>
            <p:nvPr/>
          </p:nvSpPr>
          <p:spPr bwMode="auto">
            <a:xfrm>
              <a:off x="195" y="3458"/>
              <a:ext cx="1184"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一种状态</a:t>
              </a:r>
            </a:p>
          </p:txBody>
        </p:sp>
      </p:grpSp>
      <p:graphicFrame>
        <p:nvGraphicFramePr>
          <p:cNvPr id="322570" name="Group 10"/>
          <p:cNvGraphicFramePr>
            <a:graphicFrameLocks noGrp="1"/>
          </p:cNvGraphicFramePr>
          <p:nvPr/>
        </p:nvGraphicFramePr>
        <p:xfrm>
          <a:off x="522288" y="5137150"/>
          <a:ext cx="8591550" cy="1123950"/>
        </p:xfrm>
        <a:graphic>
          <a:graphicData uri="http://schemas.openxmlformats.org/drawingml/2006/table">
            <a:tbl>
              <a:tblPr/>
              <a:tblGrid>
                <a:gridCol w="1906587"/>
                <a:gridCol w="1331913"/>
                <a:gridCol w="723900"/>
                <a:gridCol w="781050"/>
                <a:gridCol w="838200"/>
                <a:gridCol w="1009650"/>
                <a:gridCol w="990600"/>
                <a:gridCol w="1009650"/>
              </a:tblGrid>
              <a:tr h="5524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rgbClr val="FF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accent2"/>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rgbClr val="FF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chemeClr val="accent2"/>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2599" name="Text Box 39"/>
          <p:cNvSpPr txBox="1">
            <a:spLocks noChangeArrowheads="1"/>
          </p:cNvSpPr>
          <p:nvPr/>
        </p:nvSpPr>
        <p:spPr bwMode="auto">
          <a:xfrm>
            <a:off x="2468563" y="5173663"/>
            <a:ext cx="14224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高电平</a:t>
            </a:r>
          </a:p>
        </p:txBody>
      </p:sp>
      <p:sp>
        <p:nvSpPr>
          <p:cNvPr id="322600" name="Text Box 40"/>
          <p:cNvSpPr txBox="1">
            <a:spLocks noChangeArrowheads="1"/>
          </p:cNvSpPr>
          <p:nvPr/>
        </p:nvSpPr>
        <p:spPr bwMode="auto">
          <a:xfrm>
            <a:off x="2487613" y="5705475"/>
            <a:ext cx="144938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低电平</a:t>
            </a:r>
          </a:p>
        </p:txBody>
      </p:sp>
      <p:sp>
        <p:nvSpPr>
          <p:cNvPr id="322601" name="Text Box 41"/>
          <p:cNvSpPr txBox="1">
            <a:spLocks noChangeArrowheads="1"/>
          </p:cNvSpPr>
          <p:nvPr/>
        </p:nvSpPr>
        <p:spPr bwMode="auto">
          <a:xfrm>
            <a:off x="3859213" y="5173663"/>
            <a:ext cx="700087"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真</a:t>
            </a:r>
          </a:p>
        </p:txBody>
      </p:sp>
      <p:sp>
        <p:nvSpPr>
          <p:cNvPr id="322602" name="Text Box 42"/>
          <p:cNvSpPr txBox="1">
            <a:spLocks noChangeArrowheads="1"/>
          </p:cNvSpPr>
          <p:nvPr/>
        </p:nvSpPr>
        <p:spPr bwMode="auto">
          <a:xfrm>
            <a:off x="3859213" y="5705475"/>
            <a:ext cx="72866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假</a:t>
            </a:r>
          </a:p>
        </p:txBody>
      </p:sp>
      <p:sp>
        <p:nvSpPr>
          <p:cNvPr id="322603" name="Text Box 43"/>
          <p:cNvSpPr txBox="1">
            <a:spLocks noChangeArrowheads="1"/>
          </p:cNvSpPr>
          <p:nvPr/>
        </p:nvSpPr>
        <p:spPr bwMode="auto">
          <a:xfrm>
            <a:off x="4602163" y="5173663"/>
            <a:ext cx="7143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是</a:t>
            </a:r>
          </a:p>
        </p:txBody>
      </p:sp>
      <p:sp>
        <p:nvSpPr>
          <p:cNvPr id="322604" name="Text Box 44"/>
          <p:cNvSpPr txBox="1">
            <a:spLocks noChangeArrowheads="1"/>
          </p:cNvSpPr>
          <p:nvPr/>
        </p:nvSpPr>
        <p:spPr bwMode="auto">
          <a:xfrm>
            <a:off x="4602163" y="5705475"/>
            <a:ext cx="71437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非</a:t>
            </a:r>
          </a:p>
        </p:txBody>
      </p:sp>
      <p:sp>
        <p:nvSpPr>
          <p:cNvPr id="322605" name="Text Box 45"/>
          <p:cNvSpPr txBox="1">
            <a:spLocks noChangeArrowheads="1"/>
          </p:cNvSpPr>
          <p:nvPr/>
        </p:nvSpPr>
        <p:spPr bwMode="auto">
          <a:xfrm>
            <a:off x="5411788" y="5173663"/>
            <a:ext cx="6858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有</a:t>
            </a:r>
          </a:p>
        </p:txBody>
      </p:sp>
      <p:sp>
        <p:nvSpPr>
          <p:cNvPr id="322606" name="Text Box 46"/>
          <p:cNvSpPr txBox="1">
            <a:spLocks noChangeArrowheads="1"/>
          </p:cNvSpPr>
          <p:nvPr/>
        </p:nvSpPr>
        <p:spPr bwMode="auto">
          <a:xfrm>
            <a:off x="5411788" y="5705475"/>
            <a:ext cx="67151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无</a:t>
            </a:r>
          </a:p>
        </p:txBody>
      </p:sp>
      <p:sp>
        <p:nvSpPr>
          <p:cNvPr id="322607" name="Text Box 47"/>
          <p:cNvSpPr txBox="1">
            <a:spLocks noChangeArrowheads="1"/>
          </p:cNvSpPr>
          <p:nvPr/>
        </p:nvSpPr>
        <p:spPr bwMode="auto">
          <a:xfrm>
            <a:off x="6240463" y="5097463"/>
            <a:ext cx="5397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00000"/>
              </a:lnSpc>
              <a:spcBef>
                <a:spcPct val="0"/>
              </a:spcBef>
              <a:buSzTx/>
            </a:pPr>
            <a:r>
              <a:rPr lang="en-US" altLang="zh-CN" sz="2800">
                <a:solidFill>
                  <a:schemeClr val="tx1"/>
                </a:solidFill>
              </a:rPr>
              <a:t>…</a:t>
            </a:r>
          </a:p>
        </p:txBody>
      </p:sp>
      <p:sp>
        <p:nvSpPr>
          <p:cNvPr id="322608" name="Text Box 48"/>
          <p:cNvSpPr txBox="1">
            <a:spLocks noChangeArrowheads="1"/>
          </p:cNvSpPr>
          <p:nvPr/>
        </p:nvSpPr>
        <p:spPr bwMode="auto">
          <a:xfrm>
            <a:off x="6240463" y="5629275"/>
            <a:ext cx="5397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00000"/>
              </a:lnSpc>
              <a:spcBef>
                <a:spcPct val="0"/>
              </a:spcBef>
              <a:buSzTx/>
            </a:pPr>
            <a:r>
              <a:rPr lang="en-US" altLang="zh-CN" sz="2800">
                <a:solidFill>
                  <a:schemeClr val="tx1"/>
                </a:solidFill>
              </a:rPr>
              <a:t>…</a:t>
            </a:r>
          </a:p>
        </p:txBody>
      </p:sp>
      <p:sp>
        <p:nvSpPr>
          <p:cNvPr id="322609" name="Text Box 49"/>
          <p:cNvSpPr txBox="1">
            <a:spLocks noChangeArrowheads="1"/>
          </p:cNvSpPr>
          <p:nvPr/>
        </p:nvSpPr>
        <p:spPr bwMode="auto">
          <a:xfrm>
            <a:off x="7429500" y="5173663"/>
            <a:ext cx="5397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rPr>
              <a:t>1</a:t>
            </a:r>
          </a:p>
        </p:txBody>
      </p:sp>
      <p:sp>
        <p:nvSpPr>
          <p:cNvPr id="322610" name="Text Box 50"/>
          <p:cNvSpPr txBox="1">
            <a:spLocks noChangeArrowheads="1"/>
          </p:cNvSpPr>
          <p:nvPr/>
        </p:nvSpPr>
        <p:spPr bwMode="auto">
          <a:xfrm>
            <a:off x="7429500" y="5705475"/>
            <a:ext cx="5397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rPr>
              <a:t>0</a:t>
            </a:r>
          </a:p>
        </p:txBody>
      </p:sp>
      <p:sp>
        <p:nvSpPr>
          <p:cNvPr id="322611" name="Text Box 51"/>
          <p:cNvSpPr txBox="1">
            <a:spLocks noChangeArrowheads="1"/>
          </p:cNvSpPr>
          <p:nvPr/>
        </p:nvSpPr>
        <p:spPr bwMode="auto">
          <a:xfrm>
            <a:off x="8431213" y="5173663"/>
            <a:ext cx="5397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2"/>
                </a:solidFill>
              </a:rPr>
              <a:t>0</a:t>
            </a:r>
          </a:p>
        </p:txBody>
      </p:sp>
      <p:sp>
        <p:nvSpPr>
          <p:cNvPr id="322612" name="Rectangle 52"/>
          <p:cNvSpPr>
            <a:spLocks noChangeArrowheads="1"/>
          </p:cNvSpPr>
          <p:nvPr/>
        </p:nvSpPr>
        <p:spPr bwMode="auto">
          <a:xfrm>
            <a:off x="8437563" y="5705475"/>
            <a:ext cx="3619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00000"/>
              </a:lnSpc>
              <a:spcBef>
                <a:spcPct val="0"/>
              </a:spcBef>
              <a:buSzTx/>
            </a:pPr>
            <a:r>
              <a:rPr lang="en-US" altLang="zh-CN" sz="2800">
                <a:solidFill>
                  <a:schemeClr val="tx2"/>
                </a:solidFill>
              </a:rPr>
              <a:t>1</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2570"/>
                                        </p:tgtEl>
                                        <p:attrNameLst>
                                          <p:attrName>style.visibility</p:attrName>
                                        </p:attrNameLst>
                                      </p:cBhvr>
                                      <p:to>
                                        <p:strVal val="visible"/>
                                      </p:to>
                                    </p:set>
                                    <p:animEffect transition="in" filter="dissolve">
                                      <p:cBhvr>
                                        <p:cTn id="7" dur="500"/>
                                        <p:tgtEl>
                                          <p:spTgt spid="322570"/>
                                        </p:tgtEl>
                                      </p:cBhvr>
                                    </p:animEffect>
                                  </p:childTnLst>
                                </p:cTn>
                              </p:par>
                            </p:childTnLst>
                          </p:cTn>
                        </p:par>
                        <p:par>
                          <p:cTn id="8" fill="hold" nodeType="afterGroup">
                            <p:stCondLst>
                              <p:cond delay="500"/>
                            </p:stCondLst>
                            <p:childTnLst>
                              <p:par>
                                <p:cTn id="9" presetID="9" presetClass="entr" presetSubtype="0" fill="hold" nodeType="afterEffect">
                                  <p:stCondLst>
                                    <p:cond delay="500"/>
                                  </p:stCondLst>
                                  <p:childTnLst>
                                    <p:set>
                                      <p:cBhvr>
                                        <p:cTn id="10" dur="1" fill="hold">
                                          <p:stCondLst>
                                            <p:cond delay="0"/>
                                          </p:stCondLst>
                                        </p:cTn>
                                        <p:tgtEl>
                                          <p:spTgt spid="322567"/>
                                        </p:tgtEl>
                                        <p:attrNameLst>
                                          <p:attrName>style.visibility</p:attrName>
                                        </p:attrNameLst>
                                      </p:cBhvr>
                                      <p:to>
                                        <p:strVal val="visible"/>
                                      </p:to>
                                    </p:set>
                                    <p:animEffect transition="in" filter="dissolve">
                                      <p:cBhvr>
                                        <p:cTn id="11" dur="500"/>
                                        <p:tgtEl>
                                          <p:spTgt spid="322567"/>
                                        </p:tgtEl>
                                      </p:cBhvr>
                                    </p:animEffect>
                                  </p:childTnLst>
                                </p:cTn>
                              </p:par>
                            </p:childTnLst>
                          </p:cTn>
                        </p:par>
                        <p:par>
                          <p:cTn id="12" fill="hold" nodeType="afterGroup">
                            <p:stCondLst>
                              <p:cond delay="1500"/>
                            </p:stCondLst>
                            <p:childTnLst>
                              <p:par>
                                <p:cTn id="13" presetID="9" presetClass="entr" presetSubtype="0" fill="hold" nodeType="afterEffect">
                                  <p:stCondLst>
                                    <p:cond delay="500"/>
                                  </p:stCondLst>
                                  <p:childTnLst>
                                    <p:set>
                                      <p:cBhvr>
                                        <p:cTn id="14" dur="1" fill="hold">
                                          <p:stCondLst>
                                            <p:cond delay="0"/>
                                          </p:stCondLst>
                                        </p:cTn>
                                        <p:tgtEl>
                                          <p:spTgt spid="322564"/>
                                        </p:tgtEl>
                                        <p:attrNameLst>
                                          <p:attrName>style.visibility</p:attrName>
                                        </p:attrNameLst>
                                      </p:cBhvr>
                                      <p:to>
                                        <p:strVal val="visible"/>
                                      </p:to>
                                    </p:set>
                                    <p:animEffect transition="in" filter="dissolve">
                                      <p:cBhvr>
                                        <p:cTn id="15" dur="500"/>
                                        <p:tgtEl>
                                          <p:spTgt spid="322564"/>
                                        </p:tgtEl>
                                      </p:cBhvr>
                                    </p:animEffect>
                                  </p:childTnLst>
                                </p:cTn>
                              </p:par>
                            </p:childTnLst>
                          </p:cTn>
                        </p:par>
                        <p:par>
                          <p:cTn id="16" fill="hold" nodeType="afterGroup">
                            <p:stCondLst>
                              <p:cond delay="2500"/>
                            </p:stCondLst>
                            <p:childTnLst>
                              <p:par>
                                <p:cTn id="17" presetID="9" presetClass="entr" presetSubtype="0" fill="hold" grpId="0" nodeType="afterEffect">
                                  <p:stCondLst>
                                    <p:cond delay="500"/>
                                  </p:stCondLst>
                                  <p:childTnLst>
                                    <p:set>
                                      <p:cBhvr>
                                        <p:cTn id="18" dur="1" fill="hold">
                                          <p:stCondLst>
                                            <p:cond delay="0"/>
                                          </p:stCondLst>
                                        </p:cTn>
                                        <p:tgtEl>
                                          <p:spTgt spid="322599">
                                            <p:txEl>
                                              <p:pRg st="0" end="0"/>
                                            </p:txEl>
                                          </p:spTgt>
                                        </p:tgtEl>
                                        <p:attrNameLst>
                                          <p:attrName>style.visibility</p:attrName>
                                        </p:attrNameLst>
                                      </p:cBhvr>
                                      <p:to>
                                        <p:strVal val="visible"/>
                                      </p:to>
                                    </p:set>
                                    <p:animEffect transition="in" filter="dissolve">
                                      <p:cBhvr>
                                        <p:cTn id="19" dur="500"/>
                                        <p:tgtEl>
                                          <p:spTgt spid="322599">
                                            <p:txEl>
                                              <p:pRg st="0" end="0"/>
                                            </p:txEl>
                                          </p:spTgt>
                                        </p:tgtEl>
                                      </p:cBhvr>
                                    </p:animEffect>
                                  </p:childTnLst>
                                </p:cTn>
                              </p:par>
                            </p:childTnLst>
                          </p:cTn>
                        </p:par>
                        <p:par>
                          <p:cTn id="20" fill="hold" nodeType="afterGroup">
                            <p:stCondLst>
                              <p:cond delay="3500"/>
                            </p:stCondLst>
                            <p:childTnLst>
                              <p:par>
                                <p:cTn id="21" presetID="9" presetClass="entr" presetSubtype="0" fill="hold" grpId="0" nodeType="afterEffect">
                                  <p:stCondLst>
                                    <p:cond delay="500"/>
                                  </p:stCondLst>
                                  <p:childTnLst>
                                    <p:set>
                                      <p:cBhvr>
                                        <p:cTn id="22" dur="1" fill="hold">
                                          <p:stCondLst>
                                            <p:cond delay="0"/>
                                          </p:stCondLst>
                                        </p:cTn>
                                        <p:tgtEl>
                                          <p:spTgt spid="322600">
                                            <p:txEl>
                                              <p:pRg st="0" end="0"/>
                                            </p:txEl>
                                          </p:spTgt>
                                        </p:tgtEl>
                                        <p:attrNameLst>
                                          <p:attrName>style.visibility</p:attrName>
                                        </p:attrNameLst>
                                      </p:cBhvr>
                                      <p:to>
                                        <p:strVal val="visible"/>
                                      </p:to>
                                    </p:set>
                                    <p:animEffect transition="in" filter="dissolve">
                                      <p:cBhvr>
                                        <p:cTn id="23" dur="500"/>
                                        <p:tgtEl>
                                          <p:spTgt spid="322600">
                                            <p:txEl>
                                              <p:pRg st="0" end="0"/>
                                            </p:txEl>
                                          </p:spTgt>
                                        </p:tgtEl>
                                      </p:cBhvr>
                                    </p:animEffect>
                                  </p:childTnLst>
                                </p:cTn>
                              </p:par>
                            </p:childTnLst>
                          </p:cTn>
                        </p:par>
                        <p:par>
                          <p:cTn id="24" fill="hold" nodeType="afterGroup">
                            <p:stCondLst>
                              <p:cond delay="4500"/>
                            </p:stCondLst>
                            <p:childTnLst>
                              <p:par>
                                <p:cTn id="25" presetID="9" presetClass="entr" presetSubtype="0" fill="hold" grpId="0" nodeType="afterEffect">
                                  <p:stCondLst>
                                    <p:cond delay="500"/>
                                  </p:stCondLst>
                                  <p:childTnLst>
                                    <p:set>
                                      <p:cBhvr>
                                        <p:cTn id="26" dur="1" fill="hold">
                                          <p:stCondLst>
                                            <p:cond delay="0"/>
                                          </p:stCondLst>
                                        </p:cTn>
                                        <p:tgtEl>
                                          <p:spTgt spid="322601">
                                            <p:txEl>
                                              <p:pRg st="0" end="0"/>
                                            </p:txEl>
                                          </p:spTgt>
                                        </p:tgtEl>
                                        <p:attrNameLst>
                                          <p:attrName>style.visibility</p:attrName>
                                        </p:attrNameLst>
                                      </p:cBhvr>
                                      <p:to>
                                        <p:strVal val="visible"/>
                                      </p:to>
                                    </p:set>
                                    <p:animEffect transition="in" filter="dissolve">
                                      <p:cBhvr>
                                        <p:cTn id="27" dur="500"/>
                                        <p:tgtEl>
                                          <p:spTgt spid="322601">
                                            <p:txEl>
                                              <p:pRg st="0" end="0"/>
                                            </p:txEl>
                                          </p:spTgt>
                                        </p:tgtEl>
                                      </p:cBhvr>
                                    </p:animEffect>
                                  </p:childTnLst>
                                </p:cTn>
                              </p:par>
                            </p:childTnLst>
                          </p:cTn>
                        </p:par>
                        <p:par>
                          <p:cTn id="28" fill="hold" nodeType="afterGroup">
                            <p:stCondLst>
                              <p:cond delay="5500"/>
                            </p:stCondLst>
                            <p:childTnLst>
                              <p:par>
                                <p:cTn id="29" presetID="9" presetClass="entr" presetSubtype="0" fill="hold" grpId="0" nodeType="afterEffect">
                                  <p:stCondLst>
                                    <p:cond delay="500"/>
                                  </p:stCondLst>
                                  <p:childTnLst>
                                    <p:set>
                                      <p:cBhvr>
                                        <p:cTn id="30" dur="1" fill="hold">
                                          <p:stCondLst>
                                            <p:cond delay="0"/>
                                          </p:stCondLst>
                                        </p:cTn>
                                        <p:tgtEl>
                                          <p:spTgt spid="322602">
                                            <p:txEl>
                                              <p:pRg st="0" end="0"/>
                                            </p:txEl>
                                          </p:spTgt>
                                        </p:tgtEl>
                                        <p:attrNameLst>
                                          <p:attrName>style.visibility</p:attrName>
                                        </p:attrNameLst>
                                      </p:cBhvr>
                                      <p:to>
                                        <p:strVal val="visible"/>
                                      </p:to>
                                    </p:set>
                                    <p:animEffect transition="in" filter="dissolve">
                                      <p:cBhvr>
                                        <p:cTn id="31" dur="500"/>
                                        <p:tgtEl>
                                          <p:spTgt spid="322602">
                                            <p:txEl>
                                              <p:pRg st="0" end="0"/>
                                            </p:txEl>
                                          </p:spTgt>
                                        </p:tgtEl>
                                      </p:cBhvr>
                                    </p:animEffect>
                                  </p:childTnLst>
                                </p:cTn>
                              </p:par>
                            </p:childTnLst>
                          </p:cTn>
                        </p:par>
                        <p:par>
                          <p:cTn id="32" fill="hold" nodeType="afterGroup">
                            <p:stCondLst>
                              <p:cond delay="6500"/>
                            </p:stCondLst>
                            <p:childTnLst>
                              <p:par>
                                <p:cTn id="33" presetID="9" presetClass="entr" presetSubtype="0" fill="hold" grpId="0" nodeType="afterEffect">
                                  <p:stCondLst>
                                    <p:cond delay="500"/>
                                  </p:stCondLst>
                                  <p:childTnLst>
                                    <p:set>
                                      <p:cBhvr>
                                        <p:cTn id="34" dur="1" fill="hold">
                                          <p:stCondLst>
                                            <p:cond delay="0"/>
                                          </p:stCondLst>
                                        </p:cTn>
                                        <p:tgtEl>
                                          <p:spTgt spid="322603">
                                            <p:txEl>
                                              <p:pRg st="0" end="0"/>
                                            </p:txEl>
                                          </p:spTgt>
                                        </p:tgtEl>
                                        <p:attrNameLst>
                                          <p:attrName>style.visibility</p:attrName>
                                        </p:attrNameLst>
                                      </p:cBhvr>
                                      <p:to>
                                        <p:strVal val="visible"/>
                                      </p:to>
                                    </p:set>
                                    <p:animEffect transition="in" filter="dissolve">
                                      <p:cBhvr>
                                        <p:cTn id="35" dur="500"/>
                                        <p:tgtEl>
                                          <p:spTgt spid="322603">
                                            <p:txEl>
                                              <p:pRg st="0" end="0"/>
                                            </p:txEl>
                                          </p:spTgt>
                                        </p:tgtEl>
                                      </p:cBhvr>
                                    </p:animEffect>
                                  </p:childTnLst>
                                </p:cTn>
                              </p:par>
                            </p:childTnLst>
                          </p:cTn>
                        </p:par>
                        <p:par>
                          <p:cTn id="36" fill="hold" nodeType="afterGroup">
                            <p:stCondLst>
                              <p:cond delay="7500"/>
                            </p:stCondLst>
                            <p:childTnLst>
                              <p:par>
                                <p:cTn id="37" presetID="9" presetClass="entr" presetSubtype="0" fill="hold" grpId="0" nodeType="afterEffect">
                                  <p:stCondLst>
                                    <p:cond delay="500"/>
                                  </p:stCondLst>
                                  <p:childTnLst>
                                    <p:set>
                                      <p:cBhvr>
                                        <p:cTn id="38" dur="1" fill="hold">
                                          <p:stCondLst>
                                            <p:cond delay="0"/>
                                          </p:stCondLst>
                                        </p:cTn>
                                        <p:tgtEl>
                                          <p:spTgt spid="322604">
                                            <p:txEl>
                                              <p:pRg st="0" end="0"/>
                                            </p:txEl>
                                          </p:spTgt>
                                        </p:tgtEl>
                                        <p:attrNameLst>
                                          <p:attrName>style.visibility</p:attrName>
                                        </p:attrNameLst>
                                      </p:cBhvr>
                                      <p:to>
                                        <p:strVal val="visible"/>
                                      </p:to>
                                    </p:set>
                                    <p:animEffect transition="in" filter="dissolve">
                                      <p:cBhvr>
                                        <p:cTn id="39" dur="500"/>
                                        <p:tgtEl>
                                          <p:spTgt spid="322604">
                                            <p:txEl>
                                              <p:pRg st="0" end="0"/>
                                            </p:txEl>
                                          </p:spTgt>
                                        </p:tgtEl>
                                      </p:cBhvr>
                                    </p:animEffect>
                                  </p:childTnLst>
                                </p:cTn>
                              </p:par>
                            </p:childTnLst>
                          </p:cTn>
                        </p:par>
                        <p:par>
                          <p:cTn id="40" fill="hold" nodeType="afterGroup">
                            <p:stCondLst>
                              <p:cond delay="8500"/>
                            </p:stCondLst>
                            <p:childTnLst>
                              <p:par>
                                <p:cTn id="41" presetID="9" presetClass="entr" presetSubtype="0" fill="hold" grpId="0" nodeType="afterEffect">
                                  <p:stCondLst>
                                    <p:cond delay="500"/>
                                  </p:stCondLst>
                                  <p:childTnLst>
                                    <p:set>
                                      <p:cBhvr>
                                        <p:cTn id="42" dur="1" fill="hold">
                                          <p:stCondLst>
                                            <p:cond delay="0"/>
                                          </p:stCondLst>
                                        </p:cTn>
                                        <p:tgtEl>
                                          <p:spTgt spid="322605">
                                            <p:txEl>
                                              <p:pRg st="0" end="0"/>
                                            </p:txEl>
                                          </p:spTgt>
                                        </p:tgtEl>
                                        <p:attrNameLst>
                                          <p:attrName>style.visibility</p:attrName>
                                        </p:attrNameLst>
                                      </p:cBhvr>
                                      <p:to>
                                        <p:strVal val="visible"/>
                                      </p:to>
                                    </p:set>
                                    <p:animEffect transition="in" filter="dissolve">
                                      <p:cBhvr>
                                        <p:cTn id="43" dur="500"/>
                                        <p:tgtEl>
                                          <p:spTgt spid="322605">
                                            <p:txEl>
                                              <p:pRg st="0" end="0"/>
                                            </p:txEl>
                                          </p:spTgt>
                                        </p:tgtEl>
                                      </p:cBhvr>
                                    </p:animEffect>
                                  </p:childTnLst>
                                </p:cTn>
                              </p:par>
                            </p:childTnLst>
                          </p:cTn>
                        </p:par>
                        <p:par>
                          <p:cTn id="44" fill="hold" nodeType="afterGroup">
                            <p:stCondLst>
                              <p:cond delay="9500"/>
                            </p:stCondLst>
                            <p:childTnLst>
                              <p:par>
                                <p:cTn id="45" presetID="9" presetClass="entr" presetSubtype="0" fill="hold" grpId="0" nodeType="afterEffect">
                                  <p:stCondLst>
                                    <p:cond delay="500"/>
                                  </p:stCondLst>
                                  <p:childTnLst>
                                    <p:set>
                                      <p:cBhvr>
                                        <p:cTn id="46" dur="1" fill="hold">
                                          <p:stCondLst>
                                            <p:cond delay="0"/>
                                          </p:stCondLst>
                                        </p:cTn>
                                        <p:tgtEl>
                                          <p:spTgt spid="322606">
                                            <p:txEl>
                                              <p:pRg st="0" end="0"/>
                                            </p:txEl>
                                          </p:spTgt>
                                        </p:tgtEl>
                                        <p:attrNameLst>
                                          <p:attrName>style.visibility</p:attrName>
                                        </p:attrNameLst>
                                      </p:cBhvr>
                                      <p:to>
                                        <p:strVal val="visible"/>
                                      </p:to>
                                    </p:set>
                                    <p:animEffect transition="in" filter="dissolve">
                                      <p:cBhvr>
                                        <p:cTn id="47" dur="500"/>
                                        <p:tgtEl>
                                          <p:spTgt spid="322606">
                                            <p:txEl>
                                              <p:pRg st="0" end="0"/>
                                            </p:txEl>
                                          </p:spTgt>
                                        </p:tgtEl>
                                      </p:cBhvr>
                                    </p:animEffect>
                                  </p:childTnLst>
                                </p:cTn>
                              </p:par>
                            </p:childTnLst>
                          </p:cTn>
                        </p:par>
                        <p:par>
                          <p:cTn id="48" fill="hold" nodeType="afterGroup">
                            <p:stCondLst>
                              <p:cond delay="10500"/>
                            </p:stCondLst>
                            <p:childTnLst>
                              <p:par>
                                <p:cTn id="49" presetID="22" presetClass="entr" presetSubtype="8" fill="hold" grpId="0" nodeType="afterEffect">
                                  <p:stCondLst>
                                    <p:cond delay="500"/>
                                  </p:stCondLst>
                                  <p:childTnLst>
                                    <p:set>
                                      <p:cBhvr>
                                        <p:cTn id="50" dur="1" fill="hold">
                                          <p:stCondLst>
                                            <p:cond delay="0"/>
                                          </p:stCondLst>
                                        </p:cTn>
                                        <p:tgtEl>
                                          <p:spTgt spid="322607">
                                            <p:txEl>
                                              <p:pRg st="0" end="0"/>
                                            </p:txEl>
                                          </p:spTgt>
                                        </p:tgtEl>
                                        <p:attrNameLst>
                                          <p:attrName>style.visibility</p:attrName>
                                        </p:attrNameLst>
                                      </p:cBhvr>
                                      <p:to>
                                        <p:strVal val="visible"/>
                                      </p:to>
                                    </p:set>
                                    <p:animEffect transition="in" filter="wipe(left)">
                                      <p:cBhvr>
                                        <p:cTn id="51" dur="500"/>
                                        <p:tgtEl>
                                          <p:spTgt spid="322607">
                                            <p:txEl>
                                              <p:pRg st="0" end="0"/>
                                            </p:txEl>
                                          </p:spTgt>
                                        </p:tgtEl>
                                      </p:cBhvr>
                                    </p:animEffect>
                                  </p:childTnLst>
                                </p:cTn>
                              </p:par>
                            </p:childTnLst>
                          </p:cTn>
                        </p:par>
                        <p:par>
                          <p:cTn id="52" fill="hold" nodeType="afterGroup">
                            <p:stCondLst>
                              <p:cond delay="11500"/>
                            </p:stCondLst>
                            <p:childTnLst>
                              <p:par>
                                <p:cTn id="53" presetID="22" presetClass="entr" presetSubtype="8" fill="hold" grpId="0" nodeType="afterEffect">
                                  <p:stCondLst>
                                    <p:cond delay="500"/>
                                  </p:stCondLst>
                                  <p:childTnLst>
                                    <p:set>
                                      <p:cBhvr>
                                        <p:cTn id="54" dur="1" fill="hold">
                                          <p:stCondLst>
                                            <p:cond delay="0"/>
                                          </p:stCondLst>
                                        </p:cTn>
                                        <p:tgtEl>
                                          <p:spTgt spid="322608">
                                            <p:txEl>
                                              <p:pRg st="0" end="0"/>
                                            </p:txEl>
                                          </p:spTgt>
                                        </p:tgtEl>
                                        <p:attrNameLst>
                                          <p:attrName>style.visibility</p:attrName>
                                        </p:attrNameLst>
                                      </p:cBhvr>
                                      <p:to>
                                        <p:strVal val="visible"/>
                                      </p:to>
                                    </p:set>
                                    <p:animEffect transition="in" filter="wipe(left)">
                                      <p:cBhvr>
                                        <p:cTn id="55" dur="500"/>
                                        <p:tgtEl>
                                          <p:spTgt spid="322608">
                                            <p:txEl>
                                              <p:pRg st="0" end="0"/>
                                            </p:txEl>
                                          </p:spTgt>
                                        </p:tgtEl>
                                      </p:cBhvr>
                                    </p:animEffect>
                                  </p:childTnLst>
                                </p:cTn>
                              </p:par>
                            </p:childTnLst>
                          </p:cTn>
                        </p:par>
                        <p:par>
                          <p:cTn id="56" fill="hold" nodeType="afterGroup">
                            <p:stCondLst>
                              <p:cond delay="12500"/>
                            </p:stCondLst>
                            <p:childTnLst>
                              <p:par>
                                <p:cTn id="57" presetID="9" presetClass="entr" presetSubtype="0" fill="hold" grpId="0" nodeType="afterEffect">
                                  <p:stCondLst>
                                    <p:cond delay="500"/>
                                  </p:stCondLst>
                                  <p:childTnLst>
                                    <p:set>
                                      <p:cBhvr>
                                        <p:cTn id="58" dur="1" fill="hold">
                                          <p:stCondLst>
                                            <p:cond delay="0"/>
                                          </p:stCondLst>
                                        </p:cTn>
                                        <p:tgtEl>
                                          <p:spTgt spid="322609">
                                            <p:txEl>
                                              <p:pRg st="0" end="0"/>
                                            </p:txEl>
                                          </p:spTgt>
                                        </p:tgtEl>
                                        <p:attrNameLst>
                                          <p:attrName>style.visibility</p:attrName>
                                        </p:attrNameLst>
                                      </p:cBhvr>
                                      <p:to>
                                        <p:strVal val="visible"/>
                                      </p:to>
                                    </p:set>
                                    <p:animEffect transition="in" filter="dissolve">
                                      <p:cBhvr>
                                        <p:cTn id="59" dur="500"/>
                                        <p:tgtEl>
                                          <p:spTgt spid="322609">
                                            <p:txEl>
                                              <p:pRg st="0" end="0"/>
                                            </p:txEl>
                                          </p:spTgt>
                                        </p:tgtEl>
                                      </p:cBhvr>
                                    </p:animEffect>
                                  </p:childTnLst>
                                </p:cTn>
                              </p:par>
                            </p:childTnLst>
                          </p:cTn>
                        </p:par>
                        <p:par>
                          <p:cTn id="60" fill="hold" nodeType="afterGroup">
                            <p:stCondLst>
                              <p:cond delay="13500"/>
                            </p:stCondLst>
                            <p:childTnLst>
                              <p:par>
                                <p:cTn id="61" presetID="9" presetClass="entr" presetSubtype="0" fill="hold" grpId="0" nodeType="afterEffect">
                                  <p:stCondLst>
                                    <p:cond delay="500"/>
                                  </p:stCondLst>
                                  <p:childTnLst>
                                    <p:set>
                                      <p:cBhvr>
                                        <p:cTn id="62" dur="1" fill="hold">
                                          <p:stCondLst>
                                            <p:cond delay="0"/>
                                          </p:stCondLst>
                                        </p:cTn>
                                        <p:tgtEl>
                                          <p:spTgt spid="322610">
                                            <p:txEl>
                                              <p:pRg st="0" end="0"/>
                                            </p:txEl>
                                          </p:spTgt>
                                        </p:tgtEl>
                                        <p:attrNameLst>
                                          <p:attrName>style.visibility</p:attrName>
                                        </p:attrNameLst>
                                      </p:cBhvr>
                                      <p:to>
                                        <p:strVal val="visible"/>
                                      </p:to>
                                    </p:set>
                                    <p:animEffect transition="in" filter="dissolve">
                                      <p:cBhvr>
                                        <p:cTn id="63" dur="500"/>
                                        <p:tgtEl>
                                          <p:spTgt spid="322610">
                                            <p:txEl>
                                              <p:pRg st="0" end="0"/>
                                            </p:txEl>
                                          </p:spTgt>
                                        </p:tgtEl>
                                      </p:cBhvr>
                                    </p:animEffect>
                                  </p:childTnLst>
                                </p:cTn>
                              </p:par>
                            </p:childTnLst>
                          </p:cTn>
                        </p:par>
                        <p:par>
                          <p:cTn id="64" fill="hold" nodeType="afterGroup">
                            <p:stCondLst>
                              <p:cond delay="14500"/>
                            </p:stCondLst>
                            <p:childTnLst>
                              <p:par>
                                <p:cTn id="65" presetID="9" presetClass="entr" presetSubtype="0" fill="hold" grpId="0" nodeType="afterEffect">
                                  <p:stCondLst>
                                    <p:cond delay="500"/>
                                  </p:stCondLst>
                                  <p:childTnLst>
                                    <p:set>
                                      <p:cBhvr>
                                        <p:cTn id="66" dur="1" fill="hold">
                                          <p:stCondLst>
                                            <p:cond delay="0"/>
                                          </p:stCondLst>
                                        </p:cTn>
                                        <p:tgtEl>
                                          <p:spTgt spid="322611">
                                            <p:txEl>
                                              <p:pRg st="0" end="0"/>
                                            </p:txEl>
                                          </p:spTgt>
                                        </p:tgtEl>
                                        <p:attrNameLst>
                                          <p:attrName>style.visibility</p:attrName>
                                        </p:attrNameLst>
                                      </p:cBhvr>
                                      <p:to>
                                        <p:strVal val="visible"/>
                                      </p:to>
                                    </p:set>
                                    <p:animEffect transition="in" filter="dissolve">
                                      <p:cBhvr>
                                        <p:cTn id="67" dur="500"/>
                                        <p:tgtEl>
                                          <p:spTgt spid="322611">
                                            <p:txEl>
                                              <p:pRg st="0" end="0"/>
                                            </p:txEl>
                                          </p:spTgt>
                                        </p:tgtEl>
                                      </p:cBhvr>
                                    </p:animEffect>
                                  </p:childTnLst>
                                </p:cTn>
                              </p:par>
                            </p:childTnLst>
                          </p:cTn>
                        </p:par>
                        <p:par>
                          <p:cTn id="68" fill="hold" nodeType="afterGroup">
                            <p:stCondLst>
                              <p:cond delay="15500"/>
                            </p:stCondLst>
                            <p:childTnLst>
                              <p:par>
                                <p:cTn id="69" presetID="9" presetClass="entr" presetSubtype="0" fill="hold" grpId="0" nodeType="afterEffect">
                                  <p:stCondLst>
                                    <p:cond delay="500"/>
                                  </p:stCondLst>
                                  <p:childTnLst>
                                    <p:set>
                                      <p:cBhvr>
                                        <p:cTn id="70" dur="1" fill="hold">
                                          <p:stCondLst>
                                            <p:cond delay="0"/>
                                          </p:stCondLst>
                                        </p:cTn>
                                        <p:tgtEl>
                                          <p:spTgt spid="322612">
                                            <p:txEl>
                                              <p:pRg st="0" end="0"/>
                                            </p:txEl>
                                          </p:spTgt>
                                        </p:tgtEl>
                                        <p:attrNameLst>
                                          <p:attrName>style.visibility</p:attrName>
                                        </p:attrNameLst>
                                      </p:cBhvr>
                                      <p:to>
                                        <p:strVal val="visible"/>
                                      </p:to>
                                    </p:set>
                                    <p:animEffect transition="in" filter="dissolve">
                                      <p:cBhvr>
                                        <p:cTn id="71" dur="500"/>
                                        <p:tgtEl>
                                          <p:spTgt spid="322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99" grpId="0" build="p" autoUpdateAnimBg="0" advAuto="1000"/>
      <p:bldP spid="322600" grpId="0" build="p" autoUpdateAnimBg="0" advAuto="1000"/>
      <p:bldP spid="322601" grpId="0" build="p" autoUpdateAnimBg="0" advAuto="1000"/>
      <p:bldP spid="322602" grpId="0" build="p" autoUpdateAnimBg="0" advAuto="1000"/>
      <p:bldP spid="322603" grpId="0" build="p" autoUpdateAnimBg="0" advAuto="1000"/>
      <p:bldP spid="322604" grpId="0" build="p" autoUpdateAnimBg="0" advAuto="1000"/>
      <p:bldP spid="322605" grpId="0" build="p" autoUpdateAnimBg="0" advAuto="1000"/>
      <p:bldP spid="322606" grpId="0" build="p" autoUpdateAnimBg="0" advAuto="1000"/>
      <p:bldP spid="322607" grpId="0" build="p" autoUpdateAnimBg="0" advAuto="1000"/>
      <p:bldP spid="322608" grpId="0" build="p" autoUpdateAnimBg="0" advAuto="1000"/>
      <p:bldP spid="322609" grpId="0" build="p" autoUpdateAnimBg="0" advAuto="1000"/>
      <p:bldP spid="322610" grpId="0" build="p" autoUpdateAnimBg="0" advAuto="1000"/>
      <p:bldP spid="322611" grpId="0" build="p" autoUpdateAnimBg="0" advAuto="1000"/>
      <p:bldP spid="322612" grpId="0" build="p" autoUpdateAnimBg="0" advAuto="100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rrowheads="1"/>
          </p:cNvSpPr>
          <p:nvPr>
            <p:ph type="title"/>
          </p:nvPr>
        </p:nvSpPr>
        <p:spPr/>
        <p:txBody>
          <a:bodyPr/>
          <a:lstStyle/>
          <a:p>
            <a:r>
              <a:rPr lang="en-US" altLang="zh-CN" b="1"/>
              <a:t>1.3.1  </a:t>
            </a:r>
            <a:r>
              <a:rPr lang="zh-CN" altLang="en-US" b="1"/>
              <a:t>逻辑代数</a:t>
            </a:r>
          </a:p>
        </p:txBody>
      </p:sp>
      <p:sp>
        <p:nvSpPr>
          <p:cNvPr id="210947" name="Rectangle 3"/>
          <p:cNvSpPr>
            <a:spLocks noGrp="1" noRot="1" noChangeArrowheads="1"/>
          </p:cNvSpPr>
          <p:nvPr>
            <p:ph type="body" idx="1"/>
          </p:nvPr>
        </p:nvSpPr>
        <p:spPr/>
        <p:txBody>
          <a:bodyPr/>
          <a:lstStyle/>
          <a:p>
            <a:pPr>
              <a:buFont typeface="Wingdings" pitchFamily="2" charset="2"/>
              <a:buNone/>
            </a:pPr>
            <a:r>
              <a:rPr lang="en-US" altLang="zh-CN" b="1"/>
              <a:t>1</a:t>
            </a:r>
            <a:r>
              <a:rPr lang="zh-CN" altLang="en-US" b="1"/>
              <a:t>．基本及常用的逻辑运算</a:t>
            </a:r>
          </a:p>
          <a:p>
            <a:pPr lvl="1">
              <a:buFont typeface="Wingdings" pitchFamily="2" charset="2"/>
              <a:buNone/>
            </a:pPr>
            <a:r>
              <a:rPr lang="en-US" altLang="zh-CN" b="1"/>
              <a:t>1) </a:t>
            </a:r>
            <a:r>
              <a:rPr lang="zh-CN" altLang="en-US" b="1"/>
              <a:t>与运算</a:t>
            </a:r>
            <a:br>
              <a:rPr lang="zh-CN" altLang="en-US" b="1"/>
            </a:br>
            <a:r>
              <a:rPr lang="zh-CN" altLang="en-US" b="1"/>
              <a:t>当决定一件事情的各个条件全部具备时，这件事才会发生，这样的因果关系称为与逻辑关系。</a:t>
            </a:r>
          </a:p>
        </p:txBody>
      </p:sp>
      <p:sp>
        <p:nvSpPr>
          <p:cNvPr id="210948" name="Text Box 4"/>
          <p:cNvSpPr txBox="1">
            <a:spLocks noChangeArrowheads="1"/>
          </p:cNvSpPr>
          <p:nvPr/>
        </p:nvSpPr>
        <p:spPr bwMode="auto">
          <a:xfrm>
            <a:off x="6310313" y="3306763"/>
            <a:ext cx="15271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功能表</a:t>
            </a:r>
          </a:p>
        </p:txBody>
      </p:sp>
      <p:sp>
        <p:nvSpPr>
          <p:cNvPr id="210949" name="Text Box 5"/>
          <p:cNvSpPr txBox="1">
            <a:spLocks noChangeArrowheads="1"/>
          </p:cNvSpPr>
          <p:nvPr/>
        </p:nvSpPr>
        <p:spPr bwMode="auto">
          <a:xfrm>
            <a:off x="7297738" y="425767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rgbClr val="FF0066"/>
                </a:solidFill>
              </a:rPr>
              <a:t>灭</a:t>
            </a:r>
          </a:p>
        </p:txBody>
      </p:sp>
      <p:sp>
        <p:nvSpPr>
          <p:cNvPr id="210950" name="Text Box 6"/>
          <p:cNvSpPr txBox="1">
            <a:spLocks noChangeArrowheads="1"/>
          </p:cNvSpPr>
          <p:nvPr/>
        </p:nvSpPr>
        <p:spPr bwMode="auto">
          <a:xfrm>
            <a:off x="7297738" y="466883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rgbClr val="FF0066"/>
                </a:solidFill>
              </a:rPr>
              <a:t>灭</a:t>
            </a:r>
          </a:p>
        </p:txBody>
      </p:sp>
      <p:sp>
        <p:nvSpPr>
          <p:cNvPr id="210951" name="Text Box 7"/>
          <p:cNvSpPr txBox="1">
            <a:spLocks noChangeArrowheads="1"/>
          </p:cNvSpPr>
          <p:nvPr/>
        </p:nvSpPr>
        <p:spPr bwMode="auto">
          <a:xfrm>
            <a:off x="7297738" y="5135563"/>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rgbClr val="FF0066"/>
                </a:solidFill>
              </a:rPr>
              <a:t>灭</a:t>
            </a:r>
          </a:p>
        </p:txBody>
      </p:sp>
      <p:sp>
        <p:nvSpPr>
          <p:cNvPr id="210952" name="Text Box 8"/>
          <p:cNvSpPr txBox="1">
            <a:spLocks noChangeArrowheads="1"/>
          </p:cNvSpPr>
          <p:nvPr/>
        </p:nvSpPr>
        <p:spPr bwMode="auto">
          <a:xfrm>
            <a:off x="7312025" y="558482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rgbClr val="FF0066"/>
                </a:solidFill>
              </a:rPr>
              <a:t>亮</a:t>
            </a:r>
          </a:p>
        </p:txBody>
      </p:sp>
      <p:sp>
        <p:nvSpPr>
          <p:cNvPr id="210953" name="Text Box 9"/>
          <p:cNvSpPr txBox="1">
            <a:spLocks noChangeArrowheads="1"/>
          </p:cNvSpPr>
          <p:nvPr/>
        </p:nvSpPr>
        <p:spPr bwMode="auto">
          <a:xfrm>
            <a:off x="5813425" y="425767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断</a:t>
            </a:r>
          </a:p>
        </p:txBody>
      </p:sp>
      <p:sp>
        <p:nvSpPr>
          <p:cNvPr id="210954" name="Text Box 10"/>
          <p:cNvSpPr txBox="1">
            <a:spLocks noChangeArrowheads="1"/>
          </p:cNvSpPr>
          <p:nvPr/>
        </p:nvSpPr>
        <p:spPr bwMode="auto">
          <a:xfrm>
            <a:off x="6415088" y="4257675"/>
            <a:ext cx="58578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断</a:t>
            </a:r>
          </a:p>
        </p:txBody>
      </p:sp>
      <p:sp>
        <p:nvSpPr>
          <p:cNvPr id="210955" name="Text Box 11"/>
          <p:cNvSpPr txBox="1">
            <a:spLocks noChangeArrowheads="1"/>
          </p:cNvSpPr>
          <p:nvPr/>
        </p:nvSpPr>
        <p:spPr bwMode="auto">
          <a:xfrm>
            <a:off x="5813425" y="466883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断</a:t>
            </a:r>
          </a:p>
        </p:txBody>
      </p:sp>
      <p:sp>
        <p:nvSpPr>
          <p:cNvPr id="210956" name="Text Box 12"/>
          <p:cNvSpPr txBox="1">
            <a:spLocks noChangeArrowheads="1"/>
          </p:cNvSpPr>
          <p:nvPr/>
        </p:nvSpPr>
        <p:spPr bwMode="auto">
          <a:xfrm>
            <a:off x="6415088" y="466883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合</a:t>
            </a:r>
          </a:p>
        </p:txBody>
      </p:sp>
      <p:sp>
        <p:nvSpPr>
          <p:cNvPr id="210957" name="Text Box 13"/>
          <p:cNvSpPr txBox="1">
            <a:spLocks noChangeArrowheads="1"/>
          </p:cNvSpPr>
          <p:nvPr/>
        </p:nvSpPr>
        <p:spPr bwMode="auto">
          <a:xfrm>
            <a:off x="5813425" y="5135563"/>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合</a:t>
            </a:r>
          </a:p>
        </p:txBody>
      </p:sp>
      <p:sp>
        <p:nvSpPr>
          <p:cNvPr id="210958" name="Text Box 14"/>
          <p:cNvSpPr txBox="1">
            <a:spLocks noChangeArrowheads="1"/>
          </p:cNvSpPr>
          <p:nvPr/>
        </p:nvSpPr>
        <p:spPr bwMode="auto">
          <a:xfrm>
            <a:off x="6415088" y="5135563"/>
            <a:ext cx="522287"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断</a:t>
            </a:r>
          </a:p>
        </p:txBody>
      </p:sp>
      <p:sp>
        <p:nvSpPr>
          <p:cNvPr id="210959" name="Text Box 15"/>
          <p:cNvSpPr txBox="1">
            <a:spLocks noChangeArrowheads="1"/>
          </p:cNvSpPr>
          <p:nvPr/>
        </p:nvSpPr>
        <p:spPr bwMode="auto">
          <a:xfrm>
            <a:off x="5827713" y="558482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合</a:t>
            </a:r>
          </a:p>
        </p:txBody>
      </p:sp>
      <p:sp>
        <p:nvSpPr>
          <p:cNvPr id="210960" name="Text Box 16"/>
          <p:cNvSpPr txBox="1">
            <a:spLocks noChangeArrowheads="1"/>
          </p:cNvSpPr>
          <p:nvPr/>
        </p:nvSpPr>
        <p:spPr bwMode="auto">
          <a:xfrm>
            <a:off x="6429375" y="558482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合</a:t>
            </a:r>
          </a:p>
        </p:txBody>
      </p:sp>
      <p:sp>
        <p:nvSpPr>
          <p:cNvPr id="210961" name="Rectangle 17"/>
          <p:cNvSpPr>
            <a:spLocks noChangeArrowheads="1"/>
          </p:cNvSpPr>
          <p:nvPr/>
        </p:nvSpPr>
        <p:spPr bwMode="auto">
          <a:xfrm>
            <a:off x="2168525" y="5675313"/>
            <a:ext cx="3125788" cy="365125"/>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lnSpc>
                <a:spcPct val="100000"/>
              </a:lnSpc>
              <a:spcBef>
                <a:spcPct val="0"/>
              </a:spcBef>
              <a:buSzTx/>
            </a:pPr>
            <a:r>
              <a:rPr lang="zh-CN" altLang="en-US" sz="2400">
                <a:solidFill>
                  <a:schemeClr val="tx1"/>
                </a:solidFill>
                <a:latin typeface="楷体_GB2312" pitchFamily="49" charset="-122"/>
              </a:rPr>
              <a:t>与逻辑关系</a:t>
            </a:r>
            <a:endParaRPr lang="zh-CN" altLang="en-US" sz="2400">
              <a:solidFill>
                <a:schemeClr val="tx1"/>
              </a:solidFill>
            </a:endParaRPr>
          </a:p>
        </p:txBody>
      </p:sp>
      <p:grpSp>
        <p:nvGrpSpPr>
          <p:cNvPr id="210962" name="Group 18"/>
          <p:cNvGrpSpPr>
            <a:grpSpLocks/>
          </p:cNvGrpSpPr>
          <p:nvPr/>
        </p:nvGrpSpPr>
        <p:grpSpPr bwMode="auto">
          <a:xfrm>
            <a:off x="598488" y="3419475"/>
            <a:ext cx="4464050" cy="2151063"/>
            <a:chOff x="213" y="2456"/>
            <a:chExt cx="2812" cy="1355"/>
          </a:xfrm>
        </p:grpSpPr>
        <p:sp>
          <p:nvSpPr>
            <p:cNvPr id="210963" name="Line 19"/>
            <p:cNvSpPr>
              <a:spLocks noChangeShapeType="1"/>
            </p:cNvSpPr>
            <p:nvPr/>
          </p:nvSpPr>
          <p:spPr bwMode="auto">
            <a:xfrm flipV="1">
              <a:off x="2450" y="2851"/>
              <a:ext cx="1" cy="3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4" name="Line 20"/>
            <p:cNvSpPr>
              <a:spLocks noChangeShapeType="1"/>
            </p:cNvSpPr>
            <p:nvPr/>
          </p:nvSpPr>
          <p:spPr bwMode="auto">
            <a:xfrm flipH="1">
              <a:off x="2190" y="2860"/>
              <a:ext cx="2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5" name="Line 21"/>
            <p:cNvSpPr>
              <a:spLocks noChangeShapeType="1"/>
            </p:cNvSpPr>
            <p:nvPr/>
          </p:nvSpPr>
          <p:spPr bwMode="auto">
            <a:xfrm flipH="1" flipV="1">
              <a:off x="906" y="2858"/>
              <a:ext cx="35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6" name="Line 22"/>
            <p:cNvSpPr>
              <a:spLocks noChangeShapeType="1"/>
            </p:cNvSpPr>
            <p:nvPr/>
          </p:nvSpPr>
          <p:spPr bwMode="auto">
            <a:xfrm flipH="1">
              <a:off x="913" y="2854"/>
              <a:ext cx="0" cy="4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7" name="Line 23"/>
            <p:cNvSpPr>
              <a:spLocks noChangeShapeType="1"/>
            </p:cNvSpPr>
            <p:nvPr/>
          </p:nvSpPr>
          <p:spPr bwMode="auto">
            <a:xfrm>
              <a:off x="907" y="3447"/>
              <a:ext cx="0" cy="3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8" name="Line 24"/>
            <p:cNvSpPr>
              <a:spLocks noChangeShapeType="1"/>
            </p:cNvSpPr>
            <p:nvPr/>
          </p:nvSpPr>
          <p:spPr bwMode="auto">
            <a:xfrm>
              <a:off x="907" y="3801"/>
              <a:ext cx="153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9" name="Line 25"/>
            <p:cNvSpPr>
              <a:spLocks noChangeShapeType="1"/>
            </p:cNvSpPr>
            <p:nvPr/>
          </p:nvSpPr>
          <p:spPr bwMode="auto">
            <a:xfrm flipH="1" flipV="1">
              <a:off x="2445" y="3516"/>
              <a:ext cx="1" cy="2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70" name="Line 26"/>
            <p:cNvSpPr>
              <a:spLocks noChangeShapeType="1"/>
            </p:cNvSpPr>
            <p:nvPr/>
          </p:nvSpPr>
          <p:spPr bwMode="auto">
            <a:xfrm>
              <a:off x="730" y="3329"/>
              <a:ext cx="356" cy="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71" name="Line 27"/>
            <p:cNvSpPr>
              <a:spLocks noChangeShapeType="1"/>
            </p:cNvSpPr>
            <p:nvPr/>
          </p:nvSpPr>
          <p:spPr bwMode="auto">
            <a:xfrm>
              <a:off x="848" y="3447"/>
              <a:ext cx="118" cy="1"/>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72" name="Line 28"/>
            <p:cNvSpPr>
              <a:spLocks noChangeShapeType="1"/>
            </p:cNvSpPr>
            <p:nvPr/>
          </p:nvSpPr>
          <p:spPr bwMode="auto">
            <a:xfrm flipV="1">
              <a:off x="1314" y="2737"/>
              <a:ext cx="236" cy="11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73" name="Line 29"/>
            <p:cNvSpPr>
              <a:spLocks noChangeShapeType="1"/>
            </p:cNvSpPr>
            <p:nvPr/>
          </p:nvSpPr>
          <p:spPr bwMode="auto">
            <a:xfrm flipV="1">
              <a:off x="1954" y="2732"/>
              <a:ext cx="236" cy="11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74" name="Line 30"/>
            <p:cNvSpPr>
              <a:spLocks noChangeShapeType="1"/>
            </p:cNvSpPr>
            <p:nvPr/>
          </p:nvSpPr>
          <p:spPr bwMode="auto">
            <a:xfrm flipV="1">
              <a:off x="1540" y="2856"/>
              <a:ext cx="36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75" name="Oval 31"/>
            <p:cNvSpPr>
              <a:spLocks noChangeArrowheads="1"/>
            </p:cNvSpPr>
            <p:nvPr/>
          </p:nvSpPr>
          <p:spPr bwMode="auto">
            <a:xfrm>
              <a:off x="1251" y="2835"/>
              <a:ext cx="58"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976" name="Oval 32"/>
            <p:cNvSpPr>
              <a:spLocks noChangeArrowheads="1"/>
            </p:cNvSpPr>
            <p:nvPr/>
          </p:nvSpPr>
          <p:spPr bwMode="auto">
            <a:xfrm>
              <a:off x="1902" y="2828"/>
              <a:ext cx="59"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977" name="Rectangle 33"/>
            <p:cNvSpPr>
              <a:spLocks noChangeArrowheads="1"/>
            </p:cNvSpPr>
            <p:nvPr/>
          </p:nvSpPr>
          <p:spPr bwMode="auto">
            <a:xfrm>
              <a:off x="1174" y="2456"/>
              <a:ext cx="5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100000"/>
                </a:lnSpc>
                <a:spcBef>
                  <a:spcPct val="0"/>
                </a:spcBef>
                <a:buSzTx/>
              </a:pPr>
              <a:r>
                <a:rPr lang="zh-CN" altLang="en-US" sz="2400">
                  <a:solidFill>
                    <a:srgbClr val="0033CC"/>
                  </a:solidFill>
                  <a:latin typeface="宋体" pitchFamily="2" charset="-122"/>
                </a:rPr>
                <a:t>开关</a:t>
              </a:r>
              <a:r>
                <a:rPr lang="en-US" altLang="zh-CN" sz="2400" i="1">
                  <a:solidFill>
                    <a:srgbClr val="0033CC"/>
                  </a:solidFill>
                </a:rPr>
                <a:t>A</a:t>
              </a:r>
            </a:p>
          </p:txBody>
        </p:sp>
        <p:sp>
          <p:nvSpPr>
            <p:cNvPr id="210978" name="Rectangle 34"/>
            <p:cNvSpPr>
              <a:spLocks noChangeArrowheads="1"/>
            </p:cNvSpPr>
            <p:nvPr/>
          </p:nvSpPr>
          <p:spPr bwMode="auto">
            <a:xfrm>
              <a:off x="1920" y="2461"/>
              <a:ext cx="5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100000"/>
                </a:lnSpc>
                <a:spcBef>
                  <a:spcPct val="0"/>
                </a:spcBef>
                <a:buSzTx/>
              </a:pPr>
              <a:r>
                <a:rPr lang="zh-CN" altLang="en-US" sz="2400">
                  <a:solidFill>
                    <a:srgbClr val="0033CC"/>
                  </a:solidFill>
                  <a:latin typeface="宋体" pitchFamily="2" charset="-122"/>
                </a:rPr>
                <a:t>开关</a:t>
              </a:r>
              <a:r>
                <a:rPr lang="en-US" altLang="zh-CN" sz="2400" i="1">
                  <a:solidFill>
                    <a:srgbClr val="0033CC"/>
                  </a:solidFill>
                </a:rPr>
                <a:t>B</a:t>
              </a:r>
            </a:p>
          </p:txBody>
        </p:sp>
        <p:sp>
          <p:nvSpPr>
            <p:cNvPr id="210979" name="Rectangle 35"/>
            <p:cNvSpPr>
              <a:spLocks noChangeArrowheads="1"/>
            </p:cNvSpPr>
            <p:nvPr/>
          </p:nvSpPr>
          <p:spPr bwMode="auto">
            <a:xfrm>
              <a:off x="2681" y="3252"/>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lnSpc>
                  <a:spcPct val="100000"/>
                </a:lnSpc>
                <a:spcBef>
                  <a:spcPct val="0"/>
                </a:spcBef>
                <a:buSzTx/>
              </a:pPr>
              <a:r>
                <a:rPr lang="zh-CN" altLang="en-US" sz="2400">
                  <a:solidFill>
                    <a:srgbClr val="FF0066"/>
                  </a:solidFill>
                  <a:latin typeface="宋体" pitchFamily="2" charset="-122"/>
                </a:rPr>
                <a:t>灯</a:t>
              </a:r>
              <a:r>
                <a:rPr lang="en-US" altLang="zh-CN" sz="2400" i="1">
                  <a:solidFill>
                    <a:srgbClr val="FF0066"/>
                  </a:solidFill>
                </a:rPr>
                <a:t>Y</a:t>
              </a:r>
            </a:p>
          </p:txBody>
        </p:sp>
        <p:sp>
          <p:nvSpPr>
            <p:cNvPr id="210980" name="Text Box 36"/>
            <p:cNvSpPr txBox="1">
              <a:spLocks noChangeArrowheads="1"/>
            </p:cNvSpPr>
            <p:nvPr/>
          </p:nvSpPr>
          <p:spPr bwMode="auto">
            <a:xfrm>
              <a:off x="213" y="3212"/>
              <a:ext cx="502"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eaLnBrk="0" hangingPunct="0">
                <a:lnSpc>
                  <a:spcPct val="100000"/>
                </a:lnSpc>
                <a:spcBef>
                  <a:spcPct val="0"/>
                </a:spcBef>
                <a:buSzTx/>
              </a:pPr>
              <a:r>
                <a:rPr lang="zh-CN" altLang="en-US" sz="2400">
                  <a:solidFill>
                    <a:srgbClr val="FF0066"/>
                  </a:solidFill>
                </a:rPr>
                <a:t>电源</a:t>
              </a:r>
            </a:p>
          </p:txBody>
        </p:sp>
        <p:grpSp>
          <p:nvGrpSpPr>
            <p:cNvPr id="210981" name="Group 37"/>
            <p:cNvGrpSpPr>
              <a:grpSpLocks/>
            </p:cNvGrpSpPr>
            <p:nvPr/>
          </p:nvGrpSpPr>
          <p:grpSpPr bwMode="auto">
            <a:xfrm>
              <a:off x="2296" y="3216"/>
              <a:ext cx="295" cy="295"/>
              <a:chOff x="1830" y="3092"/>
              <a:chExt cx="295" cy="295"/>
            </a:xfrm>
          </p:grpSpPr>
          <p:sp>
            <p:nvSpPr>
              <p:cNvPr id="210982" name="Oval 38"/>
              <p:cNvSpPr>
                <a:spLocks noChangeArrowheads="1"/>
              </p:cNvSpPr>
              <p:nvPr/>
            </p:nvSpPr>
            <p:spPr bwMode="auto">
              <a:xfrm>
                <a:off x="1830" y="3092"/>
                <a:ext cx="295" cy="29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983" name="Line 39"/>
              <p:cNvSpPr>
                <a:spLocks noChangeShapeType="1"/>
              </p:cNvSpPr>
              <p:nvPr/>
            </p:nvSpPr>
            <p:spPr bwMode="auto">
              <a:xfrm>
                <a:off x="1889" y="3151"/>
                <a:ext cx="177" cy="177"/>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84" name="Line 40"/>
              <p:cNvSpPr>
                <a:spLocks noChangeShapeType="1"/>
              </p:cNvSpPr>
              <p:nvPr/>
            </p:nvSpPr>
            <p:spPr bwMode="auto">
              <a:xfrm flipH="1">
                <a:off x="1889" y="3151"/>
                <a:ext cx="177" cy="177"/>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10985" name="Group 41"/>
          <p:cNvGrpSpPr>
            <a:grpSpLocks/>
          </p:cNvGrpSpPr>
          <p:nvPr/>
        </p:nvGrpSpPr>
        <p:grpSpPr bwMode="auto">
          <a:xfrm>
            <a:off x="5678488" y="3810000"/>
            <a:ext cx="2473325" cy="2287588"/>
            <a:chOff x="1588" y="1284"/>
            <a:chExt cx="1558" cy="1441"/>
          </a:xfrm>
        </p:grpSpPr>
        <p:sp>
          <p:nvSpPr>
            <p:cNvPr id="210986" name="Line 42"/>
            <p:cNvSpPr>
              <a:spLocks noChangeShapeType="1"/>
            </p:cNvSpPr>
            <p:nvPr/>
          </p:nvSpPr>
          <p:spPr bwMode="auto">
            <a:xfrm flipV="1">
              <a:off x="1588" y="1586"/>
              <a:ext cx="1537" cy="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0987" name="Line 43"/>
            <p:cNvSpPr>
              <a:spLocks noChangeShapeType="1"/>
            </p:cNvSpPr>
            <p:nvPr/>
          </p:nvSpPr>
          <p:spPr bwMode="auto">
            <a:xfrm flipH="1">
              <a:off x="2442" y="1290"/>
              <a:ext cx="1" cy="143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0988" name="Text Box 44"/>
            <p:cNvSpPr txBox="1">
              <a:spLocks noChangeArrowheads="1"/>
            </p:cNvSpPr>
            <p:nvPr/>
          </p:nvSpPr>
          <p:spPr bwMode="auto">
            <a:xfrm>
              <a:off x="1699" y="1284"/>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rPr>
                <a:t>A</a:t>
              </a:r>
            </a:p>
          </p:txBody>
        </p:sp>
        <p:sp>
          <p:nvSpPr>
            <p:cNvPr id="210989" name="Text Box 45"/>
            <p:cNvSpPr txBox="1">
              <a:spLocks noChangeArrowheads="1"/>
            </p:cNvSpPr>
            <p:nvPr/>
          </p:nvSpPr>
          <p:spPr bwMode="auto">
            <a:xfrm>
              <a:off x="2078" y="1284"/>
              <a:ext cx="265"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rPr>
                <a:t>B</a:t>
              </a:r>
            </a:p>
          </p:txBody>
        </p:sp>
        <p:sp>
          <p:nvSpPr>
            <p:cNvPr id="210990" name="Text Box 46"/>
            <p:cNvSpPr txBox="1">
              <a:spLocks noChangeArrowheads="1"/>
            </p:cNvSpPr>
            <p:nvPr/>
          </p:nvSpPr>
          <p:spPr bwMode="auto">
            <a:xfrm>
              <a:off x="2631" y="1293"/>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rgbClr val="FF0066"/>
                  </a:solidFill>
                </a:rPr>
                <a:t>Y</a:t>
              </a:r>
            </a:p>
          </p:txBody>
        </p:sp>
        <p:sp>
          <p:nvSpPr>
            <p:cNvPr id="210991" name="Rectangle 47"/>
            <p:cNvSpPr>
              <a:spLocks noChangeArrowheads="1"/>
            </p:cNvSpPr>
            <p:nvPr/>
          </p:nvSpPr>
          <p:spPr bwMode="auto">
            <a:xfrm>
              <a:off x="1591" y="1299"/>
              <a:ext cx="1545" cy="1414"/>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0992" name="Line 48"/>
            <p:cNvSpPr>
              <a:spLocks noChangeShapeType="1"/>
            </p:cNvSpPr>
            <p:nvPr/>
          </p:nvSpPr>
          <p:spPr bwMode="auto">
            <a:xfrm flipV="1">
              <a:off x="1606" y="1869"/>
              <a:ext cx="1537"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0993" name="Line 49"/>
            <p:cNvSpPr>
              <a:spLocks noChangeShapeType="1"/>
            </p:cNvSpPr>
            <p:nvPr/>
          </p:nvSpPr>
          <p:spPr bwMode="auto">
            <a:xfrm flipV="1">
              <a:off x="1606" y="2142"/>
              <a:ext cx="1540"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0994" name="Line 50"/>
            <p:cNvSpPr>
              <a:spLocks noChangeShapeType="1"/>
            </p:cNvSpPr>
            <p:nvPr/>
          </p:nvSpPr>
          <p:spPr bwMode="auto">
            <a:xfrm flipV="1">
              <a:off x="1605" y="2425"/>
              <a:ext cx="1537"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210995" name="AutoShape 51">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10962"/>
                                        </p:tgtEl>
                                        <p:attrNameLst>
                                          <p:attrName>style.visibility</p:attrName>
                                        </p:attrNameLst>
                                      </p:cBhvr>
                                      <p:to>
                                        <p:strVal val="visible"/>
                                      </p:to>
                                    </p:set>
                                    <p:anim calcmode="lin" valueType="num">
                                      <p:cBhvr>
                                        <p:cTn id="7" dur="500" fill="hold"/>
                                        <p:tgtEl>
                                          <p:spTgt spid="210962"/>
                                        </p:tgtEl>
                                        <p:attrNameLst>
                                          <p:attrName>ppt_w</p:attrName>
                                        </p:attrNameLst>
                                      </p:cBhvr>
                                      <p:tavLst>
                                        <p:tav tm="0">
                                          <p:val>
                                            <p:fltVal val="0"/>
                                          </p:val>
                                        </p:tav>
                                        <p:tav tm="100000">
                                          <p:val>
                                            <p:strVal val="#ppt_w"/>
                                          </p:val>
                                        </p:tav>
                                      </p:tavLst>
                                    </p:anim>
                                    <p:anim calcmode="lin" valueType="num">
                                      <p:cBhvr>
                                        <p:cTn id="8" dur="500" fill="hold"/>
                                        <p:tgtEl>
                                          <p:spTgt spid="21096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0961"/>
                                        </p:tgtEl>
                                        <p:attrNameLst>
                                          <p:attrName>style.visibility</p:attrName>
                                        </p:attrNameLst>
                                      </p:cBhvr>
                                      <p:to>
                                        <p:strVal val="visible"/>
                                      </p:to>
                                    </p:set>
                                    <p:animEffect transition="in" filter="dissolve">
                                      <p:cBhvr>
                                        <p:cTn id="13" dur="500"/>
                                        <p:tgtEl>
                                          <p:spTgt spid="2109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0948">
                                            <p:txEl>
                                              <p:pRg st="0" end="0"/>
                                            </p:txEl>
                                          </p:spTgt>
                                        </p:tgtEl>
                                        <p:attrNameLst>
                                          <p:attrName>style.visibility</p:attrName>
                                        </p:attrNameLst>
                                      </p:cBhvr>
                                      <p:to>
                                        <p:strVal val="visible"/>
                                      </p:to>
                                    </p:set>
                                    <p:animEffect transition="in" filter="wipe(left)">
                                      <p:cBhvr>
                                        <p:cTn id="18" dur="500"/>
                                        <p:tgtEl>
                                          <p:spTgt spid="21094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210985"/>
                                        </p:tgtEl>
                                        <p:attrNameLst>
                                          <p:attrName>style.visibility</p:attrName>
                                        </p:attrNameLst>
                                      </p:cBhvr>
                                      <p:to>
                                        <p:strVal val="visible"/>
                                      </p:to>
                                    </p:set>
                                    <p:anim calcmode="lin" valueType="num">
                                      <p:cBhvr>
                                        <p:cTn id="23" dur="500" fill="hold"/>
                                        <p:tgtEl>
                                          <p:spTgt spid="210985"/>
                                        </p:tgtEl>
                                        <p:attrNameLst>
                                          <p:attrName>ppt_x</p:attrName>
                                        </p:attrNameLst>
                                      </p:cBhvr>
                                      <p:tavLst>
                                        <p:tav tm="0">
                                          <p:val>
                                            <p:strVal val="#ppt_x-#ppt_w/2"/>
                                          </p:val>
                                        </p:tav>
                                        <p:tav tm="100000">
                                          <p:val>
                                            <p:strVal val="#ppt_x"/>
                                          </p:val>
                                        </p:tav>
                                      </p:tavLst>
                                    </p:anim>
                                    <p:anim calcmode="lin" valueType="num">
                                      <p:cBhvr>
                                        <p:cTn id="24" dur="500" fill="hold"/>
                                        <p:tgtEl>
                                          <p:spTgt spid="210985"/>
                                        </p:tgtEl>
                                        <p:attrNameLst>
                                          <p:attrName>ppt_y</p:attrName>
                                        </p:attrNameLst>
                                      </p:cBhvr>
                                      <p:tavLst>
                                        <p:tav tm="0">
                                          <p:val>
                                            <p:strVal val="#ppt_y"/>
                                          </p:val>
                                        </p:tav>
                                        <p:tav tm="100000">
                                          <p:val>
                                            <p:strVal val="#ppt_y"/>
                                          </p:val>
                                        </p:tav>
                                      </p:tavLst>
                                    </p:anim>
                                    <p:anim calcmode="lin" valueType="num">
                                      <p:cBhvr>
                                        <p:cTn id="25" dur="500" fill="hold"/>
                                        <p:tgtEl>
                                          <p:spTgt spid="210985"/>
                                        </p:tgtEl>
                                        <p:attrNameLst>
                                          <p:attrName>ppt_w</p:attrName>
                                        </p:attrNameLst>
                                      </p:cBhvr>
                                      <p:tavLst>
                                        <p:tav tm="0">
                                          <p:val>
                                            <p:fltVal val="0"/>
                                          </p:val>
                                        </p:tav>
                                        <p:tav tm="100000">
                                          <p:val>
                                            <p:strVal val="#ppt_w"/>
                                          </p:val>
                                        </p:tav>
                                      </p:tavLst>
                                    </p:anim>
                                    <p:anim calcmode="lin" valueType="num">
                                      <p:cBhvr>
                                        <p:cTn id="26" dur="500" fill="hold"/>
                                        <p:tgtEl>
                                          <p:spTgt spid="210985"/>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500"/>
                            </p:stCondLst>
                            <p:childTnLst>
                              <p:par>
                                <p:cTn id="28" presetID="22" presetClass="entr" presetSubtype="8" fill="hold" grpId="0" nodeType="afterEffect">
                                  <p:stCondLst>
                                    <p:cond delay="1000"/>
                                  </p:stCondLst>
                                  <p:iterate type="lt">
                                    <p:tmPct val="100000"/>
                                  </p:iterate>
                                  <p:childTnLst>
                                    <p:set>
                                      <p:cBhvr>
                                        <p:cTn id="29" dur="1" fill="hold">
                                          <p:stCondLst>
                                            <p:cond delay="0"/>
                                          </p:stCondLst>
                                        </p:cTn>
                                        <p:tgtEl>
                                          <p:spTgt spid="210953"/>
                                        </p:tgtEl>
                                        <p:attrNameLst>
                                          <p:attrName>style.visibility</p:attrName>
                                        </p:attrNameLst>
                                      </p:cBhvr>
                                      <p:to>
                                        <p:strVal val="visible"/>
                                      </p:to>
                                    </p:set>
                                    <p:animEffect transition="in" filter="wipe(left)">
                                      <p:cBhvr>
                                        <p:cTn id="30" dur="75"/>
                                        <p:tgtEl>
                                          <p:spTgt spid="210953"/>
                                        </p:tgtEl>
                                      </p:cBhvr>
                                    </p:animEffect>
                                  </p:childTnLst>
                                </p:cTn>
                              </p:par>
                            </p:childTnLst>
                          </p:cTn>
                        </p:par>
                        <p:par>
                          <p:cTn id="31" fill="hold" nodeType="afterGroup">
                            <p:stCondLst>
                              <p:cond delay="1575"/>
                            </p:stCondLst>
                            <p:childTnLst>
                              <p:par>
                                <p:cTn id="32" presetID="22" presetClass="entr" presetSubtype="8" fill="hold" grpId="0" nodeType="afterEffect">
                                  <p:stCondLst>
                                    <p:cond delay="1000"/>
                                  </p:stCondLst>
                                  <p:iterate type="lt">
                                    <p:tmPct val="100000"/>
                                  </p:iterate>
                                  <p:childTnLst>
                                    <p:set>
                                      <p:cBhvr>
                                        <p:cTn id="33" dur="1" fill="hold">
                                          <p:stCondLst>
                                            <p:cond delay="0"/>
                                          </p:stCondLst>
                                        </p:cTn>
                                        <p:tgtEl>
                                          <p:spTgt spid="210954"/>
                                        </p:tgtEl>
                                        <p:attrNameLst>
                                          <p:attrName>style.visibility</p:attrName>
                                        </p:attrNameLst>
                                      </p:cBhvr>
                                      <p:to>
                                        <p:strVal val="visible"/>
                                      </p:to>
                                    </p:set>
                                    <p:animEffect transition="in" filter="wipe(left)">
                                      <p:cBhvr>
                                        <p:cTn id="34" dur="75"/>
                                        <p:tgtEl>
                                          <p:spTgt spid="210954"/>
                                        </p:tgtEl>
                                      </p:cBhvr>
                                    </p:animEffect>
                                  </p:childTnLst>
                                </p:cTn>
                              </p:par>
                            </p:childTnLst>
                          </p:cTn>
                        </p:par>
                        <p:par>
                          <p:cTn id="35" fill="hold" nodeType="afterGroup">
                            <p:stCondLst>
                              <p:cond delay="2650"/>
                            </p:stCondLst>
                            <p:childTnLst>
                              <p:par>
                                <p:cTn id="36" presetID="22" presetClass="entr" presetSubtype="8" fill="hold" grpId="0" nodeType="afterEffect">
                                  <p:stCondLst>
                                    <p:cond delay="1000"/>
                                  </p:stCondLst>
                                  <p:childTnLst>
                                    <p:set>
                                      <p:cBhvr>
                                        <p:cTn id="37" dur="1" fill="hold">
                                          <p:stCondLst>
                                            <p:cond delay="0"/>
                                          </p:stCondLst>
                                        </p:cTn>
                                        <p:tgtEl>
                                          <p:spTgt spid="210949">
                                            <p:txEl>
                                              <p:pRg st="0" end="0"/>
                                            </p:txEl>
                                          </p:spTgt>
                                        </p:tgtEl>
                                        <p:attrNameLst>
                                          <p:attrName>style.visibility</p:attrName>
                                        </p:attrNameLst>
                                      </p:cBhvr>
                                      <p:to>
                                        <p:strVal val="visible"/>
                                      </p:to>
                                    </p:set>
                                    <p:animEffect transition="in" filter="wipe(left)">
                                      <p:cBhvr>
                                        <p:cTn id="38" dur="500"/>
                                        <p:tgtEl>
                                          <p:spTgt spid="210949">
                                            <p:txEl>
                                              <p:pRg st="0" end="0"/>
                                            </p:txEl>
                                          </p:spTgt>
                                        </p:tgtEl>
                                      </p:cBhvr>
                                    </p:animEffect>
                                  </p:childTnLst>
                                </p:cTn>
                              </p:par>
                            </p:childTnLst>
                          </p:cTn>
                        </p:par>
                        <p:par>
                          <p:cTn id="39" fill="hold" nodeType="afterGroup">
                            <p:stCondLst>
                              <p:cond delay="4150"/>
                            </p:stCondLst>
                            <p:childTnLst>
                              <p:par>
                                <p:cTn id="40" presetID="22" presetClass="entr" presetSubtype="8" fill="hold" grpId="0" nodeType="afterEffect">
                                  <p:stCondLst>
                                    <p:cond delay="1000"/>
                                  </p:stCondLst>
                                  <p:iterate type="lt">
                                    <p:tmPct val="100000"/>
                                  </p:iterate>
                                  <p:childTnLst>
                                    <p:set>
                                      <p:cBhvr>
                                        <p:cTn id="41" dur="1" fill="hold">
                                          <p:stCondLst>
                                            <p:cond delay="0"/>
                                          </p:stCondLst>
                                        </p:cTn>
                                        <p:tgtEl>
                                          <p:spTgt spid="210955"/>
                                        </p:tgtEl>
                                        <p:attrNameLst>
                                          <p:attrName>style.visibility</p:attrName>
                                        </p:attrNameLst>
                                      </p:cBhvr>
                                      <p:to>
                                        <p:strVal val="visible"/>
                                      </p:to>
                                    </p:set>
                                    <p:animEffect transition="in" filter="wipe(left)">
                                      <p:cBhvr>
                                        <p:cTn id="42" dur="75"/>
                                        <p:tgtEl>
                                          <p:spTgt spid="210955"/>
                                        </p:tgtEl>
                                      </p:cBhvr>
                                    </p:animEffect>
                                  </p:childTnLst>
                                </p:cTn>
                              </p:par>
                            </p:childTnLst>
                          </p:cTn>
                        </p:par>
                        <p:par>
                          <p:cTn id="43" fill="hold" nodeType="afterGroup">
                            <p:stCondLst>
                              <p:cond delay="5225"/>
                            </p:stCondLst>
                            <p:childTnLst>
                              <p:par>
                                <p:cTn id="44" presetID="22" presetClass="entr" presetSubtype="8" fill="hold" grpId="0" nodeType="afterEffect">
                                  <p:stCondLst>
                                    <p:cond delay="1000"/>
                                  </p:stCondLst>
                                  <p:iterate type="lt">
                                    <p:tmPct val="100000"/>
                                  </p:iterate>
                                  <p:childTnLst>
                                    <p:set>
                                      <p:cBhvr>
                                        <p:cTn id="45" dur="1" fill="hold">
                                          <p:stCondLst>
                                            <p:cond delay="0"/>
                                          </p:stCondLst>
                                        </p:cTn>
                                        <p:tgtEl>
                                          <p:spTgt spid="210956"/>
                                        </p:tgtEl>
                                        <p:attrNameLst>
                                          <p:attrName>style.visibility</p:attrName>
                                        </p:attrNameLst>
                                      </p:cBhvr>
                                      <p:to>
                                        <p:strVal val="visible"/>
                                      </p:to>
                                    </p:set>
                                    <p:animEffect transition="in" filter="wipe(left)">
                                      <p:cBhvr>
                                        <p:cTn id="46" dur="75"/>
                                        <p:tgtEl>
                                          <p:spTgt spid="210956"/>
                                        </p:tgtEl>
                                      </p:cBhvr>
                                    </p:animEffect>
                                  </p:childTnLst>
                                </p:cTn>
                              </p:par>
                            </p:childTnLst>
                          </p:cTn>
                        </p:par>
                        <p:par>
                          <p:cTn id="47" fill="hold" nodeType="afterGroup">
                            <p:stCondLst>
                              <p:cond delay="6300"/>
                            </p:stCondLst>
                            <p:childTnLst>
                              <p:par>
                                <p:cTn id="48" presetID="22" presetClass="entr" presetSubtype="8" fill="hold" grpId="0" nodeType="afterEffect">
                                  <p:stCondLst>
                                    <p:cond delay="1000"/>
                                  </p:stCondLst>
                                  <p:childTnLst>
                                    <p:set>
                                      <p:cBhvr>
                                        <p:cTn id="49" dur="1" fill="hold">
                                          <p:stCondLst>
                                            <p:cond delay="0"/>
                                          </p:stCondLst>
                                        </p:cTn>
                                        <p:tgtEl>
                                          <p:spTgt spid="210950">
                                            <p:txEl>
                                              <p:pRg st="0" end="0"/>
                                            </p:txEl>
                                          </p:spTgt>
                                        </p:tgtEl>
                                        <p:attrNameLst>
                                          <p:attrName>style.visibility</p:attrName>
                                        </p:attrNameLst>
                                      </p:cBhvr>
                                      <p:to>
                                        <p:strVal val="visible"/>
                                      </p:to>
                                    </p:set>
                                    <p:animEffect transition="in" filter="wipe(left)">
                                      <p:cBhvr>
                                        <p:cTn id="50" dur="500"/>
                                        <p:tgtEl>
                                          <p:spTgt spid="210950">
                                            <p:txEl>
                                              <p:pRg st="0" end="0"/>
                                            </p:txEl>
                                          </p:spTgt>
                                        </p:tgtEl>
                                      </p:cBhvr>
                                    </p:animEffect>
                                  </p:childTnLst>
                                </p:cTn>
                              </p:par>
                            </p:childTnLst>
                          </p:cTn>
                        </p:par>
                        <p:par>
                          <p:cTn id="51" fill="hold" nodeType="afterGroup">
                            <p:stCondLst>
                              <p:cond delay="7800"/>
                            </p:stCondLst>
                            <p:childTnLst>
                              <p:par>
                                <p:cTn id="52" presetID="22" presetClass="entr" presetSubtype="8" fill="hold" grpId="0" nodeType="afterEffect">
                                  <p:stCondLst>
                                    <p:cond delay="1000"/>
                                  </p:stCondLst>
                                  <p:iterate type="lt">
                                    <p:tmPct val="100000"/>
                                  </p:iterate>
                                  <p:childTnLst>
                                    <p:set>
                                      <p:cBhvr>
                                        <p:cTn id="53" dur="1" fill="hold">
                                          <p:stCondLst>
                                            <p:cond delay="0"/>
                                          </p:stCondLst>
                                        </p:cTn>
                                        <p:tgtEl>
                                          <p:spTgt spid="210957"/>
                                        </p:tgtEl>
                                        <p:attrNameLst>
                                          <p:attrName>style.visibility</p:attrName>
                                        </p:attrNameLst>
                                      </p:cBhvr>
                                      <p:to>
                                        <p:strVal val="visible"/>
                                      </p:to>
                                    </p:set>
                                    <p:animEffect transition="in" filter="wipe(left)">
                                      <p:cBhvr>
                                        <p:cTn id="54" dur="75"/>
                                        <p:tgtEl>
                                          <p:spTgt spid="210957"/>
                                        </p:tgtEl>
                                      </p:cBhvr>
                                    </p:animEffect>
                                  </p:childTnLst>
                                </p:cTn>
                              </p:par>
                            </p:childTnLst>
                          </p:cTn>
                        </p:par>
                        <p:par>
                          <p:cTn id="55" fill="hold" nodeType="afterGroup">
                            <p:stCondLst>
                              <p:cond delay="8875"/>
                            </p:stCondLst>
                            <p:childTnLst>
                              <p:par>
                                <p:cTn id="56" presetID="22" presetClass="entr" presetSubtype="8" fill="hold" grpId="0" nodeType="afterEffect">
                                  <p:stCondLst>
                                    <p:cond delay="1000"/>
                                  </p:stCondLst>
                                  <p:iterate type="lt">
                                    <p:tmPct val="100000"/>
                                  </p:iterate>
                                  <p:childTnLst>
                                    <p:set>
                                      <p:cBhvr>
                                        <p:cTn id="57" dur="1" fill="hold">
                                          <p:stCondLst>
                                            <p:cond delay="0"/>
                                          </p:stCondLst>
                                        </p:cTn>
                                        <p:tgtEl>
                                          <p:spTgt spid="210958"/>
                                        </p:tgtEl>
                                        <p:attrNameLst>
                                          <p:attrName>style.visibility</p:attrName>
                                        </p:attrNameLst>
                                      </p:cBhvr>
                                      <p:to>
                                        <p:strVal val="visible"/>
                                      </p:to>
                                    </p:set>
                                    <p:animEffect transition="in" filter="wipe(left)">
                                      <p:cBhvr>
                                        <p:cTn id="58" dur="75"/>
                                        <p:tgtEl>
                                          <p:spTgt spid="210958"/>
                                        </p:tgtEl>
                                      </p:cBhvr>
                                    </p:animEffect>
                                  </p:childTnLst>
                                </p:cTn>
                              </p:par>
                            </p:childTnLst>
                          </p:cTn>
                        </p:par>
                        <p:par>
                          <p:cTn id="59" fill="hold" nodeType="afterGroup">
                            <p:stCondLst>
                              <p:cond delay="9950"/>
                            </p:stCondLst>
                            <p:childTnLst>
                              <p:par>
                                <p:cTn id="60" presetID="22" presetClass="entr" presetSubtype="8" fill="hold" grpId="0" nodeType="afterEffect">
                                  <p:stCondLst>
                                    <p:cond delay="1000"/>
                                  </p:stCondLst>
                                  <p:childTnLst>
                                    <p:set>
                                      <p:cBhvr>
                                        <p:cTn id="61" dur="1" fill="hold">
                                          <p:stCondLst>
                                            <p:cond delay="0"/>
                                          </p:stCondLst>
                                        </p:cTn>
                                        <p:tgtEl>
                                          <p:spTgt spid="210951">
                                            <p:txEl>
                                              <p:pRg st="0" end="0"/>
                                            </p:txEl>
                                          </p:spTgt>
                                        </p:tgtEl>
                                        <p:attrNameLst>
                                          <p:attrName>style.visibility</p:attrName>
                                        </p:attrNameLst>
                                      </p:cBhvr>
                                      <p:to>
                                        <p:strVal val="visible"/>
                                      </p:to>
                                    </p:set>
                                    <p:animEffect transition="in" filter="wipe(left)">
                                      <p:cBhvr>
                                        <p:cTn id="62" dur="500"/>
                                        <p:tgtEl>
                                          <p:spTgt spid="210951">
                                            <p:txEl>
                                              <p:pRg st="0" end="0"/>
                                            </p:txEl>
                                          </p:spTgt>
                                        </p:tgtEl>
                                      </p:cBhvr>
                                    </p:animEffect>
                                  </p:childTnLst>
                                </p:cTn>
                              </p:par>
                            </p:childTnLst>
                          </p:cTn>
                        </p:par>
                        <p:par>
                          <p:cTn id="63" fill="hold" nodeType="afterGroup">
                            <p:stCondLst>
                              <p:cond delay="11450"/>
                            </p:stCondLst>
                            <p:childTnLst>
                              <p:par>
                                <p:cTn id="64" presetID="22" presetClass="entr" presetSubtype="8" fill="hold" grpId="0" nodeType="afterEffect">
                                  <p:stCondLst>
                                    <p:cond delay="1000"/>
                                  </p:stCondLst>
                                  <p:iterate type="lt">
                                    <p:tmPct val="100000"/>
                                  </p:iterate>
                                  <p:childTnLst>
                                    <p:set>
                                      <p:cBhvr>
                                        <p:cTn id="65" dur="1" fill="hold">
                                          <p:stCondLst>
                                            <p:cond delay="0"/>
                                          </p:stCondLst>
                                        </p:cTn>
                                        <p:tgtEl>
                                          <p:spTgt spid="210959"/>
                                        </p:tgtEl>
                                        <p:attrNameLst>
                                          <p:attrName>style.visibility</p:attrName>
                                        </p:attrNameLst>
                                      </p:cBhvr>
                                      <p:to>
                                        <p:strVal val="visible"/>
                                      </p:to>
                                    </p:set>
                                    <p:animEffect transition="in" filter="wipe(left)">
                                      <p:cBhvr>
                                        <p:cTn id="66" dur="75"/>
                                        <p:tgtEl>
                                          <p:spTgt spid="210959"/>
                                        </p:tgtEl>
                                      </p:cBhvr>
                                    </p:animEffect>
                                  </p:childTnLst>
                                </p:cTn>
                              </p:par>
                            </p:childTnLst>
                          </p:cTn>
                        </p:par>
                        <p:par>
                          <p:cTn id="67" fill="hold" nodeType="afterGroup">
                            <p:stCondLst>
                              <p:cond delay="12525"/>
                            </p:stCondLst>
                            <p:childTnLst>
                              <p:par>
                                <p:cTn id="68" presetID="22" presetClass="entr" presetSubtype="8" fill="hold" grpId="0" nodeType="afterEffect">
                                  <p:stCondLst>
                                    <p:cond delay="1000"/>
                                  </p:stCondLst>
                                  <p:iterate type="lt">
                                    <p:tmPct val="100000"/>
                                  </p:iterate>
                                  <p:childTnLst>
                                    <p:set>
                                      <p:cBhvr>
                                        <p:cTn id="69" dur="1" fill="hold">
                                          <p:stCondLst>
                                            <p:cond delay="0"/>
                                          </p:stCondLst>
                                        </p:cTn>
                                        <p:tgtEl>
                                          <p:spTgt spid="210960"/>
                                        </p:tgtEl>
                                        <p:attrNameLst>
                                          <p:attrName>style.visibility</p:attrName>
                                        </p:attrNameLst>
                                      </p:cBhvr>
                                      <p:to>
                                        <p:strVal val="visible"/>
                                      </p:to>
                                    </p:set>
                                    <p:animEffect transition="in" filter="wipe(left)">
                                      <p:cBhvr>
                                        <p:cTn id="70" dur="75"/>
                                        <p:tgtEl>
                                          <p:spTgt spid="210960"/>
                                        </p:tgtEl>
                                      </p:cBhvr>
                                    </p:animEffect>
                                  </p:childTnLst>
                                </p:cTn>
                              </p:par>
                            </p:childTnLst>
                          </p:cTn>
                        </p:par>
                        <p:par>
                          <p:cTn id="71" fill="hold" nodeType="afterGroup">
                            <p:stCondLst>
                              <p:cond delay="13600"/>
                            </p:stCondLst>
                            <p:childTnLst>
                              <p:par>
                                <p:cTn id="72" presetID="22" presetClass="entr" presetSubtype="8" fill="hold" grpId="0" nodeType="afterEffect">
                                  <p:stCondLst>
                                    <p:cond delay="1000"/>
                                  </p:stCondLst>
                                  <p:childTnLst>
                                    <p:set>
                                      <p:cBhvr>
                                        <p:cTn id="73" dur="1" fill="hold">
                                          <p:stCondLst>
                                            <p:cond delay="0"/>
                                          </p:stCondLst>
                                        </p:cTn>
                                        <p:tgtEl>
                                          <p:spTgt spid="210952">
                                            <p:txEl>
                                              <p:pRg st="0" end="0"/>
                                            </p:txEl>
                                          </p:spTgt>
                                        </p:tgtEl>
                                        <p:attrNameLst>
                                          <p:attrName>style.visibility</p:attrName>
                                        </p:attrNameLst>
                                      </p:cBhvr>
                                      <p:to>
                                        <p:strVal val="visible"/>
                                      </p:to>
                                    </p:set>
                                    <p:animEffect transition="in" filter="wipe(left)">
                                      <p:cBhvr>
                                        <p:cTn id="74" dur="500"/>
                                        <p:tgtEl>
                                          <p:spTgt spid="2109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build="p" autoUpdateAnimBg="0"/>
      <p:bldP spid="210949" grpId="0" build="p" autoUpdateAnimBg="0" advAuto="1000"/>
      <p:bldP spid="210950" grpId="0" build="p" autoUpdateAnimBg="0" advAuto="1000"/>
      <p:bldP spid="210951" grpId="0" build="p" autoUpdateAnimBg="0" advAuto="1000"/>
      <p:bldP spid="210952" grpId="0" build="p" autoUpdateAnimBg="0" advAuto="1000"/>
      <p:bldP spid="210953" grpId="0" autoUpdateAnimBg="0"/>
      <p:bldP spid="210954" grpId="0" autoUpdateAnimBg="0"/>
      <p:bldP spid="210955" grpId="0" autoUpdateAnimBg="0"/>
      <p:bldP spid="210956" grpId="0" autoUpdateAnimBg="0"/>
      <p:bldP spid="210957" grpId="0" autoUpdateAnimBg="0"/>
      <p:bldP spid="210958" grpId="0" autoUpdateAnimBg="0"/>
      <p:bldP spid="210959" grpId="0" autoUpdateAnimBg="0"/>
      <p:bldP spid="210960" grpId="0" autoUpdateAnimBg="0"/>
      <p:bldP spid="21096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1631950" y="1273175"/>
            <a:ext cx="1265238" cy="528638"/>
          </a:xfrm>
          <a:prstGeom prst="rect">
            <a:avLst/>
          </a:prstGeom>
          <a:solidFill>
            <a:srgbClr val="CC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00000"/>
              </a:lnSpc>
              <a:spcBef>
                <a:spcPct val="0"/>
              </a:spcBef>
              <a:buSzTx/>
            </a:pPr>
            <a:r>
              <a:rPr lang="zh-CN" altLang="en-US" sz="2800">
                <a:solidFill>
                  <a:srgbClr val="0033CC"/>
                </a:solidFill>
              </a:rPr>
              <a:t>真值表</a:t>
            </a:r>
          </a:p>
        </p:txBody>
      </p:sp>
      <p:sp>
        <p:nvSpPr>
          <p:cNvPr id="211971" name="Rectangle 3"/>
          <p:cNvSpPr>
            <a:spLocks noChangeArrowheads="1"/>
          </p:cNvSpPr>
          <p:nvPr/>
        </p:nvSpPr>
        <p:spPr bwMode="auto">
          <a:xfrm>
            <a:off x="2871788" y="1309688"/>
            <a:ext cx="27368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00000"/>
              </a:lnSpc>
              <a:spcBef>
                <a:spcPct val="0"/>
              </a:spcBef>
              <a:buSzTx/>
            </a:pPr>
            <a:r>
              <a:rPr lang="zh-CN" altLang="en-US" sz="2800">
                <a:solidFill>
                  <a:schemeClr val="tx1"/>
                </a:solidFill>
                <a:ea typeface="楷体_GB2312" pitchFamily="49" charset="-122"/>
              </a:rPr>
              <a:t>（</a:t>
            </a:r>
            <a:r>
              <a:rPr lang="en-US" altLang="zh-CN" sz="2800">
                <a:solidFill>
                  <a:schemeClr val="tx1"/>
                </a:solidFill>
                <a:ea typeface="楷体_GB2312" pitchFamily="49" charset="-122"/>
              </a:rPr>
              <a:t>Truth  table</a:t>
            </a:r>
            <a:r>
              <a:rPr lang="zh-CN" altLang="en-US" sz="2800">
                <a:solidFill>
                  <a:schemeClr val="tx1"/>
                </a:solidFill>
                <a:ea typeface="楷体_GB2312" pitchFamily="49" charset="-122"/>
              </a:rPr>
              <a:t>）</a:t>
            </a:r>
          </a:p>
        </p:txBody>
      </p:sp>
      <p:sp>
        <p:nvSpPr>
          <p:cNvPr id="211972" name="Text Box 4"/>
          <p:cNvSpPr txBox="1">
            <a:spLocks noChangeArrowheads="1"/>
          </p:cNvSpPr>
          <p:nvPr/>
        </p:nvSpPr>
        <p:spPr bwMode="auto">
          <a:xfrm>
            <a:off x="1347788" y="4727575"/>
            <a:ext cx="1979612" cy="528638"/>
          </a:xfrm>
          <a:prstGeom prst="rect">
            <a:avLst/>
          </a:prstGeom>
          <a:solidFill>
            <a:srgbClr val="CC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00000"/>
              </a:lnSpc>
              <a:spcBef>
                <a:spcPct val="0"/>
              </a:spcBef>
              <a:buSzTx/>
            </a:pPr>
            <a:r>
              <a:rPr lang="zh-CN" altLang="en-US" sz="2800">
                <a:solidFill>
                  <a:srgbClr val="0033CC"/>
                </a:solidFill>
              </a:rPr>
              <a:t>逻辑函数式</a:t>
            </a:r>
          </a:p>
        </p:txBody>
      </p:sp>
      <p:sp>
        <p:nvSpPr>
          <p:cNvPr id="211973" name="Text Box 5"/>
          <p:cNvSpPr txBox="1">
            <a:spLocks noChangeArrowheads="1"/>
          </p:cNvSpPr>
          <p:nvPr/>
        </p:nvSpPr>
        <p:spPr bwMode="auto">
          <a:xfrm>
            <a:off x="5121275" y="5848350"/>
            <a:ext cx="3578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400">
                <a:solidFill>
                  <a:srgbClr val="FF0066"/>
                </a:solidFill>
              </a:rPr>
              <a:t>        与门</a:t>
            </a:r>
            <a:r>
              <a:rPr lang="zh-CN" altLang="en-US" sz="2400">
                <a:solidFill>
                  <a:schemeClr val="tx1"/>
                </a:solidFill>
                <a:ea typeface="楷体_GB2312" pitchFamily="49" charset="-122"/>
              </a:rPr>
              <a:t>（</a:t>
            </a:r>
            <a:r>
              <a:rPr lang="en-US" altLang="zh-CN" sz="2400">
                <a:solidFill>
                  <a:schemeClr val="tx1"/>
                </a:solidFill>
                <a:ea typeface="楷体_GB2312" pitchFamily="49" charset="-122"/>
              </a:rPr>
              <a:t>AND gate)</a:t>
            </a:r>
          </a:p>
        </p:txBody>
      </p:sp>
      <p:sp>
        <p:nvSpPr>
          <p:cNvPr id="211974" name="Text Box 6"/>
          <p:cNvSpPr txBox="1">
            <a:spLocks noChangeArrowheads="1"/>
          </p:cNvSpPr>
          <p:nvPr/>
        </p:nvSpPr>
        <p:spPr bwMode="auto">
          <a:xfrm>
            <a:off x="4646613" y="4473575"/>
            <a:ext cx="550862" cy="1809750"/>
          </a:xfrm>
          <a:prstGeom prst="rect">
            <a:avLst/>
          </a:prstGeom>
          <a:solidFill>
            <a:srgbClr val="CCFFFF"/>
          </a:solidFill>
          <a:ln w="9525">
            <a:solidFill>
              <a:srgbClr val="0033CC"/>
            </a:solidFill>
            <a:miter lim="800000"/>
            <a:headEnd/>
            <a:tailEnd/>
          </a:ln>
        </p:spPr>
        <p:txBody>
          <a:bodyPr wrap="none">
            <a:spAutoFit/>
          </a:bodyPr>
          <a:lstStyle/>
          <a:p>
            <a:pPr algn="l">
              <a:lnSpc>
                <a:spcPct val="100000"/>
              </a:lnSpc>
              <a:spcBef>
                <a:spcPct val="0"/>
              </a:spcBef>
              <a:buSzTx/>
            </a:pPr>
            <a:r>
              <a:rPr lang="zh-CN" altLang="en-US" sz="2800">
                <a:solidFill>
                  <a:srgbClr val="0033CC"/>
                </a:solidFill>
              </a:rPr>
              <a:t>逻</a:t>
            </a:r>
          </a:p>
          <a:p>
            <a:pPr algn="l">
              <a:lnSpc>
                <a:spcPct val="100000"/>
              </a:lnSpc>
              <a:spcBef>
                <a:spcPct val="0"/>
              </a:spcBef>
              <a:buSzTx/>
            </a:pPr>
            <a:r>
              <a:rPr lang="zh-CN" altLang="en-US" sz="2800">
                <a:solidFill>
                  <a:srgbClr val="0033CC"/>
                </a:solidFill>
              </a:rPr>
              <a:t>辑</a:t>
            </a:r>
          </a:p>
          <a:p>
            <a:pPr algn="l">
              <a:lnSpc>
                <a:spcPct val="100000"/>
              </a:lnSpc>
              <a:spcBef>
                <a:spcPct val="0"/>
              </a:spcBef>
              <a:buSzTx/>
            </a:pPr>
            <a:r>
              <a:rPr lang="zh-CN" altLang="en-US" sz="2800">
                <a:solidFill>
                  <a:srgbClr val="0033CC"/>
                </a:solidFill>
              </a:rPr>
              <a:t>符</a:t>
            </a:r>
          </a:p>
          <a:p>
            <a:pPr algn="l">
              <a:lnSpc>
                <a:spcPct val="100000"/>
              </a:lnSpc>
              <a:spcBef>
                <a:spcPct val="0"/>
              </a:spcBef>
              <a:buSzTx/>
            </a:pPr>
            <a:r>
              <a:rPr lang="zh-CN" altLang="en-US" sz="2800">
                <a:solidFill>
                  <a:srgbClr val="0033CC"/>
                </a:solidFill>
              </a:rPr>
              <a:t>号</a:t>
            </a:r>
          </a:p>
        </p:txBody>
      </p:sp>
      <p:sp>
        <p:nvSpPr>
          <p:cNvPr id="211975" name="Text Box 7"/>
          <p:cNvSpPr txBox="1">
            <a:spLocks noChangeArrowheads="1"/>
          </p:cNvSpPr>
          <p:nvPr/>
        </p:nvSpPr>
        <p:spPr bwMode="auto">
          <a:xfrm>
            <a:off x="742950" y="603250"/>
            <a:ext cx="354171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00000"/>
              </a:lnSpc>
              <a:spcBef>
                <a:spcPct val="0"/>
              </a:spcBef>
              <a:buSzTx/>
            </a:pPr>
            <a:r>
              <a:rPr lang="zh-CN" altLang="en-US" sz="2800">
                <a:solidFill>
                  <a:srgbClr val="FF0066"/>
                </a:solidFill>
              </a:rPr>
              <a:t>与逻辑的表示方法：</a:t>
            </a:r>
          </a:p>
        </p:txBody>
      </p:sp>
      <p:sp>
        <p:nvSpPr>
          <p:cNvPr id="211976" name="Text Box 8"/>
          <p:cNvSpPr txBox="1">
            <a:spLocks noChangeArrowheads="1"/>
          </p:cNvSpPr>
          <p:nvPr/>
        </p:nvSpPr>
        <p:spPr bwMode="auto">
          <a:xfrm>
            <a:off x="2708275" y="2457450"/>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rPr>
              <a:t>0</a:t>
            </a:r>
          </a:p>
        </p:txBody>
      </p:sp>
      <p:sp>
        <p:nvSpPr>
          <p:cNvPr id="211977" name="Text Box 9"/>
          <p:cNvSpPr txBox="1">
            <a:spLocks noChangeArrowheads="1"/>
          </p:cNvSpPr>
          <p:nvPr/>
        </p:nvSpPr>
        <p:spPr bwMode="auto">
          <a:xfrm>
            <a:off x="2708275" y="2868613"/>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rPr>
              <a:t>0</a:t>
            </a:r>
          </a:p>
        </p:txBody>
      </p:sp>
      <p:sp>
        <p:nvSpPr>
          <p:cNvPr id="211978" name="Text Box 10"/>
          <p:cNvSpPr txBox="1">
            <a:spLocks noChangeArrowheads="1"/>
          </p:cNvSpPr>
          <p:nvPr/>
        </p:nvSpPr>
        <p:spPr bwMode="auto">
          <a:xfrm>
            <a:off x="2708275" y="333533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rPr>
              <a:t>0</a:t>
            </a:r>
          </a:p>
        </p:txBody>
      </p:sp>
      <p:sp>
        <p:nvSpPr>
          <p:cNvPr id="211979" name="Text Box 11"/>
          <p:cNvSpPr txBox="1">
            <a:spLocks noChangeArrowheads="1"/>
          </p:cNvSpPr>
          <p:nvPr/>
        </p:nvSpPr>
        <p:spPr bwMode="auto">
          <a:xfrm>
            <a:off x="2722563" y="3784600"/>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rPr>
              <a:t>1</a:t>
            </a:r>
          </a:p>
        </p:txBody>
      </p:sp>
      <p:sp>
        <p:nvSpPr>
          <p:cNvPr id="211980" name="Text Box 12"/>
          <p:cNvSpPr txBox="1">
            <a:spLocks noChangeArrowheads="1"/>
          </p:cNvSpPr>
          <p:nvPr/>
        </p:nvSpPr>
        <p:spPr bwMode="auto">
          <a:xfrm>
            <a:off x="1223963" y="2457450"/>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0</a:t>
            </a:r>
          </a:p>
        </p:txBody>
      </p:sp>
      <p:sp>
        <p:nvSpPr>
          <p:cNvPr id="211981" name="Text Box 13"/>
          <p:cNvSpPr txBox="1">
            <a:spLocks noChangeArrowheads="1"/>
          </p:cNvSpPr>
          <p:nvPr/>
        </p:nvSpPr>
        <p:spPr bwMode="auto">
          <a:xfrm>
            <a:off x="1825625" y="2457450"/>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0</a:t>
            </a:r>
          </a:p>
        </p:txBody>
      </p:sp>
      <p:sp>
        <p:nvSpPr>
          <p:cNvPr id="211982" name="Text Box 14"/>
          <p:cNvSpPr txBox="1">
            <a:spLocks noChangeArrowheads="1"/>
          </p:cNvSpPr>
          <p:nvPr/>
        </p:nvSpPr>
        <p:spPr bwMode="auto">
          <a:xfrm>
            <a:off x="1223963" y="2868613"/>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0</a:t>
            </a:r>
          </a:p>
        </p:txBody>
      </p:sp>
      <p:sp>
        <p:nvSpPr>
          <p:cNvPr id="211983" name="Text Box 15"/>
          <p:cNvSpPr txBox="1">
            <a:spLocks noChangeArrowheads="1"/>
          </p:cNvSpPr>
          <p:nvPr/>
        </p:nvSpPr>
        <p:spPr bwMode="auto">
          <a:xfrm>
            <a:off x="1825625" y="2868613"/>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1</a:t>
            </a:r>
          </a:p>
        </p:txBody>
      </p:sp>
      <p:sp>
        <p:nvSpPr>
          <p:cNvPr id="211984" name="Text Box 16"/>
          <p:cNvSpPr txBox="1">
            <a:spLocks noChangeArrowheads="1"/>
          </p:cNvSpPr>
          <p:nvPr/>
        </p:nvSpPr>
        <p:spPr bwMode="auto">
          <a:xfrm>
            <a:off x="1223963" y="333533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1</a:t>
            </a:r>
          </a:p>
        </p:txBody>
      </p:sp>
      <p:sp>
        <p:nvSpPr>
          <p:cNvPr id="211985" name="Text Box 17"/>
          <p:cNvSpPr txBox="1">
            <a:spLocks noChangeArrowheads="1"/>
          </p:cNvSpPr>
          <p:nvPr/>
        </p:nvSpPr>
        <p:spPr bwMode="auto">
          <a:xfrm>
            <a:off x="1825625" y="3313113"/>
            <a:ext cx="522288"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0</a:t>
            </a:r>
          </a:p>
        </p:txBody>
      </p:sp>
      <p:sp>
        <p:nvSpPr>
          <p:cNvPr id="211986" name="Text Box 18"/>
          <p:cNvSpPr txBox="1">
            <a:spLocks noChangeArrowheads="1"/>
          </p:cNvSpPr>
          <p:nvPr/>
        </p:nvSpPr>
        <p:spPr bwMode="auto">
          <a:xfrm>
            <a:off x="1238250" y="3784600"/>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1</a:t>
            </a:r>
          </a:p>
        </p:txBody>
      </p:sp>
      <p:sp>
        <p:nvSpPr>
          <p:cNvPr id="211987" name="Text Box 19"/>
          <p:cNvSpPr txBox="1">
            <a:spLocks noChangeArrowheads="1"/>
          </p:cNvSpPr>
          <p:nvPr/>
        </p:nvSpPr>
        <p:spPr bwMode="auto">
          <a:xfrm>
            <a:off x="1839913" y="3784600"/>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1</a:t>
            </a:r>
          </a:p>
        </p:txBody>
      </p:sp>
      <p:graphicFrame>
        <p:nvGraphicFramePr>
          <p:cNvPr id="211988" name="Object 20"/>
          <p:cNvGraphicFramePr>
            <a:graphicFrameLocks noChangeAspect="1"/>
          </p:cNvGraphicFramePr>
          <p:nvPr/>
        </p:nvGraphicFramePr>
        <p:xfrm>
          <a:off x="1150938" y="5551488"/>
          <a:ext cx="2479675" cy="419100"/>
        </p:xfrm>
        <a:graphic>
          <a:graphicData uri="http://schemas.openxmlformats.org/presentationml/2006/ole">
            <mc:AlternateContent xmlns:mc="http://schemas.openxmlformats.org/markup-compatibility/2006">
              <mc:Choice xmlns:v="urn:schemas-microsoft-com:vml" Requires="v">
                <p:oleObj spid="_x0000_s212029" name="Equation" r:id="rId3" imgW="901440" imgH="152280" progId="Equation.3">
                  <p:embed/>
                </p:oleObj>
              </mc:Choice>
              <mc:Fallback>
                <p:oleObj name="Equation" r:id="rId3" imgW="901440" imgH="15228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5551488"/>
                        <a:ext cx="247967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1989" name="Group 21"/>
          <p:cNvGrpSpPr>
            <a:grpSpLocks/>
          </p:cNvGrpSpPr>
          <p:nvPr/>
        </p:nvGrpSpPr>
        <p:grpSpPr bwMode="auto">
          <a:xfrm>
            <a:off x="5584825" y="1471613"/>
            <a:ext cx="2473325" cy="2797175"/>
            <a:chOff x="631" y="773"/>
            <a:chExt cx="1558" cy="1762"/>
          </a:xfrm>
        </p:grpSpPr>
        <p:sp>
          <p:nvSpPr>
            <p:cNvPr id="211990" name="Text Box 22"/>
            <p:cNvSpPr txBox="1">
              <a:spLocks noChangeArrowheads="1"/>
            </p:cNvSpPr>
            <p:nvPr/>
          </p:nvSpPr>
          <p:spPr bwMode="auto">
            <a:xfrm>
              <a:off x="1029" y="773"/>
              <a:ext cx="791"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00000"/>
                </a:lnSpc>
                <a:spcBef>
                  <a:spcPct val="0"/>
                </a:spcBef>
                <a:buSzTx/>
              </a:pPr>
              <a:r>
                <a:rPr lang="zh-CN" altLang="en-US" sz="2800">
                  <a:solidFill>
                    <a:schemeClr val="tx1"/>
                  </a:solidFill>
                </a:rPr>
                <a:t>功能表</a:t>
              </a:r>
            </a:p>
          </p:txBody>
        </p:sp>
        <p:sp>
          <p:nvSpPr>
            <p:cNvPr id="211991" name="Text Box 23"/>
            <p:cNvSpPr txBox="1">
              <a:spLocks noChangeArrowheads="1"/>
            </p:cNvSpPr>
            <p:nvPr/>
          </p:nvSpPr>
          <p:spPr bwMode="auto">
            <a:xfrm>
              <a:off x="1651" y="1372"/>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rgbClr val="FF0066"/>
                  </a:solidFill>
                </a:rPr>
                <a:t>灭</a:t>
              </a:r>
            </a:p>
          </p:txBody>
        </p:sp>
        <p:sp>
          <p:nvSpPr>
            <p:cNvPr id="211992" name="Text Box 24"/>
            <p:cNvSpPr txBox="1">
              <a:spLocks noChangeArrowheads="1"/>
            </p:cNvSpPr>
            <p:nvPr/>
          </p:nvSpPr>
          <p:spPr bwMode="auto">
            <a:xfrm>
              <a:off x="1651" y="1631"/>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rgbClr val="FF0066"/>
                  </a:solidFill>
                </a:rPr>
                <a:t>灭</a:t>
              </a:r>
            </a:p>
          </p:txBody>
        </p:sp>
        <p:sp>
          <p:nvSpPr>
            <p:cNvPr id="211993" name="Text Box 25"/>
            <p:cNvSpPr txBox="1">
              <a:spLocks noChangeArrowheads="1"/>
            </p:cNvSpPr>
            <p:nvPr/>
          </p:nvSpPr>
          <p:spPr bwMode="auto">
            <a:xfrm>
              <a:off x="1651" y="1925"/>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rgbClr val="FF0066"/>
                  </a:solidFill>
                </a:rPr>
                <a:t>灭</a:t>
              </a:r>
            </a:p>
          </p:txBody>
        </p:sp>
        <p:sp>
          <p:nvSpPr>
            <p:cNvPr id="211994" name="Text Box 26"/>
            <p:cNvSpPr txBox="1">
              <a:spLocks noChangeArrowheads="1"/>
            </p:cNvSpPr>
            <p:nvPr/>
          </p:nvSpPr>
          <p:spPr bwMode="auto">
            <a:xfrm>
              <a:off x="1660" y="2208"/>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rgbClr val="FF0066"/>
                  </a:solidFill>
                </a:rPr>
                <a:t>亮</a:t>
              </a:r>
            </a:p>
          </p:txBody>
        </p:sp>
        <p:sp>
          <p:nvSpPr>
            <p:cNvPr id="211995" name="Text Box 27"/>
            <p:cNvSpPr txBox="1">
              <a:spLocks noChangeArrowheads="1"/>
            </p:cNvSpPr>
            <p:nvPr/>
          </p:nvSpPr>
          <p:spPr bwMode="auto">
            <a:xfrm>
              <a:off x="716" y="1372"/>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断</a:t>
              </a:r>
            </a:p>
          </p:txBody>
        </p:sp>
        <p:sp>
          <p:nvSpPr>
            <p:cNvPr id="211996" name="Text Box 28"/>
            <p:cNvSpPr txBox="1">
              <a:spLocks noChangeArrowheads="1"/>
            </p:cNvSpPr>
            <p:nvPr/>
          </p:nvSpPr>
          <p:spPr bwMode="auto">
            <a:xfrm>
              <a:off x="1095" y="1372"/>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断</a:t>
              </a:r>
            </a:p>
          </p:txBody>
        </p:sp>
        <p:sp>
          <p:nvSpPr>
            <p:cNvPr id="211997" name="Text Box 29"/>
            <p:cNvSpPr txBox="1">
              <a:spLocks noChangeArrowheads="1"/>
            </p:cNvSpPr>
            <p:nvPr/>
          </p:nvSpPr>
          <p:spPr bwMode="auto">
            <a:xfrm>
              <a:off x="716" y="1631"/>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断</a:t>
              </a:r>
            </a:p>
          </p:txBody>
        </p:sp>
        <p:sp>
          <p:nvSpPr>
            <p:cNvPr id="211998" name="Text Box 30"/>
            <p:cNvSpPr txBox="1">
              <a:spLocks noChangeArrowheads="1"/>
            </p:cNvSpPr>
            <p:nvPr/>
          </p:nvSpPr>
          <p:spPr bwMode="auto">
            <a:xfrm>
              <a:off x="1095" y="1631"/>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合</a:t>
              </a:r>
            </a:p>
          </p:txBody>
        </p:sp>
        <p:sp>
          <p:nvSpPr>
            <p:cNvPr id="211999" name="Text Box 31"/>
            <p:cNvSpPr txBox="1">
              <a:spLocks noChangeArrowheads="1"/>
            </p:cNvSpPr>
            <p:nvPr/>
          </p:nvSpPr>
          <p:spPr bwMode="auto">
            <a:xfrm>
              <a:off x="716" y="1925"/>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合</a:t>
              </a:r>
            </a:p>
          </p:txBody>
        </p:sp>
        <p:sp>
          <p:nvSpPr>
            <p:cNvPr id="212000" name="Text Box 32"/>
            <p:cNvSpPr txBox="1">
              <a:spLocks noChangeArrowheads="1"/>
            </p:cNvSpPr>
            <p:nvPr/>
          </p:nvSpPr>
          <p:spPr bwMode="auto">
            <a:xfrm>
              <a:off x="1095" y="1925"/>
              <a:ext cx="329"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断</a:t>
              </a:r>
            </a:p>
          </p:txBody>
        </p:sp>
        <p:sp>
          <p:nvSpPr>
            <p:cNvPr id="212001" name="Text Box 33"/>
            <p:cNvSpPr txBox="1">
              <a:spLocks noChangeArrowheads="1"/>
            </p:cNvSpPr>
            <p:nvPr/>
          </p:nvSpPr>
          <p:spPr bwMode="auto">
            <a:xfrm>
              <a:off x="725" y="2208"/>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合</a:t>
              </a:r>
            </a:p>
          </p:txBody>
        </p:sp>
        <p:sp>
          <p:nvSpPr>
            <p:cNvPr id="212002" name="Text Box 34"/>
            <p:cNvSpPr txBox="1">
              <a:spLocks noChangeArrowheads="1"/>
            </p:cNvSpPr>
            <p:nvPr/>
          </p:nvSpPr>
          <p:spPr bwMode="auto">
            <a:xfrm>
              <a:off x="1104" y="2208"/>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chemeClr val="tx1"/>
                  </a:solidFill>
                </a:rPr>
                <a:t>合</a:t>
              </a:r>
            </a:p>
          </p:txBody>
        </p:sp>
        <p:grpSp>
          <p:nvGrpSpPr>
            <p:cNvPr id="212003" name="Group 35"/>
            <p:cNvGrpSpPr>
              <a:grpSpLocks/>
            </p:cNvGrpSpPr>
            <p:nvPr/>
          </p:nvGrpSpPr>
          <p:grpSpPr bwMode="auto">
            <a:xfrm>
              <a:off x="631" y="1090"/>
              <a:ext cx="1558" cy="1441"/>
              <a:chOff x="1588" y="1284"/>
              <a:chExt cx="1558" cy="1441"/>
            </a:xfrm>
          </p:grpSpPr>
          <p:sp>
            <p:nvSpPr>
              <p:cNvPr id="212004" name="Line 36"/>
              <p:cNvSpPr>
                <a:spLocks noChangeShapeType="1"/>
              </p:cNvSpPr>
              <p:nvPr/>
            </p:nvSpPr>
            <p:spPr bwMode="auto">
              <a:xfrm flipV="1">
                <a:off x="1588" y="1586"/>
                <a:ext cx="1537" cy="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2005" name="Line 37"/>
              <p:cNvSpPr>
                <a:spLocks noChangeShapeType="1"/>
              </p:cNvSpPr>
              <p:nvPr/>
            </p:nvSpPr>
            <p:spPr bwMode="auto">
              <a:xfrm flipH="1">
                <a:off x="2442" y="1290"/>
                <a:ext cx="1" cy="143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2006" name="Text Box 38"/>
              <p:cNvSpPr txBox="1">
                <a:spLocks noChangeArrowheads="1"/>
              </p:cNvSpPr>
              <p:nvPr/>
            </p:nvSpPr>
            <p:spPr bwMode="auto">
              <a:xfrm>
                <a:off x="1699" y="1284"/>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rPr>
                  <a:t>A</a:t>
                </a:r>
              </a:p>
            </p:txBody>
          </p:sp>
          <p:sp>
            <p:nvSpPr>
              <p:cNvPr id="212007" name="Text Box 39"/>
              <p:cNvSpPr txBox="1">
                <a:spLocks noChangeArrowheads="1"/>
              </p:cNvSpPr>
              <p:nvPr/>
            </p:nvSpPr>
            <p:spPr bwMode="auto">
              <a:xfrm>
                <a:off x="2078" y="1284"/>
                <a:ext cx="265"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rPr>
                  <a:t>B</a:t>
                </a:r>
              </a:p>
            </p:txBody>
          </p:sp>
          <p:sp>
            <p:nvSpPr>
              <p:cNvPr id="212008" name="Text Box 40"/>
              <p:cNvSpPr txBox="1">
                <a:spLocks noChangeArrowheads="1"/>
              </p:cNvSpPr>
              <p:nvPr/>
            </p:nvSpPr>
            <p:spPr bwMode="auto">
              <a:xfrm>
                <a:off x="2631" y="1293"/>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rgbClr val="FF0066"/>
                    </a:solidFill>
                  </a:rPr>
                  <a:t>Y</a:t>
                </a:r>
              </a:p>
            </p:txBody>
          </p:sp>
          <p:sp>
            <p:nvSpPr>
              <p:cNvPr id="212009" name="Rectangle 41"/>
              <p:cNvSpPr>
                <a:spLocks noChangeArrowheads="1"/>
              </p:cNvSpPr>
              <p:nvPr/>
            </p:nvSpPr>
            <p:spPr bwMode="auto">
              <a:xfrm>
                <a:off x="1591" y="1299"/>
                <a:ext cx="1545" cy="1414"/>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2010" name="Line 42"/>
              <p:cNvSpPr>
                <a:spLocks noChangeShapeType="1"/>
              </p:cNvSpPr>
              <p:nvPr/>
            </p:nvSpPr>
            <p:spPr bwMode="auto">
              <a:xfrm flipV="1">
                <a:off x="1606" y="1869"/>
                <a:ext cx="1537"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2011" name="Line 43"/>
              <p:cNvSpPr>
                <a:spLocks noChangeShapeType="1"/>
              </p:cNvSpPr>
              <p:nvPr/>
            </p:nvSpPr>
            <p:spPr bwMode="auto">
              <a:xfrm flipV="1">
                <a:off x="1606" y="2142"/>
                <a:ext cx="1540"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2012" name="Line 44"/>
              <p:cNvSpPr>
                <a:spLocks noChangeShapeType="1"/>
              </p:cNvSpPr>
              <p:nvPr/>
            </p:nvSpPr>
            <p:spPr bwMode="auto">
              <a:xfrm flipV="1">
                <a:off x="1605" y="2425"/>
                <a:ext cx="1537"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grpSp>
        <p:nvGrpSpPr>
          <p:cNvPr id="212013" name="Group 45"/>
          <p:cNvGrpSpPr>
            <a:grpSpLocks/>
          </p:cNvGrpSpPr>
          <p:nvPr/>
        </p:nvGrpSpPr>
        <p:grpSpPr bwMode="auto">
          <a:xfrm>
            <a:off x="976313" y="1973263"/>
            <a:ext cx="2473325" cy="2287587"/>
            <a:chOff x="471" y="1337"/>
            <a:chExt cx="1558" cy="1441"/>
          </a:xfrm>
        </p:grpSpPr>
        <p:sp>
          <p:nvSpPr>
            <p:cNvPr id="212014" name="Line 46"/>
            <p:cNvSpPr>
              <a:spLocks noChangeShapeType="1"/>
            </p:cNvSpPr>
            <p:nvPr/>
          </p:nvSpPr>
          <p:spPr bwMode="auto">
            <a:xfrm flipV="1">
              <a:off x="471" y="1640"/>
              <a:ext cx="1541"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2015" name="Line 47"/>
            <p:cNvSpPr>
              <a:spLocks noChangeShapeType="1"/>
            </p:cNvSpPr>
            <p:nvPr/>
          </p:nvSpPr>
          <p:spPr bwMode="auto">
            <a:xfrm flipH="1">
              <a:off x="1325" y="1343"/>
              <a:ext cx="1" cy="143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2016" name="Text Box 48"/>
            <p:cNvSpPr txBox="1">
              <a:spLocks noChangeArrowheads="1"/>
            </p:cNvSpPr>
            <p:nvPr/>
          </p:nvSpPr>
          <p:spPr bwMode="auto">
            <a:xfrm>
              <a:off x="582" y="1337"/>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rPr>
                <a:t>A</a:t>
              </a:r>
            </a:p>
          </p:txBody>
        </p:sp>
        <p:sp>
          <p:nvSpPr>
            <p:cNvPr id="212017" name="Text Box 49"/>
            <p:cNvSpPr txBox="1">
              <a:spLocks noChangeArrowheads="1"/>
            </p:cNvSpPr>
            <p:nvPr/>
          </p:nvSpPr>
          <p:spPr bwMode="auto">
            <a:xfrm>
              <a:off x="961" y="1337"/>
              <a:ext cx="265"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rPr>
                <a:t>B</a:t>
              </a:r>
            </a:p>
          </p:txBody>
        </p:sp>
        <p:sp>
          <p:nvSpPr>
            <p:cNvPr id="212018" name="Text Box 50"/>
            <p:cNvSpPr txBox="1">
              <a:spLocks noChangeArrowheads="1"/>
            </p:cNvSpPr>
            <p:nvPr/>
          </p:nvSpPr>
          <p:spPr bwMode="auto">
            <a:xfrm>
              <a:off x="1514" y="1346"/>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rgbClr val="FF0066"/>
                  </a:solidFill>
                </a:rPr>
                <a:t>Y</a:t>
              </a:r>
            </a:p>
          </p:txBody>
        </p:sp>
        <p:sp>
          <p:nvSpPr>
            <p:cNvPr id="212019" name="Rectangle 51"/>
            <p:cNvSpPr>
              <a:spLocks noChangeArrowheads="1"/>
            </p:cNvSpPr>
            <p:nvPr/>
          </p:nvSpPr>
          <p:spPr bwMode="auto">
            <a:xfrm>
              <a:off x="474" y="1352"/>
              <a:ext cx="1545" cy="1414"/>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2020" name="Line 52"/>
            <p:cNvSpPr>
              <a:spLocks noChangeShapeType="1"/>
            </p:cNvSpPr>
            <p:nvPr/>
          </p:nvSpPr>
          <p:spPr bwMode="auto">
            <a:xfrm flipV="1">
              <a:off x="489" y="1922"/>
              <a:ext cx="1537"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2021" name="Line 53"/>
            <p:cNvSpPr>
              <a:spLocks noChangeShapeType="1"/>
            </p:cNvSpPr>
            <p:nvPr/>
          </p:nvSpPr>
          <p:spPr bwMode="auto">
            <a:xfrm flipV="1">
              <a:off x="489" y="2195"/>
              <a:ext cx="1540"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2022" name="Line 54"/>
            <p:cNvSpPr>
              <a:spLocks noChangeShapeType="1"/>
            </p:cNvSpPr>
            <p:nvPr/>
          </p:nvSpPr>
          <p:spPr bwMode="auto">
            <a:xfrm flipV="1">
              <a:off x="488" y="2478"/>
              <a:ext cx="1537"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aphicFrame>
        <p:nvGraphicFramePr>
          <p:cNvPr id="212025" name="Object 57"/>
          <p:cNvGraphicFramePr>
            <a:graphicFrameLocks noChangeAspect="1"/>
          </p:cNvGraphicFramePr>
          <p:nvPr/>
        </p:nvGraphicFramePr>
        <p:xfrm>
          <a:off x="5795963" y="4508500"/>
          <a:ext cx="2663825" cy="1136650"/>
        </p:xfrm>
        <a:graphic>
          <a:graphicData uri="http://schemas.openxmlformats.org/presentationml/2006/ole">
            <mc:AlternateContent xmlns:mc="http://schemas.openxmlformats.org/markup-compatibility/2006">
              <mc:Choice xmlns:v="urn:schemas-microsoft-com:vml" Requires="v">
                <p:oleObj spid="_x0000_s212030" name="Visio" r:id="rId5" imgW="725119" imgH="308977" progId="Visio.Drawing.11">
                  <p:embed/>
                </p:oleObj>
              </mc:Choice>
              <mc:Fallback>
                <p:oleObj name="Visio" r:id="rId5" imgW="725119" imgH="308977" progId="Visio.Drawing.11">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4508500"/>
                        <a:ext cx="2663825"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026" name="AutoShape 58">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11989"/>
                                        </p:tgtEl>
                                        <p:attrNameLst>
                                          <p:attrName>style.visibility</p:attrName>
                                        </p:attrNameLst>
                                      </p:cBhvr>
                                      <p:to>
                                        <p:strVal val="visible"/>
                                      </p:to>
                                    </p:set>
                                    <p:anim calcmode="lin" valueType="num">
                                      <p:cBhvr>
                                        <p:cTn id="7" dur="500" fill="hold"/>
                                        <p:tgtEl>
                                          <p:spTgt spid="211989"/>
                                        </p:tgtEl>
                                        <p:attrNameLst>
                                          <p:attrName>ppt_x</p:attrName>
                                        </p:attrNameLst>
                                      </p:cBhvr>
                                      <p:tavLst>
                                        <p:tav tm="0">
                                          <p:val>
                                            <p:strVal val="#ppt_x"/>
                                          </p:val>
                                        </p:tav>
                                        <p:tav tm="100000">
                                          <p:val>
                                            <p:strVal val="#ppt_x"/>
                                          </p:val>
                                        </p:tav>
                                      </p:tavLst>
                                    </p:anim>
                                    <p:anim calcmode="lin" valueType="num">
                                      <p:cBhvr>
                                        <p:cTn id="8" dur="500" fill="hold"/>
                                        <p:tgtEl>
                                          <p:spTgt spid="211989"/>
                                        </p:tgtEl>
                                        <p:attrNameLst>
                                          <p:attrName>ppt_y</p:attrName>
                                        </p:attrNameLst>
                                      </p:cBhvr>
                                      <p:tavLst>
                                        <p:tav tm="0">
                                          <p:val>
                                            <p:strVal val="#ppt_y-#ppt_h/2"/>
                                          </p:val>
                                        </p:tav>
                                        <p:tav tm="100000">
                                          <p:val>
                                            <p:strVal val="#ppt_y"/>
                                          </p:val>
                                        </p:tav>
                                      </p:tavLst>
                                    </p:anim>
                                    <p:anim calcmode="lin" valueType="num">
                                      <p:cBhvr>
                                        <p:cTn id="9" dur="500" fill="hold"/>
                                        <p:tgtEl>
                                          <p:spTgt spid="211989"/>
                                        </p:tgtEl>
                                        <p:attrNameLst>
                                          <p:attrName>ppt_w</p:attrName>
                                        </p:attrNameLst>
                                      </p:cBhvr>
                                      <p:tavLst>
                                        <p:tav tm="0">
                                          <p:val>
                                            <p:strVal val="#ppt_w"/>
                                          </p:val>
                                        </p:tav>
                                        <p:tav tm="100000">
                                          <p:val>
                                            <p:strVal val="#ppt_w"/>
                                          </p:val>
                                        </p:tav>
                                      </p:tavLst>
                                    </p:anim>
                                    <p:anim calcmode="lin" valueType="num">
                                      <p:cBhvr>
                                        <p:cTn id="10" dur="500" fill="hold"/>
                                        <p:tgtEl>
                                          <p:spTgt spid="211989"/>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1970"/>
                                        </p:tgtEl>
                                        <p:attrNameLst>
                                          <p:attrName>style.visibility</p:attrName>
                                        </p:attrNameLst>
                                      </p:cBhvr>
                                      <p:to>
                                        <p:strVal val="visible"/>
                                      </p:to>
                                    </p:set>
                                    <p:animEffect transition="in" filter="dissolve">
                                      <p:cBhvr>
                                        <p:cTn id="15" dur="500"/>
                                        <p:tgtEl>
                                          <p:spTgt spid="2119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1971">
                                            <p:txEl>
                                              <p:pRg st="0" end="0"/>
                                            </p:txEl>
                                          </p:spTgt>
                                        </p:tgtEl>
                                        <p:attrNameLst>
                                          <p:attrName>style.visibility</p:attrName>
                                        </p:attrNameLst>
                                      </p:cBhvr>
                                      <p:to>
                                        <p:strVal val="visible"/>
                                      </p:to>
                                    </p:set>
                                    <p:animEffect transition="in" filter="wipe(left)">
                                      <p:cBhvr>
                                        <p:cTn id="20" dur="500"/>
                                        <p:tgtEl>
                                          <p:spTgt spid="211971">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212013"/>
                                        </p:tgtEl>
                                        <p:attrNameLst>
                                          <p:attrName>style.visibility</p:attrName>
                                        </p:attrNameLst>
                                      </p:cBhvr>
                                      <p:to>
                                        <p:strVal val="visible"/>
                                      </p:to>
                                    </p:set>
                                    <p:anim calcmode="lin" valueType="num">
                                      <p:cBhvr>
                                        <p:cTn id="25" dur="500" fill="hold"/>
                                        <p:tgtEl>
                                          <p:spTgt spid="212013"/>
                                        </p:tgtEl>
                                        <p:attrNameLst>
                                          <p:attrName>ppt_x</p:attrName>
                                        </p:attrNameLst>
                                      </p:cBhvr>
                                      <p:tavLst>
                                        <p:tav tm="0">
                                          <p:val>
                                            <p:strVal val="#ppt_x-#ppt_w/2"/>
                                          </p:val>
                                        </p:tav>
                                        <p:tav tm="100000">
                                          <p:val>
                                            <p:strVal val="#ppt_x"/>
                                          </p:val>
                                        </p:tav>
                                      </p:tavLst>
                                    </p:anim>
                                    <p:anim calcmode="lin" valueType="num">
                                      <p:cBhvr>
                                        <p:cTn id="26" dur="500" fill="hold"/>
                                        <p:tgtEl>
                                          <p:spTgt spid="212013"/>
                                        </p:tgtEl>
                                        <p:attrNameLst>
                                          <p:attrName>ppt_y</p:attrName>
                                        </p:attrNameLst>
                                      </p:cBhvr>
                                      <p:tavLst>
                                        <p:tav tm="0">
                                          <p:val>
                                            <p:strVal val="#ppt_y"/>
                                          </p:val>
                                        </p:tav>
                                        <p:tav tm="100000">
                                          <p:val>
                                            <p:strVal val="#ppt_y"/>
                                          </p:val>
                                        </p:tav>
                                      </p:tavLst>
                                    </p:anim>
                                    <p:anim calcmode="lin" valueType="num">
                                      <p:cBhvr>
                                        <p:cTn id="27" dur="500" fill="hold"/>
                                        <p:tgtEl>
                                          <p:spTgt spid="212013"/>
                                        </p:tgtEl>
                                        <p:attrNameLst>
                                          <p:attrName>ppt_w</p:attrName>
                                        </p:attrNameLst>
                                      </p:cBhvr>
                                      <p:tavLst>
                                        <p:tav tm="0">
                                          <p:val>
                                            <p:fltVal val="0"/>
                                          </p:val>
                                        </p:tav>
                                        <p:tav tm="100000">
                                          <p:val>
                                            <p:strVal val="#ppt_w"/>
                                          </p:val>
                                        </p:tav>
                                      </p:tavLst>
                                    </p:anim>
                                    <p:anim calcmode="lin" valueType="num">
                                      <p:cBhvr>
                                        <p:cTn id="28" dur="500" fill="hold"/>
                                        <p:tgtEl>
                                          <p:spTgt spid="212013"/>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500"/>
                                  </p:stCondLst>
                                  <p:childTnLst>
                                    <p:set>
                                      <p:cBhvr>
                                        <p:cTn id="32" dur="1" fill="hold">
                                          <p:stCondLst>
                                            <p:cond delay="0"/>
                                          </p:stCondLst>
                                        </p:cTn>
                                        <p:tgtEl>
                                          <p:spTgt spid="211980"/>
                                        </p:tgtEl>
                                        <p:attrNameLst>
                                          <p:attrName>style.visibility</p:attrName>
                                        </p:attrNameLst>
                                      </p:cBhvr>
                                      <p:to>
                                        <p:strVal val="visible"/>
                                      </p:to>
                                    </p:set>
                                    <p:animEffect transition="in" filter="wipe(left)">
                                      <p:cBhvr>
                                        <p:cTn id="33" dur="500"/>
                                        <p:tgtEl>
                                          <p:spTgt spid="211980"/>
                                        </p:tgtEl>
                                      </p:cBhvr>
                                    </p:animEffect>
                                  </p:childTnLst>
                                </p:cTn>
                              </p:par>
                            </p:childTnLst>
                          </p:cTn>
                        </p:par>
                        <p:par>
                          <p:cTn id="34" fill="hold" nodeType="afterGroup">
                            <p:stCondLst>
                              <p:cond delay="1000"/>
                            </p:stCondLst>
                            <p:childTnLst>
                              <p:par>
                                <p:cTn id="35" presetID="22" presetClass="entr" presetSubtype="8" fill="hold" grpId="0" nodeType="afterEffect">
                                  <p:stCondLst>
                                    <p:cond delay="500"/>
                                  </p:stCondLst>
                                  <p:childTnLst>
                                    <p:set>
                                      <p:cBhvr>
                                        <p:cTn id="36" dur="1" fill="hold">
                                          <p:stCondLst>
                                            <p:cond delay="0"/>
                                          </p:stCondLst>
                                        </p:cTn>
                                        <p:tgtEl>
                                          <p:spTgt spid="211981"/>
                                        </p:tgtEl>
                                        <p:attrNameLst>
                                          <p:attrName>style.visibility</p:attrName>
                                        </p:attrNameLst>
                                      </p:cBhvr>
                                      <p:to>
                                        <p:strVal val="visible"/>
                                      </p:to>
                                    </p:set>
                                    <p:animEffect transition="in" filter="wipe(left)">
                                      <p:cBhvr>
                                        <p:cTn id="37" dur="500"/>
                                        <p:tgtEl>
                                          <p:spTgt spid="211981"/>
                                        </p:tgtEl>
                                      </p:cBhvr>
                                    </p:animEffect>
                                  </p:childTnLst>
                                </p:cTn>
                              </p:par>
                            </p:childTnLst>
                          </p:cTn>
                        </p:par>
                        <p:par>
                          <p:cTn id="38" fill="hold" nodeType="afterGroup">
                            <p:stCondLst>
                              <p:cond delay="2000"/>
                            </p:stCondLst>
                            <p:childTnLst>
                              <p:par>
                                <p:cTn id="39" presetID="22" presetClass="entr" presetSubtype="8" fill="hold" grpId="0" nodeType="afterEffect">
                                  <p:stCondLst>
                                    <p:cond delay="500"/>
                                  </p:stCondLst>
                                  <p:childTnLst>
                                    <p:set>
                                      <p:cBhvr>
                                        <p:cTn id="40" dur="1" fill="hold">
                                          <p:stCondLst>
                                            <p:cond delay="0"/>
                                          </p:stCondLst>
                                        </p:cTn>
                                        <p:tgtEl>
                                          <p:spTgt spid="211976">
                                            <p:txEl>
                                              <p:pRg st="0" end="0"/>
                                            </p:txEl>
                                          </p:spTgt>
                                        </p:tgtEl>
                                        <p:attrNameLst>
                                          <p:attrName>style.visibility</p:attrName>
                                        </p:attrNameLst>
                                      </p:cBhvr>
                                      <p:to>
                                        <p:strVal val="visible"/>
                                      </p:to>
                                    </p:set>
                                    <p:animEffect transition="in" filter="wipe(left)">
                                      <p:cBhvr>
                                        <p:cTn id="41" dur="500"/>
                                        <p:tgtEl>
                                          <p:spTgt spid="211976">
                                            <p:txEl>
                                              <p:pRg st="0" end="0"/>
                                            </p:txEl>
                                          </p:spTgt>
                                        </p:tgtEl>
                                      </p:cBhvr>
                                    </p:animEffect>
                                  </p:childTnLst>
                                </p:cTn>
                              </p:par>
                            </p:childTnLst>
                          </p:cTn>
                        </p:par>
                        <p:par>
                          <p:cTn id="42" fill="hold" nodeType="afterGroup">
                            <p:stCondLst>
                              <p:cond delay="3000"/>
                            </p:stCondLst>
                            <p:childTnLst>
                              <p:par>
                                <p:cTn id="43" presetID="22" presetClass="entr" presetSubtype="8" fill="hold" grpId="0" nodeType="afterEffect">
                                  <p:stCondLst>
                                    <p:cond delay="500"/>
                                  </p:stCondLst>
                                  <p:childTnLst>
                                    <p:set>
                                      <p:cBhvr>
                                        <p:cTn id="44" dur="1" fill="hold">
                                          <p:stCondLst>
                                            <p:cond delay="0"/>
                                          </p:stCondLst>
                                        </p:cTn>
                                        <p:tgtEl>
                                          <p:spTgt spid="211982"/>
                                        </p:tgtEl>
                                        <p:attrNameLst>
                                          <p:attrName>style.visibility</p:attrName>
                                        </p:attrNameLst>
                                      </p:cBhvr>
                                      <p:to>
                                        <p:strVal val="visible"/>
                                      </p:to>
                                    </p:set>
                                    <p:animEffect transition="in" filter="wipe(left)">
                                      <p:cBhvr>
                                        <p:cTn id="45" dur="500"/>
                                        <p:tgtEl>
                                          <p:spTgt spid="211982"/>
                                        </p:tgtEl>
                                      </p:cBhvr>
                                    </p:animEffect>
                                  </p:childTnLst>
                                </p:cTn>
                              </p:par>
                            </p:childTnLst>
                          </p:cTn>
                        </p:par>
                        <p:par>
                          <p:cTn id="46" fill="hold" nodeType="afterGroup">
                            <p:stCondLst>
                              <p:cond delay="4000"/>
                            </p:stCondLst>
                            <p:childTnLst>
                              <p:par>
                                <p:cTn id="47" presetID="22" presetClass="entr" presetSubtype="8" fill="hold" grpId="0" nodeType="afterEffect">
                                  <p:stCondLst>
                                    <p:cond delay="500"/>
                                  </p:stCondLst>
                                  <p:childTnLst>
                                    <p:set>
                                      <p:cBhvr>
                                        <p:cTn id="48" dur="1" fill="hold">
                                          <p:stCondLst>
                                            <p:cond delay="0"/>
                                          </p:stCondLst>
                                        </p:cTn>
                                        <p:tgtEl>
                                          <p:spTgt spid="211983"/>
                                        </p:tgtEl>
                                        <p:attrNameLst>
                                          <p:attrName>style.visibility</p:attrName>
                                        </p:attrNameLst>
                                      </p:cBhvr>
                                      <p:to>
                                        <p:strVal val="visible"/>
                                      </p:to>
                                    </p:set>
                                    <p:animEffect transition="in" filter="wipe(left)">
                                      <p:cBhvr>
                                        <p:cTn id="49" dur="500"/>
                                        <p:tgtEl>
                                          <p:spTgt spid="211983"/>
                                        </p:tgtEl>
                                      </p:cBhvr>
                                    </p:animEffect>
                                  </p:childTnLst>
                                </p:cTn>
                              </p:par>
                            </p:childTnLst>
                          </p:cTn>
                        </p:par>
                        <p:par>
                          <p:cTn id="50" fill="hold" nodeType="afterGroup">
                            <p:stCondLst>
                              <p:cond delay="5000"/>
                            </p:stCondLst>
                            <p:childTnLst>
                              <p:par>
                                <p:cTn id="51" presetID="22" presetClass="entr" presetSubtype="8" fill="hold" grpId="0" nodeType="afterEffect">
                                  <p:stCondLst>
                                    <p:cond delay="500"/>
                                  </p:stCondLst>
                                  <p:childTnLst>
                                    <p:set>
                                      <p:cBhvr>
                                        <p:cTn id="52" dur="1" fill="hold">
                                          <p:stCondLst>
                                            <p:cond delay="0"/>
                                          </p:stCondLst>
                                        </p:cTn>
                                        <p:tgtEl>
                                          <p:spTgt spid="211977">
                                            <p:txEl>
                                              <p:pRg st="0" end="0"/>
                                            </p:txEl>
                                          </p:spTgt>
                                        </p:tgtEl>
                                        <p:attrNameLst>
                                          <p:attrName>style.visibility</p:attrName>
                                        </p:attrNameLst>
                                      </p:cBhvr>
                                      <p:to>
                                        <p:strVal val="visible"/>
                                      </p:to>
                                    </p:set>
                                    <p:animEffect transition="in" filter="wipe(left)">
                                      <p:cBhvr>
                                        <p:cTn id="53" dur="500"/>
                                        <p:tgtEl>
                                          <p:spTgt spid="211977">
                                            <p:txEl>
                                              <p:pRg st="0" end="0"/>
                                            </p:txEl>
                                          </p:spTgt>
                                        </p:tgtEl>
                                      </p:cBhvr>
                                    </p:animEffect>
                                  </p:childTnLst>
                                </p:cTn>
                              </p:par>
                            </p:childTnLst>
                          </p:cTn>
                        </p:par>
                        <p:par>
                          <p:cTn id="54" fill="hold" nodeType="afterGroup">
                            <p:stCondLst>
                              <p:cond delay="6000"/>
                            </p:stCondLst>
                            <p:childTnLst>
                              <p:par>
                                <p:cTn id="55" presetID="22" presetClass="entr" presetSubtype="8" fill="hold" grpId="0" nodeType="afterEffect">
                                  <p:stCondLst>
                                    <p:cond delay="500"/>
                                  </p:stCondLst>
                                  <p:childTnLst>
                                    <p:set>
                                      <p:cBhvr>
                                        <p:cTn id="56" dur="1" fill="hold">
                                          <p:stCondLst>
                                            <p:cond delay="0"/>
                                          </p:stCondLst>
                                        </p:cTn>
                                        <p:tgtEl>
                                          <p:spTgt spid="211984"/>
                                        </p:tgtEl>
                                        <p:attrNameLst>
                                          <p:attrName>style.visibility</p:attrName>
                                        </p:attrNameLst>
                                      </p:cBhvr>
                                      <p:to>
                                        <p:strVal val="visible"/>
                                      </p:to>
                                    </p:set>
                                    <p:animEffect transition="in" filter="wipe(left)">
                                      <p:cBhvr>
                                        <p:cTn id="57" dur="500"/>
                                        <p:tgtEl>
                                          <p:spTgt spid="211984"/>
                                        </p:tgtEl>
                                      </p:cBhvr>
                                    </p:animEffect>
                                  </p:childTnLst>
                                </p:cTn>
                              </p:par>
                            </p:childTnLst>
                          </p:cTn>
                        </p:par>
                        <p:par>
                          <p:cTn id="58" fill="hold" nodeType="afterGroup">
                            <p:stCondLst>
                              <p:cond delay="7000"/>
                            </p:stCondLst>
                            <p:childTnLst>
                              <p:par>
                                <p:cTn id="59" presetID="22" presetClass="entr" presetSubtype="8" fill="hold" grpId="0" nodeType="afterEffect">
                                  <p:stCondLst>
                                    <p:cond delay="500"/>
                                  </p:stCondLst>
                                  <p:childTnLst>
                                    <p:set>
                                      <p:cBhvr>
                                        <p:cTn id="60" dur="1" fill="hold">
                                          <p:stCondLst>
                                            <p:cond delay="0"/>
                                          </p:stCondLst>
                                        </p:cTn>
                                        <p:tgtEl>
                                          <p:spTgt spid="211985"/>
                                        </p:tgtEl>
                                        <p:attrNameLst>
                                          <p:attrName>style.visibility</p:attrName>
                                        </p:attrNameLst>
                                      </p:cBhvr>
                                      <p:to>
                                        <p:strVal val="visible"/>
                                      </p:to>
                                    </p:set>
                                    <p:animEffect transition="in" filter="wipe(left)">
                                      <p:cBhvr>
                                        <p:cTn id="61" dur="500"/>
                                        <p:tgtEl>
                                          <p:spTgt spid="211985"/>
                                        </p:tgtEl>
                                      </p:cBhvr>
                                    </p:animEffect>
                                  </p:childTnLst>
                                </p:cTn>
                              </p:par>
                            </p:childTnLst>
                          </p:cTn>
                        </p:par>
                        <p:par>
                          <p:cTn id="62" fill="hold" nodeType="afterGroup">
                            <p:stCondLst>
                              <p:cond delay="8000"/>
                            </p:stCondLst>
                            <p:childTnLst>
                              <p:par>
                                <p:cTn id="63" presetID="22" presetClass="entr" presetSubtype="8" fill="hold" grpId="0" nodeType="afterEffect">
                                  <p:stCondLst>
                                    <p:cond delay="500"/>
                                  </p:stCondLst>
                                  <p:childTnLst>
                                    <p:set>
                                      <p:cBhvr>
                                        <p:cTn id="64" dur="1" fill="hold">
                                          <p:stCondLst>
                                            <p:cond delay="0"/>
                                          </p:stCondLst>
                                        </p:cTn>
                                        <p:tgtEl>
                                          <p:spTgt spid="211978">
                                            <p:txEl>
                                              <p:pRg st="0" end="0"/>
                                            </p:txEl>
                                          </p:spTgt>
                                        </p:tgtEl>
                                        <p:attrNameLst>
                                          <p:attrName>style.visibility</p:attrName>
                                        </p:attrNameLst>
                                      </p:cBhvr>
                                      <p:to>
                                        <p:strVal val="visible"/>
                                      </p:to>
                                    </p:set>
                                    <p:animEffect transition="in" filter="wipe(left)">
                                      <p:cBhvr>
                                        <p:cTn id="65" dur="500"/>
                                        <p:tgtEl>
                                          <p:spTgt spid="211978">
                                            <p:txEl>
                                              <p:pRg st="0" end="0"/>
                                            </p:txEl>
                                          </p:spTgt>
                                        </p:tgtEl>
                                      </p:cBhvr>
                                    </p:animEffect>
                                  </p:childTnLst>
                                </p:cTn>
                              </p:par>
                            </p:childTnLst>
                          </p:cTn>
                        </p:par>
                        <p:par>
                          <p:cTn id="66" fill="hold" nodeType="afterGroup">
                            <p:stCondLst>
                              <p:cond delay="9000"/>
                            </p:stCondLst>
                            <p:childTnLst>
                              <p:par>
                                <p:cTn id="67" presetID="22" presetClass="entr" presetSubtype="8" fill="hold" grpId="0" nodeType="afterEffect">
                                  <p:stCondLst>
                                    <p:cond delay="500"/>
                                  </p:stCondLst>
                                  <p:childTnLst>
                                    <p:set>
                                      <p:cBhvr>
                                        <p:cTn id="68" dur="1" fill="hold">
                                          <p:stCondLst>
                                            <p:cond delay="0"/>
                                          </p:stCondLst>
                                        </p:cTn>
                                        <p:tgtEl>
                                          <p:spTgt spid="211986"/>
                                        </p:tgtEl>
                                        <p:attrNameLst>
                                          <p:attrName>style.visibility</p:attrName>
                                        </p:attrNameLst>
                                      </p:cBhvr>
                                      <p:to>
                                        <p:strVal val="visible"/>
                                      </p:to>
                                    </p:set>
                                    <p:animEffect transition="in" filter="wipe(left)">
                                      <p:cBhvr>
                                        <p:cTn id="69" dur="500"/>
                                        <p:tgtEl>
                                          <p:spTgt spid="211986"/>
                                        </p:tgtEl>
                                      </p:cBhvr>
                                    </p:animEffect>
                                  </p:childTnLst>
                                </p:cTn>
                              </p:par>
                            </p:childTnLst>
                          </p:cTn>
                        </p:par>
                        <p:par>
                          <p:cTn id="70" fill="hold" nodeType="afterGroup">
                            <p:stCondLst>
                              <p:cond delay="10000"/>
                            </p:stCondLst>
                            <p:childTnLst>
                              <p:par>
                                <p:cTn id="71" presetID="22" presetClass="entr" presetSubtype="8" fill="hold" grpId="0" nodeType="afterEffect">
                                  <p:stCondLst>
                                    <p:cond delay="500"/>
                                  </p:stCondLst>
                                  <p:childTnLst>
                                    <p:set>
                                      <p:cBhvr>
                                        <p:cTn id="72" dur="1" fill="hold">
                                          <p:stCondLst>
                                            <p:cond delay="0"/>
                                          </p:stCondLst>
                                        </p:cTn>
                                        <p:tgtEl>
                                          <p:spTgt spid="211987"/>
                                        </p:tgtEl>
                                        <p:attrNameLst>
                                          <p:attrName>style.visibility</p:attrName>
                                        </p:attrNameLst>
                                      </p:cBhvr>
                                      <p:to>
                                        <p:strVal val="visible"/>
                                      </p:to>
                                    </p:set>
                                    <p:animEffect transition="in" filter="wipe(left)">
                                      <p:cBhvr>
                                        <p:cTn id="73" dur="500"/>
                                        <p:tgtEl>
                                          <p:spTgt spid="211987"/>
                                        </p:tgtEl>
                                      </p:cBhvr>
                                    </p:animEffect>
                                  </p:childTnLst>
                                </p:cTn>
                              </p:par>
                            </p:childTnLst>
                          </p:cTn>
                        </p:par>
                        <p:par>
                          <p:cTn id="74" fill="hold" nodeType="afterGroup">
                            <p:stCondLst>
                              <p:cond delay="11000"/>
                            </p:stCondLst>
                            <p:childTnLst>
                              <p:par>
                                <p:cTn id="75" presetID="22" presetClass="entr" presetSubtype="8" fill="hold" grpId="0" nodeType="afterEffect">
                                  <p:stCondLst>
                                    <p:cond delay="500"/>
                                  </p:stCondLst>
                                  <p:childTnLst>
                                    <p:set>
                                      <p:cBhvr>
                                        <p:cTn id="76" dur="1" fill="hold">
                                          <p:stCondLst>
                                            <p:cond delay="0"/>
                                          </p:stCondLst>
                                        </p:cTn>
                                        <p:tgtEl>
                                          <p:spTgt spid="211979">
                                            <p:txEl>
                                              <p:pRg st="0" end="0"/>
                                            </p:txEl>
                                          </p:spTgt>
                                        </p:tgtEl>
                                        <p:attrNameLst>
                                          <p:attrName>style.visibility</p:attrName>
                                        </p:attrNameLst>
                                      </p:cBhvr>
                                      <p:to>
                                        <p:strVal val="visible"/>
                                      </p:to>
                                    </p:set>
                                    <p:animEffect transition="in" filter="wipe(left)">
                                      <p:cBhvr>
                                        <p:cTn id="77" dur="500"/>
                                        <p:tgtEl>
                                          <p:spTgt spid="211979">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11972"/>
                                        </p:tgtEl>
                                        <p:attrNameLst>
                                          <p:attrName>style.visibility</p:attrName>
                                        </p:attrNameLst>
                                      </p:cBhvr>
                                      <p:to>
                                        <p:strVal val="visible"/>
                                      </p:to>
                                    </p:set>
                                    <p:animEffect transition="in" filter="dissolve">
                                      <p:cBhvr>
                                        <p:cTn id="82" dur="500"/>
                                        <p:tgtEl>
                                          <p:spTgt spid="21197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211988"/>
                                        </p:tgtEl>
                                        <p:attrNameLst>
                                          <p:attrName>style.visibility</p:attrName>
                                        </p:attrNameLst>
                                      </p:cBhvr>
                                      <p:to>
                                        <p:strVal val="visible"/>
                                      </p:to>
                                    </p:set>
                                    <p:animEffect transition="in" filter="wipe(left)">
                                      <p:cBhvr>
                                        <p:cTn id="87" dur="500"/>
                                        <p:tgtEl>
                                          <p:spTgt spid="21198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11974"/>
                                        </p:tgtEl>
                                        <p:attrNameLst>
                                          <p:attrName>style.visibility</p:attrName>
                                        </p:attrNameLst>
                                      </p:cBhvr>
                                      <p:to>
                                        <p:strVal val="visible"/>
                                      </p:to>
                                    </p:set>
                                    <p:animEffect transition="in" filter="dissolve">
                                      <p:cBhvr>
                                        <p:cTn id="92" dur="500"/>
                                        <p:tgtEl>
                                          <p:spTgt spid="21197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212025"/>
                                        </p:tgtEl>
                                        <p:attrNameLst>
                                          <p:attrName>style.visibility</p:attrName>
                                        </p:attrNameLst>
                                      </p:cBhvr>
                                      <p:to>
                                        <p:strVal val="visible"/>
                                      </p:to>
                                    </p:set>
                                    <p:animEffect transition="in" filter="wipe(down)">
                                      <p:cBhvr>
                                        <p:cTn id="97" dur="500"/>
                                        <p:tgtEl>
                                          <p:spTgt spid="21202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11973">
                                            <p:txEl>
                                              <p:pRg st="0" end="0"/>
                                            </p:txEl>
                                          </p:spTgt>
                                        </p:tgtEl>
                                        <p:attrNameLst>
                                          <p:attrName>style.visibility</p:attrName>
                                        </p:attrNameLst>
                                      </p:cBhvr>
                                      <p:to>
                                        <p:strVal val="visible"/>
                                      </p:to>
                                    </p:set>
                                    <p:animEffect transition="in" filter="wipe(left)">
                                      <p:cBhvr>
                                        <p:cTn id="102" dur="500"/>
                                        <p:tgtEl>
                                          <p:spTgt spid="211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nimBg="1" autoUpdateAnimBg="0"/>
      <p:bldP spid="211971" grpId="0" build="p" autoUpdateAnimBg="0"/>
      <p:bldP spid="211972" grpId="0" animBg="1" autoUpdateAnimBg="0"/>
      <p:bldP spid="211973" grpId="0" build="p" autoUpdateAnimBg="0"/>
      <p:bldP spid="211974" grpId="0" animBg="1" autoUpdateAnimBg="0"/>
      <p:bldP spid="211976" grpId="0" build="p" autoUpdateAnimBg="0" advAuto="1000"/>
      <p:bldP spid="211977" grpId="0" build="p" autoUpdateAnimBg="0" advAuto="1000"/>
      <p:bldP spid="211978" grpId="0" build="p" autoUpdateAnimBg="0" advAuto="1000"/>
      <p:bldP spid="211979" grpId="0" build="p" autoUpdateAnimBg="0" advAuto="1000"/>
      <p:bldP spid="211980" grpId="0" autoUpdateAnimBg="0"/>
      <p:bldP spid="211981" grpId="0" autoUpdateAnimBg="0"/>
      <p:bldP spid="211982" grpId="0" autoUpdateAnimBg="0"/>
      <p:bldP spid="211983" grpId="0" autoUpdateAnimBg="0"/>
      <p:bldP spid="211984" grpId="0" autoUpdateAnimBg="0"/>
      <p:bldP spid="211985" grpId="0" autoUpdateAnimBg="0"/>
      <p:bldP spid="211986" grpId="0" autoUpdateAnimBg="0"/>
      <p:bldP spid="21198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descr="Large confetti"/>
          <p:cNvSpPr>
            <a:spLocks noGrp="1" noChangeArrowheads="1"/>
          </p:cNvSpPr>
          <p:nvPr>
            <p:ph type="title" idx="4294967295"/>
          </p:nvPr>
        </p:nvSpPr>
        <p:spPr/>
        <p:txBody>
          <a:bodyPr anchor="b"/>
          <a:lstStyle/>
          <a:p>
            <a:r>
              <a:rPr lang="en-US" altLang="zh-CN" sz="4000" b="1">
                <a:solidFill>
                  <a:srgbClr val="FF9900"/>
                </a:solidFill>
                <a:latin typeface="宋体" pitchFamily="2" charset="-122"/>
              </a:rPr>
              <a:t>EDA</a:t>
            </a:r>
            <a:r>
              <a:rPr lang="zh-CN" altLang="en-US" sz="4000" b="1">
                <a:solidFill>
                  <a:srgbClr val="FF9900"/>
                </a:solidFill>
                <a:latin typeface="宋体" pitchFamily="2" charset="-122"/>
              </a:rPr>
              <a:t>工具介绍</a:t>
            </a:r>
            <a:endParaRPr lang="zh-CN" altLang="en-US" b="1">
              <a:solidFill>
                <a:srgbClr val="FF9900"/>
              </a:solidFill>
            </a:endParaRPr>
          </a:p>
        </p:txBody>
      </p:sp>
      <p:sp>
        <p:nvSpPr>
          <p:cNvPr id="302083" name="Rectangle 3"/>
          <p:cNvSpPr>
            <a:spLocks noGrp="1" noChangeArrowheads="1"/>
          </p:cNvSpPr>
          <p:nvPr>
            <p:ph type="body" idx="4294967295"/>
          </p:nvPr>
        </p:nvSpPr>
        <p:spPr>
          <a:xfrm>
            <a:off x="228600" y="1143000"/>
            <a:ext cx="8610600" cy="5105400"/>
          </a:xfrm>
        </p:spPr>
        <p:txBody>
          <a:bodyPr/>
          <a:lstStyle/>
          <a:p>
            <a:pPr algn="just">
              <a:lnSpc>
                <a:spcPct val="90000"/>
              </a:lnSpc>
              <a:buFont typeface="Wingdings" pitchFamily="2" charset="2"/>
              <a:buNone/>
            </a:pPr>
            <a:r>
              <a:rPr lang="zh-CN" altLang="en-US" b="1">
                <a:latin typeface="宋体" pitchFamily="2" charset="-122"/>
              </a:rPr>
              <a:t>本书配套的实验设备对应的</a:t>
            </a:r>
            <a:r>
              <a:rPr lang="en-US" altLang="zh-CN" b="1">
                <a:latin typeface="宋体" pitchFamily="2" charset="-122"/>
              </a:rPr>
              <a:t>EDA</a:t>
            </a:r>
            <a:r>
              <a:rPr lang="zh-CN" altLang="en-US" b="1">
                <a:latin typeface="宋体" pitchFamily="2" charset="-122"/>
              </a:rPr>
              <a:t>工具：</a:t>
            </a:r>
          </a:p>
          <a:p>
            <a:pPr algn="just">
              <a:lnSpc>
                <a:spcPct val="90000"/>
              </a:lnSpc>
            </a:pPr>
            <a:r>
              <a:rPr lang="zh-CN" altLang="en-US" b="1">
                <a:latin typeface="宋体" pitchFamily="2" charset="-122"/>
                <a:ea typeface="黑体" pitchFamily="2" charset="-122"/>
              </a:rPr>
              <a:t>仿真工具</a:t>
            </a:r>
            <a:r>
              <a:rPr lang="en-US" altLang="zh-CN" b="1">
                <a:latin typeface="宋体" pitchFamily="2" charset="-122"/>
                <a:ea typeface="黑体" pitchFamily="2" charset="-122"/>
              </a:rPr>
              <a:t>Modelsim</a:t>
            </a:r>
          </a:p>
          <a:p>
            <a:pPr algn="just">
              <a:lnSpc>
                <a:spcPct val="90000"/>
              </a:lnSpc>
            </a:pPr>
            <a:r>
              <a:rPr lang="zh-CN" altLang="en-US" b="1">
                <a:latin typeface="宋体" pitchFamily="2" charset="-122"/>
                <a:ea typeface="黑体" pitchFamily="2" charset="-122"/>
              </a:rPr>
              <a:t>综合工具</a:t>
            </a:r>
            <a:r>
              <a:rPr lang="en-US" altLang="zh-CN" b="1">
                <a:latin typeface="宋体" pitchFamily="2" charset="-122"/>
                <a:ea typeface="黑体" pitchFamily="2" charset="-122"/>
              </a:rPr>
              <a:t>Synplify</a:t>
            </a:r>
          </a:p>
          <a:p>
            <a:pPr algn="just">
              <a:lnSpc>
                <a:spcPct val="90000"/>
              </a:lnSpc>
            </a:pPr>
            <a:r>
              <a:rPr lang="zh-CN" altLang="en-US" b="1">
                <a:latin typeface="宋体" pitchFamily="2" charset="-122"/>
              </a:rPr>
              <a:t>集成开发环境</a:t>
            </a:r>
            <a:r>
              <a:rPr lang="en-US" altLang="zh-CN" b="1">
                <a:latin typeface="宋体" pitchFamily="2" charset="-122"/>
              </a:rPr>
              <a:t>Libero IDE ：Actel</a:t>
            </a:r>
            <a:r>
              <a:rPr lang="zh-CN" altLang="en-US" b="1">
                <a:latin typeface="宋体" pitchFamily="2" charset="-122"/>
              </a:rPr>
              <a:t>的 </a:t>
            </a:r>
            <a:r>
              <a:rPr lang="en-US" altLang="zh-CN" b="1">
                <a:latin typeface="宋体" pitchFamily="2" charset="-122"/>
              </a:rPr>
              <a:t>FPGA</a:t>
            </a:r>
            <a:r>
              <a:rPr lang="zh-CN" altLang="en-US" b="1">
                <a:latin typeface="宋体" pitchFamily="2" charset="-122"/>
              </a:rPr>
              <a:t>集成开发环境</a:t>
            </a:r>
          </a:p>
          <a:p>
            <a:pPr lvl="1" algn="just">
              <a:lnSpc>
                <a:spcPct val="90000"/>
              </a:lnSpc>
              <a:buFont typeface="Wingdings" pitchFamily="2" charset="2"/>
              <a:buNone/>
            </a:pPr>
            <a:r>
              <a:rPr lang="zh-CN" altLang="en-US" sz="2400" b="1">
                <a:latin typeface="宋体" pitchFamily="2" charset="-122"/>
              </a:rPr>
              <a:t>（1）</a:t>
            </a:r>
            <a:r>
              <a:rPr lang="en-US" altLang="zh-CN" sz="2400" b="1">
                <a:latin typeface="宋体" pitchFamily="2" charset="-122"/>
              </a:rPr>
              <a:t>Modelsim</a:t>
            </a:r>
          </a:p>
          <a:p>
            <a:pPr lvl="1" algn="just">
              <a:lnSpc>
                <a:spcPct val="90000"/>
              </a:lnSpc>
              <a:buFont typeface="Wingdings" pitchFamily="2" charset="2"/>
              <a:buNone/>
            </a:pPr>
            <a:r>
              <a:rPr lang="en-US" altLang="zh-CN" sz="2400" b="1">
                <a:latin typeface="宋体" pitchFamily="2" charset="-122"/>
              </a:rPr>
              <a:t>（2）Synplify</a:t>
            </a:r>
          </a:p>
          <a:p>
            <a:pPr lvl="1" algn="just">
              <a:lnSpc>
                <a:spcPct val="90000"/>
              </a:lnSpc>
              <a:buFont typeface="Wingdings" pitchFamily="2" charset="2"/>
              <a:buNone/>
            </a:pPr>
            <a:r>
              <a:rPr lang="en-US" altLang="zh-CN" sz="2400" b="1">
                <a:latin typeface="宋体" pitchFamily="2" charset="-122"/>
              </a:rPr>
              <a:t>（3）HDL Editer，HDL</a:t>
            </a:r>
            <a:r>
              <a:rPr lang="zh-CN" altLang="en-US" sz="2400" b="1">
                <a:latin typeface="宋体" pitchFamily="2" charset="-122"/>
              </a:rPr>
              <a:t>代码编辑器。</a:t>
            </a:r>
          </a:p>
          <a:p>
            <a:pPr lvl="1" algn="just">
              <a:lnSpc>
                <a:spcPct val="90000"/>
              </a:lnSpc>
              <a:buFont typeface="Wingdings" pitchFamily="2" charset="2"/>
              <a:buNone/>
            </a:pPr>
            <a:r>
              <a:rPr lang="zh-CN" altLang="en-US" sz="2400" b="1">
                <a:latin typeface="宋体" pitchFamily="2" charset="-122"/>
              </a:rPr>
              <a:t>（4）</a:t>
            </a:r>
            <a:r>
              <a:rPr lang="en-US" altLang="zh-CN" sz="2400" b="1">
                <a:latin typeface="宋体" pitchFamily="2" charset="-122"/>
              </a:rPr>
              <a:t>SmartDesign，</a:t>
            </a:r>
            <a:r>
              <a:rPr lang="zh-CN" altLang="en-US" sz="2400" b="1">
                <a:latin typeface="宋体" pitchFamily="2" charset="-122"/>
              </a:rPr>
              <a:t>基于原理图和模块输入设计</a:t>
            </a:r>
          </a:p>
          <a:p>
            <a:pPr lvl="1" algn="just">
              <a:lnSpc>
                <a:spcPct val="90000"/>
              </a:lnSpc>
              <a:buFont typeface="Wingdings" pitchFamily="2" charset="2"/>
              <a:buNone/>
            </a:pPr>
            <a:r>
              <a:rPr lang="zh-CN" altLang="en-US" sz="2400" b="1">
                <a:latin typeface="宋体" pitchFamily="2" charset="-122"/>
              </a:rPr>
              <a:t>（5）</a:t>
            </a:r>
            <a:r>
              <a:rPr lang="en-US" altLang="zh-CN" sz="2400" b="1">
                <a:latin typeface="宋体" pitchFamily="2" charset="-122"/>
              </a:rPr>
              <a:t>Designer，FPGA</a:t>
            </a:r>
            <a:r>
              <a:rPr lang="zh-CN" altLang="en-US" sz="2400" b="1">
                <a:latin typeface="宋体" pitchFamily="2" charset="-122"/>
              </a:rPr>
              <a:t>的高效布局布线工具</a:t>
            </a:r>
          </a:p>
          <a:p>
            <a:pPr lvl="1" algn="just">
              <a:lnSpc>
                <a:spcPct val="90000"/>
              </a:lnSpc>
              <a:buFont typeface="Wingdings" pitchFamily="2" charset="2"/>
              <a:buNone/>
            </a:pPr>
            <a:r>
              <a:rPr lang="zh-CN" altLang="en-US" sz="2400" b="1">
                <a:latin typeface="宋体" pitchFamily="2" charset="-122"/>
              </a:rPr>
              <a:t>（6）</a:t>
            </a:r>
            <a:r>
              <a:rPr lang="en-US" altLang="zh-CN" sz="2400" b="1">
                <a:latin typeface="宋体" pitchFamily="2" charset="-122"/>
              </a:rPr>
              <a:t>FlashPro，</a:t>
            </a:r>
            <a:r>
              <a:rPr lang="zh-CN" altLang="en-US" sz="2400" b="1">
                <a:latin typeface="宋体" pitchFamily="2" charset="-122"/>
              </a:rPr>
              <a:t>编程软件</a:t>
            </a:r>
          </a:p>
        </p:txBody>
      </p:sp>
    </p:spTree>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rrowheads="1"/>
          </p:cNvSpPr>
          <p:nvPr>
            <p:ph type="body" idx="1"/>
          </p:nvPr>
        </p:nvSpPr>
        <p:spPr>
          <a:xfrm>
            <a:off x="304800" y="692150"/>
            <a:ext cx="8540750" cy="5175250"/>
          </a:xfrm>
        </p:spPr>
        <p:txBody>
          <a:bodyPr/>
          <a:lstStyle/>
          <a:p>
            <a:pPr lvl="1">
              <a:buFont typeface="Wingdings" pitchFamily="2" charset="2"/>
              <a:buNone/>
            </a:pPr>
            <a:r>
              <a:rPr lang="en-US" altLang="zh-CN" b="1"/>
              <a:t>2) </a:t>
            </a:r>
            <a:r>
              <a:rPr lang="zh-CN" altLang="en-US" b="1"/>
              <a:t>或运算</a:t>
            </a:r>
            <a:br>
              <a:rPr lang="zh-CN" altLang="en-US" b="1"/>
            </a:br>
            <a:r>
              <a:rPr lang="zh-CN" altLang="en-US" b="1"/>
              <a:t>若决定一件事情的各个条件中，只要有一个条件具备，事情就会发生，则这样的因果关系称为或逻辑关系。</a:t>
            </a:r>
          </a:p>
        </p:txBody>
      </p:sp>
      <p:graphicFrame>
        <p:nvGraphicFramePr>
          <p:cNvPr id="212995" name="Object 3"/>
          <p:cNvGraphicFramePr>
            <a:graphicFrameLocks noChangeAspect="1"/>
          </p:cNvGraphicFramePr>
          <p:nvPr/>
        </p:nvGraphicFramePr>
        <p:xfrm>
          <a:off x="2411413" y="5876925"/>
          <a:ext cx="1708150" cy="414338"/>
        </p:xfrm>
        <a:graphic>
          <a:graphicData uri="http://schemas.openxmlformats.org/presentationml/2006/ole">
            <mc:AlternateContent xmlns:mc="http://schemas.openxmlformats.org/markup-compatibility/2006">
              <mc:Choice xmlns:v="urn:schemas-microsoft-com:vml" Requires="v">
                <p:oleObj spid="_x0000_s213059" name="Equation" r:id="rId3" imgW="672840" imgH="164880" progId="Equation.3">
                  <p:embed/>
                </p:oleObj>
              </mc:Choice>
              <mc:Fallback>
                <p:oleObj name="Equation" r:id="rId3" imgW="672840" imgH="1648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5876925"/>
                        <a:ext cx="170815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996" name="Text Box 4"/>
          <p:cNvSpPr txBox="1">
            <a:spLocks noChangeArrowheads="1"/>
          </p:cNvSpPr>
          <p:nvPr/>
        </p:nvSpPr>
        <p:spPr bwMode="auto">
          <a:xfrm>
            <a:off x="5940425" y="5949950"/>
            <a:ext cx="24082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0000"/>
              </a:lnSpc>
              <a:spcBef>
                <a:spcPct val="0"/>
              </a:spcBef>
              <a:buSzTx/>
            </a:pPr>
            <a:r>
              <a:rPr lang="zh-CN" altLang="en-US" sz="2400">
                <a:solidFill>
                  <a:srgbClr val="FF0066"/>
                </a:solidFill>
                <a:latin typeface="宋体" pitchFamily="2" charset="-122"/>
              </a:rPr>
              <a:t>或门</a:t>
            </a:r>
            <a:r>
              <a:rPr lang="zh-CN" altLang="en-US" sz="2400">
                <a:solidFill>
                  <a:schemeClr val="tx1"/>
                </a:solidFill>
                <a:latin typeface="宋体" pitchFamily="2" charset="-122"/>
              </a:rPr>
              <a:t>（</a:t>
            </a:r>
            <a:r>
              <a:rPr lang="en-US" altLang="zh-CN" sz="2400">
                <a:solidFill>
                  <a:schemeClr val="tx1"/>
                </a:solidFill>
              </a:rPr>
              <a:t>OR  gate</a:t>
            </a:r>
            <a:r>
              <a:rPr lang="en-US" altLang="zh-CN" sz="2400">
                <a:solidFill>
                  <a:schemeClr val="tx1"/>
                </a:solidFill>
                <a:latin typeface="宋体" pitchFamily="2" charset="-122"/>
              </a:rPr>
              <a:t>)</a:t>
            </a:r>
          </a:p>
        </p:txBody>
      </p:sp>
      <p:grpSp>
        <p:nvGrpSpPr>
          <p:cNvPr id="212997" name="Group 5"/>
          <p:cNvGrpSpPr>
            <a:grpSpLocks/>
          </p:cNvGrpSpPr>
          <p:nvPr/>
        </p:nvGrpSpPr>
        <p:grpSpPr bwMode="auto">
          <a:xfrm>
            <a:off x="4022725" y="1982788"/>
            <a:ext cx="4613275" cy="2444750"/>
            <a:chOff x="2550" y="1269"/>
            <a:chExt cx="2906" cy="1540"/>
          </a:xfrm>
        </p:grpSpPr>
        <p:sp>
          <p:nvSpPr>
            <p:cNvPr id="212998" name="Line 6"/>
            <p:cNvSpPr>
              <a:spLocks noChangeShapeType="1"/>
            </p:cNvSpPr>
            <p:nvPr/>
          </p:nvSpPr>
          <p:spPr bwMode="auto">
            <a:xfrm flipV="1">
              <a:off x="3933" y="1490"/>
              <a:ext cx="236" cy="117"/>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999" name="Oval 7"/>
            <p:cNvSpPr>
              <a:spLocks noChangeArrowheads="1"/>
            </p:cNvSpPr>
            <p:nvPr/>
          </p:nvSpPr>
          <p:spPr bwMode="auto">
            <a:xfrm>
              <a:off x="3874" y="1584"/>
              <a:ext cx="59"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3000" name="Rectangle 8"/>
            <p:cNvSpPr>
              <a:spLocks noChangeArrowheads="1"/>
            </p:cNvSpPr>
            <p:nvPr/>
          </p:nvSpPr>
          <p:spPr bwMode="auto">
            <a:xfrm>
              <a:off x="3811" y="1269"/>
              <a:ext cx="5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100000"/>
                </a:lnSpc>
                <a:spcBef>
                  <a:spcPct val="0"/>
                </a:spcBef>
                <a:buSzTx/>
              </a:pPr>
              <a:r>
                <a:rPr lang="zh-CN" altLang="en-US" sz="2400">
                  <a:solidFill>
                    <a:srgbClr val="0033CC"/>
                  </a:solidFill>
                  <a:latin typeface="宋体" pitchFamily="2" charset="-122"/>
                </a:rPr>
                <a:t>开关</a:t>
              </a:r>
              <a:r>
                <a:rPr lang="en-US" altLang="zh-CN" sz="2400" i="1">
                  <a:solidFill>
                    <a:srgbClr val="0033CC"/>
                  </a:solidFill>
                </a:rPr>
                <a:t>A</a:t>
              </a:r>
            </a:p>
          </p:txBody>
        </p:sp>
        <p:sp>
          <p:nvSpPr>
            <p:cNvPr id="213001" name="Rectangle 9"/>
            <p:cNvSpPr>
              <a:spLocks noChangeArrowheads="1"/>
            </p:cNvSpPr>
            <p:nvPr/>
          </p:nvSpPr>
          <p:spPr bwMode="auto">
            <a:xfrm>
              <a:off x="3800" y="2192"/>
              <a:ext cx="5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100000"/>
                </a:lnSpc>
                <a:spcBef>
                  <a:spcPct val="0"/>
                </a:spcBef>
                <a:buSzTx/>
              </a:pPr>
              <a:r>
                <a:rPr lang="zh-CN" altLang="en-US" sz="2400">
                  <a:solidFill>
                    <a:srgbClr val="0033CC"/>
                  </a:solidFill>
                </a:rPr>
                <a:t>开关</a:t>
              </a:r>
              <a:r>
                <a:rPr lang="en-US" altLang="zh-CN" sz="2400" i="1">
                  <a:solidFill>
                    <a:srgbClr val="0033CC"/>
                  </a:solidFill>
                </a:rPr>
                <a:t>B</a:t>
              </a:r>
            </a:p>
          </p:txBody>
        </p:sp>
        <p:sp>
          <p:nvSpPr>
            <p:cNvPr id="213002" name="Line 10"/>
            <p:cNvSpPr>
              <a:spLocks noChangeShapeType="1"/>
            </p:cNvSpPr>
            <p:nvPr/>
          </p:nvSpPr>
          <p:spPr bwMode="auto">
            <a:xfrm>
              <a:off x="4692" y="2286"/>
              <a:ext cx="177" cy="177"/>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03" name="Line 11"/>
            <p:cNvSpPr>
              <a:spLocks noChangeShapeType="1"/>
            </p:cNvSpPr>
            <p:nvPr/>
          </p:nvSpPr>
          <p:spPr bwMode="auto">
            <a:xfrm flipH="1">
              <a:off x="4692" y="2286"/>
              <a:ext cx="177" cy="177"/>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04" name="Line 12"/>
            <p:cNvSpPr>
              <a:spLocks noChangeShapeType="1"/>
            </p:cNvSpPr>
            <p:nvPr/>
          </p:nvSpPr>
          <p:spPr bwMode="auto">
            <a:xfrm flipH="1" flipV="1">
              <a:off x="4774" y="1862"/>
              <a:ext cx="0" cy="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05" name="Line 13"/>
            <p:cNvSpPr>
              <a:spLocks noChangeShapeType="1"/>
            </p:cNvSpPr>
            <p:nvPr/>
          </p:nvSpPr>
          <p:spPr bwMode="auto">
            <a:xfrm flipH="1" flipV="1">
              <a:off x="3235" y="1859"/>
              <a:ext cx="35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06" name="Line 14"/>
            <p:cNvSpPr>
              <a:spLocks noChangeShapeType="1"/>
            </p:cNvSpPr>
            <p:nvPr/>
          </p:nvSpPr>
          <p:spPr bwMode="auto">
            <a:xfrm>
              <a:off x="3240" y="1858"/>
              <a:ext cx="0" cy="4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07" name="Line 15"/>
            <p:cNvSpPr>
              <a:spLocks noChangeShapeType="1"/>
            </p:cNvSpPr>
            <p:nvPr/>
          </p:nvSpPr>
          <p:spPr bwMode="auto">
            <a:xfrm>
              <a:off x="3240" y="2448"/>
              <a:ext cx="0" cy="3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08" name="Line 16"/>
            <p:cNvSpPr>
              <a:spLocks noChangeShapeType="1"/>
            </p:cNvSpPr>
            <p:nvPr/>
          </p:nvSpPr>
          <p:spPr bwMode="auto">
            <a:xfrm flipV="1">
              <a:off x="3233" y="2802"/>
              <a:ext cx="154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09" name="Line 17"/>
            <p:cNvSpPr>
              <a:spLocks noChangeShapeType="1"/>
            </p:cNvSpPr>
            <p:nvPr/>
          </p:nvSpPr>
          <p:spPr bwMode="auto">
            <a:xfrm flipH="1" flipV="1">
              <a:off x="4775" y="2529"/>
              <a:ext cx="0" cy="2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10" name="Line 18"/>
            <p:cNvSpPr>
              <a:spLocks noChangeShapeType="1"/>
            </p:cNvSpPr>
            <p:nvPr/>
          </p:nvSpPr>
          <p:spPr bwMode="auto">
            <a:xfrm>
              <a:off x="3063" y="2330"/>
              <a:ext cx="354" cy="1"/>
            </a:xfrm>
            <a:prstGeom prst="line">
              <a:avLst/>
            </a:prstGeom>
            <a:noFill/>
            <a:ln w="317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11" name="Line 19"/>
            <p:cNvSpPr>
              <a:spLocks noChangeShapeType="1"/>
            </p:cNvSpPr>
            <p:nvPr/>
          </p:nvSpPr>
          <p:spPr bwMode="auto">
            <a:xfrm>
              <a:off x="3181" y="2448"/>
              <a:ext cx="118" cy="0"/>
            </a:xfrm>
            <a:prstGeom prst="line">
              <a:avLst/>
            </a:prstGeom>
            <a:noFill/>
            <a:ln w="61913">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12" name="Line 20"/>
            <p:cNvSpPr>
              <a:spLocks noChangeShapeType="1"/>
            </p:cNvSpPr>
            <p:nvPr/>
          </p:nvSpPr>
          <p:spPr bwMode="auto">
            <a:xfrm flipV="1">
              <a:off x="3934" y="1976"/>
              <a:ext cx="236" cy="118"/>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13" name="Oval 21"/>
            <p:cNvSpPr>
              <a:spLocks noChangeArrowheads="1"/>
            </p:cNvSpPr>
            <p:nvPr/>
          </p:nvSpPr>
          <p:spPr bwMode="auto">
            <a:xfrm>
              <a:off x="3874" y="2072"/>
              <a:ext cx="59"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3014" name="Rectangle 22"/>
            <p:cNvSpPr>
              <a:spLocks noChangeArrowheads="1"/>
            </p:cNvSpPr>
            <p:nvPr/>
          </p:nvSpPr>
          <p:spPr bwMode="auto">
            <a:xfrm>
              <a:off x="5024" y="2249"/>
              <a:ext cx="4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lnSpc>
                  <a:spcPct val="100000"/>
                </a:lnSpc>
                <a:spcBef>
                  <a:spcPct val="0"/>
                </a:spcBef>
                <a:buSzTx/>
              </a:pPr>
              <a:r>
                <a:rPr lang="zh-CN" altLang="en-US" sz="2400">
                  <a:solidFill>
                    <a:srgbClr val="FF0066"/>
                  </a:solidFill>
                </a:rPr>
                <a:t>灯</a:t>
              </a:r>
              <a:r>
                <a:rPr lang="en-US" altLang="zh-CN" sz="2400" i="1">
                  <a:solidFill>
                    <a:srgbClr val="FF0066"/>
                  </a:solidFill>
                </a:rPr>
                <a:t>Y</a:t>
              </a:r>
            </a:p>
          </p:txBody>
        </p:sp>
        <p:sp>
          <p:nvSpPr>
            <p:cNvPr id="213015" name="Line 23"/>
            <p:cNvSpPr>
              <a:spLocks noChangeShapeType="1"/>
            </p:cNvSpPr>
            <p:nvPr/>
          </p:nvSpPr>
          <p:spPr bwMode="auto">
            <a:xfrm>
              <a:off x="3593" y="1622"/>
              <a:ext cx="1" cy="4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16" name="Line 24"/>
            <p:cNvSpPr>
              <a:spLocks noChangeShapeType="1"/>
            </p:cNvSpPr>
            <p:nvPr/>
          </p:nvSpPr>
          <p:spPr bwMode="auto">
            <a:xfrm flipV="1">
              <a:off x="3591" y="2097"/>
              <a:ext cx="28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17" name="Line 25"/>
            <p:cNvSpPr>
              <a:spLocks noChangeShapeType="1"/>
            </p:cNvSpPr>
            <p:nvPr/>
          </p:nvSpPr>
          <p:spPr bwMode="auto">
            <a:xfrm flipV="1">
              <a:off x="3589" y="1622"/>
              <a:ext cx="29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18" name="Line 26"/>
            <p:cNvSpPr>
              <a:spLocks noChangeShapeType="1"/>
            </p:cNvSpPr>
            <p:nvPr/>
          </p:nvSpPr>
          <p:spPr bwMode="auto">
            <a:xfrm flipV="1">
              <a:off x="4195" y="1626"/>
              <a:ext cx="29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19" name="Line 27"/>
            <p:cNvSpPr>
              <a:spLocks noChangeShapeType="1"/>
            </p:cNvSpPr>
            <p:nvPr/>
          </p:nvSpPr>
          <p:spPr bwMode="auto">
            <a:xfrm>
              <a:off x="4478" y="1622"/>
              <a:ext cx="1" cy="4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20" name="Line 28"/>
            <p:cNvSpPr>
              <a:spLocks noChangeShapeType="1"/>
            </p:cNvSpPr>
            <p:nvPr/>
          </p:nvSpPr>
          <p:spPr bwMode="auto">
            <a:xfrm flipH="1" flipV="1">
              <a:off x="4191" y="2087"/>
              <a:ext cx="2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21" name="Line 29"/>
            <p:cNvSpPr>
              <a:spLocks noChangeShapeType="1"/>
            </p:cNvSpPr>
            <p:nvPr/>
          </p:nvSpPr>
          <p:spPr bwMode="auto">
            <a:xfrm flipH="1" flipV="1">
              <a:off x="4478" y="1859"/>
              <a:ext cx="30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022" name="Oval 30"/>
            <p:cNvSpPr>
              <a:spLocks noChangeArrowheads="1"/>
            </p:cNvSpPr>
            <p:nvPr/>
          </p:nvSpPr>
          <p:spPr bwMode="auto">
            <a:xfrm>
              <a:off x="3562" y="1838"/>
              <a:ext cx="59" cy="52"/>
            </a:xfrm>
            <a:prstGeom prst="ellipse">
              <a:avLst/>
            </a:prstGeom>
            <a:solidFill>
              <a:srgbClr val="000000"/>
            </a:solidFill>
            <a:ln w="28575">
              <a:solidFill>
                <a:srgbClr val="000000"/>
              </a:solidFill>
              <a:round/>
              <a:headEnd/>
              <a:tailEnd/>
            </a:ln>
          </p:spPr>
          <p:txBody>
            <a:bodyPr/>
            <a:lstStyle/>
            <a:p>
              <a:endParaRPr lang="zh-CN" altLang="en-US"/>
            </a:p>
          </p:txBody>
        </p:sp>
        <p:sp>
          <p:nvSpPr>
            <p:cNvPr id="213023" name="Oval 31"/>
            <p:cNvSpPr>
              <a:spLocks noChangeArrowheads="1"/>
            </p:cNvSpPr>
            <p:nvPr/>
          </p:nvSpPr>
          <p:spPr bwMode="auto">
            <a:xfrm>
              <a:off x="4446" y="1836"/>
              <a:ext cx="59" cy="52"/>
            </a:xfrm>
            <a:prstGeom prst="ellipse">
              <a:avLst/>
            </a:prstGeom>
            <a:solidFill>
              <a:srgbClr val="000000"/>
            </a:solidFill>
            <a:ln w="28575">
              <a:solidFill>
                <a:srgbClr val="000000"/>
              </a:solidFill>
              <a:round/>
              <a:headEnd/>
              <a:tailEnd/>
            </a:ln>
          </p:spPr>
          <p:txBody>
            <a:bodyPr/>
            <a:lstStyle/>
            <a:p>
              <a:endParaRPr lang="zh-CN" altLang="en-US"/>
            </a:p>
          </p:txBody>
        </p:sp>
        <p:sp>
          <p:nvSpPr>
            <p:cNvPr id="213024" name="Text Box 32"/>
            <p:cNvSpPr txBox="1">
              <a:spLocks noChangeArrowheads="1"/>
            </p:cNvSpPr>
            <p:nvPr/>
          </p:nvSpPr>
          <p:spPr bwMode="auto">
            <a:xfrm>
              <a:off x="2550" y="2223"/>
              <a:ext cx="502"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eaLnBrk="0" hangingPunct="0">
                <a:lnSpc>
                  <a:spcPct val="100000"/>
                </a:lnSpc>
                <a:spcBef>
                  <a:spcPct val="0"/>
                </a:spcBef>
                <a:buSzTx/>
              </a:pPr>
              <a:r>
                <a:rPr lang="zh-CN" altLang="en-US" sz="2400">
                  <a:solidFill>
                    <a:srgbClr val="FF0066"/>
                  </a:solidFill>
                </a:rPr>
                <a:t>电源</a:t>
              </a:r>
            </a:p>
          </p:txBody>
        </p:sp>
        <p:sp>
          <p:nvSpPr>
            <p:cNvPr id="213025" name="Oval 33"/>
            <p:cNvSpPr>
              <a:spLocks noChangeArrowheads="1"/>
            </p:cNvSpPr>
            <p:nvPr/>
          </p:nvSpPr>
          <p:spPr bwMode="auto">
            <a:xfrm>
              <a:off x="4633" y="2227"/>
              <a:ext cx="295" cy="29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3026" name="Text Box 34"/>
          <p:cNvSpPr txBox="1">
            <a:spLocks noChangeArrowheads="1"/>
          </p:cNvSpPr>
          <p:nvPr/>
        </p:nvSpPr>
        <p:spPr bwMode="auto">
          <a:xfrm>
            <a:off x="1531938" y="2492375"/>
            <a:ext cx="1303337" cy="528638"/>
          </a:xfrm>
          <a:prstGeom prst="rect">
            <a:avLst/>
          </a:prstGeom>
          <a:solidFill>
            <a:srgbClr val="CC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rgbClr val="0033CC"/>
                </a:solidFill>
              </a:rPr>
              <a:t>真值表</a:t>
            </a:r>
          </a:p>
        </p:txBody>
      </p:sp>
      <p:sp>
        <p:nvSpPr>
          <p:cNvPr id="213027" name="Text Box 35"/>
          <p:cNvSpPr txBox="1">
            <a:spLocks noChangeArrowheads="1"/>
          </p:cNvSpPr>
          <p:nvPr/>
        </p:nvSpPr>
        <p:spPr bwMode="auto">
          <a:xfrm>
            <a:off x="684213" y="5589588"/>
            <a:ext cx="1439862" cy="955675"/>
          </a:xfrm>
          <a:prstGeom prst="rect">
            <a:avLst/>
          </a:prstGeom>
          <a:solidFill>
            <a:srgbClr val="CC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zh-CN" altLang="en-US" sz="2800">
                <a:solidFill>
                  <a:srgbClr val="0033CC"/>
                </a:solidFill>
              </a:rPr>
              <a:t>逻辑函数式</a:t>
            </a:r>
          </a:p>
        </p:txBody>
      </p:sp>
      <p:sp>
        <p:nvSpPr>
          <p:cNvPr id="213028" name="Text Box 36"/>
          <p:cNvSpPr txBox="1">
            <a:spLocks noChangeArrowheads="1"/>
          </p:cNvSpPr>
          <p:nvPr/>
        </p:nvSpPr>
        <p:spPr bwMode="auto">
          <a:xfrm>
            <a:off x="4787900" y="4724400"/>
            <a:ext cx="550863" cy="1809750"/>
          </a:xfrm>
          <a:prstGeom prst="rect">
            <a:avLst/>
          </a:prstGeom>
          <a:solidFill>
            <a:srgbClr val="CCFFFF"/>
          </a:solidFill>
          <a:ln w="9525">
            <a:solidFill>
              <a:srgbClr val="0033CC"/>
            </a:solidFill>
            <a:miter lim="800000"/>
            <a:headEnd/>
            <a:tailEnd/>
          </a:ln>
        </p:spPr>
        <p:txBody>
          <a:bodyPr wrap="none">
            <a:spAutoFit/>
          </a:bodyPr>
          <a:lstStyle/>
          <a:p>
            <a:pPr algn="l">
              <a:lnSpc>
                <a:spcPct val="100000"/>
              </a:lnSpc>
              <a:spcBef>
                <a:spcPct val="0"/>
              </a:spcBef>
              <a:buSzTx/>
            </a:pPr>
            <a:r>
              <a:rPr lang="zh-CN" altLang="en-US" sz="2800">
                <a:solidFill>
                  <a:srgbClr val="0033CC"/>
                </a:solidFill>
              </a:rPr>
              <a:t>逻</a:t>
            </a:r>
          </a:p>
          <a:p>
            <a:pPr algn="l">
              <a:lnSpc>
                <a:spcPct val="100000"/>
              </a:lnSpc>
              <a:spcBef>
                <a:spcPct val="0"/>
              </a:spcBef>
              <a:buSzTx/>
            </a:pPr>
            <a:r>
              <a:rPr lang="zh-CN" altLang="en-US" sz="2800">
                <a:solidFill>
                  <a:srgbClr val="0033CC"/>
                </a:solidFill>
              </a:rPr>
              <a:t>辑</a:t>
            </a:r>
          </a:p>
          <a:p>
            <a:pPr algn="l">
              <a:lnSpc>
                <a:spcPct val="100000"/>
              </a:lnSpc>
              <a:spcBef>
                <a:spcPct val="0"/>
              </a:spcBef>
              <a:buSzTx/>
            </a:pPr>
            <a:r>
              <a:rPr lang="zh-CN" altLang="en-US" sz="2800">
                <a:solidFill>
                  <a:srgbClr val="0033CC"/>
                </a:solidFill>
              </a:rPr>
              <a:t>符</a:t>
            </a:r>
          </a:p>
          <a:p>
            <a:pPr algn="l">
              <a:lnSpc>
                <a:spcPct val="100000"/>
              </a:lnSpc>
              <a:spcBef>
                <a:spcPct val="0"/>
              </a:spcBef>
              <a:buSzTx/>
            </a:pPr>
            <a:r>
              <a:rPr lang="zh-CN" altLang="en-US" sz="2800">
                <a:solidFill>
                  <a:srgbClr val="0033CC"/>
                </a:solidFill>
              </a:rPr>
              <a:t>号</a:t>
            </a:r>
          </a:p>
        </p:txBody>
      </p:sp>
      <p:sp>
        <p:nvSpPr>
          <p:cNvPr id="213029" name="Text Box 37"/>
          <p:cNvSpPr txBox="1">
            <a:spLocks noChangeArrowheads="1"/>
          </p:cNvSpPr>
          <p:nvPr/>
        </p:nvSpPr>
        <p:spPr bwMode="auto">
          <a:xfrm>
            <a:off x="2622550" y="357663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rPr>
              <a:t>0</a:t>
            </a:r>
          </a:p>
        </p:txBody>
      </p:sp>
      <p:sp>
        <p:nvSpPr>
          <p:cNvPr id="213030" name="Text Box 38"/>
          <p:cNvSpPr txBox="1">
            <a:spLocks noChangeArrowheads="1"/>
          </p:cNvSpPr>
          <p:nvPr/>
        </p:nvSpPr>
        <p:spPr bwMode="auto">
          <a:xfrm>
            <a:off x="2622550" y="3987800"/>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rPr>
              <a:t>1</a:t>
            </a:r>
          </a:p>
        </p:txBody>
      </p:sp>
      <p:sp>
        <p:nvSpPr>
          <p:cNvPr id="213031" name="Text Box 39"/>
          <p:cNvSpPr txBox="1">
            <a:spLocks noChangeArrowheads="1"/>
          </p:cNvSpPr>
          <p:nvPr/>
        </p:nvSpPr>
        <p:spPr bwMode="auto">
          <a:xfrm>
            <a:off x="2622550" y="445452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rPr>
              <a:t>1</a:t>
            </a:r>
          </a:p>
        </p:txBody>
      </p:sp>
      <p:sp>
        <p:nvSpPr>
          <p:cNvPr id="213032" name="Text Box 40"/>
          <p:cNvSpPr txBox="1">
            <a:spLocks noChangeArrowheads="1"/>
          </p:cNvSpPr>
          <p:nvPr/>
        </p:nvSpPr>
        <p:spPr bwMode="auto">
          <a:xfrm>
            <a:off x="2636838" y="490378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rPr>
              <a:t>1</a:t>
            </a:r>
          </a:p>
        </p:txBody>
      </p:sp>
      <p:grpSp>
        <p:nvGrpSpPr>
          <p:cNvPr id="213033" name="Group 41"/>
          <p:cNvGrpSpPr>
            <a:grpSpLocks/>
          </p:cNvGrpSpPr>
          <p:nvPr/>
        </p:nvGrpSpPr>
        <p:grpSpPr bwMode="auto">
          <a:xfrm>
            <a:off x="1138238" y="3576638"/>
            <a:ext cx="1144587" cy="519112"/>
            <a:chOff x="733" y="2050"/>
            <a:chExt cx="721" cy="327"/>
          </a:xfrm>
        </p:grpSpPr>
        <p:sp>
          <p:nvSpPr>
            <p:cNvPr id="213034" name="Text Box 42"/>
            <p:cNvSpPr txBox="1">
              <a:spLocks noChangeArrowheads="1"/>
            </p:cNvSpPr>
            <p:nvPr/>
          </p:nvSpPr>
          <p:spPr bwMode="auto">
            <a:xfrm>
              <a:off x="733" y="2050"/>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0</a:t>
              </a:r>
            </a:p>
          </p:txBody>
        </p:sp>
        <p:sp>
          <p:nvSpPr>
            <p:cNvPr id="213035" name="Text Box 43"/>
            <p:cNvSpPr txBox="1">
              <a:spLocks noChangeArrowheads="1"/>
            </p:cNvSpPr>
            <p:nvPr/>
          </p:nvSpPr>
          <p:spPr bwMode="auto">
            <a:xfrm>
              <a:off x="1112" y="2050"/>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0</a:t>
              </a:r>
            </a:p>
          </p:txBody>
        </p:sp>
      </p:grpSp>
      <p:grpSp>
        <p:nvGrpSpPr>
          <p:cNvPr id="213036" name="Group 44"/>
          <p:cNvGrpSpPr>
            <a:grpSpLocks/>
          </p:cNvGrpSpPr>
          <p:nvPr/>
        </p:nvGrpSpPr>
        <p:grpSpPr bwMode="auto">
          <a:xfrm>
            <a:off x="1138238" y="3987800"/>
            <a:ext cx="1144587" cy="519113"/>
            <a:chOff x="733" y="2309"/>
            <a:chExt cx="721" cy="327"/>
          </a:xfrm>
        </p:grpSpPr>
        <p:sp>
          <p:nvSpPr>
            <p:cNvPr id="213037" name="Text Box 45"/>
            <p:cNvSpPr txBox="1">
              <a:spLocks noChangeArrowheads="1"/>
            </p:cNvSpPr>
            <p:nvPr/>
          </p:nvSpPr>
          <p:spPr bwMode="auto">
            <a:xfrm>
              <a:off x="733" y="2309"/>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0</a:t>
              </a:r>
            </a:p>
          </p:txBody>
        </p:sp>
        <p:sp>
          <p:nvSpPr>
            <p:cNvPr id="213038" name="Text Box 46"/>
            <p:cNvSpPr txBox="1">
              <a:spLocks noChangeArrowheads="1"/>
            </p:cNvSpPr>
            <p:nvPr/>
          </p:nvSpPr>
          <p:spPr bwMode="auto">
            <a:xfrm>
              <a:off x="1112" y="2309"/>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1</a:t>
              </a:r>
            </a:p>
          </p:txBody>
        </p:sp>
      </p:grpSp>
      <p:grpSp>
        <p:nvGrpSpPr>
          <p:cNvPr id="213039" name="Group 47"/>
          <p:cNvGrpSpPr>
            <a:grpSpLocks/>
          </p:cNvGrpSpPr>
          <p:nvPr/>
        </p:nvGrpSpPr>
        <p:grpSpPr bwMode="auto">
          <a:xfrm>
            <a:off x="1138238" y="4432300"/>
            <a:ext cx="1123950" cy="541338"/>
            <a:chOff x="733" y="2589"/>
            <a:chExt cx="708" cy="341"/>
          </a:xfrm>
        </p:grpSpPr>
        <p:sp>
          <p:nvSpPr>
            <p:cNvPr id="213040" name="Text Box 48"/>
            <p:cNvSpPr txBox="1">
              <a:spLocks noChangeArrowheads="1"/>
            </p:cNvSpPr>
            <p:nvPr/>
          </p:nvSpPr>
          <p:spPr bwMode="auto">
            <a:xfrm>
              <a:off x="733" y="2603"/>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1</a:t>
              </a:r>
            </a:p>
          </p:txBody>
        </p:sp>
        <p:sp>
          <p:nvSpPr>
            <p:cNvPr id="213041" name="Text Box 49"/>
            <p:cNvSpPr txBox="1">
              <a:spLocks noChangeArrowheads="1"/>
            </p:cNvSpPr>
            <p:nvPr/>
          </p:nvSpPr>
          <p:spPr bwMode="auto">
            <a:xfrm>
              <a:off x="1112" y="2589"/>
              <a:ext cx="329"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0</a:t>
              </a:r>
            </a:p>
          </p:txBody>
        </p:sp>
      </p:grpSp>
      <p:grpSp>
        <p:nvGrpSpPr>
          <p:cNvPr id="213042" name="Group 50"/>
          <p:cNvGrpSpPr>
            <a:grpSpLocks/>
          </p:cNvGrpSpPr>
          <p:nvPr/>
        </p:nvGrpSpPr>
        <p:grpSpPr bwMode="auto">
          <a:xfrm>
            <a:off x="1152525" y="4903788"/>
            <a:ext cx="1144588" cy="519112"/>
            <a:chOff x="742" y="2886"/>
            <a:chExt cx="721" cy="327"/>
          </a:xfrm>
        </p:grpSpPr>
        <p:sp>
          <p:nvSpPr>
            <p:cNvPr id="213043" name="Text Box 51"/>
            <p:cNvSpPr txBox="1">
              <a:spLocks noChangeArrowheads="1"/>
            </p:cNvSpPr>
            <p:nvPr/>
          </p:nvSpPr>
          <p:spPr bwMode="auto">
            <a:xfrm>
              <a:off x="742" y="2886"/>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1</a:t>
              </a:r>
            </a:p>
          </p:txBody>
        </p:sp>
        <p:sp>
          <p:nvSpPr>
            <p:cNvPr id="213044" name="Text Box 52"/>
            <p:cNvSpPr txBox="1">
              <a:spLocks noChangeArrowheads="1"/>
            </p:cNvSpPr>
            <p:nvPr/>
          </p:nvSpPr>
          <p:spPr bwMode="auto">
            <a:xfrm>
              <a:off x="1121" y="2886"/>
              <a:ext cx="342"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rPr>
                <a:t>1</a:t>
              </a:r>
            </a:p>
          </p:txBody>
        </p:sp>
      </p:grpSp>
      <p:grpSp>
        <p:nvGrpSpPr>
          <p:cNvPr id="213045" name="Group 53"/>
          <p:cNvGrpSpPr>
            <a:grpSpLocks/>
          </p:cNvGrpSpPr>
          <p:nvPr/>
        </p:nvGrpSpPr>
        <p:grpSpPr bwMode="auto">
          <a:xfrm>
            <a:off x="890588" y="3076575"/>
            <a:ext cx="2473325" cy="2279650"/>
            <a:chOff x="577" y="1745"/>
            <a:chExt cx="1558" cy="1436"/>
          </a:xfrm>
        </p:grpSpPr>
        <p:sp>
          <p:nvSpPr>
            <p:cNvPr id="213046" name="Line 54"/>
            <p:cNvSpPr>
              <a:spLocks noChangeShapeType="1"/>
            </p:cNvSpPr>
            <p:nvPr/>
          </p:nvSpPr>
          <p:spPr bwMode="auto">
            <a:xfrm flipV="1">
              <a:off x="577" y="2048"/>
              <a:ext cx="1541"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3047" name="Line 55"/>
            <p:cNvSpPr>
              <a:spLocks noChangeShapeType="1"/>
            </p:cNvSpPr>
            <p:nvPr/>
          </p:nvSpPr>
          <p:spPr bwMode="auto">
            <a:xfrm>
              <a:off x="1432" y="1751"/>
              <a:ext cx="1" cy="143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3048" name="Text Box 56"/>
            <p:cNvSpPr txBox="1">
              <a:spLocks noChangeArrowheads="1"/>
            </p:cNvSpPr>
            <p:nvPr/>
          </p:nvSpPr>
          <p:spPr bwMode="auto">
            <a:xfrm>
              <a:off x="688" y="1745"/>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rPr>
                <a:t>A</a:t>
              </a:r>
            </a:p>
          </p:txBody>
        </p:sp>
        <p:sp>
          <p:nvSpPr>
            <p:cNvPr id="213049" name="Text Box 57"/>
            <p:cNvSpPr txBox="1">
              <a:spLocks noChangeArrowheads="1"/>
            </p:cNvSpPr>
            <p:nvPr/>
          </p:nvSpPr>
          <p:spPr bwMode="auto">
            <a:xfrm>
              <a:off x="1067" y="1745"/>
              <a:ext cx="265"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rPr>
                <a:t>B</a:t>
              </a:r>
            </a:p>
          </p:txBody>
        </p:sp>
        <p:sp>
          <p:nvSpPr>
            <p:cNvPr id="213050" name="Text Box 58"/>
            <p:cNvSpPr txBox="1">
              <a:spLocks noChangeArrowheads="1"/>
            </p:cNvSpPr>
            <p:nvPr/>
          </p:nvSpPr>
          <p:spPr bwMode="auto">
            <a:xfrm>
              <a:off x="1620" y="1754"/>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rgbClr val="FF0066"/>
                  </a:solidFill>
                </a:rPr>
                <a:t>Y</a:t>
              </a:r>
            </a:p>
          </p:txBody>
        </p:sp>
        <p:sp>
          <p:nvSpPr>
            <p:cNvPr id="213051" name="Rectangle 59"/>
            <p:cNvSpPr>
              <a:spLocks noChangeArrowheads="1"/>
            </p:cNvSpPr>
            <p:nvPr/>
          </p:nvSpPr>
          <p:spPr bwMode="auto">
            <a:xfrm>
              <a:off x="580" y="1760"/>
              <a:ext cx="1545" cy="1414"/>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3052" name="Line 60"/>
            <p:cNvSpPr>
              <a:spLocks noChangeShapeType="1"/>
            </p:cNvSpPr>
            <p:nvPr/>
          </p:nvSpPr>
          <p:spPr bwMode="auto">
            <a:xfrm flipV="1">
              <a:off x="595" y="2330"/>
              <a:ext cx="1537"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3053" name="Line 61"/>
            <p:cNvSpPr>
              <a:spLocks noChangeShapeType="1"/>
            </p:cNvSpPr>
            <p:nvPr/>
          </p:nvSpPr>
          <p:spPr bwMode="auto">
            <a:xfrm flipV="1">
              <a:off x="595" y="2603"/>
              <a:ext cx="1540"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3054" name="Line 62"/>
            <p:cNvSpPr>
              <a:spLocks noChangeShapeType="1"/>
            </p:cNvSpPr>
            <p:nvPr/>
          </p:nvSpPr>
          <p:spPr bwMode="auto">
            <a:xfrm flipV="1">
              <a:off x="594" y="2886"/>
              <a:ext cx="1537"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aphicFrame>
        <p:nvGraphicFramePr>
          <p:cNvPr id="213055" name="Object 63"/>
          <p:cNvGraphicFramePr>
            <a:graphicFrameLocks noChangeAspect="1"/>
          </p:cNvGraphicFramePr>
          <p:nvPr/>
        </p:nvGraphicFramePr>
        <p:xfrm>
          <a:off x="5795963" y="4652963"/>
          <a:ext cx="2447925" cy="1044575"/>
        </p:xfrm>
        <a:graphic>
          <a:graphicData uri="http://schemas.openxmlformats.org/presentationml/2006/ole">
            <mc:AlternateContent xmlns:mc="http://schemas.openxmlformats.org/markup-compatibility/2006">
              <mc:Choice xmlns:v="urn:schemas-microsoft-com:vml" Requires="v">
                <p:oleObj spid="_x0000_s213060" name="Visio" r:id="rId5" imgW="725119" imgH="308977" progId="Visio.Drawing.11">
                  <p:embed/>
                </p:oleObj>
              </mc:Choice>
              <mc:Fallback>
                <p:oleObj name="Visio" r:id="rId5" imgW="725119" imgH="308977" progId="Visio.Drawing.11">
                  <p:embed/>
                  <p:pic>
                    <p:nvPicPr>
                      <p:cNvPr id="0"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4652963"/>
                        <a:ext cx="2447925"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3056" name="AutoShape 64">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 calcmode="lin" valueType="num">
                                      <p:cBhvr>
                                        <p:cTn id="7" dur="500" fill="hold"/>
                                        <p:tgtEl>
                                          <p:spTgt spid="212997"/>
                                        </p:tgtEl>
                                        <p:attrNameLst>
                                          <p:attrName>ppt_w</p:attrName>
                                        </p:attrNameLst>
                                      </p:cBhvr>
                                      <p:tavLst>
                                        <p:tav tm="0">
                                          <p:val>
                                            <p:fltVal val="0"/>
                                          </p:val>
                                        </p:tav>
                                        <p:tav tm="100000">
                                          <p:val>
                                            <p:strVal val="#ppt_w"/>
                                          </p:val>
                                        </p:tav>
                                      </p:tavLst>
                                    </p:anim>
                                    <p:anim calcmode="lin" valueType="num">
                                      <p:cBhvr>
                                        <p:cTn id="8" dur="500" fill="hold"/>
                                        <p:tgtEl>
                                          <p:spTgt spid="21299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3026"/>
                                        </p:tgtEl>
                                        <p:attrNameLst>
                                          <p:attrName>style.visibility</p:attrName>
                                        </p:attrNameLst>
                                      </p:cBhvr>
                                      <p:to>
                                        <p:strVal val="visible"/>
                                      </p:to>
                                    </p:set>
                                    <p:animEffect transition="in" filter="dissolve">
                                      <p:cBhvr>
                                        <p:cTn id="13" dur="500"/>
                                        <p:tgtEl>
                                          <p:spTgt spid="2130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213045"/>
                                        </p:tgtEl>
                                        <p:attrNameLst>
                                          <p:attrName>style.visibility</p:attrName>
                                        </p:attrNameLst>
                                      </p:cBhvr>
                                      <p:to>
                                        <p:strVal val="visible"/>
                                      </p:to>
                                    </p:set>
                                    <p:anim calcmode="lin" valueType="num">
                                      <p:cBhvr>
                                        <p:cTn id="18" dur="500" fill="hold"/>
                                        <p:tgtEl>
                                          <p:spTgt spid="213045"/>
                                        </p:tgtEl>
                                        <p:attrNameLst>
                                          <p:attrName>ppt_x</p:attrName>
                                        </p:attrNameLst>
                                      </p:cBhvr>
                                      <p:tavLst>
                                        <p:tav tm="0">
                                          <p:val>
                                            <p:strVal val="#ppt_x"/>
                                          </p:val>
                                        </p:tav>
                                        <p:tav tm="100000">
                                          <p:val>
                                            <p:strVal val="#ppt_x"/>
                                          </p:val>
                                        </p:tav>
                                      </p:tavLst>
                                    </p:anim>
                                    <p:anim calcmode="lin" valueType="num">
                                      <p:cBhvr>
                                        <p:cTn id="19" dur="500" fill="hold"/>
                                        <p:tgtEl>
                                          <p:spTgt spid="213045"/>
                                        </p:tgtEl>
                                        <p:attrNameLst>
                                          <p:attrName>ppt_y</p:attrName>
                                        </p:attrNameLst>
                                      </p:cBhvr>
                                      <p:tavLst>
                                        <p:tav tm="0">
                                          <p:val>
                                            <p:strVal val="#ppt_y-#ppt_h/2"/>
                                          </p:val>
                                        </p:tav>
                                        <p:tav tm="100000">
                                          <p:val>
                                            <p:strVal val="#ppt_y"/>
                                          </p:val>
                                        </p:tav>
                                      </p:tavLst>
                                    </p:anim>
                                    <p:anim calcmode="lin" valueType="num">
                                      <p:cBhvr>
                                        <p:cTn id="20" dur="500" fill="hold"/>
                                        <p:tgtEl>
                                          <p:spTgt spid="213045"/>
                                        </p:tgtEl>
                                        <p:attrNameLst>
                                          <p:attrName>ppt_w</p:attrName>
                                        </p:attrNameLst>
                                      </p:cBhvr>
                                      <p:tavLst>
                                        <p:tav tm="0">
                                          <p:val>
                                            <p:strVal val="#ppt_w"/>
                                          </p:val>
                                        </p:tav>
                                        <p:tav tm="100000">
                                          <p:val>
                                            <p:strVal val="#ppt_w"/>
                                          </p:val>
                                        </p:tav>
                                      </p:tavLst>
                                    </p:anim>
                                    <p:anim calcmode="lin" valueType="num">
                                      <p:cBhvr>
                                        <p:cTn id="21" dur="500" fill="hold"/>
                                        <p:tgtEl>
                                          <p:spTgt spid="213045"/>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2" presetClass="entr" presetSubtype="8" fill="hold" nodeType="afterEffect">
                                  <p:stCondLst>
                                    <p:cond delay="1000"/>
                                  </p:stCondLst>
                                  <p:childTnLst>
                                    <p:set>
                                      <p:cBhvr>
                                        <p:cTn id="24" dur="1" fill="hold">
                                          <p:stCondLst>
                                            <p:cond delay="0"/>
                                          </p:stCondLst>
                                        </p:cTn>
                                        <p:tgtEl>
                                          <p:spTgt spid="213033"/>
                                        </p:tgtEl>
                                        <p:attrNameLst>
                                          <p:attrName>style.visibility</p:attrName>
                                        </p:attrNameLst>
                                      </p:cBhvr>
                                      <p:to>
                                        <p:strVal val="visible"/>
                                      </p:to>
                                    </p:set>
                                    <p:animEffect transition="in" filter="wipe(left)">
                                      <p:cBhvr>
                                        <p:cTn id="25" dur="500"/>
                                        <p:tgtEl>
                                          <p:spTgt spid="213033"/>
                                        </p:tgtEl>
                                      </p:cBhvr>
                                    </p:animEffect>
                                  </p:childTnLst>
                                </p:cTn>
                              </p:par>
                            </p:childTnLst>
                          </p:cTn>
                        </p:par>
                        <p:par>
                          <p:cTn id="26" fill="hold" nodeType="afterGroup">
                            <p:stCondLst>
                              <p:cond delay="2000"/>
                            </p:stCondLst>
                            <p:childTnLst>
                              <p:par>
                                <p:cTn id="27" presetID="22" presetClass="entr" presetSubtype="8" fill="hold" grpId="0" nodeType="afterEffect">
                                  <p:stCondLst>
                                    <p:cond delay="1000"/>
                                  </p:stCondLst>
                                  <p:childTnLst>
                                    <p:set>
                                      <p:cBhvr>
                                        <p:cTn id="28" dur="1" fill="hold">
                                          <p:stCondLst>
                                            <p:cond delay="0"/>
                                          </p:stCondLst>
                                        </p:cTn>
                                        <p:tgtEl>
                                          <p:spTgt spid="213029">
                                            <p:txEl>
                                              <p:pRg st="0" end="0"/>
                                            </p:txEl>
                                          </p:spTgt>
                                        </p:tgtEl>
                                        <p:attrNameLst>
                                          <p:attrName>style.visibility</p:attrName>
                                        </p:attrNameLst>
                                      </p:cBhvr>
                                      <p:to>
                                        <p:strVal val="visible"/>
                                      </p:to>
                                    </p:set>
                                    <p:animEffect transition="in" filter="wipe(left)">
                                      <p:cBhvr>
                                        <p:cTn id="29" dur="500"/>
                                        <p:tgtEl>
                                          <p:spTgt spid="213029">
                                            <p:txEl>
                                              <p:pRg st="0" end="0"/>
                                            </p:txEl>
                                          </p:spTgt>
                                        </p:tgtEl>
                                      </p:cBhvr>
                                    </p:animEffect>
                                  </p:childTnLst>
                                </p:cTn>
                              </p:par>
                            </p:childTnLst>
                          </p:cTn>
                        </p:par>
                        <p:par>
                          <p:cTn id="30" fill="hold" nodeType="afterGroup">
                            <p:stCondLst>
                              <p:cond delay="3500"/>
                            </p:stCondLst>
                            <p:childTnLst>
                              <p:par>
                                <p:cTn id="31" presetID="22" presetClass="entr" presetSubtype="8" fill="hold" nodeType="afterEffect">
                                  <p:stCondLst>
                                    <p:cond delay="1000"/>
                                  </p:stCondLst>
                                  <p:childTnLst>
                                    <p:set>
                                      <p:cBhvr>
                                        <p:cTn id="32" dur="1" fill="hold">
                                          <p:stCondLst>
                                            <p:cond delay="0"/>
                                          </p:stCondLst>
                                        </p:cTn>
                                        <p:tgtEl>
                                          <p:spTgt spid="213036"/>
                                        </p:tgtEl>
                                        <p:attrNameLst>
                                          <p:attrName>style.visibility</p:attrName>
                                        </p:attrNameLst>
                                      </p:cBhvr>
                                      <p:to>
                                        <p:strVal val="visible"/>
                                      </p:to>
                                    </p:set>
                                    <p:animEffect transition="in" filter="wipe(left)">
                                      <p:cBhvr>
                                        <p:cTn id="33" dur="500"/>
                                        <p:tgtEl>
                                          <p:spTgt spid="213036"/>
                                        </p:tgtEl>
                                      </p:cBhvr>
                                    </p:animEffect>
                                  </p:childTnLst>
                                </p:cTn>
                              </p:par>
                            </p:childTnLst>
                          </p:cTn>
                        </p:par>
                        <p:par>
                          <p:cTn id="34" fill="hold" nodeType="afterGroup">
                            <p:stCondLst>
                              <p:cond delay="5000"/>
                            </p:stCondLst>
                            <p:childTnLst>
                              <p:par>
                                <p:cTn id="35" presetID="22" presetClass="entr" presetSubtype="8" fill="hold" grpId="0" nodeType="afterEffect">
                                  <p:stCondLst>
                                    <p:cond delay="1000"/>
                                  </p:stCondLst>
                                  <p:childTnLst>
                                    <p:set>
                                      <p:cBhvr>
                                        <p:cTn id="36" dur="1" fill="hold">
                                          <p:stCondLst>
                                            <p:cond delay="0"/>
                                          </p:stCondLst>
                                        </p:cTn>
                                        <p:tgtEl>
                                          <p:spTgt spid="213030">
                                            <p:txEl>
                                              <p:pRg st="0" end="0"/>
                                            </p:txEl>
                                          </p:spTgt>
                                        </p:tgtEl>
                                        <p:attrNameLst>
                                          <p:attrName>style.visibility</p:attrName>
                                        </p:attrNameLst>
                                      </p:cBhvr>
                                      <p:to>
                                        <p:strVal val="visible"/>
                                      </p:to>
                                    </p:set>
                                    <p:animEffect transition="in" filter="wipe(left)">
                                      <p:cBhvr>
                                        <p:cTn id="37" dur="500"/>
                                        <p:tgtEl>
                                          <p:spTgt spid="213030">
                                            <p:txEl>
                                              <p:pRg st="0" end="0"/>
                                            </p:txEl>
                                          </p:spTgt>
                                        </p:tgtEl>
                                      </p:cBhvr>
                                    </p:animEffect>
                                  </p:childTnLst>
                                </p:cTn>
                              </p:par>
                            </p:childTnLst>
                          </p:cTn>
                        </p:par>
                        <p:par>
                          <p:cTn id="38" fill="hold" nodeType="afterGroup">
                            <p:stCondLst>
                              <p:cond delay="6500"/>
                            </p:stCondLst>
                            <p:childTnLst>
                              <p:par>
                                <p:cTn id="39" presetID="22" presetClass="entr" presetSubtype="8" fill="hold" nodeType="afterEffect">
                                  <p:stCondLst>
                                    <p:cond delay="1000"/>
                                  </p:stCondLst>
                                  <p:childTnLst>
                                    <p:set>
                                      <p:cBhvr>
                                        <p:cTn id="40" dur="1" fill="hold">
                                          <p:stCondLst>
                                            <p:cond delay="0"/>
                                          </p:stCondLst>
                                        </p:cTn>
                                        <p:tgtEl>
                                          <p:spTgt spid="213039"/>
                                        </p:tgtEl>
                                        <p:attrNameLst>
                                          <p:attrName>style.visibility</p:attrName>
                                        </p:attrNameLst>
                                      </p:cBhvr>
                                      <p:to>
                                        <p:strVal val="visible"/>
                                      </p:to>
                                    </p:set>
                                    <p:animEffect transition="in" filter="wipe(left)">
                                      <p:cBhvr>
                                        <p:cTn id="41" dur="500"/>
                                        <p:tgtEl>
                                          <p:spTgt spid="213039"/>
                                        </p:tgtEl>
                                      </p:cBhvr>
                                    </p:animEffect>
                                  </p:childTnLst>
                                </p:cTn>
                              </p:par>
                            </p:childTnLst>
                          </p:cTn>
                        </p:par>
                        <p:par>
                          <p:cTn id="42" fill="hold" nodeType="afterGroup">
                            <p:stCondLst>
                              <p:cond delay="8000"/>
                            </p:stCondLst>
                            <p:childTnLst>
                              <p:par>
                                <p:cTn id="43" presetID="22" presetClass="entr" presetSubtype="8" fill="hold" grpId="0" nodeType="afterEffect">
                                  <p:stCondLst>
                                    <p:cond delay="1000"/>
                                  </p:stCondLst>
                                  <p:childTnLst>
                                    <p:set>
                                      <p:cBhvr>
                                        <p:cTn id="44" dur="1" fill="hold">
                                          <p:stCondLst>
                                            <p:cond delay="0"/>
                                          </p:stCondLst>
                                        </p:cTn>
                                        <p:tgtEl>
                                          <p:spTgt spid="213031">
                                            <p:txEl>
                                              <p:pRg st="0" end="0"/>
                                            </p:txEl>
                                          </p:spTgt>
                                        </p:tgtEl>
                                        <p:attrNameLst>
                                          <p:attrName>style.visibility</p:attrName>
                                        </p:attrNameLst>
                                      </p:cBhvr>
                                      <p:to>
                                        <p:strVal val="visible"/>
                                      </p:to>
                                    </p:set>
                                    <p:animEffect transition="in" filter="wipe(left)">
                                      <p:cBhvr>
                                        <p:cTn id="45" dur="500"/>
                                        <p:tgtEl>
                                          <p:spTgt spid="213031">
                                            <p:txEl>
                                              <p:pRg st="0" end="0"/>
                                            </p:txEl>
                                          </p:spTgt>
                                        </p:tgtEl>
                                      </p:cBhvr>
                                    </p:animEffect>
                                  </p:childTnLst>
                                </p:cTn>
                              </p:par>
                            </p:childTnLst>
                          </p:cTn>
                        </p:par>
                        <p:par>
                          <p:cTn id="46" fill="hold" nodeType="afterGroup">
                            <p:stCondLst>
                              <p:cond delay="9500"/>
                            </p:stCondLst>
                            <p:childTnLst>
                              <p:par>
                                <p:cTn id="47" presetID="22" presetClass="entr" presetSubtype="8" fill="hold" nodeType="afterEffect">
                                  <p:stCondLst>
                                    <p:cond delay="1000"/>
                                  </p:stCondLst>
                                  <p:childTnLst>
                                    <p:set>
                                      <p:cBhvr>
                                        <p:cTn id="48" dur="1" fill="hold">
                                          <p:stCondLst>
                                            <p:cond delay="0"/>
                                          </p:stCondLst>
                                        </p:cTn>
                                        <p:tgtEl>
                                          <p:spTgt spid="213042"/>
                                        </p:tgtEl>
                                        <p:attrNameLst>
                                          <p:attrName>style.visibility</p:attrName>
                                        </p:attrNameLst>
                                      </p:cBhvr>
                                      <p:to>
                                        <p:strVal val="visible"/>
                                      </p:to>
                                    </p:set>
                                    <p:animEffect transition="in" filter="wipe(left)">
                                      <p:cBhvr>
                                        <p:cTn id="49" dur="500"/>
                                        <p:tgtEl>
                                          <p:spTgt spid="213042"/>
                                        </p:tgtEl>
                                      </p:cBhvr>
                                    </p:animEffect>
                                  </p:childTnLst>
                                </p:cTn>
                              </p:par>
                            </p:childTnLst>
                          </p:cTn>
                        </p:par>
                        <p:par>
                          <p:cTn id="50" fill="hold" nodeType="afterGroup">
                            <p:stCondLst>
                              <p:cond delay="11000"/>
                            </p:stCondLst>
                            <p:childTnLst>
                              <p:par>
                                <p:cTn id="51" presetID="22" presetClass="entr" presetSubtype="8" fill="hold" grpId="0" nodeType="afterEffect">
                                  <p:stCondLst>
                                    <p:cond delay="1000"/>
                                  </p:stCondLst>
                                  <p:childTnLst>
                                    <p:set>
                                      <p:cBhvr>
                                        <p:cTn id="52" dur="1" fill="hold">
                                          <p:stCondLst>
                                            <p:cond delay="0"/>
                                          </p:stCondLst>
                                        </p:cTn>
                                        <p:tgtEl>
                                          <p:spTgt spid="213032">
                                            <p:txEl>
                                              <p:pRg st="0" end="0"/>
                                            </p:txEl>
                                          </p:spTgt>
                                        </p:tgtEl>
                                        <p:attrNameLst>
                                          <p:attrName>style.visibility</p:attrName>
                                        </p:attrNameLst>
                                      </p:cBhvr>
                                      <p:to>
                                        <p:strVal val="visible"/>
                                      </p:to>
                                    </p:set>
                                    <p:animEffect transition="in" filter="wipe(left)">
                                      <p:cBhvr>
                                        <p:cTn id="53" dur="500"/>
                                        <p:tgtEl>
                                          <p:spTgt spid="213032">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13027"/>
                                        </p:tgtEl>
                                        <p:attrNameLst>
                                          <p:attrName>style.visibility</p:attrName>
                                        </p:attrNameLst>
                                      </p:cBhvr>
                                      <p:to>
                                        <p:strVal val="visible"/>
                                      </p:to>
                                    </p:set>
                                    <p:animEffect transition="in" filter="dissolve">
                                      <p:cBhvr>
                                        <p:cTn id="58" dur="500"/>
                                        <p:tgtEl>
                                          <p:spTgt spid="21302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12995"/>
                                        </p:tgtEl>
                                        <p:attrNameLst>
                                          <p:attrName>style.visibility</p:attrName>
                                        </p:attrNameLst>
                                      </p:cBhvr>
                                      <p:to>
                                        <p:strVal val="visible"/>
                                      </p:to>
                                    </p:set>
                                    <p:animEffect transition="in" filter="wipe(left)">
                                      <p:cBhvr>
                                        <p:cTn id="63" dur="500"/>
                                        <p:tgtEl>
                                          <p:spTgt spid="21299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3028"/>
                                        </p:tgtEl>
                                        <p:attrNameLst>
                                          <p:attrName>style.visibility</p:attrName>
                                        </p:attrNameLst>
                                      </p:cBhvr>
                                      <p:to>
                                        <p:strVal val="visible"/>
                                      </p:to>
                                    </p:set>
                                    <p:animEffect transition="in" filter="dissolve">
                                      <p:cBhvr>
                                        <p:cTn id="68" dur="500"/>
                                        <p:tgtEl>
                                          <p:spTgt spid="21302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13055"/>
                                        </p:tgtEl>
                                        <p:attrNameLst>
                                          <p:attrName>style.visibility</p:attrName>
                                        </p:attrNameLst>
                                      </p:cBhvr>
                                      <p:to>
                                        <p:strVal val="visible"/>
                                      </p:to>
                                    </p:set>
                                    <p:animEffect transition="in" filter="wipe(left)">
                                      <p:cBhvr>
                                        <p:cTn id="73" dur="500"/>
                                        <p:tgtEl>
                                          <p:spTgt spid="213055"/>
                                        </p:tgtEl>
                                      </p:cBhvr>
                                    </p:animEffect>
                                  </p:childTnLst>
                                </p:cTn>
                              </p:par>
                            </p:childTnLst>
                          </p:cTn>
                        </p:par>
                        <p:par>
                          <p:cTn id="74" fill="hold" nodeType="afterGroup">
                            <p:stCondLst>
                              <p:cond delay="500"/>
                            </p:stCondLst>
                            <p:childTnLst>
                              <p:par>
                                <p:cTn id="75" presetID="22" presetClass="entr" presetSubtype="8" fill="hold" grpId="0" nodeType="afterEffect">
                                  <p:stCondLst>
                                    <p:cond delay="1000"/>
                                  </p:stCondLst>
                                  <p:childTnLst>
                                    <p:set>
                                      <p:cBhvr>
                                        <p:cTn id="76" dur="1" fill="hold">
                                          <p:stCondLst>
                                            <p:cond delay="0"/>
                                          </p:stCondLst>
                                        </p:cTn>
                                        <p:tgtEl>
                                          <p:spTgt spid="212996">
                                            <p:txEl>
                                              <p:pRg st="0" end="0"/>
                                            </p:txEl>
                                          </p:spTgt>
                                        </p:tgtEl>
                                        <p:attrNameLst>
                                          <p:attrName>style.visibility</p:attrName>
                                        </p:attrNameLst>
                                      </p:cBhvr>
                                      <p:to>
                                        <p:strVal val="visible"/>
                                      </p:to>
                                    </p:set>
                                    <p:animEffect transition="in" filter="wipe(left)">
                                      <p:cBhvr>
                                        <p:cTn id="77" dur="500"/>
                                        <p:tgtEl>
                                          <p:spTgt spid="2129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build="p" autoUpdateAnimBg="0" advAuto="1000"/>
      <p:bldP spid="213026" grpId="0" animBg="1" autoUpdateAnimBg="0"/>
      <p:bldP spid="213027" grpId="0" animBg="1" autoUpdateAnimBg="0"/>
      <p:bldP spid="213028" grpId="0" animBg="1" autoUpdateAnimBg="0"/>
      <p:bldP spid="213029" grpId="0" build="p" autoUpdateAnimBg="0" advAuto="1000"/>
      <p:bldP spid="213030" grpId="0" build="p" autoUpdateAnimBg="0" advAuto="1000"/>
      <p:bldP spid="213031" grpId="0" build="p" autoUpdateAnimBg="0" advAuto="1000"/>
      <p:bldP spid="213032" grpId="0" build="p" autoUpdateAnimBg="0" advAuto="100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rrowheads="1"/>
          </p:cNvSpPr>
          <p:nvPr>
            <p:ph type="body" idx="1"/>
          </p:nvPr>
        </p:nvSpPr>
        <p:spPr>
          <a:xfrm>
            <a:off x="250825" y="692150"/>
            <a:ext cx="8540750" cy="4537075"/>
          </a:xfrm>
        </p:spPr>
        <p:txBody>
          <a:bodyPr/>
          <a:lstStyle/>
          <a:p>
            <a:pPr lvl="1">
              <a:buFont typeface="Wingdings" pitchFamily="2" charset="2"/>
              <a:buNone/>
            </a:pPr>
            <a:r>
              <a:rPr lang="en-US" altLang="zh-CN" b="1"/>
              <a:t>3) </a:t>
            </a:r>
            <a:r>
              <a:rPr lang="zh-CN" altLang="en-US" b="1"/>
              <a:t>非运算</a:t>
            </a:r>
            <a:br>
              <a:rPr lang="zh-CN" altLang="en-US" b="1"/>
            </a:br>
            <a:r>
              <a:rPr lang="zh-CN" altLang="en-US" b="1"/>
              <a:t>表示若条件成立，事件不会发生；若条件不成立，事件才发生这样的逻辑关系。</a:t>
            </a:r>
          </a:p>
          <a:p>
            <a:pPr lvl="1">
              <a:buFont typeface="Wingdings" pitchFamily="2" charset="2"/>
              <a:buNone/>
            </a:pPr>
            <a:endParaRPr lang="zh-CN" altLang="en-US" b="1"/>
          </a:p>
        </p:txBody>
      </p:sp>
      <p:sp>
        <p:nvSpPr>
          <p:cNvPr id="214019" name="Text Box 3"/>
          <p:cNvSpPr txBox="1">
            <a:spLocks noChangeArrowheads="1"/>
          </p:cNvSpPr>
          <p:nvPr/>
        </p:nvSpPr>
        <p:spPr bwMode="auto">
          <a:xfrm>
            <a:off x="1741488" y="2159000"/>
            <a:ext cx="1265237" cy="528638"/>
          </a:xfrm>
          <a:prstGeom prst="rect">
            <a:avLst/>
          </a:prstGeom>
          <a:solidFill>
            <a:srgbClr val="CCFFFF"/>
          </a:solidFill>
          <a:ln w="9525">
            <a:solidFill>
              <a:srgbClr val="0033CC"/>
            </a:solidFill>
            <a:miter lim="800000"/>
            <a:headEnd/>
            <a:tailEnd/>
          </a:ln>
        </p:spPr>
        <p:txBody>
          <a:bodyPr wrap="none">
            <a:spAutoFit/>
          </a:bodyPr>
          <a:lstStyle/>
          <a:p>
            <a:pPr algn="l">
              <a:lnSpc>
                <a:spcPct val="100000"/>
              </a:lnSpc>
              <a:spcBef>
                <a:spcPct val="0"/>
              </a:spcBef>
              <a:buSzTx/>
            </a:pPr>
            <a:r>
              <a:rPr lang="zh-CN" altLang="en-US" sz="2800">
                <a:solidFill>
                  <a:srgbClr val="0033CC"/>
                </a:solidFill>
              </a:rPr>
              <a:t>真值表</a:t>
            </a:r>
          </a:p>
        </p:txBody>
      </p:sp>
      <p:sp>
        <p:nvSpPr>
          <p:cNvPr id="214020" name="Rectangle 4"/>
          <p:cNvSpPr>
            <a:spLocks noChangeArrowheads="1"/>
          </p:cNvSpPr>
          <p:nvPr/>
        </p:nvSpPr>
        <p:spPr bwMode="auto">
          <a:xfrm>
            <a:off x="1458913" y="4997450"/>
            <a:ext cx="1979612" cy="528638"/>
          </a:xfrm>
          <a:prstGeom prst="rect">
            <a:avLst/>
          </a:prstGeom>
          <a:solidFill>
            <a:srgbClr val="CCFFFF"/>
          </a:solidFill>
          <a:ln w="9525">
            <a:solidFill>
              <a:srgbClr val="0033CC"/>
            </a:solidFill>
            <a:miter lim="800000"/>
            <a:headEnd/>
            <a:tailEnd/>
          </a:ln>
        </p:spPr>
        <p:txBody>
          <a:bodyPr wrap="none">
            <a:spAutoFit/>
          </a:bodyPr>
          <a:lstStyle/>
          <a:p>
            <a:pPr algn="l">
              <a:lnSpc>
                <a:spcPct val="100000"/>
              </a:lnSpc>
              <a:spcBef>
                <a:spcPct val="0"/>
              </a:spcBef>
              <a:buSzTx/>
            </a:pPr>
            <a:r>
              <a:rPr lang="zh-CN" altLang="en-US" sz="2800">
                <a:solidFill>
                  <a:srgbClr val="0033CC"/>
                </a:solidFill>
              </a:rPr>
              <a:t>逻辑函数式</a:t>
            </a:r>
          </a:p>
        </p:txBody>
      </p:sp>
      <p:graphicFrame>
        <p:nvGraphicFramePr>
          <p:cNvPr id="214021" name="Object 5"/>
          <p:cNvGraphicFramePr>
            <a:graphicFrameLocks noChangeAspect="1"/>
          </p:cNvGraphicFramePr>
          <p:nvPr/>
        </p:nvGraphicFramePr>
        <p:xfrm>
          <a:off x="1816100" y="5618163"/>
          <a:ext cx="1304925" cy="558800"/>
        </p:xfrm>
        <a:graphic>
          <a:graphicData uri="http://schemas.openxmlformats.org/presentationml/2006/ole">
            <mc:AlternateContent xmlns:mc="http://schemas.openxmlformats.org/markup-compatibility/2006">
              <mc:Choice xmlns:v="urn:schemas-microsoft-com:vml" Requires="v">
                <p:oleObj spid="_x0000_s214066" name="Equation" r:id="rId3" imgW="469800" imgH="203040" progId="Equation.3">
                  <p:embed/>
                </p:oleObj>
              </mc:Choice>
              <mc:Fallback>
                <p:oleObj name="Equation" r:id="rId3" imgW="46980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5618163"/>
                        <a:ext cx="130492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2" name="Text Box 6"/>
          <p:cNvSpPr txBox="1">
            <a:spLocks noChangeArrowheads="1"/>
          </p:cNvSpPr>
          <p:nvPr/>
        </p:nvSpPr>
        <p:spPr bwMode="auto">
          <a:xfrm>
            <a:off x="4535488" y="4484688"/>
            <a:ext cx="550862" cy="1809750"/>
          </a:xfrm>
          <a:prstGeom prst="rect">
            <a:avLst/>
          </a:prstGeom>
          <a:solidFill>
            <a:srgbClr val="CCFFFF"/>
          </a:solidFill>
          <a:ln w="9525">
            <a:solidFill>
              <a:srgbClr val="0033CC"/>
            </a:solidFill>
            <a:miter lim="800000"/>
            <a:headEnd/>
            <a:tailEnd/>
          </a:ln>
        </p:spPr>
        <p:txBody>
          <a:bodyPr wrap="none">
            <a:spAutoFit/>
          </a:bodyPr>
          <a:lstStyle/>
          <a:p>
            <a:pPr algn="l">
              <a:lnSpc>
                <a:spcPct val="100000"/>
              </a:lnSpc>
              <a:spcBef>
                <a:spcPct val="0"/>
              </a:spcBef>
              <a:buSzTx/>
            </a:pPr>
            <a:r>
              <a:rPr lang="zh-CN" altLang="en-US" sz="2800">
                <a:solidFill>
                  <a:srgbClr val="0033CC"/>
                </a:solidFill>
              </a:rPr>
              <a:t>逻</a:t>
            </a:r>
          </a:p>
          <a:p>
            <a:pPr algn="l">
              <a:lnSpc>
                <a:spcPct val="100000"/>
              </a:lnSpc>
              <a:spcBef>
                <a:spcPct val="0"/>
              </a:spcBef>
              <a:buSzTx/>
            </a:pPr>
            <a:r>
              <a:rPr lang="zh-CN" altLang="en-US" sz="2800">
                <a:solidFill>
                  <a:srgbClr val="0033CC"/>
                </a:solidFill>
              </a:rPr>
              <a:t>辑</a:t>
            </a:r>
          </a:p>
          <a:p>
            <a:pPr algn="l">
              <a:lnSpc>
                <a:spcPct val="100000"/>
              </a:lnSpc>
              <a:spcBef>
                <a:spcPct val="0"/>
              </a:spcBef>
              <a:buSzTx/>
            </a:pPr>
            <a:r>
              <a:rPr lang="zh-CN" altLang="en-US" sz="2800">
                <a:solidFill>
                  <a:srgbClr val="0033CC"/>
                </a:solidFill>
              </a:rPr>
              <a:t>符</a:t>
            </a:r>
          </a:p>
          <a:p>
            <a:pPr algn="l">
              <a:lnSpc>
                <a:spcPct val="100000"/>
              </a:lnSpc>
              <a:spcBef>
                <a:spcPct val="0"/>
              </a:spcBef>
              <a:buSzTx/>
            </a:pPr>
            <a:r>
              <a:rPr lang="zh-CN" altLang="en-US" sz="2800">
                <a:solidFill>
                  <a:srgbClr val="0033CC"/>
                </a:solidFill>
              </a:rPr>
              <a:t>号</a:t>
            </a:r>
          </a:p>
        </p:txBody>
      </p:sp>
      <p:sp>
        <p:nvSpPr>
          <p:cNvPr id="214023" name="Text Box 7"/>
          <p:cNvSpPr txBox="1">
            <a:spLocks noChangeArrowheads="1"/>
          </p:cNvSpPr>
          <p:nvPr/>
        </p:nvSpPr>
        <p:spPr bwMode="auto">
          <a:xfrm>
            <a:off x="5605463" y="5940425"/>
            <a:ext cx="2844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400">
                <a:solidFill>
                  <a:srgbClr val="FF0066"/>
                </a:solidFill>
              </a:rPr>
              <a:t>非门</a:t>
            </a:r>
            <a:r>
              <a:rPr lang="zh-CN" altLang="en-US" sz="2400">
                <a:solidFill>
                  <a:schemeClr val="tx1"/>
                </a:solidFill>
                <a:ea typeface="楷体_GB2312" pitchFamily="49" charset="-122"/>
              </a:rPr>
              <a:t>（</a:t>
            </a:r>
            <a:r>
              <a:rPr lang="en-US" altLang="zh-CN" sz="2400">
                <a:solidFill>
                  <a:schemeClr val="tx1"/>
                </a:solidFill>
                <a:ea typeface="楷体_GB2312" pitchFamily="49" charset="-122"/>
              </a:rPr>
              <a:t>NOT  gate)</a:t>
            </a:r>
          </a:p>
        </p:txBody>
      </p:sp>
      <p:sp>
        <p:nvSpPr>
          <p:cNvPr id="214024" name="Rectangle 8"/>
          <p:cNvSpPr>
            <a:spLocks noChangeArrowheads="1"/>
          </p:cNvSpPr>
          <p:nvPr/>
        </p:nvSpPr>
        <p:spPr bwMode="auto">
          <a:xfrm>
            <a:off x="6110288" y="4297363"/>
            <a:ext cx="2471737" cy="365125"/>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lnSpc>
                <a:spcPct val="100000"/>
              </a:lnSpc>
              <a:spcBef>
                <a:spcPct val="0"/>
              </a:spcBef>
              <a:buSzTx/>
            </a:pPr>
            <a:r>
              <a:rPr lang="zh-CN" altLang="en-US" sz="2400">
                <a:solidFill>
                  <a:schemeClr val="tx1"/>
                </a:solidFill>
                <a:latin typeface="楷体_GB2312" pitchFamily="49" charset="-122"/>
              </a:rPr>
              <a:t>非逻辑关系</a:t>
            </a:r>
            <a:endParaRPr lang="zh-CN" altLang="en-US" sz="2400">
              <a:solidFill>
                <a:schemeClr val="tx1"/>
              </a:solidFill>
            </a:endParaRPr>
          </a:p>
        </p:txBody>
      </p:sp>
      <p:sp>
        <p:nvSpPr>
          <p:cNvPr id="214025" name="Text Box 9"/>
          <p:cNvSpPr txBox="1">
            <a:spLocks noChangeArrowheads="1"/>
          </p:cNvSpPr>
          <p:nvPr/>
        </p:nvSpPr>
        <p:spPr bwMode="auto">
          <a:xfrm>
            <a:off x="2820988" y="3446463"/>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1</a:t>
            </a:r>
          </a:p>
        </p:txBody>
      </p:sp>
      <p:sp>
        <p:nvSpPr>
          <p:cNvPr id="214026" name="Text Box 10"/>
          <p:cNvSpPr txBox="1">
            <a:spLocks noChangeArrowheads="1"/>
          </p:cNvSpPr>
          <p:nvPr/>
        </p:nvSpPr>
        <p:spPr bwMode="auto">
          <a:xfrm>
            <a:off x="2820988" y="404177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0</a:t>
            </a:r>
          </a:p>
        </p:txBody>
      </p:sp>
      <p:sp>
        <p:nvSpPr>
          <p:cNvPr id="214027" name="Text Box 11"/>
          <p:cNvSpPr txBox="1">
            <a:spLocks noChangeArrowheads="1"/>
          </p:cNvSpPr>
          <p:nvPr/>
        </p:nvSpPr>
        <p:spPr bwMode="auto">
          <a:xfrm>
            <a:off x="1612900" y="343217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0</a:t>
            </a:r>
          </a:p>
        </p:txBody>
      </p:sp>
      <p:sp>
        <p:nvSpPr>
          <p:cNvPr id="214028" name="Text Box 12"/>
          <p:cNvSpPr txBox="1">
            <a:spLocks noChangeArrowheads="1"/>
          </p:cNvSpPr>
          <p:nvPr/>
        </p:nvSpPr>
        <p:spPr bwMode="auto">
          <a:xfrm>
            <a:off x="1614488" y="404177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a:t>
            </a:r>
          </a:p>
        </p:txBody>
      </p:sp>
      <p:grpSp>
        <p:nvGrpSpPr>
          <p:cNvPr id="214029" name="Group 13"/>
          <p:cNvGrpSpPr>
            <a:grpSpLocks/>
          </p:cNvGrpSpPr>
          <p:nvPr/>
        </p:nvGrpSpPr>
        <p:grpSpPr bwMode="auto">
          <a:xfrm>
            <a:off x="4362450" y="2163763"/>
            <a:ext cx="4618038" cy="2063750"/>
            <a:chOff x="2598" y="1419"/>
            <a:chExt cx="2909" cy="1300"/>
          </a:xfrm>
        </p:grpSpPr>
        <p:sp>
          <p:nvSpPr>
            <p:cNvPr id="214030" name="Line 14"/>
            <p:cNvSpPr>
              <a:spLocks noChangeShapeType="1"/>
            </p:cNvSpPr>
            <p:nvPr/>
          </p:nvSpPr>
          <p:spPr bwMode="auto">
            <a:xfrm flipV="1">
              <a:off x="4923" y="1739"/>
              <a:ext cx="1" cy="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031" name="Line 15"/>
            <p:cNvSpPr>
              <a:spLocks noChangeShapeType="1"/>
            </p:cNvSpPr>
            <p:nvPr/>
          </p:nvSpPr>
          <p:spPr bwMode="auto">
            <a:xfrm flipH="1">
              <a:off x="3390" y="1740"/>
              <a:ext cx="34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032" name="Line 16"/>
            <p:cNvSpPr>
              <a:spLocks noChangeShapeType="1"/>
            </p:cNvSpPr>
            <p:nvPr/>
          </p:nvSpPr>
          <p:spPr bwMode="auto">
            <a:xfrm>
              <a:off x="3390" y="1739"/>
              <a:ext cx="0" cy="4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033" name="Line 17"/>
            <p:cNvSpPr>
              <a:spLocks noChangeShapeType="1"/>
            </p:cNvSpPr>
            <p:nvPr/>
          </p:nvSpPr>
          <p:spPr bwMode="auto">
            <a:xfrm flipH="1">
              <a:off x="3389" y="2338"/>
              <a:ext cx="0" cy="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034" name="Line 18"/>
            <p:cNvSpPr>
              <a:spLocks noChangeShapeType="1"/>
            </p:cNvSpPr>
            <p:nvPr/>
          </p:nvSpPr>
          <p:spPr bwMode="auto">
            <a:xfrm>
              <a:off x="3390" y="2683"/>
              <a:ext cx="153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035" name="Line 19"/>
            <p:cNvSpPr>
              <a:spLocks noChangeShapeType="1"/>
            </p:cNvSpPr>
            <p:nvPr/>
          </p:nvSpPr>
          <p:spPr bwMode="auto">
            <a:xfrm flipH="1" flipV="1">
              <a:off x="4924" y="2403"/>
              <a:ext cx="1" cy="28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036" name="Line 20"/>
            <p:cNvSpPr>
              <a:spLocks noChangeShapeType="1"/>
            </p:cNvSpPr>
            <p:nvPr/>
          </p:nvSpPr>
          <p:spPr bwMode="auto">
            <a:xfrm>
              <a:off x="3213" y="2211"/>
              <a:ext cx="354" cy="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037" name="Line 21"/>
            <p:cNvSpPr>
              <a:spLocks noChangeShapeType="1"/>
            </p:cNvSpPr>
            <p:nvPr/>
          </p:nvSpPr>
          <p:spPr bwMode="auto">
            <a:xfrm flipV="1">
              <a:off x="3331" y="2329"/>
              <a:ext cx="118"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038" name="Line 22"/>
            <p:cNvSpPr>
              <a:spLocks noChangeShapeType="1"/>
            </p:cNvSpPr>
            <p:nvPr/>
          </p:nvSpPr>
          <p:spPr bwMode="auto">
            <a:xfrm flipV="1">
              <a:off x="4048" y="1739"/>
              <a:ext cx="8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039" name="Oval 23"/>
            <p:cNvSpPr>
              <a:spLocks noChangeArrowheads="1"/>
            </p:cNvSpPr>
            <p:nvPr/>
          </p:nvSpPr>
          <p:spPr bwMode="auto">
            <a:xfrm>
              <a:off x="4380" y="1715"/>
              <a:ext cx="59" cy="59"/>
            </a:xfrm>
            <a:prstGeom prst="ellipse">
              <a:avLst/>
            </a:prstGeom>
            <a:solidFill>
              <a:schemeClr val="tx1"/>
            </a:solidFill>
            <a:ln w="28575">
              <a:solidFill>
                <a:srgbClr val="000000"/>
              </a:solidFill>
              <a:round/>
              <a:headEnd/>
              <a:tailEnd/>
            </a:ln>
          </p:spPr>
          <p:txBody>
            <a:bodyPr/>
            <a:lstStyle/>
            <a:p>
              <a:endParaRPr lang="zh-CN" altLang="en-US"/>
            </a:p>
          </p:txBody>
        </p:sp>
        <p:sp>
          <p:nvSpPr>
            <p:cNvPr id="214040" name="Rectangle 24"/>
            <p:cNvSpPr>
              <a:spLocks noChangeArrowheads="1"/>
            </p:cNvSpPr>
            <p:nvPr/>
          </p:nvSpPr>
          <p:spPr bwMode="auto">
            <a:xfrm>
              <a:off x="3811" y="2089"/>
              <a:ext cx="5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100000"/>
                </a:lnSpc>
                <a:spcBef>
                  <a:spcPct val="0"/>
                </a:spcBef>
                <a:buSzTx/>
              </a:pPr>
              <a:r>
                <a:rPr lang="zh-CN" altLang="en-US" sz="2400">
                  <a:solidFill>
                    <a:srgbClr val="0033CC"/>
                  </a:solidFill>
                  <a:latin typeface="宋体" pitchFamily="2" charset="-122"/>
                </a:rPr>
                <a:t>开关</a:t>
              </a:r>
              <a:r>
                <a:rPr lang="en-US" altLang="zh-CN" sz="2400" i="1">
                  <a:solidFill>
                    <a:srgbClr val="0033CC"/>
                  </a:solidFill>
                </a:rPr>
                <a:t>A</a:t>
              </a:r>
            </a:p>
          </p:txBody>
        </p:sp>
        <p:sp>
          <p:nvSpPr>
            <p:cNvPr id="214041" name="Rectangle 25"/>
            <p:cNvSpPr>
              <a:spLocks noChangeArrowheads="1"/>
            </p:cNvSpPr>
            <p:nvPr/>
          </p:nvSpPr>
          <p:spPr bwMode="auto">
            <a:xfrm>
              <a:off x="5164" y="2149"/>
              <a:ext cx="3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lnSpc>
                  <a:spcPct val="100000"/>
                </a:lnSpc>
                <a:spcBef>
                  <a:spcPct val="0"/>
                </a:spcBef>
                <a:buSzTx/>
              </a:pPr>
              <a:r>
                <a:rPr lang="zh-CN" altLang="en-US" sz="2400">
                  <a:solidFill>
                    <a:srgbClr val="FF0066"/>
                  </a:solidFill>
                  <a:latin typeface="宋体" pitchFamily="2" charset="-122"/>
                </a:rPr>
                <a:t>灯</a:t>
              </a:r>
              <a:r>
                <a:rPr lang="en-US" altLang="zh-CN" sz="2400" i="1">
                  <a:solidFill>
                    <a:srgbClr val="FF0066"/>
                  </a:solidFill>
                </a:rPr>
                <a:t>Y</a:t>
              </a:r>
            </a:p>
          </p:txBody>
        </p:sp>
        <p:sp>
          <p:nvSpPr>
            <p:cNvPr id="214042" name="Text Box 26"/>
            <p:cNvSpPr txBox="1">
              <a:spLocks noChangeArrowheads="1"/>
            </p:cNvSpPr>
            <p:nvPr/>
          </p:nvSpPr>
          <p:spPr bwMode="auto">
            <a:xfrm>
              <a:off x="2598" y="2120"/>
              <a:ext cx="502"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eaLnBrk="0" hangingPunct="0">
                <a:lnSpc>
                  <a:spcPct val="100000"/>
                </a:lnSpc>
                <a:spcBef>
                  <a:spcPct val="0"/>
                </a:spcBef>
                <a:buSzTx/>
              </a:pPr>
              <a:r>
                <a:rPr lang="zh-CN" altLang="en-US" sz="2400">
                  <a:solidFill>
                    <a:srgbClr val="FF0066"/>
                  </a:solidFill>
                </a:rPr>
                <a:t>电源</a:t>
              </a:r>
            </a:p>
          </p:txBody>
        </p:sp>
        <p:sp>
          <p:nvSpPr>
            <p:cNvPr id="214043" name="Rectangle 27"/>
            <p:cNvSpPr>
              <a:spLocks noChangeArrowheads="1"/>
            </p:cNvSpPr>
            <p:nvPr/>
          </p:nvSpPr>
          <p:spPr bwMode="auto">
            <a:xfrm>
              <a:off x="3741" y="1695"/>
              <a:ext cx="297" cy="9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14044" name="Oval 28"/>
            <p:cNvSpPr>
              <a:spLocks noChangeArrowheads="1"/>
            </p:cNvSpPr>
            <p:nvPr/>
          </p:nvSpPr>
          <p:spPr bwMode="auto">
            <a:xfrm>
              <a:off x="4375" y="2660"/>
              <a:ext cx="59" cy="59"/>
            </a:xfrm>
            <a:prstGeom prst="ellipse">
              <a:avLst/>
            </a:prstGeom>
            <a:solidFill>
              <a:schemeClr val="tx1"/>
            </a:solidFill>
            <a:ln w="28575">
              <a:solidFill>
                <a:srgbClr val="000000"/>
              </a:solidFill>
              <a:round/>
              <a:headEnd/>
              <a:tailEnd/>
            </a:ln>
          </p:spPr>
          <p:txBody>
            <a:bodyPr/>
            <a:lstStyle/>
            <a:p>
              <a:endParaRPr lang="zh-CN" altLang="en-US"/>
            </a:p>
          </p:txBody>
        </p:sp>
        <p:sp>
          <p:nvSpPr>
            <p:cNvPr id="214045" name="Line 29"/>
            <p:cNvSpPr>
              <a:spLocks noChangeShapeType="1"/>
            </p:cNvSpPr>
            <p:nvPr/>
          </p:nvSpPr>
          <p:spPr bwMode="auto">
            <a:xfrm>
              <a:off x="4413" y="1743"/>
              <a:ext cx="0" cy="2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4046" name="Line 30"/>
            <p:cNvSpPr>
              <a:spLocks noChangeShapeType="1"/>
            </p:cNvSpPr>
            <p:nvPr/>
          </p:nvSpPr>
          <p:spPr bwMode="auto">
            <a:xfrm>
              <a:off x="4411" y="2426"/>
              <a:ext cx="0" cy="2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4047" name="Oval 31"/>
            <p:cNvSpPr>
              <a:spLocks noChangeArrowheads="1"/>
            </p:cNvSpPr>
            <p:nvPr/>
          </p:nvSpPr>
          <p:spPr bwMode="auto">
            <a:xfrm>
              <a:off x="4381" y="2024"/>
              <a:ext cx="58"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4048" name="Oval 32"/>
            <p:cNvSpPr>
              <a:spLocks noChangeArrowheads="1"/>
            </p:cNvSpPr>
            <p:nvPr/>
          </p:nvSpPr>
          <p:spPr bwMode="auto">
            <a:xfrm>
              <a:off x="4377" y="2359"/>
              <a:ext cx="58" cy="5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4049" name="Line 33"/>
            <p:cNvSpPr>
              <a:spLocks noChangeShapeType="1"/>
            </p:cNvSpPr>
            <p:nvPr/>
          </p:nvSpPr>
          <p:spPr bwMode="auto">
            <a:xfrm rot="165730" flipV="1">
              <a:off x="4433" y="2042"/>
              <a:ext cx="173" cy="32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4050" name="Text Box 34"/>
            <p:cNvSpPr txBox="1">
              <a:spLocks noChangeArrowheads="1"/>
            </p:cNvSpPr>
            <p:nvPr/>
          </p:nvSpPr>
          <p:spPr bwMode="auto">
            <a:xfrm>
              <a:off x="3788" y="1419"/>
              <a:ext cx="244"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eaLnBrk="0" hangingPunct="0">
                <a:lnSpc>
                  <a:spcPct val="100000"/>
                </a:lnSpc>
                <a:spcBef>
                  <a:spcPct val="0"/>
                </a:spcBef>
                <a:buSzTx/>
              </a:pPr>
              <a:r>
                <a:rPr lang="en-US" altLang="zh-CN" sz="2400" i="1">
                  <a:solidFill>
                    <a:schemeClr val="tx1"/>
                  </a:solidFill>
                </a:rPr>
                <a:t>R</a:t>
              </a:r>
            </a:p>
          </p:txBody>
        </p:sp>
        <p:grpSp>
          <p:nvGrpSpPr>
            <p:cNvPr id="214051" name="Group 35"/>
            <p:cNvGrpSpPr>
              <a:grpSpLocks/>
            </p:cNvGrpSpPr>
            <p:nvPr/>
          </p:nvGrpSpPr>
          <p:grpSpPr bwMode="auto">
            <a:xfrm>
              <a:off x="4778" y="2099"/>
              <a:ext cx="295" cy="295"/>
              <a:chOff x="1830" y="3092"/>
              <a:chExt cx="295" cy="295"/>
            </a:xfrm>
          </p:grpSpPr>
          <p:sp>
            <p:nvSpPr>
              <p:cNvPr id="214052" name="Oval 36"/>
              <p:cNvSpPr>
                <a:spLocks noChangeArrowheads="1"/>
              </p:cNvSpPr>
              <p:nvPr/>
            </p:nvSpPr>
            <p:spPr bwMode="auto">
              <a:xfrm>
                <a:off x="1830" y="3092"/>
                <a:ext cx="295" cy="29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4053" name="Line 37"/>
              <p:cNvSpPr>
                <a:spLocks noChangeShapeType="1"/>
              </p:cNvSpPr>
              <p:nvPr/>
            </p:nvSpPr>
            <p:spPr bwMode="auto">
              <a:xfrm>
                <a:off x="1889" y="3151"/>
                <a:ext cx="177" cy="177"/>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054" name="Line 38"/>
              <p:cNvSpPr>
                <a:spLocks noChangeShapeType="1"/>
              </p:cNvSpPr>
              <p:nvPr/>
            </p:nvSpPr>
            <p:spPr bwMode="auto">
              <a:xfrm flipH="1">
                <a:off x="1889" y="3151"/>
                <a:ext cx="177" cy="177"/>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14055" name="Group 39"/>
          <p:cNvGrpSpPr>
            <a:grpSpLocks/>
          </p:cNvGrpSpPr>
          <p:nvPr/>
        </p:nvGrpSpPr>
        <p:grpSpPr bwMode="auto">
          <a:xfrm>
            <a:off x="1190625" y="2870200"/>
            <a:ext cx="2422525" cy="1701800"/>
            <a:chOff x="600" y="1776"/>
            <a:chExt cx="1526" cy="1072"/>
          </a:xfrm>
        </p:grpSpPr>
        <p:sp>
          <p:nvSpPr>
            <p:cNvPr id="214056" name="Line 40"/>
            <p:cNvSpPr>
              <a:spLocks noChangeShapeType="1"/>
            </p:cNvSpPr>
            <p:nvPr/>
          </p:nvSpPr>
          <p:spPr bwMode="auto">
            <a:xfrm>
              <a:off x="601" y="2090"/>
              <a:ext cx="1525" cy="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4057" name="Line 41"/>
            <p:cNvSpPr>
              <a:spLocks noChangeShapeType="1"/>
            </p:cNvSpPr>
            <p:nvPr/>
          </p:nvSpPr>
          <p:spPr bwMode="auto">
            <a:xfrm>
              <a:off x="1385" y="1776"/>
              <a:ext cx="1" cy="10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4058" name="Text Box 42"/>
            <p:cNvSpPr txBox="1">
              <a:spLocks noChangeArrowheads="1"/>
            </p:cNvSpPr>
            <p:nvPr/>
          </p:nvSpPr>
          <p:spPr bwMode="auto">
            <a:xfrm>
              <a:off x="856" y="1779"/>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ea typeface="楷体_GB2312" pitchFamily="49" charset="-122"/>
                </a:rPr>
                <a:t>A</a:t>
              </a:r>
            </a:p>
          </p:txBody>
        </p:sp>
        <p:sp>
          <p:nvSpPr>
            <p:cNvPr id="214059" name="Text Box 43"/>
            <p:cNvSpPr txBox="1">
              <a:spLocks noChangeArrowheads="1"/>
            </p:cNvSpPr>
            <p:nvPr/>
          </p:nvSpPr>
          <p:spPr bwMode="auto">
            <a:xfrm>
              <a:off x="1600" y="1779"/>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Y</a:t>
              </a:r>
            </a:p>
          </p:txBody>
        </p:sp>
        <p:sp>
          <p:nvSpPr>
            <p:cNvPr id="214060" name="Rectangle 44"/>
            <p:cNvSpPr>
              <a:spLocks noChangeArrowheads="1"/>
            </p:cNvSpPr>
            <p:nvPr/>
          </p:nvSpPr>
          <p:spPr bwMode="auto">
            <a:xfrm>
              <a:off x="604" y="1776"/>
              <a:ext cx="1517" cy="1066"/>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4061" name="Line 45"/>
            <p:cNvSpPr>
              <a:spLocks noChangeShapeType="1"/>
            </p:cNvSpPr>
            <p:nvPr/>
          </p:nvSpPr>
          <p:spPr bwMode="auto">
            <a:xfrm flipV="1">
              <a:off x="600" y="2487"/>
              <a:ext cx="1513"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aphicFrame>
        <p:nvGraphicFramePr>
          <p:cNvPr id="214062" name="Object 46"/>
          <p:cNvGraphicFramePr>
            <a:graphicFrameLocks noChangeAspect="1"/>
          </p:cNvGraphicFramePr>
          <p:nvPr/>
        </p:nvGraphicFramePr>
        <p:xfrm>
          <a:off x="5724525" y="4868863"/>
          <a:ext cx="2449513" cy="838200"/>
        </p:xfrm>
        <a:graphic>
          <a:graphicData uri="http://schemas.openxmlformats.org/presentationml/2006/ole">
            <mc:AlternateContent xmlns:mc="http://schemas.openxmlformats.org/markup-compatibility/2006">
              <mc:Choice xmlns:v="urn:schemas-microsoft-com:vml" Requires="v">
                <p:oleObj spid="_x0000_s214067" name="Visio" r:id="rId5" imgW="635203" imgH="217598" progId="Visio.Drawing.11">
                  <p:embed/>
                </p:oleObj>
              </mc:Choice>
              <mc:Fallback>
                <p:oleObj name="Visio" r:id="rId5" imgW="635203" imgH="217598" progId="Visio.Drawing.11">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4868863"/>
                        <a:ext cx="24495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63" name="AutoShape 47">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14029"/>
                                        </p:tgtEl>
                                        <p:attrNameLst>
                                          <p:attrName>style.visibility</p:attrName>
                                        </p:attrNameLst>
                                      </p:cBhvr>
                                      <p:to>
                                        <p:strVal val="visible"/>
                                      </p:to>
                                    </p:set>
                                    <p:anim calcmode="lin" valueType="num">
                                      <p:cBhvr>
                                        <p:cTn id="7" dur="500" fill="hold"/>
                                        <p:tgtEl>
                                          <p:spTgt spid="214029"/>
                                        </p:tgtEl>
                                        <p:attrNameLst>
                                          <p:attrName>ppt_w</p:attrName>
                                        </p:attrNameLst>
                                      </p:cBhvr>
                                      <p:tavLst>
                                        <p:tav tm="0">
                                          <p:val>
                                            <p:fltVal val="0"/>
                                          </p:val>
                                        </p:tav>
                                        <p:tav tm="100000">
                                          <p:val>
                                            <p:strVal val="#ppt_w"/>
                                          </p:val>
                                        </p:tav>
                                      </p:tavLst>
                                    </p:anim>
                                    <p:anim calcmode="lin" valueType="num">
                                      <p:cBhvr>
                                        <p:cTn id="8" dur="500" fill="hold"/>
                                        <p:tgtEl>
                                          <p:spTgt spid="21402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4024">
                                            <p:txEl>
                                              <p:pRg st="0" end="0"/>
                                            </p:txEl>
                                          </p:spTgt>
                                        </p:tgtEl>
                                        <p:attrNameLst>
                                          <p:attrName>style.visibility</p:attrName>
                                        </p:attrNameLst>
                                      </p:cBhvr>
                                      <p:to>
                                        <p:strVal val="visible"/>
                                      </p:to>
                                    </p:set>
                                    <p:animEffect transition="in" filter="wipe(left)">
                                      <p:cBhvr>
                                        <p:cTn id="13" dur="500"/>
                                        <p:tgtEl>
                                          <p:spTgt spid="21402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14019"/>
                                        </p:tgtEl>
                                        <p:attrNameLst>
                                          <p:attrName>style.visibility</p:attrName>
                                        </p:attrNameLst>
                                      </p:cBhvr>
                                      <p:to>
                                        <p:strVal val="visible"/>
                                      </p:to>
                                    </p:set>
                                    <p:animEffect transition="in" filter="dissolve">
                                      <p:cBhvr>
                                        <p:cTn id="18" dur="500"/>
                                        <p:tgtEl>
                                          <p:spTgt spid="2140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214055"/>
                                        </p:tgtEl>
                                        <p:attrNameLst>
                                          <p:attrName>style.visibility</p:attrName>
                                        </p:attrNameLst>
                                      </p:cBhvr>
                                      <p:to>
                                        <p:strVal val="visible"/>
                                      </p:to>
                                    </p:set>
                                    <p:anim calcmode="lin" valueType="num">
                                      <p:cBhvr>
                                        <p:cTn id="23" dur="500" fill="hold"/>
                                        <p:tgtEl>
                                          <p:spTgt spid="214055"/>
                                        </p:tgtEl>
                                        <p:attrNameLst>
                                          <p:attrName>ppt_x</p:attrName>
                                        </p:attrNameLst>
                                      </p:cBhvr>
                                      <p:tavLst>
                                        <p:tav tm="0">
                                          <p:val>
                                            <p:strVal val="#ppt_x"/>
                                          </p:val>
                                        </p:tav>
                                        <p:tav tm="100000">
                                          <p:val>
                                            <p:strVal val="#ppt_x"/>
                                          </p:val>
                                        </p:tav>
                                      </p:tavLst>
                                    </p:anim>
                                    <p:anim calcmode="lin" valueType="num">
                                      <p:cBhvr>
                                        <p:cTn id="24" dur="500" fill="hold"/>
                                        <p:tgtEl>
                                          <p:spTgt spid="214055"/>
                                        </p:tgtEl>
                                        <p:attrNameLst>
                                          <p:attrName>ppt_y</p:attrName>
                                        </p:attrNameLst>
                                      </p:cBhvr>
                                      <p:tavLst>
                                        <p:tav tm="0">
                                          <p:val>
                                            <p:strVal val="#ppt_y-#ppt_h/2"/>
                                          </p:val>
                                        </p:tav>
                                        <p:tav tm="100000">
                                          <p:val>
                                            <p:strVal val="#ppt_y"/>
                                          </p:val>
                                        </p:tav>
                                      </p:tavLst>
                                    </p:anim>
                                    <p:anim calcmode="lin" valueType="num">
                                      <p:cBhvr>
                                        <p:cTn id="25" dur="500" fill="hold"/>
                                        <p:tgtEl>
                                          <p:spTgt spid="214055"/>
                                        </p:tgtEl>
                                        <p:attrNameLst>
                                          <p:attrName>ppt_w</p:attrName>
                                        </p:attrNameLst>
                                      </p:cBhvr>
                                      <p:tavLst>
                                        <p:tav tm="0">
                                          <p:val>
                                            <p:strVal val="#ppt_w"/>
                                          </p:val>
                                        </p:tav>
                                        <p:tav tm="100000">
                                          <p:val>
                                            <p:strVal val="#ppt_w"/>
                                          </p:val>
                                        </p:tav>
                                      </p:tavLst>
                                    </p:anim>
                                    <p:anim calcmode="lin" valueType="num">
                                      <p:cBhvr>
                                        <p:cTn id="26" dur="500" fill="hold"/>
                                        <p:tgtEl>
                                          <p:spTgt spid="214055"/>
                                        </p:tgtEl>
                                        <p:attrNameLst>
                                          <p:attrName>ppt_h</p:attrName>
                                        </p:attrNameLst>
                                      </p:cBhvr>
                                      <p:tavLst>
                                        <p:tav tm="0">
                                          <p:val>
                                            <p:fltVal val="0"/>
                                          </p:val>
                                        </p:tav>
                                        <p:tav tm="100000">
                                          <p:val>
                                            <p:strVal val="#ppt_h"/>
                                          </p:val>
                                        </p:tav>
                                      </p:tavLst>
                                    </p:anim>
                                  </p:childTnLst>
                                </p:cTn>
                              </p:par>
                            </p:childTnLst>
                          </p:cTn>
                        </p:par>
                        <p:par>
                          <p:cTn id="27" fill="hold" nodeType="afterGroup">
                            <p:stCondLst>
                              <p:cond delay="500"/>
                            </p:stCondLst>
                            <p:childTnLst>
                              <p:par>
                                <p:cTn id="28" presetID="22" presetClass="entr" presetSubtype="8" fill="hold" grpId="0" nodeType="afterEffect">
                                  <p:stCondLst>
                                    <p:cond delay="1000"/>
                                  </p:stCondLst>
                                  <p:childTnLst>
                                    <p:set>
                                      <p:cBhvr>
                                        <p:cTn id="29" dur="1" fill="hold">
                                          <p:stCondLst>
                                            <p:cond delay="0"/>
                                          </p:stCondLst>
                                        </p:cTn>
                                        <p:tgtEl>
                                          <p:spTgt spid="214027"/>
                                        </p:tgtEl>
                                        <p:attrNameLst>
                                          <p:attrName>style.visibility</p:attrName>
                                        </p:attrNameLst>
                                      </p:cBhvr>
                                      <p:to>
                                        <p:strVal val="visible"/>
                                      </p:to>
                                    </p:set>
                                    <p:animEffect transition="in" filter="wipe(left)">
                                      <p:cBhvr>
                                        <p:cTn id="30" dur="500"/>
                                        <p:tgtEl>
                                          <p:spTgt spid="214027"/>
                                        </p:tgtEl>
                                      </p:cBhvr>
                                    </p:animEffect>
                                  </p:childTnLst>
                                </p:cTn>
                              </p:par>
                            </p:childTnLst>
                          </p:cTn>
                        </p:par>
                        <p:par>
                          <p:cTn id="31" fill="hold" nodeType="afterGroup">
                            <p:stCondLst>
                              <p:cond delay="2000"/>
                            </p:stCondLst>
                            <p:childTnLst>
                              <p:par>
                                <p:cTn id="32" presetID="22" presetClass="entr" presetSubtype="8" fill="hold" grpId="0" nodeType="afterEffect">
                                  <p:stCondLst>
                                    <p:cond delay="1000"/>
                                  </p:stCondLst>
                                  <p:childTnLst>
                                    <p:set>
                                      <p:cBhvr>
                                        <p:cTn id="33" dur="1" fill="hold">
                                          <p:stCondLst>
                                            <p:cond delay="0"/>
                                          </p:stCondLst>
                                        </p:cTn>
                                        <p:tgtEl>
                                          <p:spTgt spid="214025"/>
                                        </p:tgtEl>
                                        <p:attrNameLst>
                                          <p:attrName>style.visibility</p:attrName>
                                        </p:attrNameLst>
                                      </p:cBhvr>
                                      <p:to>
                                        <p:strVal val="visible"/>
                                      </p:to>
                                    </p:set>
                                    <p:animEffect transition="in" filter="wipe(left)">
                                      <p:cBhvr>
                                        <p:cTn id="34" dur="500"/>
                                        <p:tgtEl>
                                          <p:spTgt spid="214025"/>
                                        </p:tgtEl>
                                      </p:cBhvr>
                                    </p:animEffect>
                                  </p:childTnLst>
                                </p:cTn>
                              </p:par>
                            </p:childTnLst>
                          </p:cTn>
                        </p:par>
                        <p:par>
                          <p:cTn id="35" fill="hold" nodeType="afterGroup">
                            <p:stCondLst>
                              <p:cond delay="3500"/>
                            </p:stCondLst>
                            <p:childTnLst>
                              <p:par>
                                <p:cTn id="36" presetID="22" presetClass="entr" presetSubtype="8" fill="hold" grpId="0" nodeType="afterEffect">
                                  <p:stCondLst>
                                    <p:cond delay="1000"/>
                                  </p:stCondLst>
                                  <p:childTnLst>
                                    <p:set>
                                      <p:cBhvr>
                                        <p:cTn id="37" dur="1" fill="hold">
                                          <p:stCondLst>
                                            <p:cond delay="0"/>
                                          </p:stCondLst>
                                        </p:cTn>
                                        <p:tgtEl>
                                          <p:spTgt spid="214028"/>
                                        </p:tgtEl>
                                        <p:attrNameLst>
                                          <p:attrName>style.visibility</p:attrName>
                                        </p:attrNameLst>
                                      </p:cBhvr>
                                      <p:to>
                                        <p:strVal val="visible"/>
                                      </p:to>
                                    </p:set>
                                    <p:animEffect transition="in" filter="wipe(left)">
                                      <p:cBhvr>
                                        <p:cTn id="38" dur="500"/>
                                        <p:tgtEl>
                                          <p:spTgt spid="214028"/>
                                        </p:tgtEl>
                                      </p:cBhvr>
                                    </p:animEffect>
                                  </p:childTnLst>
                                </p:cTn>
                              </p:par>
                            </p:childTnLst>
                          </p:cTn>
                        </p:par>
                        <p:par>
                          <p:cTn id="39" fill="hold" nodeType="afterGroup">
                            <p:stCondLst>
                              <p:cond delay="5000"/>
                            </p:stCondLst>
                            <p:childTnLst>
                              <p:par>
                                <p:cTn id="40" presetID="22" presetClass="entr" presetSubtype="8" fill="hold" grpId="0" nodeType="afterEffect">
                                  <p:stCondLst>
                                    <p:cond delay="1000"/>
                                  </p:stCondLst>
                                  <p:childTnLst>
                                    <p:set>
                                      <p:cBhvr>
                                        <p:cTn id="41" dur="1" fill="hold">
                                          <p:stCondLst>
                                            <p:cond delay="0"/>
                                          </p:stCondLst>
                                        </p:cTn>
                                        <p:tgtEl>
                                          <p:spTgt spid="214026"/>
                                        </p:tgtEl>
                                        <p:attrNameLst>
                                          <p:attrName>style.visibility</p:attrName>
                                        </p:attrNameLst>
                                      </p:cBhvr>
                                      <p:to>
                                        <p:strVal val="visible"/>
                                      </p:to>
                                    </p:set>
                                    <p:animEffect transition="in" filter="wipe(left)">
                                      <p:cBhvr>
                                        <p:cTn id="42" dur="500"/>
                                        <p:tgtEl>
                                          <p:spTgt spid="2140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14020"/>
                                        </p:tgtEl>
                                        <p:attrNameLst>
                                          <p:attrName>style.visibility</p:attrName>
                                        </p:attrNameLst>
                                      </p:cBhvr>
                                      <p:to>
                                        <p:strVal val="visible"/>
                                      </p:to>
                                    </p:set>
                                    <p:animEffect transition="in" filter="dissolve">
                                      <p:cBhvr>
                                        <p:cTn id="47" dur="500"/>
                                        <p:tgtEl>
                                          <p:spTgt spid="2140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14021"/>
                                        </p:tgtEl>
                                        <p:attrNameLst>
                                          <p:attrName>style.visibility</p:attrName>
                                        </p:attrNameLst>
                                      </p:cBhvr>
                                      <p:to>
                                        <p:strVal val="visible"/>
                                      </p:to>
                                    </p:set>
                                    <p:animEffect transition="in" filter="wipe(left)">
                                      <p:cBhvr>
                                        <p:cTn id="52" dur="500"/>
                                        <p:tgtEl>
                                          <p:spTgt spid="2140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4022"/>
                                        </p:tgtEl>
                                        <p:attrNameLst>
                                          <p:attrName>style.visibility</p:attrName>
                                        </p:attrNameLst>
                                      </p:cBhvr>
                                      <p:to>
                                        <p:strVal val="visible"/>
                                      </p:to>
                                    </p:set>
                                    <p:animEffect transition="in" filter="dissolve">
                                      <p:cBhvr>
                                        <p:cTn id="57" dur="500"/>
                                        <p:tgtEl>
                                          <p:spTgt spid="2140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14062"/>
                                        </p:tgtEl>
                                        <p:attrNameLst>
                                          <p:attrName>style.visibility</p:attrName>
                                        </p:attrNameLst>
                                      </p:cBhvr>
                                      <p:to>
                                        <p:strVal val="visible"/>
                                      </p:to>
                                    </p:set>
                                    <p:animEffect transition="in" filter="wipe(left)">
                                      <p:cBhvr>
                                        <p:cTn id="62" dur="500"/>
                                        <p:tgtEl>
                                          <p:spTgt spid="214062"/>
                                        </p:tgtEl>
                                      </p:cBhvr>
                                    </p:animEffect>
                                  </p:childTnLst>
                                </p:cTn>
                              </p:par>
                            </p:childTnLst>
                          </p:cTn>
                        </p:par>
                        <p:par>
                          <p:cTn id="63" fill="hold" nodeType="afterGroup">
                            <p:stCondLst>
                              <p:cond delay="500"/>
                            </p:stCondLst>
                            <p:childTnLst>
                              <p:par>
                                <p:cTn id="64" presetID="22" presetClass="entr" presetSubtype="8" fill="hold" grpId="0" nodeType="afterEffect">
                                  <p:stCondLst>
                                    <p:cond delay="1000"/>
                                  </p:stCondLst>
                                  <p:childTnLst>
                                    <p:set>
                                      <p:cBhvr>
                                        <p:cTn id="65" dur="1" fill="hold">
                                          <p:stCondLst>
                                            <p:cond delay="0"/>
                                          </p:stCondLst>
                                        </p:cTn>
                                        <p:tgtEl>
                                          <p:spTgt spid="214023">
                                            <p:txEl>
                                              <p:pRg st="0" end="0"/>
                                            </p:txEl>
                                          </p:spTgt>
                                        </p:tgtEl>
                                        <p:attrNameLst>
                                          <p:attrName>style.visibility</p:attrName>
                                        </p:attrNameLst>
                                      </p:cBhvr>
                                      <p:to>
                                        <p:strVal val="visible"/>
                                      </p:to>
                                    </p:set>
                                    <p:animEffect transition="in" filter="wipe(left)">
                                      <p:cBhvr>
                                        <p:cTn id="66" dur="500"/>
                                        <p:tgtEl>
                                          <p:spTgt spid="2140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nimBg="1" autoUpdateAnimBg="0"/>
      <p:bldP spid="214020" grpId="0" animBg="1" autoUpdateAnimBg="0"/>
      <p:bldP spid="214022" grpId="0" animBg="1" autoUpdateAnimBg="0"/>
      <p:bldP spid="214023" grpId="0" build="p" autoUpdateAnimBg="0" advAuto="1000"/>
      <p:bldP spid="214024" grpId="0" build="p" autoUpdateAnimBg="0"/>
      <p:bldP spid="214025" grpId="0" autoUpdateAnimBg="0"/>
      <p:bldP spid="214026" grpId="0" autoUpdateAnimBg="0"/>
      <p:bldP spid="214027" grpId="0" autoUpdateAnimBg="0"/>
      <p:bldP spid="21402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rrowheads="1"/>
          </p:cNvSpPr>
          <p:nvPr>
            <p:ph type="body" idx="1"/>
          </p:nvPr>
        </p:nvSpPr>
        <p:spPr/>
        <p:txBody>
          <a:bodyPr/>
          <a:lstStyle/>
          <a:p>
            <a:pPr lvl="1">
              <a:buFont typeface="Wingdings" pitchFamily="2" charset="2"/>
              <a:buNone/>
            </a:pPr>
            <a:r>
              <a:rPr lang="en-US" altLang="zh-CN" sz="3200" b="1"/>
              <a:t>4) </a:t>
            </a:r>
            <a:r>
              <a:rPr lang="zh-CN" altLang="en-US" sz="3200" b="1"/>
              <a:t>与非、或非及异或运算</a:t>
            </a:r>
            <a:br>
              <a:rPr lang="zh-CN" altLang="en-US" sz="3200" b="1"/>
            </a:br>
            <a:endParaRPr lang="zh-CN" altLang="en-US" sz="3200" b="1"/>
          </a:p>
        </p:txBody>
      </p:sp>
      <p:sp>
        <p:nvSpPr>
          <p:cNvPr id="215043" name="Rectangle 3"/>
          <p:cNvSpPr>
            <a:spLocks noChangeArrowheads="1"/>
          </p:cNvSpPr>
          <p:nvPr/>
        </p:nvSpPr>
        <p:spPr bwMode="auto">
          <a:xfrm>
            <a:off x="827088" y="2195513"/>
            <a:ext cx="2584450" cy="884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0033CC"/>
                </a:solidFill>
              </a:rPr>
              <a:t>与非逻辑         </a:t>
            </a:r>
            <a:r>
              <a:rPr lang="en-US" altLang="zh-CN" sz="2400">
                <a:solidFill>
                  <a:srgbClr val="0033CC"/>
                </a:solidFill>
              </a:rPr>
              <a:t>(NAND)</a:t>
            </a:r>
          </a:p>
        </p:txBody>
      </p:sp>
      <p:sp>
        <p:nvSpPr>
          <p:cNvPr id="215044" name="Rectangle 4"/>
          <p:cNvSpPr>
            <a:spLocks noChangeArrowheads="1"/>
          </p:cNvSpPr>
          <p:nvPr/>
        </p:nvSpPr>
        <p:spPr bwMode="auto">
          <a:xfrm>
            <a:off x="827088" y="3971925"/>
            <a:ext cx="2555875" cy="88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0033CC"/>
                </a:solidFill>
              </a:rPr>
              <a:t>或非逻辑</a:t>
            </a:r>
            <a:r>
              <a:rPr lang="zh-CN" altLang="en-US" sz="2800">
                <a:solidFill>
                  <a:srgbClr val="0033CC"/>
                </a:solidFill>
                <a:ea typeface="楷体_GB2312" pitchFamily="49" charset="-122"/>
              </a:rPr>
              <a:t>          </a:t>
            </a:r>
            <a:r>
              <a:rPr lang="en-US" altLang="zh-CN" sz="2400">
                <a:solidFill>
                  <a:srgbClr val="0033CC"/>
                </a:solidFill>
                <a:ea typeface="楷体_GB2312" pitchFamily="49" charset="-122"/>
              </a:rPr>
              <a:t>(NOR)</a:t>
            </a:r>
          </a:p>
        </p:txBody>
      </p:sp>
      <p:sp>
        <p:nvSpPr>
          <p:cNvPr id="215045" name="Text Box 5"/>
          <p:cNvSpPr txBox="1">
            <a:spLocks noChangeArrowheads="1"/>
          </p:cNvSpPr>
          <p:nvPr/>
        </p:nvSpPr>
        <p:spPr bwMode="auto">
          <a:xfrm>
            <a:off x="7543800" y="354488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1</a:t>
            </a:r>
          </a:p>
        </p:txBody>
      </p:sp>
      <p:sp>
        <p:nvSpPr>
          <p:cNvPr id="215046" name="Text Box 6"/>
          <p:cNvSpPr txBox="1">
            <a:spLocks noChangeArrowheads="1"/>
          </p:cNvSpPr>
          <p:nvPr/>
        </p:nvSpPr>
        <p:spPr bwMode="auto">
          <a:xfrm>
            <a:off x="7543800" y="392747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1</a:t>
            </a:r>
          </a:p>
        </p:txBody>
      </p:sp>
      <p:sp>
        <p:nvSpPr>
          <p:cNvPr id="215047" name="Text Box 7"/>
          <p:cNvSpPr txBox="1">
            <a:spLocks noChangeArrowheads="1"/>
          </p:cNvSpPr>
          <p:nvPr/>
        </p:nvSpPr>
        <p:spPr bwMode="auto">
          <a:xfrm>
            <a:off x="7543800" y="4335463"/>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1</a:t>
            </a:r>
          </a:p>
        </p:txBody>
      </p:sp>
      <p:sp>
        <p:nvSpPr>
          <p:cNvPr id="215048" name="Text Box 8"/>
          <p:cNvSpPr txBox="1">
            <a:spLocks noChangeArrowheads="1"/>
          </p:cNvSpPr>
          <p:nvPr/>
        </p:nvSpPr>
        <p:spPr bwMode="auto">
          <a:xfrm>
            <a:off x="7543800" y="475932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0</a:t>
            </a:r>
          </a:p>
        </p:txBody>
      </p:sp>
      <p:graphicFrame>
        <p:nvGraphicFramePr>
          <p:cNvPr id="215049" name="Object 9"/>
          <p:cNvGraphicFramePr>
            <a:graphicFrameLocks noChangeAspect="1"/>
          </p:cNvGraphicFramePr>
          <p:nvPr/>
        </p:nvGraphicFramePr>
        <p:xfrm>
          <a:off x="1344613" y="3168650"/>
          <a:ext cx="1370012" cy="603250"/>
        </p:xfrm>
        <a:graphic>
          <a:graphicData uri="http://schemas.openxmlformats.org/presentationml/2006/ole">
            <mc:AlternateContent xmlns:mc="http://schemas.openxmlformats.org/markup-compatibility/2006">
              <mc:Choice xmlns:v="urn:schemas-microsoft-com:vml" Requires="v">
                <p:oleObj spid="_x0000_s215079" name="Equation" r:id="rId3" imgW="545760" imgH="241200" progId="Equation.3">
                  <p:embed/>
                </p:oleObj>
              </mc:Choice>
              <mc:Fallback>
                <p:oleObj name="Equation" r:id="rId3" imgW="545760" imgH="241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3168650"/>
                        <a:ext cx="1370012"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50" name="Text Box 10"/>
          <p:cNvSpPr txBox="1">
            <a:spLocks noChangeArrowheads="1"/>
          </p:cNvSpPr>
          <p:nvPr/>
        </p:nvSpPr>
        <p:spPr bwMode="auto">
          <a:xfrm>
            <a:off x="6202363" y="3530600"/>
            <a:ext cx="14287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0     0</a:t>
            </a:r>
          </a:p>
        </p:txBody>
      </p:sp>
      <p:sp>
        <p:nvSpPr>
          <p:cNvPr id="215051" name="Text Box 11"/>
          <p:cNvSpPr txBox="1">
            <a:spLocks noChangeArrowheads="1"/>
          </p:cNvSpPr>
          <p:nvPr/>
        </p:nvSpPr>
        <p:spPr bwMode="auto">
          <a:xfrm>
            <a:off x="6202363" y="3913188"/>
            <a:ext cx="124301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0     1</a:t>
            </a:r>
          </a:p>
        </p:txBody>
      </p:sp>
      <p:sp>
        <p:nvSpPr>
          <p:cNvPr id="215052" name="Text Box 12"/>
          <p:cNvSpPr txBox="1">
            <a:spLocks noChangeArrowheads="1"/>
          </p:cNvSpPr>
          <p:nvPr/>
        </p:nvSpPr>
        <p:spPr bwMode="auto">
          <a:xfrm>
            <a:off x="6202363" y="4321175"/>
            <a:ext cx="13144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1     0</a:t>
            </a:r>
          </a:p>
        </p:txBody>
      </p:sp>
      <p:sp>
        <p:nvSpPr>
          <p:cNvPr id="215053" name="Text Box 13"/>
          <p:cNvSpPr txBox="1">
            <a:spLocks noChangeArrowheads="1"/>
          </p:cNvSpPr>
          <p:nvPr/>
        </p:nvSpPr>
        <p:spPr bwMode="auto">
          <a:xfrm>
            <a:off x="6202363" y="4745038"/>
            <a:ext cx="12890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1     1</a:t>
            </a:r>
          </a:p>
        </p:txBody>
      </p:sp>
      <p:graphicFrame>
        <p:nvGraphicFramePr>
          <p:cNvPr id="215054" name="Object 14"/>
          <p:cNvGraphicFramePr>
            <a:graphicFrameLocks noChangeAspect="1"/>
          </p:cNvGraphicFramePr>
          <p:nvPr/>
        </p:nvGraphicFramePr>
        <p:xfrm>
          <a:off x="1155700" y="4986338"/>
          <a:ext cx="1751013" cy="603250"/>
        </p:xfrm>
        <a:graphic>
          <a:graphicData uri="http://schemas.openxmlformats.org/presentationml/2006/ole">
            <mc:AlternateContent xmlns:mc="http://schemas.openxmlformats.org/markup-compatibility/2006">
              <mc:Choice xmlns:v="urn:schemas-microsoft-com:vml" Requires="v">
                <p:oleObj spid="_x0000_s215080" name="Equation" r:id="rId5" imgW="698400" imgH="241200" progId="Equation.3">
                  <p:embed/>
                </p:oleObj>
              </mc:Choice>
              <mc:Fallback>
                <p:oleObj name="Equation" r:id="rId5" imgW="698400" imgH="2412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5700" y="4986338"/>
                        <a:ext cx="1751013"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55" name="Text Box 15"/>
          <p:cNvSpPr txBox="1">
            <a:spLocks noChangeArrowheads="1"/>
          </p:cNvSpPr>
          <p:nvPr/>
        </p:nvSpPr>
        <p:spPr bwMode="auto">
          <a:xfrm>
            <a:off x="8197850" y="354488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1</a:t>
            </a:r>
          </a:p>
        </p:txBody>
      </p:sp>
      <p:sp>
        <p:nvSpPr>
          <p:cNvPr id="215056" name="Text Box 16"/>
          <p:cNvSpPr txBox="1">
            <a:spLocks noChangeArrowheads="1"/>
          </p:cNvSpPr>
          <p:nvPr/>
        </p:nvSpPr>
        <p:spPr bwMode="auto">
          <a:xfrm>
            <a:off x="8197850" y="3927475"/>
            <a:ext cx="542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0</a:t>
            </a:r>
          </a:p>
        </p:txBody>
      </p:sp>
      <p:sp>
        <p:nvSpPr>
          <p:cNvPr id="215057" name="Text Box 17"/>
          <p:cNvSpPr txBox="1">
            <a:spLocks noChangeArrowheads="1"/>
          </p:cNvSpPr>
          <p:nvPr/>
        </p:nvSpPr>
        <p:spPr bwMode="auto">
          <a:xfrm>
            <a:off x="8197850" y="4335463"/>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0</a:t>
            </a:r>
          </a:p>
        </p:txBody>
      </p:sp>
      <p:sp>
        <p:nvSpPr>
          <p:cNvPr id="215058" name="Text Box 18"/>
          <p:cNvSpPr txBox="1">
            <a:spLocks noChangeArrowheads="1"/>
          </p:cNvSpPr>
          <p:nvPr/>
        </p:nvSpPr>
        <p:spPr bwMode="auto">
          <a:xfrm>
            <a:off x="8197850" y="4759325"/>
            <a:ext cx="4159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0</a:t>
            </a:r>
          </a:p>
        </p:txBody>
      </p:sp>
      <p:grpSp>
        <p:nvGrpSpPr>
          <p:cNvPr id="215059" name="Group 19"/>
          <p:cNvGrpSpPr>
            <a:grpSpLocks/>
          </p:cNvGrpSpPr>
          <p:nvPr/>
        </p:nvGrpSpPr>
        <p:grpSpPr bwMode="auto">
          <a:xfrm>
            <a:off x="6040438" y="3025775"/>
            <a:ext cx="2727325" cy="2197100"/>
            <a:chOff x="3780" y="828"/>
            <a:chExt cx="1718" cy="1384"/>
          </a:xfrm>
        </p:grpSpPr>
        <p:sp>
          <p:nvSpPr>
            <p:cNvPr id="215060" name="Line 20"/>
            <p:cNvSpPr>
              <a:spLocks noChangeShapeType="1"/>
            </p:cNvSpPr>
            <p:nvPr/>
          </p:nvSpPr>
          <p:spPr bwMode="auto">
            <a:xfrm flipV="1">
              <a:off x="3780" y="1152"/>
              <a:ext cx="1672" cy="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5061" name="Line 21"/>
            <p:cNvSpPr>
              <a:spLocks noChangeShapeType="1"/>
            </p:cNvSpPr>
            <p:nvPr/>
          </p:nvSpPr>
          <p:spPr bwMode="auto">
            <a:xfrm flipH="1">
              <a:off x="4632" y="865"/>
              <a:ext cx="3" cy="13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5062" name="Text Box 22"/>
            <p:cNvSpPr txBox="1">
              <a:spLocks noChangeArrowheads="1"/>
            </p:cNvSpPr>
            <p:nvPr/>
          </p:nvSpPr>
          <p:spPr bwMode="auto">
            <a:xfrm>
              <a:off x="3892" y="848"/>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ea typeface="楷体_GB2312" pitchFamily="49" charset="-122"/>
                </a:rPr>
                <a:t>A</a:t>
              </a:r>
            </a:p>
          </p:txBody>
        </p:sp>
        <p:sp>
          <p:nvSpPr>
            <p:cNvPr id="215063" name="Text Box 23"/>
            <p:cNvSpPr txBox="1">
              <a:spLocks noChangeArrowheads="1"/>
            </p:cNvSpPr>
            <p:nvPr/>
          </p:nvSpPr>
          <p:spPr bwMode="auto">
            <a:xfrm>
              <a:off x="4271" y="848"/>
              <a:ext cx="265"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ea typeface="楷体_GB2312" pitchFamily="49" charset="-122"/>
                </a:rPr>
                <a:t>B</a:t>
              </a:r>
            </a:p>
          </p:txBody>
        </p:sp>
        <p:sp>
          <p:nvSpPr>
            <p:cNvPr id="215064" name="Text Box 24"/>
            <p:cNvSpPr txBox="1">
              <a:spLocks noChangeArrowheads="1"/>
            </p:cNvSpPr>
            <p:nvPr/>
          </p:nvSpPr>
          <p:spPr bwMode="auto">
            <a:xfrm>
              <a:off x="4663" y="828"/>
              <a:ext cx="441"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Y</a:t>
              </a:r>
              <a:r>
                <a:rPr lang="en-US" altLang="zh-CN" sz="2800" baseline="-25000">
                  <a:solidFill>
                    <a:srgbClr val="FF0066"/>
                  </a:solidFill>
                  <a:ea typeface="楷体_GB2312" pitchFamily="49" charset="-122"/>
                </a:rPr>
                <a:t>1</a:t>
              </a:r>
            </a:p>
          </p:txBody>
        </p:sp>
        <p:sp>
          <p:nvSpPr>
            <p:cNvPr id="215065" name="Rectangle 25"/>
            <p:cNvSpPr>
              <a:spLocks noChangeArrowheads="1"/>
            </p:cNvSpPr>
            <p:nvPr/>
          </p:nvSpPr>
          <p:spPr bwMode="auto">
            <a:xfrm>
              <a:off x="3783" y="874"/>
              <a:ext cx="1660" cy="1325"/>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5066" name="Line 26"/>
            <p:cNvSpPr>
              <a:spLocks noChangeShapeType="1"/>
            </p:cNvSpPr>
            <p:nvPr/>
          </p:nvSpPr>
          <p:spPr bwMode="auto">
            <a:xfrm flipH="1">
              <a:off x="5045" y="874"/>
              <a:ext cx="3" cy="13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5067" name="Text Box 27"/>
            <p:cNvSpPr txBox="1">
              <a:spLocks noChangeArrowheads="1"/>
            </p:cNvSpPr>
            <p:nvPr/>
          </p:nvSpPr>
          <p:spPr bwMode="auto">
            <a:xfrm>
              <a:off x="5057" y="836"/>
              <a:ext cx="441"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Y</a:t>
              </a:r>
              <a:r>
                <a:rPr lang="en-US" altLang="zh-CN" sz="2800" baseline="-25000">
                  <a:solidFill>
                    <a:srgbClr val="FF0066"/>
                  </a:solidFill>
                  <a:ea typeface="楷体_GB2312" pitchFamily="49" charset="-122"/>
                </a:rPr>
                <a:t>2</a:t>
              </a:r>
            </a:p>
          </p:txBody>
        </p:sp>
        <p:sp>
          <p:nvSpPr>
            <p:cNvPr id="215068" name="Line 28"/>
            <p:cNvSpPr>
              <a:spLocks noChangeShapeType="1"/>
            </p:cNvSpPr>
            <p:nvPr/>
          </p:nvSpPr>
          <p:spPr bwMode="auto">
            <a:xfrm flipV="1">
              <a:off x="3796" y="1435"/>
              <a:ext cx="1637"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5069" name="Line 29"/>
            <p:cNvSpPr>
              <a:spLocks noChangeShapeType="1"/>
            </p:cNvSpPr>
            <p:nvPr/>
          </p:nvSpPr>
          <p:spPr bwMode="auto">
            <a:xfrm flipV="1">
              <a:off x="3812" y="1673"/>
              <a:ext cx="1619" cy="1"/>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5070" name="Line 30"/>
            <p:cNvSpPr>
              <a:spLocks noChangeShapeType="1"/>
            </p:cNvSpPr>
            <p:nvPr/>
          </p:nvSpPr>
          <p:spPr bwMode="auto">
            <a:xfrm>
              <a:off x="3794" y="1931"/>
              <a:ext cx="1637" cy="8"/>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215071" name="Text Box 31"/>
          <p:cNvSpPr txBox="1">
            <a:spLocks noChangeArrowheads="1"/>
          </p:cNvSpPr>
          <p:nvPr/>
        </p:nvSpPr>
        <p:spPr bwMode="auto">
          <a:xfrm>
            <a:off x="6010275" y="2460625"/>
            <a:ext cx="2706688" cy="5191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lang="en-US" altLang="zh-CN" sz="2800" i="1">
                <a:solidFill>
                  <a:srgbClr val="0033CC"/>
                </a:solidFill>
              </a:rPr>
              <a:t>Y</a:t>
            </a:r>
            <a:r>
              <a:rPr lang="en-US" altLang="zh-CN" sz="2800" baseline="-25000">
                <a:solidFill>
                  <a:srgbClr val="0033CC"/>
                </a:solidFill>
              </a:rPr>
              <a:t>1</a:t>
            </a:r>
            <a:r>
              <a:rPr lang="zh-CN" altLang="en-US" sz="2800">
                <a:solidFill>
                  <a:srgbClr val="0033CC"/>
                </a:solidFill>
              </a:rPr>
              <a:t>、</a:t>
            </a:r>
            <a:r>
              <a:rPr lang="en-US" altLang="zh-CN" sz="2800" i="1">
                <a:solidFill>
                  <a:srgbClr val="0033CC"/>
                </a:solidFill>
              </a:rPr>
              <a:t>Y</a:t>
            </a:r>
            <a:r>
              <a:rPr lang="en-US" altLang="zh-CN" sz="2800" baseline="-25000">
                <a:solidFill>
                  <a:srgbClr val="0033CC"/>
                </a:solidFill>
              </a:rPr>
              <a:t>2 </a:t>
            </a:r>
            <a:r>
              <a:rPr lang="zh-CN" altLang="en-US" sz="2800">
                <a:solidFill>
                  <a:srgbClr val="0033CC"/>
                </a:solidFill>
              </a:rPr>
              <a:t>的真值表</a:t>
            </a:r>
          </a:p>
        </p:txBody>
      </p:sp>
      <p:graphicFrame>
        <p:nvGraphicFramePr>
          <p:cNvPr id="215072" name="Object 32"/>
          <p:cNvGraphicFramePr>
            <a:graphicFrameLocks noChangeAspect="1"/>
          </p:cNvGraphicFramePr>
          <p:nvPr/>
        </p:nvGraphicFramePr>
        <p:xfrm>
          <a:off x="3276600" y="2636838"/>
          <a:ext cx="2179638" cy="930275"/>
        </p:xfrm>
        <a:graphic>
          <a:graphicData uri="http://schemas.openxmlformats.org/presentationml/2006/ole">
            <mc:AlternateContent xmlns:mc="http://schemas.openxmlformats.org/markup-compatibility/2006">
              <mc:Choice xmlns:v="urn:schemas-microsoft-com:vml" Requires="v">
                <p:oleObj spid="_x0000_s215081" name="Visio" r:id="rId7" imgW="725119" imgH="308977" progId="Visio.Drawing.11">
                  <p:embed/>
                </p:oleObj>
              </mc:Choice>
              <mc:Fallback>
                <p:oleObj name="Visio" r:id="rId7" imgW="725119" imgH="308977" progId="Visio.Drawing.11">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636838"/>
                        <a:ext cx="2179638"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3" name="Object 33"/>
          <p:cNvGraphicFramePr>
            <a:graphicFrameLocks noChangeAspect="1"/>
          </p:cNvGraphicFramePr>
          <p:nvPr/>
        </p:nvGraphicFramePr>
        <p:xfrm>
          <a:off x="3276600" y="4365625"/>
          <a:ext cx="2232025" cy="952500"/>
        </p:xfrm>
        <a:graphic>
          <a:graphicData uri="http://schemas.openxmlformats.org/presentationml/2006/ole">
            <mc:AlternateContent xmlns:mc="http://schemas.openxmlformats.org/markup-compatibility/2006">
              <mc:Choice xmlns:v="urn:schemas-microsoft-com:vml" Requires="v">
                <p:oleObj spid="_x0000_s215082" name="Visio" r:id="rId9" imgW="725119" imgH="308977" progId="Visio.Drawing.11">
                  <p:embed/>
                </p:oleObj>
              </mc:Choice>
              <mc:Fallback>
                <p:oleObj name="Visio" r:id="rId9" imgW="725119" imgH="308977" progId="Visio.Drawing.11">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4365625"/>
                        <a:ext cx="22320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74" name="AutoShape 34">
            <a:hlinkClick r:id="rId11"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wipe(left)">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5049"/>
                                        </p:tgtEl>
                                        <p:attrNameLst>
                                          <p:attrName>style.visibility</p:attrName>
                                        </p:attrNameLst>
                                      </p:cBhvr>
                                      <p:to>
                                        <p:strVal val="visible"/>
                                      </p:to>
                                    </p:set>
                                    <p:animEffect transition="in" filter="dissolve">
                                      <p:cBhvr>
                                        <p:cTn id="12" dur="500"/>
                                        <p:tgtEl>
                                          <p:spTgt spid="2150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15072"/>
                                        </p:tgtEl>
                                        <p:attrNameLst>
                                          <p:attrName>style.visibility</p:attrName>
                                        </p:attrNameLst>
                                      </p:cBhvr>
                                      <p:to>
                                        <p:strVal val="visible"/>
                                      </p:to>
                                    </p:set>
                                    <p:animEffect transition="in" filter="wipe(down)">
                                      <p:cBhvr>
                                        <p:cTn id="17" dur="500"/>
                                        <p:tgtEl>
                                          <p:spTgt spid="2150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44">
                                            <p:txEl>
                                              <p:pRg st="0" end="0"/>
                                            </p:txEl>
                                          </p:spTgt>
                                        </p:tgtEl>
                                        <p:attrNameLst>
                                          <p:attrName>style.visibility</p:attrName>
                                        </p:attrNameLst>
                                      </p:cBhvr>
                                      <p:to>
                                        <p:strVal val="visible"/>
                                      </p:to>
                                    </p:set>
                                    <p:animEffect transition="in" filter="wipe(left)">
                                      <p:cBhvr>
                                        <p:cTn id="22" dur="500"/>
                                        <p:tgtEl>
                                          <p:spTgt spid="21504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5054"/>
                                        </p:tgtEl>
                                        <p:attrNameLst>
                                          <p:attrName>style.visibility</p:attrName>
                                        </p:attrNameLst>
                                      </p:cBhvr>
                                      <p:to>
                                        <p:strVal val="visible"/>
                                      </p:to>
                                    </p:set>
                                    <p:animEffect transition="in" filter="dissolve">
                                      <p:cBhvr>
                                        <p:cTn id="27" dur="500"/>
                                        <p:tgtEl>
                                          <p:spTgt spid="2150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15073"/>
                                        </p:tgtEl>
                                        <p:attrNameLst>
                                          <p:attrName>style.visibility</p:attrName>
                                        </p:attrNameLst>
                                      </p:cBhvr>
                                      <p:to>
                                        <p:strVal val="visible"/>
                                      </p:to>
                                    </p:set>
                                    <p:animEffect transition="in" filter="wipe(down)">
                                      <p:cBhvr>
                                        <p:cTn id="32" dur="500"/>
                                        <p:tgtEl>
                                          <p:spTgt spid="2150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71"/>
                                        </p:tgtEl>
                                        <p:attrNameLst>
                                          <p:attrName>style.visibility</p:attrName>
                                        </p:attrNameLst>
                                      </p:cBhvr>
                                      <p:to>
                                        <p:strVal val="visible"/>
                                      </p:to>
                                    </p:set>
                                    <p:animEffect transition="in" filter="wipe(left)">
                                      <p:cBhvr>
                                        <p:cTn id="37" dur="500"/>
                                        <p:tgtEl>
                                          <p:spTgt spid="2150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 fill="hold" nodeType="clickEffect">
                                  <p:stCondLst>
                                    <p:cond delay="0"/>
                                  </p:stCondLst>
                                  <p:childTnLst>
                                    <p:set>
                                      <p:cBhvr>
                                        <p:cTn id="41" dur="1" fill="hold">
                                          <p:stCondLst>
                                            <p:cond delay="0"/>
                                          </p:stCondLst>
                                        </p:cTn>
                                        <p:tgtEl>
                                          <p:spTgt spid="215059"/>
                                        </p:tgtEl>
                                        <p:attrNameLst>
                                          <p:attrName>style.visibility</p:attrName>
                                        </p:attrNameLst>
                                      </p:cBhvr>
                                      <p:to>
                                        <p:strVal val="visible"/>
                                      </p:to>
                                    </p:set>
                                    <p:anim calcmode="lin" valueType="num">
                                      <p:cBhvr>
                                        <p:cTn id="42" dur="500" fill="hold"/>
                                        <p:tgtEl>
                                          <p:spTgt spid="215059"/>
                                        </p:tgtEl>
                                        <p:attrNameLst>
                                          <p:attrName>ppt_x</p:attrName>
                                        </p:attrNameLst>
                                      </p:cBhvr>
                                      <p:tavLst>
                                        <p:tav tm="0">
                                          <p:val>
                                            <p:strVal val="#ppt_x"/>
                                          </p:val>
                                        </p:tav>
                                        <p:tav tm="100000">
                                          <p:val>
                                            <p:strVal val="#ppt_x"/>
                                          </p:val>
                                        </p:tav>
                                      </p:tavLst>
                                    </p:anim>
                                    <p:anim calcmode="lin" valueType="num">
                                      <p:cBhvr>
                                        <p:cTn id="43" dur="500" fill="hold"/>
                                        <p:tgtEl>
                                          <p:spTgt spid="215059"/>
                                        </p:tgtEl>
                                        <p:attrNameLst>
                                          <p:attrName>ppt_y</p:attrName>
                                        </p:attrNameLst>
                                      </p:cBhvr>
                                      <p:tavLst>
                                        <p:tav tm="0">
                                          <p:val>
                                            <p:strVal val="#ppt_y-#ppt_h/2"/>
                                          </p:val>
                                        </p:tav>
                                        <p:tav tm="100000">
                                          <p:val>
                                            <p:strVal val="#ppt_y"/>
                                          </p:val>
                                        </p:tav>
                                      </p:tavLst>
                                    </p:anim>
                                    <p:anim calcmode="lin" valueType="num">
                                      <p:cBhvr>
                                        <p:cTn id="44" dur="500" fill="hold"/>
                                        <p:tgtEl>
                                          <p:spTgt spid="215059"/>
                                        </p:tgtEl>
                                        <p:attrNameLst>
                                          <p:attrName>ppt_w</p:attrName>
                                        </p:attrNameLst>
                                      </p:cBhvr>
                                      <p:tavLst>
                                        <p:tav tm="0">
                                          <p:val>
                                            <p:strVal val="#ppt_w"/>
                                          </p:val>
                                        </p:tav>
                                        <p:tav tm="100000">
                                          <p:val>
                                            <p:strVal val="#ppt_w"/>
                                          </p:val>
                                        </p:tav>
                                      </p:tavLst>
                                    </p:anim>
                                    <p:anim calcmode="lin" valueType="num">
                                      <p:cBhvr>
                                        <p:cTn id="45" dur="500" fill="hold"/>
                                        <p:tgtEl>
                                          <p:spTgt spid="215059"/>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iterate type="lt">
                                    <p:tmPct val="100000"/>
                                  </p:iterate>
                                  <p:childTnLst>
                                    <p:set>
                                      <p:cBhvr>
                                        <p:cTn id="49" dur="1" fill="hold">
                                          <p:stCondLst>
                                            <p:cond delay="0"/>
                                          </p:stCondLst>
                                        </p:cTn>
                                        <p:tgtEl>
                                          <p:spTgt spid="215050"/>
                                        </p:tgtEl>
                                        <p:attrNameLst>
                                          <p:attrName>style.visibility</p:attrName>
                                        </p:attrNameLst>
                                      </p:cBhvr>
                                      <p:to>
                                        <p:strVal val="visible"/>
                                      </p:to>
                                    </p:set>
                                    <p:animEffect transition="in" filter="wipe(left)">
                                      <p:cBhvr>
                                        <p:cTn id="50" dur="75"/>
                                        <p:tgtEl>
                                          <p:spTgt spid="215050"/>
                                        </p:tgtEl>
                                      </p:cBhvr>
                                    </p:animEffect>
                                  </p:childTnLst>
                                </p:cTn>
                              </p:par>
                            </p:childTnLst>
                          </p:cTn>
                        </p:par>
                        <p:par>
                          <p:cTn id="51" fill="hold" nodeType="afterGroup">
                            <p:stCondLst>
                              <p:cond delay="150"/>
                            </p:stCondLst>
                            <p:childTnLst>
                              <p:par>
                                <p:cTn id="52" presetID="22" presetClass="entr" presetSubtype="8" fill="hold" grpId="0" nodeType="afterEffect">
                                  <p:stCondLst>
                                    <p:cond delay="1000"/>
                                  </p:stCondLst>
                                  <p:iterate type="lt">
                                    <p:tmPct val="100000"/>
                                  </p:iterate>
                                  <p:childTnLst>
                                    <p:set>
                                      <p:cBhvr>
                                        <p:cTn id="53" dur="1" fill="hold">
                                          <p:stCondLst>
                                            <p:cond delay="0"/>
                                          </p:stCondLst>
                                        </p:cTn>
                                        <p:tgtEl>
                                          <p:spTgt spid="215051"/>
                                        </p:tgtEl>
                                        <p:attrNameLst>
                                          <p:attrName>style.visibility</p:attrName>
                                        </p:attrNameLst>
                                      </p:cBhvr>
                                      <p:to>
                                        <p:strVal val="visible"/>
                                      </p:to>
                                    </p:set>
                                    <p:animEffect transition="in" filter="wipe(left)">
                                      <p:cBhvr>
                                        <p:cTn id="54" dur="75"/>
                                        <p:tgtEl>
                                          <p:spTgt spid="215051"/>
                                        </p:tgtEl>
                                      </p:cBhvr>
                                    </p:animEffect>
                                  </p:childTnLst>
                                </p:cTn>
                              </p:par>
                            </p:childTnLst>
                          </p:cTn>
                        </p:par>
                        <p:par>
                          <p:cTn id="55" fill="hold" nodeType="afterGroup">
                            <p:stCondLst>
                              <p:cond delay="1300"/>
                            </p:stCondLst>
                            <p:childTnLst>
                              <p:par>
                                <p:cTn id="56" presetID="22" presetClass="entr" presetSubtype="8" fill="hold" grpId="0" nodeType="afterEffect">
                                  <p:stCondLst>
                                    <p:cond delay="1000"/>
                                  </p:stCondLst>
                                  <p:iterate type="lt">
                                    <p:tmPct val="100000"/>
                                  </p:iterate>
                                  <p:childTnLst>
                                    <p:set>
                                      <p:cBhvr>
                                        <p:cTn id="57" dur="1" fill="hold">
                                          <p:stCondLst>
                                            <p:cond delay="0"/>
                                          </p:stCondLst>
                                        </p:cTn>
                                        <p:tgtEl>
                                          <p:spTgt spid="215052"/>
                                        </p:tgtEl>
                                        <p:attrNameLst>
                                          <p:attrName>style.visibility</p:attrName>
                                        </p:attrNameLst>
                                      </p:cBhvr>
                                      <p:to>
                                        <p:strVal val="visible"/>
                                      </p:to>
                                    </p:set>
                                    <p:animEffect transition="in" filter="wipe(left)">
                                      <p:cBhvr>
                                        <p:cTn id="58" dur="75"/>
                                        <p:tgtEl>
                                          <p:spTgt spid="215052"/>
                                        </p:tgtEl>
                                      </p:cBhvr>
                                    </p:animEffect>
                                  </p:childTnLst>
                                </p:cTn>
                              </p:par>
                            </p:childTnLst>
                          </p:cTn>
                        </p:par>
                        <p:par>
                          <p:cTn id="59" fill="hold" nodeType="afterGroup">
                            <p:stCondLst>
                              <p:cond delay="2450"/>
                            </p:stCondLst>
                            <p:childTnLst>
                              <p:par>
                                <p:cTn id="60" presetID="22" presetClass="entr" presetSubtype="8" fill="hold" grpId="0" nodeType="afterEffect">
                                  <p:stCondLst>
                                    <p:cond delay="1000"/>
                                  </p:stCondLst>
                                  <p:iterate type="lt">
                                    <p:tmPct val="100000"/>
                                  </p:iterate>
                                  <p:childTnLst>
                                    <p:set>
                                      <p:cBhvr>
                                        <p:cTn id="61" dur="1" fill="hold">
                                          <p:stCondLst>
                                            <p:cond delay="0"/>
                                          </p:stCondLst>
                                        </p:cTn>
                                        <p:tgtEl>
                                          <p:spTgt spid="215053"/>
                                        </p:tgtEl>
                                        <p:attrNameLst>
                                          <p:attrName>style.visibility</p:attrName>
                                        </p:attrNameLst>
                                      </p:cBhvr>
                                      <p:to>
                                        <p:strVal val="visible"/>
                                      </p:to>
                                    </p:set>
                                    <p:animEffect transition="in" filter="wipe(left)">
                                      <p:cBhvr>
                                        <p:cTn id="62" dur="75"/>
                                        <p:tgtEl>
                                          <p:spTgt spid="215053"/>
                                        </p:tgtEl>
                                      </p:cBhvr>
                                    </p:animEffect>
                                  </p:childTnLst>
                                </p:cTn>
                              </p:par>
                            </p:childTnLst>
                          </p:cTn>
                        </p:par>
                        <p:par>
                          <p:cTn id="63" fill="hold" nodeType="afterGroup">
                            <p:stCondLst>
                              <p:cond delay="3600"/>
                            </p:stCondLst>
                            <p:childTnLst>
                              <p:par>
                                <p:cTn id="64" presetID="22" presetClass="entr" presetSubtype="8" fill="hold" grpId="0" nodeType="afterEffect">
                                  <p:stCondLst>
                                    <p:cond delay="2000"/>
                                  </p:stCondLst>
                                  <p:childTnLst>
                                    <p:set>
                                      <p:cBhvr>
                                        <p:cTn id="65" dur="1" fill="hold">
                                          <p:stCondLst>
                                            <p:cond delay="0"/>
                                          </p:stCondLst>
                                        </p:cTn>
                                        <p:tgtEl>
                                          <p:spTgt spid="215045"/>
                                        </p:tgtEl>
                                        <p:attrNameLst>
                                          <p:attrName>style.visibility</p:attrName>
                                        </p:attrNameLst>
                                      </p:cBhvr>
                                      <p:to>
                                        <p:strVal val="visible"/>
                                      </p:to>
                                    </p:set>
                                    <p:animEffect transition="in" filter="wipe(left)">
                                      <p:cBhvr>
                                        <p:cTn id="66" dur="500"/>
                                        <p:tgtEl>
                                          <p:spTgt spid="215045"/>
                                        </p:tgtEl>
                                      </p:cBhvr>
                                    </p:animEffect>
                                  </p:childTnLst>
                                </p:cTn>
                              </p:par>
                            </p:childTnLst>
                          </p:cTn>
                        </p:par>
                        <p:par>
                          <p:cTn id="67" fill="hold" nodeType="afterGroup">
                            <p:stCondLst>
                              <p:cond delay="6100"/>
                            </p:stCondLst>
                            <p:childTnLst>
                              <p:par>
                                <p:cTn id="68" presetID="22" presetClass="entr" presetSubtype="8" fill="hold" grpId="0" nodeType="afterEffect">
                                  <p:stCondLst>
                                    <p:cond delay="1000"/>
                                  </p:stCondLst>
                                  <p:childTnLst>
                                    <p:set>
                                      <p:cBhvr>
                                        <p:cTn id="69" dur="1" fill="hold">
                                          <p:stCondLst>
                                            <p:cond delay="0"/>
                                          </p:stCondLst>
                                        </p:cTn>
                                        <p:tgtEl>
                                          <p:spTgt spid="215046"/>
                                        </p:tgtEl>
                                        <p:attrNameLst>
                                          <p:attrName>style.visibility</p:attrName>
                                        </p:attrNameLst>
                                      </p:cBhvr>
                                      <p:to>
                                        <p:strVal val="visible"/>
                                      </p:to>
                                    </p:set>
                                    <p:animEffect transition="in" filter="wipe(left)">
                                      <p:cBhvr>
                                        <p:cTn id="70" dur="500"/>
                                        <p:tgtEl>
                                          <p:spTgt spid="215046"/>
                                        </p:tgtEl>
                                      </p:cBhvr>
                                    </p:animEffect>
                                  </p:childTnLst>
                                </p:cTn>
                              </p:par>
                            </p:childTnLst>
                          </p:cTn>
                        </p:par>
                        <p:par>
                          <p:cTn id="71" fill="hold" nodeType="afterGroup">
                            <p:stCondLst>
                              <p:cond delay="7600"/>
                            </p:stCondLst>
                            <p:childTnLst>
                              <p:par>
                                <p:cTn id="72" presetID="22" presetClass="entr" presetSubtype="8" fill="hold" grpId="0" nodeType="afterEffect">
                                  <p:stCondLst>
                                    <p:cond delay="1000"/>
                                  </p:stCondLst>
                                  <p:childTnLst>
                                    <p:set>
                                      <p:cBhvr>
                                        <p:cTn id="73" dur="1" fill="hold">
                                          <p:stCondLst>
                                            <p:cond delay="0"/>
                                          </p:stCondLst>
                                        </p:cTn>
                                        <p:tgtEl>
                                          <p:spTgt spid="215047"/>
                                        </p:tgtEl>
                                        <p:attrNameLst>
                                          <p:attrName>style.visibility</p:attrName>
                                        </p:attrNameLst>
                                      </p:cBhvr>
                                      <p:to>
                                        <p:strVal val="visible"/>
                                      </p:to>
                                    </p:set>
                                    <p:animEffect transition="in" filter="wipe(left)">
                                      <p:cBhvr>
                                        <p:cTn id="74" dur="500"/>
                                        <p:tgtEl>
                                          <p:spTgt spid="215047"/>
                                        </p:tgtEl>
                                      </p:cBhvr>
                                    </p:animEffect>
                                  </p:childTnLst>
                                </p:cTn>
                              </p:par>
                            </p:childTnLst>
                          </p:cTn>
                        </p:par>
                        <p:par>
                          <p:cTn id="75" fill="hold" nodeType="afterGroup">
                            <p:stCondLst>
                              <p:cond delay="9100"/>
                            </p:stCondLst>
                            <p:childTnLst>
                              <p:par>
                                <p:cTn id="76" presetID="22" presetClass="entr" presetSubtype="8" fill="hold" grpId="0" nodeType="afterEffect">
                                  <p:stCondLst>
                                    <p:cond delay="1000"/>
                                  </p:stCondLst>
                                  <p:childTnLst>
                                    <p:set>
                                      <p:cBhvr>
                                        <p:cTn id="77" dur="1" fill="hold">
                                          <p:stCondLst>
                                            <p:cond delay="0"/>
                                          </p:stCondLst>
                                        </p:cTn>
                                        <p:tgtEl>
                                          <p:spTgt spid="215048"/>
                                        </p:tgtEl>
                                        <p:attrNameLst>
                                          <p:attrName>style.visibility</p:attrName>
                                        </p:attrNameLst>
                                      </p:cBhvr>
                                      <p:to>
                                        <p:strVal val="visible"/>
                                      </p:to>
                                    </p:set>
                                    <p:animEffect transition="in" filter="wipe(left)">
                                      <p:cBhvr>
                                        <p:cTn id="78" dur="500"/>
                                        <p:tgtEl>
                                          <p:spTgt spid="21504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15055"/>
                                        </p:tgtEl>
                                        <p:attrNameLst>
                                          <p:attrName>style.visibility</p:attrName>
                                        </p:attrNameLst>
                                      </p:cBhvr>
                                      <p:to>
                                        <p:strVal val="visible"/>
                                      </p:to>
                                    </p:set>
                                    <p:animEffect transition="in" filter="wipe(left)">
                                      <p:cBhvr>
                                        <p:cTn id="83" dur="500"/>
                                        <p:tgtEl>
                                          <p:spTgt spid="215055"/>
                                        </p:tgtEl>
                                      </p:cBhvr>
                                    </p:animEffect>
                                  </p:childTnLst>
                                </p:cTn>
                              </p:par>
                            </p:childTnLst>
                          </p:cTn>
                        </p:par>
                        <p:par>
                          <p:cTn id="84" fill="hold" nodeType="afterGroup">
                            <p:stCondLst>
                              <p:cond delay="500"/>
                            </p:stCondLst>
                            <p:childTnLst>
                              <p:par>
                                <p:cTn id="85" presetID="22" presetClass="entr" presetSubtype="8" fill="hold" grpId="0" nodeType="afterEffect">
                                  <p:stCondLst>
                                    <p:cond delay="1000"/>
                                  </p:stCondLst>
                                  <p:childTnLst>
                                    <p:set>
                                      <p:cBhvr>
                                        <p:cTn id="86" dur="1" fill="hold">
                                          <p:stCondLst>
                                            <p:cond delay="0"/>
                                          </p:stCondLst>
                                        </p:cTn>
                                        <p:tgtEl>
                                          <p:spTgt spid="215056"/>
                                        </p:tgtEl>
                                        <p:attrNameLst>
                                          <p:attrName>style.visibility</p:attrName>
                                        </p:attrNameLst>
                                      </p:cBhvr>
                                      <p:to>
                                        <p:strVal val="visible"/>
                                      </p:to>
                                    </p:set>
                                    <p:animEffect transition="in" filter="wipe(left)">
                                      <p:cBhvr>
                                        <p:cTn id="87" dur="500"/>
                                        <p:tgtEl>
                                          <p:spTgt spid="215056"/>
                                        </p:tgtEl>
                                      </p:cBhvr>
                                    </p:animEffect>
                                  </p:childTnLst>
                                </p:cTn>
                              </p:par>
                            </p:childTnLst>
                          </p:cTn>
                        </p:par>
                        <p:par>
                          <p:cTn id="88" fill="hold" nodeType="afterGroup">
                            <p:stCondLst>
                              <p:cond delay="2000"/>
                            </p:stCondLst>
                            <p:childTnLst>
                              <p:par>
                                <p:cTn id="89" presetID="22" presetClass="entr" presetSubtype="8" fill="hold" grpId="0" nodeType="afterEffect">
                                  <p:stCondLst>
                                    <p:cond delay="1000"/>
                                  </p:stCondLst>
                                  <p:childTnLst>
                                    <p:set>
                                      <p:cBhvr>
                                        <p:cTn id="90" dur="1" fill="hold">
                                          <p:stCondLst>
                                            <p:cond delay="0"/>
                                          </p:stCondLst>
                                        </p:cTn>
                                        <p:tgtEl>
                                          <p:spTgt spid="215057"/>
                                        </p:tgtEl>
                                        <p:attrNameLst>
                                          <p:attrName>style.visibility</p:attrName>
                                        </p:attrNameLst>
                                      </p:cBhvr>
                                      <p:to>
                                        <p:strVal val="visible"/>
                                      </p:to>
                                    </p:set>
                                    <p:animEffect transition="in" filter="wipe(left)">
                                      <p:cBhvr>
                                        <p:cTn id="91" dur="500"/>
                                        <p:tgtEl>
                                          <p:spTgt spid="215057"/>
                                        </p:tgtEl>
                                      </p:cBhvr>
                                    </p:animEffect>
                                  </p:childTnLst>
                                </p:cTn>
                              </p:par>
                            </p:childTnLst>
                          </p:cTn>
                        </p:par>
                        <p:par>
                          <p:cTn id="92" fill="hold" nodeType="afterGroup">
                            <p:stCondLst>
                              <p:cond delay="3500"/>
                            </p:stCondLst>
                            <p:childTnLst>
                              <p:par>
                                <p:cTn id="93" presetID="22" presetClass="entr" presetSubtype="8" fill="hold" grpId="0" nodeType="afterEffect">
                                  <p:stCondLst>
                                    <p:cond delay="1000"/>
                                  </p:stCondLst>
                                  <p:childTnLst>
                                    <p:set>
                                      <p:cBhvr>
                                        <p:cTn id="94" dur="1" fill="hold">
                                          <p:stCondLst>
                                            <p:cond delay="0"/>
                                          </p:stCondLst>
                                        </p:cTn>
                                        <p:tgtEl>
                                          <p:spTgt spid="215058"/>
                                        </p:tgtEl>
                                        <p:attrNameLst>
                                          <p:attrName>style.visibility</p:attrName>
                                        </p:attrNameLst>
                                      </p:cBhvr>
                                      <p:to>
                                        <p:strVal val="visible"/>
                                      </p:to>
                                    </p:set>
                                    <p:animEffect transition="in" filter="wipe(left)">
                                      <p:cBhvr>
                                        <p:cTn id="95" dur="500"/>
                                        <p:tgtEl>
                                          <p:spTgt spid="21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P spid="215044" grpId="0" build="p" autoUpdateAnimBg="0"/>
      <p:bldP spid="215045" grpId="0" autoUpdateAnimBg="0"/>
      <p:bldP spid="215046" grpId="0" autoUpdateAnimBg="0"/>
      <p:bldP spid="215047" grpId="0" autoUpdateAnimBg="0"/>
      <p:bldP spid="215048" grpId="0" autoUpdateAnimBg="0"/>
      <p:bldP spid="215050" grpId="0" autoUpdateAnimBg="0"/>
      <p:bldP spid="215051" grpId="0" autoUpdateAnimBg="0"/>
      <p:bldP spid="215052" grpId="0" autoUpdateAnimBg="0"/>
      <p:bldP spid="215053" grpId="0" autoUpdateAnimBg="0"/>
      <p:bldP spid="215055" grpId="0" autoUpdateAnimBg="0"/>
      <p:bldP spid="215056" grpId="0" autoUpdateAnimBg="0"/>
      <p:bldP spid="215057" grpId="0" autoUpdateAnimBg="0"/>
      <p:bldP spid="215058" grpId="0" autoUpdateAnimBg="0"/>
      <p:bldP spid="215071"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750888" y="1184275"/>
            <a:ext cx="3128962" cy="88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0033CC"/>
                </a:solidFill>
              </a:rPr>
              <a:t>异或逻辑</a:t>
            </a:r>
          </a:p>
          <a:p>
            <a:pPr algn="l">
              <a:lnSpc>
                <a:spcPct val="100000"/>
              </a:lnSpc>
              <a:spcBef>
                <a:spcPct val="0"/>
              </a:spcBef>
              <a:buSzTx/>
            </a:pPr>
            <a:r>
              <a:rPr lang="en-US" altLang="zh-CN" sz="2400">
                <a:solidFill>
                  <a:srgbClr val="0033CC"/>
                </a:solidFill>
                <a:ea typeface="楷体_GB2312" pitchFamily="49" charset="-122"/>
              </a:rPr>
              <a:t>(Exclusive-OR)</a:t>
            </a:r>
          </a:p>
        </p:txBody>
      </p:sp>
      <p:sp>
        <p:nvSpPr>
          <p:cNvPr id="216067" name="Rectangle 3"/>
          <p:cNvSpPr>
            <a:spLocks noChangeArrowheads="1"/>
          </p:cNvSpPr>
          <p:nvPr/>
        </p:nvSpPr>
        <p:spPr bwMode="auto">
          <a:xfrm>
            <a:off x="814388" y="3390900"/>
            <a:ext cx="3157537" cy="88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0033CC"/>
                </a:solidFill>
              </a:rPr>
              <a:t>同或逻辑</a:t>
            </a:r>
          </a:p>
          <a:p>
            <a:pPr algn="l">
              <a:lnSpc>
                <a:spcPct val="100000"/>
              </a:lnSpc>
              <a:spcBef>
                <a:spcPct val="0"/>
              </a:spcBef>
              <a:buSzTx/>
            </a:pPr>
            <a:r>
              <a:rPr lang="en-US" altLang="zh-CN" sz="2400">
                <a:solidFill>
                  <a:srgbClr val="0033CC"/>
                </a:solidFill>
              </a:rPr>
              <a:t>(Exclusive-NOR)</a:t>
            </a:r>
          </a:p>
        </p:txBody>
      </p:sp>
      <p:sp>
        <p:nvSpPr>
          <p:cNvPr id="216068" name="Rectangle 4"/>
          <p:cNvSpPr>
            <a:spLocks noChangeArrowheads="1"/>
          </p:cNvSpPr>
          <p:nvPr/>
        </p:nvSpPr>
        <p:spPr bwMode="auto">
          <a:xfrm>
            <a:off x="3184525" y="3378200"/>
            <a:ext cx="21272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latin typeface="宋体" pitchFamily="2" charset="-122"/>
              </a:rPr>
              <a:t>(</a:t>
            </a:r>
            <a:r>
              <a:rPr lang="zh-CN" altLang="en-US" sz="2800">
                <a:solidFill>
                  <a:srgbClr val="FF0066"/>
                </a:solidFill>
              </a:rPr>
              <a:t>异或非</a:t>
            </a:r>
            <a:r>
              <a:rPr lang="en-US" altLang="zh-CN" sz="2800">
                <a:solidFill>
                  <a:srgbClr val="FF0066"/>
                </a:solidFill>
                <a:latin typeface="宋体" pitchFamily="2" charset="-122"/>
              </a:rPr>
              <a:t>)</a:t>
            </a:r>
          </a:p>
        </p:txBody>
      </p:sp>
      <p:graphicFrame>
        <p:nvGraphicFramePr>
          <p:cNvPr id="216069" name="Object 5"/>
          <p:cNvGraphicFramePr>
            <a:graphicFrameLocks noChangeAspect="1"/>
          </p:cNvGraphicFramePr>
          <p:nvPr/>
        </p:nvGraphicFramePr>
        <p:xfrm>
          <a:off x="987425" y="2454275"/>
          <a:ext cx="3760788" cy="615950"/>
        </p:xfrm>
        <a:graphic>
          <a:graphicData uri="http://schemas.openxmlformats.org/presentationml/2006/ole">
            <mc:AlternateContent xmlns:mc="http://schemas.openxmlformats.org/markup-compatibility/2006">
              <mc:Choice xmlns:v="urn:schemas-microsoft-com:vml" Requires="v">
                <p:oleObj spid="_x0000_s216117" name="Equation" r:id="rId3" imgW="1473120" imgH="241200" progId="Equation.3">
                  <p:embed/>
                </p:oleObj>
              </mc:Choice>
              <mc:Fallback>
                <p:oleObj name="Equation" r:id="rId3" imgW="147312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2454275"/>
                        <a:ext cx="37607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0" name="Text Box 6"/>
          <p:cNvSpPr txBox="1">
            <a:spLocks noChangeArrowheads="1"/>
          </p:cNvSpPr>
          <p:nvPr/>
        </p:nvSpPr>
        <p:spPr bwMode="auto">
          <a:xfrm>
            <a:off x="7835900" y="1687513"/>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0</a:t>
            </a:r>
          </a:p>
        </p:txBody>
      </p:sp>
      <p:sp>
        <p:nvSpPr>
          <p:cNvPr id="216071" name="Text Box 7"/>
          <p:cNvSpPr txBox="1">
            <a:spLocks noChangeArrowheads="1"/>
          </p:cNvSpPr>
          <p:nvPr/>
        </p:nvSpPr>
        <p:spPr bwMode="auto">
          <a:xfrm>
            <a:off x="7835900" y="207803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1</a:t>
            </a:r>
          </a:p>
        </p:txBody>
      </p:sp>
      <p:sp>
        <p:nvSpPr>
          <p:cNvPr id="216072" name="Text Box 8"/>
          <p:cNvSpPr txBox="1">
            <a:spLocks noChangeArrowheads="1"/>
          </p:cNvSpPr>
          <p:nvPr/>
        </p:nvSpPr>
        <p:spPr bwMode="auto">
          <a:xfrm>
            <a:off x="7850188" y="250983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1</a:t>
            </a:r>
          </a:p>
        </p:txBody>
      </p:sp>
      <p:sp>
        <p:nvSpPr>
          <p:cNvPr id="216073" name="Text Box 9"/>
          <p:cNvSpPr txBox="1">
            <a:spLocks noChangeArrowheads="1"/>
          </p:cNvSpPr>
          <p:nvPr/>
        </p:nvSpPr>
        <p:spPr bwMode="auto">
          <a:xfrm>
            <a:off x="7850188" y="292258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0</a:t>
            </a:r>
          </a:p>
        </p:txBody>
      </p:sp>
      <p:sp>
        <p:nvSpPr>
          <p:cNvPr id="216074" name="Text Box 10"/>
          <p:cNvSpPr txBox="1">
            <a:spLocks noChangeArrowheads="1"/>
          </p:cNvSpPr>
          <p:nvPr/>
        </p:nvSpPr>
        <p:spPr bwMode="auto">
          <a:xfrm>
            <a:off x="6432550" y="1679575"/>
            <a:ext cx="10636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0     0</a:t>
            </a:r>
          </a:p>
        </p:txBody>
      </p:sp>
      <p:sp>
        <p:nvSpPr>
          <p:cNvPr id="216075" name="Text Box 11"/>
          <p:cNvSpPr txBox="1">
            <a:spLocks noChangeArrowheads="1"/>
          </p:cNvSpPr>
          <p:nvPr/>
        </p:nvSpPr>
        <p:spPr bwMode="auto">
          <a:xfrm>
            <a:off x="6432550" y="2076450"/>
            <a:ext cx="1049338"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0     1</a:t>
            </a:r>
          </a:p>
        </p:txBody>
      </p:sp>
      <p:sp>
        <p:nvSpPr>
          <p:cNvPr id="216076" name="Text Box 12"/>
          <p:cNvSpPr txBox="1">
            <a:spLocks noChangeArrowheads="1"/>
          </p:cNvSpPr>
          <p:nvPr/>
        </p:nvSpPr>
        <p:spPr bwMode="auto">
          <a:xfrm>
            <a:off x="6446838" y="2508250"/>
            <a:ext cx="10922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1     0</a:t>
            </a:r>
          </a:p>
        </p:txBody>
      </p:sp>
      <p:sp>
        <p:nvSpPr>
          <p:cNvPr id="216077" name="Text Box 13"/>
          <p:cNvSpPr txBox="1">
            <a:spLocks noChangeArrowheads="1"/>
          </p:cNvSpPr>
          <p:nvPr/>
        </p:nvSpPr>
        <p:spPr bwMode="auto">
          <a:xfrm>
            <a:off x="6446838" y="2892425"/>
            <a:ext cx="102076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1     1 </a:t>
            </a:r>
          </a:p>
        </p:txBody>
      </p:sp>
      <p:graphicFrame>
        <p:nvGraphicFramePr>
          <p:cNvPr id="216078" name="Object 14"/>
          <p:cNvGraphicFramePr>
            <a:graphicFrameLocks noChangeAspect="1"/>
          </p:cNvGraphicFramePr>
          <p:nvPr/>
        </p:nvGraphicFramePr>
        <p:xfrm>
          <a:off x="1020763" y="4441825"/>
          <a:ext cx="1717675" cy="584200"/>
        </p:xfrm>
        <a:graphic>
          <a:graphicData uri="http://schemas.openxmlformats.org/presentationml/2006/ole">
            <mc:AlternateContent xmlns:mc="http://schemas.openxmlformats.org/markup-compatibility/2006">
              <mc:Choice xmlns:v="urn:schemas-microsoft-com:vml" Requires="v">
                <p:oleObj spid="_x0000_s216118" name="Equation" r:id="rId5" imgW="672840" imgH="228600" progId="Equation.3">
                  <p:embed/>
                </p:oleObj>
              </mc:Choice>
              <mc:Fallback>
                <p:oleObj name="Equation" r:id="rId5" imgW="672840" imgH="228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763" y="4441825"/>
                        <a:ext cx="17176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9" name="Text Box 15"/>
          <p:cNvSpPr txBox="1">
            <a:spLocks noChangeArrowheads="1"/>
          </p:cNvSpPr>
          <p:nvPr/>
        </p:nvSpPr>
        <p:spPr bwMode="auto">
          <a:xfrm>
            <a:off x="1387475" y="5822950"/>
            <a:ext cx="1404938"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00000"/>
              </a:lnSpc>
              <a:spcBef>
                <a:spcPct val="0"/>
              </a:spcBef>
              <a:buSzTx/>
            </a:pPr>
            <a:r>
              <a:rPr lang="en-US" altLang="zh-CN" sz="2800" i="1">
                <a:solidFill>
                  <a:schemeClr val="tx1"/>
                </a:solidFill>
              </a:rPr>
              <a:t>= A</a:t>
            </a:r>
            <a:r>
              <a:rPr lang="en-US" altLang="zh-CN" sz="2800">
                <a:solidFill>
                  <a:schemeClr val="tx1"/>
                </a:solidFill>
                <a:latin typeface="宋体" pitchFamily="2" charset="-122"/>
              </a:rPr>
              <a:t>⊙</a:t>
            </a:r>
            <a:r>
              <a:rPr lang="en-US" altLang="zh-CN" sz="2800" i="1">
                <a:solidFill>
                  <a:schemeClr val="tx1"/>
                </a:solidFill>
                <a:cs typeface="Times New Roman" pitchFamily="18" charset="0"/>
              </a:rPr>
              <a:t>B</a:t>
            </a:r>
            <a:endParaRPr lang="en-US" altLang="zh-CN" sz="2800" i="1">
              <a:solidFill>
                <a:schemeClr val="tx1"/>
              </a:solidFill>
            </a:endParaRPr>
          </a:p>
        </p:txBody>
      </p:sp>
      <p:grpSp>
        <p:nvGrpSpPr>
          <p:cNvPr id="216080" name="Group 16"/>
          <p:cNvGrpSpPr>
            <a:grpSpLocks/>
          </p:cNvGrpSpPr>
          <p:nvPr/>
        </p:nvGrpSpPr>
        <p:grpSpPr bwMode="auto">
          <a:xfrm>
            <a:off x="6270625" y="1196975"/>
            <a:ext cx="2178050" cy="2170113"/>
            <a:chOff x="4066" y="467"/>
            <a:chExt cx="1372" cy="1367"/>
          </a:xfrm>
        </p:grpSpPr>
        <p:sp>
          <p:nvSpPr>
            <p:cNvPr id="216081" name="Line 17"/>
            <p:cNvSpPr>
              <a:spLocks noChangeShapeType="1"/>
            </p:cNvSpPr>
            <p:nvPr/>
          </p:nvSpPr>
          <p:spPr bwMode="auto">
            <a:xfrm flipV="1">
              <a:off x="4066" y="777"/>
              <a:ext cx="1355" cy="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6082" name="Line 18"/>
            <p:cNvSpPr>
              <a:spLocks noChangeShapeType="1"/>
            </p:cNvSpPr>
            <p:nvPr/>
          </p:nvSpPr>
          <p:spPr bwMode="auto">
            <a:xfrm>
              <a:off x="4912" y="490"/>
              <a:ext cx="1" cy="13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6083" name="Text Box 19"/>
            <p:cNvSpPr txBox="1">
              <a:spLocks noChangeArrowheads="1"/>
            </p:cNvSpPr>
            <p:nvPr/>
          </p:nvSpPr>
          <p:spPr bwMode="auto">
            <a:xfrm>
              <a:off x="4178" y="473"/>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ea typeface="楷体_GB2312" pitchFamily="49" charset="-122"/>
                </a:rPr>
                <a:t>A</a:t>
              </a:r>
            </a:p>
          </p:txBody>
        </p:sp>
        <p:sp>
          <p:nvSpPr>
            <p:cNvPr id="216084" name="Text Box 20"/>
            <p:cNvSpPr txBox="1">
              <a:spLocks noChangeArrowheads="1"/>
            </p:cNvSpPr>
            <p:nvPr/>
          </p:nvSpPr>
          <p:spPr bwMode="auto">
            <a:xfrm>
              <a:off x="4557" y="473"/>
              <a:ext cx="265"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ea typeface="楷体_GB2312" pitchFamily="49" charset="-122"/>
                </a:rPr>
                <a:t>B</a:t>
              </a:r>
            </a:p>
          </p:txBody>
        </p:sp>
        <p:sp>
          <p:nvSpPr>
            <p:cNvPr id="216085" name="Text Box 21"/>
            <p:cNvSpPr txBox="1">
              <a:spLocks noChangeArrowheads="1"/>
            </p:cNvSpPr>
            <p:nvPr/>
          </p:nvSpPr>
          <p:spPr bwMode="auto">
            <a:xfrm>
              <a:off x="4997" y="467"/>
              <a:ext cx="441"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Y</a:t>
              </a:r>
              <a:r>
                <a:rPr lang="en-US" altLang="zh-CN" sz="2800" baseline="-25000">
                  <a:solidFill>
                    <a:srgbClr val="FF0066"/>
                  </a:solidFill>
                  <a:ea typeface="楷体_GB2312" pitchFamily="49" charset="-122"/>
                </a:rPr>
                <a:t>4</a:t>
              </a:r>
            </a:p>
          </p:txBody>
        </p:sp>
        <p:sp>
          <p:nvSpPr>
            <p:cNvPr id="216086" name="Rectangle 22"/>
            <p:cNvSpPr>
              <a:spLocks noChangeArrowheads="1"/>
            </p:cNvSpPr>
            <p:nvPr/>
          </p:nvSpPr>
          <p:spPr bwMode="auto">
            <a:xfrm>
              <a:off x="4069" y="499"/>
              <a:ext cx="1362" cy="1335"/>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6087" name="Line 23"/>
            <p:cNvSpPr>
              <a:spLocks noChangeShapeType="1"/>
            </p:cNvSpPr>
            <p:nvPr/>
          </p:nvSpPr>
          <p:spPr bwMode="auto">
            <a:xfrm flipV="1">
              <a:off x="4075" y="1045"/>
              <a:ext cx="1355" cy="6"/>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6088" name="Line 24"/>
            <p:cNvSpPr>
              <a:spLocks noChangeShapeType="1"/>
            </p:cNvSpPr>
            <p:nvPr/>
          </p:nvSpPr>
          <p:spPr bwMode="auto">
            <a:xfrm flipV="1">
              <a:off x="4070" y="1304"/>
              <a:ext cx="1355" cy="6"/>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6089" name="Line 25"/>
            <p:cNvSpPr>
              <a:spLocks noChangeShapeType="1"/>
            </p:cNvSpPr>
            <p:nvPr/>
          </p:nvSpPr>
          <p:spPr bwMode="auto">
            <a:xfrm flipV="1">
              <a:off x="4080" y="1568"/>
              <a:ext cx="1355" cy="6"/>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aphicFrame>
        <p:nvGraphicFramePr>
          <p:cNvPr id="216090" name="Object 26"/>
          <p:cNvGraphicFramePr>
            <a:graphicFrameLocks noChangeAspect="1"/>
          </p:cNvGraphicFramePr>
          <p:nvPr/>
        </p:nvGraphicFramePr>
        <p:xfrm>
          <a:off x="1408113" y="5103813"/>
          <a:ext cx="1782762" cy="487362"/>
        </p:xfrm>
        <a:graphic>
          <a:graphicData uri="http://schemas.openxmlformats.org/presentationml/2006/ole">
            <mc:AlternateContent xmlns:mc="http://schemas.openxmlformats.org/markup-compatibility/2006">
              <mc:Choice xmlns:v="urn:schemas-microsoft-com:vml" Requires="v">
                <p:oleObj spid="_x0000_s216119" name="Equation" r:id="rId7" imgW="698400" imgH="190440" progId="Equation.3">
                  <p:embed/>
                </p:oleObj>
              </mc:Choice>
              <mc:Fallback>
                <p:oleObj name="Equation" r:id="rId7" imgW="698400" imgH="19044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8113" y="5103813"/>
                        <a:ext cx="1782762"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91" name="Text Box 27"/>
          <p:cNvSpPr txBox="1">
            <a:spLocks noChangeArrowheads="1"/>
          </p:cNvSpPr>
          <p:nvPr/>
        </p:nvSpPr>
        <p:spPr bwMode="auto">
          <a:xfrm>
            <a:off x="7956550" y="4627563"/>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1</a:t>
            </a:r>
          </a:p>
        </p:txBody>
      </p:sp>
      <p:sp>
        <p:nvSpPr>
          <p:cNvPr id="216092" name="Text Box 28"/>
          <p:cNvSpPr txBox="1">
            <a:spLocks noChangeArrowheads="1"/>
          </p:cNvSpPr>
          <p:nvPr/>
        </p:nvSpPr>
        <p:spPr bwMode="auto">
          <a:xfrm>
            <a:off x="7956550" y="501808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0</a:t>
            </a:r>
          </a:p>
        </p:txBody>
      </p:sp>
      <p:sp>
        <p:nvSpPr>
          <p:cNvPr id="216093" name="Text Box 29"/>
          <p:cNvSpPr txBox="1">
            <a:spLocks noChangeArrowheads="1"/>
          </p:cNvSpPr>
          <p:nvPr/>
        </p:nvSpPr>
        <p:spPr bwMode="auto">
          <a:xfrm>
            <a:off x="7970838" y="544988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0</a:t>
            </a:r>
          </a:p>
        </p:txBody>
      </p:sp>
      <p:sp>
        <p:nvSpPr>
          <p:cNvPr id="216094" name="Text Box 30"/>
          <p:cNvSpPr txBox="1">
            <a:spLocks noChangeArrowheads="1"/>
          </p:cNvSpPr>
          <p:nvPr/>
        </p:nvSpPr>
        <p:spPr bwMode="auto">
          <a:xfrm>
            <a:off x="7970838" y="5862638"/>
            <a:ext cx="5429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rgbClr val="FF0066"/>
                </a:solidFill>
                <a:ea typeface="楷体_GB2312" pitchFamily="49" charset="-122"/>
              </a:rPr>
              <a:t>1</a:t>
            </a:r>
          </a:p>
        </p:txBody>
      </p:sp>
      <p:sp>
        <p:nvSpPr>
          <p:cNvPr id="216095" name="Text Box 31"/>
          <p:cNvSpPr txBox="1">
            <a:spLocks noChangeArrowheads="1"/>
          </p:cNvSpPr>
          <p:nvPr/>
        </p:nvSpPr>
        <p:spPr bwMode="auto">
          <a:xfrm>
            <a:off x="6553200" y="4619625"/>
            <a:ext cx="1106488"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0     0</a:t>
            </a:r>
          </a:p>
        </p:txBody>
      </p:sp>
      <p:sp>
        <p:nvSpPr>
          <p:cNvPr id="216096" name="Text Box 32"/>
          <p:cNvSpPr txBox="1">
            <a:spLocks noChangeArrowheads="1"/>
          </p:cNvSpPr>
          <p:nvPr/>
        </p:nvSpPr>
        <p:spPr bwMode="auto">
          <a:xfrm>
            <a:off x="6553200" y="5016500"/>
            <a:ext cx="109061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0     1</a:t>
            </a:r>
          </a:p>
        </p:txBody>
      </p:sp>
      <p:sp>
        <p:nvSpPr>
          <p:cNvPr id="216097" name="Text Box 33"/>
          <p:cNvSpPr txBox="1">
            <a:spLocks noChangeArrowheads="1"/>
          </p:cNvSpPr>
          <p:nvPr/>
        </p:nvSpPr>
        <p:spPr bwMode="auto">
          <a:xfrm>
            <a:off x="6567488" y="5448300"/>
            <a:ext cx="10223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1     0</a:t>
            </a:r>
          </a:p>
        </p:txBody>
      </p:sp>
      <p:sp>
        <p:nvSpPr>
          <p:cNvPr id="216098" name="Text Box 34"/>
          <p:cNvSpPr txBox="1">
            <a:spLocks noChangeArrowheads="1"/>
          </p:cNvSpPr>
          <p:nvPr/>
        </p:nvSpPr>
        <p:spPr bwMode="auto">
          <a:xfrm>
            <a:off x="6567488" y="5832475"/>
            <a:ext cx="104933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1     1</a:t>
            </a:r>
          </a:p>
        </p:txBody>
      </p:sp>
      <p:grpSp>
        <p:nvGrpSpPr>
          <p:cNvPr id="216099" name="Group 35"/>
          <p:cNvGrpSpPr>
            <a:grpSpLocks/>
          </p:cNvGrpSpPr>
          <p:nvPr/>
        </p:nvGrpSpPr>
        <p:grpSpPr bwMode="auto">
          <a:xfrm>
            <a:off x="6391275" y="4137025"/>
            <a:ext cx="2178050" cy="2170113"/>
            <a:chOff x="3966" y="2478"/>
            <a:chExt cx="1372" cy="1367"/>
          </a:xfrm>
        </p:grpSpPr>
        <p:sp>
          <p:nvSpPr>
            <p:cNvPr id="216100" name="Line 36"/>
            <p:cNvSpPr>
              <a:spLocks noChangeShapeType="1"/>
            </p:cNvSpPr>
            <p:nvPr/>
          </p:nvSpPr>
          <p:spPr bwMode="auto">
            <a:xfrm>
              <a:off x="3966" y="2789"/>
              <a:ext cx="1355"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6101" name="Line 37"/>
            <p:cNvSpPr>
              <a:spLocks noChangeShapeType="1"/>
            </p:cNvSpPr>
            <p:nvPr/>
          </p:nvSpPr>
          <p:spPr bwMode="auto">
            <a:xfrm>
              <a:off x="4812" y="2501"/>
              <a:ext cx="0" cy="13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6102" name="Text Box 38"/>
            <p:cNvSpPr txBox="1">
              <a:spLocks noChangeArrowheads="1"/>
            </p:cNvSpPr>
            <p:nvPr/>
          </p:nvSpPr>
          <p:spPr bwMode="auto">
            <a:xfrm>
              <a:off x="4078" y="2484"/>
              <a:ext cx="278"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ea typeface="楷体_GB2312" pitchFamily="49" charset="-122"/>
                </a:rPr>
                <a:t>A</a:t>
              </a:r>
            </a:p>
          </p:txBody>
        </p:sp>
        <p:sp>
          <p:nvSpPr>
            <p:cNvPr id="216103" name="Text Box 39"/>
            <p:cNvSpPr txBox="1">
              <a:spLocks noChangeArrowheads="1"/>
            </p:cNvSpPr>
            <p:nvPr/>
          </p:nvSpPr>
          <p:spPr bwMode="auto">
            <a:xfrm>
              <a:off x="4457" y="2484"/>
              <a:ext cx="265"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chemeClr val="tx1"/>
                  </a:solidFill>
                  <a:ea typeface="楷体_GB2312" pitchFamily="49" charset="-122"/>
                </a:rPr>
                <a:t>B</a:t>
              </a:r>
            </a:p>
          </p:txBody>
        </p:sp>
        <p:sp>
          <p:nvSpPr>
            <p:cNvPr id="216104" name="Text Box 40"/>
            <p:cNvSpPr txBox="1">
              <a:spLocks noChangeArrowheads="1"/>
            </p:cNvSpPr>
            <p:nvPr/>
          </p:nvSpPr>
          <p:spPr bwMode="auto">
            <a:xfrm>
              <a:off x="4897" y="2478"/>
              <a:ext cx="441" cy="3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00000"/>
                </a:lnSpc>
                <a:spcBef>
                  <a:spcPct val="0"/>
                </a:spcBef>
                <a:buSzTx/>
              </a:pPr>
              <a:r>
                <a:rPr lang="en-US" altLang="zh-CN" sz="2800" i="1">
                  <a:solidFill>
                    <a:srgbClr val="FF0066"/>
                  </a:solidFill>
                  <a:ea typeface="楷体_GB2312" pitchFamily="49" charset="-122"/>
                </a:rPr>
                <a:t>Y</a:t>
              </a:r>
              <a:r>
                <a:rPr lang="en-US" altLang="zh-CN" sz="2800" baseline="-25000">
                  <a:solidFill>
                    <a:srgbClr val="FF0066"/>
                  </a:solidFill>
                  <a:ea typeface="楷体_GB2312" pitchFamily="49" charset="-122"/>
                </a:rPr>
                <a:t>5</a:t>
              </a:r>
            </a:p>
          </p:txBody>
        </p:sp>
        <p:sp>
          <p:nvSpPr>
            <p:cNvPr id="216105" name="Rectangle 41"/>
            <p:cNvSpPr>
              <a:spLocks noChangeArrowheads="1"/>
            </p:cNvSpPr>
            <p:nvPr/>
          </p:nvSpPr>
          <p:spPr bwMode="auto">
            <a:xfrm>
              <a:off x="3969" y="2510"/>
              <a:ext cx="1362" cy="1335"/>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6106" name="Line 42"/>
            <p:cNvSpPr>
              <a:spLocks noChangeShapeType="1"/>
            </p:cNvSpPr>
            <p:nvPr/>
          </p:nvSpPr>
          <p:spPr bwMode="auto">
            <a:xfrm flipV="1">
              <a:off x="3975" y="3056"/>
              <a:ext cx="1355" cy="6"/>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6107" name="Line 43"/>
            <p:cNvSpPr>
              <a:spLocks noChangeShapeType="1"/>
            </p:cNvSpPr>
            <p:nvPr/>
          </p:nvSpPr>
          <p:spPr bwMode="auto">
            <a:xfrm flipV="1">
              <a:off x="3970" y="3315"/>
              <a:ext cx="1355" cy="6"/>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6108" name="Line 44"/>
            <p:cNvSpPr>
              <a:spLocks noChangeShapeType="1"/>
            </p:cNvSpPr>
            <p:nvPr/>
          </p:nvSpPr>
          <p:spPr bwMode="auto">
            <a:xfrm flipV="1">
              <a:off x="3980" y="3579"/>
              <a:ext cx="1355" cy="6"/>
            </a:xfrm>
            <a:prstGeom prst="line">
              <a:avLst/>
            </a:prstGeom>
            <a:noFill/>
            <a:ln w="2857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aphicFrame>
        <p:nvGraphicFramePr>
          <p:cNvPr id="216109" name="Object 45"/>
          <p:cNvGraphicFramePr>
            <a:graphicFrameLocks noChangeAspect="1"/>
          </p:cNvGraphicFramePr>
          <p:nvPr/>
        </p:nvGraphicFramePr>
        <p:xfrm>
          <a:off x="3419475" y="1422400"/>
          <a:ext cx="2232025" cy="952500"/>
        </p:xfrm>
        <a:graphic>
          <a:graphicData uri="http://schemas.openxmlformats.org/presentationml/2006/ole">
            <mc:AlternateContent xmlns:mc="http://schemas.openxmlformats.org/markup-compatibility/2006">
              <mc:Choice xmlns:v="urn:schemas-microsoft-com:vml" Requires="v">
                <p:oleObj spid="_x0000_s216120" name="Visio" r:id="rId9" imgW="725119" imgH="308977" progId="Visio.Drawing.11">
                  <p:embed/>
                </p:oleObj>
              </mc:Choice>
              <mc:Fallback>
                <p:oleObj name="Visio" r:id="rId9" imgW="725119" imgH="308977" progId="Visio.Drawing.11">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1422400"/>
                        <a:ext cx="22320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6110" name="Object 46"/>
          <p:cNvGraphicFramePr>
            <a:graphicFrameLocks noChangeAspect="1"/>
          </p:cNvGraphicFramePr>
          <p:nvPr/>
        </p:nvGraphicFramePr>
        <p:xfrm>
          <a:off x="3492500" y="4632325"/>
          <a:ext cx="2303463" cy="982663"/>
        </p:xfrm>
        <a:graphic>
          <a:graphicData uri="http://schemas.openxmlformats.org/presentationml/2006/ole">
            <mc:AlternateContent xmlns:mc="http://schemas.openxmlformats.org/markup-compatibility/2006">
              <mc:Choice xmlns:v="urn:schemas-microsoft-com:vml" Requires="v">
                <p:oleObj spid="_x0000_s216121" name="Visio" r:id="rId11" imgW="725119" imgH="308977" progId="Visio.Drawing.11">
                  <p:embed/>
                </p:oleObj>
              </mc:Choice>
              <mc:Fallback>
                <p:oleObj name="Visio" r:id="rId11" imgW="725119" imgH="308977" progId="Visio.Drawing.11">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0" y="4632325"/>
                        <a:ext cx="2303463"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111" name="AutoShape 47">
            <a:hlinkClick r:id="rId1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wipe(left)">
                                      <p:cBhvr>
                                        <p:cTn id="7" dur="500"/>
                                        <p:tgtEl>
                                          <p:spTgt spid="216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6069"/>
                                        </p:tgtEl>
                                        <p:attrNameLst>
                                          <p:attrName>style.visibility</p:attrName>
                                        </p:attrNameLst>
                                      </p:cBhvr>
                                      <p:to>
                                        <p:strVal val="visible"/>
                                      </p:to>
                                    </p:set>
                                    <p:animEffect transition="in" filter="wipe(left)">
                                      <p:cBhvr>
                                        <p:cTn id="12" dur="500"/>
                                        <p:tgtEl>
                                          <p:spTgt spid="2160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6109"/>
                                        </p:tgtEl>
                                        <p:attrNameLst>
                                          <p:attrName>style.visibility</p:attrName>
                                        </p:attrNameLst>
                                      </p:cBhvr>
                                      <p:to>
                                        <p:strVal val="visible"/>
                                      </p:to>
                                    </p:set>
                                    <p:animEffect transition="in" filter="wipe(left)">
                                      <p:cBhvr>
                                        <p:cTn id="17" dur="500"/>
                                        <p:tgtEl>
                                          <p:spTgt spid="216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216080"/>
                                        </p:tgtEl>
                                        <p:attrNameLst>
                                          <p:attrName>style.visibility</p:attrName>
                                        </p:attrNameLst>
                                      </p:cBhvr>
                                      <p:to>
                                        <p:strVal val="visible"/>
                                      </p:to>
                                    </p:set>
                                    <p:anim calcmode="lin" valueType="num">
                                      <p:cBhvr>
                                        <p:cTn id="22" dur="500" fill="hold"/>
                                        <p:tgtEl>
                                          <p:spTgt spid="216080"/>
                                        </p:tgtEl>
                                        <p:attrNameLst>
                                          <p:attrName>ppt_x</p:attrName>
                                        </p:attrNameLst>
                                      </p:cBhvr>
                                      <p:tavLst>
                                        <p:tav tm="0">
                                          <p:val>
                                            <p:strVal val="#ppt_x-#ppt_w/2"/>
                                          </p:val>
                                        </p:tav>
                                        <p:tav tm="100000">
                                          <p:val>
                                            <p:strVal val="#ppt_x"/>
                                          </p:val>
                                        </p:tav>
                                      </p:tavLst>
                                    </p:anim>
                                    <p:anim calcmode="lin" valueType="num">
                                      <p:cBhvr>
                                        <p:cTn id="23" dur="500" fill="hold"/>
                                        <p:tgtEl>
                                          <p:spTgt spid="216080"/>
                                        </p:tgtEl>
                                        <p:attrNameLst>
                                          <p:attrName>ppt_y</p:attrName>
                                        </p:attrNameLst>
                                      </p:cBhvr>
                                      <p:tavLst>
                                        <p:tav tm="0">
                                          <p:val>
                                            <p:strVal val="#ppt_y"/>
                                          </p:val>
                                        </p:tav>
                                        <p:tav tm="100000">
                                          <p:val>
                                            <p:strVal val="#ppt_y"/>
                                          </p:val>
                                        </p:tav>
                                      </p:tavLst>
                                    </p:anim>
                                    <p:anim calcmode="lin" valueType="num">
                                      <p:cBhvr>
                                        <p:cTn id="24" dur="500" fill="hold"/>
                                        <p:tgtEl>
                                          <p:spTgt spid="216080"/>
                                        </p:tgtEl>
                                        <p:attrNameLst>
                                          <p:attrName>ppt_w</p:attrName>
                                        </p:attrNameLst>
                                      </p:cBhvr>
                                      <p:tavLst>
                                        <p:tav tm="0">
                                          <p:val>
                                            <p:fltVal val="0"/>
                                          </p:val>
                                        </p:tav>
                                        <p:tav tm="100000">
                                          <p:val>
                                            <p:strVal val="#ppt_w"/>
                                          </p:val>
                                        </p:tav>
                                      </p:tavLst>
                                    </p:anim>
                                    <p:anim calcmode="lin" valueType="num">
                                      <p:cBhvr>
                                        <p:cTn id="25" dur="500" fill="hold"/>
                                        <p:tgtEl>
                                          <p:spTgt spid="216080"/>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22" presetClass="entr" presetSubtype="8" fill="hold" grpId="0" nodeType="afterEffect">
                                  <p:stCondLst>
                                    <p:cond delay="1000"/>
                                  </p:stCondLst>
                                  <p:iterate type="lt">
                                    <p:tmPct val="100000"/>
                                  </p:iterate>
                                  <p:childTnLst>
                                    <p:set>
                                      <p:cBhvr>
                                        <p:cTn id="28" dur="1" fill="hold">
                                          <p:stCondLst>
                                            <p:cond delay="0"/>
                                          </p:stCondLst>
                                        </p:cTn>
                                        <p:tgtEl>
                                          <p:spTgt spid="216074"/>
                                        </p:tgtEl>
                                        <p:attrNameLst>
                                          <p:attrName>style.visibility</p:attrName>
                                        </p:attrNameLst>
                                      </p:cBhvr>
                                      <p:to>
                                        <p:strVal val="visible"/>
                                      </p:to>
                                    </p:set>
                                    <p:animEffect transition="in" filter="wipe(left)">
                                      <p:cBhvr>
                                        <p:cTn id="29" dur="75"/>
                                        <p:tgtEl>
                                          <p:spTgt spid="216074"/>
                                        </p:tgtEl>
                                      </p:cBhvr>
                                    </p:animEffect>
                                  </p:childTnLst>
                                </p:cTn>
                              </p:par>
                            </p:childTnLst>
                          </p:cTn>
                        </p:par>
                        <p:par>
                          <p:cTn id="30" fill="hold" nodeType="afterGroup">
                            <p:stCondLst>
                              <p:cond delay="1650"/>
                            </p:stCondLst>
                            <p:childTnLst>
                              <p:par>
                                <p:cTn id="31" presetID="22" presetClass="entr" presetSubtype="8" fill="hold" grpId="0" nodeType="afterEffect">
                                  <p:stCondLst>
                                    <p:cond delay="1000"/>
                                  </p:stCondLst>
                                  <p:iterate type="lt">
                                    <p:tmPct val="100000"/>
                                  </p:iterate>
                                  <p:childTnLst>
                                    <p:set>
                                      <p:cBhvr>
                                        <p:cTn id="32" dur="1" fill="hold">
                                          <p:stCondLst>
                                            <p:cond delay="0"/>
                                          </p:stCondLst>
                                        </p:cTn>
                                        <p:tgtEl>
                                          <p:spTgt spid="216075"/>
                                        </p:tgtEl>
                                        <p:attrNameLst>
                                          <p:attrName>style.visibility</p:attrName>
                                        </p:attrNameLst>
                                      </p:cBhvr>
                                      <p:to>
                                        <p:strVal val="visible"/>
                                      </p:to>
                                    </p:set>
                                    <p:animEffect transition="in" filter="wipe(left)">
                                      <p:cBhvr>
                                        <p:cTn id="33" dur="75"/>
                                        <p:tgtEl>
                                          <p:spTgt spid="216075"/>
                                        </p:tgtEl>
                                      </p:cBhvr>
                                    </p:animEffect>
                                  </p:childTnLst>
                                </p:cTn>
                              </p:par>
                            </p:childTnLst>
                          </p:cTn>
                        </p:par>
                        <p:par>
                          <p:cTn id="34" fill="hold" nodeType="afterGroup">
                            <p:stCondLst>
                              <p:cond delay="2800"/>
                            </p:stCondLst>
                            <p:childTnLst>
                              <p:par>
                                <p:cTn id="35" presetID="22" presetClass="entr" presetSubtype="8" fill="hold" grpId="0" nodeType="afterEffect">
                                  <p:stCondLst>
                                    <p:cond delay="1000"/>
                                  </p:stCondLst>
                                  <p:iterate type="lt">
                                    <p:tmPct val="100000"/>
                                  </p:iterate>
                                  <p:childTnLst>
                                    <p:set>
                                      <p:cBhvr>
                                        <p:cTn id="36" dur="1" fill="hold">
                                          <p:stCondLst>
                                            <p:cond delay="0"/>
                                          </p:stCondLst>
                                        </p:cTn>
                                        <p:tgtEl>
                                          <p:spTgt spid="216076"/>
                                        </p:tgtEl>
                                        <p:attrNameLst>
                                          <p:attrName>style.visibility</p:attrName>
                                        </p:attrNameLst>
                                      </p:cBhvr>
                                      <p:to>
                                        <p:strVal val="visible"/>
                                      </p:to>
                                    </p:set>
                                    <p:animEffect transition="in" filter="wipe(left)">
                                      <p:cBhvr>
                                        <p:cTn id="37" dur="75"/>
                                        <p:tgtEl>
                                          <p:spTgt spid="216076"/>
                                        </p:tgtEl>
                                      </p:cBhvr>
                                    </p:animEffect>
                                  </p:childTnLst>
                                </p:cTn>
                              </p:par>
                            </p:childTnLst>
                          </p:cTn>
                        </p:par>
                        <p:par>
                          <p:cTn id="38" fill="hold" nodeType="afterGroup">
                            <p:stCondLst>
                              <p:cond delay="3950"/>
                            </p:stCondLst>
                            <p:childTnLst>
                              <p:par>
                                <p:cTn id="39" presetID="22" presetClass="entr" presetSubtype="8" fill="hold" grpId="0" nodeType="afterEffect">
                                  <p:stCondLst>
                                    <p:cond delay="1000"/>
                                  </p:stCondLst>
                                  <p:iterate type="lt">
                                    <p:tmPct val="100000"/>
                                  </p:iterate>
                                  <p:childTnLst>
                                    <p:set>
                                      <p:cBhvr>
                                        <p:cTn id="40" dur="1" fill="hold">
                                          <p:stCondLst>
                                            <p:cond delay="0"/>
                                          </p:stCondLst>
                                        </p:cTn>
                                        <p:tgtEl>
                                          <p:spTgt spid="216077"/>
                                        </p:tgtEl>
                                        <p:attrNameLst>
                                          <p:attrName>style.visibility</p:attrName>
                                        </p:attrNameLst>
                                      </p:cBhvr>
                                      <p:to>
                                        <p:strVal val="visible"/>
                                      </p:to>
                                    </p:set>
                                    <p:animEffect transition="in" filter="wipe(left)">
                                      <p:cBhvr>
                                        <p:cTn id="41" dur="75"/>
                                        <p:tgtEl>
                                          <p:spTgt spid="2160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6070">
                                            <p:txEl>
                                              <p:pRg st="0" end="0"/>
                                            </p:txEl>
                                          </p:spTgt>
                                        </p:tgtEl>
                                        <p:attrNameLst>
                                          <p:attrName>style.visibility</p:attrName>
                                        </p:attrNameLst>
                                      </p:cBhvr>
                                      <p:to>
                                        <p:strVal val="visible"/>
                                      </p:to>
                                    </p:set>
                                    <p:animEffect transition="in" filter="wipe(left)">
                                      <p:cBhvr>
                                        <p:cTn id="46" dur="500"/>
                                        <p:tgtEl>
                                          <p:spTgt spid="216070">
                                            <p:txEl>
                                              <p:pRg st="0" end="0"/>
                                            </p:txEl>
                                          </p:spTgt>
                                        </p:tgtEl>
                                      </p:cBhvr>
                                    </p:animEffect>
                                  </p:childTnLst>
                                </p:cTn>
                              </p:par>
                            </p:childTnLst>
                          </p:cTn>
                        </p:par>
                        <p:par>
                          <p:cTn id="47" fill="hold" nodeType="afterGroup">
                            <p:stCondLst>
                              <p:cond delay="500"/>
                            </p:stCondLst>
                            <p:childTnLst>
                              <p:par>
                                <p:cTn id="48" presetID="22" presetClass="entr" presetSubtype="8" fill="hold" grpId="0" nodeType="afterEffect">
                                  <p:stCondLst>
                                    <p:cond delay="1000"/>
                                  </p:stCondLst>
                                  <p:childTnLst>
                                    <p:set>
                                      <p:cBhvr>
                                        <p:cTn id="49" dur="1" fill="hold">
                                          <p:stCondLst>
                                            <p:cond delay="0"/>
                                          </p:stCondLst>
                                        </p:cTn>
                                        <p:tgtEl>
                                          <p:spTgt spid="216071">
                                            <p:txEl>
                                              <p:pRg st="0" end="0"/>
                                            </p:txEl>
                                          </p:spTgt>
                                        </p:tgtEl>
                                        <p:attrNameLst>
                                          <p:attrName>style.visibility</p:attrName>
                                        </p:attrNameLst>
                                      </p:cBhvr>
                                      <p:to>
                                        <p:strVal val="visible"/>
                                      </p:to>
                                    </p:set>
                                    <p:animEffect transition="in" filter="wipe(left)">
                                      <p:cBhvr>
                                        <p:cTn id="50" dur="500"/>
                                        <p:tgtEl>
                                          <p:spTgt spid="216071">
                                            <p:txEl>
                                              <p:pRg st="0" end="0"/>
                                            </p:txEl>
                                          </p:spTgt>
                                        </p:tgtEl>
                                      </p:cBhvr>
                                    </p:animEffect>
                                  </p:childTnLst>
                                </p:cTn>
                              </p:par>
                            </p:childTnLst>
                          </p:cTn>
                        </p:par>
                        <p:par>
                          <p:cTn id="51" fill="hold" nodeType="afterGroup">
                            <p:stCondLst>
                              <p:cond delay="2000"/>
                            </p:stCondLst>
                            <p:childTnLst>
                              <p:par>
                                <p:cTn id="52" presetID="22" presetClass="entr" presetSubtype="8" fill="hold" grpId="0" nodeType="afterEffect">
                                  <p:stCondLst>
                                    <p:cond delay="1000"/>
                                  </p:stCondLst>
                                  <p:childTnLst>
                                    <p:set>
                                      <p:cBhvr>
                                        <p:cTn id="53" dur="1" fill="hold">
                                          <p:stCondLst>
                                            <p:cond delay="0"/>
                                          </p:stCondLst>
                                        </p:cTn>
                                        <p:tgtEl>
                                          <p:spTgt spid="216072">
                                            <p:txEl>
                                              <p:pRg st="0" end="0"/>
                                            </p:txEl>
                                          </p:spTgt>
                                        </p:tgtEl>
                                        <p:attrNameLst>
                                          <p:attrName>style.visibility</p:attrName>
                                        </p:attrNameLst>
                                      </p:cBhvr>
                                      <p:to>
                                        <p:strVal val="visible"/>
                                      </p:to>
                                    </p:set>
                                    <p:animEffect transition="in" filter="wipe(left)">
                                      <p:cBhvr>
                                        <p:cTn id="54" dur="500"/>
                                        <p:tgtEl>
                                          <p:spTgt spid="216072">
                                            <p:txEl>
                                              <p:pRg st="0" end="0"/>
                                            </p:txEl>
                                          </p:spTgt>
                                        </p:tgtEl>
                                      </p:cBhvr>
                                    </p:animEffect>
                                  </p:childTnLst>
                                </p:cTn>
                              </p:par>
                            </p:childTnLst>
                          </p:cTn>
                        </p:par>
                        <p:par>
                          <p:cTn id="55" fill="hold" nodeType="afterGroup">
                            <p:stCondLst>
                              <p:cond delay="3500"/>
                            </p:stCondLst>
                            <p:childTnLst>
                              <p:par>
                                <p:cTn id="56" presetID="22" presetClass="entr" presetSubtype="8" fill="hold" grpId="0" nodeType="afterEffect">
                                  <p:stCondLst>
                                    <p:cond delay="1000"/>
                                  </p:stCondLst>
                                  <p:childTnLst>
                                    <p:set>
                                      <p:cBhvr>
                                        <p:cTn id="57" dur="1" fill="hold">
                                          <p:stCondLst>
                                            <p:cond delay="0"/>
                                          </p:stCondLst>
                                        </p:cTn>
                                        <p:tgtEl>
                                          <p:spTgt spid="216073">
                                            <p:txEl>
                                              <p:pRg st="0" end="0"/>
                                            </p:txEl>
                                          </p:spTgt>
                                        </p:tgtEl>
                                        <p:attrNameLst>
                                          <p:attrName>style.visibility</p:attrName>
                                        </p:attrNameLst>
                                      </p:cBhvr>
                                      <p:to>
                                        <p:strVal val="visible"/>
                                      </p:to>
                                    </p:set>
                                    <p:animEffect transition="in" filter="wipe(left)">
                                      <p:cBhvr>
                                        <p:cTn id="58" dur="500"/>
                                        <p:tgtEl>
                                          <p:spTgt spid="216073">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16067">
                                            <p:txEl>
                                              <p:pRg st="0" end="0"/>
                                            </p:txEl>
                                          </p:spTgt>
                                        </p:tgtEl>
                                        <p:attrNameLst>
                                          <p:attrName>style.visibility</p:attrName>
                                        </p:attrNameLst>
                                      </p:cBhvr>
                                      <p:to>
                                        <p:strVal val="visible"/>
                                      </p:to>
                                    </p:set>
                                    <p:animEffect transition="in" filter="wipe(left)">
                                      <p:cBhvr>
                                        <p:cTn id="63" dur="500"/>
                                        <p:tgtEl>
                                          <p:spTgt spid="216067">
                                            <p:txEl>
                                              <p:pRg st="0" end="0"/>
                                            </p:txEl>
                                          </p:spTgt>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216067">
                                            <p:txEl>
                                              <p:pRg st="1" end="1"/>
                                            </p:txEl>
                                          </p:spTgt>
                                        </p:tgtEl>
                                        <p:attrNameLst>
                                          <p:attrName>style.visibility</p:attrName>
                                        </p:attrNameLst>
                                      </p:cBhvr>
                                      <p:to>
                                        <p:strVal val="visible"/>
                                      </p:to>
                                    </p:set>
                                    <p:animEffect transition="in" filter="wipe(left)">
                                      <p:cBhvr>
                                        <p:cTn id="67" dur="500"/>
                                        <p:tgtEl>
                                          <p:spTgt spid="216067">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6068">
                                            <p:txEl>
                                              <p:pRg st="0" end="0"/>
                                            </p:txEl>
                                          </p:spTgt>
                                        </p:tgtEl>
                                        <p:attrNameLst>
                                          <p:attrName>style.visibility</p:attrName>
                                        </p:attrNameLst>
                                      </p:cBhvr>
                                      <p:to>
                                        <p:strVal val="visible"/>
                                      </p:to>
                                    </p:set>
                                    <p:animEffect transition="in" filter="wipe(left)">
                                      <p:cBhvr>
                                        <p:cTn id="72" dur="500"/>
                                        <p:tgtEl>
                                          <p:spTgt spid="216068">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16078"/>
                                        </p:tgtEl>
                                        <p:attrNameLst>
                                          <p:attrName>style.visibility</p:attrName>
                                        </p:attrNameLst>
                                      </p:cBhvr>
                                      <p:to>
                                        <p:strVal val="visible"/>
                                      </p:to>
                                    </p:set>
                                    <p:animEffect transition="in" filter="wipe(left)">
                                      <p:cBhvr>
                                        <p:cTn id="77" dur="500"/>
                                        <p:tgtEl>
                                          <p:spTgt spid="21607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16090"/>
                                        </p:tgtEl>
                                        <p:attrNameLst>
                                          <p:attrName>style.visibility</p:attrName>
                                        </p:attrNameLst>
                                      </p:cBhvr>
                                      <p:to>
                                        <p:strVal val="visible"/>
                                      </p:to>
                                    </p:set>
                                    <p:animEffect transition="in" filter="wipe(left)">
                                      <p:cBhvr>
                                        <p:cTn id="82" dur="500"/>
                                        <p:tgtEl>
                                          <p:spTgt spid="21609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16079">
                                            <p:txEl>
                                              <p:pRg st="0" end="0"/>
                                            </p:txEl>
                                          </p:spTgt>
                                        </p:tgtEl>
                                        <p:attrNameLst>
                                          <p:attrName>style.visibility</p:attrName>
                                        </p:attrNameLst>
                                      </p:cBhvr>
                                      <p:to>
                                        <p:strVal val="visible"/>
                                      </p:to>
                                    </p:set>
                                    <p:animEffect transition="in" filter="wipe(left)">
                                      <p:cBhvr>
                                        <p:cTn id="87" dur="500"/>
                                        <p:tgtEl>
                                          <p:spTgt spid="216079">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216110"/>
                                        </p:tgtEl>
                                        <p:attrNameLst>
                                          <p:attrName>style.visibility</p:attrName>
                                        </p:attrNameLst>
                                      </p:cBhvr>
                                      <p:to>
                                        <p:strVal val="visible"/>
                                      </p:to>
                                    </p:set>
                                    <p:animEffect transition="in" filter="wipe(left)">
                                      <p:cBhvr>
                                        <p:cTn id="92" dur="500"/>
                                        <p:tgtEl>
                                          <p:spTgt spid="21611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0" fill="hold" nodeType="clickEffect">
                                  <p:stCondLst>
                                    <p:cond delay="0"/>
                                  </p:stCondLst>
                                  <p:childTnLst>
                                    <p:set>
                                      <p:cBhvr>
                                        <p:cTn id="96" dur="1" fill="hold">
                                          <p:stCondLst>
                                            <p:cond delay="0"/>
                                          </p:stCondLst>
                                        </p:cTn>
                                        <p:tgtEl>
                                          <p:spTgt spid="216099"/>
                                        </p:tgtEl>
                                        <p:attrNameLst>
                                          <p:attrName>style.visibility</p:attrName>
                                        </p:attrNameLst>
                                      </p:cBhvr>
                                      <p:to>
                                        <p:strVal val="visible"/>
                                      </p:to>
                                    </p:set>
                                    <p:anim calcmode="lin" valueType="num">
                                      <p:cBhvr>
                                        <p:cTn id="97" dur="500" fill="hold"/>
                                        <p:tgtEl>
                                          <p:spTgt spid="216099"/>
                                        </p:tgtEl>
                                        <p:attrNameLst>
                                          <p:attrName>ppt_w</p:attrName>
                                        </p:attrNameLst>
                                      </p:cBhvr>
                                      <p:tavLst>
                                        <p:tav tm="0">
                                          <p:val>
                                            <p:fltVal val="0"/>
                                          </p:val>
                                        </p:tav>
                                        <p:tav tm="100000">
                                          <p:val>
                                            <p:strVal val="#ppt_w"/>
                                          </p:val>
                                        </p:tav>
                                      </p:tavLst>
                                    </p:anim>
                                    <p:anim calcmode="lin" valueType="num">
                                      <p:cBhvr>
                                        <p:cTn id="98" dur="500" fill="hold"/>
                                        <p:tgtEl>
                                          <p:spTgt spid="216099"/>
                                        </p:tgtEl>
                                        <p:attrNameLst>
                                          <p:attrName>ppt_h</p:attrName>
                                        </p:attrNameLst>
                                      </p:cBhvr>
                                      <p:tavLst>
                                        <p:tav tm="0">
                                          <p:val>
                                            <p:strVal val="#ppt_h"/>
                                          </p:val>
                                        </p:tav>
                                        <p:tav tm="100000">
                                          <p:val>
                                            <p:strVal val="#ppt_h"/>
                                          </p:val>
                                        </p:tav>
                                      </p:tavLst>
                                    </p:anim>
                                  </p:childTnLst>
                                </p:cTn>
                              </p:par>
                            </p:childTnLst>
                          </p:cTn>
                        </p:par>
                        <p:par>
                          <p:cTn id="99" fill="hold" nodeType="afterGroup">
                            <p:stCondLst>
                              <p:cond delay="500"/>
                            </p:stCondLst>
                            <p:childTnLst>
                              <p:par>
                                <p:cTn id="100" presetID="22" presetClass="entr" presetSubtype="8" fill="hold" grpId="0" nodeType="afterEffect">
                                  <p:stCondLst>
                                    <p:cond delay="1000"/>
                                  </p:stCondLst>
                                  <p:iterate type="lt">
                                    <p:tmPct val="100000"/>
                                  </p:iterate>
                                  <p:childTnLst>
                                    <p:set>
                                      <p:cBhvr>
                                        <p:cTn id="101" dur="1" fill="hold">
                                          <p:stCondLst>
                                            <p:cond delay="0"/>
                                          </p:stCondLst>
                                        </p:cTn>
                                        <p:tgtEl>
                                          <p:spTgt spid="216095"/>
                                        </p:tgtEl>
                                        <p:attrNameLst>
                                          <p:attrName>style.visibility</p:attrName>
                                        </p:attrNameLst>
                                      </p:cBhvr>
                                      <p:to>
                                        <p:strVal val="visible"/>
                                      </p:to>
                                    </p:set>
                                    <p:animEffect transition="in" filter="wipe(left)">
                                      <p:cBhvr>
                                        <p:cTn id="102" dur="75"/>
                                        <p:tgtEl>
                                          <p:spTgt spid="216095"/>
                                        </p:tgtEl>
                                      </p:cBhvr>
                                    </p:animEffect>
                                  </p:childTnLst>
                                </p:cTn>
                              </p:par>
                            </p:childTnLst>
                          </p:cTn>
                        </p:par>
                        <p:par>
                          <p:cTn id="103" fill="hold" nodeType="afterGroup">
                            <p:stCondLst>
                              <p:cond delay="1650"/>
                            </p:stCondLst>
                            <p:childTnLst>
                              <p:par>
                                <p:cTn id="104" presetID="22" presetClass="entr" presetSubtype="8" fill="hold" grpId="0" nodeType="afterEffect">
                                  <p:stCondLst>
                                    <p:cond delay="1000"/>
                                  </p:stCondLst>
                                  <p:iterate type="lt">
                                    <p:tmPct val="100000"/>
                                  </p:iterate>
                                  <p:childTnLst>
                                    <p:set>
                                      <p:cBhvr>
                                        <p:cTn id="105" dur="1" fill="hold">
                                          <p:stCondLst>
                                            <p:cond delay="0"/>
                                          </p:stCondLst>
                                        </p:cTn>
                                        <p:tgtEl>
                                          <p:spTgt spid="216096"/>
                                        </p:tgtEl>
                                        <p:attrNameLst>
                                          <p:attrName>style.visibility</p:attrName>
                                        </p:attrNameLst>
                                      </p:cBhvr>
                                      <p:to>
                                        <p:strVal val="visible"/>
                                      </p:to>
                                    </p:set>
                                    <p:animEffect transition="in" filter="wipe(left)">
                                      <p:cBhvr>
                                        <p:cTn id="106" dur="75"/>
                                        <p:tgtEl>
                                          <p:spTgt spid="216096"/>
                                        </p:tgtEl>
                                      </p:cBhvr>
                                    </p:animEffect>
                                  </p:childTnLst>
                                </p:cTn>
                              </p:par>
                            </p:childTnLst>
                          </p:cTn>
                        </p:par>
                        <p:par>
                          <p:cTn id="107" fill="hold" nodeType="afterGroup">
                            <p:stCondLst>
                              <p:cond delay="2800"/>
                            </p:stCondLst>
                            <p:childTnLst>
                              <p:par>
                                <p:cTn id="108" presetID="22" presetClass="entr" presetSubtype="8" fill="hold" grpId="0" nodeType="afterEffect">
                                  <p:stCondLst>
                                    <p:cond delay="1000"/>
                                  </p:stCondLst>
                                  <p:iterate type="lt">
                                    <p:tmPct val="100000"/>
                                  </p:iterate>
                                  <p:childTnLst>
                                    <p:set>
                                      <p:cBhvr>
                                        <p:cTn id="109" dur="1" fill="hold">
                                          <p:stCondLst>
                                            <p:cond delay="0"/>
                                          </p:stCondLst>
                                        </p:cTn>
                                        <p:tgtEl>
                                          <p:spTgt spid="216097"/>
                                        </p:tgtEl>
                                        <p:attrNameLst>
                                          <p:attrName>style.visibility</p:attrName>
                                        </p:attrNameLst>
                                      </p:cBhvr>
                                      <p:to>
                                        <p:strVal val="visible"/>
                                      </p:to>
                                    </p:set>
                                    <p:animEffect transition="in" filter="wipe(left)">
                                      <p:cBhvr>
                                        <p:cTn id="110" dur="75"/>
                                        <p:tgtEl>
                                          <p:spTgt spid="216097"/>
                                        </p:tgtEl>
                                      </p:cBhvr>
                                    </p:animEffect>
                                  </p:childTnLst>
                                </p:cTn>
                              </p:par>
                            </p:childTnLst>
                          </p:cTn>
                        </p:par>
                        <p:par>
                          <p:cTn id="111" fill="hold" nodeType="afterGroup">
                            <p:stCondLst>
                              <p:cond delay="3950"/>
                            </p:stCondLst>
                            <p:childTnLst>
                              <p:par>
                                <p:cTn id="112" presetID="22" presetClass="entr" presetSubtype="8" fill="hold" grpId="0" nodeType="afterEffect">
                                  <p:stCondLst>
                                    <p:cond delay="1000"/>
                                  </p:stCondLst>
                                  <p:iterate type="lt">
                                    <p:tmPct val="100000"/>
                                  </p:iterate>
                                  <p:childTnLst>
                                    <p:set>
                                      <p:cBhvr>
                                        <p:cTn id="113" dur="1" fill="hold">
                                          <p:stCondLst>
                                            <p:cond delay="0"/>
                                          </p:stCondLst>
                                        </p:cTn>
                                        <p:tgtEl>
                                          <p:spTgt spid="216098"/>
                                        </p:tgtEl>
                                        <p:attrNameLst>
                                          <p:attrName>style.visibility</p:attrName>
                                        </p:attrNameLst>
                                      </p:cBhvr>
                                      <p:to>
                                        <p:strVal val="visible"/>
                                      </p:to>
                                    </p:set>
                                    <p:animEffect transition="in" filter="wipe(left)">
                                      <p:cBhvr>
                                        <p:cTn id="114" dur="75"/>
                                        <p:tgtEl>
                                          <p:spTgt spid="216098"/>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16091">
                                            <p:txEl>
                                              <p:pRg st="0" end="0"/>
                                            </p:txEl>
                                          </p:spTgt>
                                        </p:tgtEl>
                                        <p:attrNameLst>
                                          <p:attrName>style.visibility</p:attrName>
                                        </p:attrNameLst>
                                      </p:cBhvr>
                                      <p:to>
                                        <p:strVal val="visible"/>
                                      </p:to>
                                    </p:set>
                                    <p:animEffect transition="in" filter="wipe(left)">
                                      <p:cBhvr>
                                        <p:cTn id="119" dur="500"/>
                                        <p:tgtEl>
                                          <p:spTgt spid="216091">
                                            <p:txEl>
                                              <p:pRg st="0" end="0"/>
                                            </p:txEl>
                                          </p:spTgt>
                                        </p:tgtEl>
                                      </p:cBhvr>
                                    </p:animEffect>
                                  </p:childTnLst>
                                </p:cTn>
                              </p:par>
                            </p:childTnLst>
                          </p:cTn>
                        </p:par>
                        <p:par>
                          <p:cTn id="120" fill="hold" nodeType="afterGroup">
                            <p:stCondLst>
                              <p:cond delay="500"/>
                            </p:stCondLst>
                            <p:childTnLst>
                              <p:par>
                                <p:cTn id="121" presetID="22" presetClass="entr" presetSubtype="8" fill="hold" grpId="0" nodeType="afterEffect">
                                  <p:stCondLst>
                                    <p:cond delay="1000"/>
                                  </p:stCondLst>
                                  <p:childTnLst>
                                    <p:set>
                                      <p:cBhvr>
                                        <p:cTn id="122" dur="1" fill="hold">
                                          <p:stCondLst>
                                            <p:cond delay="0"/>
                                          </p:stCondLst>
                                        </p:cTn>
                                        <p:tgtEl>
                                          <p:spTgt spid="216092">
                                            <p:txEl>
                                              <p:pRg st="0" end="0"/>
                                            </p:txEl>
                                          </p:spTgt>
                                        </p:tgtEl>
                                        <p:attrNameLst>
                                          <p:attrName>style.visibility</p:attrName>
                                        </p:attrNameLst>
                                      </p:cBhvr>
                                      <p:to>
                                        <p:strVal val="visible"/>
                                      </p:to>
                                    </p:set>
                                    <p:animEffect transition="in" filter="wipe(left)">
                                      <p:cBhvr>
                                        <p:cTn id="123" dur="500"/>
                                        <p:tgtEl>
                                          <p:spTgt spid="216092">
                                            <p:txEl>
                                              <p:pRg st="0" end="0"/>
                                            </p:txEl>
                                          </p:spTgt>
                                        </p:tgtEl>
                                      </p:cBhvr>
                                    </p:animEffect>
                                  </p:childTnLst>
                                </p:cTn>
                              </p:par>
                            </p:childTnLst>
                          </p:cTn>
                        </p:par>
                        <p:par>
                          <p:cTn id="124" fill="hold" nodeType="afterGroup">
                            <p:stCondLst>
                              <p:cond delay="2000"/>
                            </p:stCondLst>
                            <p:childTnLst>
                              <p:par>
                                <p:cTn id="125" presetID="22" presetClass="entr" presetSubtype="8" fill="hold" grpId="0" nodeType="afterEffect">
                                  <p:stCondLst>
                                    <p:cond delay="1000"/>
                                  </p:stCondLst>
                                  <p:childTnLst>
                                    <p:set>
                                      <p:cBhvr>
                                        <p:cTn id="126" dur="1" fill="hold">
                                          <p:stCondLst>
                                            <p:cond delay="0"/>
                                          </p:stCondLst>
                                        </p:cTn>
                                        <p:tgtEl>
                                          <p:spTgt spid="216093">
                                            <p:txEl>
                                              <p:pRg st="0" end="0"/>
                                            </p:txEl>
                                          </p:spTgt>
                                        </p:tgtEl>
                                        <p:attrNameLst>
                                          <p:attrName>style.visibility</p:attrName>
                                        </p:attrNameLst>
                                      </p:cBhvr>
                                      <p:to>
                                        <p:strVal val="visible"/>
                                      </p:to>
                                    </p:set>
                                    <p:animEffect transition="in" filter="wipe(left)">
                                      <p:cBhvr>
                                        <p:cTn id="127" dur="500"/>
                                        <p:tgtEl>
                                          <p:spTgt spid="216093">
                                            <p:txEl>
                                              <p:pRg st="0" end="0"/>
                                            </p:txEl>
                                          </p:spTgt>
                                        </p:tgtEl>
                                      </p:cBhvr>
                                    </p:animEffect>
                                  </p:childTnLst>
                                </p:cTn>
                              </p:par>
                            </p:childTnLst>
                          </p:cTn>
                        </p:par>
                        <p:par>
                          <p:cTn id="128" fill="hold" nodeType="afterGroup">
                            <p:stCondLst>
                              <p:cond delay="3500"/>
                            </p:stCondLst>
                            <p:childTnLst>
                              <p:par>
                                <p:cTn id="129" presetID="22" presetClass="entr" presetSubtype="8" fill="hold" grpId="0" nodeType="afterEffect">
                                  <p:stCondLst>
                                    <p:cond delay="1000"/>
                                  </p:stCondLst>
                                  <p:childTnLst>
                                    <p:set>
                                      <p:cBhvr>
                                        <p:cTn id="130" dur="1" fill="hold">
                                          <p:stCondLst>
                                            <p:cond delay="0"/>
                                          </p:stCondLst>
                                        </p:cTn>
                                        <p:tgtEl>
                                          <p:spTgt spid="216094">
                                            <p:txEl>
                                              <p:pRg st="0" end="0"/>
                                            </p:txEl>
                                          </p:spTgt>
                                        </p:tgtEl>
                                        <p:attrNameLst>
                                          <p:attrName>style.visibility</p:attrName>
                                        </p:attrNameLst>
                                      </p:cBhvr>
                                      <p:to>
                                        <p:strVal val="visible"/>
                                      </p:to>
                                    </p:set>
                                    <p:animEffect transition="in" filter="wipe(left)">
                                      <p:cBhvr>
                                        <p:cTn id="131" dur="500"/>
                                        <p:tgtEl>
                                          <p:spTgt spid="2160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P spid="216067" grpId="0" build="p" autoUpdateAnimBg="0"/>
      <p:bldP spid="216068" grpId="0" build="p" autoUpdateAnimBg="0"/>
      <p:bldP spid="216070" grpId="0" build="p" autoUpdateAnimBg="0"/>
      <p:bldP spid="216071" grpId="0" build="p" autoUpdateAnimBg="0" advAuto="1000"/>
      <p:bldP spid="216072" grpId="0" build="p" autoUpdateAnimBg="0" advAuto="1000"/>
      <p:bldP spid="216073" grpId="0" build="p" autoUpdateAnimBg="0" advAuto="1000"/>
      <p:bldP spid="216074" grpId="0" autoUpdateAnimBg="0"/>
      <p:bldP spid="216075" grpId="0" autoUpdateAnimBg="0"/>
      <p:bldP spid="216076" grpId="0" autoUpdateAnimBg="0"/>
      <p:bldP spid="216077" grpId="0" autoUpdateAnimBg="0"/>
      <p:bldP spid="216079" grpId="0" build="p" autoUpdateAnimBg="0"/>
      <p:bldP spid="216091" grpId="0" build="p" autoUpdateAnimBg="0"/>
      <p:bldP spid="216092" grpId="0" build="p" autoUpdateAnimBg="0" advAuto="1000"/>
      <p:bldP spid="216093" grpId="0" build="p" autoUpdateAnimBg="0" advAuto="1000"/>
      <p:bldP spid="216094" grpId="0" build="p" autoUpdateAnimBg="0" advAuto="1000"/>
      <p:bldP spid="216095" grpId="0" autoUpdateAnimBg="0"/>
      <p:bldP spid="216096" grpId="0" autoUpdateAnimBg="0"/>
      <p:bldP spid="216097" grpId="0" autoUpdateAnimBg="0"/>
      <p:bldP spid="21609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rrowheads="1"/>
          </p:cNvSpPr>
          <p:nvPr>
            <p:ph type="title"/>
          </p:nvPr>
        </p:nvSpPr>
        <p:spPr/>
        <p:txBody>
          <a:bodyPr/>
          <a:lstStyle/>
          <a:p>
            <a:r>
              <a:rPr lang="en-US" altLang="zh-CN" b="1"/>
              <a:t>1.3.1  </a:t>
            </a:r>
            <a:r>
              <a:rPr lang="zh-CN" altLang="en-US" b="1"/>
              <a:t>逻辑代数</a:t>
            </a:r>
          </a:p>
        </p:txBody>
      </p:sp>
      <p:sp>
        <p:nvSpPr>
          <p:cNvPr id="217091" name="Rectangle 3"/>
          <p:cNvSpPr>
            <a:spLocks noGrp="1" noRot="1" noChangeArrowheads="1"/>
          </p:cNvSpPr>
          <p:nvPr>
            <p:ph type="body" idx="1"/>
          </p:nvPr>
        </p:nvSpPr>
        <p:spPr>
          <a:xfrm>
            <a:off x="323850" y="1196975"/>
            <a:ext cx="8540750" cy="4525963"/>
          </a:xfrm>
        </p:spPr>
        <p:txBody>
          <a:bodyPr/>
          <a:lstStyle/>
          <a:p>
            <a:pPr>
              <a:buFont typeface="Wingdings" pitchFamily="2" charset="2"/>
              <a:buNone/>
            </a:pPr>
            <a:r>
              <a:rPr lang="en-US" altLang="zh-CN" b="1"/>
              <a:t>2</a:t>
            </a:r>
            <a:r>
              <a:rPr lang="zh-CN" altLang="en-US" b="1"/>
              <a:t>．逻辑运算的公式及定理</a:t>
            </a:r>
          </a:p>
          <a:p>
            <a:pPr lvl="1">
              <a:buFont typeface="Wingdings" pitchFamily="2" charset="2"/>
              <a:buNone/>
            </a:pPr>
            <a:r>
              <a:rPr lang="en-US" altLang="zh-CN" b="1"/>
              <a:t>(1) </a:t>
            </a:r>
            <a:r>
              <a:rPr lang="zh-CN" altLang="en-US" b="1"/>
              <a:t>常量之间的关系。</a:t>
            </a:r>
          </a:p>
        </p:txBody>
      </p:sp>
      <p:graphicFrame>
        <p:nvGraphicFramePr>
          <p:cNvPr id="217092" name="Object 4"/>
          <p:cNvGraphicFramePr>
            <a:graphicFrameLocks noChangeAspect="1"/>
          </p:cNvGraphicFramePr>
          <p:nvPr/>
        </p:nvGraphicFramePr>
        <p:xfrm>
          <a:off x="1722438" y="2703513"/>
          <a:ext cx="1482725" cy="504825"/>
        </p:xfrm>
        <a:graphic>
          <a:graphicData uri="http://schemas.openxmlformats.org/presentationml/2006/ole">
            <mc:AlternateContent xmlns:mc="http://schemas.openxmlformats.org/markup-compatibility/2006">
              <mc:Choice xmlns:v="urn:schemas-microsoft-com:vml" Requires="v">
                <p:oleObj spid="_x0000_s217116" name="公式" r:id="rId3" imgW="457002" imgH="165028" progId="Equation.3">
                  <p:embed/>
                </p:oleObj>
              </mc:Choice>
              <mc:Fallback>
                <p:oleObj name="公式" r:id="rId3" imgW="457002" imgH="16502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438" y="2703513"/>
                        <a:ext cx="14827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3" name="Object 5"/>
          <p:cNvGraphicFramePr>
            <a:graphicFrameLocks noChangeAspect="1"/>
          </p:cNvGraphicFramePr>
          <p:nvPr/>
        </p:nvGraphicFramePr>
        <p:xfrm>
          <a:off x="3743325" y="2703513"/>
          <a:ext cx="1422400" cy="504825"/>
        </p:xfrm>
        <a:graphic>
          <a:graphicData uri="http://schemas.openxmlformats.org/presentationml/2006/ole">
            <mc:AlternateContent xmlns:mc="http://schemas.openxmlformats.org/markup-compatibility/2006">
              <mc:Choice xmlns:v="urn:schemas-microsoft-com:vml" Requires="v">
                <p:oleObj spid="_x0000_s217117" name="公式" r:id="rId5" imgW="444114" imgH="164957" progId="Equation.3">
                  <p:embed/>
                </p:oleObj>
              </mc:Choice>
              <mc:Fallback>
                <p:oleObj name="公式" r:id="rId5" imgW="444114" imgH="16495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2703513"/>
                        <a:ext cx="14224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4" name="Object 6"/>
          <p:cNvGraphicFramePr>
            <a:graphicFrameLocks noChangeAspect="1"/>
          </p:cNvGraphicFramePr>
          <p:nvPr/>
        </p:nvGraphicFramePr>
        <p:xfrm>
          <a:off x="5867400" y="2708275"/>
          <a:ext cx="1247775" cy="476250"/>
        </p:xfrm>
        <a:graphic>
          <a:graphicData uri="http://schemas.openxmlformats.org/presentationml/2006/ole">
            <mc:AlternateContent xmlns:mc="http://schemas.openxmlformats.org/markup-compatibility/2006">
              <mc:Choice xmlns:v="urn:schemas-microsoft-com:vml" Requires="v">
                <p:oleObj spid="_x0000_s217118" name="公式" r:id="rId7" imgW="393529" imgH="152334" progId="Equation.3">
                  <p:embed/>
                </p:oleObj>
              </mc:Choice>
              <mc:Fallback>
                <p:oleObj name="公式" r:id="rId7" imgW="393529" imgH="15233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2708275"/>
                        <a:ext cx="12477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5" name="Object 7"/>
          <p:cNvGraphicFramePr>
            <a:graphicFrameLocks noChangeAspect="1"/>
          </p:cNvGraphicFramePr>
          <p:nvPr/>
        </p:nvGraphicFramePr>
        <p:xfrm>
          <a:off x="1644650" y="3495675"/>
          <a:ext cx="1570038" cy="504825"/>
        </p:xfrm>
        <a:graphic>
          <a:graphicData uri="http://schemas.openxmlformats.org/presentationml/2006/ole">
            <mc:AlternateContent xmlns:mc="http://schemas.openxmlformats.org/markup-compatibility/2006">
              <mc:Choice xmlns:v="urn:schemas-microsoft-com:vml" Requires="v">
                <p:oleObj spid="_x0000_s217119" name="公式" r:id="rId9" imgW="494870" imgH="164957" progId="Equation.3">
                  <p:embed/>
                </p:oleObj>
              </mc:Choice>
              <mc:Fallback>
                <p:oleObj name="公式" r:id="rId9" imgW="494870" imgH="16495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4650" y="3495675"/>
                        <a:ext cx="157003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6" name="Object 8"/>
          <p:cNvGraphicFramePr>
            <a:graphicFrameLocks noChangeAspect="1"/>
          </p:cNvGraphicFramePr>
          <p:nvPr/>
        </p:nvGraphicFramePr>
        <p:xfrm>
          <a:off x="3665538" y="3500438"/>
          <a:ext cx="1511300" cy="504825"/>
        </p:xfrm>
        <a:graphic>
          <a:graphicData uri="http://schemas.openxmlformats.org/presentationml/2006/ole">
            <mc:AlternateContent xmlns:mc="http://schemas.openxmlformats.org/markup-compatibility/2006">
              <mc:Choice xmlns:v="urn:schemas-microsoft-com:vml" Requires="v">
                <p:oleObj spid="_x0000_s217120" name="公式" r:id="rId11" imgW="469696" imgH="165028" progId="Equation.3">
                  <p:embed/>
                </p:oleObj>
              </mc:Choice>
              <mc:Fallback>
                <p:oleObj name="公式" r:id="rId11" imgW="469696" imgH="165028"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5538" y="3500438"/>
                        <a:ext cx="15113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7" name="Object 9"/>
          <p:cNvGraphicFramePr>
            <a:graphicFrameLocks noChangeAspect="1"/>
          </p:cNvGraphicFramePr>
          <p:nvPr/>
        </p:nvGraphicFramePr>
        <p:xfrm>
          <a:off x="5867400" y="3500438"/>
          <a:ext cx="1365250" cy="476250"/>
        </p:xfrm>
        <a:graphic>
          <a:graphicData uri="http://schemas.openxmlformats.org/presentationml/2006/ole">
            <mc:AlternateContent xmlns:mc="http://schemas.openxmlformats.org/markup-compatibility/2006">
              <mc:Choice xmlns:v="urn:schemas-microsoft-com:vml" Requires="v">
                <p:oleObj spid="_x0000_s217121" name="公式" r:id="rId13" imgW="444307" imgH="152334" progId="Equation.3">
                  <p:embed/>
                </p:oleObj>
              </mc:Choice>
              <mc:Fallback>
                <p:oleObj name="公式" r:id="rId13" imgW="444307" imgH="152334"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3500438"/>
                        <a:ext cx="13652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8" name="Object 10"/>
          <p:cNvGraphicFramePr>
            <a:graphicFrameLocks noChangeAspect="1"/>
          </p:cNvGraphicFramePr>
          <p:nvPr/>
        </p:nvGraphicFramePr>
        <p:xfrm>
          <a:off x="1633538" y="4292600"/>
          <a:ext cx="1719262" cy="504825"/>
        </p:xfrm>
        <a:graphic>
          <a:graphicData uri="http://schemas.openxmlformats.org/presentationml/2006/ole">
            <mc:AlternateContent xmlns:mc="http://schemas.openxmlformats.org/markup-compatibility/2006">
              <mc:Choice xmlns:v="urn:schemas-microsoft-com:vml" Requires="v">
                <p:oleObj spid="_x0000_s217122" name="公式" r:id="rId15" imgW="532937" imgH="164957" progId="Equation.3">
                  <p:embed/>
                </p:oleObj>
              </mc:Choice>
              <mc:Fallback>
                <p:oleObj name="公式" r:id="rId15" imgW="532937" imgH="164957"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3538" y="4292600"/>
                        <a:ext cx="17192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9" name="Object 11"/>
          <p:cNvGraphicFramePr>
            <a:graphicFrameLocks noChangeAspect="1"/>
          </p:cNvGraphicFramePr>
          <p:nvPr/>
        </p:nvGraphicFramePr>
        <p:xfrm>
          <a:off x="3708400" y="4292600"/>
          <a:ext cx="1658938" cy="504825"/>
        </p:xfrm>
        <a:graphic>
          <a:graphicData uri="http://schemas.openxmlformats.org/presentationml/2006/ole">
            <mc:AlternateContent xmlns:mc="http://schemas.openxmlformats.org/markup-compatibility/2006">
              <mc:Choice xmlns:v="urn:schemas-microsoft-com:vml" Requires="v">
                <p:oleObj spid="_x0000_s217123" name="公式" r:id="rId17" imgW="494870" imgH="164957" progId="Equation.3">
                  <p:embed/>
                </p:oleObj>
              </mc:Choice>
              <mc:Fallback>
                <p:oleObj name="公式" r:id="rId17" imgW="494870" imgH="164957"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400" y="4292600"/>
                        <a:ext cx="165893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100" name="Object 12"/>
          <p:cNvGraphicFramePr>
            <a:graphicFrameLocks noChangeAspect="1"/>
          </p:cNvGraphicFramePr>
          <p:nvPr/>
        </p:nvGraphicFramePr>
        <p:xfrm>
          <a:off x="5867400" y="4292600"/>
          <a:ext cx="1600200" cy="504825"/>
        </p:xfrm>
        <a:graphic>
          <a:graphicData uri="http://schemas.openxmlformats.org/presentationml/2006/ole">
            <mc:AlternateContent xmlns:mc="http://schemas.openxmlformats.org/markup-compatibility/2006">
              <mc:Choice xmlns:v="urn:schemas-microsoft-com:vml" Requires="v">
                <p:oleObj spid="_x0000_s217124" name="公式" r:id="rId19" imgW="494870" imgH="164957" progId="Equation.3">
                  <p:embed/>
                </p:oleObj>
              </mc:Choice>
              <mc:Fallback>
                <p:oleObj name="公式" r:id="rId19" imgW="494870" imgH="164957"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67400" y="4292600"/>
                        <a:ext cx="16002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101" name="Object 13"/>
          <p:cNvGraphicFramePr>
            <a:graphicFrameLocks noChangeAspect="1"/>
          </p:cNvGraphicFramePr>
          <p:nvPr/>
        </p:nvGraphicFramePr>
        <p:xfrm>
          <a:off x="1763713" y="5151438"/>
          <a:ext cx="949325" cy="652462"/>
        </p:xfrm>
        <a:graphic>
          <a:graphicData uri="http://schemas.openxmlformats.org/presentationml/2006/ole">
            <mc:AlternateContent xmlns:mc="http://schemas.openxmlformats.org/markup-compatibility/2006">
              <mc:Choice xmlns:v="urn:schemas-microsoft-com:vml" Requires="v">
                <p:oleObj spid="_x0000_s217125" name="公式" r:id="rId21" imgW="291973" imgH="203112" progId="Equation.3">
                  <p:embed/>
                </p:oleObj>
              </mc:Choice>
              <mc:Fallback>
                <p:oleObj name="公式" r:id="rId21" imgW="291973" imgH="203112"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3713" y="5151438"/>
                        <a:ext cx="949325"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102" name="Object 14"/>
          <p:cNvGraphicFramePr>
            <a:graphicFrameLocks noChangeAspect="1"/>
          </p:cNvGraphicFramePr>
          <p:nvPr/>
        </p:nvGraphicFramePr>
        <p:xfrm>
          <a:off x="3779838" y="5151438"/>
          <a:ext cx="949325" cy="652462"/>
        </p:xfrm>
        <a:graphic>
          <a:graphicData uri="http://schemas.openxmlformats.org/presentationml/2006/ole">
            <mc:AlternateContent xmlns:mc="http://schemas.openxmlformats.org/markup-compatibility/2006">
              <mc:Choice xmlns:v="urn:schemas-microsoft-com:vml" Requires="v">
                <p:oleObj spid="_x0000_s217126" name="公式" r:id="rId23" imgW="291973" imgH="203112" progId="Equation.3">
                  <p:embed/>
                </p:oleObj>
              </mc:Choice>
              <mc:Fallback>
                <p:oleObj name="公式" r:id="rId23" imgW="291973" imgH="203112"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79838" y="5151438"/>
                        <a:ext cx="949325"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7103" name="Rectangle 15"/>
          <p:cNvSpPr>
            <a:spLocks noChangeArrowheads="1"/>
          </p:cNvSpPr>
          <p:nvPr/>
        </p:nvSpPr>
        <p:spPr bwMode="auto">
          <a:xfrm>
            <a:off x="0" y="140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7104" name="AutoShape 16">
            <a:hlinkClick r:id="rId2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wipe(left)">
                                      <p:cBhvr>
                                        <p:cTn id="7" dur="500"/>
                                        <p:tgtEl>
                                          <p:spTgt spid="217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wipe(left)">
                                      <p:cBhvr>
                                        <p:cTn id="12" dur="500"/>
                                        <p:tgtEl>
                                          <p:spTgt spid="217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7094"/>
                                        </p:tgtEl>
                                        <p:attrNameLst>
                                          <p:attrName>style.visibility</p:attrName>
                                        </p:attrNameLst>
                                      </p:cBhvr>
                                      <p:to>
                                        <p:strVal val="visible"/>
                                      </p:to>
                                    </p:set>
                                    <p:animEffect transition="in" filter="wipe(left)">
                                      <p:cBhvr>
                                        <p:cTn id="17" dur="500"/>
                                        <p:tgtEl>
                                          <p:spTgt spid="217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7095"/>
                                        </p:tgtEl>
                                        <p:attrNameLst>
                                          <p:attrName>style.visibility</p:attrName>
                                        </p:attrNameLst>
                                      </p:cBhvr>
                                      <p:to>
                                        <p:strVal val="visible"/>
                                      </p:to>
                                    </p:set>
                                    <p:animEffect transition="in" filter="wipe(left)">
                                      <p:cBhvr>
                                        <p:cTn id="22" dur="500"/>
                                        <p:tgtEl>
                                          <p:spTgt spid="2170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7096"/>
                                        </p:tgtEl>
                                        <p:attrNameLst>
                                          <p:attrName>style.visibility</p:attrName>
                                        </p:attrNameLst>
                                      </p:cBhvr>
                                      <p:to>
                                        <p:strVal val="visible"/>
                                      </p:to>
                                    </p:set>
                                    <p:animEffect transition="in" filter="wipe(left)">
                                      <p:cBhvr>
                                        <p:cTn id="27" dur="500"/>
                                        <p:tgtEl>
                                          <p:spTgt spid="2170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7097"/>
                                        </p:tgtEl>
                                        <p:attrNameLst>
                                          <p:attrName>style.visibility</p:attrName>
                                        </p:attrNameLst>
                                      </p:cBhvr>
                                      <p:to>
                                        <p:strVal val="visible"/>
                                      </p:to>
                                    </p:set>
                                    <p:animEffect transition="in" filter="wipe(left)">
                                      <p:cBhvr>
                                        <p:cTn id="32" dur="500"/>
                                        <p:tgtEl>
                                          <p:spTgt spid="2170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7098"/>
                                        </p:tgtEl>
                                        <p:attrNameLst>
                                          <p:attrName>style.visibility</p:attrName>
                                        </p:attrNameLst>
                                      </p:cBhvr>
                                      <p:to>
                                        <p:strVal val="visible"/>
                                      </p:to>
                                    </p:set>
                                    <p:animEffect transition="in" filter="wipe(left)">
                                      <p:cBhvr>
                                        <p:cTn id="37" dur="500"/>
                                        <p:tgtEl>
                                          <p:spTgt spid="2170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7099"/>
                                        </p:tgtEl>
                                        <p:attrNameLst>
                                          <p:attrName>style.visibility</p:attrName>
                                        </p:attrNameLst>
                                      </p:cBhvr>
                                      <p:to>
                                        <p:strVal val="visible"/>
                                      </p:to>
                                    </p:set>
                                    <p:animEffect transition="in" filter="wipe(left)">
                                      <p:cBhvr>
                                        <p:cTn id="42" dur="500"/>
                                        <p:tgtEl>
                                          <p:spTgt spid="2170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17100"/>
                                        </p:tgtEl>
                                        <p:attrNameLst>
                                          <p:attrName>style.visibility</p:attrName>
                                        </p:attrNameLst>
                                      </p:cBhvr>
                                      <p:to>
                                        <p:strVal val="visible"/>
                                      </p:to>
                                    </p:set>
                                    <p:animEffect transition="in" filter="wipe(left)">
                                      <p:cBhvr>
                                        <p:cTn id="47" dur="500"/>
                                        <p:tgtEl>
                                          <p:spTgt spid="2171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17101"/>
                                        </p:tgtEl>
                                        <p:attrNameLst>
                                          <p:attrName>style.visibility</p:attrName>
                                        </p:attrNameLst>
                                      </p:cBhvr>
                                      <p:to>
                                        <p:strVal val="visible"/>
                                      </p:to>
                                    </p:set>
                                    <p:animEffect transition="in" filter="wipe(left)">
                                      <p:cBhvr>
                                        <p:cTn id="52" dur="500"/>
                                        <p:tgtEl>
                                          <p:spTgt spid="2171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17102"/>
                                        </p:tgtEl>
                                        <p:attrNameLst>
                                          <p:attrName>style.visibility</p:attrName>
                                        </p:attrNameLst>
                                      </p:cBhvr>
                                      <p:to>
                                        <p:strVal val="visible"/>
                                      </p:to>
                                    </p:set>
                                    <p:animEffect transition="in" filter="wipe(left)">
                                      <p:cBhvr>
                                        <p:cTn id="57" dur="500"/>
                                        <p:tgtEl>
                                          <p:spTgt spid="217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rrowheads="1"/>
          </p:cNvSpPr>
          <p:nvPr>
            <p:ph type="title"/>
          </p:nvPr>
        </p:nvSpPr>
        <p:spPr/>
        <p:txBody>
          <a:bodyPr/>
          <a:lstStyle/>
          <a:p>
            <a:endParaRPr lang="zh-CN" altLang="en-US"/>
          </a:p>
        </p:txBody>
      </p:sp>
      <p:sp>
        <p:nvSpPr>
          <p:cNvPr id="218115" name="Rectangle 3"/>
          <p:cNvSpPr>
            <a:spLocks noGrp="1" noRot="1" noChangeArrowheads="1"/>
          </p:cNvSpPr>
          <p:nvPr>
            <p:ph type="body" idx="1"/>
          </p:nvPr>
        </p:nvSpPr>
        <p:spPr>
          <a:xfrm>
            <a:off x="304800" y="1341438"/>
            <a:ext cx="8540750" cy="863600"/>
          </a:xfrm>
        </p:spPr>
        <p:txBody>
          <a:bodyPr/>
          <a:lstStyle/>
          <a:p>
            <a:pPr lvl="1">
              <a:buFont typeface="Wingdings" pitchFamily="2" charset="2"/>
              <a:buNone/>
            </a:pPr>
            <a:r>
              <a:rPr lang="en-US" altLang="zh-CN" b="1"/>
              <a:t>(2) </a:t>
            </a:r>
            <a:r>
              <a:rPr lang="zh-CN" altLang="en-US" b="1"/>
              <a:t>变量和常量间的关系。</a:t>
            </a:r>
          </a:p>
        </p:txBody>
      </p:sp>
      <p:graphicFrame>
        <p:nvGraphicFramePr>
          <p:cNvPr id="218116" name="Object 4"/>
          <p:cNvGraphicFramePr>
            <a:graphicFrameLocks noChangeAspect="1"/>
          </p:cNvGraphicFramePr>
          <p:nvPr/>
        </p:nvGraphicFramePr>
        <p:xfrm>
          <a:off x="844550" y="2060575"/>
          <a:ext cx="1435100" cy="469900"/>
        </p:xfrm>
        <a:graphic>
          <a:graphicData uri="http://schemas.openxmlformats.org/presentationml/2006/ole">
            <mc:AlternateContent xmlns:mc="http://schemas.openxmlformats.org/markup-compatibility/2006">
              <mc:Choice xmlns:v="urn:schemas-microsoft-com:vml" Requires="v">
                <p:oleObj spid="_x0000_s218144" name="公式" r:id="rId3" imgW="520560" imgH="177480" progId="Equation.3">
                  <p:embed/>
                </p:oleObj>
              </mc:Choice>
              <mc:Fallback>
                <p:oleObj name="公式" r:id="rId3" imgW="520560" imgH="177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550" y="2060575"/>
                        <a:ext cx="14351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7" name="Object 5"/>
          <p:cNvGraphicFramePr>
            <a:graphicFrameLocks noChangeAspect="1"/>
          </p:cNvGraphicFramePr>
          <p:nvPr/>
        </p:nvGraphicFramePr>
        <p:xfrm>
          <a:off x="3348038" y="2060575"/>
          <a:ext cx="1468437" cy="441325"/>
        </p:xfrm>
        <a:graphic>
          <a:graphicData uri="http://schemas.openxmlformats.org/presentationml/2006/ole">
            <mc:AlternateContent xmlns:mc="http://schemas.openxmlformats.org/markup-compatibility/2006">
              <mc:Choice xmlns:v="urn:schemas-microsoft-com:vml" Requires="v">
                <p:oleObj spid="_x0000_s218145" name="公式" r:id="rId5" imgW="533632" imgH="165172" progId="Equation.3">
                  <p:embed/>
                </p:oleObj>
              </mc:Choice>
              <mc:Fallback>
                <p:oleObj name="公式" r:id="rId5" imgW="533632" imgH="16517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2060575"/>
                        <a:ext cx="14684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8" name="Object 6"/>
          <p:cNvGraphicFramePr>
            <a:graphicFrameLocks noChangeAspect="1"/>
          </p:cNvGraphicFramePr>
          <p:nvPr/>
        </p:nvGraphicFramePr>
        <p:xfrm>
          <a:off x="5795963" y="2060575"/>
          <a:ext cx="1731962" cy="469900"/>
        </p:xfrm>
        <a:graphic>
          <a:graphicData uri="http://schemas.openxmlformats.org/presentationml/2006/ole">
            <mc:AlternateContent xmlns:mc="http://schemas.openxmlformats.org/markup-compatibility/2006">
              <mc:Choice xmlns:v="urn:schemas-microsoft-com:vml" Requires="v">
                <p:oleObj spid="_x0000_s218146" name="公式" r:id="rId7" imgW="621760" imgH="177646" progId="Equation.3">
                  <p:embed/>
                </p:oleObj>
              </mc:Choice>
              <mc:Fallback>
                <p:oleObj name="公式" r:id="rId7" imgW="621760" imgH="1776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963" y="2060575"/>
                        <a:ext cx="1731962"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9" name="Object 7"/>
          <p:cNvGraphicFramePr>
            <a:graphicFrameLocks noChangeAspect="1"/>
          </p:cNvGraphicFramePr>
          <p:nvPr/>
        </p:nvGraphicFramePr>
        <p:xfrm>
          <a:off x="827088" y="2781300"/>
          <a:ext cx="1468437" cy="441325"/>
        </p:xfrm>
        <a:graphic>
          <a:graphicData uri="http://schemas.openxmlformats.org/presentationml/2006/ole">
            <mc:AlternateContent xmlns:mc="http://schemas.openxmlformats.org/markup-compatibility/2006">
              <mc:Choice xmlns:v="urn:schemas-microsoft-com:vml" Requires="v">
                <p:oleObj spid="_x0000_s218147" name="公式" r:id="rId9" imgW="533632" imgH="165172" progId="Equation.3">
                  <p:embed/>
                </p:oleObj>
              </mc:Choice>
              <mc:Fallback>
                <p:oleObj name="公式" r:id="rId9" imgW="533632" imgH="165172"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781300"/>
                        <a:ext cx="14684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0" name="Object 8"/>
          <p:cNvGraphicFramePr>
            <a:graphicFrameLocks noChangeAspect="1"/>
          </p:cNvGraphicFramePr>
          <p:nvPr/>
        </p:nvGraphicFramePr>
        <p:xfrm>
          <a:off x="3132138" y="2781300"/>
          <a:ext cx="1792287" cy="469900"/>
        </p:xfrm>
        <a:graphic>
          <a:graphicData uri="http://schemas.openxmlformats.org/presentationml/2006/ole">
            <mc:AlternateContent xmlns:mc="http://schemas.openxmlformats.org/markup-compatibility/2006">
              <mc:Choice xmlns:v="urn:schemas-microsoft-com:vml" Requires="v">
                <p:oleObj spid="_x0000_s218148" name="公式" r:id="rId11" imgW="647138" imgH="177646" progId="Equation.3">
                  <p:embed/>
                </p:oleObj>
              </mc:Choice>
              <mc:Fallback>
                <p:oleObj name="公式" r:id="rId11" imgW="647138" imgH="177646"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2781300"/>
                        <a:ext cx="179228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1" name="Object 9"/>
          <p:cNvGraphicFramePr>
            <a:graphicFrameLocks noChangeAspect="1"/>
          </p:cNvGraphicFramePr>
          <p:nvPr/>
        </p:nvGraphicFramePr>
        <p:xfrm>
          <a:off x="5789613" y="2708275"/>
          <a:ext cx="1735137" cy="588963"/>
        </p:xfrm>
        <a:graphic>
          <a:graphicData uri="http://schemas.openxmlformats.org/presentationml/2006/ole">
            <mc:AlternateContent xmlns:mc="http://schemas.openxmlformats.org/markup-compatibility/2006">
              <mc:Choice xmlns:v="urn:schemas-microsoft-com:vml" Requires="v">
                <p:oleObj spid="_x0000_s218149" name="公式" r:id="rId13" imgW="622570" imgH="215994" progId="Equation.3">
                  <p:embed/>
                </p:oleObj>
              </mc:Choice>
              <mc:Fallback>
                <p:oleObj name="公式" r:id="rId13" imgW="622570" imgH="215994"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89613" y="2708275"/>
                        <a:ext cx="1735137"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2" name="Object 10"/>
          <p:cNvGraphicFramePr>
            <a:graphicFrameLocks noChangeAspect="1"/>
          </p:cNvGraphicFramePr>
          <p:nvPr/>
        </p:nvGraphicFramePr>
        <p:xfrm>
          <a:off x="755650" y="3563938"/>
          <a:ext cx="1614488" cy="441325"/>
        </p:xfrm>
        <a:graphic>
          <a:graphicData uri="http://schemas.openxmlformats.org/presentationml/2006/ole">
            <mc:AlternateContent xmlns:mc="http://schemas.openxmlformats.org/markup-compatibility/2006">
              <mc:Choice xmlns:v="urn:schemas-microsoft-com:vml" Requires="v">
                <p:oleObj spid="_x0000_s218150" name="公式" r:id="rId15" imgW="584454" imgH="165172" progId="Equation.3">
                  <p:embed/>
                </p:oleObj>
              </mc:Choice>
              <mc:Fallback>
                <p:oleObj name="公式" r:id="rId15" imgW="584454" imgH="165172"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3563938"/>
                        <a:ext cx="161448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3" name="Object 11"/>
          <p:cNvGraphicFramePr>
            <a:graphicFrameLocks noChangeAspect="1"/>
          </p:cNvGraphicFramePr>
          <p:nvPr/>
        </p:nvGraphicFramePr>
        <p:xfrm>
          <a:off x="3132138" y="3500438"/>
          <a:ext cx="1528762" cy="588962"/>
        </p:xfrm>
        <a:graphic>
          <a:graphicData uri="http://schemas.openxmlformats.org/presentationml/2006/ole">
            <mc:AlternateContent xmlns:mc="http://schemas.openxmlformats.org/markup-compatibility/2006">
              <mc:Choice xmlns:v="urn:schemas-microsoft-com:vml" Requires="v">
                <p:oleObj spid="_x0000_s218151" name="公式" r:id="rId17" imgW="558800" imgH="215900" progId="Equation.3">
                  <p:embed/>
                </p:oleObj>
              </mc:Choice>
              <mc:Fallback>
                <p:oleObj name="公式" r:id="rId17" imgW="558800" imgH="2159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2138" y="3500438"/>
                        <a:ext cx="1528762"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4" name="Object 12"/>
          <p:cNvGraphicFramePr>
            <a:graphicFrameLocks noChangeAspect="1"/>
          </p:cNvGraphicFramePr>
          <p:nvPr/>
        </p:nvGraphicFramePr>
        <p:xfrm>
          <a:off x="5795963" y="3644900"/>
          <a:ext cx="1790700" cy="441325"/>
        </p:xfrm>
        <a:graphic>
          <a:graphicData uri="http://schemas.openxmlformats.org/presentationml/2006/ole">
            <mc:AlternateContent xmlns:mc="http://schemas.openxmlformats.org/markup-compatibility/2006">
              <mc:Choice xmlns:v="urn:schemas-microsoft-com:vml" Requires="v">
                <p:oleObj spid="_x0000_s218152" name="公式" r:id="rId19" imgW="647700" imgH="165100" progId="Equation.3">
                  <p:embed/>
                </p:oleObj>
              </mc:Choice>
              <mc:Fallback>
                <p:oleObj name="公式" r:id="rId19" imgW="647700" imgH="1651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5963" y="3644900"/>
                        <a:ext cx="17907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5" name="Object 13"/>
          <p:cNvGraphicFramePr>
            <a:graphicFrameLocks noChangeAspect="1"/>
          </p:cNvGraphicFramePr>
          <p:nvPr/>
        </p:nvGraphicFramePr>
        <p:xfrm>
          <a:off x="755650" y="4365625"/>
          <a:ext cx="1647825" cy="588963"/>
        </p:xfrm>
        <a:graphic>
          <a:graphicData uri="http://schemas.openxmlformats.org/presentationml/2006/ole">
            <mc:AlternateContent xmlns:mc="http://schemas.openxmlformats.org/markup-compatibility/2006">
              <mc:Choice xmlns:v="urn:schemas-microsoft-com:vml" Requires="v">
                <p:oleObj spid="_x0000_s218153" name="公式" r:id="rId21" imgW="596641" imgH="203112" progId="Equation.3">
                  <p:embed/>
                </p:oleObj>
              </mc:Choice>
              <mc:Fallback>
                <p:oleObj name="公式" r:id="rId21" imgW="596641" imgH="203112"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5650" y="4365625"/>
                        <a:ext cx="1647825"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6" name="Object 14"/>
          <p:cNvGraphicFramePr>
            <a:graphicFrameLocks noChangeAspect="1"/>
          </p:cNvGraphicFramePr>
          <p:nvPr/>
        </p:nvGraphicFramePr>
        <p:xfrm>
          <a:off x="3059113" y="4508500"/>
          <a:ext cx="1792287" cy="469900"/>
        </p:xfrm>
        <a:graphic>
          <a:graphicData uri="http://schemas.openxmlformats.org/presentationml/2006/ole">
            <mc:AlternateContent xmlns:mc="http://schemas.openxmlformats.org/markup-compatibility/2006">
              <mc:Choice xmlns:v="urn:schemas-microsoft-com:vml" Requires="v">
                <p:oleObj spid="_x0000_s218154" name="公式" r:id="rId23" imgW="647138" imgH="177646" progId="Equation.3">
                  <p:embed/>
                </p:oleObj>
              </mc:Choice>
              <mc:Fallback>
                <p:oleObj name="公式" r:id="rId23" imgW="647138" imgH="177646"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59113" y="4508500"/>
                        <a:ext cx="179228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7" name="Object 15"/>
          <p:cNvGraphicFramePr>
            <a:graphicFrameLocks noChangeAspect="1"/>
          </p:cNvGraphicFramePr>
          <p:nvPr/>
        </p:nvGraphicFramePr>
        <p:xfrm>
          <a:off x="5795963" y="4437063"/>
          <a:ext cx="1735137" cy="588962"/>
        </p:xfrm>
        <a:graphic>
          <a:graphicData uri="http://schemas.openxmlformats.org/presentationml/2006/ole">
            <mc:AlternateContent xmlns:mc="http://schemas.openxmlformats.org/markup-compatibility/2006">
              <mc:Choice xmlns:v="urn:schemas-microsoft-com:vml" Requires="v">
                <p:oleObj spid="_x0000_s218155" name="公式" r:id="rId25" imgW="622570" imgH="215994" progId="Equation.3">
                  <p:embed/>
                </p:oleObj>
              </mc:Choice>
              <mc:Fallback>
                <p:oleObj name="公式" r:id="rId25" imgW="622570" imgH="215994" progId="Equation.3">
                  <p:embed/>
                  <p:pic>
                    <p:nvPicPr>
                      <p:cNvPr id="0" name="Object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95963" y="4437063"/>
                        <a:ext cx="1735137"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8" name="Object 16"/>
          <p:cNvGraphicFramePr>
            <a:graphicFrameLocks noChangeAspect="1"/>
          </p:cNvGraphicFramePr>
          <p:nvPr/>
        </p:nvGraphicFramePr>
        <p:xfrm>
          <a:off x="1042988" y="5229225"/>
          <a:ext cx="1116012" cy="615950"/>
        </p:xfrm>
        <a:graphic>
          <a:graphicData uri="http://schemas.openxmlformats.org/presentationml/2006/ole">
            <mc:AlternateContent xmlns:mc="http://schemas.openxmlformats.org/markup-compatibility/2006">
              <mc:Choice xmlns:v="urn:schemas-microsoft-com:vml" Requires="v">
                <p:oleObj spid="_x0000_s218156" name="公式" r:id="rId27" imgW="406048" imgH="228402" progId="Equation.3">
                  <p:embed/>
                </p:oleObj>
              </mc:Choice>
              <mc:Fallback>
                <p:oleObj name="公式" r:id="rId27" imgW="406048" imgH="228402" progId="Equation.3">
                  <p:embed/>
                  <p:pic>
                    <p:nvPicPr>
                      <p:cNvPr id="0" name="Object 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42988" y="5229225"/>
                        <a:ext cx="1116012"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29" name="Rectangle 17"/>
          <p:cNvSpPr>
            <a:spLocks noChangeArrowheads="1"/>
          </p:cNvSpPr>
          <p:nvPr/>
        </p:nvSpPr>
        <p:spPr bwMode="auto">
          <a:xfrm>
            <a:off x="0" y="1012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8130" name="AutoShape 18">
            <a:hlinkClick r:id="rId29"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8116"/>
                                        </p:tgtEl>
                                        <p:attrNameLst>
                                          <p:attrName>style.visibility</p:attrName>
                                        </p:attrNameLst>
                                      </p:cBhvr>
                                      <p:to>
                                        <p:strVal val="visible"/>
                                      </p:to>
                                    </p:set>
                                    <p:animEffect transition="in" filter="wipe(left)">
                                      <p:cBhvr>
                                        <p:cTn id="7" dur="500"/>
                                        <p:tgtEl>
                                          <p:spTgt spid="218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8117"/>
                                        </p:tgtEl>
                                        <p:attrNameLst>
                                          <p:attrName>style.visibility</p:attrName>
                                        </p:attrNameLst>
                                      </p:cBhvr>
                                      <p:to>
                                        <p:strVal val="visible"/>
                                      </p:to>
                                    </p:set>
                                    <p:animEffect transition="in" filter="wipe(left)">
                                      <p:cBhvr>
                                        <p:cTn id="12" dur="500"/>
                                        <p:tgtEl>
                                          <p:spTgt spid="218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8118"/>
                                        </p:tgtEl>
                                        <p:attrNameLst>
                                          <p:attrName>style.visibility</p:attrName>
                                        </p:attrNameLst>
                                      </p:cBhvr>
                                      <p:to>
                                        <p:strVal val="visible"/>
                                      </p:to>
                                    </p:set>
                                    <p:animEffect transition="in" filter="wipe(left)">
                                      <p:cBhvr>
                                        <p:cTn id="17" dur="500"/>
                                        <p:tgtEl>
                                          <p:spTgt spid="2181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8119"/>
                                        </p:tgtEl>
                                        <p:attrNameLst>
                                          <p:attrName>style.visibility</p:attrName>
                                        </p:attrNameLst>
                                      </p:cBhvr>
                                      <p:to>
                                        <p:strVal val="visible"/>
                                      </p:to>
                                    </p:set>
                                    <p:animEffect transition="in" filter="wipe(left)">
                                      <p:cBhvr>
                                        <p:cTn id="22" dur="500"/>
                                        <p:tgtEl>
                                          <p:spTgt spid="2181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8120"/>
                                        </p:tgtEl>
                                        <p:attrNameLst>
                                          <p:attrName>style.visibility</p:attrName>
                                        </p:attrNameLst>
                                      </p:cBhvr>
                                      <p:to>
                                        <p:strVal val="visible"/>
                                      </p:to>
                                    </p:set>
                                    <p:animEffect transition="in" filter="wipe(left)">
                                      <p:cBhvr>
                                        <p:cTn id="27" dur="500"/>
                                        <p:tgtEl>
                                          <p:spTgt spid="2181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8121"/>
                                        </p:tgtEl>
                                        <p:attrNameLst>
                                          <p:attrName>style.visibility</p:attrName>
                                        </p:attrNameLst>
                                      </p:cBhvr>
                                      <p:to>
                                        <p:strVal val="visible"/>
                                      </p:to>
                                    </p:set>
                                    <p:animEffect transition="in" filter="wipe(left)">
                                      <p:cBhvr>
                                        <p:cTn id="32" dur="500"/>
                                        <p:tgtEl>
                                          <p:spTgt spid="2181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8122"/>
                                        </p:tgtEl>
                                        <p:attrNameLst>
                                          <p:attrName>style.visibility</p:attrName>
                                        </p:attrNameLst>
                                      </p:cBhvr>
                                      <p:to>
                                        <p:strVal val="visible"/>
                                      </p:to>
                                    </p:set>
                                    <p:animEffect transition="in" filter="wipe(left)">
                                      <p:cBhvr>
                                        <p:cTn id="37" dur="500"/>
                                        <p:tgtEl>
                                          <p:spTgt spid="2181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8123"/>
                                        </p:tgtEl>
                                        <p:attrNameLst>
                                          <p:attrName>style.visibility</p:attrName>
                                        </p:attrNameLst>
                                      </p:cBhvr>
                                      <p:to>
                                        <p:strVal val="visible"/>
                                      </p:to>
                                    </p:set>
                                    <p:animEffect transition="in" filter="wipe(left)">
                                      <p:cBhvr>
                                        <p:cTn id="42" dur="500"/>
                                        <p:tgtEl>
                                          <p:spTgt spid="2181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18124"/>
                                        </p:tgtEl>
                                        <p:attrNameLst>
                                          <p:attrName>style.visibility</p:attrName>
                                        </p:attrNameLst>
                                      </p:cBhvr>
                                      <p:to>
                                        <p:strVal val="visible"/>
                                      </p:to>
                                    </p:set>
                                    <p:animEffect transition="in" filter="wipe(left)">
                                      <p:cBhvr>
                                        <p:cTn id="47" dur="500"/>
                                        <p:tgtEl>
                                          <p:spTgt spid="2181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18125"/>
                                        </p:tgtEl>
                                        <p:attrNameLst>
                                          <p:attrName>style.visibility</p:attrName>
                                        </p:attrNameLst>
                                      </p:cBhvr>
                                      <p:to>
                                        <p:strVal val="visible"/>
                                      </p:to>
                                    </p:set>
                                    <p:animEffect transition="in" filter="wipe(left)">
                                      <p:cBhvr>
                                        <p:cTn id="52" dur="500"/>
                                        <p:tgtEl>
                                          <p:spTgt spid="2181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18126"/>
                                        </p:tgtEl>
                                        <p:attrNameLst>
                                          <p:attrName>style.visibility</p:attrName>
                                        </p:attrNameLst>
                                      </p:cBhvr>
                                      <p:to>
                                        <p:strVal val="visible"/>
                                      </p:to>
                                    </p:set>
                                    <p:animEffect transition="in" filter="wipe(left)">
                                      <p:cBhvr>
                                        <p:cTn id="57" dur="500"/>
                                        <p:tgtEl>
                                          <p:spTgt spid="2181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18127"/>
                                        </p:tgtEl>
                                        <p:attrNameLst>
                                          <p:attrName>style.visibility</p:attrName>
                                        </p:attrNameLst>
                                      </p:cBhvr>
                                      <p:to>
                                        <p:strVal val="visible"/>
                                      </p:to>
                                    </p:set>
                                    <p:animEffect transition="in" filter="wipe(left)">
                                      <p:cBhvr>
                                        <p:cTn id="62" dur="500"/>
                                        <p:tgtEl>
                                          <p:spTgt spid="2181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18128"/>
                                        </p:tgtEl>
                                        <p:attrNameLst>
                                          <p:attrName>style.visibility</p:attrName>
                                        </p:attrNameLst>
                                      </p:cBhvr>
                                      <p:to>
                                        <p:strVal val="visible"/>
                                      </p:to>
                                    </p:set>
                                    <p:animEffect transition="in" filter="wipe(left)">
                                      <p:cBhvr>
                                        <p:cTn id="67" dur="500"/>
                                        <p:tgtEl>
                                          <p:spTgt spid="218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rrowheads="1"/>
          </p:cNvSpPr>
          <p:nvPr>
            <p:ph type="body" idx="1"/>
          </p:nvPr>
        </p:nvSpPr>
        <p:spPr>
          <a:xfrm>
            <a:off x="304800" y="1341438"/>
            <a:ext cx="8540750" cy="863600"/>
          </a:xfrm>
        </p:spPr>
        <p:txBody>
          <a:bodyPr/>
          <a:lstStyle/>
          <a:p>
            <a:pPr lvl="1">
              <a:buFont typeface="Wingdings" pitchFamily="2" charset="2"/>
              <a:buNone/>
            </a:pPr>
            <a:r>
              <a:rPr lang="en-US" altLang="zh-CN" b="1"/>
              <a:t>(3) </a:t>
            </a:r>
            <a:r>
              <a:rPr lang="zh-CN" altLang="en-US" b="1"/>
              <a:t>定理。</a:t>
            </a:r>
          </a:p>
          <a:p>
            <a:endParaRPr lang="zh-CN" altLang="en-US"/>
          </a:p>
        </p:txBody>
      </p:sp>
      <p:graphicFrame>
        <p:nvGraphicFramePr>
          <p:cNvPr id="219139" name="Object 3"/>
          <p:cNvGraphicFramePr>
            <a:graphicFrameLocks noChangeAspect="1"/>
          </p:cNvGraphicFramePr>
          <p:nvPr/>
        </p:nvGraphicFramePr>
        <p:xfrm>
          <a:off x="1979613" y="1916113"/>
          <a:ext cx="2300287" cy="466725"/>
        </p:xfrm>
        <a:graphic>
          <a:graphicData uri="http://schemas.openxmlformats.org/presentationml/2006/ole">
            <mc:AlternateContent xmlns:mc="http://schemas.openxmlformats.org/markup-compatibility/2006">
              <mc:Choice xmlns:v="urn:schemas-microsoft-com:vml" Requires="v">
                <p:oleObj spid="_x0000_s219162" name="公式" r:id="rId3" imgW="787400" imgH="165100" progId="Equation.3">
                  <p:embed/>
                </p:oleObj>
              </mc:Choice>
              <mc:Fallback>
                <p:oleObj name="公式" r:id="rId3" imgW="787400" imgH="165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916113"/>
                        <a:ext cx="230028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0" name="Object 4"/>
          <p:cNvGraphicFramePr>
            <a:graphicFrameLocks noChangeAspect="1"/>
          </p:cNvGraphicFramePr>
          <p:nvPr/>
        </p:nvGraphicFramePr>
        <p:xfrm>
          <a:off x="5148263" y="1916113"/>
          <a:ext cx="2581275" cy="466725"/>
        </p:xfrm>
        <a:graphic>
          <a:graphicData uri="http://schemas.openxmlformats.org/presentationml/2006/ole">
            <mc:AlternateContent xmlns:mc="http://schemas.openxmlformats.org/markup-compatibility/2006">
              <mc:Choice xmlns:v="urn:schemas-microsoft-com:vml" Requires="v">
                <p:oleObj spid="_x0000_s219163" name="公式" r:id="rId5" imgW="889000" imgH="165100" progId="Equation.3">
                  <p:embed/>
                </p:oleObj>
              </mc:Choice>
              <mc:Fallback>
                <p:oleObj name="公式" r:id="rId5" imgW="889000" imgH="165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1916113"/>
                        <a:ext cx="25812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1" name="Object 5"/>
          <p:cNvGraphicFramePr>
            <a:graphicFrameLocks noChangeAspect="1"/>
          </p:cNvGraphicFramePr>
          <p:nvPr/>
        </p:nvGraphicFramePr>
        <p:xfrm>
          <a:off x="1908175" y="2492375"/>
          <a:ext cx="2828925" cy="496888"/>
        </p:xfrm>
        <a:graphic>
          <a:graphicData uri="http://schemas.openxmlformats.org/presentationml/2006/ole">
            <mc:AlternateContent xmlns:mc="http://schemas.openxmlformats.org/markup-compatibility/2006">
              <mc:Choice xmlns:v="urn:schemas-microsoft-com:vml" Requires="v">
                <p:oleObj spid="_x0000_s219164" name="公式" r:id="rId7" imgW="964781" imgH="177723" progId="Equation.3">
                  <p:embed/>
                </p:oleObj>
              </mc:Choice>
              <mc:Fallback>
                <p:oleObj name="公式" r:id="rId7" imgW="964781" imgH="17772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492375"/>
                        <a:ext cx="28289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2" name="Object 6"/>
          <p:cNvGraphicFramePr>
            <a:graphicFrameLocks noChangeAspect="1"/>
          </p:cNvGraphicFramePr>
          <p:nvPr/>
        </p:nvGraphicFramePr>
        <p:xfrm>
          <a:off x="1979613" y="3068638"/>
          <a:ext cx="3602037" cy="527050"/>
        </p:xfrm>
        <a:graphic>
          <a:graphicData uri="http://schemas.openxmlformats.org/presentationml/2006/ole">
            <mc:AlternateContent xmlns:mc="http://schemas.openxmlformats.org/markup-compatibility/2006">
              <mc:Choice xmlns:v="urn:schemas-microsoft-com:vml" Requires="v">
                <p:oleObj spid="_x0000_s219165" name="公式" r:id="rId9" imgW="1384300" imgH="203200" progId="Equation.3">
                  <p:embed/>
                </p:oleObj>
              </mc:Choice>
              <mc:Fallback>
                <p:oleObj name="公式" r:id="rId9" imgW="1384300" imgH="203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3068638"/>
                        <a:ext cx="3602037"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3" name="Object 7"/>
          <p:cNvGraphicFramePr>
            <a:graphicFrameLocks noChangeAspect="1"/>
          </p:cNvGraphicFramePr>
          <p:nvPr/>
        </p:nvGraphicFramePr>
        <p:xfrm>
          <a:off x="1979613" y="3644900"/>
          <a:ext cx="4194175" cy="527050"/>
        </p:xfrm>
        <a:graphic>
          <a:graphicData uri="http://schemas.openxmlformats.org/presentationml/2006/ole">
            <mc:AlternateContent xmlns:mc="http://schemas.openxmlformats.org/markup-compatibility/2006">
              <mc:Choice xmlns:v="urn:schemas-microsoft-com:vml" Requires="v">
                <p:oleObj spid="_x0000_s219166" name="公式" r:id="rId11" imgW="1587500" imgH="203200" progId="Equation.3">
                  <p:embed/>
                </p:oleObj>
              </mc:Choice>
              <mc:Fallback>
                <p:oleObj name="公式" r:id="rId11" imgW="1587500" imgH="2032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613" y="3644900"/>
                        <a:ext cx="41941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4" name="Object 8"/>
          <p:cNvGraphicFramePr>
            <a:graphicFrameLocks noChangeAspect="1"/>
          </p:cNvGraphicFramePr>
          <p:nvPr/>
        </p:nvGraphicFramePr>
        <p:xfrm>
          <a:off x="2051050" y="4221163"/>
          <a:ext cx="4465638" cy="550862"/>
        </p:xfrm>
        <a:graphic>
          <a:graphicData uri="http://schemas.openxmlformats.org/presentationml/2006/ole">
            <mc:AlternateContent xmlns:mc="http://schemas.openxmlformats.org/markup-compatibility/2006">
              <mc:Choice xmlns:v="urn:schemas-microsoft-com:vml" Requires="v">
                <p:oleObj spid="_x0000_s219167" name="公式" r:id="rId13" imgW="1752600" imgH="203200" progId="Equation.3">
                  <p:embed/>
                </p:oleObj>
              </mc:Choice>
              <mc:Fallback>
                <p:oleObj name="公式" r:id="rId13" imgW="1752600" imgH="2032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4221163"/>
                        <a:ext cx="4465638"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5" name="Object 9"/>
          <p:cNvGraphicFramePr>
            <a:graphicFrameLocks noChangeAspect="1"/>
          </p:cNvGraphicFramePr>
          <p:nvPr/>
        </p:nvGraphicFramePr>
        <p:xfrm>
          <a:off x="2051050" y="4797425"/>
          <a:ext cx="3600450" cy="568325"/>
        </p:xfrm>
        <a:graphic>
          <a:graphicData uri="http://schemas.openxmlformats.org/presentationml/2006/ole">
            <mc:AlternateContent xmlns:mc="http://schemas.openxmlformats.org/markup-compatibility/2006">
              <mc:Choice xmlns:v="urn:schemas-microsoft-com:vml" Requires="v">
                <p:oleObj spid="_x0000_s219168" name="公式" r:id="rId15" imgW="1346200" imgH="203200" progId="Equation.3">
                  <p:embed/>
                </p:oleObj>
              </mc:Choice>
              <mc:Fallback>
                <p:oleObj name="公式" r:id="rId15" imgW="1346200" imgH="2032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1050" y="4797425"/>
                        <a:ext cx="360045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6" name="Object 10"/>
          <p:cNvGraphicFramePr>
            <a:graphicFrameLocks noChangeAspect="1"/>
          </p:cNvGraphicFramePr>
          <p:nvPr/>
        </p:nvGraphicFramePr>
        <p:xfrm>
          <a:off x="1979613" y="5373688"/>
          <a:ext cx="4176712" cy="571500"/>
        </p:xfrm>
        <a:graphic>
          <a:graphicData uri="http://schemas.openxmlformats.org/presentationml/2006/ole">
            <mc:AlternateContent xmlns:mc="http://schemas.openxmlformats.org/markup-compatibility/2006">
              <mc:Choice xmlns:v="urn:schemas-microsoft-com:vml" Requires="v">
                <p:oleObj spid="_x0000_s219169" name="公式" r:id="rId17" imgW="1548728" imgH="203112" progId="Equation.3">
                  <p:embed/>
                </p:oleObj>
              </mc:Choice>
              <mc:Fallback>
                <p:oleObj name="公式" r:id="rId17" imgW="1548728" imgH="203112"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9613" y="5373688"/>
                        <a:ext cx="417671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7" name="Object 11"/>
          <p:cNvGraphicFramePr>
            <a:graphicFrameLocks noChangeAspect="1"/>
          </p:cNvGraphicFramePr>
          <p:nvPr/>
        </p:nvGraphicFramePr>
        <p:xfrm>
          <a:off x="2627313" y="5876925"/>
          <a:ext cx="5040312" cy="593725"/>
        </p:xfrm>
        <a:graphic>
          <a:graphicData uri="http://schemas.openxmlformats.org/presentationml/2006/ole">
            <mc:AlternateContent xmlns:mc="http://schemas.openxmlformats.org/markup-compatibility/2006">
              <mc:Choice xmlns:v="urn:schemas-microsoft-com:vml" Requires="v">
                <p:oleObj spid="_x0000_s219170" r:id="rId19" imgW="1638300" imgH="190500" progId="Equation.3">
                  <p:embed/>
                </p:oleObj>
              </mc:Choice>
              <mc:Fallback>
                <p:oleObj r:id="rId19" imgW="1638300" imgH="190500"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27313" y="5876925"/>
                        <a:ext cx="50403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8" name="Rectangle 12"/>
          <p:cNvSpPr>
            <a:spLocks noChangeArrowheads="1"/>
          </p:cNvSpPr>
          <p:nvPr/>
        </p:nvSpPr>
        <p:spPr bwMode="auto">
          <a:xfrm>
            <a:off x="323850" y="1916113"/>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ctr">
              <a:lnSpc>
                <a:spcPct val="100000"/>
              </a:lnSpc>
              <a:spcBef>
                <a:spcPct val="0"/>
              </a:spcBef>
              <a:buSzTx/>
            </a:pPr>
            <a:r>
              <a:rPr kumimoji="0" lang="zh-CN" altLang="en-US" sz="2400">
                <a:solidFill>
                  <a:schemeClr val="tx1"/>
                </a:solidFill>
                <a:cs typeface="Times New Roman" pitchFamily="18" charset="0"/>
              </a:rPr>
              <a:t>交换律</a:t>
            </a:r>
            <a:r>
              <a:rPr kumimoji="0" lang="zh-CN" altLang="en-US" sz="2400">
                <a:solidFill>
                  <a:schemeClr val="tx1"/>
                </a:solidFill>
                <a:latin typeface="Calibri" pitchFamily="34" charset="0"/>
                <a:cs typeface="Times New Roman" pitchFamily="18" charset="0"/>
              </a:rPr>
              <a:t>     </a:t>
            </a:r>
            <a:endParaRPr kumimoji="0" lang="zh-CN" altLang="en-US" sz="2400">
              <a:solidFill>
                <a:schemeClr val="tx1"/>
              </a:solidFill>
              <a:latin typeface="Arial" charset="0"/>
            </a:endParaRPr>
          </a:p>
        </p:txBody>
      </p:sp>
      <p:sp>
        <p:nvSpPr>
          <p:cNvPr id="219149" name="Rectangle 13"/>
          <p:cNvSpPr>
            <a:spLocks noChangeArrowheads="1"/>
          </p:cNvSpPr>
          <p:nvPr/>
        </p:nvSpPr>
        <p:spPr bwMode="auto">
          <a:xfrm>
            <a:off x="323850" y="3141663"/>
            <a:ext cx="164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ctr">
              <a:lnSpc>
                <a:spcPct val="100000"/>
              </a:lnSpc>
              <a:spcBef>
                <a:spcPct val="0"/>
              </a:spcBef>
              <a:buSzTx/>
            </a:pPr>
            <a:r>
              <a:rPr kumimoji="0" lang="zh-CN" altLang="en-US" sz="2400">
                <a:solidFill>
                  <a:schemeClr val="tx1"/>
                </a:solidFill>
                <a:cs typeface="Times New Roman" pitchFamily="18" charset="0"/>
              </a:rPr>
              <a:t>结合律</a:t>
            </a:r>
            <a:r>
              <a:rPr kumimoji="0" lang="zh-CN" altLang="en-US" sz="2400">
                <a:solidFill>
                  <a:schemeClr val="tx1"/>
                </a:solidFill>
                <a:latin typeface="Calibri" pitchFamily="34" charset="0"/>
                <a:cs typeface="Times New Roman" pitchFamily="18" charset="0"/>
              </a:rPr>
              <a:t>    </a:t>
            </a:r>
            <a:endParaRPr kumimoji="0" lang="zh-CN" altLang="en-US" sz="2400">
              <a:solidFill>
                <a:schemeClr val="tx1"/>
              </a:solidFill>
              <a:latin typeface="Arial" charset="0"/>
            </a:endParaRPr>
          </a:p>
        </p:txBody>
      </p:sp>
      <p:sp>
        <p:nvSpPr>
          <p:cNvPr id="219150" name="Rectangle 14"/>
          <p:cNvSpPr>
            <a:spLocks noChangeArrowheads="1"/>
          </p:cNvSpPr>
          <p:nvPr/>
        </p:nvSpPr>
        <p:spPr bwMode="auto">
          <a:xfrm>
            <a:off x="323850" y="4868863"/>
            <a:ext cx="164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ctr">
              <a:lnSpc>
                <a:spcPct val="100000"/>
              </a:lnSpc>
              <a:spcBef>
                <a:spcPct val="0"/>
              </a:spcBef>
              <a:buSzTx/>
            </a:pPr>
            <a:r>
              <a:rPr kumimoji="0" lang="zh-CN" altLang="en-US" sz="2400">
                <a:solidFill>
                  <a:schemeClr val="tx1"/>
                </a:solidFill>
                <a:cs typeface="Times New Roman" pitchFamily="18" charset="0"/>
              </a:rPr>
              <a:t>分配律</a:t>
            </a:r>
            <a:r>
              <a:rPr kumimoji="0" lang="zh-CN" altLang="en-US" sz="2400">
                <a:solidFill>
                  <a:schemeClr val="tx1"/>
                </a:solidFill>
                <a:latin typeface="Calibri" pitchFamily="34" charset="0"/>
                <a:cs typeface="Times New Roman" pitchFamily="18" charset="0"/>
              </a:rPr>
              <a:t>    </a:t>
            </a:r>
            <a:endParaRPr kumimoji="0" lang="zh-CN" altLang="en-US" sz="2400">
              <a:solidFill>
                <a:schemeClr val="tx1"/>
              </a:solidFill>
              <a:latin typeface="Arial" charset="0"/>
            </a:endParaRPr>
          </a:p>
        </p:txBody>
      </p:sp>
      <p:sp>
        <p:nvSpPr>
          <p:cNvPr id="219151" name="Rectangle 15"/>
          <p:cNvSpPr>
            <a:spLocks noChangeArrowheads="1"/>
          </p:cNvSpPr>
          <p:nvPr/>
        </p:nvSpPr>
        <p:spPr bwMode="auto">
          <a:xfrm>
            <a:off x="323850" y="6021388"/>
            <a:ext cx="2439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zh-CN" altLang="en-US" sz="2400">
                <a:solidFill>
                  <a:schemeClr val="tx1"/>
                </a:solidFill>
                <a:cs typeface="Times New Roman" pitchFamily="18" charset="0"/>
              </a:rPr>
              <a:t>德</a:t>
            </a:r>
            <a:r>
              <a:rPr kumimoji="0" lang="en-US" altLang="zh-CN" sz="2400">
                <a:solidFill>
                  <a:schemeClr val="tx1"/>
                </a:solidFill>
                <a:cs typeface="Times New Roman" pitchFamily="18" charset="0"/>
              </a:rPr>
              <a:t>·</a:t>
            </a:r>
            <a:r>
              <a:rPr kumimoji="0" lang="zh-CN" altLang="en-US" sz="2400">
                <a:solidFill>
                  <a:schemeClr val="tx1"/>
                </a:solidFill>
                <a:cs typeface="Times New Roman" pitchFamily="18" charset="0"/>
              </a:rPr>
              <a:t>摩根定理     </a:t>
            </a:r>
            <a:endParaRPr kumimoji="0" lang="zh-CN" altLang="en-US" sz="2400">
              <a:solidFill>
                <a:schemeClr val="tx1"/>
              </a:solidFill>
              <a:latin typeface="Arial" charset="0"/>
            </a:endParaRPr>
          </a:p>
        </p:txBody>
      </p:sp>
      <p:sp>
        <p:nvSpPr>
          <p:cNvPr id="219152" name="AutoShape 16">
            <a:hlinkClick r:id="rId21"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48"/>
                                        </p:tgtEl>
                                        <p:attrNameLst>
                                          <p:attrName>style.visibility</p:attrName>
                                        </p:attrNameLst>
                                      </p:cBhvr>
                                      <p:to>
                                        <p:strVal val="visible"/>
                                      </p:to>
                                    </p:set>
                                    <p:animEffect transition="in" filter="wipe(left)">
                                      <p:cBhvr>
                                        <p:cTn id="7" dur="500"/>
                                        <p:tgtEl>
                                          <p:spTgt spid="219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9139"/>
                                        </p:tgtEl>
                                        <p:attrNameLst>
                                          <p:attrName>style.visibility</p:attrName>
                                        </p:attrNameLst>
                                      </p:cBhvr>
                                      <p:to>
                                        <p:strVal val="visible"/>
                                      </p:to>
                                    </p:set>
                                    <p:animEffect transition="in" filter="wipe(left)">
                                      <p:cBhvr>
                                        <p:cTn id="12" dur="500"/>
                                        <p:tgtEl>
                                          <p:spTgt spid="219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9140"/>
                                        </p:tgtEl>
                                        <p:attrNameLst>
                                          <p:attrName>style.visibility</p:attrName>
                                        </p:attrNameLst>
                                      </p:cBhvr>
                                      <p:to>
                                        <p:strVal val="visible"/>
                                      </p:to>
                                    </p:set>
                                    <p:animEffect transition="in" filter="wipe(left)">
                                      <p:cBhvr>
                                        <p:cTn id="17" dur="500"/>
                                        <p:tgtEl>
                                          <p:spTgt spid="2191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9141"/>
                                        </p:tgtEl>
                                        <p:attrNameLst>
                                          <p:attrName>style.visibility</p:attrName>
                                        </p:attrNameLst>
                                      </p:cBhvr>
                                      <p:to>
                                        <p:strVal val="visible"/>
                                      </p:to>
                                    </p:set>
                                    <p:animEffect transition="in" filter="wipe(left)">
                                      <p:cBhvr>
                                        <p:cTn id="22" dur="500"/>
                                        <p:tgtEl>
                                          <p:spTgt spid="2191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9149"/>
                                        </p:tgtEl>
                                        <p:attrNameLst>
                                          <p:attrName>style.visibility</p:attrName>
                                        </p:attrNameLst>
                                      </p:cBhvr>
                                      <p:to>
                                        <p:strVal val="visible"/>
                                      </p:to>
                                    </p:set>
                                    <p:animEffect transition="in" filter="wipe(left)">
                                      <p:cBhvr>
                                        <p:cTn id="27" dur="500"/>
                                        <p:tgtEl>
                                          <p:spTgt spid="2191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9142"/>
                                        </p:tgtEl>
                                        <p:attrNameLst>
                                          <p:attrName>style.visibility</p:attrName>
                                        </p:attrNameLst>
                                      </p:cBhvr>
                                      <p:to>
                                        <p:strVal val="visible"/>
                                      </p:to>
                                    </p:set>
                                    <p:animEffect transition="in" filter="wipe(left)">
                                      <p:cBhvr>
                                        <p:cTn id="32" dur="500"/>
                                        <p:tgtEl>
                                          <p:spTgt spid="2191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9143"/>
                                        </p:tgtEl>
                                        <p:attrNameLst>
                                          <p:attrName>style.visibility</p:attrName>
                                        </p:attrNameLst>
                                      </p:cBhvr>
                                      <p:to>
                                        <p:strVal val="visible"/>
                                      </p:to>
                                    </p:set>
                                    <p:animEffect transition="in" filter="wipe(left)">
                                      <p:cBhvr>
                                        <p:cTn id="37" dur="500"/>
                                        <p:tgtEl>
                                          <p:spTgt spid="2191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9144"/>
                                        </p:tgtEl>
                                        <p:attrNameLst>
                                          <p:attrName>style.visibility</p:attrName>
                                        </p:attrNameLst>
                                      </p:cBhvr>
                                      <p:to>
                                        <p:strVal val="visible"/>
                                      </p:to>
                                    </p:set>
                                    <p:animEffect transition="in" filter="wipe(left)">
                                      <p:cBhvr>
                                        <p:cTn id="42" dur="500"/>
                                        <p:tgtEl>
                                          <p:spTgt spid="2191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9150"/>
                                        </p:tgtEl>
                                        <p:attrNameLst>
                                          <p:attrName>style.visibility</p:attrName>
                                        </p:attrNameLst>
                                      </p:cBhvr>
                                      <p:to>
                                        <p:strVal val="visible"/>
                                      </p:to>
                                    </p:set>
                                    <p:animEffect transition="in" filter="wipe(left)">
                                      <p:cBhvr>
                                        <p:cTn id="47" dur="500"/>
                                        <p:tgtEl>
                                          <p:spTgt spid="2191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19145"/>
                                        </p:tgtEl>
                                        <p:attrNameLst>
                                          <p:attrName>style.visibility</p:attrName>
                                        </p:attrNameLst>
                                      </p:cBhvr>
                                      <p:to>
                                        <p:strVal val="visible"/>
                                      </p:to>
                                    </p:set>
                                    <p:animEffect transition="in" filter="wipe(left)">
                                      <p:cBhvr>
                                        <p:cTn id="52" dur="500"/>
                                        <p:tgtEl>
                                          <p:spTgt spid="2191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19146"/>
                                        </p:tgtEl>
                                        <p:attrNameLst>
                                          <p:attrName>style.visibility</p:attrName>
                                        </p:attrNameLst>
                                      </p:cBhvr>
                                      <p:to>
                                        <p:strVal val="visible"/>
                                      </p:to>
                                    </p:set>
                                    <p:animEffect transition="in" filter="wipe(left)">
                                      <p:cBhvr>
                                        <p:cTn id="57" dur="500"/>
                                        <p:tgtEl>
                                          <p:spTgt spid="21914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9151"/>
                                        </p:tgtEl>
                                        <p:attrNameLst>
                                          <p:attrName>style.visibility</p:attrName>
                                        </p:attrNameLst>
                                      </p:cBhvr>
                                      <p:to>
                                        <p:strVal val="visible"/>
                                      </p:to>
                                    </p:set>
                                    <p:animEffect transition="in" filter="wipe(left)">
                                      <p:cBhvr>
                                        <p:cTn id="62" dur="500"/>
                                        <p:tgtEl>
                                          <p:spTgt spid="21915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19147"/>
                                        </p:tgtEl>
                                        <p:attrNameLst>
                                          <p:attrName>style.visibility</p:attrName>
                                        </p:attrNameLst>
                                      </p:cBhvr>
                                      <p:to>
                                        <p:strVal val="visible"/>
                                      </p:to>
                                    </p:set>
                                    <p:animEffect transition="in" filter="wipe(left)">
                                      <p:cBhvr>
                                        <p:cTn id="67" dur="500"/>
                                        <p:tgtEl>
                                          <p:spTgt spid="219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8" grpId="0"/>
      <p:bldP spid="219149" grpId="0"/>
      <p:bldP spid="219150" grpId="0"/>
      <p:bldP spid="21915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323850" y="5013325"/>
            <a:ext cx="137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eaLnBrk="0" hangingPunct="0">
              <a:lnSpc>
                <a:spcPct val="100000"/>
              </a:lnSpc>
              <a:spcBef>
                <a:spcPct val="0"/>
              </a:spcBef>
              <a:buSzTx/>
              <a:tabLst>
                <a:tab pos="1530350" algn="l"/>
                <a:tab pos="2970213" algn="l"/>
              </a:tabLst>
            </a:pPr>
            <a:r>
              <a:rPr kumimoji="0" lang="zh-CN" altLang="en-US" sz="2400">
                <a:solidFill>
                  <a:schemeClr val="tx1"/>
                </a:solidFill>
                <a:cs typeface="Times New Roman" pitchFamily="18" charset="0"/>
              </a:rPr>
              <a:t>证明：</a:t>
            </a:r>
            <a:endParaRPr kumimoji="0" lang="zh-CN" altLang="en-US" sz="2400">
              <a:solidFill>
                <a:schemeClr val="tx1"/>
              </a:solidFill>
              <a:latin typeface="Arial" charset="0"/>
            </a:endParaRPr>
          </a:p>
        </p:txBody>
      </p:sp>
      <p:sp>
        <p:nvSpPr>
          <p:cNvPr id="220163" name="Rectangle 3"/>
          <p:cNvSpPr>
            <a:spLocks noGrp="1" noRot="1" noChangeArrowheads="1"/>
          </p:cNvSpPr>
          <p:nvPr>
            <p:ph type="title"/>
          </p:nvPr>
        </p:nvSpPr>
        <p:spPr/>
        <p:txBody>
          <a:bodyPr/>
          <a:lstStyle/>
          <a:p>
            <a:r>
              <a:rPr lang="en-US" altLang="zh-CN" b="1"/>
              <a:t>1.3.1  </a:t>
            </a:r>
            <a:r>
              <a:rPr lang="zh-CN" altLang="en-US" b="1"/>
              <a:t>逻辑代数</a:t>
            </a:r>
          </a:p>
        </p:txBody>
      </p:sp>
      <p:sp>
        <p:nvSpPr>
          <p:cNvPr id="220164" name="Rectangle 4"/>
          <p:cNvSpPr>
            <a:spLocks noGrp="1" noRot="1" noChangeArrowheads="1"/>
          </p:cNvSpPr>
          <p:nvPr>
            <p:ph type="body" idx="1"/>
          </p:nvPr>
        </p:nvSpPr>
        <p:spPr>
          <a:xfrm>
            <a:off x="304800" y="1341438"/>
            <a:ext cx="8540750" cy="935037"/>
          </a:xfrm>
        </p:spPr>
        <p:txBody>
          <a:bodyPr/>
          <a:lstStyle/>
          <a:p>
            <a:pPr>
              <a:buFont typeface="Wingdings" pitchFamily="2" charset="2"/>
              <a:buNone/>
            </a:pPr>
            <a:r>
              <a:rPr lang="en-US" altLang="zh-CN" b="1"/>
              <a:t>3</a:t>
            </a:r>
            <a:r>
              <a:rPr lang="zh-CN" altLang="en-US" b="1"/>
              <a:t>．一些常用公式</a:t>
            </a:r>
          </a:p>
        </p:txBody>
      </p:sp>
      <p:graphicFrame>
        <p:nvGraphicFramePr>
          <p:cNvPr id="220165" name="Object 5"/>
          <p:cNvGraphicFramePr>
            <a:graphicFrameLocks noChangeAspect="1"/>
          </p:cNvGraphicFramePr>
          <p:nvPr/>
        </p:nvGraphicFramePr>
        <p:xfrm>
          <a:off x="1547813" y="1916113"/>
          <a:ext cx="1971675" cy="511175"/>
        </p:xfrm>
        <a:graphic>
          <a:graphicData uri="http://schemas.openxmlformats.org/presentationml/2006/ole">
            <mc:AlternateContent xmlns:mc="http://schemas.openxmlformats.org/markup-compatibility/2006">
              <mc:Choice xmlns:v="urn:schemas-microsoft-com:vml" Requires="v">
                <p:oleObj spid="_x0000_s220183" name="公式" r:id="rId3" imgW="749300" imgH="190500" progId="Equation.3">
                  <p:embed/>
                </p:oleObj>
              </mc:Choice>
              <mc:Fallback>
                <p:oleObj name="公式" r:id="rId3" imgW="749300" imgH="190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16113"/>
                        <a:ext cx="19716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6" name="Object 6"/>
          <p:cNvGraphicFramePr>
            <a:graphicFrameLocks noChangeAspect="1"/>
          </p:cNvGraphicFramePr>
          <p:nvPr/>
        </p:nvGraphicFramePr>
        <p:xfrm>
          <a:off x="1619250" y="2420938"/>
          <a:ext cx="4799013" cy="612775"/>
        </p:xfrm>
        <a:graphic>
          <a:graphicData uri="http://schemas.openxmlformats.org/presentationml/2006/ole">
            <mc:AlternateContent xmlns:mc="http://schemas.openxmlformats.org/markup-compatibility/2006">
              <mc:Choice xmlns:v="urn:schemas-microsoft-com:vml" Requires="v">
                <p:oleObj spid="_x0000_s220184" name="公式" r:id="rId5" imgW="1778000" imgH="228600" progId="Equation.3">
                  <p:embed/>
                </p:oleObj>
              </mc:Choice>
              <mc:Fallback>
                <p:oleObj name="公式" r:id="rId5" imgW="17780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420938"/>
                        <a:ext cx="4799013"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7" name="Object 7"/>
          <p:cNvGraphicFramePr>
            <a:graphicFrameLocks noChangeAspect="1"/>
          </p:cNvGraphicFramePr>
          <p:nvPr/>
        </p:nvGraphicFramePr>
        <p:xfrm>
          <a:off x="1547813" y="2997200"/>
          <a:ext cx="2355850" cy="511175"/>
        </p:xfrm>
        <a:graphic>
          <a:graphicData uri="http://schemas.openxmlformats.org/presentationml/2006/ole">
            <mc:AlternateContent xmlns:mc="http://schemas.openxmlformats.org/markup-compatibility/2006">
              <mc:Choice xmlns:v="urn:schemas-microsoft-com:vml" Requires="v">
                <p:oleObj spid="_x0000_s220185" name="公式" r:id="rId7" imgW="901309" imgH="190417" progId="Equation.3">
                  <p:embed/>
                </p:oleObj>
              </mc:Choice>
              <mc:Fallback>
                <p:oleObj name="公式" r:id="rId7" imgW="901309" imgH="19041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997200"/>
                        <a:ext cx="23558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8" name="Object 8"/>
          <p:cNvGraphicFramePr>
            <a:graphicFrameLocks noChangeAspect="1"/>
          </p:cNvGraphicFramePr>
          <p:nvPr/>
        </p:nvGraphicFramePr>
        <p:xfrm>
          <a:off x="1619250" y="3573463"/>
          <a:ext cx="7070725" cy="612775"/>
        </p:xfrm>
        <a:graphic>
          <a:graphicData uri="http://schemas.openxmlformats.org/presentationml/2006/ole">
            <mc:AlternateContent xmlns:mc="http://schemas.openxmlformats.org/markup-compatibility/2006">
              <mc:Choice xmlns:v="urn:schemas-microsoft-com:vml" Requires="v">
                <p:oleObj spid="_x0000_s220186" name="公式" r:id="rId9" imgW="2590800" imgH="228600" progId="Equation.3">
                  <p:embed/>
                </p:oleObj>
              </mc:Choice>
              <mc:Fallback>
                <p:oleObj name="公式" r:id="rId9" imgW="25908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3573463"/>
                        <a:ext cx="7070725"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9" name="Object 9"/>
          <p:cNvGraphicFramePr>
            <a:graphicFrameLocks noChangeAspect="1"/>
          </p:cNvGraphicFramePr>
          <p:nvPr/>
        </p:nvGraphicFramePr>
        <p:xfrm>
          <a:off x="1576388" y="4860925"/>
          <a:ext cx="6505575" cy="1663700"/>
        </p:xfrm>
        <a:graphic>
          <a:graphicData uri="http://schemas.openxmlformats.org/presentationml/2006/ole">
            <mc:AlternateContent xmlns:mc="http://schemas.openxmlformats.org/markup-compatibility/2006">
              <mc:Choice xmlns:v="urn:schemas-microsoft-com:vml" Requires="v">
                <p:oleObj spid="_x0000_s220187" name="公式" r:id="rId11" imgW="2641320" imgH="672840" progId="Equation.3">
                  <p:embed/>
                </p:oleObj>
              </mc:Choice>
              <mc:Fallback>
                <p:oleObj name="公式" r:id="rId11" imgW="2641320" imgH="67284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l="2206"/>
                      <a:stretch>
                        <a:fillRect/>
                      </a:stretch>
                    </p:blipFill>
                    <p:spPr bwMode="auto">
                      <a:xfrm>
                        <a:off x="1576388" y="4860925"/>
                        <a:ext cx="6505575"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70" name="Object 10"/>
          <p:cNvGraphicFramePr>
            <a:graphicFrameLocks noChangeAspect="1"/>
          </p:cNvGraphicFramePr>
          <p:nvPr/>
        </p:nvGraphicFramePr>
        <p:xfrm>
          <a:off x="1547813" y="4221163"/>
          <a:ext cx="3916362" cy="536575"/>
        </p:xfrm>
        <a:graphic>
          <a:graphicData uri="http://schemas.openxmlformats.org/presentationml/2006/ole">
            <mc:AlternateContent xmlns:mc="http://schemas.openxmlformats.org/markup-compatibility/2006">
              <mc:Choice xmlns:v="urn:schemas-microsoft-com:vml" Requires="v">
                <p:oleObj spid="_x0000_s220188" name="公式" r:id="rId13" imgW="1473200" imgH="203200" progId="Equation.3">
                  <p:embed/>
                </p:oleObj>
              </mc:Choice>
              <mc:Fallback>
                <p:oleObj name="公式" r:id="rId13" imgW="1473200" imgH="2032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4221163"/>
                        <a:ext cx="3916362"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71" name="Rectangle 11"/>
          <p:cNvSpPr>
            <a:spLocks noChangeArrowheads="1"/>
          </p:cNvSpPr>
          <p:nvPr/>
        </p:nvSpPr>
        <p:spPr bwMode="auto">
          <a:xfrm>
            <a:off x="395288" y="1935163"/>
            <a:ext cx="882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en-US" altLang="zh-CN" sz="2400">
                <a:solidFill>
                  <a:schemeClr val="tx1"/>
                </a:solidFill>
                <a:cs typeface="Times New Roman" pitchFamily="18" charset="0"/>
              </a:rPr>
              <a:t>(1) </a:t>
            </a:r>
            <a:endParaRPr kumimoji="0" lang="en-US" altLang="zh-CN" sz="2400">
              <a:solidFill>
                <a:schemeClr val="tx1"/>
              </a:solidFill>
              <a:latin typeface="Arial" charset="0"/>
            </a:endParaRPr>
          </a:p>
        </p:txBody>
      </p:sp>
      <p:sp>
        <p:nvSpPr>
          <p:cNvPr id="220172" name="Rectangle 12"/>
          <p:cNvSpPr>
            <a:spLocks noChangeArrowheads="1"/>
          </p:cNvSpPr>
          <p:nvPr/>
        </p:nvSpPr>
        <p:spPr bwMode="auto">
          <a:xfrm>
            <a:off x="323850" y="2492375"/>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eaLnBrk="0" hangingPunct="0">
              <a:lnSpc>
                <a:spcPct val="100000"/>
              </a:lnSpc>
              <a:spcBef>
                <a:spcPct val="0"/>
              </a:spcBef>
              <a:buSzTx/>
            </a:pPr>
            <a:r>
              <a:rPr kumimoji="0" lang="zh-CN" altLang="en-US" sz="2400">
                <a:solidFill>
                  <a:schemeClr val="tx1"/>
                </a:solidFill>
                <a:cs typeface="Times New Roman" pitchFamily="18" charset="0"/>
              </a:rPr>
              <a:t>证明：                 </a:t>
            </a:r>
            <a:endParaRPr kumimoji="0" lang="zh-CN" altLang="en-US" sz="2400">
              <a:solidFill>
                <a:schemeClr val="tx1"/>
              </a:solidFill>
              <a:latin typeface="Arial" charset="0"/>
            </a:endParaRPr>
          </a:p>
        </p:txBody>
      </p:sp>
      <p:sp>
        <p:nvSpPr>
          <p:cNvPr id="220173" name="Rectangle 13"/>
          <p:cNvSpPr>
            <a:spLocks noChangeArrowheads="1"/>
          </p:cNvSpPr>
          <p:nvPr/>
        </p:nvSpPr>
        <p:spPr bwMode="auto">
          <a:xfrm>
            <a:off x="395288" y="3116263"/>
            <a:ext cx="882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en-US" altLang="zh-CN" sz="2400">
                <a:solidFill>
                  <a:schemeClr val="tx1"/>
                </a:solidFill>
                <a:cs typeface="Times New Roman" pitchFamily="18" charset="0"/>
              </a:rPr>
              <a:t>(2) </a:t>
            </a:r>
            <a:endParaRPr kumimoji="0" lang="en-US" altLang="zh-CN" sz="2400">
              <a:solidFill>
                <a:schemeClr val="tx1"/>
              </a:solidFill>
              <a:latin typeface="Arial" charset="0"/>
            </a:endParaRPr>
          </a:p>
        </p:txBody>
      </p:sp>
      <p:sp>
        <p:nvSpPr>
          <p:cNvPr id="220174" name="Rectangle 14"/>
          <p:cNvSpPr>
            <a:spLocks noChangeArrowheads="1"/>
          </p:cNvSpPr>
          <p:nvPr/>
        </p:nvSpPr>
        <p:spPr bwMode="auto">
          <a:xfrm>
            <a:off x="323850" y="3716338"/>
            <a:ext cx="2055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eaLnBrk="0" hangingPunct="0">
              <a:lnSpc>
                <a:spcPct val="100000"/>
              </a:lnSpc>
              <a:spcBef>
                <a:spcPct val="0"/>
              </a:spcBef>
              <a:buSzTx/>
            </a:pPr>
            <a:r>
              <a:rPr kumimoji="0" lang="zh-CN" altLang="en-US" sz="2400">
                <a:solidFill>
                  <a:schemeClr val="tx1"/>
                </a:solidFill>
                <a:cs typeface="Times New Roman" pitchFamily="18" charset="0"/>
              </a:rPr>
              <a:t>证明：         </a:t>
            </a:r>
            <a:endParaRPr kumimoji="0" lang="zh-CN" altLang="en-US" sz="2400">
              <a:solidFill>
                <a:schemeClr val="tx1"/>
              </a:solidFill>
              <a:latin typeface="Arial" charset="0"/>
            </a:endParaRPr>
          </a:p>
        </p:txBody>
      </p:sp>
      <p:sp>
        <p:nvSpPr>
          <p:cNvPr id="220175" name="Rectangle 15"/>
          <p:cNvSpPr>
            <a:spLocks noChangeArrowheads="1"/>
          </p:cNvSpPr>
          <p:nvPr/>
        </p:nvSpPr>
        <p:spPr bwMode="auto">
          <a:xfrm>
            <a:off x="468313" y="4365625"/>
            <a:ext cx="61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en-US" altLang="zh-CN" sz="2400">
                <a:solidFill>
                  <a:schemeClr val="tx1"/>
                </a:solidFill>
              </a:rPr>
              <a:t>(3) </a:t>
            </a:r>
          </a:p>
        </p:txBody>
      </p:sp>
      <p:sp>
        <p:nvSpPr>
          <p:cNvPr id="220176" name="AutoShape 16">
            <a:hlinkClick r:id="rId1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71"/>
                                        </p:tgtEl>
                                        <p:attrNameLst>
                                          <p:attrName>style.visibility</p:attrName>
                                        </p:attrNameLst>
                                      </p:cBhvr>
                                      <p:to>
                                        <p:strVal val="visible"/>
                                      </p:to>
                                    </p:set>
                                    <p:animEffect transition="in" filter="wipe(left)">
                                      <p:cBhvr>
                                        <p:cTn id="7" dur="500"/>
                                        <p:tgtEl>
                                          <p:spTgt spid="220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5"/>
                                        </p:tgtEl>
                                        <p:attrNameLst>
                                          <p:attrName>style.visibility</p:attrName>
                                        </p:attrNameLst>
                                      </p:cBhvr>
                                      <p:to>
                                        <p:strVal val="visible"/>
                                      </p:to>
                                    </p:set>
                                    <p:animEffect transition="in" filter="wipe(left)">
                                      <p:cBhvr>
                                        <p:cTn id="12" dur="500"/>
                                        <p:tgtEl>
                                          <p:spTgt spid="220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0172"/>
                                        </p:tgtEl>
                                        <p:attrNameLst>
                                          <p:attrName>style.visibility</p:attrName>
                                        </p:attrNameLst>
                                      </p:cBhvr>
                                      <p:to>
                                        <p:strVal val="visible"/>
                                      </p:to>
                                    </p:set>
                                    <p:animEffect transition="in" filter="wipe(left)">
                                      <p:cBhvr>
                                        <p:cTn id="17" dur="500"/>
                                        <p:tgtEl>
                                          <p:spTgt spid="2201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0166"/>
                                        </p:tgtEl>
                                        <p:attrNameLst>
                                          <p:attrName>style.visibility</p:attrName>
                                        </p:attrNameLst>
                                      </p:cBhvr>
                                      <p:to>
                                        <p:strVal val="visible"/>
                                      </p:to>
                                    </p:set>
                                    <p:animEffect transition="in" filter="wipe(left)">
                                      <p:cBhvr>
                                        <p:cTn id="22" dur="500"/>
                                        <p:tgtEl>
                                          <p:spTgt spid="2201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0173"/>
                                        </p:tgtEl>
                                        <p:attrNameLst>
                                          <p:attrName>style.visibility</p:attrName>
                                        </p:attrNameLst>
                                      </p:cBhvr>
                                      <p:to>
                                        <p:strVal val="visible"/>
                                      </p:to>
                                    </p:set>
                                    <p:animEffect transition="in" filter="wipe(left)">
                                      <p:cBhvr>
                                        <p:cTn id="27" dur="500"/>
                                        <p:tgtEl>
                                          <p:spTgt spid="2201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0167"/>
                                        </p:tgtEl>
                                        <p:attrNameLst>
                                          <p:attrName>style.visibility</p:attrName>
                                        </p:attrNameLst>
                                      </p:cBhvr>
                                      <p:to>
                                        <p:strVal val="visible"/>
                                      </p:to>
                                    </p:set>
                                    <p:animEffect transition="in" filter="wipe(left)">
                                      <p:cBhvr>
                                        <p:cTn id="32" dur="500"/>
                                        <p:tgtEl>
                                          <p:spTgt spid="2201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0174"/>
                                        </p:tgtEl>
                                        <p:attrNameLst>
                                          <p:attrName>style.visibility</p:attrName>
                                        </p:attrNameLst>
                                      </p:cBhvr>
                                      <p:to>
                                        <p:strVal val="visible"/>
                                      </p:to>
                                    </p:set>
                                    <p:animEffect transition="in" filter="wipe(left)">
                                      <p:cBhvr>
                                        <p:cTn id="37" dur="500"/>
                                        <p:tgtEl>
                                          <p:spTgt spid="2201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0168"/>
                                        </p:tgtEl>
                                        <p:attrNameLst>
                                          <p:attrName>style.visibility</p:attrName>
                                        </p:attrNameLst>
                                      </p:cBhvr>
                                      <p:to>
                                        <p:strVal val="visible"/>
                                      </p:to>
                                    </p:set>
                                    <p:animEffect transition="in" filter="wipe(left)">
                                      <p:cBhvr>
                                        <p:cTn id="42" dur="500"/>
                                        <p:tgtEl>
                                          <p:spTgt spid="2201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0175"/>
                                        </p:tgtEl>
                                        <p:attrNameLst>
                                          <p:attrName>style.visibility</p:attrName>
                                        </p:attrNameLst>
                                      </p:cBhvr>
                                      <p:to>
                                        <p:strVal val="visible"/>
                                      </p:to>
                                    </p:set>
                                    <p:animEffect transition="in" filter="wipe(left)">
                                      <p:cBhvr>
                                        <p:cTn id="47" dur="500"/>
                                        <p:tgtEl>
                                          <p:spTgt spid="2201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20170"/>
                                        </p:tgtEl>
                                        <p:attrNameLst>
                                          <p:attrName>style.visibility</p:attrName>
                                        </p:attrNameLst>
                                      </p:cBhvr>
                                      <p:to>
                                        <p:strVal val="visible"/>
                                      </p:to>
                                    </p:set>
                                    <p:animEffect transition="in" filter="wipe(left)">
                                      <p:cBhvr>
                                        <p:cTn id="52" dur="500"/>
                                        <p:tgtEl>
                                          <p:spTgt spid="2201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0162"/>
                                        </p:tgtEl>
                                        <p:attrNameLst>
                                          <p:attrName>style.visibility</p:attrName>
                                        </p:attrNameLst>
                                      </p:cBhvr>
                                      <p:to>
                                        <p:strVal val="visible"/>
                                      </p:to>
                                    </p:set>
                                    <p:animEffect transition="in" filter="wipe(left)">
                                      <p:cBhvr>
                                        <p:cTn id="57" dur="500"/>
                                        <p:tgtEl>
                                          <p:spTgt spid="2201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20169"/>
                                        </p:tgtEl>
                                        <p:attrNameLst>
                                          <p:attrName>style.visibility</p:attrName>
                                        </p:attrNameLst>
                                      </p:cBhvr>
                                      <p:to>
                                        <p:strVal val="visible"/>
                                      </p:to>
                                    </p:set>
                                    <p:animEffect transition="in" filter="wipe(left)">
                                      <p:cBhvr>
                                        <p:cTn id="62" dur="500"/>
                                        <p:tgtEl>
                                          <p:spTgt spid="22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71" grpId="0"/>
      <p:bldP spid="220172" grpId="0"/>
      <p:bldP spid="220173" grpId="0"/>
      <p:bldP spid="220174" grpId="0"/>
      <p:bldP spid="22017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rrowheads="1"/>
          </p:cNvSpPr>
          <p:nvPr>
            <p:ph type="title"/>
          </p:nvPr>
        </p:nvSpPr>
        <p:spPr/>
        <p:txBody>
          <a:bodyPr/>
          <a:lstStyle/>
          <a:p>
            <a:r>
              <a:rPr lang="en-US" altLang="zh-CN" b="1"/>
              <a:t>1.3.2  </a:t>
            </a:r>
            <a:r>
              <a:rPr lang="zh-CN" altLang="en-US" b="1"/>
              <a:t>逻辑函数的表示方法</a:t>
            </a:r>
          </a:p>
        </p:txBody>
      </p:sp>
      <p:sp>
        <p:nvSpPr>
          <p:cNvPr id="221187" name="Rectangle 3"/>
          <p:cNvSpPr>
            <a:spLocks noGrp="1" noRot="1" noChangeArrowheads="1"/>
          </p:cNvSpPr>
          <p:nvPr>
            <p:ph type="body" idx="1"/>
          </p:nvPr>
        </p:nvSpPr>
        <p:spPr>
          <a:xfrm>
            <a:off x="304800" y="1341438"/>
            <a:ext cx="8540750" cy="1637982"/>
          </a:xfrm>
        </p:spPr>
        <p:txBody>
          <a:bodyPr/>
          <a:lstStyle/>
          <a:p>
            <a:r>
              <a:rPr lang="zh-CN" altLang="en-US" b="1" dirty="0"/>
              <a:t>逻辑关系中，如果输入逻辑变量</a:t>
            </a:r>
            <a:r>
              <a:rPr lang="en-US" altLang="zh-CN" b="1" i="1" dirty="0"/>
              <a:t>A</a:t>
            </a:r>
            <a:r>
              <a:rPr lang="zh-CN" altLang="en-US" b="1" dirty="0"/>
              <a:t>、</a:t>
            </a:r>
            <a:r>
              <a:rPr lang="en-US" altLang="zh-CN" b="1" i="1" dirty="0"/>
              <a:t>B</a:t>
            </a:r>
            <a:r>
              <a:rPr lang="zh-CN" altLang="en-US" b="1" dirty="0"/>
              <a:t>、</a:t>
            </a:r>
            <a:r>
              <a:rPr lang="en-US" altLang="zh-CN" b="1" dirty="0"/>
              <a:t>…</a:t>
            </a:r>
            <a:r>
              <a:rPr lang="zh-CN" altLang="en-US" b="1" dirty="0"/>
              <a:t>的取值确定后，输出逻辑变量</a:t>
            </a:r>
            <a:r>
              <a:rPr lang="en-US" altLang="zh-CN" b="1" i="1" dirty="0"/>
              <a:t>Y</a:t>
            </a:r>
            <a:r>
              <a:rPr lang="zh-CN" altLang="en-US" b="1" dirty="0"/>
              <a:t>的值也被唯一地确定了，那么就称</a:t>
            </a:r>
            <a:r>
              <a:rPr lang="en-US" altLang="zh-CN" b="1" i="1" dirty="0"/>
              <a:t>Y</a:t>
            </a:r>
            <a:r>
              <a:rPr lang="zh-CN" altLang="en-US" b="1" dirty="0"/>
              <a:t>是</a:t>
            </a:r>
            <a:r>
              <a:rPr lang="en-US" altLang="zh-CN" b="1" i="1" dirty="0"/>
              <a:t>A</a:t>
            </a:r>
            <a:r>
              <a:rPr lang="zh-CN" altLang="en-US" b="1" dirty="0"/>
              <a:t>、</a:t>
            </a:r>
            <a:r>
              <a:rPr lang="en-US" altLang="zh-CN" b="1" i="1" dirty="0"/>
              <a:t>B</a:t>
            </a:r>
            <a:r>
              <a:rPr lang="zh-CN" altLang="en-US" b="1" dirty="0"/>
              <a:t>、</a:t>
            </a:r>
            <a:r>
              <a:rPr lang="en-US" altLang="zh-CN" b="1" dirty="0"/>
              <a:t>…</a:t>
            </a:r>
            <a:r>
              <a:rPr lang="zh-CN" altLang="en-US" b="1" dirty="0"/>
              <a:t>的</a:t>
            </a:r>
            <a:r>
              <a:rPr lang="zh-CN" altLang="en-US" b="1" dirty="0">
                <a:solidFill>
                  <a:srgbClr val="FF0000"/>
                </a:solidFill>
              </a:rPr>
              <a:t>逻辑函数</a:t>
            </a:r>
            <a:r>
              <a:rPr lang="en-US" altLang="zh-CN" b="1" dirty="0" smtClean="0"/>
              <a:t>.</a:t>
            </a:r>
            <a:endParaRPr lang="en-US" altLang="zh-CN" b="1" dirty="0"/>
          </a:p>
        </p:txBody>
      </p:sp>
      <p:sp>
        <p:nvSpPr>
          <p:cNvPr id="221188" name="Rectangle 4"/>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1190" name="Rectangle 6"/>
          <p:cNvSpPr>
            <a:spLocks noChangeArrowheads="1"/>
          </p:cNvSpPr>
          <p:nvPr/>
        </p:nvSpPr>
        <p:spPr bwMode="auto">
          <a:xfrm>
            <a:off x="539750" y="3933825"/>
            <a:ext cx="80645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zh-CN" altLang="en-US">
                <a:solidFill>
                  <a:schemeClr val="tx1"/>
                </a:solidFill>
                <a:latin typeface="楷体_GB2312" pitchFamily="49" charset="-122"/>
                <a:ea typeface="楷体_GB2312" pitchFamily="49" charset="-122"/>
              </a:rPr>
              <a:t>逻辑变量中，字母上面无反号的称为</a:t>
            </a:r>
            <a:r>
              <a:rPr kumimoji="0" lang="zh-CN" altLang="en-US">
                <a:solidFill>
                  <a:srgbClr val="FF0000"/>
                </a:solidFill>
                <a:latin typeface="楷体_GB2312" pitchFamily="49" charset="-122"/>
                <a:ea typeface="楷体_GB2312" pitchFamily="49" charset="-122"/>
              </a:rPr>
              <a:t>原变量</a:t>
            </a:r>
            <a:r>
              <a:rPr kumimoji="0" lang="zh-CN" altLang="en-US">
                <a:solidFill>
                  <a:schemeClr val="tx1"/>
                </a:solidFill>
                <a:latin typeface="楷体_GB2312" pitchFamily="49" charset="-122"/>
                <a:ea typeface="楷体_GB2312" pitchFamily="49" charset="-122"/>
              </a:rPr>
              <a:t>。字母上面有反号的叫做</a:t>
            </a:r>
            <a:r>
              <a:rPr kumimoji="0" lang="zh-CN" altLang="en-US">
                <a:solidFill>
                  <a:srgbClr val="FF0000"/>
                </a:solidFill>
                <a:latin typeface="楷体_GB2312" pitchFamily="49" charset="-122"/>
                <a:ea typeface="楷体_GB2312" pitchFamily="49" charset="-122"/>
              </a:rPr>
              <a:t>反变量</a:t>
            </a:r>
            <a:r>
              <a:rPr kumimoji="0" lang="zh-CN" altLang="en-US">
                <a:solidFill>
                  <a:schemeClr val="tx1"/>
                </a:solidFill>
                <a:latin typeface="楷体_GB2312" pitchFamily="49" charset="-122"/>
                <a:ea typeface="楷体_GB2312" pitchFamily="49" charset="-122"/>
              </a:rPr>
              <a:t>。</a:t>
            </a:r>
          </a:p>
          <a:p>
            <a:pPr algn="l">
              <a:lnSpc>
                <a:spcPct val="100000"/>
              </a:lnSpc>
              <a:spcBef>
                <a:spcPct val="0"/>
              </a:spcBef>
              <a:buSzTx/>
            </a:pPr>
            <a:endParaRPr kumimoji="0" lang="zh-CN" altLang="en-US">
              <a:solidFill>
                <a:schemeClr val="tx1"/>
              </a:solidFill>
              <a:latin typeface="楷体_GB2312" pitchFamily="49" charset="-122"/>
              <a:ea typeface="楷体_GB2312" pitchFamily="49" charset="-122"/>
            </a:endParaRPr>
          </a:p>
          <a:p>
            <a:pPr algn="l">
              <a:lnSpc>
                <a:spcPct val="100000"/>
              </a:lnSpc>
              <a:spcBef>
                <a:spcPct val="0"/>
              </a:spcBef>
              <a:buSzTx/>
            </a:pPr>
            <a:r>
              <a:rPr kumimoji="0" lang="zh-CN" altLang="en-US">
                <a:solidFill>
                  <a:schemeClr val="tx1"/>
                </a:solidFill>
                <a:latin typeface="楷体_GB2312" pitchFamily="49" charset="-122"/>
                <a:ea typeface="楷体_GB2312" pitchFamily="49" charset="-122"/>
              </a:rPr>
              <a:t>表示逻辑函数的方法有逻辑表达式、真值表、逻辑图、卡诺图等。</a:t>
            </a:r>
          </a:p>
        </p:txBody>
      </p:sp>
      <p:sp>
        <p:nvSpPr>
          <p:cNvPr id="221191" name="AutoShape 7">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mc:Choice xmlns:a14="http://schemas.microsoft.com/office/drawing/2010/main" Requires="a14">
          <p:sp>
            <p:nvSpPr>
              <p:cNvPr id="2" name="TextBox 1"/>
              <p:cNvSpPr txBox="1"/>
              <p:nvPr/>
            </p:nvSpPr>
            <p:spPr>
              <a:xfrm>
                <a:off x="2585973" y="3053673"/>
                <a:ext cx="3257623" cy="6186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3600" i="1" smtClean="0">
                          <a:solidFill>
                            <a:srgbClr val="4B0601"/>
                          </a:solidFill>
                        </a:rPr>
                        <m:t>𝑌</m:t>
                      </m:r>
                      <m:r>
                        <a:rPr lang="en-US" altLang="zh-CN" sz="3600" i="1" smtClean="0">
                          <a:solidFill>
                            <a:srgbClr val="4B0601"/>
                          </a:solidFill>
                        </a:rPr>
                        <m:t>=</m:t>
                      </m:r>
                      <m:r>
                        <a:rPr lang="en-US" altLang="zh-CN" sz="3600" i="1" smtClean="0">
                          <a:solidFill>
                            <a:srgbClr val="4B0601"/>
                          </a:solidFill>
                        </a:rPr>
                        <m:t>𝐹</m:t>
                      </m:r>
                      <m:r>
                        <a:rPr lang="en-US" altLang="zh-CN" sz="3600" i="1" smtClean="0">
                          <a:solidFill>
                            <a:srgbClr val="4B0601"/>
                          </a:solidFill>
                        </a:rPr>
                        <m:t>(</m:t>
                      </m:r>
                      <m:r>
                        <a:rPr lang="en-US" altLang="zh-CN" sz="3600" i="1" smtClean="0">
                          <a:solidFill>
                            <a:srgbClr val="4B0601"/>
                          </a:solidFill>
                        </a:rPr>
                        <m:t>𝐴</m:t>
                      </m:r>
                      <m:r>
                        <a:rPr lang="en-US" altLang="zh-CN" sz="3600" i="1" smtClean="0">
                          <a:solidFill>
                            <a:srgbClr val="4B0601"/>
                          </a:solidFill>
                        </a:rPr>
                        <m:t>,</m:t>
                      </m:r>
                      <m:r>
                        <a:rPr lang="en-US" altLang="zh-CN" sz="3600" i="1" smtClean="0">
                          <a:solidFill>
                            <a:srgbClr val="4B0601"/>
                          </a:solidFill>
                        </a:rPr>
                        <m:t>𝐵</m:t>
                      </m:r>
                      <m:r>
                        <a:rPr lang="en-US" altLang="zh-CN" sz="3600" i="1" smtClean="0">
                          <a:solidFill>
                            <a:srgbClr val="4B0601"/>
                          </a:solidFill>
                        </a:rPr>
                        <m:t>,⋯)</m:t>
                      </m:r>
                    </m:oMath>
                  </m:oMathPara>
                </a14:m>
                <a:endParaRPr lang="zh-CN" altLang="en-US" sz="3600" dirty="0">
                  <a:solidFill>
                    <a:srgbClr val="4B0601"/>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2585973" y="3053673"/>
                <a:ext cx="3257623" cy="618631"/>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90">
                                            <p:txEl>
                                              <p:pRg st="0" end="0"/>
                                            </p:txEl>
                                          </p:spTgt>
                                        </p:tgtEl>
                                        <p:attrNameLst>
                                          <p:attrName>style.visibility</p:attrName>
                                        </p:attrNameLst>
                                      </p:cBhvr>
                                      <p:to>
                                        <p:strVal val="visible"/>
                                      </p:to>
                                    </p:set>
                                    <p:animEffect transition="in" filter="wipe(left)">
                                      <p:cBhvr>
                                        <p:cTn id="12" dur="500"/>
                                        <p:tgtEl>
                                          <p:spTgt spid="22119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190">
                                            <p:txEl>
                                              <p:pRg st="2" end="2"/>
                                            </p:txEl>
                                          </p:spTgt>
                                        </p:tgtEl>
                                        <p:attrNameLst>
                                          <p:attrName>style.visibility</p:attrName>
                                        </p:attrNameLst>
                                      </p:cBhvr>
                                      <p:to>
                                        <p:strVal val="visible"/>
                                      </p:to>
                                    </p:set>
                                    <p:animEffect transition="in" filter="wipe(left)">
                                      <p:cBhvr>
                                        <p:cTn id="17" dur="500"/>
                                        <p:tgtEl>
                                          <p:spTgt spid="2211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uiExpand="1" build="p"/>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rrowheads="1"/>
          </p:cNvSpPr>
          <p:nvPr>
            <p:ph type="title"/>
          </p:nvPr>
        </p:nvSpPr>
        <p:spPr/>
        <p:txBody>
          <a:bodyPr/>
          <a:lstStyle/>
          <a:p>
            <a:r>
              <a:rPr lang="en-US" altLang="zh-CN" b="1"/>
              <a:t>1.3.2  </a:t>
            </a:r>
            <a:r>
              <a:rPr lang="zh-CN" altLang="en-US" b="1"/>
              <a:t>逻辑函数的表示方法</a:t>
            </a:r>
          </a:p>
        </p:txBody>
      </p:sp>
      <p:sp>
        <p:nvSpPr>
          <p:cNvPr id="222211" name="Rectangle 3"/>
          <p:cNvSpPr>
            <a:spLocks noGrp="1" noRot="1" noChangeArrowheads="1"/>
          </p:cNvSpPr>
          <p:nvPr>
            <p:ph type="body" idx="1"/>
          </p:nvPr>
        </p:nvSpPr>
        <p:spPr>
          <a:xfrm>
            <a:off x="323850" y="1341438"/>
            <a:ext cx="8540750" cy="2232025"/>
          </a:xfrm>
        </p:spPr>
        <p:txBody>
          <a:bodyPr/>
          <a:lstStyle/>
          <a:p>
            <a:pPr>
              <a:buFont typeface="Wingdings" pitchFamily="2" charset="2"/>
              <a:buNone/>
            </a:pPr>
            <a:r>
              <a:rPr lang="en-US" altLang="zh-CN" b="1"/>
              <a:t>1</a:t>
            </a:r>
            <a:r>
              <a:rPr lang="zh-CN" altLang="en-US" b="1"/>
              <a:t>．逻辑表达式</a:t>
            </a:r>
          </a:p>
          <a:p>
            <a:pPr lvl="1">
              <a:buFont typeface="Wingdings" pitchFamily="2" charset="2"/>
              <a:buNone/>
            </a:pPr>
            <a:r>
              <a:rPr lang="zh-CN" altLang="en-US" b="1"/>
              <a:t>用与、或、非等运算表示函数中各个变量之间逻辑关系的代数式子，称为逻辑表达式。</a:t>
            </a:r>
          </a:p>
          <a:p>
            <a:pPr lvl="1"/>
            <a:endParaRPr lang="zh-CN" altLang="en-US" b="1"/>
          </a:p>
        </p:txBody>
      </p:sp>
      <p:sp>
        <p:nvSpPr>
          <p:cNvPr id="22221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2213" name="Object 5"/>
          <p:cNvGraphicFramePr>
            <a:graphicFrameLocks noChangeAspect="1"/>
          </p:cNvGraphicFramePr>
          <p:nvPr/>
        </p:nvGraphicFramePr>
        <p:xfrm>
          <a:off x="1835150" y="2852738"/>
          <a:ext cx="3671888" cy="633412"/>
        </p:xfrm>
        <a:graphic>
          <a:graphicData uri="http://schemas.openxmlformats.org/presentationml/2006/ole">
            <mc:AlternateContent xmlns:mc="http://schemas.openxmlformats.org/markup-compatibility/2006">
              <mc:Choice xmlns:v="urn:schemas-microsoft-com:vml" Requires="v">
                <p:oleObj spid="_x0000_s222217" name="公式" r:id="rId3" imgW="1320800" imgH="228600" progId="Equation.3">
                  <p:embed/>
                </p:oleObj>
              </mc:Choice>
              <mc:Fallback>
                <p:oleObj name="公式" r:id="rId3" imgW="13208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852738"/>
                        <a:ext cx="3671888"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4" name="Rectangle 6"/>
          <p:cNvSpPr>
            <a:spLocks noChangeArrowheads="1"/>
          </p:cNvSpPr>
          <p:nvPr/>
        </p:nvSpPr>
        <p:spPr bwMode="auto">
          <a:xfrm>
            <a:off x="755650" y="3644900"/>
            <a:ext cx="79930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00000"/>
              </a:lnSpc>
              <a:spcBef>
                <a:spcPct val="0"/>
              </a:spcBef>
              <a:buSzTx/>
            </a:pPr>
            <a:r>
              <a:rPr kumimoji="0" lang="zh-CN" altLang="en-US" sz="2800">
                <a:solidFill>
                  <a:schemeClr val="tx1"/>
                </a:solidFill>
                <a:latin typeface="Arial" charset="0"/>
                <a:ea typeface="楷体_GB2312" pitchFamily="49" charset="-122"/>
              </a:rPr>
              <a:t>优点：书写简洁、方便，可利用公式和定理进行运算和变换。</a:t>
            </a:r>
          </a:p>
          <a:p>
            <a:pPr lvl="1" algn="l">
              <a:lnSpc>
                <a:spcPct val="100000"/>
              </a:lnSpc>
              <a:spcBef>
                <a:spcPct val="0"/>
              </a:spcBef>
              <a:buSzTx/>
            </a:pPr>
            <a:r>
              <a:rPr kumimoji="0" lang="zh-CN" altLang="en-US" sz="2800">
                <a:solidFill>
                  <a:schemeClr val="tx1"/>
                </a:solidFill>
                <a:latin typeface="Arial" charset="0"/>
                <a:ea typeface="楷体_GB2312" pitchFamily="49" charset="-122"/>
              </a:rPr>
              <a:t>缺点</a:t>
            </a:r>
            <a:r>
              <a:rPr kumimoji="0" lang="zh-CN" altLang="en-US" sz="1800">
                <a:solidFill>
                  <a:schemeClr val="tx1"/>
                </a:solidFill>
                <a:latin typeface="Arial" charset="0"/>
              </a:rPr>
              <a:t>；</a:t>
            </a:r>
            <a:r>
              <a:rPr kumimoji="0" lang="zh-CN" altLang="en-US" sz="2800">
                <a:solidFill>
                  <a:schemeClr val="tx1"/>
                </a:solidFill>
                <a:latin typeface="Arial" charset="0"/>
                <a:ea typeface="楷体_GB2312" pitchFamily="49" charset="-122"/>
              </a:rPr>
              <a:t>当逻辑函数比较复杂时，很难直接从变量的取值情况看出函数的值，不够直观。</a:t>
            </a:r>
          </a:p>
        </p:txBody>
      </p:sp>
      <p:sp>
        <p:nvSpPr>
          <p:cNvPr id="222215" name="AutoShape 7">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3"/>
                                        </p:tgtEl>
                                        <p:attrNameLst>
                                          <p:attrName>style.visibility</p:attrName>
                                        </p:attrNameLst>
                                      </p:cBhvr>
                                      <p:to>
                                        <p:strVal val="visible"/>
                                      </p:to>
                                    </p:set>
                                    <p:animEffect transition="in" filter="wipe(left)">
                                      <p:cBhvr>
                                        <p:cTn id="7" dur="500"/>
                                        <p:tgtEl>
                                          <p:spTgt spid="222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4">
                                            <p:txEl>
                                              <p:pRg st="0" end="0"/>
                                            </p:txEl>
                                          </p:spTgt>
                                        </p:tgtEl>
                                        <p:attrNameLst>
                                          <p:attrName>style.visibility</p:attrName>
                                        </p:attrNameLst>
                                      </p:cBhvr>
                                      <p:to>
                                        <p:strVal val="visible"/>
                                      </p:to>
                                    </p:set>
                                    <p:animEffect transition="in" filter="wipe(left)">
                                      <p:cBhvr>
                                        <p:cTn id="12" dur="500"/>
                                        <p:tgtEl>
                                          <p:spTgt spid="2222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4">
                                            <p:txEl>
                                              <p:pRg st="1" end="1"/>
                                            </p:txEl>
                                          </p:spTgt>
                                        </p:tgtEl>
                                        <p:attrNameLst>
                                          <p:attrName>style.visibility</p:attrName>
                                        </p:attrNameLst>
                                      </p:cBhvr>
                                      <p:to>
                                        <p:strVal val="visible"/>
                                      </p:to>
                                    </p:set>
                                    <p:animEffect transition="in" filter="wipe(left)">
                                      <p:cBhvr>
                                        <p:cTn id="17" dur="500"/>
                                        <p:tgtEl>
                                          <p:spTgt spid="2222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4"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rrowheads="1"/>
          </p:cNvSpPr>
          <p:nvPr>
            <p:ph type="ctrTitle"/>
          </p:nvPr>
        </p:nvSpPr>
        <p:spPr>
          <a:xfrm>
            <a:off x="3962400" y="1066800"/>
            <a:ext cx="4570413" cy="1981200"/>
          </a:xfrm>
        </p:spPr>
        <p:txBody>
          <a:bodyPr/>
          <a:lstStyle/>
          <a:p>
            <a:r>
              <a:rPr lang="zh-CN" altLang="en-US" sz="6000" b="1">
                <a:latin typeface="Times New Roman" pitchFamily="18" charset="0"/>
              </a:rPr>
              <a:t>第</a:t>
            </a:r>
            <a:r>
              <a:rPr lang="en-US" altLang="zh-CN" sz="6000" b="1">
                <a:latin typeface="Times New Roman" pitchFamily="18" charset="0"/>
              </a:rPr>
              <a:t>1</a:t>
            </a:r>
            <a:r>
              <a:rPr lang="zh-CN" altLang="en-US" sz="6000" b="1">
                <a:latin typeface="Times New Roman" pitchFamily="18" charset="0"/>
              </a:rPr>
              <a:t>章  数字逻辑基础</a:t>
            </a:r>
          </a:p>
        </p:txBody>
      </p:sp>
      <p:sp>
        <p:nvSpPr>
          <p:cNvPr id="309251" name="Rectangle 3"/>
          <p:cNvSpPr>
            <a:spLocks noGrp="1" noRot="1" noChangeArrowheads="1"/>
          </p:cNvSpPr>
          <p:nvPr>
            <p:ph type="subTitle" idx="1"/>
          </p:nvPr>
        </p:nvSpPr>
        <p:spPr>
          <a:xfrm>
            <a:off x="3995738" y="3716338"/>
            <a:ext cx="4824412" cy="1873250"/>
          </a:xfrm>
        </p:spPr>
        <p:txBody>
          <a:bodyPr/>
          <a:lstStyle/>
          <a:p>
            <a:pPr algn="l"/>
            <a:r>
              <a:rPr lang="zh-CN" altLang="en-US" b="1"/>
              <a:t>广东工业大学计算机学院</a:t>
            </a:r>
          </a:p>
        </p:txBody>
      </p:sp>
    </p:spTree>
  </p:cSld>
  <p:clrMapOvr>
    <a:masterClrMapping/>
  </p:clrMapOvr>
  <p:transition>
    <p:blinds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rrowheads="1"/>
          </p:cNvSpPr>
          <p:nvPr>
            <p:ph type="title"/>
          </p:nvPr>
        </p:nvSpPr>
        <p:spPr/>
        <p:txBody>
          <a:bodyPr/>
          <a:lstStyle/>
          <a:p>
            <a:r>
              <a:rPr lang="en-US" altLang="zh-CN" b="1"/>
              <a:t>1.3.2  </a:t>
            </a:r>
            <a:r>
              <a:rPr lang="zh-CN" altLang="en-US" b="1"/>
              <a:t>逻辑函数的表示方法</a:t>
            </a:r>
          </a:p>
        </p:txBody>
      </p:sp>
      <p:sp>
        <p:nvSpPr>
          <p:cNvPr id="223235" name="Rectangle 3"/>
          <p:cNvSpPr>
            <a:spLocks noGrp="1" noRot="1" noChangeArrowheads="1"/>
          </p:cNvSpPr>
          <p:nvPr>
            <p:ph type="body" idx="1"/>
          </p:nvPr>
        </p:nvSpPr>
        <p:spPr/>
        <p:txBody>
          <a:bodyPr/>
          <a:lstStyle/>
          <a:p>
            <a:pPr>
              <a:buFont typeface="Wingdings" pitchFamily="2" charset="2"/>
              <a:buNone/>
            </a:pPr>
            <a:r>
              <a:rPr lang="en-US" altLang="zh-CN" b="1"/>
              <a:t>2</a:t>
            </a:r>
            <a:r>
              <a:rPr lang="zh-CN" altLang="en-US" b="1"/>
              <a:t>．真值表</a:t>
            </a:r>
          </a:p>
          <a:p>
            <a:pPr lvl="1"/>
            <a:r>
              <a:rPr lang="zh-CN" altLang="en-US" b="1"/>
              <a:t>真值表：把变量的各种可能取值与相应的函数值用表格的形式一一列举出来。</a:t>
            </a:r>
          </a:p>
          <a:p>
            <a:pPr lvl="1"/>
            <a:r>
              <a:rPr lang="zh-CN" altLang="en-US" b="1"/>
              <a:t>方法：左边列出逻辑变量取值的所有组合，右边列出相应函数值。</a:t>
            </a:r>
          </a:p>
          <a:p>
            <a:pPr lvl="1"/>
            <a:r>
              <a:rPr lang="en-US" altLang="zh-CN" b="1" i="1"/>
              <a:t>n</a:t>
            </a:r>
            <a:r>
              <a:rPr lang="zh-CN" altLang="en-US" b="1"/>
              <a:t>个变量有</a:t>
            </a:r>
            <a:r>
              <a:rPr lang="en-US" altLang="zh-CN" b="1"/>
              <a:t>2</a:t>
            </a:r>
            <a:r>
              <a:rPr lang="en-US" altLang="zh-CN" b="1" i="1" baseline="30000"/>
              <a:t>n</a:t>
            </a:r>
            <a:r>
              <a:rPr lang="zh-CN" altLang="en-US" b="1"/>
              <a:t>种变量取值，逻辑变量的取值按顺序二进制码的顺序排列。</a:t>
            </a:r>
          </a:p>
        </p:txBody>
      </p:sp>
      <p:sp>
        <p:nvSpPr>
          <p:cNvPr id="223236"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rrowheads="1"/>
          </p:cNvSpPr>
          <p:nvPr>
            <p:ph type="title"/>
          </p:nvPr>
        </p:nvSpPr>
        <p:spPr>
          <a:xfrm>
            <a:off x="603250" y="0"/>
            <a:ext cx="5048250" cy="1143000"/>
          </a:xfrm>
        </p:spPr>
        <p:txBody>
          <a:bodyPr/>
          <a:lstStyle/>
          <a:p>
            <a:pPr algn="l"/>
            <a:r>
              <a:rPr lang="en-US" altLang="zh-CN" b="1"/>
              <a:t>【</a:t>
            </a:r>
            <a:r>
              <a:rPr lang="zh-CN" altLang="en-US" b="1"/>
              <a:t>例</a:t>
            </a:r>
            <a:r>
              <a:rPr lang="en-US" altLang="zh-CN" b="1"/>
              <a:t>1-7】</a:t>
            </a:r>
          </a:p>
        </p:txBody>
      </p:sp>
      <p:graphicFrame>
        <p:nvGraphicFramePr>
          <p:cNvPr id="224259" name="Object 3"/>
          <p:cNvGraphicFramePr>
            <a:graphicFrameLocks noChangeAspect="1"/>
          </p:cNvGraphicFramePr>
          <p:nvPr/>
        </p:nvGraphicFramePr>
        <p:xfrm>
          <a:off x="3059113" y="115888"/>
          <a:ext cx="5184775" cy="901700"/>
        </p:xfrm>
        <a:graphic>
          <a:graphicData uri="http://schemas.openxmlformats.org/presentationml/2006/ole">
            <mc:AlternateContent xmlns:mc="http://schemas.openxmlformats.org/markup-compatibility/2006">
              <mc:Choice xmlns:v="urn:schemas-microsoft-com:vml" Requires="v">
                <p:oleObj spid="_x0000_s224355" name="公式" r:id="rId3" imgW="1346200" imgH="228600" progId="Equation.3">
                  <p:embed/>
                </p:oleObj>
              </mc:Choice>
              <mc:Fallback>
                <p:oleObj name="公式" r:id="rId3" imgW="1346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15888"/>
                        <a:ext cx="518477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0" name="Object 4"/>
          <p:cNvGraphicFramePr>
            <a:graphicFrameLocks noChangeAspect="1"/>
          </p:cNvGraphicFramePr>
          <p:nvPr/>
        </p:nvGraphicFramePr>
        <p:xfrm>
          <a:off x="3641725" y="1647825"/>
          <a:ext cx="720725" cy="557213"/>
        </p:xfrm>
        <a:graphic>
          <a:graphicData uri="http://schemas.openxmlformats.org/presentationml/2006/ole">
            <mc:AlternateContent xmlns:mc="http://schemas.openxmlformats.org/markup-compatibility/2006">
              <mc:Choice xmlns:v="urn:schemas-microsoft-com:vml" Requires="v">
                <p:oleObj spid="_x0000_s224356" name="公式" r:id="rId5" imgW="253780" imgH="203024" progId="Equation.3">
                  <p:embed/>
                </p:oleObj>
              </mc:Choice>
              <mc:Fallback>
                <p:oleObj name="公式" r:id="rId5" imgW="253780" imgH="2030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725" y="1647825"/>
                        <a:ext cx="720725"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1" name="Object 5"/>
          <p:cNvGraphicFramePr>
            <a:graphicFrameLocks noChangeAspect="1"/>
          </p:cNvGraphicFramePr>
          <p:nvPr/>
        </p:nvGraphicFramePr>
        <p:xfrm>
          <a:off x="5008563" y="1687513"/>
          <a:ext cx="720725" cy="588962"/>
        </p:xfrm>
        <a:graphic>
          <a:graphicData uri="http://schemas.openxmlformats.org/presentationml/2006/ole">
            <mc:AlternateContent xmlns:mc="http://schemas.openxmlformats.org/markup-compatibility/2006">
              <mc:Choice xmlns:v="urn:schemas-microsoft-com:vml" Requires="v">
                <p:oleObj spid="_x0000_s224357" name="公式" r:id="rId7" imgW="253780" imgH="215713" progId="Equation.3">
                  <p:embed/>
                </p:oleObj>
              </mc:Choice>
              <mc:Fallback>
                <p:oleObj name="公式" r:id="rId7" imgW="253780" imgH="21571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8563" y="1687513"/>
                        <a:ext cx="720725"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2" name="Object 6"/>
          <p:cNvGraphicFramePr>
            <a:graphicFrameLocks noChangeAspect="1"/>
          </p:cNvGraphicFramePr>
          <p:nvPr/>
        </p:nvGraphicFramePr>
        <p:xfrm>
          <a:off x="6089650" y="1738313"/>
          <a:ext cx="1152525" cy="466725"/>
        </p:xfrm>
        <a:graphic>
          <a:graphicData uri="http://schemas.openxmlformats.org/presentationml/2006/ole">
            <mc:AlternateContent xmlns:mc="http://schemas.openxmlformats.org/markup-compatibility/2006">
              <mc:Choice xmlns:v="urn:schemas-microsoft-com:vml" Requires="v">
                <p:oleObj spid="_x0000_s224358" name="公式" r:id="rId9" imgW="431425" imgH="177646" progId="Equation.3">
                  <p:embed/>
                </p:oleObj>
              </mc:Choice>
              <mc:Fallback>
                <p:oleObj name="公式" r:id="rId9" imgW="431425" imgH="177646"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9650" y="1738313"/>
                        <a:ext cx="11525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3" name="Group 7"/>
          <p:cNvGraphicFramePr>
            <a:graphicFrameLocks noGrp="1"/>
          </p:cNvGraphicFramePr>
          <p:nvPr/>
        </p:nvGraphicFramePr>
        <p:xfrm>
          <a:off x="617538" y="1628775"/>
          <a:ext cx="7986712" cy="4864418"/>
        </p:xfrm>
        <a:graphic>
          <a:graphicData uri="http://schemas.openxmlformats.org/drawingml/2006/table">
            <a:tbl>
              <a:tblPr/>
              <a:tblGrid>
                <a:gridCol w="935037"/>
                <a:gridCol w="935038"/>
                <a:gridCol w="935037"/>
                <a:gridCol w="1295400"/>
                <a:gridCol w="1295400"/>
                <a:gridCol w="1295400"/>
                <a:gridCol w="1295400"/>
              </a:tblGrid>
              <a:tr h="719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rgbClr val="000000"/>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rgbClr val="000000"/>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smtClean="0">
                        <a:ln>
                          <a:noFill/>
                        </a:ln>
                        <a:solidFill>
                          <a:srgbClr val="000000"/>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4345" name="Text Box 89"/>
          <p:cNvSpPr txBox="1">
            <a:spLocks noChangeArrowheads="1"/>
          </p:cNvSpPr>
          <p:nvPr/>
        </p:nvSpPr>
        <p:spPr bwMode="auto">
          <a:xfrm>
            <a:off x="833438" y="1746250"/>
            <a:ext cx="2611437"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buSzTx/>
            </a:pPr>
            <a:r>
              <a:rPr kumimoji="0" lang="en-US" altLang="zh-CN" i="1">
                <a:solidFill>
                  <a:srgbClr val="000000"/>
                </a:solidFill>
                <a:latin typeface="Arial" charset="0"/>
              </a:rPr>
              <a:t>A	B	C</a:t>
            </a:r>
          </a:p>
          <a:p>
            <a:pPr algn="l">
              <a:lnSpc>
                <a:spcPct val="120000"/>
              </a:lnSpc>
              <a:spcBef>
                <a:spcPct val="0"/>
              </a:spcBef>
              <a:buSzTx/>
            </a:pPr>
            <a:r>
              <a:rPr kumimoji="0" lang="en-US" altLang="zh-CN" sz="2800">
                <a:solidFill>
                  <a:schemeClr val="tx1"/>
                </a:solidFill>
                <a:latin typeface="Arial" charset="0"/>
              </a:rPr>
              <a:t>0	0	0</a:t>
            </a:r>
          </a:p>
          <a:p>
            <a:pPr algn="l">
              <a:lnSpc>
                <a:spcPct val="120000"/>
              </a:lnSpc>
              <a:spcBef>
                <a:spcPct val="0"/>
              </a:spcBef>
              <a:buSzTx/>
            </a:pPr>
            <a:r>
              <a:rPr kumimoji="0" lang="en-US" altLang="zh-CN" sz="2800">
                <a:solidFill>
                  <a:schemeClr val="tx1"/>
                </a:solidFill>
                <a:latin typeface="Arial" charset="0"/>
              </a:rPr>
              <a:t>0	0	1</a:t>
            </a:r>
          </a:p>
          <a:p>
            <a:pPr algn="l">
              <a:lnSpc>
                <a:spcPct val="120000"/>
              </a:lnSpc>
              <a:spcBef>
                <a:spcPct val="0"/>
              </a:spcBef>
              <a:buSzTx/>
            </a:pPr>
            <a:r>
              <a:rPr kumimoji="0" lang="en-US" altLang="zh-CN" sz="2800">
                <a:solidFill>
                  <a:schemeClr val="tx1"/>
                </a:solidFill>
                <a:latin typeface="Arial" charset="0"/>
              </a:rPr>
              <a:t>0	1	0</a:t>
            </a:r>
          </a:p>
          <a:p>
            <a:pPr algn="l">
              <a:lnSpc>
                <a:spcPct val="120000"/>
              </a:lnSpc>
              <a:spcBef>
                <a:spcPct val="0"/>
              </a:spcBef>
              <a:buSzTx/>
            </a:pPr>
            <a:r>
              <a:rPr kumimoji="0" lang="en-US" altLang="zh-CN" sz="2800">
                <a:solidFill>
                  <a:schemeClr val="tx1"/>
                </a:solidFill>
                <a:latin typeface="Arial" charset="0"/>
              </a:rPr>
              <a:t>0	1	1</a:t>
            </a:r>
          </a:p>
          <a:p>
            <a:pPr algn="l">
              <a:lnSpc>
                <a:spcPct val="120000"/>
              </a:lnSpc>
              <a:spcBef>
                <a:spcPct val="0"/>
              </a:spcBef>
              <a:buSzTx/>
            </a:pPr>
            <a:r>
              <a:rPr kumimoji="0" lang="en-US" altLang="zh-CN" sz="2800">
                <a:solidFill>
                  <a:schemeClr val="tx1"/>
                </a:solidFill>
                <a:latin typeface="Arial" charset="0"/>
              </a:rPr>
              <a:t>1	0	0</a:t>
            </a:r>
          </a:p>
          <a:p>
            <a:pPr algn="l">
              <a:lnSpc>
                <a:spcPct val="120000"/>
              </a:lnSpc>
              <a:spcBef>
                <a:spcPct val="0"/>
              </a:spcBef>
              <a:buSzTx/>
            </a:pPr>
            <a:r>
              <a:rPr kumimoji="0" lang="en-US" altLang="zh-CN" sz="2800">
                <a:solidFill>
                  <a:schemeClr val="tx1"/>
                </a:solidFill>
                <a:latin typeface="Arial" charset="0"/>
              </a:rPr>
              <a:t>1	0	1</a:t>
            </a:r>
          </a:p>
          <a:p>
            <a:pPr algn="l">
              <a:lnSpc>
                <a:spcPct val="120000"/>
              </a:lnSpc>
              <a:spcBef>
                <a:spcPct val="0"/>
              </a:spcBef>
              <a:buSzTx/>
            </a:pPr>
            <a:r>
              <a:rPr kumimoji="0" lang="en-US" altLang="zh-CN" sz="2800">
                <a:solidFill>
                  <a:schemeClr val="tx1"/>
                </a:solidFill>
                <a:latin typeface="Arial" charset="0"/>
              </a:rPr>
              <a:t>1	1	0</a:t>
            </a:r>
          </a:p>
          <a:p>
            <a:pPr algn="l">
              <a:lnSpc>
                <a:spcPct val="120000"/>
              </a:lnSpc>
              <a:spcBef>
                <a:spcPct val="0"/>
              </a:spcBef>
              <a:buSzTx/>
            </a:pPr>
            <a:r>
              <a:rPr kumimoji="0" lang="en-US" altLang="zh-CN" sz="2800">
                <a:solidFill>
                  <a:schemeClr val="tx1"/>
                </a:solidFill>
                <a:latin typeface="Arial" charset="0"/>
              </a:rPr>
              <a:t>1	1	1</a:t>
            </a:r>
          </a:p>
        </p:txBody>
      </p:sp>
      <p:sp>
        <p:nvSpPr>
          <p:cNvPr id="224346" name="Text Box 90"/>
          <p:cNvSpPr txBox="1">
            <a:spLocks noChangeArrowheads="1"/>
          </p:cNvSpPr>
          <p:nvPr/>
        </p:nvSpPr>
        <p:spPr bwMode="auto">
          <a:xfrm>
            <a:off x="3857625" y="2259013"/>
            <a:ext cx="382588"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0</a:t>
            </a:r>
          </a:p>
        </p:txBody>
      </p:sp>
      <p:sp>
        <p:nvSpPr>
          <p:cNvPr id="224347" name="Text Box 91"/>
          <p:cNvSpPr txBox="1">
            <a:spLocks noChangeArrowheads="1"/>
          </p:cNvSpPr>
          <p:nvPr/>
        </p:nvSpPr>
        <p:spPr bwMode="auto">
          <a:xfrm>
            <a:off x="5203825" y="2259013"/>
            <a:ext cx="382588"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0</a:t>
            </a:r>
          </a:p>
        </p:txBody>
      </p:sp>
      <p:sp>
        <p:nvSpPr>
          <p:cNvPr id="224348" name="Text Box 92"/>
          <p:cNvSpPr txBox="1">
            <a:spLocks noChangeArrowheads="1"/>
          </p:cNvSpPr>
          <p:nvPr/>
        </p:nvSpPr>
        <p:spPr bwMode="auto">
          <a:xfrm>
            <a:off x="6450013" y="2259013"/>
            <a:ext cx="382587"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0</a:t>
            </a:r>
          </a:p>
        </p:txBody>
      </p:sp>
      <p:sp>
        <p:nvSpPr>
          <p:cNvPr id="224349" name="Text Box 93"/>
          <p:cNvSpPr txBox="1">
            <a:spLocks noChangeArrowheads="1"/>
          </p:cNvSpPr>
          <p:nvPr/>
        </p:nvSpPr>
        <p:spPr bwMode="auto">
          <a:xfrm>
            <a:off x="7745413" y="1712913"/>
            <a:ext cx="455612"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0"/>
              </a:spcBef>
              <a:buSzTx/>
            </a:pPr>
            <a:r>
              <a:rPr kumimoji="0" lang="en-US" altLang="zh-CN" i="1">
                <a:solidFill>
                  <a:srgbClr val="000000"/>
                </a:solidFill>
                <a:latin typeface="Arial" charset="0"/>
              </a:rPr>
              <a:t>Y</a:t>
            </a:r>
          </a:p>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1</a:t>
            </a:r>
          </a:p>
          <a:p>
            <a:pPr algn="l">
              <a:lnSpc>
                <a:spcPct val="120000"/>
              </a:lnSpc>
              <a:spcBef>
                <a:spcPct val="0"/>
              </a:spcBef>
              <a:buSzTx/>
            </a:pPr>
            <a:r>
              <a:rPr kumimoji="0" lang="en-US" altLang="zh-CN" sz="2800">
                <a:solidFill>
                  <a:schemeClr val="tx1"/>
                </a:solidFill>
                <a:latin typeface="Arial" charset="0"/>
              </a:rPr>
              <a:t>0</a:t>
            </a:r>
          </a:p>
        </p:txBody>
      </p:sp>
      <p:sp>
        <p:nvSpPr>
          <p:cNvPr id="224350" name="AutoShape 94">
            <a:hlinkClick r:id="rId11"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4263"/>
                                        </p:tgtEl>
                                        <p:attrNameLst>
                                          <p:attrName>style.visibility</p:attrName>
                                        </p:attrNameLst>
                                      </p:cBhvr>
                                      <p:to>
                                        <p:strVal val="visible"/>
                                      </p:to>
                                    </p:set>
                                    <p:animEffect transition="in" filter="wipe(left)">
                                      <p:cBhvr>
                                        <p:cTn id="7" dur="2000"/>
                                        <p:tgtEl>
                                          <p:spTgt spid="2242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4345">
                                            <p:txEl>
                                              <p:pRg st="0" end="0"/>
                                            </p:txEl>
                                          </p:spTgt>
                                        </p:tgtEl>
                                        <p:attrNameLst>
                                          <p:attrName>style.visibility</p:attrName>
                                        </p:attrNameLst>
                                      </p:cBhvr>
                                      <p:to>
                                        <p:strVal val="visible"/>
                                      </p:to>
                                    </p:set>
                                    <p:animEffect transition="in" filter="wipe(left)">
                                      <p:cBhvr>
                                        <p:cTn id="12" dur="500"/>
                                        <p:tgtEl>
                                          <p:spTgt spid="224345">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24345">
                                            <p:txEl>
                                              <p:pRg st="1" end="1"/>
                                            </p:txEl>
                                          </p:spTgt>
                                        </p:tgtEl>
                                        <p:attrNameLst>
                                          <p:attrName>style.visibility</p:attrName>
                                        </p:attrNameLst>
                                      </p:cBhvr>
                                      <p:to>
                                        <p:strVal val="visible"/>
                                      </p:to>
                                    </p:set>
                                    <p:animEffect transition="in" filter="wipe(left)">
                                      <p:cBhvr>
                                        <p:cTn id="16" dur="500"/>
                                        <p:tgtEl>
                                          <p:spTgt spid="224345">
                                            <p:txEl>
                                              <p:pRg st="1" end="1"/>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24345">
                                            <p:txEl>
                                              <p:pRg st="2" end="2"/>
                                            </p:txEl>
                                          </p:spTgt>
                                        </p:tgtEl>
                                        <p:attrNameLst>
                                          <p:attrName>style.visibility</p:attrName>
                                        </p:attrNameLst>
                                      </p:cBhvr>
                                      <p:to>
                                        <p:strVal val="visible"/>
                                      </p:to>
                                    </p:set>
                                    <p:animEffect transition="in" filter="wipe(left)">
                                      <p:cBhvr>
                                        <p:cTn id="20" dur="500"/>
                                        <p:tgtEl>
                                          <p:spTgt spid="224345">
                                            <p:txEl>
                                              <p:pRg st="2" end="2"/>
                                            </p:txEl>
                                          </p:spTgt>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224345">
                                            <p:txEl>
                                              <p:pRg st="3" end="3"/>
                                            </p:txEl>
                                          </p:spTgt>
                                        </p:tgtEl>
                                        <p:attrNameLst>
                                          <p:attrName>style.visibility</p:attrName>
                                        </p:attrNameLst>
                                      </p:cBhvr>
                                      <p:to>
                                        <p:strVal val="visible"/>
                                      </p:to>
                                    </p:set>
                                    <p:animEffect transition="in" filter="wipe(left)">
                                      <p:cBhvr>
                                        <p:cTn id="24" dur="500"/>
                                        <p:tgtEl>
                                          <p:spTgt spid="224345">
                                            <p:txEl>
                                              <p:pRg st="3" end="3"/>
                                            </p:txEl>
                                          </p:spTgt>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224345">
                                            <p:txEl>
                                              <p:pRg st="4" end="4"/>
                                            </p:txEl>
                                          </p:spTgt>
                                        </p:tgtEl>
                                        <p:attrNameLst>
                                          <p:attrName>style.visibility</p:attrName>
                                        </p:attrNameLst>
                                      </p:cBhvr>
                                      <p:to>
                                        <p:strVal val="visible"/>
                                      </p:to>
                                    </p:set>
                                    <p:animEffect transition="in" filter="wipe(left)">
                                      <p:cBhvr>
                                        <p:cTn id="28" dur="500"/>
                                        <p:tgtEl>
                                          <p:spTgt spid="224345">
                                            <p:txEl>
                                              <p:pRg st="4" end="4"/>
                                            </p:txEl>
                                          </p:spTgt>
                                        </p:tgtEl>
                                      </p:cBhvr>
                                    </p:animEffect>
                                  </p:childTnLst>
                                </p:cTn>
                              </p:par>
                            </p:childTnLst>
                          </p:cTn>
                        </p:par>
                        <p:par>
                          <p:cTn id="29" fill="hold" nodeType="afterGroup">
                            <p:stCondLst>
                              <p:cond delay="2500"/>
                            </p:stCondLst>
                            <p:childTnLst>
                              <p:par>
                                <p:cTn id="30" presetID="22" presetClass="entr" presetSubtype="8" fill="hold" nodeType="afterEffect">
                                  <p:stCondLst>
                                    <p:cond delay="0"/>
                                  </p:stCondLst>
                                  <p:childTnLst>
                                    <p:set>
                                      <p:cBhvr>
                                        <p:cTn id="31" dur="1" fill="hold">
                                          <p:stCondLst>
                                            <p:cond delay="0"/>
                                          </p:stCondLst>
                                        </p:cTn>
                                        <p:tgtEl>
                                          <p:spTgt spid="224345">
                                            <p:txEl>
                                              <p:pRg st="5" end="5"/>
                                            </p:txEl>
                                          </p:spTgt>
                                        </p:tgtEl>
                                        <p:attrNameLst>
                                          <p:attrName>style.visibility</p:attrName>
                                        </p:attrNameLst>
                                      </p:cBhvr>
                                      <p:to>
                                        <p:strVal val="visible"/>
                                      </p:to>
                                    </p:set>
                                    <p:animEffect transition="in" filter="wipe(left)">
                                      <p:cBhvr>
                                        <p:cTn id="32" dur="500"/>
                                        <p:tgtEl>
                                          <p:spTgt spid="224345">
                                            <p:txEl>
                                              <p:pRg st="5" end="5"/>
                                            </p:txEl>
                                          </p:spTgt>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224345">
                                            <p:txEl>
                                              <p:pRg st="6" end="6"/>
                                            </p:txEl>
                                          </p:spTgt>
                                        </p:tgtEl>
                                        <p:attrNameLst>
                                          <p:attrName>style.visibility</p:attrName>
                                        </p:attrNameLst>
                                      </p:cBhvr>
                                      <p:to>
                                        <p:strVal val="visible"/>
                                      </p:to>
                                    </p:set>
                                    <p:animEffect transition="in" filter="wipe(left)">
                                      <p:cBhvr>
                                        <p:cTn id="36" dur="500"/>
                                        <p:tgtEl>
                                          <p:spTgt spid="224345">
                                            <p:txEl>
                                              <p:pRg st="6" end="6"/>
                                            </p:txEl>
                                          </p:spTgt>
                                        </p:tgtEl>
                                      </p:cBhvr>
                                    </p:animEffect>
                                  </p:childTnLst>
                                </p:cTn>
                              </p:par>
                            </p:childTnLst>
                          </p:cTn>
                        </p:par>
                        <p:par>
                          <p:cTn id="37" fill="hold" nodeType="afterGroup">
                            <p:stCondLst>
                              <p:cond delay="3500"/>
                            </p:stCondLst>
                            <p:childTnLst>
                              <p:par>
                                <p:cTn id="38" presetID="22" presetClass="entr" presetSubtype="8" fill="hold" nodeType="afterEffect">
                                  <p:stCondLst>
                                    <p:cond delay="0"/>
                                  </p:stCondLst>
                                  <p:childTnLst>
                                    <p:set>
                                      <p:cBhvr>
                                        <p:cTn id="39" dur="1" fill="hold">
                                          <p:stCondLst>
                                            <p:cond delay="0"/>
                                          </p:stCondLst>
                                        </p:cTn>
                                        <p:tgtEl>
                                          <p:spTgt spid="224345">
                                            <p:txEl>
                                              <p:pRg st="7" end="7"/>
                                            </p:txEl>
                                          </p:spTgt>
                                        </p:tgtEl>
                                        <p:attrNameLst>
                                          <p:attrName>style.visibility</p:attrName>
                                        </p:attrNameLst>
                                      </p:cBhvr>
                                      <p:to>
                                        <p:strVal val="visible"/>
                                      </p:to>
                                    </p:set>
                                    <p:animEffect transition="in" filter="wipe(left)">
                                      <p:cBhvr>
                                        <p:cTn id="40" dur="500"/>
                                        <p:tgtEl>
                                          <p:spTgt spid="224345">
                                            <p:txEl>
                                              <p:pRg st="7" end="7"/>
                                            </p:txEl>
                                          </p:spTgt>
                                        </p:tgtEl>
                                      </p:cBhvr>
                                    </p:animEffect>
                                  </p:childTnLst>
                                </p:cTn>
                              </p:par>
                            </p:childTnLst>
                          </p:cTn>
                        </p:par>
                        <p:par>
                          <p:cTn id="41" fill="hold" nodeType="afterGroup">
                            <p:stCondLst>
                              <p:cond delay="4000"/>
                            </p:stCondLst>
                            <p:childTnLst>
                              <p:par>
                                <p:cTn id="42" presetID="22" presetClass="entr" presetSubtype="8" fill="hold" nodeType="afterEffect">
                                  <p:stCondLst>
                                    <p:cond delay="0"/>
                                  </p:stCondLst>
                                  <p:childTnLst>
                                    <p:set>
                                      <p:cBhvr>
                                        <p:cTn id="43" dur="1" fill="hold">
                                          <p:stCondLst>
                                            <p:cond delay="0"/>
                                          </p:stCondLst>
                                        </p:cTn>
                                        <p:tgtEl>
                                          <p:spTgt spid="224345">
                                            <p:txEl>
                                              <p:pRg st="8" end="8"/>
                                            </p:txEl>
                                          </p:spTgt>
                                        </p:tgtEl>
                                        <p:attrNameLst>
                                          <p:attrName>style.visibility</p:attrName>
                                        </p:attrNameLst>
                                      </p:cBhvr>
                                      <p:to>
                                        <p:strVal val="visible"/>
                                      </p:to>
                                    </p:set>
                                    <p:animEffect transition="in" filter="wipe(left)">
                                      <p:cBhvr>
                                        <p:cTn id="44" dur="500"/>
                                        <p:tgtEl>
                                          <p:spTgt spid="224345">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24260"/>
                                        </p:tgtEl>
                                        <p:attrNameLst>
                                          <p:attrName>style.visibility</p:attrName>
                                        </p:attrNameLst>
                                      </p:cBhvr>
                                      <p:to>
                                        <p:strVal val="visible"/>
                                      </p:to>
                                    </p:set>
                                    <p:animEffect transition="in" filter="wipe(left)">
                                      <p:cBhvr>
                                        <p:cTn id="49" dur="500"/>
                                        <p:tgtEl>
                                          <p:spTgt spid="22426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24346"/>
                                        </p:tgtEl>
                                        <p:attrNameLst>
                                          <p:attrName>style.visibility</p:attrName>
                                        </p:attrNameLst>
                                      </p:cBhvr>
                                      <p:to>
                                        <p:strVal val="visible"/>
                                      </p:to>
                                    </p:set>
                                    <p:animEffect transition="in" filter="wipe(up)">
                                      <p:cBhvr>
                                        <p:cTn id="54" dur="3000"/>
                                        <p:tgtEl>
                                          <p:spTgt spid="22434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24261"/>
                                        </p:tgtEl>
                                        <p:attrNameLst>
                                          <p:attrName>style.visibility</p:attrName>
                                        </p:attrNameLst>
                                      </p:cBhvr>
                                      <p:to>
                                        <p:strVal val="visible"/>
                                      </p:to>
                                    </p:set>
                                    <p:animEffect transition="in" filter="wipe(left)">
                                      <p:cBhvr>
                                        <p:cTn id="59" dur="500"/>
                                        <p:tgtEl>
                                          <p:spTgt spid="22426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24347"/>
                                        </p:tgtEl>
                                        <p:attrNameLst>
                                          <p:attrName>style.visibility</p:attrName>
                                        </p:attrNameLst>
                                      </p:cBhvr>
                                      <p:to>
                                        <p:strVal val="visible"/>
                                      </p:to>
                                    </p:set>
                                    <p:animEffect transition="in" filter="wipe(up)">
                                      <p:cBhvr>
                                        <p:cTn id="64" dur="3000"/>
                                        <p:tgtEl>
                                          <p:spTgt spid="22434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24262"/>
                                        </p:tgtEl>
                                        <p:attrNameLst>
                                          <p:attrName>style.visibility</p:attrName>
                                        </p:attrNameLst>
                                      </p:cBhvr>
                                      <p:to>
                                        <p:strVal val="visible"/>
                                      </p:to>
                                    </p:set>
                                    <p:animEffect transition="in" filter="wipe(left)">
                                      <p:cBhvr>
                                        <p:cTn id="69" dur="500"/>
                                        <p:tgtEl>
                                          <p:spTgt spid="22426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24348"/>
                                        </p:tgtEl>
                                        <p:attrNameLst>
                                          <p:attrName>style.visibility</p:attrName>
                                        </p:attrNameLst>
                                      </p:cBhvr>
                                      <p:to>
                                        <p:strVal val="visible"/>
                                      </p:to>
                                    </p:set>
                                    <p:animEffect transition="in" filter="wipe(up)">
                                      <p:cBhvr>
                                        <p:cTn id="74" dur="3000"/>
                                        <p:tgtEl>
                                          <p:spTgt spid="2243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24349"/>
                                        </p:tgtEl>
                                        <p:attrNameLst>
                                          <p:attrName>style.visibility</p:attrName>
                                        </p:attrNameLst>
                                      </p:cBhvr>
                                      <p:to>
                                        <p:strVal val="visible"/>
                                      </p:to>
                                    </p:set>
                                    <p:animEffect transition="in" filter="wipe(up)">
                                      <p:cBhvr>
                                        <p:cTn id="79" dur="3000"/>
                                        <p:tgtEl>
                                          <p:spTgt spid="22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46" grpId="0"/>
      <p:bldP spid="224347" grpId="0"/>
      <p:bldP spid="224348" grpId="0"/>
      <p:bldP spid="22434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rrowheads="1"/>
          </p:cNvSpPr>
          <p:nvPr>
            <p:ph type="title"/>
          </p:nvPr>
        </p:nvSpPr>
        <p:spPr/>
        <p:txBody>
          <a:bodyPr/>
          <a:lstStyle/>
          <a:p>
            <a:r>
              <a:rPr lang="en-US" altLang="zh-CN" b="1"/>
              <a:t>1.3.2  </a:t>
            </a:r>
            <a:r>
              <a:rPr lang="zh-CN" altLang="en-US" b="1"/>
              <a:t>逻辑函数的表示方法</a:t>
            </a:r>
          </a:p>
        </p:txBody>
      </p:sp>
      <p:sp>
        <p:nvSpPr>
          <p:cNvPr id="225283" name="Rectangle 3"/>
          <p:cNvSpPr>
            <a:spLocks noGrp="1" noRot="1" noChangeArrowheads="1"/>
          </p:cNvSpPr>
          <p:nvPr>
            <p:ph type="body" idx="1"/>
          </p:nvPr>
        </p:nvSpPr>
        <p:spPr>
          <a:xfrm>
            <a:off x="304800" y="1341438"/>
            <a:ext cx="8540750" cy="5111750"/>
          </a:xfrm>
        </p:spPr>
        <p:txBody>
          <a:bodyPr/>
          <a:lstStyle/>
          <a:p>
            <a:pPr>
              <a:buFont typeface="Wingdings" pitchFamily="2" charset="2"/>
              <a:buNone/>
            </a:pPr>
            <a:r>
              <a:rPr lang="en-US" altLang="zh-CN" b="1"/>
              <a:t>3</a:t>
            </a:r>
            <a:r>
              <a:rPr lang="zh-CN" altLang="en-US" b="1"/>
              <a:t>．卡诺图</a:t>
            </a:r>
          </a:p>
          <a:p>
            <a:pPr lvl="1"/>
            <a:r>
              <a:rPr lang="zh-CN" altLang="en-US" b="1"/>
              <a:t>卡诺图是真值表的方格图表示方式，也就是将真值表中每一种变量取值组合对应的函数值填入到卡诺图的每一个方格中。</a:t>
            </a:r>
          </a:p>
        </p:txBody>
      </p:sp>
      <p:sp>
        <p:nvSpPr>
          <p:cNvPr id="225284"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25285" name="Picture 5" descr="1-16"/>
          <p:cNvPicPr>
            <a:picLocks noChangeAspect="1" noChangeArrowheads="1"/>
          </p:cNvPicPr>
          <p:nvPr/>
        </p:nvPicPr>
        <p:blipFill>
          <a:blip r:embed="rId3">
            <a:extLst>
              <a:ext uri="{28A0092B-C50C-407E-A947-70E740481C1C}">
                <a14:useLocalDpi xmlns:a14="http://schemas.microsoft.com/office/drawing/2010/main" val="0"/>
              </a:ext>
            </a:extLst>
          </a:blip>
          <a:srcRect l="20297"/>
          <a:stretch>
            <a:fillRect/>
          </a:stretch>
        </p:blipFill>
        <p:spPr bwMode="auto">
          <a:xfrm>
            <a:off x="5435600" y="2924175"/>
            <a:ext cx="3328988"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6" name="Rectangle 6"/>
          <p:cNvSpPr>
            <a:spLocks noRot="1" noChangeArrowheads="1"/>
          </p:cNvSpPr>
          <p:nvPr/>
        </p:nvSpPr>
        <p:spPr bwMode="auto">
          <a:xfrm>
            <a:off x="250825" y="3284538"/>
            <a:ext cx="8540750" cy="357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lnSpc>
                <a:spcPct val="100000"/>
              </a:lnSpc>
              <a:spcBef>
                <a:spcPct val="20000"/>
              </a:spcBef>
              <a:buClr>
                <a:schemeClr val="accent2"/>
              </a:buClr>
              <a:buFont typeface="Wingdings" pitchFamily="2" charset="2"/>
              <a:buChar char=""/>
            </a:pPr>
            <a:r>
              <a:rPr kumimoji="0" lang="zh-CN" altLang="en-US" sz="2800">
                <a:solidFill>
                  <a:schemeClr val="tx1"/>
                </a:solidFill>
                <a:ea typeface="楷体_GB2312" pitchFamily="49" charset="-122"/>
              </a:rPr>
              <a:t>优点：使用卡诺图的目的</a:t>
            </a:r>
            <a:br>
              <a:rPr kumimoji="0" lang="zh-CN" altLang="en-US" sz="2800">
                <a:solidFill>
                  <a:schemeClr val="tx1"/>
                </a:solidFill>
                <a:ea typeface="楷体_GB2312" pitchFamily="49" charset="-122"/>
              </a:rPr>
            </a:br>
            <a:r>
              <a:rPr kumimoji="0" lang="zh-CN" altLang="en-US" sz="2800">
                <a:solidFill>
                  <a:schemeClr val="tx1"/>
                </a:solidFill>
                <a:ea typeface="楷体_GB2312" pitchFamily="49" charset="-122"/>
              </a:rPr>
              <a:t>在于化简逻辑函数。</a:t>
            </a:r>
          </a:p>
          <a:p>
            <a:pPr marL="742950" lvl="1" indent="-285750" algn="l">
              <a:lnSpc>
                <a:spcPct val="100000"/>
              </a:lnSpc>
              <a:spcBef>
                <a:spcPct val="20000"/>
              </a:spcBef>
              <a:buClr>
                <a:schemeClr val="accent2"/>
              </a:buClr>
              <a:buFont typeface="Wingdings" pitchFamily="2" charset="2"/>
              <a:buChar char=""/>
            </a:pPr>
            <a:r>
              <a:rPr kumimoji="0" lang="zh-CN" altLang="en-US" sz="2800">
                <a:solidFill>
                  <a:schemeClr val="tx1"/>
                </a:solidFill>
                <a:ea typeface="楷体_GB2312" pitchFamily="49" charset="-122"/>
              </a:rPr>
              <a:t>缺点：卡诺图只适用于化</a:t>
            </a:r>
            <a:br>
              <a:rPr kumimoji="0" lang="zh-CN" altLang="en-US" sz="2800">
                <a:solidFill>
                  <a:schemeClr val="tx1"/>
                </a:solidFill>
                <a:ea typeface="楷体_GB2312" pitchFamily="49" charset="-122"/>
              </a:rPr>
            </a:br>
            <a:r>
              <a:rPr kumimoji="0" lang="zh-CN" altLang="en-US" sz="2800">
                <a:solidFill>
                  <a:schemeClr val="tx1"/>
                </a:solidFill>
                <a:ea typeface="楷体_GB2312" pitchFamily="49" charset="-122"/>
              </a:rPr>
              <a:t>简变量个数比较少的逻辑</a:t>
            </a:r>
            <a:br>
              <a:rPr kumimoji="0" lang="zh-CN" altLang="en-US" sz="2800">
                <a:solidFill>
                  <a:schemeClr val="tx1"/>
                </a:solidFill>
                <a:ea typeface="楷体_GB2312" pitchFamily="49" charset="-122"/>
              </a:rPr>
            </a:br>
            <a:r>
              <a:rPr kumimoji="0" lang="zh-CN" altLang="en-US" sz="2800">
                <a:solidFill>
                  <a:schemeClr val="tx1"/>
                </a:solidFill>
                <a:ea typeface="楷体_GB2312" pitchFamily="49" charset="-122"/>
              </a:rPr>
              <a:t>函数，当变量个数超过</a:t>
            </a:r>
            <a:r>
              <a:rPr kumimoji="0" lang="en-US" altLang="zh-CN" sz="2800">
                <a:solidFill>
                  <a:schemeClr val="tx1"/>
                </a:solidFill>
                <a:ea typeface="楷体_GB2312" pitchFamily="49" charset="-122"/>
              </a:rPr>
              <a:t>6</a:t>
            </a:r>
            <a:r>
              <a:rPr kumimoji="0" lang="zh-CN" altLang="en-US" sz="2800">
                <a:solidFill>
                  <a:schemeClr val="tx1"/>
                </a:solidFill>
                <a:ea typeface="楷体_GB2312" pitchFamily="49" charset="-122"/>
              </a:rPr>
              <a:t>个时，不适合于用卡诺图化简。卡诺图也不便于用公式和定理进行运算和变换。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285"/>
                                        </p:tgtEl>
                                        <p:attrNameLst>
                                          <p:attrName>style.visibility</p:attrName>
                                        </p:attrNameLst>
                                      </p:cBhvr>
                                      <p:to>
                                        <p:strVal val="visible"/>
                                      </p:to>
                                    </p:set>
                                    <p:animEffect transition="in" filter="wipe(left)">
                                      <p:cBhvr>
                                        <p:cTn id="7" dur="2000"/>
                                        <p:tgtEl>
                                          <p:spTgt spid="225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6">
                                            <p:txEl>
                                              <p:pRg st="0" end="0"/>
                                            </p:txEl>
                                          </p:spTgt>
                                        </p:tgtEl>
                                        <p:attrNameLst>
                                          <p:attrName>style.visibility</p:attrName>
                                        </p:attrNameLst>
                                      </p:cBhvr>
                                      <p:to>
                                        <p:strVal val="visible"/>
                                      </p:to>
                                    </p:set>
                                    <p:animEffect transition="in" filter="wipe(left)">
                                      <p:cBhvr>
                                        <p:cTn id="12" dur="1000"/>
                                        <p:tgtEl>
                                          <p:spTgt spid="22528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6">
                                            <p:txEl>
                                              <p:pRg st="1" end="1"/>
                                            </p:txEl>
                                          </p:spTgt>
                                        </p:tgtEl>
                                        <p:attrNameLst>
                                          <p:attrName>style.visibility</p:attrName>
                                        </p:attrNameLst>
                                      </p:cBhvr>
                                      <p:to>
                                        <p:strVal val="visible"/>
                                      </p:to>
                                    </p:set>
                                    <p:animEffect transition="in" filter="wipe(left)">
                                      <p:cBhvr>
                                        <p:cTn id="17" dur="1000"/>
                                        <p:tgtEl>
                                          <p:spTgt spid="2252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6" grpId="0" build="p" bldLvl="2"/>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rrowheads="1"/>
          </p:cNvSpPr>
          <p:nvPr>
            <p:ph type="title"/>
          </p:nvPr>
        </p:nvSpPr>
        <p:spPr/>
        <p:txBody>
          <a:bodyPr/>
          <a:lstStyle/>
          <a:p>
            <a:r>
              <a:rPr lang="en-US" altLang="zh-CN" b="1"/>
              <a:t>1.3.2  </a:t>
            </a:r>
            <a:r>
              <a:rPr lang="zh-CN" altLang="en-US" b="1"/>
              <a:t>逻辑函数的表示方法</a:t>
            </a:r>
          </a:p>
        </p:txBody>
      </p:sp>
      <p:sp>
        <p:nvSpPr>
          <p:cNvPr id="226307" name="Rectangle 3"/>
          <p:cNvSpPr>
            <a:spLocks noGrp="1" noRot="1" noChangeArrowheads="1"/>
          </p:cNvSpPr>
          <p:nvPr>
            <p:ph type="body" idx="1"/>
          </p:nvPr>
        </p:nvSpPr>
        <p:spPr/>
        <p:txBody>
          <a:bodyPr/>
          <a:lstStyle/>
          <a:p>
            <a:r>
              <a:rPr lang="en-US" altLang="zh-CN" b="1"/>
              <a:t>4</a:t>
            </a:r>
            <a:r>
              <a:rPr lang="zh-CN" altLang="en-US" b="1"/>
              <a:t>．逻辑图</a:t>
            </a:r>
          </a:p>
          <a:p>
            <a:pPr lvl="1"/>
            <a:r>
              <a:rPr lang="zh-CN" altLang="en-US" b="1"/>
              <a:t>逻辑图：逻辑函数通过图形的方式将逻辑符号相互连接，从而反映各个变量之间的运算关系。逻辑图与逻辑表达式有着十分简单而准确的对应关系。</a:t>
            </a:r>
          </a:p>
          <a:p>
            <a:pPr lvl="1"/>
            <a:r>
              <a:rPr lang="zh-CN" altLang="en-US" b="1"/>
              <a:t>优点：接近实际电路。</a:t>
            </a:r>
          </a:p>
          <a:p>
            <a:pPr lvl="1"/>
            <a:r>
              <a:rPr lang="zh-CN" altLang="en-US" b="1"/>
              <a:t>缺点：不能用公式和定理进行运算和变换，所表示的逻辑关系不如真值表和卡诺图直观。</a:t>
            </a:r>
          </a:p>
        </p:txBody>
      </p:sp>
      <p:sp>
        <p:nvSpPr>
          <p:cNvPr id="226308"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rrowheads="1"/>
          </p:cNvSpPr>
          <p:nvPr>
            <p:ph type="title"/>
          </p:nvPr>
        </p:nvSpPr>
        <p:spPr>
          <a:xfrm>
            <a:off x="0" y="0"/>
            <a:ext cx="9144000" cy="1143000"/>
          </a:xfrm>
        </p:spPr>
        <p:txBody>
          <a:bodyPr/>
          <a:lstStyle/>
          <a:p>
            <a:pPr algn="l"/>
            <a:r>
              <a:rPr lang="en-US" altLang="zh-CN" b="1"/>
              <a:t>【</a:t>
            </a:r>
            <a:r>
              <a:rPr lang="zh-CN" altLang="en-US" b="1">
                <a:ea typeface="黑体" pitchFamily="2" charset="-122"/>
              </a:rPr>
              <a:t>例</a:t>
            </a:r>
            <a:r>
              <a:rPr lang="en-US" altLang="zh-CN" b="1">
                <a:ea typeface="黑体" pitchFamily="2" charset="-122"/>
              </a:rPr>
              <a:t>1-8</a:t>
            </a:r>
            <a:r>
              <a:rPr lang="en-US" altLang="zh-CN" b="1"/>
              <a:t>】</a:t>
            </a:r>
            <a:r>
              <a:rPr lang="zh-CN" altLang="en-US" b="1"/>
              <a:t>画逻辑图</a:t>
            </a:r>
          </a:p>
        </p:txBody>
      </p:sp>
      <p:graphicFrame>
        <p:nvGraphicFramePr>
          <p:cNvPr id="227331" name="Object 3"/>
          <p:cNvGraphicFramePr>
            <a:graphicFrameLocks noChangeAspect="1"/>
          </p:cNvGraphicFramePr>
          <p:nvPr>
            <p:ph idx="1"/>
          </p:nvPr>
        </p:nvGraphicFramePr>
        <p:xfrm>
          <a:off x="4787900" y="188913"/>
          <a:ext cx="4356100" cy="739775"/>
        </p:xfrm>
        <a:graphic>
          <a:graphicData uri="http://schemas.openxmlformats.org/presentationml/2006/ole">
            <mc:AlternateContent xmlns:mc="http://schemas.openxmlformats.org/markup-compatibility/2006">
              <mc:Choice xmlns:v="urn:schemas-microsoft-com:vml" Requires="v">
                <p:oleObj spid="_x0000_s227335" name="公式" r:id="rId3" imgW="1346200" imgH="228600" progId="Equation.3">
                  <p:embed/>
                </p:oleObj>
              </mc:Choice>
              <mc:Fallback>
                <p:oleObj name="公式" r:id="rId3" imgW="1346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88913"/>
                        <a:ext cx="43561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7332" name="Picture 4" descr="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700213"/>
            <a:ext cx="71278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3" name="AutoShape 5">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left)">
                                      <p:cBhvr>
                                        <p:cTn id="7" dur="20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rrowheads="1"/>
          </p:cNvSpPr>
          <p:nvPr>
            <p:ph type="title"/>
          </p:nvPr>
        </p:nvSpPr>
        <p:spPr/>
        <p:txBody>
          <a:bodyPr/>
          <a:lstStyle/>
          <a:p>
            <a:r>
              <a:rPr lang="en-US" altLang="zh-CN" b="1"/>
              <a:t>1.3.3  </a:t>
            </a:r>
            <a:r>
              <a:rPr lang="zh-CN" altLang="en-US" b="1"/>
              <a:t>逻辑函数的化简</a:t>
            </a:r>
          </a:p>
        </p:txBody>
      </p:sp>
      <p:sp>
        <p:nvSpPr>
          <p:cNvPr id="228355" name="Rectangle 3"/>
          <p:cNvSpPr>
            <a:spLocks noGrp="1" noRot="1" noChangeArrowheads="1"/>
          </p:cNvSpPr>
          <p:nvPr>
            <p:ph type="body" idx="1"/>
          </p:nvPr>
        </p:nvSpPr>
        <p:spPr/>
        <p:txBody>
          <a:bodyPr/>
          <a:lstStyle/>
          <a:p>
            <a:r>
              <a:rPr lang="en-US" altLang="zh-CN" b="1"/>
              <a:t>1</a:t>
            </a:r>
            <a:r>
              <a:rPr lang="zh-CN" altLang="en-US" b="1"/>
              <a:t>．最小项及标准与或式</a:t>
            </a:r>
          </a:p>
          <a:p>
            <a:endParaRPr lang="zh-CN" altLang="en-US" b="1"/>
          </a:p>
        </p:txBody>
      </p:sp>
      <p:sp>
        <p:nvSpPr>
          <p:cNvPr id="228356" name="Rectangle 4"/>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8357" name="Rectangle 5"/>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8358" name="Object 6"/>
          <p:cNvGraphicFramePr>
            <a:graphicFrameLocks noChangeAspect="1"/>
          </p:cNvGraphicFramePr>
          <p:nvPr/>
        </p:nvGraphicFramePr>
        <p:xfrm>
          <a:off x="250825" y="1989138"/>
          <a:ext cx="5092700" cy="515937"/>
        </p:xfrm>
        <a:graphic>
          <a:graphicData uri="http://schemas.openxmlformats.org/presentationml/2006/ole">
            <mc:AlternateContent xmlns:mc="http://schemas.openxmlformats.org/markup-compatibility/2006">
              <mc:Choice xmlns:v="urn:schemas-microsoft-com:vml" Requires="v">
                <p:oleObj spid="_x0000_s228378" name="公式" r:id="rId3" imgW="2260440" imgH="241200" progId="Equation.3">
                  <p:embed/>
                </p:oleObj>
              </mc:Choice>
              <mc:Fallback>
                <p:oleObj name="公式" r:id="rId3" imgW="226044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989138"/>
                        <a:ext cx="50927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8359" name="Object 7"/>
          <p:cNvGraphicFramePr>
            <a:graphicFrameLocks noChangeAspect="1"/>
          </p:cNvGraphicFramePr>
          <p:nvPr/>
        </p:nvGraphicFramePr>
        <p:xfrm>
          <a:off x="1690688" y="2565400"/>
          <a:ext cx="5608637" cy="515938"/>
        </p:xfrm>
        <a:graphic>
          <a:graphicData uri="http://schemas.openxmlformats.org/presentationml/2006/ole">
            <mc:AlternateContent xmlns:mc="http://schemas.openxmlformats.org/markup-compatibility/2006">
              <mc:Choice xmlns:v="urn:schemas-microsoft-com:vml" Requires="v">
                <p:oleObj spid="_x0000_s228379" name="公式" r:id="rId5" imgW="2489040" imgH="241200" progId="Equation.3">
                  <p:embed/>
                </p:oleObj>
              </mc:Choice>
              <mc:Fallback>
                <p:oleObj name="公式" r:id="rId5" imgW="248904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0688" y="2565400"/>
                        <a:ext cx="5608637"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8360" name="Object 8"/>
          <p:cNvGraphicFramePr>
            <a:graphicFrameLocks noChangeAspect="1"/>
          </p:cNvGraphicFramePr>
          <p:nvPr/>
        </p:nvGraphicFramePr>
        <p:xfrm>
          <a:off x="1619250" y="3141663"/>
          <a:ext cx="5980113" cy="460375"/>
        </p:xfrm>
        <a:graphic>
          <a:graphicData uri="http://schemas.openxmlformats.org/presentationml/2006/ole">
            <mc:AlternateContent xmlns:mc="http://schemas.openxmlformats.org/markup-compatibility/2006">
              <mc:Choice xmlns:v="urn:schemas-microsoft-com:vml" Requires="v">
                <p:oleObj spid="_x0000_s228380" name="公式" r:id="rId7" imgW="2654280" imgH="215640" progId="Equation.3">
                  <p:embed/>
                </p:oleObj>
              </mc:Choice>
              <mc:Fallback>
                <p:oleObj name="公式" r:id="rId7" imgW="2654280" imgH="215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141663"/>
                        <a:ext cx="59801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8361" name="Object 9"/>
          <p:cNvGraphicFramePr>
            <a:graphicFrameLocks noChangeAspect="1"/>
          </p:cNvGraphicFramePr>
          <p:nvPr/>
        </p:nvGraphicFramePr>
        <p:xfrm>
          <a:off x="1619250" y="3689350"/>
          <a:ext cx="5037138" cy="460375"/>
        </p:xfrm>
        <a:graphic>
          <a:graphicData uri="http://schemas.openxmlformats.org/presentationml/2006/ole">
            <mc:AlternateContent xmlns:mc="http://schemas.openxmlformats.org/markup-compatibility/2006">
              <mc:Choice xmlns:v="urn:schemas-microsoft-com:vml" Requires="v">
                <p:oleObj spid="_x0000_s228381" name="公式" r:id="rId9" imgW="2234880" imgH="215640" progId="Equation.3">
                  <p:embed/>
                </p:oleObj>
              </mc:Choice>
              <mc:Fallback>
                <p:oleObj name="公式" r:id="rId9" imgW="2234880" imgH="215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3689350"/>
                        <a:ext cx="5037138"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8362" name="Group 10"/>
          <p:cNvGrpSpPr>
            <a:grpSpLocks/>
          </p:cNvGrpSpPr>
          <p:nvPr/>
        </p:nvGrpSpPr>
        <p:grpSpPr bwMode="auto">
          <a:xfrm>
            <a:off x="2514600" y="4079875"/>
            <a:ext cx="3727450" cy="571500"/>
            <a:chOff x="1902" y="2570"/>
            <a:chExt cx="2348" cy="360"/>
          </a:xfrm>
        </p:grpSpPr>
        <p:sp>
          <p:nvSpPr>
            <p:cNvPr id="228363" name="Line 11"/>
            <p:cNvSpPr>
              <a:spLocks noChangeShapeType="1"/>
            </p:cNvSpPr>
            <p:nvPr/>
          </p:nvSpPr>
          <p:spPr bwMode="auto">
            <a:xfrm flipH="1" flipV="1">
              <a:off x="1902" y="2662"/>
              <a:ext cx="816" cy="240"/>
            </a:xfrm>
            <a:prstGeom prst="line">
              <a:avLst/>
            </a:prstGeom>
            <a:noFill/>
            <a:ln w="28575">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4" name="Line 12"/>
            <p:cNvSpPr>
              <a:spLocks noChangeShapeType="1"/>
            </p:cNvSpPr>
            <p:nvPr/>
          </p:nvSpPr>
          <p:spPr bwMode="auto">
            <a:xfrm flipH="1" flipV="1">
              <a:off x="2426" y="2614"/>
              <a:ext cx="388" cy="288"/>
            </a:xfrm>
            <a:prstGeom prst="line">
              <a:avLst/>
            </a:prstGeom>
            <a:noFill/>
            <a:ln w="28575">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5" name="Line 13"/>
            <p:cNvSpPr>
              <a:spLocks noChangeShapeType="1"/>
            </p:cNvSpPr>
            <p:nvPr/>
          </p:nvSpPr>
          <p:spPr bwMode="auto">
            <a:xfrm rot="4239020" flipH="1" flipV="1">
              <a:off x="3240" y="2539"/>
              <a:ext cx="105" cy="462"/>
            </a:xfrm>
            <a:prstGeom prst="line">
              <a:avLst/>
            </a:prstGeom>
            <a:noFill/>
            <a:ln w="28575">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6" name="Line 14"/>
            <p:cNvSpPr>
              <a:spLocks noChangeShapeType="1"/>
            </p:cNvSpPr>
            <p:nvPr/>
          </p:nvSpPr>
          <p:spPr bwMode="auto">
            <a:xfrm rot="8656935" flipH="1" flipV="1">
              <a:off x="3159" y="2570"/>
              <a:ext cx="1091" cy="360"/>
            </a:xfrm>
            <a:prstGeom prst="line">
              <a:avLst/>
            </a:prstGeom>
            <a:noFill/>
            <a:ln w="28575">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7" name="Line 15"/>
            <p:cNvSpPr>
              <a:spLocks noChangeShapeType="1"/>
            </p:cNvSpPr>
            <p:nvPr/>
          </p:nvSpPr>
          <p:spPr bwMode="auto">
            <a:xfrm rot="4239020" flipH="1" flipV="1">
              <a:off x="2803" y="2650"/>
              <a:ext cx="258" cy="115"/>
            </a:xfrm>
            <a:prstGeom prst="line">
              <a:avLst/>
            </a:prstGeom>
            <a:noFill/>
            <a:ln w="28575">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8368" name="Group 16"/>
          <p:cNvGrpSpPr>
            <a:grpSpLocks/>
          </p:cNvGrpSpPr>
          <p:nvPr/>
        </p:nvGrpSpPr>
        <p:grpSpPr bwMode="auto">
          <a:xfrm>
            <a:off x="3490913" y="4575175"/>
            <a:ext cx="1597025" cy="533400"/>
            <a:chOff x="2103" y="3271"/>
            <a:chExt cx="1006" cy="336"/>
          </a:xfrm>
        </p:grpSpPr>
        <p:sp>
          <p:nvSpPr>
            <p:cNvPr id="228369" name="AutoShape 17"/>
            <p:cNvSpPr>
              <a:spLocks noChangeArrowheads="1"/>
            </p:cNvSpPr>
            <p:nvPr/>
          </p:nvSpPr>
          <p:spPr bwMode="auto">
            <a:xfrm>
              <a:off x="2103" y="3271"/>
              <a:ext cx="913" cy="336"/>
            </a:xfrm>
            <a:prstGeom prst="roundRect">
              <a:avLst>
                <a:gd name="adj" fmla="val 16667"/>
              </a:avLst>
            </a:prstGeom>
            <a:solidFill>
              <a:srgbClr val="CCFFFF"/>
            </a:solidFill>
            <a:ln w="19050">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00000"/>
                </a:lnSpc>
                <a:spcBef>
                  <a:spcPct val="0"/>
                </a:spcBef>
                <a:buSzTx/>
              </a:pPr>
              <a:endParaRPr lang="zh-CN" altLang="en-US" sz="2400">
                <a:solidFill>
                  <a:srgbClr val="3333CC"/>
                </a:solidFill>
              </a:endParaRPr>
            </a:p>
          </p:txBody>
        </p:sp>
        <p:sp>
          <p:nvSpPr>
            <p:cNvPr id="228370" name="Rectangle 18"/>
            <p:cNvSpPr>
              <a:spLocks noChangeArrowheads="1"/>
            </p:cNvSpPr>
            <p:nvPr/>
          </p:nvSpPr>
          <p:spPr bwMode="auto">
            <a:xfrm>
              <a:off x="2193" y="3306"/>
              <a:ext cx="9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lang="zh-CN" altLang="en-US" sz="2400">
                  <a:solidFill>
                    <a:srgbClr val="0033CC"/>
                  </a:solidFill>
                </a:rPr>
                <a:t>最小项</a:t>
              </a:r>
            </a:p>
          </p:txBody>
        </p:sp>
      </p:grpSp>
      <p:sp>
        <p:nvSpPr>
          <p:cNvPr id="228371" name="AutoShape 19"/>
          <p:cNvSpPr>
            <a:spLocks noChangeArrowheads="1"/>
          </p:cNvSpPr>
          <p:nvPr/>
        </p:nvSpPr>
        <p:spPr bwMode="auto">
          <a:xfrm>
            <a:off x="7451725" y="3789363"/>
            <a:ext cx="1371600" cy="914400"/>
          </a:xfrm>
          <a:prstGeom prst="wedgeRoundRectCallout">
            <a:avLst>
              <a:gd name="adj1" fmla="val -111921"/>
              <a:gd name="adj2" fmla="val -28819"/>
              <a:gd name="adj3" fmla="val 16667"/>
            </a:avLst>
          </a:prstGeom>
          <a:solidFill>
            <a:srgbClr val="CCFFFF"/>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100000"/>
              </a:lnSpc>
              <a:spcBef>
                <a:spcPct val="0"/>
              </a:spcBef>
              <a:buSzTx/>
            </a:pPr>
            <a:r>
              <a:rPr lang="zh-CN" altLang="en-US" sz="2400">
                <a:solidFill>
                  <a:srgbClr val="0033CC"/>
                </a:solidFill>
              </a:rPr>
              <a:t>标准与或式</a:t>
            </a:r>
          </a:p>
        </p:txBody>
      </p:sp>
      <p:sp>
        <p:nvSpPr>
          <p:cNvPr id="228372" name="Text Box 20"/>
          <p:cNvSpPr txBox="1">
            <a:spLocks noChangeArrowheads="1"/>
          </p:cNvSpPr>
          <p:nvPr/>
        </p:nvSpPr>
        <p:spPr bwMode="auto">
          <a:xfrm>
            <a:off x="1717675" y="574675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zh-CN" altLang="en-US" sz="2800">
                <a:solidFill>
                  <a:srgbClr val="0033CC"/>
                </a:solidFill>
              </a:rPr>
              <a:t>标准与或式就是最小项之和的形式</a:t>
            </a:r>
          </a:p>
        </p:txBody>
      </p:sp>
      <p:sp>
        <p:nvSpPr>
          <p:cNvPr id="228373" name="AutoShape 21">
            <a:hlinkClick r:id="rId11"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8358"/>
                                        </p:tgtEl>
                                        <p:attrNameLst>
                                          <p:attrName>style.visibility</p:attrName>
                                        </p:attrNameLst>
                                      </p:cBhvr>
                                      <p:to>
                                        <p:strVal val="visible"/>
                                      </p:to>
                                    </p:set>
                                    <p:animEffect transition="in" filter="wipe(left)">
                                      <p:cBhvr>
                                        <p:cTn id="7" dur="1000"/>
                                        <p:tgtEl>
                                          <p:spTgt spid="2283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8359"/>
                                        </p:tgtEl>
                                        <p:attrNameLst>
                                          <p:attrName>style.visibility</p:attrName>
                                        </p:attrNameLst>
                                      </p:cBhvr>
                                      <p:to>
                                        <p:strVal val="visible"/>
                                      </p:to>
                                    </p:set>
                                    <p:animEffect transition="in" filter="wipe(left)">
                                      <p:cBhvr>
                                        <p:cTn id="12" dur="1000"/>
                                        <p:tgtEl>
                                          <p:spTgt spid="228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8360"/>
                                        </p:tgtEl>
                                        <p:attrNameLst>
                                          <p:attrName>style.visibility</p:attrName>
                                        </p:attrNameLst>
                                      </p:cBhvr>
                                      <p:to>
                                        <p:strVal val="visible"/>
                                      </p:to>
                                    </p:set>
                                    <p:animEffect transition="in" filter="wipe(left)">
                                      <p:cBhvr>
                                        <p:cTn id="17" dur="1000"/>
                                        <p:tgtEl>
                                          <p:spTgt spid="2283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8361"/>
                                        </p:tgtEl>
                                        <p:attrNameLst>
                                          <p:attrName>style.visibility</p:attrName>
                                        </p:attrNameLst>
                                      </p:cBhvr>
                                      <p:to>
                                        <p:strVal val="visible"/>
                                      </p:to>
                                    </p:set>
                                    <p:animEffect transition="in" filter="wipe(left)">
                                      <p:cBhvr>
                                        <p:cTn id="22" dur="1000"/>
                                        <p:tgtEl>
                                          <p:spTgt spid="2283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28362"/>
                                        </p:tgtEl>
                                        <p:attrNameLst>
                                          <p:attrName>style.visibility</p:attrName>
                                        </p:attrNameLst>
                                      </p:cBhvr>
                                      <p:to>
                                        <p:strVal val="visible"/>
                                      </p:to>
                                    </p:set>
                                    <p:animEffect transition="in" filter="wipe(down)">
                                      <p:cBhvr>
                                        <p:cTn id="27" dur="500"/>
                                        <p:tgtEl>
                                          <p:spTgt spid="228362"/>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228368"/>
                                        </p:tgtEl>
                                        <p:attrNameLst>
                                          <p:attrName>style.visibility</p:attrName>
                                        </p:attrNameLst>
                                      </p:cBhvr>
                                      <p:to>
                                        <p:strVal val="visible"/>
                                      </p:to>
                                    </p:set>
                                    <p:animEffect transition="in" filter="blinds(horizontal)">
                                      <p:cBhvr>
                                        <p:cTn id="31" dur="1000"/>
                                        <p:tgtEl>
                                          <p:spTgt spid="2283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28371"/>
                                        </p:tgtEl>
                                        <p:attrNameLst>
                                          <p:attrName>style.visibility</p:attrName>
                                        </p:attrNameLst>
                                      </p:cBhvr>
                                      <p:to>
                                        <p:strVal val="visible"/>
                                      </p:to>
                                    </p:set>
                                    <p:anim calcmode="lin" valueType="num">
                                      <p:cBhvr additive="base">
                                        <p:cTn id="36" dur="1000" fill="hold"/>
                                        <p:tgtEl>
                                          <p:spTgt spid="228371"/>
                                        </p:tgtEl>
                                        <p:attrNameLst>
                                          <p:attrName>ppt_x</p:attrName>
                                        </p:attrNameLst>
                                      </p:cBhvr>
                                      <p:tavLst>
                                        <p:tav tm="0">
                                          <p:val>
                                            <p:strVal val="1+#ppt_w/2"/>
                                          </p:val>
                                        </p:tav>
                                        <p:tav tm="100000">
                                          <p:val>
                                            <p:strVal val="#ppt_x"/>
                                          </p:val>
                                        </p:tav>
                                      </p:tavLst>
                                    </p:anim>
                                    <p:anim calcmode="lin" valueType="num">
                                      <p:cBhvr additive="base">
                                        <p:cTn id="37" dur="1000" fill="hold"/>
                                        <p:tgtEl>
                                          <p:spTgt spid="228371"/>
                                        </p:tgtEl>
                                        <p:attrNameLst>
                                          <p:attrName>ppt_y</p:attrName>
                                        </p:attrNameLst>
                                      </p:cBhvr>
                                      <p:tavLst>
                                        <p:tav tm="0">
                                          <p:val>
                                            <p:strVal val="#ppt_y"/>
                                          </p:val>
                                        </p:tav>
                                        <p:tav tm="100000">
                                          <p:val>
                                            <p:strVal val="#ppt_y"/>
                                          </p:val>
                                        </p:tav>
                                      </p:tavLst>
                                    </p:anim>
                                  </p:childTnLst>
                                </p:cTn>
                              </p:par>
                              <p:par>
                                <p:cTn id="38" presetID="22" presetClass="entr" presetSubtype="4" fill="hold" grpId="1" nodeType="withEffect">
                                  <p:stCondLst>
                                    <p:cond delay="0"/>
                                  </p:stCondLst>
                                  <p:childTnLst>
                                    <p:set>
                                      <p:cBhvr>
                                        <p:cTn id="39" dur="1" fill="hold">
                                          <p:stCondLst>
                                            <p:cond delay="0"/>
                                          </p:stCondLst>
                                        </p:cTn>
                                        <p:tgtEl>
                                          <p:spTgt spid="228371"/>
                                        </p:tgtEl>
                                        <p:attrNameLst>
                                          <p:attrName>style.visibility</p:attrName>
                                        </p:attrNameLst>
                                      </p:cBhvr>
                                      <p:to>
                                        <p:strVal val="visible"/>
                                      </p:to>
                                    </p:set>
                                    <p:animEffect transition="in" filter="wipe(down)">
                                      <p:cBhvr>
                                        <p:cTn id="40" dur="2000"/>
                                        <p:tgtEl>
                                          <p:spTgt spid="22837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28372">
                                            <p:txEl>
                                              <p:pRg st="0" end="0"/>
                                            </p:txEl>
                                          </p:spTgt>
                                        </p:tgtEl>
                                        <p:attrNameLst>
                                          <p:attrName>style.visibility</p:attrName>
                                        </p:attrNameLst>
                                      </p:cBhvr>
                                      <p:to>
                                        <p:strVal val="visible"/>
                                      </p:to>
                                    </p:set>
                                    <p:animEffect transition="in" filter="wipe(down)">
                                      <p:cBhvr>
                                        <p:cTn id="43" dur="2000"/>
                                        <p:tgtEl>
                                          <p:spTgt spid="2283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animBg="1" autoUpdateAnimBg="0"/>
      <p:bldP spid="228371" grpId="1" animBg="1"/>
      <p:bldP spid="228372" grpId="0" build="allAtOnce"/>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995363" y="611188"/>
            <a:ext cx="35925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FF0066"/>
                </a:solidFill>
              </a:rPr>
              <a:t>最小项的概念：</a:t>
            </a:r>
          </a:p>
        </p:txBody>
      </p:sp>
      <p:sp>
        <p:nvSpPr>
          <p:cNvPr id="229379" name="Text Box 3"/>
          <p:cNvSpPr txBox="1">
            <a:spLocks noChangeArrowheads="1"/>
          </p:cNvSpPr>
          <p:nvPr/>
        </p:nvSpPr>
        <p:spPr bwMode="auto">
          <a:xfrm>
            <a:off x="142875" y="1111250"/>
            <a:ext cx="8915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3333CC"/>
                </a:solidFill>
              </a:rPr>
              <a:t>         包括所有变量的乘积项，每个变量均以原变量或</a:t>
            </a:r>
          </a:p>
          <a:p>
            <a:pPr algn="l">
              <a:lnSpc>
                <a:spcPct val="100000"/>
              </a:lnSpc>
              <a:spcBef>
                <a:spcPct val="0"/>
              </a:spcBef>
              <a:buSzTx/>
            </a:pPr>
            <a:r>
              <a:rPr lang="zh-CN" altLang="en-US" sz="2800">
                <a:solidFill>
                  <a:srgbClr val="3333CC"/>
                </a:solidFill>
              </a:rPr>
              <a:t>反变量的形式出现一次。</a:t>
            </a:r>
          </a:p>
        </p:txBody>
      </p:sp>
      <p:graphicFrame>
        <p:nvGraphicFramePr>
          <p:cNvPr id="229380" name="Object 4"/>
          <p:cNvGraphicFramePr>
            <a:graphicFrameLocks noChangeAspect="1"/>
          </p:cNvGraphicFramePr>
          <p:nvPr/>
        </p:nvGraphicFramePr>
        <p:xfrm>
          <a:off x="1223963" y="2135188"/>
          <a:ext cx="2397125" cy="508000"/>
        </p:xfrm>
        <a:graphic>
          <a:graphicData uri="http://schemas.openxmlformats.org/presentationml/2006/ole">
            <mc:AlternateContent xmlns:mc="http://schemas.openxmlformats.org/markup-compatibility/2006">
              <mc:Choice xmlns:v="urn:schemas-microsoft-com:vml" Requires="v">
                <p:oleObj spid="_x0000_s229430" name="Equation" r:id="rId3" imgW="952200" imgH="203040" progId="Equation.3">
                  <p:embed/>
                </p:oleObj>
              </mc:Choice>
              <mc:Fallback>
                <p:oleObj name="Equation" r:id="rId3" imgW="95220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2135188"/>
                        <a:ext cx="2397125" cy="508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1" name="Rectangle 5"/>
          <p:cNvSpPr>
            <a:spLocks noChangeArrowheads="1"/>
          </p:cNvSpPr>
          <p:nvPr/>
        </p:nvSpPr>
        <p:spPr bwMode="auto">
          <a:xfrm>
            <a:off x="3976688" y="2058988"/>
            <a:ext cx="501173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rgbClr val="3333CC"/>
                </a:solidFill>
                <a:latin typeface="宋体" pitchFamily="2" charset="-122"/>
              </a:rPr>
              <a:t>(</a:t>
            </a:r>
            <a:r>
              <a:rPr lang="en-US" altLang="zh-CN" sz="2800">
                <a:solidFill>
                  <a:srgbClr val="3333CC"/>
                </a:solidFill>
              </a:rPr>
              <a:t> </a:t>
            </a:r>
            <a:r>
              <a:rPr lang="en-US" altLang="zh-CN" sz="2800" u="sng">
                <a:solidFill>
                  <a:srgbClr val="FF0066"/>
                </a:solidFill>
              </a:rPr>
              <a:t>2 </a:t>
            </a:r>
            <a:r>
              <a:rPr lang="zh-CN" altLang="en-US" sz="2800" u="sng">
                <a:solidFill>
                  <a:srgbClr val="3333CC"/>
                </a:solidFill>
                <a:latin typeface="宋体" pitchFamily="2" charset="-122"/>
              </a:rPr>
              <a:t>变量共有</a:t>
            </a:r>
            <a:r>
              <a:rPr lang="zh-CN" altLang="en-US" sz="2800" u="sng">
                <a:solidFill>
                  <a:srgbClr val="3333CC"/>
                </a:solidFill>
              </a:rPr>
              <a:t> </a:t>
            </a:r>
            <a:r>
              <a:rPr lang="en-US" altLang="zh-CN" sz="2800" u="sng">
                <a:solidFill>
                  <a:srgbClr val="FF0066"/>
                </a:solidFill>
              </a:rPr>
              <a:t>4 </a:t>
            </a:r>
            <a:r>
              <a:rPr lang="zh-CN" altLang="en-US" sz="2800" u="sng">
                <a:solidFill>
                  <a:srgbClr val="3333CC"/>
                </a:solidFill>
                <a:latin typeface="宋体" pitchFamily="2" charset="-122"/>
              </a:rPr>
              <a:t>个最小项</a:t>
            </a:r>
            <a:r>
              <a:rPr lang="en-US" altLang="zh-CN" sz="2800">
                <a:solidFill>
                  <a:srgbClr val="3333CC"/>
                </a:solidFill>
                <a:latin typeface="宋体" pitchFamily="2" charset="-122"/>
              </a:rPr>
              <a:t>)</a:t>
            </a:r>
          </a:p>
        </p:txBody>
      </p:sp>
      <p:grpSp>
        <p:nvGrpSpPr>
          <p:cNvPr id="229382" name="Group 6"/>
          <p:cNvGrpSpPr>
            <a:grpSpLocks/>
          </p:cNvGrpSpPr>
          <p:nvPr/>
        </p:nvGrpSpPr>
        <p:grpSpPr bwMode="auto">
          <a:xfrm>
            <a:off x="1223963" y="2668588"/>
            <a:ext cx="3771900" cy="488950"/>
            <a:chOff x="537" y="1675"/>
            <a:chExt cx="2376" cy="282"/>
          </a:xfrm>
        </p:grpSpPr>
        <p:graphicFrame>
          <p:nvGraphicFramePr>
            <p:cNvPr id="229383" name="Object 7"/>
            <p:cNvGraphicFramePr>
              <a:graphicFrameLocks noChangeAspect="1"/>
            </p:cNvGraphicFramePr>
            <p:nvPr/>
          </p:nvGraphicFramePr>
          <p:xfrm>
            <a:off x="537" y="1675"/>
            <a:ext cx="369" cy="282"/>
          </p:xfrm>
          <a:graphic>
            <a:graphicData uri="http://schemas.openxmlformats.org/presentationml/2006/ole">
              <mc:AlternateContent xmlns:mc="http://schemas.openxmlformats.org/markup-compatibility/2006">
                <mc:Choice xmlns:v="urn:schemas-microsoft-com:vml" Requires="v">
                  <p:oleObj spid="_x0000_s229431" name="Equation" r:id="rId5" imgW="266400" imgH="203040" progId="Equation.3">
                    <p:embed/>
                  </p:oleObj>
                </mc:Choice>
                <mc:Fallback>
                  <p:oleObj name="Equation" r:id="rId5" imgW="26640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 y="1675"/>
                          <a:ext cx="369" cy="28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4" name="Object 8"/>
            <p:cNvGraphicFramePr>
              <a:graphicFrameLocks noChangeAspect="1"/>
            </p:cNvGraphicFramePr>
            <p:nvPr/>
          </p:nvGraphicFramePr>
          <p:xfrm>
            <a:off x="1228" y="1675"/>
            <a:ext cx="370" cy="282"/>
          </p:xfrm>
          <a:graphic>
            <a:graphicData uri="http://schemas.openxmlformats.org/presentationml/2006/ole">
              <mc:AlternateContent xmlns:mc="http://schemas.openxmlformats.org/markup-compatibility/2006">
                <mc:Choice xmlns:v="urn:schemas-microsoft-com:vml" Requires="v">
                  <p:oleObj spid="_x0000_s229432" name="Equation" r:id="rId7" imgW="266400" imgH="203040" progId="Equation.3">
                    <p:embed/>
                  </p:oleObj>
                </mc:Choice>
                <mc:Fallback>
                  <p:oleObj name="Equation" r:id="rId7" imgW="266400" imgH="203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8" y="1675"/>
                          <a:ext cx="370" cy="28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5" name="Object 9"/>
            <p:cNvGraphicFramePr>
              <a:graphicFrameLocks noChangeAspect="1"/>
            </p:cNvGraphicFramePr>
            <p:nvPr/>
          </p:nvGraphicFramePr>
          <p:xfrm>
            <a:off x="1912" y="1675"/>
            <a:ext cx="368" cy="282"/>
          </p:xfrm>
          <a:graphic>
            <a:graphicData uri="http://schemas.openxmlformats.org/presentationml/2006/ole">
              <mc:AlternateContent xmlns:mc="http://schemas.openxmlformats.org/markup-compatibility/2006">
                <mc:Choice xmlns:v="urn:schemas-microsoft-com:vml" Requires="v">
                  <p:oleObj spid="_x0000_s229433" name="Equation" r:id="rId9" imgW="266400" imgH="203040" progId="Equation.3">
                    <p:embed/>
                  </p:oleObj>
                </mc:Choice>
                <mc:Fallback>
                  <p:oleObj name="Equation" r:id="rId9" imgW="266400" imgH="2030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2" y="1675"/>
                          <a:ext cx="368" cy="28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6" name="Object 10"/>
            <p:cNvGraphicFramePr>
              <a:graphicFrameLocks noChangeAspect="1"/>
            </p:cNvGraphicFramePr>
            <p:nvPr/>
          </p:nvGraphicFramePr>
          <p:xfrm>
            <a:off x="2544" y="1728"/>
            <a:ext cx="369" cy="229"/>
          </p:xfrm>
          <a:graphic>
            <a:graphicData uri="http://schemas.openxmlformats.org/presentationml/2006/ole">
              <mc:AlternateContent xmlns:mc="http://schemas.openxmlformats.org/markup-compatibility/2006">
                <mc:Choice xmlns:v="urn:schemas-microsoft-com:vml" Requires="v">
                  <p:oleObj spid="_x0000_s229434" name="Equation" r:id="rId11" imgW="266400" imgH="164880" progId="Equation.3">
                    <p:embed/>
                  </p:oleObj>
                </mc:Choice>
                <mc:Fallback>
                  <p:oleObj name="Equation" r:id="rId11" imgW="266400" imgH="16488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4" y="1728"/>
                          <a:ext cx="369" cy="2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9387" name="Object 11"/>
          <p:cNvGraphicFramePr>
            <a:graphicFrameLocks noChangeAspect="1"/>
          </p:cNvGraphicFramePr>
          <p:nvPr/>
        </p:nvGraphicFramePr>
        <p:xfrm>
          <a:off x="996950" y="4725988"/>
          <a:ext cx="3003550" cy="498475"/>
        </p:xfrm>
        <a:graphic>
          <a:graphicData uri="http://schemas.openxmlformats.org/presentationml/2006/ole">
            <mc:AlternateContent xmlns:mc="http://schemas.openxmlformats.org/markup-compatibility/2006">
              <mc:Choice xmlns:v="urn:schemas-microsoft-com:vml" Requires="v">
                <p:oleObj spid="_x0000_s229435" name="Equation" r:id="rId13" imgW="1218960" imgH="203040" progId="Equation.3">
                  <p:embed/>
                </p:oleObj>
              </mc:Choice>
              <mc:Fallback>
                <p:oleObj name="Equation" r:id="rId13" imgW="1218960" imgH="2030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6950" y="4725988"/>
                        <a:ext cx="3003550" cy="498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8" name="Rectangle 12"/>
          <p:cNvSpPr>
            <a:spLocks noChangeArrowheads="1"/>
          </p:cNvSpPr>
          <p:nvPr/>
        </p:nvSpPr>
        <p:spPr bwMode="auto">
          <a:xfrm>
            <a:off x="4152900" y="4697413"/>
            <a:ext cx="50641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rgbClr val="3333CC"/>
                </a:solidFill>
                <a:latin typeface="宋体" pitchFamily="2" charset="-122"/>
              </a:rPr>
              <a:t>(</a:t>
            </a:r>
            <a:r>
              <a:rPr lang="en-US" altLang="zh-CN" sz="2800">
                <a:solidFill>
                  <a:srgbClr val="3333CC"/>
                </a:solidFill>
              </a:rPr>
              <a:t> </a:t>
            </a:r>
            <a:r>
              <a:rPr lang="en-US" altLang="zh-CN" sz="2800" u="sng">
                <a:solidFill>
                  <a:srgbClr val="FF0066"/>
                </a:solidFill>
              </a:rPr>
              <a:t>4 </a:t>
            </a:r>
            <a:r>
              <a:rPr lang="zh-CN" altLang="en-US" sz="2800" u="sng">
                <a:solidFill>
                  <a:srgbClr val="3333CC"/>
                </a:solidFill>
                <a:latin typeface="宋体" pitchFamily="2" charset="-122"/>
              </a:rPr>
              <a:t>变量共有</a:t>
            </a:r>
            <a:r>
              <a:rPr lang="zh-CN" altLang="en-US" sz="2800" u="sng">
                <a:solidFill>
                  <a:srgbClr val="3333CC"/>
                </a:solidFill>
              </a:rPr>
              <a:t> </a:t>
            </a:r>
            <a:r>
              <a:rPr lang="en-US" altLang="zh-CN" sz="2800" u="sng">
                <a:solidFill>
                  <a:srgbClr val="FF0066"/>
                </a:solidFill>
              </a:rPr>
              <a:t>16 </a:t>
            </a:r>
            <a:r>
              <a:rPr lang="zh-CN" altLang="en-US" sz="2800" u="sng">
                <a:solidFill>
                  <a:srgbClr val="3333CC"/>
                </a:solidFill>
                <a:latin typeface="宋体" pitchFamily="2" charset="-122"/>
              </a:rPr>
              <a:t>个最小项</a:t>
            </a:r>
            <a:r>
              <a:rPr lang="en-US" altLang="zh-CN" sz="2800">
                <a:solidFill>
                  <a:srgbClr val="3333CC"/>
                </a:solidFill>
                <a:latin typeface="宋体" pitchFamily="2" charset="-122"/>
              </a:rPr>
              <a:t>)</a:t>
            </a:r>
          </a:p>
        </p:txBody>
      </p:sp>
      <p:sp>
        <p:nvSpPr>
          <p:cNvPr id="229389" name="Rectangle 13"/>
          <p:cNvSpPr>
            <a:spLocks noChangeArrowheads="1"/>
          </p:cNvSpPr>
          <p:nvPr/>
        </p:nvSpPr>
        <p:spPr bwMode="auto">
          <a:xfrm>
            <a:off x="4095750" y="5859463"/>
            <a:ext cx="51387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rgbClr val="3333CC"/>
                </a:solidFill>
                <a:latin typeface="宋体" pitchFamily="2" charset="-122"/>
              </a:rPr>
              <a:t>(</a:t>
            </a:r>
            <a:r>
              <a:rPr lang="en-US" altLang="zh-CN" sz="2800">
                <a:solidFill>
                  <a:srgbClr val="3333CC"/>
                </a:solidFill>
              </a:rPr>
              <a:t> </a:t>
            </a:r>
            <a:r>
              <a:rPr lang="en-US" altLang="zh-CN" sz="2800" i="1" u="sng">
                <a:solidFill>
                  <a:srgbClr val="FF0066"/>
                </a:solidFill>
              </a:rPr>
              <a:t>n </a:t>
            </a:r>
            <a:r>
              <a:rPr lang="zh-CN" altLang="en-US" sz="2800" u="sng">
                <a:solidFill>
                  <a:srgbClr val="3333CC"/>
                </a:solidFill>
                <a:latin typeface="宋体" pitchFamily="2" charset="-122"/>
              </a:rPr>
              <a:t>变量共有</a:t>
            </a:r>
            <a:r>
              <a:rPr lang="zh-CN" altLang="en-US" sz="2800" u="sng">
                <a:solidFill>
                  <a:srgbClr val="3333CC"/>
                </a:solidFill>
              </a:rPr>
              <a:t> </a:t>
            </a:r>
            <a:r>
              <a:rPr lang="en-US" altLang="zh-CN" sz="2800" u="sng">
                <a:solidFill>
                  <a:srgbClr val="FF0066"/>
                </a:solidFill>
              </a:rPr>
              <a:t>2</a:t>
            </a:r>
            <a:r>
              <a:rPr lang="en-US" altLang="zh-CN" sz="2800" i="1" u="sng" baseline="30000">
                <a:solidFill>
                  <a:srgbClr val="FF0066"/>
                </a:solidFill>
              </a:rPr>
              <a:t>n</a:t>
            </a:r>
            <a:r>
              <a:rPr lang="en-US" altLang="zh-CN" sz="2800" u="sng" baseline="30000">
                <a:solidFill>
                  <a:srgbClr val="3333CC"/>
                </a:solidFill>
              </a:rPr>
              <a:t> </a:t>
            </a:r>
            <a:r>
              <a:rPr lang="zh-CN" altLang="en-US" sz="2800" u="sng">
                <a:solidFill>
                  <a:srgbClr val="3333CC"/>
                </a:solidFill>
                <a:latin typeface="宋体" pitchFamily="2" charset="-122"/>
              </a:rPr>
              <a:t>个最小项</a:t>
            </a:r>
            <a:r>
              <a:rPr lang="en-US" altLang="zh-CN" sz="2800">
                <a:solidFill>
                  <a:srgbClr val="3333CC"/>
                </a:solidFill>
                <a:latin typeface="宋体" pitchFamily="2" charset="-122"/>
              </a:rPr>
              <a:t>)</a:t>
            </a:r>
          </a:p>
        </p:txBody>
      </p:sp>
      <p:grpSp>
        <p:nvGrpSpPr>
          <p:cNvPr id="229390" name="Group 14"/>
          <p:cNvGrpSpPr>
            <a:grpSpLocks/>
          </p:cNvGrpSpPr>
          <p:nvPr/>
        </p:nvGrpSpPr>
        <p:grpSpPr bwMode="auto">
          <a:xfrm>
            <a:off x="944563" y="5235575"/>
            <a:ext cx="7880350" cy="563563"/>
            <a:chOff x="316" y="3297"/>
            <a:chExt cx="4964" cy="355"/>
          </a:xfrm>
        </p:grpSpPr>
        <p:graphicFrame>
          <p:nvGraphicFramePr>
            <p:cNvPr id="229391" name="Object 15"/>
            <p:cNvGraphicFramePr>
              <a:graphicFrameLocks noChangeAspect="1"/>
            </p:cNvGraphicFramePr>
            <p:nvPr/>
          </p:nvGraphicFramePr>
          <p:xfrm>
            <a:off x="316" y="3333"/>
            <a:ext cx="756" cy="319"/>
          </p:xfrm>
          <a:graphic>
            <a:graphicData uri="http://schemas.openxmlformats.org/presentationml/2006/ole">
              <mc:AlternateContent xmlns:mc="http://schemas.openxmlformats.org/markup-compatibility/2006">
                <mc:Choice xmlns:v="urn:schemas-microsoft-com:vml" Requires="v">
                  <p:oleObj spid="_x0000_s229436" name="Equation" r:id="rId15" imgW="507960" imgH="215640" progId="Equation.3">
                    <p:embed/>
                  </p:oleObj>
                </mc:Choice>
                <mc:Fallback>
                  <p:oleObj name="Equation" r:id="rId15" imgW="507960" imgH="215640" progId="Equation.3">
                    <p:embed/>
                    <p:pic>
                      <p:nvPicPr>
                        <p:cNvPr id="0" name="Object 15"/>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 y="3333"/>
                          <a:ext cx="756" cy="31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92" name="Object 16"/>
            <p:cNvGraphicFramePr>
              <a:graphicFrameLocks noChangeAspect="1"/>
            </p:cNvGraphicFramePr>
            <p:nvPr/>
          </p:nvGraphicFramePr>
          <p:xfrm>
            <a:off x="1227" y="3345"/>
            <a:ext cx="709" cy="307"/>
          </p:xfrm>
          <a:graphic>
            <a:graphicData uri="http://schemas.openxmlformats.org/presentationml/2006/ole">
              <mc:AlternateContent xmlns:mc="http://schemas.openxmlformats.org/markup-compatibility/2006">
                <mc:Choice xmlns:v="urn:schemas-microsoft-com:vml" Requires="v">
                  <p:oleObj spid="_x0000_s229437" name="Equation" r:id="rId17" imgW="495000" imgH="215640" progId="Equation.3">
                    <p:embed/>
                  </p:oleObj>
                </mc:Choice>
                <mc:Fallback>
                  <p:oleObj name="Equation" r:id="rId17" imgW="495000" imgH="215640" progId="Equation.3">
                    <p:embed/>
                    <p:pic>
                      <p:nvPicPr>
                        <p:cNvPr id="0" name="Object 16"/>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27" y="3345"/>
                          <a:ext cx="70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93" name="Text Box 17"/>
            <p:cNvSpPr txBox="1">
              <a:spLocks noChangeArrowheads="1"/>
            </p:cNvSpPr>
            <p:nvPr/>
          </p:nvSpPr>
          <p:spPr bwMode="auto">
            <a:xfrm>
              <a:off x="2880" y="3297"/>
              <a:ext cx="340" cy="327"/>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a:t>
              </a:r>
            </a:p>
          </p:txBody>
        </p:sp>
        <p:graphicFrame>
          <p:nvGraphicFramePr>
            <p:cNvPr id="229394" name="Object 18"/>
            <p:cNvGraphicFramePr>
              <a:graphicFrameLocks noChangeAspect="1"/>
            </p:cNvGraphicFramePr>
            <p:nvPr/>
          </p:nvGraphicFramePr>
          <p:xfrm>
            <a:off x="3648" y="3327"/>
            <a:ext cx="751" cy="325"/>
          </p:xfrm>
          <a:graphic>
            <a:graphicData uri="http://schemas.openxmlformats.org/presentationml/2006/ole">
              <mc:AlternateContent xmlns:mc="http://schemas.openxmlformats.org/markup-compatibility/2006">
                <mc:Choice xmlns:v="urn:schemas-microsoft-com:vml" Requires="v">
                  <p:oleObj spid="_x0000_s229438" name="Equation" r:id="rId19" imgW="495000" imgH="215640" progId="Equation.3">
                    <p:embed/>
                  </p:oleObj>
                </mc:Choice>
                <mc:Fallback>
                  <p:oleObj name="Equation" r:id="rId19" imgW="495000" imgH="215640" progId="Equation.3">
                    <p:embed/>
                    <p:pic>
                      <p:nvPicPr>
                        <p:cNvPr id="0" name="Object 18"/>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48" y="3327"/>
                          <a:ext cx="751" cy="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95" name="Text Box 19"/>
            <p:cNvSpPr txBox="1">
              <a:spLocks noChangeArrowheads="1"/>
            </p:cNvSpPr>
            <p:nvPr/>
          </p:nvSpPr>
          <p:spPr bwMode="auto">
            <a:xfrm>
              <a:off x="3264" y="3297"/>
              <a:ext cx="340" cy="327"/>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chemeClr val="tx1"/>
                  </a:solidFill>
                  <a:ea typeface="楷体_GB2312" pitchFamily="49" charset="-122"/>
                </a:rPr>
                <a:t>…</a:t>
              </a:r>
            </a:p>
          </p:txBody>
        </p:sp>
        <p:graphicFrame>
          <p:nvGraphicFramePr>
            <p:cNvPr id="229396" name="Object 20"/>
            <p:cNvGraphicFramePr>
              <a:graphicFrameLocks noChangeAspect="1"/>
            </p:cNvGraphicFramePr>
            <p:nvPr/>
          </p:nvGraphicFramePr>
          <p:xfrm>
            <a:off x="4560" y="3408"/>
            <a:ext cx="720" cy="244"/>
          </p:xfrm>
          <a:graphic>
            <a:graphicData uri="http://schemas.openxmlformats.org/presentationml/2006/ole">
              <mc:AlternateContent xmlns:mc="http://schemas.openxmlformats.org/markup-compatibility/2006">
                <mc:Choice xmlns:v="urn:schemas-microsoft-com:vml" Requires="v">
                  <p:oleObj spid="_x0000_s229439" name="Equation" r:id="rId21" imgW="520560" imgH="177480" progId="Equation.3">
                    <p:embed/>
                  </p:oleObj>
                </mc:Choice>
                <mc:Fallback>
                  <p:oleObj name="Equation" r:id="rId21" imgW="520560" imgH="177480" progId="Equation.3">
                    <p:embed/>
                    <p:pic>
                      <p:nvPicPr>
                        <p:cNvPr id="0" name="Object 20"/>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60" y="3408"/>
                          <a:ext cx="720" cy="24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97" name="Object 21"/>
            <p:cNvGraphicFramePr>
              <a:graphicFrameLocks noChangeAspect="1"/>
            </p:cNvGraphicFramePr>
            <p:nvPr/>
          </p:nvGraphicFramePr>
          <p:xfrm>
            <a:off x="2016" y="3345"/>
            <a:ext cx="709" cy="307"/>
          </p:xfrm>
          <a:graphic>
            <a:graphicData uri="http://schemas.openxmlformats.org/presentationml/2006/ole">
              <mc:AlternateContent xmlns:mc="http://schemas.openxmlformats.org/markup-compatibility/2006">
                <mc:Choice xmlns:v="urn:schemas-microsoft-com:vml" Requires="v">
                  <p:oleObj spid="_x0000_s229440" name="Equation" r:id="rId23" imgW="495000" imgH="215640" progId="Equation.3">
                    <p:embed/>
                  </p:oleObj>
                </mc:Choice>
                <mc:Fallback>
                  <p:oleObj name="Equation" r:id="rId23" imgW="495000" imgH="215640" progId="Equation.3">
                    <p:embed/>
                    <p:pic>
                      <p:nvPicPr>
                        <p:cNvPr id="0" name="Object 21"/>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16" y="3345"/>
                          <a:ext cx="70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9398" name="Object 22"/>
          <p:cNvGraphicFramePr>
            <a:graphicFrameLocks noChangeAspect="1"/>
          </p:cNvGraphicFramePr>
          <p:nvPr/>
        </p:nvGraphicFramePr>
        <p:xfrm>
          <a:off x="995363" y="3354388"/>
          <a:ext cx="2778125" cy="506412"/>
        </p:xfrm>
        <a:graphic>
          <a:graphicData uri="http://schemas.openxmlformats.org/presentationml/2006/ole">
            <mc:AlternateContent xmlns:mc="http://schemas.openxmlformats.org/markup-compatibility/2006">
              <mc:Choice xmlns:v="urn:schemas-microsoft-com:vml" Requires="v">
                <p:oleObj spid="_x0000_s229441" name="Equation" r:id="rId25" imgW="1104840" imgH="203040" progId="Equation.3">
                  <p:embed/>
                </p:oleObj>
              </mc:Choice>
              <mc:Fallback>
                <p:oleObj name="Equation" r:id="rId25" imgW="1104840" imgH="203040"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95363" y="3354388"/>
                        <a:ext cx="2778125" cy="5064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99" name="Rectangle 23"/>
          <p:cNvSpPr>
            <a:spLocks noChangeArrowheads="1"/>
          </p:cNvSpPr>
          <p:nvPr/>
        </p:nvSpPr>
        <p:spPr bwMode="auto">
          <a:xfrm>
            <a:off x="4010025" y="3354388"/>
            <a:ext cx="504031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rgbClr val="3333CC"/>
                </a:solidFill>
                <a:latin typeface="宋体" pitchFamily="2" charset="-122"/>
              </a:rPr>
              <a:t>(</a:t>
            </a:r>
            <a:r>
              <a:rPr lang="en-US" altLang="zh-CN" sz="2800">
                <a:solidFill>
                  <a:srgbClr val="3333CC"/>
                </a:solidFill>
              </a:rPr>
              <a:t> </a:t>
            </a:r>
            <a:r>
              <a:rPr lang="en-US" altLang="zh-CN" sz="2800" u="sng">
                <a:solidFill>
                  <a:srgbClr val="FF0066"/>
                </a:solidFill>
              </a:rPr>
              <a:t>3 </a:t>
            </a:r>
            <a:r>
              <a:rPr lang="zh-CN" altLang="en-US" sz="2800" u="sng">
                <a:solidFill>
                  <a:srgbClr val="3333CC"/>
                </a:solidFill>
                <a:latin typeface="宋体" pitchFamily="2" charset="-122"/>
              </a:rPr>
              <a:t>变量共有</a:t>
            </a:r>
            <a:r>
              <a:rPr lang="zh-CN" altLang="en-US" sz="2800" u="sng">
                <a:solidFill>
                  <a:srgbClr val="3333CC"/>
                </a:solidFill>
              </a:rPr>
              <a:t> </a:t>
            </a:r>
            <a:r>
              <a:rPr lang="en-US" altLang="zh-CN" sz="2800" u="sng">
                <a:solidFill>
                  <a:srgbClr val="FF0066"/>
                </a:solidFill>
              </a:rPr>
              <a:t>8 </a:t>
            </a:r>
            <a:r>
              <a:rPr lang="zh-CN" altLang="en-US" sz="2800" u="sng">
                <a:solidFill>
                  <a:srgbClr val="3333CC"/>
                </a:solidFill>
                <a:latin typeface="宋体" pitchFamily="2" charset="-122"/>
              </a:rPr>
              <a:t>个最小项</a:t>
            </a:r>
            <a:r>
              <a:rPr lang="en-US" altLang="zh-CN" sz="2800">
                <a:solidFill>
                  <a:srgbClr val="3333CC"/>
                </a:solidFill>
                <a:latin typeface="宋体" pitchFamily="2" charset="-122"/>
              </a:rPr>
              <a:t>)</a:t>
            </a:r>
          </a:p>
        </p:txBody>
      </p:sp>
      <p:grpSp>
        <p:nvGrpSpPr>
          <p:cNvPr id="229400" name="Group 24"/>
          <p:cNvGrpSpPr>
            <a:grpSpLocks/>
          </p:cNvGrpSpPr>
          <p:nvPr/>
        </p:nvGrpSpPr>
        <p:grpSpPr bwMode="auto">
          <a:xfrm>
            <a:off x="619125" y="3902075"/>
            <a:ext cx="8513763" cy="519113"/>
            <a:chOff x="263" y="2592"/>
            <a:chExt cx="5363" cy="327"/>
          </a:xfrm>
        </p:grpSpPr>
        <p:graphicFrame>
          <p:nvGraphicFramePr>
            <p:cNvPr id="229401" name="Object 25"/>
            <p:cNvGraphicFramePr>
              <a:graphicFrameLocks noChangeAspect="1"/>
            </p:cNvGraphicFramePr>
            <p:nvPr/>
          </p:nvGraphicFramePr>
          <p:xfrm>
            <a:off x="263" y="2602"/>
            <a:ext cx="580" cy="317"/>
          </p:xfrm>
          <a:graphic>
            <a:graphicData uri="http://schemas.openxmlformats.org/presentationml/2006/ole">
              <mc:AlternateContent xmlns:mc="http://schemas.openxmlformats.org/markup-compatibility/2006">
                <mc:Choice xmlns:v="urn:schemas-microsoft-com:vml" Requires="v">
                  <p:oleObj spid="_x0000_s229442" name="Equation" r:id="rId27" imgW="419040" imgH="228600" progId="Equation.3">
                    <p:embed/>
                  </p:oleObj>
                </mc:Choice>
                <mc:Fallback>
                  <p:oleObj name="Equation" r:id="rId27" imgW="419040" imgH="228600" progId="Equation.3">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63" y="2602"/>
                          <a:ext cx="580"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02" name="Object 26"/>
            <p:cNvGraphicFramePr>
              <a:graphicFrameLocks noChangeAspect="1"/>
            </p:cNvGraphicFramePr>
            <p:nvPr/>
          </p:nvGraphicFramePr>
          <p:xfrm>
            <a:off x="963" y="2602"/>
            <a:ext cx="563" cy="317"/>
          </p:xfrm>
          <a:graphic>
            <a:graphicData uri="http://schemas.openxmlformats.org/presentationml/2006/ole">
              <mc:AlternateContent xmlns:mc="http://schemas.openxmlformats.org/markup-compatibility/2006">
                <mc:Choice xmlns:v="urn:schemas-microsoft-com:vml" Requires="v">
                  <p:oleObj spid="_x0000_s229443" name="Equation" r:id="rId29" imgW="406080" imgH="228600" progId="Equation.3">
                    <p:embed/>
                  </p:oleObj>
                </mc:Choice>
                <mc:Fallback>
                  <p:oleObj name="Equation" r:id="rId29" imgW="406080" imgH="228600" progId="Equation.3">
                    <p:embed/>
                    <p:pic>
                      <p:nvPicPr>
                        <p:cNvPr id="0"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63" y="2602"/>
                          <a:ext cx="563"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03" name="Object 27"/>
            <p:cNvGraphicFramePr>
              <a:graphicFrameLocks noChangeAspect="1"/>
            </p:cNvGraphicFramePr>
            <p:nvPr/>
          </p:nvGraphicFramePr>
          <p:xfrm>
            <a:off x="1646" y="2602"/>
            <a:ext cx="562" cy="317"/>
          </p:xfrm>
          <a:graphic>
            <a:graphicData uri="http://schemas.openxmlformats.org/presentationml/2006/ole">
              <mc:AlternateContent xmlns:mc="http://schemas.openxmlformats.org/markup-compatibility/2006">
                <mc:Choice xmlns:v="urn:schemas-microsoft-com:vml" Requires="v">
                  <p:oleObj spid="_x0000_s229444" name="Equation" r:id="rId31" imgW="406080" imgH="228600" progId="Equation.3">
                    <p:embed/>
                  </p:oleObj>
                </mc:Choice>
                <mc:Fallback>
                  <p:oleObj name="Equation" r:id="rId31" imgW="406080" imgH="228600" progId="Equation.3">
                    <p:embed/>
                    <p:pic>
                      <p:nvPicPr>
                        <p:cNvPr id="0" name="Object 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46" y="2602"/>
                          <a:ext cx="562"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04" name="Object 28"/>
            <p:cNvGraphicFramePr>
              <a:graphicFrameLocks noChangeAspect="1"/>
            </p:cNvGraphicFramePr>
            <p:nvPr/>
          </p:nvGraphicFramePr>
          <p:xfrm>
            <a:off x="2329" y="2592"/>
            <a:ext cx="545" cy="317"/>
          </p:xfrm>
          <a:graphic>
            <a:graphicData uri="http://schemas.openxmlformats.org/presentationml/2006/ole">
              <mc:AlternateContent xmlns:mc="http://schemas.openxmlformats.org/markup-compatibility/2006">
                <mc:Choice xmlns:v="urn:schemas-microsoft-com:vml" Requires="v">
                  <p:oleObj spid="_x0000_s229445" name="Equation" r:id="rId33" imgW="393480" imgH="228600" progId="Equation.3">
                    <p:embed/>
                  </p:oleObj>
                </mc:Choice>
                <mc:Fallback>
                  <p:oleObj name="Equation" r:id="rId33" imgW="393480" imgH="228600" progId="Equation.3">
                    <p:embed/>
                    <p:pic>
                      <p:nvPicPr>
                        <p:cNvPr id="0" name="Object 2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29" y="2592"/>
                          <a:ext cx="545"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05" name="Object 29"/>
            <p:cNvGraphicFramePr>
              <a:graphicFrameLocks noChangeAspect="1"/>
            </p:cNvGraphicFramePr>
            <p:nvPr/>
          </p:nvGraphicFramePr>
          <p:xfrm>
            <a:off x="2994" y="2592"/>
            <a:ext cx="581" cy="317"/>
          </p:xfrm>
          <a:graphic>
            <a:graphicData uri="http://schemas.openxmlformats.org/presentationml/2006/ole">
              <mc:AlternateContent xmlns:mc="http://schemas.openxmlformats.org/markup-compatibility/2006">
                <mc:Choice xmlns:v="urn:schemas-microsoft-com:vml" Requires="v">
                  <p:oleObj spid="_x0000_s229446" name="Equation" r:id="rId35" imgW="419040" imgH="228600" progId="Equation.3">
                    <p:embed/>
                  </p:oleObj>
                </mc:Choice>
                <mc:Fallback>
                  <p:oleObj name="Equation" r:id="rId35" imgW="419040" imgH="228600" progId="Equation.3">
                    <p:embed/>
                    <p:pic>
                      <p:nvPicPr>
                        <p:cNvPr id="0" name="Object 2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994" y="2592"/>
                          <a:ext cx="581"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06" name="Object 30"/>
            <p:cNvGraphicFramePr>
              <a:graphicFrameLocks noChangeAspect="1"/>
            </p:cNvGraphicFramePr>
            <p:nvPr/>
          </p:nvGraphicFramePr>
          <p:xfrm>
            <a:off x="3696" y="2592"/>
            <a:ext cx="563" cy="317"/>
          </p:xfrm>
          <a:graphic>
            <a:graphicData uri="http://schemas.openxmlformats.org/presentationml/2006/ole">
              <mc:AlternateContent xmlns:mc="http://schemas.openxmlformats.org/markup-compatibility/2006">
                <mc:Choice xmlns:v="urn:schemas-microsoft-com:vml" Requires="v">
                  <p:oleObj spid="_x0000_s229447" name="Equation" r:id="rId37" imgW="406080" imgH="228600" progId="Equation.3">
                    <p:embed/>
                  </p:oleObj>
                </mc:Choice>
                <mc:Fallback>
                  <p:oleObj name="Equation" r:id="rId37" imgW="406080" imgH="228600" progId="Equation.3">
                    <p:embed/>
                    <p:pic>
                      <p:nvPicPr>
                        <p:cNvPr id="0" name="Object 3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96" y="2592"/>
                          <a:ext cx="563"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07" name="Object 31"/>
            <p:cNvGraphicFramePr>
              <a:graphicFrameLocks noChangeAspect="1"/>
            </p:cNvGraphicFramePr>
            <p:nvPr/>
          </p:nvGraphicFramePr>
          <p:xfrm>
            <a:off x="4379" y="2592"/>
            <a:ext cx="563" cy="317"/>
          </p:xfrm>
          <a:graphic>
            <a:graphicData uri="http://schemas.openxmlformats.org/presentationml/2006/ole">
              <mc:AlternateContent xmlns:mc="http://schemas.openxmlformats.org/markup-compatibility/2006">
                <mc:Choice xmlns:v="urn:schemas-microsoft-com:vml" Requires="v">
                  <p:oleObj spid="_x0000_s229448" name="Equation" r:id="rId39" imgW="406080" imgH="228600" progId="Equation.3">
                    <p:embed/>
                  </p:oleObj>
                </mc:Choice>
                <mc:Fallback>
                  <p:oleObj name="Equation" r:id="rId39" imgW="406080" imgH="228600" progId="Equation.3">
                    <p:embed/>
                    <p:pic>
                      <p:nvPicPr>
                        <p:cNvPr id="0" name="Object 3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379" y="2592"/>
                          <a:ext cx="563" cy="31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08" name="Object 32"/>
            <p:cNvGraphicFramePr>
              <a:graphicFrameLocks noChangeAspect="1"/>
            </p:cNvGraphicFramePr>
            <p:nvPr/>
          </p:nvGraphicFramePr>
          <p:xfrm>
            <a:off x="5063" y="2650"/>
            <a:ext cx="563" cy="246"/>
          </p:xfrm>
          <a:graphic>
            <a:graphicData uri="http://schemas.openxmlformats.org/presentationml/2006/ole">
              <mc:AlternateContent xmlns:mc="http://schemas.openxmlformats.org/markup-compatibility/2006">
                <mc:Choice xmlns:v="urn:schemas-microsoft-com:vml" Requires="v">
                  <p:oleObj spid="_x0000_s229449" name="Equation" r:id="rId41" imgW="406080" imgH="177480" progId="Equation.3">
                    <p:embed/>
                  </p:oleObj>
                </mc:Choice>
                <mc:Fallback>
                  <p:oleObj name="Equation" r:id="rId41" imgW="406080" imgH="177480" progId="Equation.3">
                    <p:embed/>
                    <p:pic>
                      <p:nvPicPr>
                        <p:cNvPr id="0" name="Object 3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063" y="2650"/>
                          <a:ext cx="563" cy="24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9409" name="AutoShape 33">
            <a:hlinkClick r:id="rId4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left)">
                                      <p:cBhvr>
                                        <p:cTn id="7" dur="75"/>
                                        <p:tgtEl>
                                          <p:spTgt spid="229379">
                                            <p:txEl>
                                              <p:pRg st="0" end="0"/>
                                            </p:txEl>
                                          </p:spTgt>
                                        </p:tgtEl>
                                      </p:cBhvr>
                                    </p:animEffect>
                                  </p:childTnLst>
                                </p:cTn>
                              </p:par>
                            </p:childTnLst>
                          </p:cTn>
                        </p:par>
                        <p:par>
                          <p:cTn id="8" fill="hold" nodeType="afterGroup">
                            <p:stCondLst>
                              <p:cond delay="1575"/>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229379">
                                            <p:txEl>
                                              <p:pRg st="1" end="1"/>
                                            </p:txEl>
                                          </p:spTgt>
                                        </p:tgtEl>
                                        <p:attrNameLst>
                                          <p:attrName>style.visibility</p:attrName>
                                        </p:attrNameLst>
                                      </p:cBhvr>
                                      <p:to>
                                        <p:strVal val="visible"/>
                                      </p:to>
                                    </p:set>
                                    <p:animEffect transition="in" filter="wipe(left)">
                                      <p:cBhvr>
                                        <p:cTn id="11" dur="75"/>
                                        <p:tgtEl>
                                          <p:spTgt spid="22937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9380"/>
                                        </p:tgtEl>
                                        <p:attrNameLst>
                                          <p:attrName>style.visibility</p:attrName>
                                        </p:attrNameLst>
                                      </p:cBhvr>
                                      <p:to>
                                        <p:strVal val="visible"/>
                                      </p:to>
                                    </p:set>
                                    <p:animEffect transition="in" filter="wipe(left)">
                                      <p:cBhvr>
                                        <p:cTn id="16" dur="500"/>
                                        <p:tgtEl>
                                          <p:spTgt spid="2293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9381">
                                            <p:txEl>
                                              <p:pRg st="0" end="0"/>
                                            </p:txEl>
                                          </p:spTgt>
                                        </p:tgtEl>
                                        <p:attrNameLst>
                                          <p:attrName>style.visibility</p:attrName>
                                        </p:attrNameLst>
                                      </p:cBhvr>
                                      <p:to>
                                        <p:strVal val="visible"/>
                                      </p:to>
                                    </p:set>
                                    <p:animEffect transition="in" filter="wipe(left)">
                                      <p:cBhvr>
                                        <p:cTn id="21" dur="500"/>
                                        <p:tgtEl>
                                          <p:spTgt spid="22938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29382"/>
                                        </p:tgtEl>
                                        <p:attrNameLst>
                                          <p:attrName>style.visibility</p:attrName>
                                        </p:attrNameLst>
                                      </p:cBhvr>
                                      <p:to>
                                        <p:strVal val="visible"/>
                                      </p:to>
                                    </p:set>
                                    <p:animEffect transition="in" filter="wipe(left)">
                                      <p:cBhvr>
                                        <p:cTn id="26" dur="500"/>
                                        <p:tgtEl>
                                          <p:spTgt spid="2293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29398"/>
                                        </p:tgtEl>
                                        <p:attrNameLst>
                                          <p:attrName>style.visibility</p:attrName>
                                        </p:attrNameLst>
                                      </p:cBhvr>
                                      <p:to>
                                        <p:strVal val="visible"/>
                                      </p:to>
                                    </p:set>
                                    <p:animEffect transition="in" filter="wipe(left)">
                                      <p:cBhvr>
                                        <p:cTn id="31" dur="500"/>
                                        <p:tgtEl>
                                          <p:spTgt spid="22939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9399">
                                            <p:txEl>
                                              <p:pRg st="0" end="0"/>
                                            </p:txEl>
                                          </p:spTgt>
                                        </p:tgtEl>
                                        <p:attrNameLst>
                                          <p:attrName>style.visibility</p:attrName>
                                        </p:attrNameLst>
                                      </p:cBhvr>
                                      <p:to>
                                        <p:strVal val="visible"/>
                                      </p:to>
                                    </p:set>
                                    <p:animEffect transition="in" filter="wipe(left)">
                                      <p:cBhvr>
                                        <p:cTn id="36" dur="500"/>
                                        <p:tgtEl>
                                          <p:spTgt spid="229399">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29400"/>
                                        </p:tgtEl>
                                        <p:attrNameLst>
                                          <p:attrName>style.visibility</p:attrName>
                                        </p:attrNameLst>
                                      </p:cBhvr>
                                      <p:to>
                                        <p:strVal val="visible"/>
                                      </p:to>
                                    </p:set>
                                    <p:animEffect transition="in" filter="wipe(left)">
                                      <p:cBhvr>
                                        <p:cTn id="41" dur="500"/>
                                        <p:tgtEl>
                                          <p:spTgt spid="22940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29387"/>
                                        </p:tgtEl>
                                        <p:attrNameLst>
                                          <p:attrName>style.visibility</p:attrName>
                                        </p:attrNameLst>
                                      </p:cBhvr>
                                      <p:to>
                                        <p:strVal val="visible"/>
                                      </p:to>
                                    </p:set>
                                    <p:animEffect transition="in" filter="wipe(left)">
                                      <p:cBhvr>
                                        <p:cTn id="46" dur="500"/>
                                        <p:tgtEl>
                                          <p:spTgt spid="22938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29388">
                                            <p:txEl>
                                              <p:pRg st="0" end="0"/>
                                            </p:txEl>
                                          </p:spTgt>
                                        </p:tgtEl>
                                        <p:attrNameLst>
                                          <p:attrName>style.visibility</p:attrName>
                                        </p:attrNameLst>
                                      </p:cBhvr>
                                      <p:to>
                                        <p:strVal val="visible"/>
                                      </p:to>
                                    </p:set>
                                    <p:animEffect transition="in" filter="wipe(left)">
                                      <p:cBhvr>
                                        <p:cTn id="51" dur="500"/>
                                        <p:tgtEl>
                                          <p:spTgt spid="229388">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29390"/>
                                        </p:tgtEl>
                                        <p:attrNameLst>
                                          <p:attrName>style.visibility</p:attrName>
                                        </p:attrNameLst>
                                      </p:cBhvr>
                                      <p:to>
                                        <p:strVal val="visible"/>
                                      </p:to>
                                    </p:set>
                                    <p:animEffect transition="in" filter="wipe(left)">
                                      <p:cBhvr>
                                        <p:cTn id="56" dur="500"/>
                                        <p:tgtEl>
                                          <p:spTgt spid="22939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29389">
                                            <p:txEl>
                                              <p:pRg st="0" end="0"/>
                                            </p:txEl>
                                          </p:spTgt>
                                        </p:tgtEl>
                                        <p:attrNameLst>
                                          <p:attrName>style.visibility</p:attrName>
                                        </p:attrNameLst>
                                      </p:cBhvr>
                                      <p:to>
                                        <p:strVal val="visible"/>
                                      </p:to>
                                    </p:set>
                                    <p:animEffect transition="in" filter="wipe(left)">
                                      <p:cBhvr>
                                        <p:cTn id="61" dur="500"/>
                                        <p:tgtEl>
                                          <p:spTgt spid="2293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P spid="229381" grpId="0" build="p" autoUpdateAnimBg="0"/>
      <p:bldP spid="229388" grpId="0" build="p" autoUpdateAnimBg="0"/>
      <p:bldP spid="229389" grpId="0" build="p" autoUpdateAnimBg="0"/>
      <p:bldP spid="22939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0402" name="Object 2"/>
          <p:cNvGraphicFramePr>
            <a:graphicFrameLocks noChangeAspect="1"/>
          </p:cNvGraphicFramePr>
          <p:nvPr/>
        </p:nvGraphicFramePr>
        <p:xfrm>
          <a:off x="7086600" y="5619750"/>
          <a:ext cx="1447800" cy="523875"/>
        </p:xfrm>
        <a:graphic>
          <a:graphicData uri="http://schemas.openxmlformats.org/presentationml/2006/ole">
            <mc:AlternateContent xmlns:mc="http://schemas.openxmlformats.org/markup-compatibility/2006">
              <mc:Choice xmlns:v="urn:schemas-microsoft-com:vml" Requires="v">
                <p:oleObj spid="_x0000_s230465" name="Equation" r:id="rId3" imgW="596880" imgH="215640" progId="Equation.3">
                  <p:embed/>
                </p:oleObj>
              </mc:Choice>
              <mc:Fallback>
                <p:oleObj name="Equation" r:id="rId3" imgW="59688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5619750"/>
                        <a:ext cx="14478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3" name="Object 3"/>
          <p:cNvGraphicFramePr>
            <a:graphicFrameLocks noChangeAspect="1"/>
          </p:cNvGraphicFramePr>
          <p:nvPr/>
        </p:nvGraphicFramePr>
        <p:xfrm>
          <a:off x="3124200" y="5634038"/>
          <a:ext cx="1447800" cy="523875"/>
        </p:xfrm>
        <a:graphic>
          <a:graphicData uri="http://schemas.openxmlformats.org/presentationml/2006/ole">
            <mc:AlternateContent xmlns:mc="http://schemas.openxmlformats.org/markup-compatibility/2006">
              <mc:Choice xmlns:v="urn:schemas-microsoft-com:vml" Requires="v">
                <p:oleObj spid="_x0000_s230466" name="Equation" r:id="rId5" imgW="596880" imgH="215640" progId="Equation.3">
                  <p:embed/>
                </p:oleObj>
              </mc:Choice>
              <mc:Fallback>
                <p:oleObj name="Equation" r:id="rId5" imgW="596880" imgH="215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634038"/>
                        <a:ext cx="14478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0404" name="Text Box 4"/>
          <p:cNvSpPr txBox="1">
            <a:spLocks noChangeArrowheads="1"/>
          </p:cNvSpPr>
          <p:nvPr/>
        </p:nvSpPr>
        <p:spPr bwMode="auto">
          <a:xfrm>
            <a:off x="1190625" y="4886325"/>
            <a:ext cx="66913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chemeClr val="tx1"/>
                </a:solidFill>
                <a:latin typeface="宋体" pitchFamily="2" charset="-122"/>
              </a:rPr>
              <a:t>对应规律：</a:t>
            </a:r>
            <a:r>
              <a:rPr lang="en-US" altLang="zh-CN" sz="2800">
                <a:solidFill>
                  <a:srgbClr val="FF0066"/>
                </a:solidFill>
              </a:rPr>
              <a:t>1 </a:t>
            </a:r>
            <a:r>
              <a:rPr lang="en-US" altLang="zh-CN" sz="2800">
                <a:solidFill>
                  <a:srgbClr val="FF0066"/>
                </a:solidFill>
                <a:latin typeface="宋体" pitchFamily="2" charset="-122"/>
                <a:sym typeface="Symbol" pitchFamily="18" charset="2"/>
              </a:rPr>
              <a:t></a:t>
            </a:r>
            <a:r>
              <a:rPr lang="en-US" altLang="zh-CN" sz="2800">
                <a:solidFill>
                  <a:srgbClr val="FF0066"/>
                </a:solidFill>
                <a:sym typeface="Symbol" pitchFamily="18" charset="2"/>
              </a:rPr>
              <a:t> </a:t>
            </a:r>
            <a:r>
              <a:rPr lang="zh-CN" altLang="en-US" sz="2800">
                <a:solidFill>
                  <a:srgbClr val="FF0066"/>
                </a:solidFill>
                <a:latin typeface="宋体" pitchFamily="2" charset="-122"/>
                <a:sym typeface="Symbol" pitchFamily="18" charset="2"/>
              </a:rPr>
              <a:t>原变量</a:t>
            </a:r>
            <a:r>
              <a:rPr lang="zh-CN" altLang="en-US" sz="2800">
                <a:solidFill>
                  <a:schemeClr val="tx1"/>
                </a:solidFill>
                <a:latin typeface="宋体" pitchFamily="2" charset="-122"/>
                <a:sym typeface="Symbol" pitchFamily="18" charset="2"/>
              </a:rPr>
              <a:t>    </a:t>
            </a:r>
            <a:r>
              <a:rPr lang="en-US" altLang="zh-CN" sz="2800">
                <a:solidFill>
                  <a:srgbClr val="0033CC"/>
                </a:solidFill>
                <a:sym typeface="Symbol" pitchFamily="18" charset="2"/>
              </a:rPr>
              <a:t>0 </a:t>
            </a:r>
            <a:r>
              <a:rPr lang="en-US" altLang="zh-CN" sz="2800">
                <a:solidFill>
                  <a:srgbClr val="0033CC"/>
                </a:solidFill>
                <a:latin typeface="宋体" pitchFamily="2" charset="-122"/>
                <a:sym typeface="Symbol" pitchFamily="18" charset="2"/>
              </a:rPr>
              <a:t></a:t>
            </a:r>
            <a:r>
              <a:rPr lang="en-US" altLang="zh-CN" sz="2800">
                <a:solidFill>
                  <a:srgbClr val="0033CC"/>
                </a:solidFill>
                <a:sym typeface="Symbol" pitchFamily="18" charset="2"/>
              </a:rPr>
              <a:t> </a:t>
            </a:r>
            <a:r>
              <a:rPr lang="zh-CN" altLang="en-US" sz="2800">
                <a:solidFill>
                  <a:srgbClr val="0033CC"/>
                </a:solidFill>
                <a:latin typeface="宋体" pitchFamily="2" charset="-122"/>
                <a:sym typeface="Symbol" pitchFamily="18" charset="2"/>
              </a:rPr>
              <a:t>反变量</a:t>
            </a:r>
            <a:endParaRPr lang="zh-CN" altLang="en-US" sz="2800">
              <a:solidFill>
                <a:srgbClr val="0033CC"/>
              </a:solidFill>
              <a:latin typeface="宋体" pitchFamily="2" charset="-122"/>
            </a:endParaRPr>
          </a:p>
        </p:txBody>
      </p:sp>
      <p:sp>
        <p:nvSpPr>
          <p:cNvPr id="230405" name="Text Box 5"/>
          <p:cNvSpPr txBox="1">
            <a:spLocks noChangeArrowheads="1"/>
          </p:cNvSpPr>
          <p:nvPr/>
        </p:nvSpPr>
        <p:spPr bwMode="auto">
          <a:xfrm>
            <a:off x="814388" y="576263"/>
            <a:ext cx="37195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FF0066"/>
                </a:solidFill>
              </a:rPr>
              <a:t>最小项的性质：</a:t>
            </a:r>
          </a:p>
        </p:txBody>
      </p:sp>
      <p:grpSp>
        <p:nvGrpSpPr>
          <p:cNvPr id="230406" name="Group 6"/>
          <p:cNvGrpSpPr>
            <a:grpSpLocks/>
          </p:cNvGrpSpPr>
          <p:nvPr/>
        </p:nvGrpSpPr>
        <p:grpSpPr bwMode="auto">
          <a:xfrm>
            <a:off x="242888" y="1196975"/>
            <a:ext cx="8686800" cy="3200400"/>
            <a:chOff x="144" y="672"/>
            <a:chExt cx="5472" cy="2016"/>
          </a:xfrm>
        </p:grpSpPr>
        <p:sp>
          <p:nvSpPr>
            <p:cNvPr id="230407" name="Rectangle 7"/>
            <p:cNvSpPr>
              <a:spLocks noChangeArrowheads="1"/>
            </p:cNvSpPr>
            <p:nvPr/>
          </p:nvSpPr>
          <p:spPr bwMode="auto">
            <a:xfrm>
              <a:off x="5040" y="1056"/>
              <a:ext cx="571"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rgbClr val="FF0066"/>
                  </a:solidFill>
                  <a:ea typeface="楷体_GB2312" pitchFamily="49" charset="-122"/>
                </a:rPr>
                <a:t>1</a:t>
              </a:r>
            </a:p>
          </p:txBody>
        </p:sp>
        <p:sp>
          <p:nvSpPr>
            <p:cNvPr id="230408" name="Rectangle 8"/>
            <p:cNvSpPr>
              <a:spLocks noChangeArrowheads="1"/>
            </p:cNvSpPr>
            <p:nvPr/>
          </p:nvSpPr>
          <p:spPr bwMode="auto">
            <a:xfrm>
              <a:off x="4512" y="1056"/>
              <a:ext cx="524"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rgbClr val="FF0066"/>
                  </a:solidFill>
                  <a:ea typeface="楷体_GB2312" pitchFamily="49" charset="-122"/>
                </a:rPr>
                <a:t>1</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p:txBody>
        </p:sp>
        <p:sp>
          <p:nvSpPr>
            <p:cNvPr id="230409" name="Rectangle 9"/>
            <p:cNvSpPr>
              <a:spLocks noChangeArrowheads="1"/>
            </p:cNvSpPr>
            <p:nvPr/>
          </p:nvSpPr>
          <p:spPr bwMode="auto">
            <a:xfrm>
              <a:off x="3936" y="1056"/>
              <a:ext cx="524"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rgbClr val="FF0066"/>
                  </a:solidFill>
                  <a:ea typeface="楷体_GB2312" pitchFamily="49" charset="-122"/>
                </a:rPr>
                <a:t>1</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p:txBody>
        </p:sp>
        <p:sp>
          <p:nvSpPr>
            <p:cNvPr id="230410" name="Rectangle 10"/>
            <p:cNvSpPr>
              <a:spLocks noChangeArrowheads="1"/>
            </p:cNvSpPr>
            <p:nvPr/>
          </p:nvSpPr>
          <p:spPr bwMode="auto">
            <a:xfrm>
              <a:off x="3360" y="1056"/>
              <a:ext cx="523"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rgbClr val="FF0066"/>
                  </a:solidFill>
                  <a:ea typeface="楷体_GB2312" pitchFamily="49" charset="-122"/>
                </a:rPr>
                <a:t>1</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p:txBody>
        </p:sp>
        <p:sp>
          <p:nvSpPr>
            <p:cNvPr id="230411" name="Rectangle 11"/>
            <p:cNvSpPr>
              <a:spLocks noChangeArrowheads="1"/>
            </p:cNvSpPr>
            <p:nvPr/>
          </p:nvSpPr>
          <p:spPr bwMode="auto">
            <a:xfrm>
              <a:off x="2736" y="1056"/>
              <a:ext cx="571"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rgbClr val="FF0066"/>
                  </a:solidFill>
                  <a:ea typeface="楷体_GB2312" pitchFamily="49" charset="-122"/>
                </a:rPr>
                <a:t>1</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p:txBody>
        </p:sp>
        <p:sp>
          <p:nvSpPr>
            <p:cNvPr id="230412" name="Rectangle 12"/>
            <p:cNvSpPr>
              <a:spLocks noChangeArrowheads="1"/>
            </p:cNvSpPr>
            <p:nvPr/>
          </p:nvSpPr>
          <p:spPr bwMode="auto">
            <a:xfrm>
              <a:off x="2160" y="1056"/>
              <a:ext cx="572"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rgbClr val="FF0066"/>
                  </a:solidFill>
                  <a:ea typeface="楷体_GB2312" pitchFamily="49" charset="-122"/>
                </a:rPr>
                <a:t>1</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p:txBody>
        </p:sp>
        <p:sp>
          <p:nvSpPr>
            <p:cNvPr id="230413" name="Rectangle 13"/>
            <p:cNvSpPr>
              <a:spLocks noChangeArrowheads="1"/>
            </p:cNvSpPr>
            <p:nvPr/>
          </p:nvSpPr>
          <p:spPr bwMode="auto">
            <a:xfrm>
              <a:off x="1584" y="1056"/>
              <a:ext cx="571"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rgbClr val="FF0066"/>
                  </a:solidFill>
                  <a:ea typeface="楷体_GB2312" pitchFamily="49" charset="-122"/>
                </a:rPr>
                <a:t>1</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p:txBody>
        </p:sp>
        <p:sp>
          <p:nvSpPr>
            <p:cNvPr id="230414" name="Rectangle 14"/>
            <p:cNvSpPr>
              <a:spLocks noChangeArrowheads="1"/>
            </p:cNvSpPr>
            <p:nvPr/>
          </p:nvSpPr>
          <p:spPr bwMode="auto">
            <a:xfrm>
              <a:off x="960" y="1056"/>
              <a:ext cx="619"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6000"/>
                </a:lnSpc>
                <a:spcBef>
                  <a:spcPct val="20000"/>
                </a:spcBef>
                <a:buClr>
                  <a:schemeClr val="hlink"/>
                </a:buClr>
                <a:buSzPct val="70000"/>
                <a:buFont typeface="Wingdings" pitchFamily="2" charset="2"/>
                <a:buNone/>
              </a:pPr>
              <a:r>
                <a:rPr kumimoji="0" lang="en-US" altLang="zh-CN" sz="2800">
                  <a:solidFill>
                    <a:srgbClr val="FF0066"/>
                  </a:solidFill>
                  <a:ea typeface="楷体_GB2312" pitchFamily="49" charset="-122"/>
                </a:rPr>
                <a:t>1</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a:p>
              <a:pPr>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a:t>
              </a:r>
            </a:p>
          </p:txBody>
        </p:sp>
        <p:sp>
          <p:nvSpPr>
            <p:cNvPr id="230415" name="Rectangle 15"/>
            <p:cNvSpPr>
              <a:spLocks noChangeArrowheads="1"/>
            </p:cNvSpPr>
            <p:nvPr/>
          </p:nvSpPr>
          <p:spPr bwMode="auto">
            <a:xfrm>
              <a:off x="192" y="1056"/>
              <a:ext cx="714"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0" bIns="0"/>
            <a:lstStyle/>
            <a:p>
              <a:pPr algn="l">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0  0  0</a:t>
              </a:r>
            </a:p>
            <a:p>
              <a:pPr algn="l">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0  0  1</a:t>
              </a:r>
            </a:p>
            <a:p>
              <a:pPr algn="l">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0  1  0</a:t>
              </a:r>
            </a:p>
            <a:p>
              <a:pPr algn="l">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0  1  1</a:t>
              </a:r>
            </a:p>
            <a:p>
              <a:pPr algn="l">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1  0  0</a:t>
              </a:r>
            </a:p>
            <a:p>
              <a:pPr algn="l">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1  0  1</a:t>
              </a:r>
            </a:p>
            <a:p>
              <a:pPr algn="l">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1  1  0</a:t>
              </a:r>
            </a:p>
            <a:p>
              <a:pPr algn="l">
                <a:lnSpc>
                  <a:spcPct val="56000"/>
                </a:lnSpc>
                <a:spcBef>
                  <a:spcPct val="20000"/>
                </a:spcBef>
                <a:buClr>
                  <a:schemeClr val="hlink"/>
                </a:buClr>
                <a:buSzPct val="70000"/>
                <a:buFont typeface="Wingdings" pitchFamily="2" charset="2"/>
                <a:buNone/>
              </a:pPr>
              <a:r>
                <a:rPr kumimoji="0" lang="en-US" altLang="zh-CN" sz="2800">
                  <a:solidFill>
                    <a:schemeClr val="tx1"/>
                  </a:solidFill>
                  <a:ea typeface="楷体_GB2312" pitchFamily="49" charset="-122"/>
                </a:rPr>
                <a:t>1  1  1</a:t>
              </a:r>
            </a:p>
          </p:txBody>
        </p:sp>
        <p:sp>
          <p:nvSpPr>
            <p:cNvPr id="230416" name="Rectangle 16"/>
            <p:cNvSpPr>
              <a:spLocks noChangeArrowheads="1"/>
            </p:cNvSpPr>
            <p:nvPr/>
          </p:nvSpPr>
          <p:spPr bwMode="auto">
            <a:xfrm>
              <a:off x="4713" y="672"/>
              <a:ext cx="52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20000"/>
                </a:spcBef>
                <a:buClr>
                  <a:schemeClr val="hlink"/>
                </a:buClr>
                <a:buSzPct val="70000"/>
                <a:buFont typeface="Wingdings" pitchFamily="2" charset="2"/>
                <a:buNone/>
              </a:pPr>
              <a:endParaRPr kumimoji="0" lang="zh-CN" altLang="en-US" sz="2800" b="0">
                <a:solidFill>
                  <a:schemeClr val="tx1"/>
                </a:solidFill>
                <a:ea typeface="楷体_GB2312" pitchFamily="49" charset="-122"/>
              </a:endParaRPr>
            </a:p>
          </p:txBody>
        </p:sp>
        <p:sp>
          <p:nvSpPr>
            <p:cNvPr id="230417" name="Rectangle 17"/>
            <p:cNvSpPr>
              <a:spLocks noChangeArrowheads="1"/>
            </p:cNvSpPr>
            <p:nvPr/>
          </p:nvSpPr>
          <p:spPr bwMode="auto">
            <a:xfrm>
              <a:off x="4189" y="672"/>
              <a:ext cx="52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20000"/>
                </a:spcBef>
                <a:buClr>
                  <a:schemeClr val="hlink"/>
                </a:buClr>
                <a:buSzPct val="70000"/>
                <a:buFont typeface="Wingdings" pitchFamily="2" charset="2"/>
                <a:buNone/>
              </a:pPr>
              <a:endParaRPr kumimoji="0" lang="zh-CN" altLang="en-US" sz="2800" b="0">
                <a:solidFill>
                  <a:schemeClr val="tx1"/>
                </a:solidFill>
                <a:ea typeface="楷体_GB2312" pitchFamily="49" charset="-122"/>
              </a:endParaRPr>
            </a:p>
          </p:txBody>
        </p:sp>
        <p:sp>
          <p:nvSpPr>
            <p:cNvPr id="230418" name="Rectangle 18"/>
            <p:cNvSpPr>
              <a:spLocks noChangeArrowheads="1"/>
            </p:cNvSpPr>
            <p:nvPr/>
          </p:nvSpPr>
          <p:spPr bwMode="auto">
            <a:xfrm>
              <a:off x="3666" y="672"/>
              <a:ext cx="523"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20000"/>
                </a:spcBef>
                <a:buClr>
                  <a:schemeClr val="hlink"/>
                </a:buClr>
                <a:buSzPct val="70000"/>
                <a:buFont typeface="Wingdings" pitchFamily="2" charset="2"/>
                <a:buNone/>
              </a:pPr>
              <a:endParaRPr kumimoji="0" lang="zh-CN" altLang="en-US" sz="2800" b="0">
                <a:solidFill>
                  <a:schemeClr val="tx1"/>
                </a:solidFill>
                <a:ea typeface="楷体_GB2312" pitchFamily="49" charset="-122"/>
              </a:endParaRPr>
            </a:p>
          </p:txBody>
        </p:sp>
        <p:sp>
          <p:nvSpPr>
            <p:cNvPr id="230419" name="Rectangle 19"/>
            <p:cNvSpPr>
              <a:spLocks noChangeArrowheads="1"/>
            </p:cNvSpPr>
            <p:nvPr/>
          </p:nvSpPr>
          <p:spPr bwMode="auto">
            <a:xfrm>
              <a:off x="3095" y="672"/>
              <a:ext cx="571"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20000"/>
                </a:spcBef>
                <a:buClr>
                  <a:schemeClr val="hlink"/>
                </a:buClr>
                <a:buSzPct val="70000"/>
                <a:buFont typeface="Wingdings" pitchFamily="2" charset="2"/>
                <a:buNone/>
              </a:pPr>
              <a:endParaRPr kumimoji="0" lang="zh-CN" altLang="en-US" sz="2800" b="0">
                <a:solidFill>
                  <a:schemeClr val="tx1"/>
                </a:solidFill>
                <a:ea typeface="楷体_GB2312" pitchFamily="49" charset="-122"/>
              </a:endParaRPr>
            </a:p>
          </p:txBody>
        </p:sp>
        <p:sp>
          <p:nvSpPr>
            <p:cNvPr id="230420" name="Rectangle 20"/>
            <p:cNvSpPr>
              <a:spLocks noChangeArrowheads="1"/>
            </p:cNvSpPr>
            <p:nvPr/>
          </p:nvSpPr>
          <p:spPr bwMode="auto">
            <a:xfrm>
              <a:off x="2523" y="672"/>
              <a:ext cx="57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20000"/>
                </a:spcBef>
                <a:buClr>
                  <a:schemeClr val="hlink"/>
                </a:buClr>
                <a:buSzPct val="70000"/>
                <a:buFont typeface="Wingdings" pitchFamily="2" charset="2"/>
                <a:buNone/>
              </a:pPr>
              <a:endParaRPr kumimoji="0" lang="zh-CN" altLang="en-US" sz="2800" b="0">
                <a:solidFill>
                  <a:schemeClr val="tx1"/>
                </a:solidFill>
                <a:ea typeface="楷体_GB2312" pitchFamily="49" charset="-122"/>
              </a:endParaRPr>
            </a:p>
          </p:txBody>
        </p:sp>
        <p:sp>
          <p:nvSpPr>
            <p:cNvPr id="230421" name="Rectangle 21"/>
            <p:cNvSpPr>
              <a:spLocks noChangeArrowheads="1"/>
            </p:cNvSpPr>
            <p:nvPr/>
          </p:nvSpPr>
          <p:spPr bwMode="auto">
            <a:xfrm>
              <a:off x="1952" y="672"/>
              <a:ext cx="571"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20000"/>
                </a:spcBef>
                <a:buClr>
                  <a:schemeClr val="hlink"/>
                </a:buClr>
                <a:buSzPct val="70000"/>
                <a:buFont typeface="Wingdings" pitchFamily="2" charset="2"/>
                <a:buNone/>
              </a:pPr>
              <a:endParaRPr kumimoji="0" lang="zh-CN" altLang="en-US" sz="2800" b="0">
                <a:solidFill>
                  <a:schemeClr val="tx1"/>
                </a:solidFill>
                <a:ea typeface="楷体_GB2312" pitchFamily="49" charset="-122"/>
              </a:endParaRPr>
            </a:p>
          </p:txBody>
        </p:sp>
        <p:sp>
          <p:nvSpPr>
            <p:cNvPr id="230422" name="Rectangle 22"/>
            <p:cNvSpPr>
              <a:spLocks noChangeArrowheads="1"/>
            </p:cNvSpPr>
            <p:nvPr/>
          </p:nvSpPr>
          <p:spPr bwMode="auto">
            <a:xfrm>
              <a:off x="1333" y="672"/>
              <a:ext cx="619"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20000"/>
                </a:spcBef>
                <a:buClr>
                  <a:schemeClr val="hlink"/>
                </a:buClr>
                <a:buSzPct val="70000"/>
                <a:buFont typeface="Wingdings" pitchFamily="2" charset="2"/>
                <a:buNone/>
              </a:pPr>
              <a:endParaRPr kumimoji="0" lang="zh-CN" altLang="en-US" sz="2800" b="0">
                <a:solidFill>
                  <a:schemeClr val="tx1"/>
                </a:solidFill>
                <a:ea typeface="楷体_GB2312" pitchFamily="49" charset="-122"/>
              </a:endParaRPr>
            </a:p>
          </p:txBody>
        </p:sp>
        <p:sp>
          <p:nvSpPr>
            <p:cNvPr id="230423" name="Rectangle 23"/>
            <p:cNvSpPr>
              <a:spLocks noChangeArrowheads="1"/>
            </p:cNvSpPr>
            <p:nvPr/>
          </p:nvSpPr>
          <p:spPr bwMode="auto">
            <a:xfrm>
              <a:off x="192" y="672"/>
              <a:ext cx="71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0" bIns="0"/>
            <a:lstStyle/>
            <a:p>
              <a:pPr algn="l">
                <a:lnSpc>
                  <a:spcPct val="100000"/>
                </a:lnSpc>
                <a:spcBef>
                  <a:spcPct val="20000"/>
                </a:spcBef>
                <a:buClr>
                  <a:schemeClr val="hlink"/>
                </a:buClr>
                <a:buSzPct val="70000"/>
                <a:buFont typeface="Wingdings" pitchFamily="2" charset="2"/>
                <a:buNone/>
              </a:pPr>
              <a:r>
                <a:rPr kumimoji="0" lang="en-US" altLang="zh-CN" sz="2800" i="1">
                  <a:solidFill>
                    <a:srgbClr val="3333CC"/>
                  </a:solidFill>
                  <a:ea typeface="楷体_GB2312" pitchFamily="49" charset="-122"/>
                </a:rPr>
                <a:t>A B C</a:t>
              </a:r>
            </a:p>
          </p:txBody>
        </p:sp>
        <p:sp>
          <p:nvSpPr>
            <p:cNvPr id="230424" name="Line 24"/>
            <p:cNvSpPr>
              <a:spLocks noChangeShapeType="1"/>
            </p:cNvSpPr>
            <p:nvPr/>
          </p:nvSpPr>
          <p:spPr bwMode="auto">
            <a:xfrm>
              <a:off x="144" y="672"/>
              <a:ext cx="5472" cy="0"/>
            </a:xfrm>
            <a:prstGeom prst="line">
              <a:avLst/>
            </a:prstGeom>
            <a:noFill/>
            <a:ln w="381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5" name="Line 25"/>
            <p:cNvSpPr>
              <a:spLocks noChangeShapeType="1"/>
            </p:cNvSpPr>
            <p:nvPr/>
          </p:nvSpPr>
          <p:spPr bwMode="auto">
            <a:xfrm>
              <a:off x="144" y="1008"/>
              <a:ext cx="547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6" name="Line 26"/>
            <p:cNvSpPr>
              <a:spLocks noChangeShapeType="1"/>
            </p:cNvSpPr>
            <p:nvPr/>
          </p:nvSpPr>
          <p:spPr bwMode="auto">
            <a:xfrm>
              <a:off x="144" y="2688"/>
              <a:ext cx="5472" cy="0"/>
            </a:xfrm>
            <a:prstGeom prst="line">
              <a:avLst/>
            </a:prstGeom>
            <a:noFill/>
            <a:ln w="381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7" name="Line 27"/>
            <p:cNvSpPr>
              <a:spLocks noChangeShapeType="1"/>
            </p:cNvSpPr>
            <p:nvPr/>
          </p:nvSpPr>
          <p:spPr bwMode="auto">
            <a:xfrm>
              <a:off x="144" y="672"/>
              <a:ext cx="0" cy="2016"/>
            </a:xfrm>
            <a:prstGeom prst="line">
              <a:avLst/>
            </a:prstGeom>
            <a:noFill/>
            <a:ln w="381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8" name="Line 28"/>
            <p:cNvSpPr>
              <a:spLocks noChangeShapeType="1"/>
            </p:cNvSpPr>
            <p:nvPr/>
          </p:nvSpPr>
          <p:spPr bwMode="auto">
            <a:xfrm>
              <a:off x="960" y="672"/>
              <a:ext cx="0" cy="20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9" name="Line 29"/>
            <p:cNvSpPr>
              <a:spLocks noChangeShapeType="1"/>
            </p:cNvSpPr>
            <p:nvPr/>
          </p:nvSpPr>
          <p:spPr bwMode="auto">
            <a:xfrm>
              <a:off x="986" y="672"/>
              <a:ext cx="0" cy="20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0" name="Line 30"/>
            <p:cNvSpPr>
              <a:spLocks noChangeShapeType="1"/>
            </p:cNvSpPr>
            <p:nvPr/>
          </p:nvSpPr>
          <p:spPr bwMode="auto">
            <a:xfrm>
              <a:off x="1584" y="672"/>
              <a:ext cx="0" cy="20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1" name="Line 31"/>
            <p:cNvSpPr>
              <a:spLocks noChangeShapeType="1"/>
            </p:cNvSpPr>
            <p:nvPr/>
          </p:nvSpPr>
          <p:spPr bwMode="auto">
            <a:xfrm>
              <a:off x="2160" y="672"/>
              <a:ext cx="0" cy="20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2" name="Line 32"/>
            <p:cNvSpPr>
              <a:spLocks noChangeShapeType="1"/>
            </p:cNvSpPr>
            <p:nvPr/>
          </p:nvSpPr>
          <p:spPr bwMode="auto">
            <a:xfrm>
              <a:off x="2736" y="672"/>
              <a:ext cx="0" cy="20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3" name="Line 33"/>
            <p:cNvSpPr>
              <a:spLocks noChangeShapeType="1"/>
            </p:cNvSpPr>
            <p:nvPr/>
          </p:nvSpPr>
          <p:spPr bwMode="auto">
            <a:xfrm>
              <a:off x="3312" y="672"/>
              <a:ext cx="0" cy="20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4" name="Line 34"/>
            <p:cNvSpPr>
              <a:spLocks noChangeShapeType="1"/>
            </p:cNvSpPr>
            <p:nvPr/>
          </p:nvSpPr>
          <p:spPr bwMode="auto">
            <a:xfrm>
              <a:off x="3888" y="672"/>
              <a:ext cx="0" cy="20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5" name="Line 35"/>
            <p:cNvSpPr>
              <a:spLocks noChangeShapeType="1"/>
            </p:cNvSpPr>
            <p:nvPr/>
          </p:nvSpPr>
          <p:spPr bwMode="auto">
            <a:xfrm>
              <a:off x="4464" y="672"/>
              <a:ext cx="0" cy="20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6" name="Line 36"/>
            <p:cNvSpPr>
              <a:spLocks noChangeShapeType="1"/>
            </p:cNvSpPr>
            <p:nvPr/>
          </p:nvSpPr>
          <p:spPr bwMode="auto">
            <a:xfrm>
              <a:off x="5040" y="672"/>
              <a:ext cx="0" cy="20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7" name="Line 37"/>
            <p:cNvSpPr>
              <a:spLocks noChangeShapeType="1"/>
            </p:cNvSpPr>
            <p:nvPr/>
          </p:nvSpPr>
          <p:spPr bwMode="auto">
            <a:xfrm>
              <a:off x="5616" y="672"/>
              <a:ext cx="0" cy="2016"/>
            </a:xfrm>
            <a:prstGeom prst="line">
              <a:avLst/>
            </a:prstGeom>
            <a:noFill/>
            <a:ln w="381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0438" name="Object 38"/>
            <p:cNvGraphicFramePr>
              <a:graphicFrameLocks noChangeAspect="1"/>
            </p:cNvGraphicFramePr>
            <p:nvPr/>
          </p:nvGraphicFramePr>
          <p:xfrm>
            <a:off x="1043" y="681"/>
            <a:ext cx="502" cy="309"/>
          </p:xfrm>
          <a:graphic>
            <a:graphicData uri="http://schemas.openxmlformats.org/presentationml/2006/ole">
              <mc:AlternateContent xmlns:mc="http://schemas.openxmlformats.org/markup-compatibility/2006">
                <mc:Choice xmlns:v="urn:schemas-microsoft-com:vml" Requires="v">
                  <p:oleObj spid="_x0000_s230467" name="公式" r:id="rId7" imgW="368280" imgH="215640" progId="Equation.3">
                    <p:embed/>
                  </p:oleObj>
                </mc:Choice>
                <mc:Fallback>
                  <p:oleObj name="公式" r:id="rId7" imgW="368280" imgH="215640"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 y="681"/>
                          <a:ext cx="50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39" name="Object 39"/>
            <p:cNvGraphicFramePr>
              <a:graphicFrameLocks noChangeAspect="1"/>
            </p:cNvGraphicFramePr>
            <p:nvPr/>
          </p:nvGraphicFramePr>
          <p:xfrm>
            <a:off x="1584" y="672"/>
            <a:ext cx="554" cy="327"/>
          </p:xfrm>
          <a:graphic>
            <a:graphicData uri="http://schemas.openxmlformats.org/presentationml/2006/ole">
              <mc:AlternateContent xmlns:mc="http://schemas.openxmlformats.org/markup-compatibility/2006">
                <mc:Choice xmlns:v="urn:schemas-microsoft-com:vml" Requires="v">
                  <p:oleObj spid="_x0000_s230468" name="Equation" r:id="rId9" imgW="406080" imgH="228600" progId="Equation.3">
                    <p:embed/>
                  </p:oleObj>
                </mc:Choice>
                <mc:Fallback>
                  <p:oleObj name="Equation" r:id="rId9" imgW="406080" imgH="228600"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4" y="672"/>
                          <a:ext cx="5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40" name="Object 40"/>
            <p:cNvGraphicFramePr>
              <a:graphicFrameLocks noChangeAspect="1"/>
            </p:cNvGraphicFramePr>
            <p:nvPr/>
          </p:nvGraphicFramePr>
          <p:xfrm>
            <a:off x="2160" y="672"/>
            <a:ext cx="555" cy="327"/>
          </p:xfrm>
          <a:graphic>
            <a:graphicData uri="http://schemas.openxmlformats.org/presentationml/2006/ole">
              <mc:AlternateContent xmlns:mc="http://schemas.openxmlformats.org/markup-compatibility/2006">
                <mc:Choice xmlns:v="urn:schemas-microsoft-com:vml" Requires="v">
                  <p:oleObj spid="_x0000_s230469" name="Equation" r:id="rId11" imgW="406080" imgH="228600" progId="Equation.3">
                    <p:embed/>
                  </p:oleObj>
                </mc:Choice>
                <mc:Fallback>
                  <p:oleObj name="Equation" r:id="rId11" imgW="406080" imgH="228600"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0" y="672"/>
                          <a:ext cx="5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41" name="Object 41"/>
            <p:cNvGraphicFramePr>
              <a:graphicFrameLocks noChangeAspect="1"/>
            </p:cNvGraphicFramePr>
            <p:nvPr/>
          </p:nvGraphicFramePr>
          <p:xfrm>
            <a:off x="2736" y="672"/>
            <a:ext cx="536" cy="327"/>
          </p:xfrm>
          <a:graphic>
            <a:graphicData uri="http://schemas.openxmlformats.org/presentationml/2006/ole">
              <mc:AlternateContent xmlns:mc="http://schemas.openxmlformats.org/markup-compatibility/2006">
                <mc:Choice xmlns:v="urn:schemas-microsoft-com:vml" Requires="v">
                  <p:oleObj spid="_x0000_s230470" name="Equation" r:id="rId13" imgW="393480" imgH="228600" progId="Equation.3">
                    <p:embed/>
                  </p:oleObj>
                </mc:Choice>
                <mc:Fallback>
                  <p:oleObj name="Equation" r:id="rId13" imgW="393480" imgH="228600"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6" y="672"/>
                          <a:ext cx="5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42" name="Object 42"/>
            <p:cNvGraphicFramePr>
              <a:graphicFrameLocks noChangeAspect="1"/>
            </p:cNvGraphicFramePr>
            <p:nvPr/>
          </p:nvGraphicFramePr>
          <p:xfrm>
            <a:off x="3312" y="672"/>
            <a:ext cx="571" cy="327"/>
          </p:xfrm>
          <a:graphic>
            <a:graphicData uri="http://schemas.openxmlformats.org/presentationml/2006/ole">
              <mc:AlternateContent xmlns:mc="http://schemas.openxmlformats.org/markup-compatibility/2006">
                <mc:Choice xmlns:v="urn:schemas-microsoft-com:vml" Requires="v">
                  <p:oleObj spid="_x0000_s230471" name="Equation" r:id="rId15" imgW="419040" imgH="228600" progId="Equation.3">
                    <p:embed/>
                  </p:oleObj>
                </mc:Choice>
                <mc:Fallback>
                  <p:oleObj name="Equation" r:id="rId15" imgW="419040" imgH="228600"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12" y="672"/>
                          <a:ext cx="5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43" name="Object 43"/>
            <p:cNvGraphicFramePr>
              <a:graphicFrameLocks noChangeAspect="1"/>
            </p:cNvGraphicFramePr>
            <p:nvPr/>
          </p:nvGraphicFramePr>
          <p:xfrm>
            <a:off x="3888" y="672"/>
            <a:ext cx="554" cy="327"/>
          </p:xfrm>
          <a:graphic>
            <a:graphicData uri="http://schemas.openxmlformats.org/presentationml/2006/ole">
              <mc:AlternateContent xmlns:mc="http://schemas.openxmlformats.org/markup-compatibility/2006">
                <mc:Choice xmlns:v="urn:schemas-microsoft-com:vml" Requires="v">
                  <p:oleObj spid="_x0000_s230472" name="Equation" r:id="rId17" imgW="406080" imgH="228600" progId="Equation.3">
                    <p:embed/>
                  </p:oleObj>
                </mc:Choice>
                <mc:Fallback>
                  <p:oleObj name="Equation" r:id="rId17" imgW="406080" imgH="22860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8" y="672"/>
                          <a:ext cx="5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44" name="Object 44"/>
            <p:cNvGraphicFramePr>
              <a:graphicFrameLocks noChangeAspect="1"/>
            </p:cNvGraphicFramePr>
            <p:nvPr/>
          </p:nvGraphicFramePr>
          <p:xfrm>
            <a:off x="4464" y="672"/>
            <a:ext cx="555" cy="327"/>
          </p:xfrm>
          <a:graphic>
            <a:graphicData uri="http://schemas.openxmlformats.org/presentationml/2006/ole">
              <mc:AlternateContent xmlns:mc="http://schemas.openxmlformats.org/markup-compatibility/2006">
                <mc:Choice xmlns:v="urn:schemas-microsoft-com:vml" Requires="v">
                  <p:oleObj spid="_x0000_s230473" name="Equation" r:id="rId19" imgW="406080" imgH="228600" progId="Equation.3">
                    <p:embed/>
                  </p:oleObj>
                </mc:Choice>
                <mc:Fallback>
                  <p:oleObj name="Equation" r:id="rId19" imgW="406080" imgH="228600"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64" y="672"/>
                          <a:ext cx="5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45" name="Object 45"/>
            <p:cNvGraphicFramePr>
              <a:graphicFrameLocks noChangeAspect="1"/>
            </p:cNvGraphicFramePr>
            <p:nvPr/>
          </p:nvGraphicFramePr>
          <p:xfrm>
            <a:off x="5040" y="720"/>
            <a:ext cx="554" cy="254"/>
          </p:xfrm>
          <a:graphic>
            <a:graphicData uri="http://schemas.openxmlformats.org/presentationml/2006/ole">
              <mc:AlternateContent xmlns:mc="http://schemas.openxmlformats.org/markup-compatibility/2006">
                <mc:Choice xmlns:v="urn:schemas-microsoft-com:vml" Requires="v">
                  <p:oleObj spid="_x0000_s230474" name="Equation" r:id="rId21" imgW="406080" imgH="177480" progId="Equation.3">
                    <p:embed/>
                  </p:oleObj>
                </mc:Choice>
                <mc:Fallback>
                  <p:oleObj name="Equation" r:id="rId21" imgW="406080" imgH="177480" progId="Equation.3">
                    <p:embed/>
                    <p:pic>
                      <p:nvPicPr>
                        <p:cNvPr id="0" name="Object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40" y="720"/>
                          <a:ext cx="55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0446" name="Text Box 46"/>
          <p:cNvSpPr txBox="1">
            <a:spLocks noChangeArrowheads="1"/>
          </p:cNvSpPr>
          <p:nvPr/>
        </p:nvSpPr>
        <p:spPr bwMode="auto">
          <a:xfrm>
            <a:off x="714375" y="4505325"/>
            <a:ext cx="9144000" cy="51911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FFFF"/>
                </a:solidFill>
                <a:miter lim="800000"/>
                <a:headEnd/>
                <a:tailEnd/>
              </a14:hiddenLine>
            </a:ext>
          </a:extLst>
        </p:spPr>
        <p:txBody>
          <a:bodyPr>
            <a:spAutoFit/>
          </a:bodyPr>
          <a:lstStyle/>
          <a:p>
            <a:pPr algn="l">
              <a:lnSpc>
                <a:spcPct val="100000"/>
              </a:lnSpc>
              <a:spcBef>
                <a:spcPct val="0"/>
              </a:spcBef>
              <a:buSzTx/>
            </a:pPr>
            <a:r>
              <a:rPr lang="en-US" altLang="zh-CN" sz="2800">
                <a:solidFill>
                  <a:srgbClr val="0033CC"/>
                </a:solidFill>
              </a:rPr>
              <a:t>(1) </a:t>
            </a:r>
            <a:r>
              <a:rPr lang="zh-CN" altLang="zh-CN" sz="2800">
                <a:solidFill>
                  <a:schemeClr val="tx1"/>
                </a:solidFill>
              </a:rPr>
              <a:t>任</a:t>
            </a:r>
            <a:r>
              <a:rPr lang="zh-CN" altLang="en-US" sz="2800">
                <a:solidFill>
                  <a:schemeClr val="tx1"/>
                </a:solidFill>
              </a:rPr>
              <a:t>一</a:t>
            </a:r>
            <a:r>
              <a:rPr lang="zh-CN" altLang="zh-CN" sz="2800">
                <a:solidFill>
                  <a:schemeClr val="tx1"/>
                </a:solidFill>
              </a:rPr>
              <a:t>最小项，只有一组对应变量取值使其值为</a:t>
            </a:r>
            <a:r>
              <a:rPr lang="zh-CN" altLang="en-US" sz="2800">
                <a:solidFill>
                  <a:schemeClr val="tx1"/>
                </a:solidFill>
              </a:rPr>
              <a:t> </a:t>
            </a:r>
            <a:r>
              <a:rPr lang="zh-CN" altLang="zh-CN" sz="2800">
                <a:solidFill>
                  <a:srgbClr val="FF0066"/>
                </a:solidFill>
              </a:rPr>
              <a:t>1</a:t>
            </a:r>
            <a:r>
              <a:rPr lang="en-US" altLang="zh-CN" sz="2800">
                <a:solidFill>
                  <a:srgbClr val="FF0066"/>
                </a:solidFill>
              </a:rPr>
              <a:t> </a:t>
            </a:r>
            <a:r>
              <a:rPr lang="zh-CN" altLang="zh-CN" sz="2800">
                <a:solidFill>
                  <a:schemeClr val="tx1"/>
                </a:solidFill>
              </a:rPr>
              <a:t>；</a:t>
            </a:r>
            <a:endParaRPr lang="zh-CN" altLang="en-US" sz="2800">
              <a:solidFill>
                <a:schemeClr val="tx1"/>
              </a:solidFill>
            </a:endParaRPr>
          </a:p>
        </p:txBody>
      </p:sp>
      <p:sp>
        <p:nvSpPr>
          <p:cNvPr id="230447" name="Text Box 47"/>
          <p:cNvSpPr txBox="1">
            <a:spLocks noChangeArrowheads="1"/>
          </p:cNvSpPr>
          <p:nvPr/>
        </p:nvSpPr>
        <p:spPr bwMode="auto">
          <a:xfrm>
            <a:off x="1066800" y="5434013"/>
            <a:ext cx="1219200" cy="955675"/>
          </a:xfrm>
          <a:prstGeom prst="rect">
            <a:avLst/>
          </a:prstGeom>
          <a:solidFill>
            <a:srgbClr val="CCFFFF"/>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i="1">
                <a:solidFill>
                  <a:srgbClr val="3333CC"/>
                </a:solidFill>
              </a:rPr>
              <a:t>A B C</a:t>
            </a:r>
            <a:r>
              <a:rPr lang="en-US" altLang="zh-CN" sz="2800">
                <a:solidFill>
                  <a:srgbClr val="3333CC"/>
                </a:solidFill>
              </a:rPr>
              <a:t> </a:t>
            </a:r>
          </a:p>
          <a:p>
            <a:pPr algn="l" eaLnBrk="0" hangingPunct="0">
              <a:lnSpc>
                <a:spcPct val="100000"/>
              </a:lnSpc>
              <a:spcBef>
                <a:spcPct val="0"/>
              </a:spcBef>
              <a:buSzTx/>
            </a:pPr>
            <a:r>
              <a:rPr lang="en-US" altLang="zh-CN" sz="2800">
                <a:solidFill>
                  <a:srgbClr val="3333CC"/>
                </a:solidFill>
              </a:rPr>
              <a:t> 0 0 1</a:t>
            </a:r>
          </a:p>
        </p:txBody>
      </p:sp>
      <p:sp>
        <p:nvSpPr>
          <p:cNvPr id="230448" name="AutoShape 48"/>
          <p:cNvSpPr>
            <a:spLocks noChangeArrowheads="1"/>
          </p:cNvSpPr>
          <p:nvPr/>
        </p:nvSpPr>
        <p:spPr bwMode="auto">
          <a:xfrm>
            <a:off x="2438400" y="5848350"/>
            <a:ext cx="577850" cy="120650"/>
          </a:xfrm>
          <a:prstGeom prst="rightArrow">
            <a:avLst>
              <a:gd name="adj1" fmla="val 50000"/>
              <a:gd name="adj2" fmla="val 119737"/>
            </a:avLst>
          </a:prstGeom>
          <a:solidFill>
            <a:srgbClr val="CCFFFF"/>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30449" name="Text Box 49"/>
          <p:cNvSpPr txBox="1">
            <a:spLocks noChangeArrowheads="1"/>
          </p:cNvSpPr>
          <p:nvPr/>
        </p:nvSpPr>
        <p:spPr bwMode="auto">
          <a:xfrm>
            <a:off x="5029200" y="5448300"/>
            <a:ext cx="1169988" cy="955675"/>
          </a:xfrm>
          <a:prstGeom prst="rect">
            <a:avLst/>
          </a:prstGeom>
          <a:solidFill>
            <a:srgbClr val="CCFFFF"/>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SzTx/>
            </a:pPr>
            <a:r>
              <a:rPr lang="en-US" altLang="zh-CN" sz="2800" i="1">
                <a:solidFill>
                  <a:srgbClr val="3333CC"/>
                </a:solidFill>
              </a:rPr>
              <a:t>A B C</a:t>
            </a:r>
            <a:r>
              <a:rPr lang="en-US" altLang="zh-CN" sz="2800">
                <a:solidFill>
                  <a:srgbClr val="3333CC"/>
                </a:solidFill>
              </a:rPr>
              <a:t> </a:t>
            </a:r>
          </a:p>
          <a:p>
            <a:pPr algn="l" eaLnBrk="0" hangingPunct="0">
              <a:lnSpc>
                <a:spcPct val="100000"/>
              </a:lnSpc>
              <a:spcBef>
                <a:spcPct val="0"/>
              </a:spcBef>
              <a:buSzTx/>
            </a:pPr>
            <a:r>
              <a:rPr lang="en-US" altLang="zh-CN" sz="2800">
                <a:solidFill>
                  <a:srgbClr val="3333CC"/>
                </a:solidFill>
              </a:rPr>
              <a:t> 1 0 1</a:t>
            </a:r>
          </a:p>
        </p:txBody>
      </p:sp>
      <p:sp>
        <p:nvSpPr>
          <p:cNvPr id="230450" name="AutoShape 50"/>
          <p:cNvSpPr>
            <a:spLocks noChangeArrowheads="1"/>
          </p:cNvSpPr>
          <p:nvPr/>
        </p:nvSpPr>
        <p:spPr bwMode="auto">
          <a:xfrm>
            <a:off x="6400800" y="5891213"/>
            <a:ext cx="577850" cy="120650"/>
          </a:xfrm>
          <a:prstGeom prst="rightArrow">
            <a:avLst>
              <a:gd name="adj1" fmla="val 50000"/>
              <a:gd name="adj2" fmla="val 119737"/>
            </a:avLst>
          </a:prstGeom>
          <a:solidFill>
            <a:srgbClr val="CCFFFF"/>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30451" name="Rectangle 51"/>
          <p:cNvSpPr>
            <a:spLocks noChangeArrowheads="1"/>
          </p:cNvSpPr>
          <p:nvPr/>
        </p:nvSpPr>
        <p:spPr bwMode="auto">
          <a:xfrm>
            <a:off x="0" y="4978400"/>
            <a:ext cx="9144000" cy="15668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52" name="Text Box 52"/>
          <p:cNvSpPr txBox="1">
            <a:spLocks noChangeArrowheads="1"/>
          </p:cNvSpPr>
          <p:nvPr/>
        </p:nvSpPr>
        <p:spPr bwMode="auto">
          <a:xfrm>
            <a:off x="700088" y="5100638"/>
            <a:ext cx="6115050" cy="519112"/>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FFFF"/>
                </a:solidFill>
                <a:miter lim="800000"/>
                <a:headEnd/>
                <a:tailEnd/>
              </a14:hiddenLine>
            </a:ext>
          </a:extLst>
        </p:spPr>
        <p:txBody>
          <a:bodyPr>
            <a:spAutoFit/>
          </a:bodyPr>
          <a:lstStyle/>
          <a:p>
            <a:pPr algn="l">
              <a:lnSpc>
                <a:spcPct val="100000"/>
              </a:lnSpc>
              <a:spcBef>
                <a:spcPct val="0"/>
              </a:spcBef>
              <a:buSzTx/>
            </a:pPr>
            <a:r>
              <a:rPr lang="en-US" altLang="zh-CN" sz="2800">
                <a:solidFill>
                  <a:srgbClr val="0033CC"/>
                </a:solidFill>
              </a:rPr>
              <a:t>(2) </a:t>
            </a:r>
            <a:r>
              <a:rPr lang="zh-CN" altLang="zh-CN" sz="2800">
                <a:solidFill>
                  <a:schemeClr val="tx1"/>
                </a:solidFill>
              </a:rPr>
              <a:t>任意两个最小项的乘积为</a:t>
            </a:r>
            <a:r>
              <a:rPr lang="zh-CN" altLang="en-US" sz="2800">
                <a:solidFill>
                  <a:schemeClr val="tx1"/>
                </a:solidFill>
              </a:rPr>
              <a:t> </a:t>
            </a:r>
            <a:r>
              <a:rPr lang="zh-CN" altLang="zh-CN" sz="2800">
                <a:solidFill>
                  <a:srgbClr val="FF0066"/>
                </a:solidFill>
              </a:rPr>
              <a:t>0</a:t>
            </a:r>
            <a:r>
              <a:rPr lang="en-US" altLang="zh-CN" sz="2800">
                <a:solidFill>
                  <a:srgbClr val="FF0066"/>
                </a:solidFill>
              </a:rPr>
              <a:t> </a:t>
            </a:r>
            <a:r>
              <a:rPr lang="zh-CN" altLang="en-US" sz="2800">
                <a:solidFill>
                  <a:schemeClr val="tx1"/>
                </a:solidFill>
              </a:rPr>
              <a:t>；</a:t>
            </a:r>
          </a:p>
        </p:txBody>
      </p:sp>
      <p:sp>
        <p:nvSpPr>
          <p:cNvPr id="230453" name="Rectangle 53"/>
          <p:cNvSpPr>
            <a:spLocks noChangeArrowheads="1"/>
          </p:cNvSpPr>
          <p:nvPr/>
        </p:nvSpPr>
        <p:spPr bwMode="auto">
          <a:xfrm>
            <a:off x="685800" y="5695950"/>
            <a:ext cx="49276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0033CC"/>
                </a:solidFill>
              </a:rPr>
              <a:t>(3) </a:t>
            </a:r>
            <a:r>
              <a:rPr lang="zh-CN" altLang="zh-CN" sz="2800">
                <a:solidFill>
                  <a:schemeClr val="tx1"/>
                </a:solidFill>
              </a:rPr>
              <a:t>全体最小项之和为</a:t>
            </a:r>
            <a:r>
              <a:rPr lang="zh-CN" altLang="en-US" sz="2800">
                <a:solidFill>
                  <a:schemeClr val="tx1"/>
                </a:solidFill>
              </a:rPr>
              <a:t> </a:t>
            </a:r>
            <a:r>
              <a:rPr lang="zh-CN" altLang="zh-CN" sz="2800">
                <a:solidFill>
                  <a:srgbClr val="FF0066"/>
                </a:solidFill>
              </a:rPr>
              <a:t>1</a:t>
            </a:r>
            <a:r>
              <a:rPr lang="en-US" altLang="zh-CN" sz="2800">
                <a:solidFill>
                  <a:srgbClr val="FF0066"/>
                </a:solidFill>
              </a:rPr>
              <a:t> </a:t>
            </a:r>
            <a:r>
              <a:rPr lang="zh-CN" altLang="en-US" sz="2800">
                <a:solidFill>
                  <a:schemeClr val="tx1"/>
                </a:solidFill>
              </a:rPr>
              <a:t>。</a:t>
            </a:r>
          </a:p>
        </p:txBody>
      </p:sp>
      <p:sp>
        <p:nvSpPr>
          <p:cNvPr id="230454" name="AutoShape 54">
            <a:hlinkClick r:id="rId2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30406"/>
                                        </p:tgtEl>
                                        <p:attrNameLst>
                                          <p:attrName>style.visibility</p:attrName>
                                        </p:attrNameLst>
                                      </p:cBhvr>
                                      <p:to>
                                        <p:strVal val="visible"/>
                                      </p:to>
                                    </p:set>
                                    <p:animEffect transition="in" filter="barn(outVertical)">
                                      <p:cBhvr>
                                        <p:cTn id="7" dur="500"/>
                                        <p:tgtEl>
                                          <p:spTgt spid="2304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46">
                                            <p:txEl>
                                              <p:pRg st="0" end="0"/>
                                            </p:txEl>
                                          </p:spTgt>
                                        </p:tgtEl>
                                        <p:attrNameLst>
                                          <p:attrName>style.visibility</p:attrName>
                                        </p:attrNameLst>
                                      </p:cBhvr>
                                      <p:to>
                                        <p:strVal val="visible"/>
                                      </p:to>
                                    </p:set>
                                    <p:animEffect transition="in" filter="wipe(left)">
                                      <p:cBhvr>
                                        <p:cTn id="12" dur="500"/>
                                        <p:tgtEl>
                                          <p:spTgt spid="23044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0404">
                                            <p:txEl>
                                              <p:pRg st="0" end="0"/>
                                            </p:txEl>
                                          </p:spTgt>
                                        </p:tgtEl>
                                        <p:attrNameLst>
                                          <p:attrName>style.visibility</p:attrName>
                                        </p:attrNameLst>
                                      </p:cBhvr>
                                      <p:to>
                                        <p:strVal val="visible"/>
                                      </p:to>
                                    </p:set>
                                    <p:animEffect transition="in" filter="wipe(left)">
                                      <p:cBhvr>
                                        <p:cTn id="17" dur="500"/>
                                        <p:tgtEl>
                                          <p:spTgt spid="2304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30447"/>
                                        </p:tgtEl>
                                        <p:attrNameLst>
                                          <p:attrName>style.visibility</p:attrName>
                                        </p:attrNameLst>
                                      </p:cBhvr>
                                      <p:to>
                                        <p:strVal val="visible"/>
                                      </p:to>
                                    </p:set>
                                    <p:anim calcmode="lin" valueType="num">
                                      <p:cBhvr>
                                        <p:cTn id="22" dur="500" fill="hold"/>
                                        <p:tgtEl>
                                          <p:spTgt spid="230447"/>
                                        </p:tgtEl>
                                        <p:attrNameLst>
                                          <p:attrName>ppt_w</p:attrName>
                                        </p:attrNameLst>
                                      </p:cBhvr>
                                      <p:tavLst>
                                        <p:tav tm="0">
                                          <p:val>
                                            <p:fltVal val="0"/>
                                          </p:val>
                                        </p:tav>
                                        <p:tav tm="100000">
                                          <p:val>
                                            <p:strVal val="#ppt_w"/>
                                          </p:val>
                                        </p:tav>
                                      </p:tavLst>
                                    </p:anim>
                                    <p:anim calcmode="lin" valueType="num">
                                      <p:cBhvr>
                                        <p:cTn id="23" dur="500" fill="hold"/>
                                        <p:tgtEl>
                                          <p:spTgt spid="230447"/>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0448"/>
                                        </p:tgtEl>
                                        <p:attrNameLst>
                                          <p:attrName>style.visibility</p:attrName>
                                        </p:attrNameLst>
                                      </p:cBhvr>
                                      <p:to>
                                        <p:strVal val="visible"/>
                                      </p:to>
                                    </p:set>
                                    <p:animEffect transition="in" filter="wipe(left)">
                                      <p:cBhvr>
                                        <p:cTn id="28" dur="500"/>
                                        <p:tgtEl>
                                          <p:spTgt spid="2304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30403"/>
                                        </p:tgtEl>
                                        <p:attrNameLst>
                                          <p:attrName>style.visibility</p:attrName>
                                        </p:attrNameLst>
                                      </p:cBhvr>
                                      <p:to>
                                        <p:strVal val="visible"/>
                                      </p:to>
                                    </p:set>
                                    <p:animEffect transition="in" filter="wipe(left)">
                                      <p:cBhvr>
                                        <p:cTn id="33" dur="500"/>
                                        <p:tgtEl>
                                          <p:spTgt spid="23040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230449"/>
                                        </p:tgtEl>
                                        <p:attrNameLst>
                                          <p:attrName>style.visibility</p:attrName>
                                        </p:attrNameLst>
                                      </p:cBhvr>
                                      <p:to>
                                        <p:strVal val="visible"/>
                                      </p:to>
                                    </p:set>
                                    <p:anim calcmode="lin" valueType="num">
                                      <p:cBhvr>
                                        <p:cTn id="38" dur="500" fill="hold"/>
                                        <p:tgtEl>
                                          <p:spTgt spid="230449"/>
                                        </p:tgtEl>
                                        <p:attrNameLst>
                                          <p:attrName>ppt_w</p:attrName>
                                        </p:attrNameLst>
                                      </p:cBhvr>
                                      <p:tavLst>
                                        <p:tav tm="0">
                                          <p:val>
                                            <p:fltVal val="0"/>
                                          </p:val>
                                        </p:tav>
                                        <p:tav tm="100000">
                                          <p:val>
                                            <p:strVal val="#ppt_w"/>
                                          </p:val>
                                        </p:tav>
                                      </p:tavLst>
                                    </p:anim>
                                    <p:anim calcmode="lin" valueType="num">
                                      <p:cBhvr>
                                        <p:cTn id="39" dur="500" fill="hold"/>
                                        <p:tgtEl>
                                          <p:spTgt spid="230449"/>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30450"/>
                                        </p:tgtEl>
                                        <p:attrNameLst>
                                          <p:attrName>style.visibility</p:attrName>
                                        </p:attrNameLst>
                                      </p:cBhvr>
                                      <p:to>
                                        <p:strVal val="visible"/>
                                      </p:to>
                                    </p:set>
                                    <p:animEffect transition="in" filter="wipe(left)">
                                      <p:cBhvr>
                                        <p:cTn id="44" dur="500"/>
                                        <p:tgtEl>
                                          <p:spTgt spid="23045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30402"/>
                                        </p:tgtEl>
                                        <p:attrNameLst>
                                          <p:attrName>style.visibility</p:attrName>
                                        </p:attrNameLst>
                                      </p:cBhvr>
                                      <p:to>
                                        <p:strVal val="visible"/>
                                      </p:to>
                                    </p:set>
                                    <p:animEffect transition="in" filter="wipe(left)">
                                      <p:cBhvr>
                                        <p:cTn id="49" dur="500"/>
                                        <p:tgtEl>
                                          <p:spTgt spid="23040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0451"/>
                                        </p:tgtEl>
                                        <p:attrNameLst>
                                          <p:attrName>style.visibility</p:attrName>
                                        </p:attrNameLst>
                                      </p:cBhvr>
                                      <p:to>
                                        <p:strVal val="visible"/>
                                      </p:to>
                                    </p:set>
                                    <p:animEffect transition="in" filter="wipe(left)">
                                      <p:cBhvr>
                                        <p:cTn id="54" dur="500"/>
                                        <p:tgtEl>
                                          <p:spTgt spid="2304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30452">
                                            <p:txEl>
                                              <p:pRg st="0" end="0"/>
                                            </p:txEl>
                                          </p:spTgt>
                                        </p:tgtEl>
                                        <p:attrNameLst>
                                          <p:attrName>style.visibility</p:attrName>
                                        </p:attrNameLst>
                                      </p:cBhvr>
                                      <p:to>
                                        <p:strVal val="visible"/>
                                      </p:to>
                                    </p:set>
                                    <p:animEffect transition="in" filter="wipe(left)">
                                      <p:cBhvr>
                                        <p:cTn id="59" dur="500"/>
                                        <p:tgtEl>
                                          <p:spTgt spid="230452">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30453">
                                            <p:txEl>
                                              <p:pRg st="0" end="0"/>
                                            </p:txEl>
                                          </p:spTgt>
                                        </p:tgtEl>
                                        <p:attrNameLst>
                                          <p:attrName>style.visibility</p:attrName>
                                        </p:attrNameLst>
                                      </p:cBhvr>
                                      <p:to>
                                        <p:strVal val="visible"/>
                                      </p:to>
                                    </p:set>
                                    <p:animEffect transition="in" filter="wipe(left)">
                                      <p:cBhvr>
                                        <p:cTn id="64" dur="500"/>
                                        <p:tgtEl>
                                          <p:spTgt spid="2304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build="p" autoUpdateAnimBg="0"/>
      <p:bldP spid="230446" grpId="0" build="p" autoUpdateAnimBg="0"/>
      <p:bldP spid="230447" grpId="0" animBg="1" autoUpdateAnimBg="0"/>
      <p:bldP spid="230448" grpId="0" animBg="1"/>
      <p:bldP spid="230449" grpId="0" animBg="1" autoUpdateAnimBg="0"/>
      <p:bldP spid="230450" grpId="0" animBg="1"/>
      <p:bldP spid="230451" grpId="0" animBg="1"/>
      <p:bldP spid="230452" grpId="0" build="p" autoUpdateAnimBg="0"/>
      <p:bldP spid="23045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503" name="Rectangle 79"/>
          <p:cNvSpPr>
            <a:spLocks noGrp="1" noRot="1" noChangeArrowheads="1"/>
          </p:cNvSpPr>
          <p:nvPr>
            <p:ph type="title"/>
          </p:nvPr>
        </p:nvSpPr>
        <p:spPr/>
        <p:txBody>
          <a:bodyPr/>
          <a:lstStyle/>
          <a:p>
            <a:endParaRPr lang="zh-CN" altLang="en-US"/>
          </a:p>
        </p:txBody>
      </p:sp>
      <p:sp>
        <p:nvSpPr>
          <p:cNvPr id="231426" name="Rectangle 2"/>
          <p:cNvSpPr>
            <a:spLocks noGrp="1" noRot="1" noChangeArrowheads="1"/>
          </p:cNvSpPr>
          <p:nvPr>
            <p:ph type="body" idx="1"/>
          </p:nvPr>
        </p:nvSpPr>
        <p:spPr>
          <a:xfrm>
            <a:off x="323850" y="981075"/>
            <a:ext cx="5562600" cy="1655763"/>
          </a:xfrm>
        </p:spPr>
        <p:txBody>
          <a:bodyPr/>
          <a:lstStyle/>
          <a:p>
            <a:r>
              <a:rPr lang="zh-CN" altLang="en-US" b="1"/>
              <a:t>同一个逻辑函数，其表达式的形式可以多种多样的。</a:t>
            </a:r>
          </a:p>
          <a:p>
            <a:pPr>
              <a:buFont typeface="Wingdings" pitchFamily="2" charset="2"/>
              <a:buNone/>
            </a:pPr>
            <a:r>
              <a:rPr lang="zh-CN" altLang="en-US" b="1"/>
              <a:t>例</a:t>
            </a:r>
          </a:p>
        </p:txBody>
      </p:sp>
      <p:graphicFrame>
        <p:nvGraphicFramePr>
          <p:cNvPr id="231427" name="Group 3"/>
          <p:cNvGraphicFramePr>
            <a:graphicFrameLocks noGrp="1"/>
          </p:cNvGraphicFramePr>
          <p:nvPr>
            <p:ph sz="quarter" idx="4294967295"/>
          </p:nvPr>
        </p:nvGraphicFramePr>
        <p:xfrm>
          <a:off x="6191250" y="1787525"/>
          <a:ext cx="2952750" cy="4175760"/>
        </p:xfrm>
        <a:graphic>
          <a:graphicData uri="http://schemas.openxmlformats.org/drawingml/2006/table">
            <a:tbl>
              <a:tblPr/>
              <a:tblGrid>
                <a:gridCol w="738188"/>
                <a:gridCol w="738187"/>
                <a:gridCol w="738188"/>
                <a:gridCol w="738187"/>
              </a:tblGrid>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Calibri" pitchFamily="34" charset="0"/>
                          <a:ea typeface="宋体" pitchFamily="2" charset="-122"/>
                          <a:cs typeface="Times New Roman" pitchFamily="18" charset="0"/>
                        </a:rPr>
                        <a:t>A</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Calibri" pitchFamily="34" charset="0"/>
                          <a:ea typeface="宋体" pitchFamily="2" charset="-122"/>
                          <a:cs typeface="Times New Roman" pitchFamily="18" charset="0"/>
                        </a:rPr>
                        <a:t>B</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smtClean="0">
                          <a:ln>
                            <a:noFill/>
                          </a:ln>
                          <a:solidFill>
                            <a:srgbClr val="CC6600"/>
                          </a:solidFill>
                          <a:effectLst/>
                          <a:latin typeface="Calibri" pitchFamily="34" charset="0"/>
                          <a:ea typeface="宋体" pitchFamily="2" charset="-122"/>
                          <a:cs typeface="Times New Roman" pitchFamily="18" charset="0"/>
                        </a:rPr>
                        <a:t>Y</a:t>
                      </a:r>
                      <a:endParaRPr kumimoji="0" lang="en-US" altLang="zh-CN" sz="28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1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1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4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1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1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6600"/>
                          </a:solidFill>
                          <a:effectLst/>
                          <a:latin typeface="Calibri" pitchFamily="34" charset="0"/>
                          <a:ea typeface="宋体" pitchFamily="2" charset="-122"/>
                          <a:cs typeface="Times New Roman" pitchFamily="18" charset="0"/>
                        </a:rPr>
                        <a:t>0</a:t>
                      </a:r>
                      <a:endParaRPr kumimoji="0" lang="en-US" altLang="zh-CN" sz="2400" b="1" i="0" u="none" strike="noStrike" cap="none" normalizeH="0" baseline="0" smtClean="0">
                        <a:ln>
                          <a:noFill/>
                        </a:ln>
                        <a:solidFill>
                          <a:srgbClr val="CC66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31479" name="Object 55"/>
          <p:cNvGraphicFramePr>
            <a:graphicFrameLocks noChangeAspect="1"/>
          </p:cNvGraphicFramePr>
          <p:nvPr/>
        </p:nvGraphicFramePr>
        <p:xfrm>
          <a:off x="382588" y="2708275"/>
          <a:ext cx="5484812" cy="600075"/>
        </p:xfrm>
        <a:graphic>
          <a:graphicData uri="http://schemas.openxmlformats.org/presentationml/2006/ole">
            <mc:AlternateContent xmlns:mc="http://schemas.openxmlformats.org/markup-compatibility/2006">
              <mc:Choice xmlns:v="urn:schemas-microsoft-com:vml" Requires="v">
                <p:oleObj spid="_x0000_s231508" name="公式" r:id="rId3" imgW="2260600" imgH="241300" progId="Equation.3">
                  <p:embed/>
                </p:oleObj>
              </mc:Choice>
              <mc:Fallback>
                <p:oleObj name="公式" r:id="rId3" imgW="2260600" imgH="241300"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2708275"/>
                        <a:ext cx="5484812"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80" name="Object 56"/>
          <p:cNvGraphicFramePr>
            <a:graphicFrameLocks noChangeAspect="1"/>
          </p:cNvGraphicFramePr>
          <p:nvPr/>
        </p:nvGraphicFramePr>
        <p:xfrm>
          <a:off x="382588" y="3355975"/>
          <a:ext cx="4281487" cy="677863"/>
        </p:xfrm>
        <a:graphic>
          <a:graphicData uri="http://schemas.openxmlformats.org/presentationml/2006/ole">
            <mc:AlternateContent xmlns:mc="http://schemas.openxmlformats.org/markup-compatibility/2006">
              <mc:Choice xmlns:v="urn:schemas-microsoft-com:vml" Requires="v">
                <p:oleObj spid="_x0000_s231509" name="公式" r:id="rId5" imgW="1675673" imgH="266584" progId="Equation.3">
                  <p:embed/>
                </p:oleObj>
              </mc:Choice>
              <mc:Fallback>
                <p:oleObj name="公式" r:id="rId5" imgW="1675673" imgH="266584"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588" y="3355975"/>
                        <a:ext cx="4281487"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81" name="Object 57"/>
          <p:cNvGraphicFramePr>
            <a:graphicFrameLocks noChangeAspect="1"/>
          </p:cNvGraphicFramePr>
          <p:nvPr/>
        </p:nvGraphicFramePr>
        <p:xfrm>
          <a:off x="382588" y="4076700"/>
          <a:ext cx="4572000" cy="627063"/>
        </p:xfrm>
        <a:graphic>
          <a:graphicData uri="http://schemas.openxmlformats.org/presentationml/2006/ole">
            <mc:AlternateContent xmlns:mc="http://schemas.openxmlformats.org/markup-compatibility/2006">
              <mc:Choice xmlns:v="urn:schemas-microsoft-com:vml" Requires="v">
                <p:oleObj spid="_x0000_s231510" name="公式" r:id="rId7" imgW="1765300" imgH="241300" progId="Equation.3">
                  <p:embed/>
                </p:oleObj>
              </mc:Choice>
              <mc:Fallback>
                <p:oleObj name="公式" r:id="rId7" imgW="1765300" imgH="241300"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588" y="4076700"/>
                        <a:ext cx="457200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82" name="Rectangle 58"/>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1483" name="Text Box 59"/>
          <p:cNvSpPr txBox="1">
            <a:spLocks noChangeArrowheads="1"/>
          </p:cNvSpPr>
          <p:nvPr/>
        </p:nvSpPr>
        <p:spPr bwMode="auto">
          <a:xfrm>
            <a:off x="5940425" y="1125538"/>
            <a:ext cx="2808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pPr>
            <a:r>
              <a:rPr kumimoji="0" lang="zh-CN" altLang="en-US" sz="2800">
                <a:solidFill>
                  <a:schemeClr val="tx1"/>
                </a:solidFill>
                <a:latin typeface="Arial" charset="0"/>
              </a:rPr>
              <a:t>真值表相同</a:t>
            </a:r>
          </a:p>
        </p:txBody>
      </p:sp>
      <p:sp>
        <p:nvSpPr>
          <p:cNvPr id="231484" name="Rectangle 60"/>
          <p:cNvSpPr>
            <a:spLocks noRot="1" noChangeArrowheads="1"/>
          </p:cNvSpPr>
          <p:nvPr/>
        </p:nvSpPr>
        <p:spPr bwMode="auto">
          <a:xfrm>
            <a:off x="0" y="4797425"/>
            <a:ext cx="4194175"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00000"/>
              </a:lnSpc>
              <a:spcBef>
                <a:spcPct val="20000"/>
              </a:spcBef>
              <a:buClr>
                <a:schemeClr val="hlink"/>
              </a:buClr>
              <a:buSzPct val="70000"/>
              <a:buFont typeface="Wingdings" pitchFamily="2" charset="2"/>
              <a:buNone/>
            </a:pPr>
            <a:r>
              <a:rPr kumimoji="0" lang="zh-CN" altLang="en-US" sz="2800">
                <a:solidFill>
                  <a:schemeClr val="tx1"/>
                </a:solidFill>
                <a:ea typeface="楷体_GB2312" pitchFamily="49" charset="-122"/>
              </a:rPr>
              <a:t>标准与或式也相同</a:t>
            </a:r>
          </a:p>
        </p:txBody>
      </p:sp>
      <p:sp>
        <p:nvSpPr>
          <p:cNvPr id="231486" name="Rectangle 62"/>
          <p:cNvSpPr>
            <a:spLocks noRot="1" noChangeArrowheads="1"/>
          </p:cNvSpPr>
          <p:nvPr/>
        </p:nvSpPr>
        <p:spPr bwMode="auto">
          <a:xfrm>
            <a:off x="0" y="6283325"/>
            <a:ext cx="6588125"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00000"/>
              </a:lnSpc>
              <a:spcBef>
                <a:spcPct val="20000"/>
              </a:spcBef>
              <a:buClr>
                <a:schemeClr val="hlink"/>
              </a:buClr>
              <a:buSzPct val="70000"/>
              <a:buFont typeface="Wingdings" pitchFamily="2" charset="2"/>
              <a:buNone/>
            </a:pPr>
            <a:r>
              <a:rPr kumimoji="0" lang="zh-CN" altLang="en-US" sz="2800">
                <a:solidFill>
                  <a:schemeClr val="tx1"/>
                </a:solidFill>
                <a:ea typeface="楷体_GB2312" pitchFamily="49" charset="-122"/>
              </a:rPr>
              <a:t>标准与或式与真值表有直接对应关系</a:t>
            </a:r>
          </a:p>
        </p:txBody>
      </p:sp>
      <p:sp>
        <p:nvSpPr>
          <p:cNvPr id="231487" name="AutoShape 63">
            <a:hlinkClick r:id="rId9"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1502" name="Object 78"/>
          <p:cNvGraphicFramePr>
            <a:graphicFrameLocks noChangeAspect="1"/>
          </p:cNvGraphicFramePr>
          <p:nvPr/>
        </p:nvGraphicFramePr>
        <p:xfrm>
          <a:off x="0" y="5445125"/>
          <a:ext cx="5867400" cy="566738"/>
        </p:xfrm>
        <a:graphic>
          <a:graphicData uri="http://schemas.openxmlformats.org/presentationml/2006/ole">
            <mc:AlternateContent xmlns:mc="http://schemas.openxmlformats.org/markup-compatibility/2006">
              <mc:Choice xmlns:v="urn:schemas-microsoft-com:vml" Requires="v">
                <p:oleObj spid="_x0000_s231511" name="Equation" r:id="rId10" imgW="2234880" imgH="215640" progId="Equation.DSMT4">
                  <p:embed/>
                </p:oleObj>
              </mc:Choice>
              <mc:Fallback>
                <p:oleObj name="Equation" r:id="rId10" imgW="2234880" imgH="215640" progId="Equation.DSMT4">
                  <p:embed/>
                  <p:pic>
                    <p:nvPicPr>
                      <p:cNvPr id="0" name="Object 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5445125"/>
                        <a:ext cx="58674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1479"/>
                                        </p:tgtEl>
                                        <p:attrNameLst>
                                          <p:attrName>style.visibility</p:attrName>
                                        </p:attrNameLst>
                                      </p:cBhvr>
                                      <p:to>
                                        <p:strVal val="visible"/>
                                      </p:to>
                                    </p:set>
                                    <p:animEffect transition="in" filter="wipe(left)">
                                      <p:cBhvr>
                                        <p:cTn id="7" dur="500"/>
                                        <p:tgtEl>
                                          <p:spTgt spid="231479"/>
                                        </p:tgtEl>
                                      </p:cBhvr>
                                    </p:animEffect>
                                  </p:childTnLst>
                                </p:cTn>
                              </p:par>
                              <p:par>
                                <p:cTn id="8" presetID="22" presetClass="entr" presetSubtype="8" fill="hold" nodeType="withEffect">
                                  <p:stCondLst>
                                    <p:cond delay="0"/>
                                  </p:stCondLst>
                                  <p:childTnLst>
                                    <p:set>
                                      <p:cBhvr>
                                        <p:cTn id="9" dur="1" fill="hold">
                                          <p:stCondLst>
                                            <p:cond delay="0"/>
                                          </p:stCondLst>
                                        </p:cTn>
                                        <p:tgtEl>
                                          <p:spTgt spid="231480"/>
                                        </p:tgtEl>
                                        <p:attrNameLst>
                                          <p:attrName>style.visibility</p:attrName>
                                        </p:attrNameLst>
                                      </p:cBhvr>
                                      <p:to>
                                        <p:strVal val="visible"/>
                                      </p:to>
                                    </p:set>
                                    <p:animEffect transition="in" filter="wipe(left)">
                                      <p:cBhvr>
                                        <p:cTn id="10" dur="500"/>
                                        <p:tgtEl>
                                          <p:spTgt spid="231480"/>
                                        </p:tgtEl>
                                      </p:cBhvr>
                                    </p:animEffect>
                                  </p:childTnLst>
                                </p:cTn>
                              </p:par>
                              <p:par>
                                <p:cTn id="11" presetID="22" presetClass="entr" presetSubtype="8" fill="hold" nodeType="withEffect">
                                  <p:stCondLst>
                                    <p:cond delay="0"/>
                                  </p:stCondLst>
                                  <p:childTnLst>
                                    <p:set>
                                      <p:cBhvr>
                                        <p:cTn id="12" dur="1" fill="hold">
                                          <p:stCondLst>
                                            <p:cond delay="0"/>
                                          </p:stCondLst>
                                        </p:cTn>
                                        <p:tgtEl>
                                          <p:spTgt spid="231481"/>
                                        </p:tgtEl>
                                        <p:attrNameLst>
                                          <p:attrName>style.visibility</p:attrName>
                                        </p:attrNameLst>
                                      </p:cBhvr>
                                      <p:to>
                                        <p:strVal val="visible"/>
                                      </p:to>
                                    </p:set>
                                    <p:animEffect transition="in" filter="wipe(left)">
                                      <p:cBhvr>
                                        <p:cTn id="13" dur="500"/>
                                        <p:tgtEl>
                                          <p:spTgt spid="2314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1483"/>
                                        </p:tgtEl>
                                        <p:attrNameLst>
                                          <p:attrName>style.visibility</p:attrName>
                                        </p:attrNameLst>
                                      </p:cBhvr>
                                      <p:to>
                                        <p:strVal val="visible"/>
                                      </p:to>
                                    </p:set>
                                    <p:animEffect transition="in" filter="wipe(left)">
                                      <p:cBhvr>
                                        <p:cTn id="18" dur="500"/>
                                        <p:tgtEl>
                                          <p:spTgt spid="231483"/>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231427"/>
                                        </p:tgtEl>
                                        <p:attrNameLst>
                                          <p:attrName>style.visibility</p:attrName>
                                        </p:attrNameLst>
                                      </p:cBhvr>
                                      <p:to>
                                        <p:strVal val="visible"/>
                                      </p:to>
                                    </p:set>
                                    <p:animEffect transition="in" filter="wipe(up)">
                                      <p:cBhvr>
                                        <p:cTn id="22" dur="3000"/>
                                        <p:tgtEl>
                                          <p:spTgt spid="2314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1484"/>
                                        </p:tgtEl>
                                        <p:attrNameLst>
                                          <p:attrName>style.visibility</p:attrName>
                                        </p:attrNameLst>
                                      </p:cBhvr>
                                      <p:to>
                                        <p:strVal val="visible"/>
                                      </p:to>
                                    </p:set>
                                    <p:animEffect transition="in" filter="wipe(left)">
                                      <p:cBhvr>
                                        <p:cTn id="27" dur="500"/>
                                        <p:tgtEl>
                                          <p:spTgt spid="231484"/>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31502"/>
                                        </p:tgtEl>
                                        <p:attrNameLst>
                                          <p:attrName>style.visibility</p:attrName>
                                        </p:attrNameLst>
                                      </p:cBhvr>
                                      <p:to>
                                        <p:strVal val="visible"/>
                                      </p:to>
                                    </p:set>
                                    <p:animEffect transition="in" filter="wipe(left)">
                                      <p:cBhvr>
                                        <p:cTn id="31" dur="500"/>
                                        <p:tgtEl>
                                          <p:spTgt spid="2315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1486"/>
                                        </p:tgtEl>
                                        <p:attrNameLst>
                                          <p:attrName>style.visibility</p:attrName>
                                        </p:attrNameLst>
                                      </p:cBhvr>
                                      <p:to>
                                        <p:strVal val="visible"/>
                                      </p:to>
                                    </p:set>
                                    <p:animEffect transition="in" filter="wipe(left)">
                                      <p:cBhvr>
                                        <p:cTn id="36" dur="500"/>
                                        <p:tgtEl>
                                          <p:spTgt spid="23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83" grpId="0"/>
      <p:bldP spid="23148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2450" name="Group 2"/>
          <p:cNvGrpSpPr>
            <a:grpSpLocks/>
          </p:cNvGrpSpPr>
          <p:nvPr/>
        </p:nvGrpSpPr>
        <p:grpSpPr bwMode="auto">
          <a:xfrm>
            <a:off x="409575" y="3209925"/>
            <a:ext cx="8534400" cy="3014663"/>
            <a:chOff x="276" y="1158"/>
            <a:chExt cx="5376" cy="1899"/>
          </a:xfrm>
        </p:grpSpPr>
        <p:grpSp>
          <p:nvGrpSpPr>
            <p:cNvPr id="232451" name="Group 3"/>
            <p:cNvGrpSpPr>
              <a:grpSpLocks/>
            </p:cNvGrpSpPr>
            <p:nvPr/>
          </p:nvGrpSpPr>
          <p:grpSpPr bwMode="auto">
            <a:xfrm>
              <a:off x="276" y="1158"/>
              <a:ext cx="5376" cy="1899"/>
              <a:chOff x="233" y="2005"/>
              <a:chExt cx="5376" cy="1899"/>
            </a:xfrm>
          </p:grpSpPr>
          <p:sp>
            <p:nvSpPr>
              <p:cNvPr id="232452" name="Rectangle 4"/>
              <p:cNvSpPr>
                <a:spLocks noChangeArrowheads="1"/>
              </p:cNvSpPr>
              <p:nvPr/>
            </p:nvSpPr>
            <p:spPr bwMode="auto">
              <a:xfrm>
                <a:off x="1577" y="2023"/>
                <a:ext cx="672" cy="187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3" name="Rectangle 5"/>
              <p:cNvSpPr>
                <a:spLocks noChangeArrowheads="1"/>
              </p:cNvSpPr>
              <p:nvPr/>
            </p:nvSpPr>
            <p:spPr bwMode="auto">
              <a:xfrm>
                <a:off x="2249" y="2005"/>
                <a:ext cx="672" cy="187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4" name="Rectangle 6"/>
              <p:cNvSpPr>
                <a:spLocks noChangeArrowheads="1"/>
              </p:cNvSpPr>
              <p:nvPr/>
            </p:nvSpPr>
            <p:spPr bwMode="auto">
              <a:xfrm>
                <a:off x="2921" y="2032"/>
                <a:ext cx="672" cy="187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5" name="Rectangle 7"/>
              <p:cNvSpPr>
                <a:spLocks noChangeArrowheads="1"/>
              </p:cNvSpPr>
              <p:nvPr/>
            </p:nvSpPr>
            <p:spPr bwMode="auto">
              <a:xfrm>
                <a:off x="3593" y="2005"/>
                <a:ext cx="672" cy="1872"/>
              </a:xfrm>
              <a:prstGeom prst="rect">
                <a:avLst/>
              </a:prstGeom>
              <a:solidFill>
                <a:srgbClr val="CCFFFF"/>
              </a:solidFill>
              <a:ln>
                <a:noFill/>
              </a:ln>
              <a:effectLst/>
              <a:extLs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6" name="Rectangle 8"/>
              <p:cNvSpPr>
                <a:spLocks noChangeArrowheads="1"/>
              </p:cNvSpPr>
              <p:nvPr/>
            </p:nvSpPr>
            <p:spPr bwMode="auto">
              <a:xfrm>
                <a:off x="4265" y="2005"/>
                <a:ext cx="672" cy="187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7" name="Rectangle 9"/>
              <p:cNvSpPr>
                <a:spLocks noChangeArrowheads="1"/>
              </p:cNvSpPr>
              <p:nvPr/>
            </p:nvSpPr>
            <p:spPr bwMode="auto">
              <a:xfrm>
                <a:off x="4937" y="2023"/>
                <a:ext cx="672" cy="187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8" name="Rectangle 10"/>
              <p:cNvSpPr>
                <a:spLocks noChangeArrowheads="1"/>
              </p:cNvSpPr>
              <p:nvPr/>
            </p:nvSpPr>
            <p:spPr bwMode="auto">
              <a:xfrm>
                <a:off x="905" y="2014"/>
                <a:ext cx="672" cy="187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9" name="Rectangle 11"/>
              <p:cNvSpPr>
                <a:spLocks noChangeArrowheads="1"/>
              </p:cNvSpPr>
              <p:nvPr/>
            </p:nvSpPr>
            <p:spPr bwMode="auto">
              <a:xfrm>
                <a:off x="233" y="2005"/>
                <a:ext cx="672" cy="187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60" name="Rectangle 12"/>
              <p:cNvSpPr>
                <a:spLocks noChangeArrowheads="1"/>
              </p:cNvSpPr>
              <p:nvPr/>
            </p:nvSpPr>
            <p:spPr bwMode="auto">
              <a:xfrm>
                <a:off x="233" y="2023"/>
                <a:ext cx="5376" cy="1872"/>
              </a:xfrm>
              <a:prstGeom prst="rect">
                <a:avLst/>
              </a:prstGeom>
              <a:noFill/>
              <a:ln w="38100">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61" name="Line 13"/>
              <p:cNvSpPr>
                <a:spLocks noChangeShapeType="1"/>
              </p:cNvSpPr>
              <p:nvPr/>
            </p:nvSpPr>
            <p:spPr bwMode="auto">
              <a:xfrm>
                <a:off x="233" y="2503"/>
                <a:ext cx="5376" cy="0"/>
              </a:xfrm>
              <a:prstGeom prst="line">
                <a:avLst/>
              </a:prstGeom>
              <a:noFill/>
              <a:ln w="57150" cmpd="thinThick">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2" name="Line 14"/>
              <p:cNvSpPr>
                <a:spLocks noChangeShapeType="1"/>
              </p:cNvSpPr>
              <p:nvPr/>
            </p:nvSpPr>
            <p:spPr bwMode="auto">
              <a:xfrm>
                <a:off x="905" y="2023"/>
                <a:ext cx="0" cy="187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3" name="Line 15"/>
              <p:cNvSpPr>
                <a:spLocks noChangeShapeType="1"/>
              </p:cNvSpPr>
              <p:nvPr/>
            </p:nvSpPr>
            <p:spPr bwMode="auto">
              <a:xfrm>
                <a:off x="1577" y="2023"/>
                <a:ext cx="0" cy="187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4" name="Line 16"/>
              <p:cNvSpPr>
                <a:spLocks noChangeShapeType="1"/>
              </p:cNvSpPr>
              <p:nvPr/>
            </p:nvSpPr>
            <p:spPr bwMode="auto">
              <a:xfrm>
                <a:off x="233" y="2983"/>
                <a:ext cx="5376"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5" name="Line 17"/>
              <p:cNvSpPr>
                <a:spLocks noChangeShapeType="1"/>
              </p:cNvSpPr>
              <p:nvPr/>
            </p:nvSpPr>
            <p:spPr bwMode="auto">
              <a:xfrm>
                <a:off x="2249" y="2023"/>
                <a:ext cx="0" cy="187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6" name="Line 18"/>
              <p:cNvSpPr>
                <a:spLocks noChangeShapeType="1"/>
              </p:cNvSpPr>
              <p:nvPr/>
            </p:nvSpPr>
            <p:spPr bwMode="auto">
              <a:xfrm>
                <a:off x="3593" y="2023"/>
                <a:ext cx="0" cy="187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7" name="Line 19"/>
              <p:cNvSpPr>
                <a:spLocks noChangeShapeType="1"/>
              </p:cNvSpPr>
              <p:nvPr/>
            </p:nvSpPr>
            <p:spPr bwMode="auto">
              <a:xfrm>
                <a:off x="4265" y="2023"/>
                <a:ext cx="0" cy="187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8" name="Line 20"/>
              <p:cNvSpPr>
                <a:spLocks noChangeShapeType="1"/>
              </p:cNvSpPr>
              <p:nvPr/>
            </p:nvSpPr>
            <p:spPr bwMode="auto">
              <a:xfrm>
                <a:off x="4937" y="2023"/>
                <a:ext cx="0" cy="187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9" name="Line 21"/>
              <p:cNvSpPr>
                <a:spLocks noChangeShapeType="1"/>
              </p:cNvSpPr>
              <p:nvPr/>
            </p:nvSpPr>
            <p:spPr bwMode="auto">
              <a:xfrm>
                <a:off x="233" y="3415"/>
                <a:ext cx="5376"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2470" name="Line 22"/>
            <p:cNvSpPr>
              <a:spLocks noChangeShapeType="1"/>
            </p:cNvSpPr>
            <p:nvPr/>
          </p:nvSpPr>
          <p:spPr bwMode="auto">
            <a:xfrm>
              <a:off x="2928" y="1182"/>
              <a:ext cx="0" cy="187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2471" name="Text Box 23"/>
          <p:cNvSpPr txBox="1">
            <a:spLocks noChangeArrowheads="1"/>
          </p:cNvSpPr>
          <p:nvPr/>
        </p:nvSpPr>
        <p:spPr bwMode="auto">
          <a:xfrm>
            <a:off x="889000" y="668338"/>
            <a:ext cx="371951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FF0066"/>
                </a:solidFill>
              </a:rPr>
              <a:t>最小项的编号：</a:t>
            </a:r>
          </a:p>
        </p:txBody>
      </p:sp>
      <p:sp>
        <p:nvSpPr>
          <p:cNvPr id="232472" name="Text Box 24"/>
          <p:cNvSpPr txBox="1">
            <a:spLocks noChangeArrowheads="1"/>
          </p:cNvSpPr>
          <p:nvPr/>
        </p:nvSpPr>
        <p:spPr bwMode="auto">
          <a:xfrm>
            <a:off x="123825" y="1219200"/>
            <a:ext cx="90201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zh-CN" altLang="en-US" sz="2800">
                <a:solidFill>
                  <a:srgbClr val="3333CC"/>
                </a:solidFill>
              </a:rPr>
              <a:t>        把与最小项对应的变量取值当成二进制数，与之</a:t>
            </a:r>
          </a:p>
          <a:p>
            <a:pPr algn="l" eaLnBrk="0" hangingPunct="0">
              <a:lnSpc>
                <a:spcPct val="100000"/>
              </a:lnSpc>
              <a:spcBef>
                <a:spcPct val="0"/>
              </a:spcBef>
              <a:buSzTx/>
            </a:pPr>
            <a:r>
              <a:rPr lang="zh-CN" altLang="en-US" sz="2800">
                <a:solidFill>
                  <a:srgbClr val="3333CC"/>
                </a:solidFill>
              </a:rPr>
              <a:t>相应的十进制数，就是该最小项的编号，用 </a:t>
            </a:r>
            <a:r>
              <a:rPr lang="en-US" altLang="zh-CN" sz="2800" i="1">
                <a:solidFill>
                  <a:srgbClr val="FF0066"/>
                </a:solidFill>
              </a:rPr>
              <a:t>m</a:t>
            </a:r>
            <a:r>
              <a:rPr lang="en-US" altLang="zh-CN" sz="2800" i="1" baseline="-25000">
                <a:solidFill>
                  <a:srgbClr val="FF0066"/>
                </a:solidFill>
              </a:rPr>
              <a:t>i </a:t>
            </a:r>
            <a:r>
              <a:rPr lang="zh-CN" altLang="en-US" sz="2800">
                <a:solidFill>
                  <a:srgbClr val="3333CC"/>
                </a:solidFill>
              </a:rPr>
              <a:t>表示。</a:t>
            </a:r>
          </a:p>
        </p:txBody>
      </p:sp>
      <p:sp>
        <p:nvSpPr>
          <p:cNvPr id="232473" name="Text Box 25"/>
          <p:cNvSpPr txBox="1">
            <a:spLocks noChangeArrowheads="1"/>
          </p:cNvSpPr>
          <p:nvPr/>
        </p:nvSpPr>
        <p:spPr bwMode="auto">
          <a:xfrm>
            <a:off x="895350" y="2374900"/>
            <a:ext cx="73136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chemeClr val="tx1"/>
                </a:solidFill>
                <a:latin typeface="宋体" pitchFamily="2" charset="-122"/>
              </a:rPr>
              <a:t>对应规律：</a:t>
            </a:r>
            <a:r>
              <a:rPr lang="zh-CN" altLang="en-US" sz="2800">
                <a:solidFill>
                  <a:srgbClr val="FF0066"/>
                </a:solidFill>
                <a:latin typeface="宋体" pitchFamily="2" charset="-122"/>
                <a:sym typeface="Symbol" pitchFamily="18" charset="2"/>
              </a:rPr>
              <a:t>原变量  </a:t>
            </a:r>
            <a:r>
              <a:rPr lang="en-US" altLang="zh-CN" sz="2800">
                <a:solidFill>
                  <a:srgbClr val="FF0066"/>
                </a:solidFill>
              </a:rPr>
              <a:t>1</a:t>
            </a:r>
            <a:r>
              <a:rPr lang="en-US" altLang="zh-CN" sz="2800">
                <a:solidFill>
                  <a:srgbClr val="FF3300"/>
                </a:solidFill>
                <a:latin typeface="宋体" pitchFamily="2" charset="-122"/>
              </a:rPr>
              <a:t>  </a:t>
            </a:r>
            <a:r>
              <a:rPr lang="en-US" altLang="zh-CN" sz="2800">
                <a:solidFill>
                  <a:schemeClr val="tx1"/>
                </a:solidFill>
                <a:latin typeface="宋体" pitchFamily="2" charset="-122"/>
                <a:sym typeface="Symbol" pitchFamily="18" charset="2"/>
              </a:rPr>
              <a:t> </a:t>
            </a:r>
            <a:r>
              <a:rPr lang="zh-CN" altLang="en-US" sz="2800">
                <a:solidFill>
                  <a:srgbClr val="0033CC"/>
                </a:solidFill>
                <a:latin typeface="宋体" pitchFamily="2" charset="-122"/>
                <a:sym typeface="Symbol" pitchFamily="18" charset="2"/>
              </a:rPr>
              <a:t>反变量  </a:t>
            </a:r>
            <a:r>
              <a:rPr lang="en-US" altLang="zh-CN" sz="2800">
                <a:solidFill>
                  <a:srgbClr val="0033CC"/>
                </a:solidFill>
                <a:sym typeface="Symbol" pitchFamily="18" charset="2"/>
              </a:rPr>
              <a:t>0</a:t>
            </a:r>
          </a:p>
        </p:txBody>
      </p:sp>
      <p:graphicFrame>
        <p:nvGraphicFramePr>
          <p:cNvPr id="232474" name="Object 26"/>
          <p:cNvGraphicFramePr>
            <a:graphicFrameLocks noChangeAspect="1"/>
          </p:cNvGraphicFramePr>
          <p:nvPr/>
        </p:nvGraphicFramePr>
        <p:xfrm>
          <a:off x="511175" y="3363913"/>
          <a:ext cx="908050" cy="519112"/>
        </p:xfrm>
        <a:graphic>
          <a:graphicData uri="http://schemas.openxmlformats.org/presentationml/2006/ole">
            <mc:AlternateContent xmlns:mc="http://schemas.openxmlformats.org/markup-compatibility/2006">
              <mc:Choice xmlns:v="urn:schemas-microsoft-com:vml" Requires="v">
                <p:oleObj spid="_x0000_s232516" name="公式" r:id="rId3" imgW="419040" imgH="228600" progId="Equation.3">
                  <p:embed/>
                </p:oleObj>
              </mc:Choice>
              <mc:Fallback>
                <p:oleObj name="公式" r:id="rId3" imgW="419040" imgH="22860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3363913"/>
                        <a:ext cx="908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75" name="Object 27"/>
          <p:cNvGraphicFramePr>
            <a:graphicFrameLocks noChangeAspect="1"/>
          </p:cNvGraphicFramePr>
          <p:nvPr/>
        </p:nvGraphicFramePr>
        <p:xfrm>
          <a:off x="1587500" y="3363913"/>
          <a:ext cx="879475" cy="519112"/>
        </p:xfrm>
        <a:graphic>
          <a:graphicData uri="http://schemas.openxmlformats.org/presentationml/2006/ole">
            <mc:AlternateContent xmlns:mc="http://schemas.openxmlformats.org/markup-compatibility/2006">
              <mc:Choice xmlns:v="urn:schemas-microsoft-com:vml" Requires="v">
                <p:oleObj spid="_x0000_s232517" name="公式" r:id="rId5" imgW="406080" imgH="228600" progId="Equation.3">
                  <p:embed/>
                </p:oleObj>
              </mc:Choice>
              <mc:Fallback>
                <p:oleObj name="公式" r:id="rId5" imgW="406080" imgH="2286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500" y="3363913"/>
                        <a:ext cx="87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76" name="Object 28"/>
          <p:cNvGraphicFramePr>
            <a:graphicFrameLocks noChangeAspect="1"/>
          </p:cNvGraphicFramePr>
          <p:nvPr/>
        </p:nvGraphicFramePr>
        <p:xfrm>
          <a:off x="2635250" y="3363913"/>
          <a:ext cx="881063" cy="519112"/>
        </p:xfrm>
        <a:graphic>
          <a:graphicData uri="http://schemas.openxmlformats.org/presentationml/2006/ole">
            <mc:AlternateContent xmlns:mc="http://schemas.openxmlformats.org/markup-compatibility/2006">
              <mc:Choice xmlns:v="urn:schemas-microsoft-com:vml" Requires="v">
                <p:oleObj spid="_x0000_s232518" name="公式" r:id="rId7" imgW="406080" imgH="228600" progId="Equation.3">
                  <p:embed/>
                </p:oleObj>
              </mc:Choice>
              <mc:Fallback>
                <p:oleObj name="公式" r:id="rId7" imgW="40608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5250" y="3363913"/>
                        <a:ext cx="881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77" name="Object 29"/>
          <p:cNvGraphicFramePr>
            <a:graphicFrameLocks noChangeAspect="1"/>
          </p:cNvGraphicFramePr>
          <p:nvPr/>
        </p:nvGraphicFramePr>
        <p:xfrm>
          <a:off x="3700463" y="3379788"/>
          <a:ext cx="796925" cy="488950"/>
        </p:xfrm>
        <a:graphic>
          <a:graphicData uri="http://schemas.openxmlformats.org/presentationml/2006/ole">
            <mc:AlternateContent xmlns:mc="http://schemas.openxmlformats.org/markup-compatibility/2006">
              <mc:Choice xmlns:v="urn:schemas-microsoft-com:vml" Requires="v">
                <p:oleObj spid="_x0000_s232519" name="公式" r:id="rId9" imgW="368280" imgH="215640" progId="Equation.3">
                  <p:embed/>
                </p:oleObj>
              </mc:Choice>
              <mc:Fallback>
                <p:oleObj name="公式" r:id="rId9" imgW="368280" imgH="21564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0463" y="3379788"/>
                        <a:ext cx="7969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78" name="Object 30"/>
          <p:cNvGraphicFramePr>
            <a:graphicFrameLocks noChangeAspect="1"/>
          </p:cNvGraphicFramePr>
          <p:nvPr/>
        </p:nvGraphicFramePr>
        <p:xfrm>
          <a:off x="4764088" y="3378200"/>
          <a:ext cx="823912" cy="490538"/>
        </p:xfrm>
        <a:graphic>
          <a:graphicData uri="http://schemas.openxmlformats.org/presentationml/2006/ole">
            <mc:AlternateContent xmlns:mc="http://schemas.openxmlformats.org/markup-compatibility/2006">
              <mc:Choice xmlns:v="urn:schemas-microsoft-com:vml" Requires="v">
                <p:oleObj spid="_x0000_s232520" name="公式" r:id="rId11" imgW="380880" imgH="215640" progId="Equation.3">
                  <p:embed/>
                </p:oleObj>
              </mc:Choice>
              <mc:Fallback>
                <p:oleObj name="公式" r:id="rId11" imgW="380880" imgH="21564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4088" y="3378200"/>
                        <a:ext cx="82391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79" name="Object 31"/>
          <p:cNvGraphicFramePr>
            <a:graphicFrameLocks noChangeAspect="1"/>
          </p:cNvGraphicFramePr>
          <p:nvPr/>
        </p:nvGraphicFramePr>
        <p:xfrm>
          <a:off x="5813425" y="3363913"/>
          <a:ext cx="879475" cy="519112"/>
        </p:xfrm>
        <a:graphic>
          <a:graphicData uri="http://schemas.openxmlformats.org/presentationml/2006/ole">
            <mc:AlternateContent xmlns:mc="http://schemas.openxmlformats.org/markup-compatibility/2006">
              <mc:Choice xmlns:v="urn:schemas-microsoft-com:vml" Requires="v">
                <p:oleObj spid="_x0000_s232521" name="公式" r:id="rId13" imgW="406080" imgH="228600" progId="Equation.3">
                  <p:embed/>
                </p:oleObj>
              </mc:Choice>
              <mc:Fallback>
                <p:oleObj name="公式" r:id="rId13" imgW="406080" imgH="22860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13425" y="3363913"/>
                        <a:ext cx="87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80" name="Object 32"/>
          <p:cNvGraphicFramePr>
            <a:graphicFrameLocks noChangeAspect="1"/>
          </p:cNvGraphicFramePr>
          <p:nvPr/>
        </p:nvGraphicFramePr>
        <p:xfrm>
          <a:off x="6889750" y="3363913"/>
          <a:ext cx="881063" cy="519112"/>
        </p:xfrm>
        <a:graphic>
          <a:graphicData uri="http://schemas.openxmlformats.org/presentationml/2006/ole">
            <mc:AlternateContent xmlns:mc="http://schemas.openxmlformats.org/markup-compatibility/2006">
              <mc:Choice xmlns:v="urn:schemas-microsoft-com:vml" Requires="v">
                <p:oleObj spid="_x0000_s232522" name="公式" r:id="rId15" imgW="406080" imgH="228600" progId="Equation.3">
                  <p:embed/>
                </p:oleObj>
              </mc:Choice>
              <mc:Fallback>
                <p:oleObj name="公式" r:id="rId15" imgW="406080" imgH="22860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89750" y="3363913"/>
                        <a:ext cx="881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81" name="Object 33"/>
          <p:cNvGraphicFramePr>
            <a:graphicFrameLocks noChangeAspect="1"/>
          </p:cNvGraphicFramePr>
          <p:nvPr/>
        </p:nvGraphicFramePr>
        <p:xfrm>
          <a:off x="7959725" y="3463925"/>
          <a:ext cx="879475" cy="403225"/>
        </p:xfrm>
        <a:graphic>
          <a:graphicData uri="http://schemas.openxmlformats.org/presentationml/2006/ole">
            <mc:AlternateContent xmlns:mc="http://schemas.openxmlformats.org/markup-compatibility/2006">
              <mc:Choice xmlns:v="urn:schemas-microsoft-com:vml" Requires="v">
                <p:oleObj spid="_x0000_s232523" name="公式" r:id="rId17" imgW="406080" imgH="177480" progId="Equation.3">
                  <p:embed/>
                </p:oleObj>
              </mc:Choice>
              <mc:Fallback>
                <p:oleObj name="公式" r:id="rId17" imgW="406080" imgH="17748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59725" y="3463925"/>
                        <a:ext cx="879475"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82" name="Line 34"/>
          <p:cNvSpPr>
            <a:spLocks noChangeShapeType="1"/>
          </p:cNvSpPr>
          <p:nvPr/>
        </p:nvSpPr>
        <p:spPr bwMode="auto">
          <a:xfrm>
            <a:off x="1501775" y="3282950"/>
            <a:ext cx="15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83" name="Text Box 35"/>
          <p:cNvSpPr txBox="1">
            <a:spLocks noChangeArrowheads="1"/>
          </p:cNvSpPr>
          <p:nvPr/>
        </p:nvSpPr>
        <p:spPr bwMode="auto">
          <a:xfrm>
            <a:off x="485775" y="4156075"/>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SzTx/>
            </a:pPr>
            <a:r>
              <a:rPr lang="en-US" altLang="zh-CN" sz="2800">
                <a:solidFill>
                  <a:srgbClr val="FF0066"/>
                </a:solidFill>
              </a:rPr>
              <a:t>0 0 0</a:t>
            </a:r>
          </a:p>
        </p:txBody>
      </p:sp>
      <p:sp>
        <p:nvSpPr>
          <p:cNvPr id="232484" name="Text Box 36"/>
          <p:cNvSpPr txBox="1">
            <a:spLocks noChangeArrowheads="1"/>
          </p:cNvSpPr>
          <p:nvPr/>
        </p:nvSpPr>
        <p:spPr bwMode="auto">
          <a:xfrm>
            <a:off x="1541463" y="4156075"/>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SzTx/>
            </a:pPr>
            <a:r>
              <a:rPr lang="en-US" altLang="zh-CN" sz="2800">
                <a:solidFill>
                  <a:srgbClr val="3333CC"/>
                </a:solidFill>
              </a:rPr>
              <a:t>0 0 1</a:t>
            </a:r>
          </a:p>
        </p:txBody>
      </p:sp>
      <p:sp>
        <p:nvSpPr>
          <p:cNvPr id="232485" name="Text Box 37"/>
          <p:cNvSpPr txBox="1">
            <a:spLocks noChangeArrowheads="1"/>
          </p:cNvSpPr>
          <p:nvPr/>
        </p:nvSpPr>
        <p:spPr bwMode="auto">
          <a:xfrm>
            <a:off x="2597150" y="4156075"/>
            <a:ext cx="8953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SzTx/>
            </a:pPr>
            <a:r>
              <a:rPr lang="en-US" altLang="zh-CN" sz="2800">
                <a:solidFill>
                  <a:srgbClr val="FF0066"/>
                </a:solidFill>
              </a:rPr>
              <a:t>0 1 0</a:t>
            </a:r>
          </a:p>
        </p:txBody>
      </p:sp>
      <p:sp>
        <p:nvSpPr>
          <p:cNvPr id="232486" name="Text Box 38"/>
          <p:cNvSpPr txBox="1">
            <a:spLocks noChangeArrowheads="1"/>
          </p:cNvSpPr>
          <p:nvPr/>
        </p:nvSpPr>
        <p:spPr bwMode="auto">
          <a:xfrm>
            <a:off x="3652838" y="4156075"/>
            <a:ext cx="8953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SzTx/>
            </a:pPr>
            <a:r>
              <a:rPr lang="en-US" altLang="zh-CN" sz="2800">
                <a:solidFill>
                  <a:srgbClr val="3333CC"/>
                </a:solidFill>
              </a:rPr>
              <a:t>0 1 1</a:t>
            </a:r>
          </a:p>
        </p:txBody>
      </p:sp>
      <p:sp>
        <p:nvSpPr>
          <p:cNvPr id="232487" name="Text Box 39"/>
          <p:cNvSpPr txBox="1">
            <a:spLocks noChangeArrowheads="1"/>
          </p:cNvSpPr>
          <p:nvPr/>
        </p:nvSpPr>
        <p:spPr bwMode="auto">
          <a:xfrm>
            <a:off x="4708525" y="4156075"/>
            <a:ext cx="8953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FF0066"/>
                </a:solidFill>
              </a:rPr>
              <a:t>1 0 0</a:t>
            </a:r>
          </a:p>
        </p:txBody>
      </p:sp>
      <p:sp>
        <p:nvSpPr>
          <p:cNvPr id="232488" name="Text Box 40"/>
          <p:cNvSpPr txBox="1">
            <a:spLocks noChangeArrowheads="1"/>
          </p:cNvSpPr>
          <p:nvPr/>
        </p:nvSpPr>
        <p:spPr bwMode="auto">
          <a:xfrm>
            <a:off x="5821363" y="4156075"/>
            <a:ext cx="8953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3333CC"/>
                </a:solidFill>
              </a:rPr>
              <a:t>1 0 1</a:t>
            </a:r>
          </a:p>
        </p:txBody>
      </p:sp>
      <p:sp>
        <p:nvSpPr>
          <p:cNvPr id="232489" name="Text Box 41"/>
          <p:cNvSpPr txBox="1">
            <a:spLocks noChangeArrowheads="1"/>
          </p:cNvSpPr>
          <p:nvPr/>
        </p:nvSpPr>
        <p:spPr bwMode="auto">
          <a:xfrm>
            <a:off x="6905625" y="4156075"/>
            <a:ext cx="8953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FF0066"/>
                </a:solidFill>
              </a:rPr>
              <a:t>1 1 0</a:t>
            </a:r>
          </a:p>
        </p:txBody>
      </p:sp>
      <p:sp>
        <p:nvSpPr>
          <p:cNvPr id="232490" name="Text Box 42"/>
          <p:cNvSpPr txBox="1">
            <a:spLocks noChangeArrowheads="1"/>
          </p:cNvSpPr>
          <p:nvPr/>
        </p:nvSpPr>
        <p:spPr bwMode="auto">
          <a:xfrm>
            <a:off x="7934325" y="4156075"/>
            <a:ext cx="8953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3333CC"/>
                </a:solidFill>
              </a:rPr>
              <a:t>1 1 1</a:t>
            </a:r>
          </a:p>
        </p:txBody>
      </p:sp>
      <p:sp>
        <p:nvSpPr>
          <p:cNvPr id="232491" name="Text Box 43"/>
          <p:cNvSpPr txBox="1">
            <a:spLocks noChangeArrowheads="1"/>
          </p:cNvSpPr>
          <p:nvPr/>
        </p:nvSpPr>
        <p:spPr bwMode="auto">
          <a:xfrm>
            <a:off x="714375" y="48990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SzTx/>
            </a:pPr>
            <a:r>
              <a:rPr lang="en-US" altLang="zh-CN" sz="2800">
                <a:solidFill>
                  <a:srgbClr val="FF0066"/>
                </a:solidFill>
              </a:rPr>
              <a:t>0</a:t>
            </a:r>
          </a:p>
        </p:txBody>
      </p:sp>
      <p:sp>
        <p:nvSpPr>
          <p:cNvPr id="232492" name="Text Box 44"/>
          <p:cNvSpPr txBox="1">
            <a:spLocks noChangeArrowheads="1"/>
          </p:cNvSpPr>
          <p:nvPr/>
        </p:nvSpPr>
        <p:spPr bwMode="auto">
          <a:xfrm>
            <a:off x="1704975" y="48990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SzTx/>
            </a:pPr>
            <a:r>
              <a:rPr lang="zh-CN" altLang="en-US" sz="2800">
                <a:solidFill>
                  <a:srgbClr val="3333CC"/>
                </a:solidFill>
              </a:rPr>
              <a:t> </a:t>
            </a:r>
            <a:r>
              <a:rPr lang="en-US" altLang="zh-CN" sz="2800">
                <a:solidFill>
                  <a:srgbClr val="3333CC"/>
                </a:solidFill>
              </a:rPr>
              <a:t>1 </a:t>
            </a:r>
          </a:p>
        </p:txBody>
      </p:sp>
      <p:sp>
        <p:nvSpPr>
          <p:cNvPr id="232493" name="Text Box 45"/>
          <p:cNvSpPr txBox="1">
            <a:spLocks noChangeArrowheads="1"/>
          </p:cNvSpPr>
          <p:nvPr/>
        </p:nvSpPr>
        <p:spPr bwMode="auto">
          <a:xfrm>
            <a:off x="2847975" y="4899025"/>
            <a:ext cx="3619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SzTx/>
            </a:pPr>
            <a:r>
              <a:rPr lang="en-US" altLang="zh-CN" sz="2800">
                <a:solidFill>
                  <a:srgbClr val="FF0066"/>
                </a:solidFill>
              </a:rPr>
              <a:t>2</a:t>
            </a:r>
          </a:p>
        </p:txBody>
      </p:sp>
      <p:sp>
        <p:nvSpPr>
          <p:cNvPr id="232494" name="Text Box 46"/>
          <p:cNvSpPr txBox="1">
            <a:spLocks noChangeArrowheads="1"/>
          </p:cNvSpPr>
          <p:nvPr/>
        </p:nvSpPr>
        <p:spPr bwMode="auto">
          <a:xfrm>
            <a:off x="3914775" y="4899025"/>
            <a:ext cx="3619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SzTx/>
            </a:pPr>
            <a:r>
              <a:rPr lang="en-US" altLang="zh-CN" sz="2800">
                <a:solidFill>
                  <a:srgbClr val="3333CC"/>
                </a:solidFill>
              </a:rPr>
              <a:t>3</a:t>
            </a:r>
          </a:p>
        </p:txBody>
      </p:sp>
      <p:sp>
        <p:nvSpPr>
          <p:cNvPr id="232495" name="Text Box 47"/>
          <p:cNvSpPr txBox="1">
            <a:spLocks noChangeArrowheads="1"/>
          </p:cNvSpPr>
          <p:nvPr/>
        </p:nvSpPr>
        <p:spPr bwMode="auto">
          <a:xfrm>
            <a:off x="4981575" y="4899025"/>
            <a:ext cx="8953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FF0066"/>
                </a:solidFill>
              </a:rPr>
              <a:t>4</a:t>
            </a:r>
          </a:p>
        </p:txBody>
      </p:sp>
      <p:sp>
        <p:nvSpPr>
          <p:cNvPr id="232496" name="Text Box 48"/>
          <p:cNvSpPr txBox="1">
            <a:spLocks noChangeArrowheads="1"/>
          </p:cNvSpPr>
          <p:nvPr/>
        </p:nvSpPr>
        <p:spPr bwMode="auto">
          <a:xfrm>
            <a:off x="6048375" y="4899025"/>
            <a:ext cx="8953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3333CC"/>
                </a:solidFill>
              </a:rPr>
              <a:t>5</a:t>
            </a:r>
          </a:p>
        </p:txBody>
      </p:sp>
      <p:sp>
        <p:nvSpPr>
          <p:cNvPr id="232497" name="Text Box 49"/>
          <p:cNvSpPr txBox="1">
            <a:spLocks noChangeArrowheads="1"/>
          </p:cNvSpPr>
          <p:nvPr/>
        </p:nvSpPr>
        <p:spPr bwMode="auto">
          <a:xfrm>
            <a:off x="7115175" y="4899025"/>
            <a:ext cx="8953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FF0066"/>
                </a:solidFill>
              </a:rPr>
              <a:t>6</a:t>
            </a:r>
          </a:p>
        </p:txBody>
      </p:sp>
      <p:sp>
        <p:nvSpPr>
          <p:cNvPr id="232498" name="Text Box 50"/>
          <p:cNvSpPr txBox="1">
            <a:spLocks noChangeArrowheads="1"/>
          </p:cNvSpPr>
          <p:nvPr/>
        </p:nvSpPr>
        <p:spPr bwMode="auto">
          <a:xfrm>
            <a:off x="8258175" y="4899025"/>
            <a:ext cx="438150" cy="51911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3333CC"/>
                </a:solidFill>
              </a:rPr>
              <a:t>7</a:t>
            </a:r>
          </a:p>
        </p:txBody>
      </p:sp>
      <p:sp>
        <p:nvSpPr>
          <p:cNvPr id="232499" name="Text Box 51"/>
          <p:cNvSpPr txBox="1">
            <a:spLocks noChangeArrowheads="1"/>
          </p:cNvSpPr>
          <p:nvPr/>
        </p:nvSpPr>
        <p:spPr bwMode="auto">
          <a:xfrm>
            <a:off x="561975" y="5527675"/>
            <a:ext cx="58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i="1">
                <a:solidFill>
                  <a:srgbClr val="FF0066"/>
                </a:solidFill>
                <a:ea typeface="楷体_GB2312" pitchFamily="49" charset="-122"/>
              </a:rPr>
              <a:t>m</a:t>
            </a:r>
            <a:r>
              <a:rPr lang="en-US" altLang="zh-CN" sz="2800" baseline="-25000">
                <a:solidFill>
                  <a:srgbClr val="FF0066"/>
                </a:solidFill>
                <a:ea typeface="楷体_GB2312" pitchFamily="49" charset="-122"/>
              </a:rPr>
              <a:t>0</a:t>
            </a:r>
          </a:p>
        </p:txBody>
      </p:sp>
      <p:sp>
        <p:nvSpPr>
          <p:cNvPr id="232500" name="Text Box 52"/>
          <p:cNvSpPr txBox="1">
            <a:spLocks noChangeArrowheads="1"/>
          </p:cNvSpPr>
          <p:nvPr/>
        </p:nvSpPr>
        <p:spPr bwMode="auto">
          <a:xfrm>
            <a:off x="1704975" y="5527675"/>
            <a:ext cx="58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i="1">
                <a:solidFill>
                  <a:srgbClr val="3333CC"/>
                </a:solidFill>
                <a:ea typeface="楷体_GB2312" pitchFamily="49" charset="-122"/>
              </a:rPr>
              <a:t>m</a:t>
            </a:r>
            <a:r>
              <a:rPr lang="en-US" altLang="zh-CN" sz="2800" baseline="-25000">
                <a:solidFill>
                  <a:srgbClr val="3333CC"/>
                </a:solidFill>
                <a:ea typeface="楷体_GB2312" pitchFamily="49" charset="-122"/>
              </a:rPr>
              <a:t>1</a:t>
            </a:r>
          </a:p>
        </p:txBody>
      </p:sp>
      <p:sp>
        <p:nvSpPr>
          <p:cNvPr id="232501" name="Text Box 53"/>
          <p:cNvSpPr txBox="1">
            <a:spLocks noChangeArrowheads="1"/>
          </p:cNvSpPr>
          <p:nvPr/>
        </p:nvSpPr>
        <p:spPr bwMode="auto">
          <a:xfrm>
            <a:off x="2771775" y="5527675"/>
            <a:ext cx="58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i="1">
                <a:solidFill>
                  <a:srgbClr val="FF0066"/>
                </a:solidFill>
                <a:ea typeface="楷体_GB2312" pitchFamily="49" charset="-122"/>
              </a:rPr>
              <a:t>m</a:t>
            </a:r>
            <a:r>
              <a:rPr lang="en-US" altLang="zh-CN" sz="2800" baseline="-25000">
                <a:solidFill>
                  <a:srgbClr val="FF0066"/>
                </a:solidFill>
                <a:ea typeface="楷体_GB2312" pitchFamily="49" charset="-122"/>
              </a:rPr>
              <a:t>2</a:t>
            </a:r>
          </a:p>
        </p:txBody>
      </p:sp>
      <p:sp>
        <p:nvSpPr>
          <p:cNvPr id="232502" name="Text Box 54"/>
          <p:cNvSpPr txBox="1">
            <a:spLocks noChangeArrowheads="1"/>
          </p:cNvSpPr>
          <p:nvPr/>
        </p:nvSpPr>
        <p:spPr bwMode="auto">
          <a:xfrm>
            <a:off x="3838575" y="5527675"/>
            <a:ext cx="58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i="1">
                <a:solidFill>
                  <a:srgbClr val="3333CC"/>
                </a:solidFill>
                <a:ea typeface="楷体_GB2312" pitchFamily="49" charset="-122"/>
              </a:rPr>
              <a:t>m</a:t>
            </a:r>
            <a:r>
              <a:rPr lang="en-US" altLang="zh-CN" sz="2800" baseline="-25000">
                <a:solidFill>
                  <a:srgbClr val="3333CC"/>
                </a:solidFill>
                <a:ea typeface="楷体_GB2312" pitchFamily="49" charset="-122"/>
              </a:rPr>
              <a:t>3</a:t>
            </a:r>
          </a:p>
        </p:txBody>
      </p:sp>
      <p:sp>
        <p:nvSpPr>
          <p:cNvPr id="232503" name="Text Box 55"/>
          <p:cNvSpPr txBox="1">
            <a:spLocks noChangeArrowheads="1"/>
          </p:cNvSpPr>
          <p:nvPr/>
        </p:nvSpPr>
        <p:spPr bwMode="auto">
          <a:xfrm>
            <a:off x="4829175" y="5527675"/>
            <a:ext cx="600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i="1">
                <a:solidFill>
                  <a:srgbClr val="FF0066"/>
                </a:solidFill>
                <a:ea typeface="楷体_GB2312" pitchFamily="49" charset="-122"/>
              </a:rPr>
              <a:t>m</a:t>
            </a:r>
            <a:r>
              <a:rPr lang="en-US" altLang="zh-CN" sz="2800" baseline="-25000">
                <a:solidFill>
                  <a:srgbClr val="FF0066"/>
                </a:solidFill>
                <a:ea typeface="楷体_GB2312" pitchFamily="49" charset="-122"/>
              </a:rPr>
              <a:t>4</a:t>
            </a:r>
          </a:p>
        </p:txBody>
      </p:sp>
      <p:sp>
        <p:nvSpPr>
          <p:cNvPr id="232504" name="Text Box 56"/>
          <p:cNvSpPr txBox="1">
            <a:spLocks noChangeArrowheads="1"/>
          </p:cNvSpPr>
          <p:nvPr/>
        </p:nvSpPr>
        <p:spPr bwMode="auto">
          <a:xfrm>
            <a:off x="5972175" y="5527675"/>
            <a:ext cx="58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i="1">
                <a:solidFill>
                  <a:srgbClr val="3333CC"/>
                </a:solidFill>
                <a:ea typeface="楷体_GB2312" pitchFamily="49" charset="-122"/>
              </a:rPr>
              <a:t>m</a:t>
            </a:r>
            <a:r>
              <a:rPr lang="en-US" altLang="zh-CN" sz="2800" baseline="-25000">
                <a:solidFill>
                  <a:srgbClr val="3333CC"/>
                </a:solidFill>
                <a:ea typeface="楷体_GB2312" pitchFamily="49" charset="-122"/>
              </a:rPr>
              <a:t>5</a:t>
            </a:r>
          </a:p>
        </p:txBody>
      </p:sp>
      <p:sp>
        <p:nvSpPr>
          <p:cNvPr id="232505" name="Text Box 57"/>
          <p:cNvSpPr txBox="1">
            <a:spLocks noChangeArrowheads="1"/>
          </p:cNvSpPr>
          <p:nvPr/>
        </p:nvSpPr>
        <p:spPr bwMode="auto">
          <a:xfrm>
            <a:off x="7115175" y="5527675"/>
            <a:ext cx="58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i="1">
                <a:solidFill>
                  <a:srgbClr val="FF0066"/>
                </a:solidFill>
                <a:ea typeface="楷体_GB2312" pitchFamily="49" charset="-122"/>
              </a:rPr>
              <a:t>m</a:t>
            </a:r>
            <a:r>
              <a:rPr lang="en-US" altLang="zh-CN" sz="2800" baseline="-25000">
                <a:solidFill>
                  <a:srgbClr val="FF0066"/>
                </a:solidFill>
                <a:ea typeface="楷体_GB2312" pitchFamily="49" charset="-122"/>
              </a:rPr>
              <a:t>6</a:t>
            </a:r>
          </a:p>
        </p:txBody>
      </p:sp>
      <p:sp>
        <p:nvSpPr>
          <p:cNvPr id="232506" name="Text Box 58"/>
          <p:cNvSpPr txBox="1">
            <a:spLocks noChangeArrowheads="1"/>
          </p:cNvSpPr>
          <p:nvPr/>
        </p:nvSpPr>
        <p:spPr bwMode="auto">
          <a:xfrm>
            <a:off x="8181975" y="5527675"/>
            <a:ext cx="58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i="1">
                <a:solidFill>
                  <a:srgbClr val="3333CC"/>
                </a:solidFill>
                <a:ea typeface="楷体_GB2312" pitchFamily="49" charset="-122"/>
              </a:rPr>
              <a:t>m</a:t>
            </a:r>
            <a:r>
              <a:rPr lang="en-US" altLang="zh-CN" sz="2800" baseline="-25000">
                <a:solidFill>
                  <a:srgbClr val="3333CC"/>
                </a:solidFill>
                <a:ea typeface="楷体_GB2312" pitchFamily="49" charset="-122"/>
              </a:rPr>
              <a:t>7</a:t>
            </a:r>
          </a:p>
        </p:txBody>
      </p:sp>
      <p:sp>
        <p:nvSpPr>
          <p:cNvPr id="232507" name="AutoShape 59">
            <a:hlinkClick r:id="rId19"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2472"/>
                                        </p:tgtEl>
                                        <p:attrNameLst>
                                          <p:attrName>style.visibility</p:attrName>
                                        </p:attrNameLst>
                                      </p:cBhvr>
                                      <p:to>
                                        <p:strVal val="visible"/>
                                      </p:to>
                                    </p:set>
                                    <p:animEffect transition="in" filter="wipe(left)">
                                      <p:cBhvr>
                                        <p:cTn id="7" dur="75"/>
                                        <p:tgtEl>
                                          <p:spTgt spid="232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73">
                                            <p:txEl>
                                              <p:pRg st="0" end="0"/>
                                            </p:txEl>
                                          </p:spTgt>
                                        </p:tgtEl>
                                        <p:attrNameLst>
                                          <p:attrName>style.visibility</p:attrName>
                                        </p:attrNameLst>
                                      </p:cBhvr>
                                      <p:to>
                                        <p:strVal val="visible"/>
                                      </p:to>
                                    </p:set>
                                    <p:animEffect transition="in" filter="wipe(left)">
                                      <p:cBhvr>
                                        <p:cTn id="12" dur="500"/>
                                        <p:tgtEl>
                                          <p:spTgt spid="23247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32450"/>
                                        </p:tgtEl>
                                        <p:attrNameLst>
                                          <p:attrName>style.visibility</p:attrName>
                                        </p:attrNameLst>
                                      </p:cBhvr>
                                      <p:to>
                                        <p:strVal val="visible"/>
                                      </p:to>
                                    </p:set>
                                    <p:anim calcmode="lin" valueType="num">
                                      <p:cBhvr additive="base">
                                        <p:cTn id="17" dur="500" fill="hold"/>
                                        <p:tgtEl>
                                          <p:spTgt spid="232450"/>
                                        </p:tgtEl>
                                        <p:attrNameLst>
                                          <p:attrName>ppt_x</p:attrName>
                                        </p:attrNameLst>
                                      </p:cBhvr>
                                      <p:tavLst>
                                        <p:tav tm="0">
                                          <p:val>
                                            <p:strVal val="0-#ppt_w/2"/>
                                          </p:val>
                                        </p:tav>
                                        <p:tav tm="100000">
                                          <p:val>
                                            <p:strVal val="#ppt_x"/>
                                          </p:val>
                                        </p:tav>
                                      </p:tavLst>
                                    </p:anim>
                                    <p:anim calcmode="lin" valueType="num">
                                      <p:cBhvr additive="base">
                                        <p:cTn id="18" dur="500" fill="hold"/>
                                        <p:tgtEl>
                                          <p:spTgt spid="23245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8" fill="hold" nodeType="afterEffect">
                                  <p:stCondLst>
                                    <p:cond delay="500"/>
                                  </p:stCondLst>
                                  <p:childTnLst>
                                    <p:set>
                                      <p:cBhvr>
                                        <p:cTn id="21" dur="1" fill="hold">
                                          <p:stCondLst>
                                            <p:cond delay="0"/>
                                          </p:stCondLst>
                                        </p:cTn>
                                        <p:tgtEl>
                                          <p:spTgt spid="232474"/>
                                        </p:tgtEl>
                                        <p:attrNameLst>
                                          <p:attrName>style.visibility</p:attrName>
                                        </p:attrNameLst>
                                      </p:cBhvr>
                                      <p:to>
                                        <p:strVal val="visible"/>
                                      </p:to>
                                    </p:set>
                                    <p:animEffect transition="in" filter="wipe(left)">
                                      <p:cBhvr>
                                        <p:cTn id="22" dur="500"/>
                                        <p:tgtEl>
                                          <p:spTgt spid="232474"/>
                                        </p:tgtEl>
                                      </p:cBhvr>
                                    </p:animEffect>
                                  </p:childTnLst>
                                </p:cTn>
                              </p:par>
                            </p:childTnLst>
                          </p:cTn>
                        </p:par>
                        <p:par>
                          <p:cTn id="23" fill="hold" nodeType="afterGroup">
                            <p:stCondLst>
                              <p:cond delay="1500"/>
                            </p:stCondLst>
                            <p:childTnLst>
                              <p:par>
                                <p:cTn id="24" presetID="22" presetClass="entr" presetSubtype="8" fill="hold" grpId="0" nodeType="afterEffect">
                                  <p:stCondLst>
                                    <p:cond delay="500"/>
                                  </p:stCondLst>
                                  <p:childTnLst>
                                    <p:set>
                                      <p:cBhvr>
                                        <p:cTn id="25" dur="1" fill="hold">
                                          <p:stCondLst>
                                            <p:cond delay="0"/>
                                          </p:stCondLst>
                                        </p:cTn>
                                        <p:tgtEl>
                                          <p:spTgt spid="232483">
                                            <p:txEl>
                                              <p:pRg st="0" end="0"/>
                                            </p:txEl>
                                          </p:spTgt>
                                        </p:tgtEl>
                                        <p:attrNameLst>
                                          <p:attrName>style.visibility</p:attrName>
                                        </p:attrNameLst>
                                      </p:cBhvr>
                                      <p:to>
                                        <p:strVal val="visible"/>
                                      </p:to>
                                    </p:set>
                                    <p:animEffect transition="in" filter="wipe(left)">
                                      <p:cBhvr>
                                        <p:cTn id="26" dur="500"/>
                                        <p:tgtEl>
                                          <p:spTgt spid="232483">
                                            <p:txEl>
                                              <p:pRg st="0" end="0"/>
                                            </p:txEl>
                                          </p:spTgt>
                                        </p:tgtEl>
                                      </p:cBhvr>
                                    </p:animEffect>
                                  </p:childTnLst>
                                </p:cTn>
                              </p:par>
                            </p:childTnLst>
                          </p:cTn>
                        </p:par>
                        <p:par>
                          <p:cTn id="27" fill="hold" nodeType="afterGroup">
                            <p:stCondLst>
                              <p:cond delay="2500"/>
                            </p:stCondLst>
                            <p:childTnLst>
                              <p:par>
                                <p:cTn id="28" presetID="9" presetClass="entr" presetSubtype="0" fill="hold" grpId="0" nodeType="afterEffect">
                                  <p:stCondLst>
                                    <p:cond delay="500"/>
                                  </p:stCondLst>
                                  <p:childTnLst>
                                    <p:set>
                                      <p:cBhvr>
                                        <p:cTn id="29" dur="1" fill="hold">
                                          <p:stCondLst>
                                            <p:cond delay="0"/>
                                          </p:stCondLst>
                                        </p:cTn>
                                        <p:tgtEl>
                                          <p:spTgt spid="232491">
                                            <p:txEl>
                                              <p:pRg st="0" end="0"/>
                                            </p:txEl>
                                          </p:spTgt>
                                        </p:tgtEl>
                                        <p:attrNameLst>
                                          <p:attrName>style.visibility</p:attrName>
                                        </p:attrNameLst>
                                      </p:cBhvr>
                                      <p:to>
                                        <p:strVal val="visible"/>
                                      </p:to>
                                    </p:set>
                                    <p:animEffect transition="in" filter="dissolve">
                                      <p:cBhvr>
                                        <p:cTn id="30" dur="500"/>
                                        <p:tgtEl>
                                          <p:spTgt spid="232491">
                                            <p:txEl>
                                              <p:pRg st="0" end="0"/>
                                            </p:txEl>
                                          </p:spTgt>
                                        </p:tgtEl>
                                      </p:cBhvr>
                                    </p:animEffect>
                                  </p:childTnLst>
                                </p:cTn>
                              </p:par>
                            </p:childTnLst>
                          </p:cTn>
                        </p:par>
                        <p:par>
                          <p:cTn id="31" fill="hold" nodeType="afterGroup">
                            <p:stCondLst>
                              <p:cond delay="3500"/>
                            </p:stCondLst>
                            <p:childTnLst>
                              <p:par>
                                <p:cTn id="32" presetID="22" presetClass="entr" presetSubtype="8" fill="hold" nodeType="afterEffect">
                                  <p:stCondLst>
                                    <p:cond delay="500"/>
                                  </p:stCondLst>
                                  <p:childTnLst>
                                    <p:set>
                                      <p:cBhvr>
                                        <p:cTn id="33" dur="1" fill="hold">
                                          <p:stCondLst>
                                            <p:cond delay="0"/>
                                          </p:stCondLst>
                                        </p:cTn>
                                        <p:tgtEl>
                                          <p:spTgt spid="232475"/>
                                        </p:tgtEl>
                                        <p:attrNameLst>
                                          <p:attrName>style.visibility</p:attrName>
                                        </p:attrNameLst>
                                      </p:cBhvr>
                                      <p:to>
                                        <p:strVal val="visible"/>
                                      </p:to>
                                    </p:set>
                                    <p:animEffect transition="in" filter="wipe(left)">
                                      <p:cBhvr>
                                        <p:cTn id="34" dur="500"/>
                                        <p:tgtEl>
                                          <p:spTgt spid="232475"/>
                                        </p:tgtEl>
                                      </p:cBhvr>
                                    </p:animEffect>
                                  </p:childTnLst>
                                </p:cTn>
                              </p:par>
                            </p:childTnLst>
                          </p:cTn>
                        </p:par>
                        <p:par>
                          <p:cTn id="35" fill="hold" nodeType="afterGroup">
                            <p:stCondLst>
                              <p:cond delay="4500"/>
                            </p:stCondLst>
                            <p:childTnLst>
                              <p:par>
                                <p:cTn id="36" presetID="22" presetClass="entr" presetSubtype="8" fill="hold" grpId="0" nodeType="afterEffect">
                                  <p:stCondLst>
                                    <p:cond delay="500"/>
                                  </p:stCondLst>
                                  <p:childTnLst>
                                    <p:set>
                                      <p:cBhvr>
                                        <p:cTn id="37" dur="1" fill="hold">
                                          <p:stCondLst>
                                            <p:cond delay="0"/>
                                          </p:stCondLst>
                                        </p:cTn>
                                        <p:tgtEl>
                                          <p:spTgt spid="232484">
                                            <p:txEl>
                                              <p:pRg st="0" end="0"/>
                                            </p:txEl>
                                          </p:spTgt>
                                        </p:tgtEl>
                                        <p:attrNameLst>
                                          <p:attrName>style.visibility</p:attrName>
                                        </p:attrNameLst>
                                      </p:cBhvr>
                                      <p:to>
                                        <p:strVal val="visible"/>
                                      </p:to>
                                    </p:set>
                                    <p:animEffect transition="in" filter="wipe(left)">
                                      <p:cBhvr>
                                        <p:cTn id="38" dur="500"/>
                                        <p:tgtEl>
                                          <p:spTgt spid="232484">
                                            <p:txEl>
                                              <p:pRg st="0" end="0"/>
                                            </p:txEl>
                                          </p:spTgt>
                                        </p:tgtEl>
                                      </p:cBhvr>
                                    </p:animEffect>
                                  </p:childTnLst>
                                </p:cTn>
                              </p:par>
                            </p:childTnLst>
                          </p:cTn>
                        </p:par>
                        <p:par>
                          <p:cTn id="39" fill="hold" nodeType="afterGroup">
                            <p:stCondLst>
                              <p:cond delay="5500"/>
                            </p:stCondLst>
                            <p:childTnLst>
                              <p:par>
                                <p:cTn id="40" presetID="9" presetClass="entr" presetSubtype="0" fill="hold" grpId="0" nodeType="afterEffect">
                                  <p:stCondLst>
                                    <p:cond delay="500"/>
                                  </p:stCondLst>
                                  <p:childTnLst>
                                    <p:set>
                                      <p:cBhvr>
                                        <p:cTn id="41" dur="1" fill="hold">
                                          <p:stCondLst>
                                            <p:cond delay="0"/>
                                          </p:stCondLst>
                                        </p:cTn>
                                        <p:tgtEl>
                                          <p:spTgt spid="232492">
                                            <p:txEl>
                                              <p:pRg st="0" end="0"/>
                                            </p:txEl>
                                          </p:spTgt>
                                        </p:tgtEl>
                                        <p:attrNameLst>
                                          <p:attrName>style.visibility</p:attrName>
                                        </p:attrNameLst>
                                      </p:cBhvr>
                                      <p:to>
                                        <p:strVal val="visible"/>
                                      </p:to>
                                    </p:set>
                                    <p:animEffect transition="in" filter="dissolve">
                                      <p:cBhvr>
                                        <p:cTn id="42" dur="500"/>
                                        <p:tgtEl>
                                          <p:spTgt spid="232492">
                                            <p:txEl>
                                              <p:pRg st="0" end="0"/>
                                            </p:txEl>
                                          </p:spTgt>
                                        </p:tgtEl>
                                      </p:cBhvr>
                                    </p:animEffect>
                                  </p:childTnLst>
                                </p:cTn>
                              </p:par>
                            </p:childTnLst>
                          </p:cTn>
                        </p:par>
                        <p:par>
                          <p:cTn id="43" fill="hold" nodeType="afterGroup">
                            <p:stCondLst>
                              <p:cond delay="6500"/>
                            </p:stCondLst>
                            <p:childTnLst>
                              <p:par>
                                <p:cTn id="44" presetID="22" presetClass="entr" presetSubtype="8" fill="hold" nodeType="afterEffect">
                                  <p:stCondLst>
                                    <p:cond delay="500"/>
                                  </p:stCondLst>
                                  <p:childTnLst>
                                    <p:set>
                                      <p:cBhvr>
                                        <p:cTn id="45" dur="1" fill="hold">
                                          <p:stCondLst>
                                            <p:cond delay="0"/>
                                          </p:stCondLst>
                                        </p:cTn>
                                        <p:tgtEl>
                                          <p:spTgt spid="232476"/>
                                        </p:tgtEl>
                                        <p:attrNameLst>
                                          <p:attrName>style.visibility</p:attrName>
                                        </p:attrNameLst>
                                      </p:cBhvr>
                                      <p:to>
                                        <p:strVal val="visible"/>
                                      </p:to>
                                    </p:set>
                                    <p:animEffect transition="in" filter="wipe(left)">
                                      <p:cBhvr>
                                        <p:cTn id="46" dur="500"/>
                                        <p:tgtEl>
                                          <p:spTgt spid="232476"/>
                                        </p:tgtEl>
                                      </p:cBhvr>
                                    </p:animEffect>
                                  </p:childTnLst>
                                </p:cTn>
                              </p:par>
                            </p:childTnLst>
                          </p:cTn>
                        </p:par>
                        <p:par>
                          <p:cTn id="47" fill="hold" nodeType="afterGroup">
                            <p:stCondLst>
                              <p:cond delay="7500"/>
                            </p:stCondLst>
                            <p:childTnLst>
                              <p:par>
                                <p:cTn id="48" presetID="22" presetClass="entr" presetSubtype="8" fill="hold" grpId="0" nodeType="afterEffect">
                                  <p:stCondLst>
                                    <p:cond delay="500"/>
                                  </p:stCondLst>
                                  <p:childTnLst>
                                    <p:set>
                                      <p:cBhvr>
                                        <p:cTn id="49" dur="1" fill="hold">
                                          <p:stCondLst>
                                            <p:cond delay="0"/>
                                          </p:stCondLst>
                                        </p:cTn>
                                        <p:tgtEl>
                                          <p:spTgt spid="232485">
                                            <p:txEl>
                                              <p:pRg st="0" end="0"/>
                                            </p:txEl>
                                          </p:spTgt>
                                        </p:tgtEl>
                                        <p:attrNameLst>
                                          <p:attrName>style.visibility</p:attrName>
                                        </p:attrNameLst>
                                      </p:cBhvr>
                                      <p:to>
                                        <p:strVal val="visible"/>
                                      </p:to>
                                    </p:set>
                                    <p:animEffect transition="in" filter="wipe(left)">
                                      <p:cBhvr>
                                        <p:cTn id="50" dur="500"/>
                                        <p:tgtEl>
                                          <p:spTgt spid="232485">
                                            <p:txEl>
                                              <p:pRg st="0" end="0"/>
                                            </p:txEl>
                                          </p:spTgt>
                                        </p:tgtEl>
                                      </p:cBhvr>
                                    </p:animEffect>
                                  </p:childTnLst>
                                </p:cTn>
                              </p:par>
                            </p:childTnLst>
                          </p:cTn>
                        </p:par>
                        <p:par>
                          <p:cTn id="51" fill="hold" nodeType="afterGroup">
                            <p:stCondLst>
                              <p:cond delay="8500"/>
                            </p:stCondLst>
                            <p:childTnLst>
                              <p:par>
                                <p:cTn id="52" presetID="9" presetClass="entr" presetSubtype="0" fill="hold" grpId="0" nodeType="afterEffect">
                                  <p:stCondLst>
                                    <p:cond delay="500"/>
                                  </p:stCondLst>
                                  <p:childTnLst>
                                    <p:set>
                                      <p:cBhvr>
                                        <p:cTn id="53" dur="1" fill="hold">
                                          <p:stCondLst>
                                            <p:cond delay="0"/>
                                          </p:stCondLst>
                                        </p:cTn>
                                        <p:tgtEl>
                                          <p:spTgt spid="232493">
                                            <p:txEl>
                                              <p:pRg st="0" end="0"/>
                                            </p:txEl>
                                          </p:spTgt>
                                        </p:tgtEl>
                                        <p:attrNameLst>
                                          <p:attrName>style.visibility</p:attrName>
                                        </p:attrNameLst>
                                      </p:cBhvr>
                                      <p:to>
                                        <p:strVal val="visible"/>
                                      </p:to>
                                    </p:set>
                                    <p:animEffect transition="in" filter="dissolve">
                                      <p:cBhvr>
                                        <p:cTn id="54" dur="500"/>
                                        <p:tgtEl>
                                          <p:spTgt spid="232493">
                                            <p:txEl>
                                              <p:pRg st="0" end="0"/>
                                            </p:txEl>
                                          </p:spTgt>
                                        </p:tgtEl>
                                      </p:cBhvr>
                                    </p:animEffect>
                                  </p:childTnLst>
                                </p:cTn>
                              </p:par>
                            </p:childTnLst>
                          </p:cTn>
                        </p:par>
                        <p:par>
                          <p:cTn id="55" fill="hold" nodeType="afterGroup">
                            <p:stCondLst>
                              <p:cond delay="9500"/>
                            </p:stCondLst>
                            <p:childTnLst>
                              <p:par>
                                <p:cTn id="56" presetID="22" presetClass="entr" presetSubtype="8" fill="hold" nodeType="afterEffect">
                                  <p:stCondLst>
                                    <p:cond delay="500"/>
                                  </p:stCondLst>
                                  <p:childTnLst>
                                    <p:set>
                                      <p:cBhvr>
                                        <p:cTn id="57" dur="1" fill="hold">
                                          <p:stCondLst>
                                            <p:cond delay="0"/>
                                          </p:stCondLst>
                                        </p:cTn>
                                        <p:tgtEl>
                                          <p:spTgt spid="232477"/>
                                        </p:tgtEl>
                                        <p:attrNameLst>
                                          <p:attrName>style.visibility</p:attrName>
                                        </p:attrNameLst>
                                      </p:cBhvr>
                                      <p:to>
                                        <p:strVal val="visible"/>
                                      </p:to>
                                    </p:set>
                                    <p:animEffect transition="in" filter="wipe(left)">
                                      <p:cBhvr>
                                        <p:cTn id="58" dur="500"/>
                                        <p:tgtEl>
                                          <p:spTgt spid="232477"/>
                                        </p:tgtEl>
                                      </p:cBhvr>
                                    </p:animEffect>
                                  </p:childTnLst>
                                </p:cTn>
                              </p:par>
                            </p:childTnLst>
                          </p:cTn>
                        </p:par>
                        <p:par>
                          <p:cTn id="59" fill="hold" nodeType="afterGroup">
                            <p:stCondLst>
                              <p:cond delay="10500"/>
                            </p:stCondLst>
                            <p:childTnLst>
                              <p:par>
                                <p:cTn id="60" presetID="22" presetClass="entr" presetSubtype="8" fill="hold" grpId="0" nodeType="afterEffect">
                                  <p:stCondLst>
                                    <p:cond delay="500"/>
                                  </p:stCondLst>
                                  <p:childTnLst>
                                    <p:set>
                                      <p:cBhvr>
                                        <p:cTn id="61" dur="1" fill="hold">
                                          <p:stCondLst>
                                            <p:cond delay="0"/>
                                          </p:stCondLst>
                                        </p:cTn>
                                        <p:tgtEl>
                                          <p:spTgt spid="232486">
                                            <p:txEl>
                                              <p:pRg st="0" end="0"/>
                                            </p:txEl>
                                          </p:spTgt>
                                        </p:tgtEl>
                                        <p:attrNameLst>
                                          <p:attrName>style.visibility</p:attrName>
                                        </p:attrNameLst>
                                      </p:cBhvr>
                                      <p:to>
                                        <p:strVal val="visible"/>
                                      </p:to>
                                    </p:set>
                                    <p:animEffect transition="in" filter="wipe(left)">
                                      <p:cBhvr>
                                        <p:cTn id="62" dur="500"/>
                                        <p:tgtEl>
                                          <p:spTgt spid="232486">
                                            <p:txEl>
                                              <p:pRg st="0" end="0"/>
                                            </p:txEl>
                                          </p:spTgt>
                                        </p:tgtEl>
                                      </p:cBhvr>
                                    </p:animEffect>
                                  </p:childTnLst>
                                </p:cTn>
                              </p:par>
                            </p:childTnLst>
                          </p:cTn>
                        </p:par>
                        <p:par>
                          <p:cTn id="63" fill="hold" nodeType="afterGroup">
                            <p:stCondLst>
                              <p:cond delay="11500"/>
                            </p:stCondLst>
                            <p:childTnLst>
                              <p:par>
                                <p:cTn id="64" presetID="9" presetClass="entr" presetSubtype="0" fill="hold" grpId="0" nodeType="afterEffect">
                                  <p:stCondLst>
                                    <p:cond delay="500"/>
                                  </p:stCondLst>
                                  <p:childTnLst>
                                    <p:set>
                                      <p:cBhvr>
                                        <p:cTn id="65" dur="1" fill="hold">
                                          <p:stCondLst>
                                            <p:cond delay="0"/>
                                          </p:stCondLst>
                                        </p:cTn>
                                        <p:tgtEl>
                                          <p:spTgt spid="232494">
                                            <p:txEl>
                                              <p:pRg st="0" end="0"/>
                                            </p:txEl>
                                          </p:spTgt>
                                        </p:tgtEl>
                                        <p:attrNameLst>
                                          <p:attrName>style.visibility</p:attrName>
                                        </p:attrNameLst>
                                      </p:cBhvr>
                                      <p:to>
                                        <p:strVal val="visible"/>
                                      </p:to>
                                    </p:set>
                                    <p:animEffect transition="in" filter="dissolve">
                                      <p:cBhvr>
                                        <p:cTn id="66" dur="500"/>
                                        <p:tgtEl>
                                          <p:spTgt spid="232494">
                                            <p:txEl>
                                              <p:pRg st="0" end="0"/>
                                            </p:txEl>
                                          </p:spTgt>
                                        </p:tgtEl>
                                      </p:cBhvr>
                                    </p:animEffect>
                                  </p:childTnLst>
                                </p:cTn>
                              </p:par>
                            </p:childTnLst>
                          </p:cTn>
                        </p:par>
                        <p:par>
                          <p:cTn id="67" fill="hold" nodeType="afterGroup">
                            <p:stCondLst>
                              <p:cond delay="12500"/>
                            </p:stCondLst>
                            <p:childTnLst>
                              <p:par>
                                <p:cTn id="68" presetID="22" presetClass="entr" presetSubtype="8" fill="hold" nodeType="afterEffect">
                                  <p:stCondLst>
                                    <p:cond delay="500"/>
                                  </p:stCondLst>
                                  <p:childTnLst>
                                    <p:set>
                                      <p:cBhvr>
                                        <p:cTn id="69" dur="1" fill="hold">
                                          <p:stCondLst>
                                            <p:cond delay="0"/>
                                          </p:stCondLst>
                                        </p:cTn>
                                        <p:tgtEl>
                                          <p:spTgt spid="232478"/>
                                        </p:tgtEl>
                                        <p:attrNameLst>
                                          <p:attrName>style.visibility</p:attrName>
                                        </p:attrNameLst>
                                      </p:cBhvr>
                                      <p:to>
                                        <p:strVal val="visible"/>
                                      </p:to>
                                    </p:set>
                                    <p:animEffect transition="in" filter="wipe(left)">
                                      <p:cBhvr>
                                        <p:cTn id="70" dur="500"/>
                                        <p:tgtEl>
                                          <p:spTgt spid="232478"/>
                                        </p:tgtEl>
                                      </p:cBhvr>
                                    </p:animEffect>
                                  </p:childTnLst>
                                </p:cTn>
                              </p:par>
                            </p:childTnLst>
                          </p:cTn>
                        </p:par>
                        <p:par>
                          <p:cTn id="71" fill="hold" nodeType="afterGroup">
                            <p:stCondLst>
                              <p:cond delay="13500"/>
                            </p:stCondLst>
                            <p:childTnLst>
                              <p:par>
                                <p:cTn id="72" presetID="22" presetClass="entr" presetSubtype="8" fill="hold" grpId="0" nodeType="afterEffect">
                                  <p:stCondLst>
                                    <p:cond delay="500"/>
                                  </p:stCondLst>
                                  <p:childTnLst>
                                    <p:set>
                                      <p:cBhvr>
                                        <p:cTn id="73" dur="1" fill="hold">
                                          <p:stCondLst>
                                            <p:cond delay="0"/>
                                          </p:stCondLst>
                                        </p:cTn>
                                        <p:tgtEl>
                                          <p:spTgt spid="232487">
                                            <p:txEl>
                                              <p:pRg st="0" end="0"/>
                                            </p:txEl>
                                          </p:spTgt>
                                        </p:tgtEl>
                                        <p:attrNameLst>
                                          <p:attrName>style.visibility</p:attrName>
                                        </p:attrNameLst>
                                      </p:cBhvr>
                                      <p:to>
                                        <p:strVal val="visible"/>
                                      </p:to>
                                    </p:set>
                                    <p:animEffect transition="in" filter="wipe(left)">
                                      <p:cBhvr>
                                        <p:cTn id="74" dur="500"/>
                                        <p:tgtEl>
                                          <p:spTgt spid="232487">
                                            <p:txEl>
                                              <p:pRg st="0" end="0"/>
                                            </p:txEl>
                                          </p:spTgt>
                                        </p:tgtEl>
                                      </p:cBhvr>
                                    </p:animEffect>
                                  </p:childTnLst>
                                </p:cTn>
                              </p:par>
                            </p:childTnLst>
                          </p:cTn>
                        </p:par>
                        <p:par>
                          <p:cTn id="75" fill="hold" nodeType="afterGroup">
                            <p:stCondLst>
                              <p:cond delay="14500"/>
                            </p:stCondLst>
                            <p:childTnLst>
                              <p:par>
                                <p:cTn id="76" presetID="9" presetClass="entr" presetSubtype="0" fill="hold" grpId="0" nodeType="afterEffect">
                                  <p:stCondLst>
                                    <p:cond delay="500"/>
                                  </p:stCondLst>
                                  <p:childTnLst>
                                    <p:set>
                                      <p:cBhvr>
                                        <p:cTn id="77" dur="1" fill="hold">
                                          <p:stCondLst>
                                            <p:cond delay="0"/>
                                          </p:stCondLst>
                                        </p:cTn>
                                        <p:tgtEl>
                                          <p:spTgt spid="232495">
                                            <p:txEl>
                                              <p:pRg st="0" end="0"/>
                                            </p:txEl>
                                          </p:spTgt>
                                        </p:tgtEl>
                                        <p:attrNameLst>
                                          <p:attrName>style.visibility</p:attrName>
                                        </p:attrNameLst>
                                      </p:cBhvr>
                                      <p:to>
                                        <p:strVal val="visible"/>
                                      </p:to>
                                    </p:set>
                                    <p:animEffect transition="in" filter="dissolve">
                                      <p:cBhvr>
                                        <p:cTn id="78" dur="500"/>
                                        <p:tgtEl>
                                          <p:spTgt spid="232495">
                                            <p:txEl>
                                              <p:pRg st="0" end="0"/>
                                            </p:txEl>
                                          </p:spTgt>
                                        </p:tgtEl>
                                      </p:cBhvr>
                                    </p:animEffect>
                                  </p:childTnLst>
                                </p:cTn>
                              </p:par>
                            </p:childTnLst>
                          </p:cTn>
                        </p:par>
                        <p:par>
                          <p:cTn id="79" fill="hold" nodeType="afterGroup">
                            <p:stCondLst>
                              <p:cond delay="15500"/>
                            </p:stCondLst>
                            <p:childTnLst>
                              <p:par>
                                <p:cTn id="80" presetID="22" presetClass="entr" presetSubtype="8" fill="hold" nodeType="afterEffect">
                                  <p:stCondLst>
                                    <p:cond delay="500"/>
                                  </p:stCondLst>
                                  <p:childTnLst>
                                    <p:set>
                                      <p:cBhvr>
                                        <p:cTn id="81" dur="1" fill="hold">
                                          <p:stCondLst>
                                            <p:cond delay="0"/>
                                          </p:stCondLst>
                                        </p:cTn>
                                        <p:tgtEl>
                                          <p:spTgt spid="232479"/>
                                        </p:tgtEl>
                                        <p:attrNameLst>
                                          <p:attrName>style.visibility</p:attrName>
                                        </p:attrNameLst>
                                      </p:cBhvr>
                                      <p:to>
                                        <p:strVal val="visible"/>
                                      </p:to>
                                    </p:set>
                                    <p:animEffect transition="in" filter="wipe(left)">
                                      <p:cBhvr>
                                        <p:cTn id="82" dur="500"/>
                                        <p:tgtEl>
                                          <p:spTgt spid="232479"/>
                                        </p:tgtEl>
                                      </p:cBhvr>
                                    </p:animEffect>
                                  </p:childTnLst>
                                </p:cTn>
                              </p:par>
                            </p:childTnLst>
                          </p:cTn>
                        </p:par>
                        <p:par>
                          <p:cTn id="83" fill="hold" nodeType="afterGroup">
                            <p:stCondLst>
                              <p:cond delay="16500"/>
                            </p:stCondLst>
                            <p:childTnLst>
                              <p:par>
                                <p:cTn id="84" presetID="22" presetClass="entr" presetSubtype="8" fill="hold" grpId="0" nodeType="afterEffect">
                                  <p:stCondLst>
                                    <p:cond delay="500"/>
                                  </p:stCondLst>
                                  <p:childTnLst>
                                    <p:set>
                                      <p:cBhvr>
                                        <p:cTn id="85" dur="1" fill="hold">
                                          <p:stCondLst>
                                            <p:cond delay="0"/>
                                          </p:stCondLst>
                                        </p:cTn>
                                        <p:tgtEl>
                                          <p:spTgt spid="232488">
                                            <p:txEl>
                                              <p:pRg st="0" end="0"/>
                                            </p:txEl>
                                          </p:spTgt>
                                        </p:tgtEl>
                                        <p:attrNameLst>
                                          <p:attrName>style.visibility</p:attrName>
                                        </p:attrNameLst>
                                      </p:cBhvr>
                                      <p:to>
                                        <p:strVal val="visible"/>
                                      </p:to>
                                    </p:set>
                                    <p:animEffect transition="in" filter="wipe(left)">
                                      <p:cBhvr>
                                        <p:cTn id="86" dur="500"/>
                                        <p:tgtEl>
                                          <p:spTgt spid="232488">
                                            <p:txEl>
                                              <p:pRg st="0" end="0"/>
                                            </p:txEl>
                                          </p:spTgt>
                                        </p:tgtEl>
                                      </p:cBhvr>
                                    </p:animEffect>
                                  </p:childTnLst>
                                </p:cTn>
                              </p:par>
                            </p:childTnLst>
                          </p:cTn>
                        </p:par>
                        <p:par>
                          <p:cTn id="87" fill="hold" nodeType="afterGroup">
                            <p:stCondLst>
                              <p:cond delay="17500"/>
                            </p:stCondLst>
                            <p:childTnLst>
                              <p:par>
                                <p:cTn id="88" presetID="9" presetClass="entr" presetSubtype="0" fill="hold" grpId="0" nodeType="afterEffect">
                                  <p:stCondLst>
                                    <p:cond delay="500"/>
                                  </p:stCondLst>
                                  <p:childTnLst>
                                    <p:set>
                                      <p:cBhvr>
                                        <p:cTn id="89" dur="1" fill="hold">
                                          <p:stCondLst>
                                            <p:cond delay="0"/>
                                          </p:stCondLst>
                                        </p:cTn>
                                        <p:tgtEl>
                                          <p:spTgt spid="232496">
                                            <p:txEl>
                                              <p:pRg st="0" end="0"/>
                                            </p:txEl>
                                          </p:spTgt>
                                        </p:tgtEl>
                                        <p:attrNameLst>
                                          <p:attrName>style.visibility</p:attrName>
                                        </p:attrNameLst>
                                      </p:cBhvr>
                                      <p:to>
                                        <p:strVal val="visible"/>
                                      </p:to>
                                    </p:set>
                                    <p:animEffect transition="in" filter="dissolve">
                                      <p:cBhvr>
                                        <p:cTn id="90" dur="500"/>
                                        <p:tgtEl>
                                          <p:spTgt spid="232496">
                                            <p:txEl>
                                              <p:pRg st="0" end="0"/>
                                            </p:txEl>
                                          </p:spTgt>
                                        </p:tgtEl>
                                      </p:cBhvr>
                                    </p:animEffect>
                                  </p:childTnLst>
                                </p:cTn>
                              </p:par>
                            </p:childTnLst>
                          </p:cTn>
                        </p:par>
                        <p:par>
                          <p:cTn id="91" fill="hold" nodeType="afterGroup">
                            <p:stCondLst>
                              <p:cond delay="18500"/>
                            </p:stCondLst>
                            <p:childTnLst>
                              <p:par>
                                <p:cTn id="92" presetID="22" presetClass="entr" presetSubtype="8" fill="hold" nodeType="afterEffect">
                                  <p:stCondLst>
                                    <p:cond delay="500"/>
                                  </p:stCondLst>
                                  <p:childTnLst>
                                    <p:set>
                                      <p:cBhvr>
                                        <p:cTn id="93" dur="1" fill="hold">
                                          <p:stCondLst>
                                            <p:cond delay="0"/>
                                          </p:stCondLst>
                                        </p:cTn>
                                        <p:tgtEl>
                                          <p:spTgt spid="232480"/>
                                        </p:tgtEl>
                                        <p:attrNameLst>
                                          <p:attrName>style.visibility</p:attrName>
                                        </p:attrNameLst>
                                      </p:cBhvr>
                                      <p:to>
                                        <p:strVal val="visible"/>
                                      </p:to>
                                    </p:set>
                                    <p:animEffect transition="in" filter="wipe(left)">
                                      <p:cBhvr>
                                        <p:cTn id="94" dur="500"/>
                                        <p:tgtEl>
                                          <p:spTgt spid="232480"/>
                                        </p:tgtEl>
                                      </p:cBhvr>
                                    </p:animEffect>
                                  </p:childTnLst>
                                </p:cTn>
                              </p:par>
                            </p:childTnLst>
                          </p:cTn>
                        </p:par>
                        <p:par>
                          <p:cTn id="95" fill="hold" nodeType="afterGroup">
                            <p:stCondLst>
                              <p:cond delay="19500"/>
                            </p:stCondLst>
                            <p:childTnLst>
                              <p:par>
                                <p:cTn id="96" presetID="22" presetClass="entr" presetSubtype="8" fill="hold" grpId="0" nodeType="afterEffect">
                                  <p:stCondLst>
                                    <p:cond delay="500"/>
                                  </p:stCondLst>
                                  <p:childTnLst>
                                    <p:set>
                                      <p:cBhvr>
                                        <p:cTn id="97" dur="1" fill="hold">
                                          <p:stCondLst>
                                            <p:cond delay="0"/>
                                          </p:stCondLst>
                                        </p:cTn>
                                        <p:tgtEl>
                                          <p:spTgt spid="232489">
                                            <p:txEl>
                                              <p:pRg st="0" end="0"/>
                                            </p:txEl>
                                          </p:spTgt>
                                        </p:tgtEl>
                                        <p:attrNameLst>
                                          <p:attrName>style.visibility</p:attrName>
                                        </p:attrNameLst>
                                      </p:cBhvr>
                                      <p:to>
                                        <p:strVal val="visible"/>
                                      </p:to>
                                    </p:set>
                                    <p:animEffect transition="in" filter="wipe(left)">
                                      <p:cBhvr>
                                        <p:cTn id="98" dur="500"/>
                                        <p:tgtEl>
                                          <p:spTgt spid="232489">
                                            <p:txEl>
                                              <p:pRg st="0" end="0"/>
                                            </p:txEl>
                                          </p:spTgt>
                                        </p:tgtEl>
                                      </p:cBhvr>
                                    </p:animEffect>
                                  </p:childTnLst>
                                </p:cTn>
                              </p:par>
                            </p:childTnLst>
                          </p:cTn>
                        </p:par>
                        <p:par>
                          <p:cTn id="99" fill="hold" nodeType="afterGroup">
                            <p:stCondLst>
                              <p:cond delay="20500"/>
                            </p:stCondLst>
                            <p:childTnLst>
                              <p:par>
                                <p:cTn id="100" presetID="9" presetClass="entr" presetSubtype="0" fill="hold" grpId="0" nodeType="afterEffect">
                                  <p:stCondLst>
                                    <p:cond delay="500"/>
                                  </p:stCondLst>
                                  <p:childTnLst>
                                    <p:set>
                                      <p:cBhvr>
                                        <p:cTn id="101" dur="1" fill="hold">
                                          <p:stCondLst>
                                            <p:cond delay="0"/>
                                          </p:stCondLst>
                                        </p:cTn>
                                        <p:tgtEl>
                                          <p:spTgt spid="232497">
                                            <p:txEl>
                                              <p:pRg st="0" end="0"/>
                                            </p:txEl>
                                          </p:spTgt>
                                        </p:tgtEl>
                                        <p:attrNameLst>
                                          <p:attrName>style.visibility</p:attrName>
                                        </p:attrNameLst>
                                      </p:cBhvr>
                                      <p:to>
                                        <p:strVal val="visible"/>
                                      </p:to>
                                    </p:set>
                                    <p:animEffect transition="in" filter="dissolve">
                                      <p:cBhvr>
                                        <p:cTn id="102" dur="500"/>
                                        <p:tgtEl>
                                          <p:spTgt spid="232497">
                                            <p:txEl>
                                              <p:pRg st="0" end="0"/>
                                            </p:txEl>
                                          </p:spTgt>
                                        </p:tgtEl>
                                      </p:cBhvr>
                                    </p:animEffect>
                                  </p:childTnLst>
                                </p:cTn>
                              </p:par>
                            </p:childTnLst>
                          </p:cTn>
                        </p:par>
                        <p:par>
                          <p:cTn id="103" fill="hold" nodeType="afterGroup">
                            <p:stCondLst>
                              <p:cond delay="21500"/>
                            </p:stCondLst>
                            <p:childTnLst>
                              <p:par>
                                <p:cTn id="104" presetID="22" presetClass="entr" presetSubtype="8" fill="hold" nodeType="afterEffect">
                                  <p:stCondLst>
                                    <p:cond delay="500"/>
                                  </p:stCondLst>
                                  <p:childTnLst>
                                    <p:set>
                                      <p:cBhvr>
                                        <p:cTn id="105" dur="1" fill="hold">
                                          <p:stCondLst>
                                            <p:cond delay="0"/>
                                          </p:stCondLst>
                                        </p:cTn>
                                        <p:tgtEl>
                                          <p:spTgt spid="232481"/>
                                        </p:tgtEl>
                                        <p:attrNameLst>
                                          <p:attrName>style.visibility</p:attrName>
                                        </p:attrNameLst>
                                      </p:cBhvr>
                                      <p:to>
                                        <p:strVal val="visible"/>
                                      </p:to>
                                    </p:set>
                                    <p:animEffect transition="in" filter="wipe(left)">
                                      <p:cBhvr>
                                        <p:cTn id="106" dur="500"/>
                                        <p:tgtEl>
                                          <p:spTgt spid="232481"/>
                                        </p:tgtEl>
                                      </p:cBhvr>
                                    </p:animEffect>
                                  </p:childTnLst>
                                </p:cTn>
                              </p:par>
                            </p:childTnLst>
                          </p:cTn>
                        </p:par>
                        <p:par>
                          <p:cTn id="107" fill="hold" nodeType="afterGroup">
                            <p:stCondLst>
                              <p:cond delay="22500"/>
                            </p:stCondLst>
                            <p:childTnLst>
                              <p:par>
                                <p:cTn id="108" presetID="22" presetClass="entr" presetSubtype="8" fill="hold" grpId="0" nodeType="afterEffect">
                                  <p:stCondLst>
                                    <p:cond delay="500"/>
                                  </p:stCondLst>
                                  <p:childTnLst>
                                    <p:set>
                                      <p:cBhvr>
                                        <p:cTn id="109" dur="1" fill="hold">
                                          <p:stCondLst>
                                            <p:cond delay="0"/>
                                          </p:stCondLst>
                                        </p:cTn>
                                        <p:tgtEl>
                                          <p:spTgt spid="232490">
                                            <p:txEl>
                                              <p:pRg st="0" end="0"/>
                                            </p:txEl>
                                          </p:spTgt>
                                        </p:tgtEl>
                                        <p:attrNameLst>
                                          <p:attrName>style.visibility</p:attrName>
                                        </p:attrNameLst>
                                      </p:cBhvr>
                                      <p:to>
                                        <p:strVal val="visible"/>
                                      </p:to>
                                    </p:set>
                                    <p:animEffect transition="in" filter="wipe(left)">
                                      <p:cBhvr>
                                        <p:cTn id="110" dur="500"/>
                                        <p:tgtEl>
                                          <p:spTgt spid="232490">
                                            <p:txEl>
                                              <p:pRg st="0" end="0"/>
                                            </p:txEl>
                                          </p:spTgt>
                                        </p:tgtEl>
                                      </p:cBhvr>
                                    </p:animEffect>
                                  </p:childTnLst>
                                </p:cTn>
                              </p:par>
                            </p:childTnLst>
                          </p:cTn>
                        </p:par>
                        <p:par>
                          <p:cTn id="111" fill="hold" nodeType="afterGroup">
                            <p:stCondLst>
                              <p:cond delay="23500"/>
                            </p:stCondLst>
                            <p:childTnLst>
                              <p:par>
                                <p:cTn id="112" presetID="9" presetClass="entr" presetSubtype="0" fill="hold" grpId="0" nodeType="afterEffect">
                                  <p:stCondLst>
                                    <p:cond delay="500"/>
                                  </p:stCondLst>
                                  <p:childTnLst>
                                    <p:set>
                                      <p:cBhvr>
                                        <p:cTn id="113" dur="1" fill="hold">
                                          <p:stCondLst>
                                            <p:cond delay="0"/>
                                          </p:stCondLst>
                                        </p:cTn>
                                        <p:tgtEl>
                                          <p:spTgt spid="232498">
                                            <p:txEl>
                                              <p:pRg st="0" end="0"/>
                                            </p:txEl>
                                          </p:spTgt>
                                        </p:tgtEl>
                                        <p:attrNameLst>
                                          <p:attrName>style.visibility</p:attrName>
                                        </p:attrNameLst>
                                      </p:cBhvr>
                                      <p:to>
                                        <p:strVal val="visible"/>
                                      </p:to>
                                    </p:set>
                                    <p:animEffect transition="in" filter="dissolve">
                                      <p:cBhvr>
                                        <p:cTn id="114" dur="500"/>
                                        <p:tgtEl>
                                          <p:spTgt spid="232498">
                                            <p:txEl>
                                              <p:pRg st="0" end="0"/>
                                            </p:txEl>
                                          </p:spTgt>
                                        </p:tgtEl>
                                      </p:cBhvr>
                                    </p:animEffect>
                                  </p:childTnLst>
                                </p:cTn>
                              </p:par>
                            </p:childTnLst>
                          </p:cTn>
                        </p:par>
                        <p:par>
                          <p:cTn id="115" fill="hold" nodeType="afterGroup">
                            <p:stCondLst>
                              <p:cond delay="24500"/>
                            </p:stCondLst>
                            <p:childTnLst>
                              <p:par>
                                <p:cTn id="116" presetID="22" presetClass="entr" presetSubtype="8" fill="hold" grpId="0" nodeType="afterEffect">
                                  <p:stCondLst>
                                    <p:cond delay="500"/>
                                  </p:stCondLst>
                                  <p:childTnLst>
                                    <p:set>
                                      <p:cBhvr>
                                        <p:cTn id="117" dur="1" fill="hold">
                                          <p:stCondLst>
                                            <p:cond delay="0"/>
                                          </p:stCondLst>
                                        </p:cTn>
                                        <p:tgtEl>
                                          <p:spTgt spid="232482"/>
                                        </p:tgtEl>
                                        <p:attrNameLst>
                                          <p:attrName>style.visibility</p:attrName>
                                        </p:attrNameLst>
                                      </p:cBhvr>
                                      <p:to>
                                        <p:strVal val="visible"/>
                                      </p:to>
                                    </p:set>
                                    <p:animEffect transition="in" filter="wipe(left)">
                                      <p:cBhvr>
                                        <p:cTn id="118" dur="500"/>
                                        <p:tgtEl>
                                          <p:spTgt spid="232482"/>
                                        </p:tgtEl>
                                      </p:cBhvr>
                                    </p:animEffect>
                                  </p:childTnLst>
                                </p:cTn>
                              </p:par>
                            </p:childTnLst>
                          </p:cTn>
                        </p:par>
                        <p:par>
                          <p:cTn id="119" fill="hold" nodeType="afterGroup">
                            <p:stCondLst>
                              <p:cond delay="25500"/>
                            </p:stCondLst>
                            <p:childTnLst>
                              <p:par>
                                <p:cTn id="120" presetID="23" presetClass="entr" presetSubtype="16" fill="hold" grpId="0" nodeType="afterEffect">
                                  <p:stCondLst>
                                    <p:cond delay="500"/>
                                  </p:stCondLst>
                                  <p:childTnLst>
                                    <p:set>
                                      <p:cBhvr>
                                        <p:cTn id="121" dur="1" fill="hold">
                                          <p:stCondLst>
                                            <p:cond delay="0"/>
                                          </p:stCondLst>
                                        </p:cTn>
                                        <p:tgtEl>
                                          <p:spTgt spid="232499"/>
                                        </p:tgtEl>
                                        <p:attrNameLst>
                                          <p:attrName>style.visibility</p:attrName>
                                        </p:attrNameLst>
                                      </p:cBhvr>
                                      <p:to>
                                        <p:strVal val="visible"/>
                                      </p:to>
                                    </p:set>
                                    <p:anim calcmode="lin" valueType="num">
                                      <p:cBhvr>
                                        <p:cTn id="122" dur="500" fill="hold"/>
                                        <p:tgtEl>
                                          <p:spTgt spid="232499"/>
                                        </p:tgtEl>
                                        <p:attrNameLst>
                                          <p:attrName>ppt_w</p:attrName>
                                        </p:attrNameLst>
                                      </p:cBhvr>
                                      <p:tavLst>
                                        <p:tav tm="0">
                                          <p:val>
                                            <p:fltVal val="0"/>
                                          </p:val>
                                        </p:tav>
                                        <p:tav tm="100000">
                                          <p:val>
                                            <p:strVal val="#ppt_w"/>
                                          </p:val>
                                        </p:tav>
                                      </p:tavLst>
                                    </p:anim>
                                    <p:anim calcmode="lin" valueType="num">
                                      <p:cBhvr>
                                        <p:cTn id="123" dur="500" fill="hold"/>
                                        <p:tgtEl>
                                          <p:spTgt spid="232499"/>
                                        </p:tgtEl>
                                        <p:attrNameLst>
                                          <p:attrName>ppt_h</p:attrName>
                                        </p:attrNameLst>
                                      </p:cBhvr>
                                      <p:tavLst>
                                        <p:tav tm="0">
                                          <p:val>
                                            <p:fltVal val="0"/>
                                          </p:val>
                                        </p:tav>
                                        <p:tav tm="100000">
                                          <p:val>
                                            <p:strVal val="#ppt_h"/>
                                          </p:val>
                                        </p:tav>
                                      </p:tavLst>
                                    </p:anim>
                                  </p:childTnLst>
                                </p:cTn>
                              </p:par>
                            </p:childTnLst>
                          </p:cTn>
                        </p:par>
                        <p:par>
                          <p:cTn id="124" fill="hold" nodeType="afterGroup">
                            <p:stCondLst>
                              <p:cond delay="26500"/>
                            </p:stCondLst>
                            <p:childTnLst>
                              <p:par>
                                <p:cTn id="125" presetID="23" presetClass="entr" presetSubtype="16" fill="hold" grpId="0" nodeType="afterEffect">
                                  <p:stCondLst>
                                    <p:cond delay="500"/>
                                  </p:stCondLst>
                                  <p:childTnLst>
                                    <p:set>
                                      <p:cBhvr>
                                        <p:cTn id="126" dur="1" fill="hold">
                                          <p:stCondLst>
                                            <p:cond delay="0"/>
                                          </p:stCondLst>
                                        </p:cTn>
                                        <p:tgtEl>
                                          <p:spTgt spid="232500"/>
                                        </p:tgtEl>
                                        <p:attrNameLst>
                                          <p:attrName>style.visibility</p:attrName>
                                        </p:attrNameLst>
                                      </p:cBhvr>
                                      <p:to>
                                        <p:strVal val="visible"/>
                                      </p:to>
                                    </p:set>
                                    <p:anim calcmode="lin" valueType="num">
                                      <p:cBhvr>
                                        <p:cTn id="127" dur="500" fill="hold"/>
                                        <p:tgtEl>
                                          <p:spTgt spid="232500"/>
                                        </p:tgtEl>
                                        <p:attrNameLst>
                                          <p:attrName>ppt_w</p:attrName>
                                        </p:attrNameLst>
                                      </p:cBhvr>
                                      <p:tavLst>
                                        <p:tav tm="0">
                                          <p:val>
                                            <p:fltVal val="0"/>
                                          </p:val>
                                        </p:tav>
                                        <p:tav tm="100000">
                                          <p:val>
                                            <p:strVal val="#ppt_w"/>
                                          </p:val>
                                        </p:tav>
                                      </p:tavLst>
                                    </p:anim>
                                    <p:anim calcmode="lin" valueType="num">
                                      <p:cBhvr>
                                        <p:cTn id="128" dur="500" fill="hold"/>
                                        <p:tgtEl>
                                          <p:spTgt spid="232500"/>
                                        </p:tgtEl>
                                        <p:attrNameLst>
                                          <p:attrName>ppt_h</p:attrName>
                                        </p:attrNameLst>
                                      </p:cBhvr>
                                      <p:tavLst>
                                        <p:tav tm="0">
                                          <p:val>
                                            <p:fltVal val="0"/>
                                          </p:val>
                                        </p:tav>
                                        <p:tav tm="100000">
                                          <p:val>
                                            <p:strVal val="#ppt_h"/>
                                          </p:val>
                                        </p:tav>
                                      </p:tavLst>
                                    </p:anim>
                                  </p:childTnLst>
                                </p:cTn>
                              </p:par>
                            </p:childTnLst>
                          </p:cTn>
                        </p:par>
                        <p:par>
                          <p:cTn id="129" fill="hold" nodeType="afterGroup">
                            <p:stCondLst>
                              <p:cond delay="27500"/>
                            </p:stCondLst>
                            <p:childTnLst>
                              <p:par>
                                <p:cTn id="130" presetID="23" presetClass="entr" presetSubtype="16" fill="hold" grpId="0" nodeType="afterEffect">
                                  <p:stCondLst>
                                    <p:cond delay="500"/>
                                  </p:stCondLst>
                                  <p:childTnLst>
                                    <p:set>
                                      <p:cBhvr>
                                        <p:cTn id="131" dur="1" fill="hold">
                                          <p:stCondLst>
                                            <p:cond delay="0"/>
                                          </p:stCondLst>
                                        </p:cTn>
                                        <p:tgtEl>
                                          <p:spTgt spid="232501"/>
                                        </p:tgtEl>
                                        <p:attrNameLst>
                                          <p:attrName>style.visibility</p:attrName>
                                        </p:attrNameLst>
                                      </p:cBhvr>
                                      <p:to>
                                        <p:strVal val="visible"/>
                                      </p:to>
                                    </p:set>
                                    <p:anim calcmode="lin" valueType="num">
                                      <p:cBhvr>
                                        <p:cTn id="132" dur="500" fill="hold"/>
                                        <p:tgtEl>
                                          <p:spTgt spid="232501"/>
                                        </p:tgtEl>
                                        <p:attrNameLst>
                                          <p:attrName>ppt_w</p:attrName>
                                        </p:attrNameLst>
                                      </p:cBhvr>
                                      <p:tavLst>
                                        <p:tav tm="0">
                                          <p:val>
                                            <p:fltVal val="0"/>
                                          </p:val>
                                        </p:tav>
                                        <p:tav tm="100000">
                                          <p:val>
                                            <p:strVal val="#ppt_w"/>
                                          </p:val>
                                        </p:tav>
                                      </p:tavLst>
                                    </p:anim>
                                    <p:anim calcmode="lin" valueType="num">
                                      <p:cBhvr>
                                        <p:cTn id="133" dur="500" fill="hold"/>
                                        <p:tgtEl>
                                          <p:spTgt spid="232501"/>
                                        </p:tgtEl>
                                        <p:attrNameLst>
                                          <p:attrName>ppt_h</p:attrName>
                                        </p:attrNameLst>
                                      </p:cBhvr>
                                      <p:tavLst>
                                        <p:tav tm="0">
                                          <p:val>
                                            <p:fltVal val="0"/>
                                          </p:val>
                                        </p:tav>
                                        <p:tav tm="100000">
                                          <p:val>
                                            <p:strVal val="#ppt_h"/>
                                          </p:val>
                                        </p:tav>
                                      </p:tavLst>
                                    </p:anim>
                                  </p:childTnLst>
                                </p:cTn>
                              </p:par>
                            </p:childTnLst>
                          </p:cTn>
                        </p:par>
                        <p:par>
                          <p:cTn id="134" fill="hold" nodeType="afterGroup">
                            <p:stCondLst>
                              <p:cond delay="28500"/>
                            </p:stCondLst>
                            <p:childTnLst>
                              <p:par>
                                <p:cTn id="135" presetID="23" presetClass="entr" presetSubtype="16" fill="hold" grpId="0" nodeType="afterEffect">
                                  <p:stCondLst>
                                    <p:cond delay="500"/>
                                  </p:stCondLst>
                                  <p:childTnLst>
                                    <p:set>
                                      <p:cBhvr>
                                        <p:cTn id="136" dur="1" fill="hold">
                                          <p:stCondLst>
                                            <p:cond delay="0"/>
                                          </p:stCondLst>
                                        </p:cTn>
                                        <p:tgtEl>
                                          <p:spTgt spid="232502"/>
                                        </p:tgtEl>
                                        <p:attrNameLst>
                                          <p:attrName>style.visibility</p:attrName>
                                        </p:attrNameLst>
                                      </p:cBhvr>
                                      <p:to>
                                        <p:strVal val="visible"/>
                                      </p:to>
                                    </p:set>
                                    <p:anim calcmode="lin" valueType="num">
                                      <p:cBhvr>
                                        <p:cTn id="137" dur="500" fill="hold"/>
                                        <p:tgtEl>
                                          <p:spTgt spid="232502"/>
                                        </p:tgtEl>
                                        <p:attrNameLst>
                                          <p:attrName>ppt_w</p:attrName>
                                        </p:attrNameLst>
                                      </p:cBhvr>
                                      <p:tavLst>
                                        <p:tav tm="0">
                                          <p:val>
                                            <p:fltVal val="0"/>
                                          </p:val>
                                        </p:tav>
                                        <p:tav tm="100000">
                                          <p:val>
                                            <p:strVal val="#ppt_w"/>
                                          </p:val>
                                        </p:tav>
                                      </p:tavLst>
                                    </p:anim>
                                    <p:anim calcmode="lin" valueType="num">
                                      <p:cBhvr>
                                        <p:cTn id="138" dur="500" fill="hold"/>
                                        <p:tgtEl>
                                          <p:spTgt spid="232502"/>
                                        </p:tgtEl>
                                        <p:attrNameLst>
                                          <p:attrName>ppt_h</p:attrName>
                                        </p:attrNameLst>
                                      </p:cBhvr>
                                      <p:tavLst>
                                        <p:tav tm="0">
                                          <p:val>
                                            <p:fltVal val="0"/>
                                          </p:val>
                                        </p:tav>
                                        <p:tav tm="100000">
                                          <p:val>
                                            <p:strVal val="#ppt_h"/>
                                          </p:val>
                                        </p:tav>
                                      </p:tavLst>
                                    </p:anim>
                                  </p:childTnLst>
                                </p:cTn>
                              </p:par>
                            </p:childTnLst>
                          </p:cTn>
                        </p:par>
                        <p:par>
                          <p:cTn id="139" fill="hold" nodeType="afterGroup">
                            <p:stCondLst>
                              <p:cond delay="29500"/>
                            </p:stCondLst>
                            <p:childTnLst>
                              <p:par>
                                <p:cTn id="140" presetID="23" presetClass="entr" presetSubtype="16" fill="hold" grpId="0" nodeType="afterEffect">
                                  <p:stCondLst>
                                    <p:cond delay="500"/>
                                  </p:stCondLst>
                                  <p:childTnLst>
                                    <p:set>
                                      <p:cBhvr>
                                        <p:cTn id="141" dur="1" fill="hold">
                                          <p:stCondLst>
                                            <p:cond delay="0"/>
                                          </p:stCondLst>
                                        </p:cTn>
                                        <p:tgtEl>
                                          <p:spTgt spid="232503"/>
                                        </p:tgtEl>
                                        <p:attrNameLst>
                                          <p:attrName>style.visibility</p:attrName>
                                        </p:attrNameLst>
                                      </p:cBhvr>
                                      <p:to>
                                        <p:strVal val="visible"/>
                                      </p:to>
                                    </p:set>
                                    <p:anim calcmode="lin" valueType="num">
                                      <p:cBhvr>
                                        <p:cTn id="142" dur="500" fill="hold"/>
                                        <p:tgtEl>
                                          <p:spTgt spid="232503"/>
                                        </p:tgtEl>
                                        <p:attrNameLst>
                                          <p:attrName>ppt_w</p:attrName>
                                        </p:attrNameLst>
                                      </p:cBhvr>
                                      <p:tavLst>
                                        <p:tav tm="0">
                                          <p:val>
                                            <p:fltVal val="0"/>
                                          </p:val>
                                        </p:tav>
                                        <p:tav tm="100000">
                                          <p:val>
                                            <p:strVal val="#ppt_w"/>
                                          </p:val>
                                        </p:tav>
                                      </p:tavLst>
                                    </p:anim>
                                    <p:anim calcmode="lin" valueType="num">
                                      <p:cBhvr>
                                        <p:cTn id="143" dur="500" fill="hold"/>
                                        <p:tgtEl>
                                          <p:spTgt spid="232503"/>
                                        </p:tgtEl>
                                        <p:attrNameLst>
                                          <p:attrName>ppt_h</p:attrName>
                                        </p:attrNameLst>
                                      </p:cBhvr>
                                      <p:tavLst>
                                        <p:tav tm="0">
                                          <p:val>
                                            <p:fltVal val="0"/>
                                          </p:val>
                                        </p:tav>
                                        <p:tav tm="100000">
                                          <p:val>
                                            <p:strVal val="#ppt_h"/>
                                          </p:val>
                                        </p:tav>
                                      </p:tavLst>
                                    </p:anim>
                                  </p:childTnLst>
                                </p:cTn>
                              </p:par>
                            </p:childTnLst>
                          </p:cTn>
                        </p:par>
                        <p:par>
                          <p:cTn id="144" fill="hold" nodeType="afterGroup">
                            <p:stCondLst>
                              <p:cond delay="30500"/>
                            </p:stCondLst>
                            <p:childTnLst>
                              <p:par>
                                <p:cTn id="145" presetID="23" presetClass="entr" presetSubtype="16" fill="hold" grpId="0" nodeType="afterEffect">
                                  <p:stCondLst>
                                    <p:cond delay="500"/>
                                  </p:stCondLst>
                                  <p:childTnLst>
                                    <p:set>
                                      <p:cBhvr>
                                        <p:cTn id="146" dur="1" fill="hold">
                                          <p:stCondLst>
                                            <p:cond delay="0"/>
                                          </p:stCondLst>
                                        </p:cTn>
                                        <p:tgtEl>
                                          <p:spTgt spid="232504"/>
                                        </p:tgtEl>
                                        <p:attrNameLst>
                                          <p:attrName>style.visibility</p:attrName>
                                        </p:attrNameLst>
                                      </p:cBhvr>
                                      <p:to>
                                        <p:strVal val="visible"/>
                                      </p:to>
                                    </p:set>
                                    <p:anim calcmode="lin" valueType="num">
                                      <p:cBhvr>
                                        <p:cTn id="147" dur="500" fill="hold"/>
                                        <p:tgtEl>
                                          <p:spTgt spid="232504"/>
                                        </p:tgtEl>
                                        <p:attrNameLst>
                                          <p:attrName>ppt_w</p:attrName>
                                        </p:attrNameLst>
                                      </p:cBhvr>
                                      <p:tavLst>
                                        <p:tav tm="0">
                                          <p:val>
                                            <p:fltVal val="0"/>
                                          </p:val>
                                        </p:tav>
                                        <p:tav tm="100000">
                                          <p:val>
                                            <p:strVal val="#ppt_w"/>
                                          </p:val>
                                        </p:tav>
                                      </p:tavLst>
                                    </p:anim>
                                    <p:anim calcmode="lin" valueType="num">
                                      <p:cBhvr>
                                        <p:cTn id="148" dur="500" fill="hold"/>
                                        <p:tgtEl>
                                          <p:spTgt spid="232504"/>
                                        </p:tgtEl>
                                        <p:attrNameLst>
                                          <p:attrName>ppt_h</p:attrName>
                                        </p:attrNameLst>
                                      </p:cBhvr>
                                      <p:tavLst>
                                        <p:tav tm="0">
                                          <p:val>
                                            <p:fltVal val="0"/>
                                          </p:val>
                                        </p:tav>
                                        <p:tav tm="100000">
                                          <p:val>
                                            <p:strVal val="#ppt_h"/>
                                          </p:val>
                                        </p:tav>
                                      </p:tavLst>
                                    </p:anim>
                                  </p:childTnLst>
                                </p:cTn>
                              </p:par>
                            </p:childTnLst>
                          </p:cTn>
                        </p:par>
                        <p:par>
                          <p:cTn id="149" fill="hold" nodeType="afterGroup">
                            <p:stCondLst>
                              <p:cond delay="31500"/>
                            </p:stCondLst>
                            <p:childTnLst>
                              <p:par>
                                <p:cTn id="150" presetID="23" presetClass="entr" presetSubtype="16" fill="hold" grpId="0" nodeType="afterEffect">
                                  <p:stCondLst>
                                    <p:cond delay="500"/>
                                  </p:stCondLst>
                                  <p:childTnLst>
                                    <p:set>
                                      <p:cBhvr>
                                        <p:cTn id="151" dur="1" fill="hold">
                                          <p:stCondLst>
                                            <p:cond delay="0"/>
                                          </p:stCondLst>
                                        </p:cTn>
                                        <p:tgtEl>
                                          <p:spTgt spid="232505"/>
                                        </p:tgtEl>
                                        <p:attrNameLst>
                                          <p:attrName>style.visibility</p:attrName>
                                        </p:attrNameLst>
                                      </p:cBhvr>
                                      <p:to>
                                        <p:strVal val="visible"/>
                                      </p:to>
                                    </p:set>
                                    <p:anim calcmode="lin" valueType="num">
                                      <p:cBhvr>
                                        <p:cTn id="152" dur="500" fill="hold"/>
                                        <p:tgtEl>
                                          <p:spTgt spid="232505"/>
                                        </p:tgtEl>
                                        <p:attrNameLst>
                                          <p:attrName>ppt_w</p:attrName>
                                        </p:attrNameLst>
                                      </p:cBhvr>
                                      <p:tavLst>
                                        <p:tav tm="0">
                                          <p:val>
                                            <p:fltVal val="0"/>
                                          </p:val>
                                        </p:tav>
                                        <p:tav tm="100000">
                                          <p:val>
                                            <p:strVal val="#ppt_w"/>
                                          </p:val>
                                        </p:tav>
                                      </p:tavLst>
                                    </p:anim>
                                    <p:anim calcmode="lin" valueType="num">
                                      <p:cBhvr>
                                        <p:cTn id="153" dur="500" fill="hold"/>
                                        <p:tgtEl>
                                          <p:spTgt spid="232505"/>
                                        </p:tgtEl>
                                        <p:attrNameLst>
                                          <p:attrName>ppt_h</p:attrName>
                                        </p:attrNameLst>
                                      </p:cBhvr>
                                      <p:tavLst>
                                        <p:tav tm="0">
                                          <p:val>
                                            <p:fltVal val="0"/>
                                          </p:val>
                                        </p:tav>
                                        <p:tav tm="100000">
                                          <p:val>
                                            <p:strVal val="#ppt_h"/>
                                          </p:val>
                                        </p:tav>
                                      </p:tavLst>
                                    </p:anim>
                                  </p:childTnLst>
                                </p:cTn>
                              </p:par>
                            </p:childTnLst>
                          </p:cTn>
                        </p:par>
                        <p:par>
                          <p:cTn id="154" fill="hold" nodeType="afterGroup">
                            <p:stCondLst>
                              <p:cond delay="32500"/>
                            </p:stCondLst>
                            <p:childTnLst>
                              <p:par>
                                <p:cTn id="155" presetID="23" presetClass="entr" presetSubtype="16" fill="hold" grpId="0" nodeType="afterEffect">
                                  <p:stCondLst>
                                    <p:cond delay="500"/>
                                  </p:stCondLst>
                                  <p:childTnLst>
                                    <p:set>
                                      <p:cBhvr>
                                        <p:cTn id="156" dur="1" fill="hold">
                                          <p:stCondLst>
                                            <p:cond delay="0"/>
                                          </p:stCondLst>
                                        </p:cTn>
                                        <p:tgtEl>
                                          <p:spTgt spid="232506"/>
                                        </p:tgtEl>
                                        <p:attrNameLst>
                                          <p:attrName>style.visibility</p:attrName>
                                        </p:attrNameLst>
                                      </p:cBhvr>
                                      <p:to>
                                        <p:strVal val="visible"/>
                                      </p:to>
                                    </p:set>
                                    <p:anim calcmode="lin" valueType="num">
                                      <p:cBhvr>
                                        <p:cTn id="157" dur="500" fill="hold"/>
                                        <p:tgtEl>
                                          <p:spTgt spid="232506"/>
                                        </p:tgtEl>
                                        <p:attrNameLst>
                                          <p:attrName>ppt_w</p:attrName>
                                        </p:attrNameLst>
                                      </p:cBhvr>
                                      <p:tavLst>
                                        <p:tav tm="0">
                                          <p:val>
                                            <p:fltVal val="0"/>
                                          </p:val>
                                        </p:tav>
                                        <p:tav tm="100000">
                                          <p:val>
                                            <p:strVal val="#ppt_w"/>
                                          </p:val>
                                        </p:tav>
                                      </p:tavLst>
                                    </p:anim>
                                    <p:anim calcmode="lin" valueType="num">
                                      <p:cBhvr>
                                        <p:cTn id="158" dur="500" fill="hold"/>
                                        <p:tgtEl>
                                          <p:spTgt spid="2325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72" grpId="0" autoUpdateAnimBg="0"/>
      <p:bldP spid="232473" grpId="0" build="p" autoUpdateAnimBg="0"/>
      <p:bldP spid="232482" grpId="0" animBg="1"/>
      <p:bldP spid="232483" grpId="0" build="p" autoUpdateAnimBg="0" advAuto="1000"/>
      <p:bldP spid="232484" grpId="0" build="p" autoUpdateAnimBg="0" advAuto="1000"/>
      <p:bldP spid="232485" grpId="0" build="p" autoUpdateAnimBg="0" advAuto="1000"/>
      <p:bldP spid="232486" grpId="0" build="p" autoUpdateAnimBg="0" advAuto="1000"/>
      <p:bldP spid="232487" grpId="0" build="p" autoUpdateAnimBg="0" advAuto="1000"/>
      <p:bldP spid="232488" grpId="0" build="p" autoUpdateAnimBg="0" advAuto="1000"/>
      <p:bldP spid="232489" grpId="0" build="p" autoUpdateAnimBg="0" advAuto="1000"/>
      <p:bldP spid="232490" grpId="0" build="p" autoUpdateAnimBg="0" advAuto="1000"/>
      <p:bldP spid="232491" grpId="0" build="p" autoUpdateAnimBg="0" advAuto="1000"/>
      <p:bldP spid="232492" grpId="0" build="p" autoUpdateAnimBg="0" advAuto="1000"/>
      <p:bldP spid="232493" grpId="0" build="p" autoUpdateAnimBg="0" advAuto="1000"/>
      <p:bldP spid="232494" grpId="0" build="p" autoUpdateAnimBg="0" advAuto="1000"/>
      <p:bldP spid="232495" grpId="0" build="p" autoUpdateAnimBg="0" advAuto="1000"/>
      <p:bldP spid="232496" grpId="0" build="p" autoUpdateAnimBg="0" advAuto="1000"/>
      <p:bldP spid="232497" grpId="0" build="p" autoUpdateAnimBg="0" advAuto="1000"/>
      <p:bldP spid="232498" grpId="0" build="p" autoUpdateAnimBg="0" advAuto="1000"/>
      <p:bldP spid="232499" grpId="0" autoUpdateAnimBg="0"/>
      <p:bldP spid="232500" grpId="0" autoUpdateAnimBg="0"/>
      <p:bldP spid="232501" grpId="0" autoUpdateAnimBg="0"/>
      <p:bldP spid="232502" grpId="0" autoUpdateAnimBg="0"/>
      <p:bldP spid="232503" grpId="0" autoUpdateAnimBg="0"/>
      <p:bldP spid="232504" grpId="0" autoUpdateAnimBg="0"/>
      <p:bldP spid="232505" grpId="0" autoUpdateAnimBg="0"/>
      <p:bldP spid="23250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p:txBody>
          <a:bodyPr/>
          <a:lstStyle/>
          <a:p>
            <a:endParaRPr lang="zh-CN" altLang="en-US"/>
          </a:p>
        </p:txBody>
      </p:sp>
      <p:sp>
        <p:nvSpPr>
          <p:cNvPr id="128003" name="Rectangle 3"/>
          <p:cNvSpPr>
            <a:spLocks noGrp="1" noRot="1" noChangeArrowheads="1"/>
          </p:cNvSpPr>
          <p:nvPr>
            <p:ph type="body" idx="1"/>
          </p:nvPr>
        </p:nvSpPr>
        <p:spPr>
          <a:xfrm>
            <a:off x="827088" y="1341438"/>
            <a:ext cx="7620000" cy="4724400"/>
          </a:xfrm>
        </p:spPr>
        <p:txBody>
          <a:bodyPr/>
          <a:lstStyle/>
          <a:p>
            <a:pPr algn="ctr">
              <a:buFont typeface="Wingdings" pitchFamily="2" charset="2"/>
              <a:buNone/>
            </a:pPr>
            <a:r>
              <a:rPr lang="zh-CN" altLang="en-US" sz="5400" b="1">
                <a:solidFill>
                  <a:srgbClr val="FF0000"/>
                </a:solidFill>
              </a:rPr>
              <a:t>数字系统处理什么信息 ？</a:t>
            </a:r>
          </a:p>
          <a:p>
            <a:pPr algn="ctr">
              <a:buFont typeface="Wingdings" pitchFamily="2" charset="2"/>
              <a:buNone/>
            </a:pPr>
            <a:r>
              <a:rPr lang="zh-CN" altLang="en-US" sz="4000" b="1">
                <a:solidFill>
                  <a:srgbClr val="0000FF"/>
                </a:solidFill>
              </a:rPr>
              <a:t>数字信号</a:t>
            </a:r>
          </a:p>
          <a:p>
            <a:pPr algn="ctr">
              <a:buFont typeface="Wingdings" pitchFamily="2" charset="2"/>
              <a:buNone/>
            </a:pPr>
            <a:r>
              <a:rPr lang="zh-CN" altLang="en-US" sz="4000" b="1">
                <a:solidFill>
                  <a:srgbClr val="008000"/>
                </a:solidFill>
              </a:rPr>
              <a:t>二进制形式的数字信号</a:t>
            </a:r>
          </a:p>
          <a:p>
            <a:pPr algn="ctr">
              <a:buFont typeface="Wingdings" pitchFamily="2" charset="2"/>
              <a:buNone/>
            </a:pPr>
            <a:r>
              <a:rPr lang="en-US" altLang="zh-CN" sz="4000" b="1">
                <a:solidFill>
                  <a:srgbClr val="008000"/>
                </a:solidFill>
              </a:rPr>
              <a:t>0110 1010</a:t>
            </a:r>
          </a:p>
        </p:txBody>
      </p:sp>
    </p:spTree>
  </p:cSld>
  <p:clrMapOvr>
    <a:masterClrMapping/>
  </p:clrMapOvr>
  <p:transition>
    <p:blinds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474" name="Object 2"/>
          <p:cNvGraphicFramePr>
            <a:graphicFrameLocks noChangeAspect="1"/>
          </p:cNvGraphicFramePr>
          <p:nvPr/>
        </p:nvGraphicFramePr>
        <p:xfrm>
          <a:off x="611188" y="1916113"/>
          <a:ext cx="6726237" cy="600075"/>
        </p:xfrm>
        <a:graphic>
          <a:graphicData uri="http://schemas.openxmlformats.org/presentationml/2006/ole">
            <mc:AlternateContent xmlns:mc="http://schemas.openxmlformats.org/markup-compatibility/2006">
              <mc:Choice xmlns:v="urn:schemas-microsoft-com:vml" Requires="v">
                <p:oleObj spid="_x0000_s233486" name="公式" r:id="rId3" imgW="2373870" imgH="215806" progId="Equation.3">
                  <p:embed/>
                </p:oleObj>
              </mc:Choice>
              <mc:Fallback>
                <p:oleObj name="公式" r:id="rId3" imgW="2373870" imgH="21580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16113"/>
                        <a:ext cx="6726237"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5" name="Object 3"/>
          <p:cNvGraphicFramePr>
            <a:graphicFrameLocks noChangeAspect="1"/>
          </p:cNvGraphicFramePr>
          <p:nvPr/>
        </p:nvGraphicFramePr>
        <p:xfrm>
          <a:off x="611188" y="3284538"/>
          <a:ext cx="4802187" cy="660400"/>
        </p:xfrm>
        <a:graphic>
          <a:graphicData uri="http://schemas.openxmlformats.org/presentationml/2006/ole">
            <mc:AlternateContent xmlns:mc="http://schemas.openxmlformats.org/markup-compatibility/2006">
              <mc:Choice xmlns:v="urn:schemas-microsoft-com:vml" Requires="v">
                <p:oleObj spid="_x0000_s233487" name="公式" r:id="rId5" imgW="1689100" imgH="228600" progId="Equation.3">
                  <p:embed/>
                </p:oleObj>
              </mc:Choice>
              <mc:Fallback>
                <p:oleObj name="公式" r:id="rId5" imgW="16891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284538"/>
                        <a:ext cx="4802187"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6" name="Object 4"/>
          <p:cNvGraphicFramePr>
            <a:graphicFrameLocks noChangeAspect="1"/>
          </p:cNvGraphicFramePr>
          <p:nvPr/>
        </p:nvGraphicFramePr>
        <p:xfrm>
          <a:off x="684213" y="4652963"/>
          <a:ext cx="4527550" cy="982662"/>
        </p:xfrm>
        <a:graphic>
          <a:graphicData uri="http://schemas.openxmlformats.org/presentationml/2006/ole">
            <mc:AlternateContent xmlns:mc="http://schemas.openxmlformats.org/markup-compatibility/2006">
              <mc:Choice xmlns:v="urn:schemas-microsoft-com:vml" Requires="v">
                <p:oleObj spid="_x0000_s233488" name="公式" r:id="rId7" imgW="1562040" imgH="342720" progId="Equation.3">
                  <p:embed/>
                </p:oleObj>
              </mc:Choice>
              <mc:Fallback>
                <p:oleObj name="公式" r:id="rId7" imgW="1562040" imgH="34272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652963"/>
                        <a:ext cx="4527550"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77" name="Rectangle 5"/>
          <p:cNvSpPr>
            <a:spLocks noChangeArrowheads="1"/>
          </p:cNvSpPr>
          <p:nvPr/>
        </p:nvSpPr>
        <p:spPr bwMode="auto">
          <a:xfrm>
            <a:off x="539750" y="1268413"/>
            <a:ext cx="2236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zh-CN" altLang="en-US" sz="2800">
                <a:solidFill>
                  <a:schemeClr val="tx1"/>
                </a:solidFill>
                <a:ea typeface="楷体_GB2312" pitchFamily="49" charset="-122"/>
                <a:cs typeface="Times New Roman" pitchFamily="18" charset="0"/>
              </a:rPr>
              <a:t>标准与或式</a:t>
            </a:r>
            <a:endParaRPr kumimoji="0" lang="zh-CN" altLang="en-US" sz="2800">
              <a:solidFill>
                <a:schemeClr val="tx1"/>
              </a:solidFill>
              <a:latin typeface="Arial" charset="0"/>
              <a:ea typeface="楷体_GB2312" pitchFamily="49" charset="-122"/>
              <a:cs typeface="Times New Roman" pitchFamily="18" charset="0"/>
            </a:endParaRPr>
          </a:p>
        </p:txBody>
      </p:sp>
      <p:sp>
        <p:nvSpPr>
          <p:cNvPr id="233478" name="Rectangle 6"/>
          <p:cNvSpPr>
            <a:spLocks noChangeArrowheads="1"/>
          </p:cNvSpPr>
          <p:nvPr/>
        </p:nvSpPr>
        <p:spPr bwMode="auto">
          <a:xfrm>
            <a:off x="468313" y="2565400"/>
            <a:ext cx="1873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lnSpc>
                <a:spcPct val="100000"/>
              </a:lnSpc>
              <a:spcBef>
                <a:spcPct val="0"/>
              </a:spcBef>
              <a:buSzTx/>
            </a:pPr>
            <a:r>
              <a:rPr kumimoji="0" lang="zh-CN" altLang="en-US" sz="2800">
                <a:solidFill>
                  <a:schemeClr val="tx1"/>
                </a:solidFill>
                <a:latin typeface="Calibri" pitchFamily="34" charset="0"/>
                <a:ea typeface="楷体_GB2312" pitchFamily="49" charset="-122"/>
                <a:cs typeface="Times New Roman" pitchFamily="18" charset="0"/>
              </a:rPr>
              <a:t>可写成</a:t>
            </a:r>
            <a:endParaRPr kumimoji="0" lang="zh-CN" altLang="en-US" sz="2800">
              <a:solidFill>
                <a:schemeClr val="tx1"/>
              </a:solidFill>
              <a:latin typeface="Arial" charset="0"/>
              <a:ea typeface="楷体_GB2312" pitchFamily="49" charset="-122"/>
              <a:cs typeface="Times New Roman" pitchFamily="18" charset="0"/>
            </a:endParaRPr>
          </a:p>
        </p:txBody>
      </p:sp>
      <p:sp>
        <p:nvSpPr>
          <p:cNvPr id="233479" name="Rectangle 7"/>
          <p:cNvSpPr>
            <a:spLocks noChangeArrowheads="1"/>
          </p:cNvSpPr>
          <p:nvPr/>
        </p:nvSpPr>
        <p:spPr bwMode="auto">
          <a:xfrm>
            <a:off x="755650" y="4005263"/>
            <a:ext cx="806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SzTx/>
            </a:pPr>
            <a:r>
              <a:rPr kumimoji="0" lang="zh-CN" altLang="en-US" sz="2800">
                <a:solidFill>
                  <a:schemeClr val="tx1"/>
                </a:solidFill>
                <a:ea typeface="楷体_GB2312" pitchFamily="49" charset="-122"/>
                <a:cs typeface="Times New Roman" pitchFamily="18" charset="0"/>
              </a:rPr>
              <a:t>或</a:t>
            </a:r>
            <a:endParaRPr kumimoji="0" lang="zh-CN" altLang="en-US" sz="2800">
              <a:solidFill>
                <a:schemeClr val="tx1"/>
              </a:solidFill>
              <a:latin typeface="Arial" charset="0"/>
              <a:ea typeface="楷体_GB2312" pitchFamily="49" charset="-122"/>
              <a:cs typeface="Times New Roman" pitchFamily="18" charset="0"/>
            </a:endParaRPr>
          </a:p>
        </p:txBody>
      </p:sp>
      <p:graphicFrame>
        <p:nvGraphicFramePr>
          <p:cNvPr id="233480" name="Object 8"/>
          <p:cNvGraphicFramePr>
            <a:graphicFrameLocks noChangeAspect="1"/>
          </p:cNvGraphicFramePr>
          <p:nvPr/>
        </p:nvGraphicFramePr>
        <p:xfrm>
          <a:off x="755650" y="5734050"/>
          <a:ext cx="3311525" cy="712788"/>
        </p:xfrm>
        <a:graphic>
          <a:graphicData uri="http://schemas.openxmlformats.org/presentationml/2006/ole">
            <mc:AlternateContent xmlns:mc="http://schemas.openxmlformats.org/markup-compatibility/2006">
              <mc:Choice xmlns:v="urn:schemas-microsoft-com:vml" Requires="v">
                <p:oleObj spid="_x0000_s233489" name="公式" r:id="rId9" imgW="1168200" imgH="253800" progId="Equation.3">
                  <p:embed/>
                </p:oleObj>
              </mc:Choice>
              <mc:Fallback>
                <p:oleObj name="公式" r:id="rId9" imgW="1168200" imgH="2538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734050"/>
                        <a:ext cx="331152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81" name="AutoShape 9">
            <a:hlinkClick r:id="rId11"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wipe(left)">
                                      <p:cBhvr>
                                        <p:cTn id="7" dur="1000"/>
                                        <p:tgtEl>
                                          <p:spTgt spid="23347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33474"/>
                                        </p:tgtEl>
                                        <p:attrNameLst>
                                          <p:attrName>style.visibility</p:attrName>
                                        </p:attrNameLst>
                                      </p:cBhvr>
                                      <p:to>
                                        <p:strVal val="visible"/>
                                      </p:to>
                                    </p:set>
                                    <p:animEffect transition="in" filter="wipe(left)">
                                      <p:cBhvr>
                                        <p:cTn id="11" dur="1000"/>
                                        <p:tgtEl>
                                          <p:spTgt spid="2334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3478"/>
                                        </p:tgtEl>
                                        <p:attrNameLst>
                                          <p:attrName>style.visibility</p:attrName>
                                        </p:attrNameLst>
                                      </p:cBhvr>
                                      <p:to>
                                        <p:strVal val="visible"/>
                                      </p:to>
                                    </p:set>
                                    <p:animEffect transition="in" filter="wipe(left)">
                                      <p:cBhvr>
                                        <p:cTn id="16" dur="1000"/>
                                        <p:tgtEl>
                                          <p:spTgt spid="2334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33475"/>
                                        </p:tgtEl>
                                        <p:attrNameLst>
                                          <p:attrName>style.visibility</p:attrName>
                                        </p:attrNameLst>
                                      </p:cBhvr>
                                      <p:to>
                                        <p:strVal val="visible"/>
                                      </p:to>
                                    </p:set>
                                    <p:animEffect transition="in" filter="wipe(left)">
                                      <p:cBhvr>
                                        <p:cTn id="21" dur="1000"/>
                                        <p:tgtEl>
                                          <p:spTgt spid="2334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3479"/>
                                        </p:tgtEl>
                                        <p:attrNameLst>
                                          <p:attrName>style.visibility</p:attrName>
                                        </p:attrNameLst>
                                      </p:cBhvr>
                                      <p:to>
                                        <p:strVal val="visible"/>
                                      </p:to>
                                    </p:set>
                                    <p:animEffect transition="in" filter="wipe(left)">
                                      <p:cBhvr>
                                        <p:cTn id="26" dur="1000"/>
                                        <p:tgtEl>
                                          <p:spTgt spid="233479"/>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233476"/>
                                        </p:tgtEl>
                                        <p:attrNameLst>
                                          <p:attrName>style.visibility</p:attrName>
                                        </p:attrNameLst>
                                      </p:cBhvr>
                                      <p:to>
                                        <p:strVal val="visible"/>
                                      </p:to>
                                    </p:set>
                                    <p:animEffect transition="in" filter="wipe(left)">
                                      <p:cBhvr>
                                        <p:cTn id="30" dur="1000"/>
                                        <p:tgtEl>
                                          <p:spTgt spid="233476"/>
                                        </p:tgtEl>
                                      </p:cBhvr>
                                    </p:animEffect>
                                  </p:childTnLst>
                                </p:cTn>
                              </p:par>
                            </p:childTnLst>
                          </p:cTn>
                        </p:par>
                        <p:par>
                          <p:cTn id="31" fill="hold" nodeType="afterGroup">
                            <p:stCondLst>
                              <p:cond delay="2000"/>
                            </p:stCondLst>
                            <p:childTnLst>
                              <p:par>
                                <p:cTn id="32" presetID="22" presetClass="entr" presetSubtype="8" fill="hold" nodeType="afterEffect">
                                  <p:stCondLst>
                                    <p:cond delay="0"/>
                                  </p:stCondLst>
                                  <p:childTnLst>
                                    <p:set>
                                      <p:cBhvr>
                                        <p:cTn id="33" dur="1" fill="hold">
                                          <p:stCondLst>
                                            <p:cond delay="0"/>
                                          </p:stCondLst>
                                        </p:cTn>
                                        <p:tgtEl>
                                          <p:spTgt spid="233480"/>
                                        </p:tgtEl>
                                        <p:attrNameLst>
                                          <p:attrName>style.visibility</p:attrName>
                                        </p:attrNameLst>
                                      </p:cBhvr>
                                      <p:to>
                                        <p:strVal val="visible"/>
                                      </p:to>
                                    </p:set>
                                    <p:animEffect transition="in" filter="wipe(left)">
                                      <p:cBhvr>
                                        <p:cTn id="34" dur="1000"/>
                                        <p:tgtEl>
                                          <p:spTgt spid="23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p:bldP spid="233478" grpId="0"/>
      <p:bldP spid="23347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rrowheads="1"/>
          </p:cNvSpPr>
          <p:nvPr>
            <p:ph type="title"/>
          </p:nvPr>
        </p:nvSpPr>
        <p:spPr/>
        <p:txBody>
          <a:bodyPr/>
          <a:lstStyle/>
          <a:p>
            <a:r>
              <a:rPr lang="en-US" altLang="zh-CN" b="1"/>
              <a:t>【</a:t>
            </a:r>
            <a:r>
              <a:rPr lang="zh-CN" altLang="en-US" b="1"/>
              <a:t>例</a:t>
            </a:r>
            <a:r>
              <a:rPr lang="en-US" altLang="zh-CN" b="1"/>
              <a:t>1-9】</a:t>
            </a:r>
            <a:r>
              <a:rPr lang="zh-CN" altLang="en-US" b="1"/>
              <a:t>写标准与或式</a:t>
            </a:r>
          </a:p>
        </p:txBody>
      </p:sp>
      <p:graphicFrame>
        <p:nvGraphicFramePr>
          <p:cNvPr id="234499" name="Object 3"/>
          <p:cNvGraphicFramePr>
            <a:graphicFrameLocks noChangeAspect="1"/>
          </p:cNvGraphicFramePr>
          <p:nvPr/>
        </p:nvGraphicFramePr>
        <p:xfrm>
          <a:off x="684213" y="1844675"/>
          <a:ext cx="3527425" cy="566738"/>
        </p:xfrm>
        <a:graphic>
          <a:graphicData uri="http://schemas.openxmlformats.org/presentationml/2006/ole">
            <mc:AlternateContent xmlns:mc="http://schemas.openxmlformats.org/markup-compatibility/2006">
              <mc:Choice xmlns:v="urn:schemas-microsoft-com:vml" Requires="v">
                <p:oleObj spid="_x0000_s234507" name="公式" r:id="rId3" imgW="1511300" imgH="241300" progId="Equation.3">
                  <p:embed/>
                </p:oleObj>
              </mc:Choice>
              <mc:Fallback>
                <p:oleObj name="公式" r:id="rId3" imgW="15113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44675"/>
                        <a:ext cx="3527425"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4500" name="Object 4"/>
          <p:cNvGraphicFramePr>
            <a:graphicFrameLocks noChangeAspect="1"/>
          </p:cNvGraphicFramePr>
          <p:nvPr/>
        </p:nvGraphicFramePr>
        <p:xfrm>
          <a:off x="250825" y="2420938"/>
          <a:ext cx="8893175" cy="2520950"/>
        </p:xfrm>
        <a:graphic>
          <a:graphicData uri="http://schemas.openxmlformats.org/presentationml/2006/ole">
            <mc:AlternateContent xmlns:mc="http://schemas.openxmlformats.org/markup-compatibility/2006">
              <mc:Choice xmlns:v="urn:schemas-microsoft-com:vml" Requires="v">
                <p:oleObj spid="_x0000_s234508" name="公式" r:id="rId5" imgW="3822480" imgH="1091880" progId="Equation.3">
                  <p:embed/>
                </p:oleObj>
              </mc:Choice>
              <mc:Fallback>
                <p:oleObj name="公式" r:id="rId5" imgW="3822480" imgH="10918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420938"/>
                        <a:ext cx="8893175"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01" name="Rectangle 5"/>
          <p:cNvSpPr>
            <a:spLocks noChangeArrowheads="1"/>
          </p:cNvSpPr>
          <p:nvPr/>
        </p:nvSpPr>
        <p:spPr bwMode="auto">
          <a:xfrm>
            <a:off x="250825" y="1166813"/>
            <a:ext cx="697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eaLnBrk="0" hangingPunct="0">
              <a:lnSpc>
                <a:spcPct val="100000"/>
              </a:lnSpc>
              <a:spcBef>
                <a:spcPct val="0"/>
              </a:spcBef>
              <a:buSzTx/>
            </a:pPr>
            <a:r>
              <a:rPr kumimoji="0" lang="zh-CN" altLang="en-US">
                <a:solidFill>
                  <a:schemeClr val="tx1"/>
                </a:solidFill>
                <a:ea typeface="楷体_GB2312" pitchFamily="49" charset="-122"/>
                <a:cs typeface="Times New Roman" pitchFamily="18" charset="0"/>
              </a:rPr>
              <a:t>方法一：用公式和定理变换表达式：</a:t>
            </a:r>
            <a:endParaRPr kumimoji="0" lang="zh-CN" altLang="en-US">
              <a:solidFill>
                <a:schemeClr val="tx1"/>
              </a:solidFill>
              <a:latin typeface="Arial" charset="0"/>
              <a:ea typeface="楷体_GB2312" pitchFamily="49" charset="-122"/>
              <a:cs typeface="Times New Roman" pitchFamily="18" charset="0"/>
            </a:endParaRPr>
          </a:p>
        </p:txBody>
      </p:sp>
      <p:graphicFrame>
        <p:nvGraphicFramePr>
          <p:cNvPr id="234502" name="Object 6"/>
          <p:cNvGraphicFramePr>
            <a:graphicFrameLocks noChangeAspect="1"/>
          </p:cNvGraphicFramePr>
          <p:nvPr/>
        </p:nvGraphicFramePr>
        <p:xfrm>
          <a:off x="250825" y="4994275"/>
          <a:ext cx="4608513" cy="1057275"/>
        </p:xfrm>
        <a:graphic>
          <a:graphicData uri="http://schemas.openxmlformats.org/presentationml/2006/ole">
            <mc:AlternateContent xmlns:mc="http://schemas.openxmlformats.org/markup-compatibility/2006">
              <mc:Choice xmlns:v="urn:schemas-microsoft-com:vml" Requires="v">
                <p:oleObj spid="_x0000_s234509" name="公式" r:id="rId7" imgW="1981080" imgH="457200" progId="Equation.3">
                  <p:embed/>
                </p:oleObj>
              </mc:Choice>
              <mc:Fallback>
                <p:oleObj name="公式" r:id="rId7" imgW="198108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4994275"/>
                        <a:ext cx="4608513"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03" name="AutoShape 7">
            <a:hlinkClick r:id="rId9"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501"/>
                                        </p:tgtEl>
                                        <p:attrNameLst>
                                          <p:attrName>style.visibility</p:attrName>
                                        </p:attrNameLst>
                                      </p:cBhvr>
                                      <p:to>
                                        <p:strVal val="visible"/>
                                      </p:to>
                                    </p:set>
                                    <p:animEffect transition="in" filter="wipe(left)">
                                      <p:cBhvr>
                                        <p:cTn id="7" dur="500"/>
                                        <p:tgtEl>
                                          <p:spTgt spid="234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wipe(left)">
                                      <p:cBhvr>
                                        <p:cTn id="12" dur="500"/>
                                        <p:tgtEl>
                                          <p:spTgt spid="2344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4500"/>
                                        </p:tgtEl>
                                        <p:attrNameLst>
                                          <p:attrName>style.visibility</p:attrName>
                                        </p:attrNameLst>
                                      </p:cBhvr>
                                      <p:to>
                                        <p:strVal val="visible"/>
                                      </p:to>
                                    </p:set>
                                    <p:animEffect transition="in" filter="wipe(left)">
                                      <p:cBhvr>
                                        <p:cTn id="17" dur="500"/>
                                        <p:tgtEl>
                                          <p:spTgt spid="2345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4502"/>
                                        </p:tgtEl>
                                        <p:attrNameLst>
                                          <p:attrName>style.visibility</p:attrName>
                                        </p:attrNameLst>
                                      </p:cBhvr>
                                      <p:to>
                                        <p:strVal val="visible"/>
                                      </p:to>
                                    </p:set>
                                    <p:animEffect transition="in" filter="wipe(left)">
                                      <p:cBhvr>
                                        <p:cTn id="22" dur="500"/>
                                        <p:tgtEl>
                                          <p:spTgt spid="234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rrowheads="1"/>
          </p:cNvSpPr>
          <p:nvPr>
            <p:ph type="title"/>
          </p:nvPr>
        </p:nvSpPr>
        <p:spPr/>
        <p:txBody>
          <a:bodyPr/>
          <a:lstStyle/>
          <a:p>
            <a:r>
              <a:rPr lang="en-US" altLang="zh-CN" b="1"/>
              <a:t>【</a:t>
            </a:r>
            <a:r>
              <a:rPr lang="zh-CN" altLang="en-US" b="1"/>
              <a:t>例</a:t>
            </a:r>
            <a:r>
              <a:rPr lang="en-US" altLang="zh-CN" b="1"/>
              <a:t>1-9】</a:t>
            </a:r>
            <a:r>
              <a:rPr lang="zh-CN" altLang="en-US" b="1"/>
              <a:t>写标准与或式</a:t>
            </a:r>
          </a:p>
        </p:txBody>
      </p:sp>
      <p:sp>
        <p:nvSpPr>
          <p:cNvPr id="235523" name="Rectangle 3"/>
          <p:cNvSpPr>
            <a:spLocks noGrp="1" noRot="1" noChangeArrowheads="1"/>
          </p:cNvSpPr>
          <p:nvPr>
            <p:ph type="body" idx="1"/>
          </p:nvPr>
        </p:nvSpPr>
        <p:spPr>
          <a:xfrm>
            <a:off x="304800" y="1125538"/>
            <a:ext cx="8540750" cy="4741862"/>
          </a:xfrm>
        </p:spPr>
        <p:txBody>
          <a:bodyPr/>
          <a:lstStyle/>
          <a:p>
            <a:r>
              <a:rPr lang="zh-CN" altLang="en-US" b="1"/>
              <a:t>方法二：先列真值表，再写标准与或式</a:t>
            </a:r>
          </a:p>
        </p:txBody>
      </p:sp>
      <p:graphicFrame>
        <p:nvGraphicFramePr>
          <p:cNvPr id="235524" name="Object 4"/>
          <p:cNvGraphicFramePr>
            <a:graphicFrameLocks noChangeAspect="1"/>
          </p:cNvGraphicFramePr>
          <p:nvPr/>
        </p:nvGraphicFramePr>
        <p:xfrm>
          <a:off x="323850" y="4724400"/>
          <a:ext cx="4248150" cy="1228725"/>
        </p:xfrm>
        <a:graphic>
          <a:graphicData uri="http://schemas.openxmlformats.org/presentationml/2006/ole">
            <mc:AlternateContent xmlns:mc="http://schemas.openxmlformats.org/markup-compatibility/2006">
              <mc:Choice xmlns:v="urn:schemas-microsoft-com:vml" Requires="v">
                <p:oleObj spid="_x0000_s235592" name="公式" r:id="rId3" imgW="1473120" imgH="431640" progId="Equation.3">
                  <p:embed/>
                </p:oleObj>
              </mc:Choice>
              <mc:Fallback>
                <p:oleObj name="公式" r:id="rId3" imgW="147312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724400"/>
                        <a:ext cx="424815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5" name="Group 5"/>
          <p:cNvGraphicFramePr>
            <a:graphicFrameLocks noGrp="1"/>
          </p:cNvGraphicFramePr>
          <p:nvPr/>
        </p:nvGraphicFramePr>
        <p:xfrm>
          <a:off x="5219700" y="1866900"/>
          <a:ext cx="3467100" cy="4663440"/>
        </p:xfrm>
        <a:graphic>
          <a:graphicData uri="http://schemas.openxmlformats.org/drawingml/2006/table">
            <a:tbl>
              <a:tblPr/>
              <a:tblGrid>
                <a:gridCol w="866775"/>
                <a:gridCol w="866775"/>
                <a:gridCol w="866775"/>
                <a:gridCol w="866775"/>
              </a:tblGrid>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5579" name="Text Box 59"/>
          <p:cNvSpPr txBox="1">
            <a:spLocks noChangeArrowheads="1"/>
          </p:cNvSpPr>
          <p:nvPr/>
        </p:nvSpPr>
        <p:spPr bwMode="auto">
          <a:xfrm>
            <a:off x="5397500" y="1795463"/>
            <a:ext cx="2270125"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0"/>
              </a:spcBef>
              <a:buSzTx/>
            </a:pPr>
            <a:r>
              <a:rPr kumimoji="0" lang="en-US" altLang="zh-CN" sz="2800" i="1">
                <a:solidFill>
                  <a:schemeClr val="tx1"/>
                </a:solidFill>
                <a:latin typeface="Arial" charset="0"/>
              </a:rPr>
              <a:t>A	B	C</a:t>
            </a:r>
          </a:p>
          <a:p>
            <a:pPr algn="l">
              <a:lnSpc>
                <a:spcPct val="120000"/>
              </a:lnSpc>
              <a:spcBef>
                <a:spcPct val="0"/>
              </a:spcBef>
              <a:buSzTx/>
            </a:pPr>
            <a:r>
              <a:rPr kumimoji="0" lang="en-US" altLang="zh-CN" sz="2800">
                <a:solidFill>
                  <a:schemeClr val="tx1"/>
                </a:solidFill>
                <a:latin typeface="Arial" charset="0"/>
              </a:rPr>
              <a:t>0	0	0</a:t>
            </a:r>
          </a:p>
          <a:p>
            <a:pPr algn="l">
              <a:lnSpc>
                <a:spcPct val="120000"/>
              </a:lnSpc>
              <a:spcBef>
                <a:spcPct val="0"/>
              </a:spcBef>
              <a:buSzTx/>
            </a:pPr>
            <a:r>
              <a:rPr kumimoji="0" lang="en-US" altLang="zh-CN" sz="2800">
                <a:solidFill>
                  <a:schemeClr val="tx1"/>
                </a:solidFill>
                <a:latin typeface="Arial" charset="0"/>
              </a:rPr>
              <a:t>0	0	1</a:t>
            </a:r>
          </a:p>
          <a:p>
            <a:pPr algn="l">
              <a:lnSpc>
                <a:spcPct val="120000"/>
              </a:lnSpc>
              <a:spcBef>
                <a:spcPct val="0"/>
              </a:spcBef>
              <a:buSzTx/>
            </a:pPr>
            <a:r>
              <a:rPr kumimoji="0" lang="en-US" altLang="zh-CN" sz="2800">
                <a:solidFill>
                  <a:schemeClr val="tx1"/>
                </a:solidFill>
                <a:latin typeface="Arial" charset="0"/>
              </a:rPr>
              <a:t>0	1	0</a:t>
            </a:r>
          </a:p>
          <a:p>
            <a:pPr algn="l">
              <a:lnSpc>
                <a:spcPct val="120000"/>
              </a:lnSpc>
              <a:spcBef>
                <a:spcPct val="0"/>
              </a:spcBef>
              <a:buSzTx/>
            </a:pPr>
            <a:r>
              <a:rPr kumimoji="0" lang="en-US" altLang="zh-CN" sz="2800">
                <a:solidFill>
                  <a:schemeClr val="tx1"/>
                </a:solidFill>
                <a:latin typeface="Arial" charset="0"/>
              </a:rPr>
              <a:t>0	1	1</a:t>
            </a:r>
          </a:p>
          <a:p>
            <a:pPr algn="l">
              <a:lnSpc>
                <a:spcPct val="120000"/>
              </a:lnSpc>
              <a:spcBef>
                <a:spcPct val="0"/>
              </a:spcBef>
              <a:buSzTx/>
            </a:pPr>
            <a:r>
              <a:rPr kumimoji="0" lang="en-US" altLang="zh-CN" sz="2800">
                <a:solidFill>
                  <a:schemeClr val="tx1"/>
                </a:solidFill>
                <a:latin typeface="Arial" charset="0"/>
              </a:rPr>
              <a:t>1	0	0</a:t>
            </a:r>
          </a:p>
          <a:p>
            <a:pPr algn="l">
              <a:lnSpc>
                <a:spcPct val="120000"/>
              </a:lnSpc>
              <a:spcBef>
                <a:spcPct val="0"/>
              </a:spcBef>
              <a:buSzTx/>
            </a:pPr>
            <a:r>
              <a:rPr kumimoji="0" lang="en-US" altLang="zh-CN" sz="2800">
                <a:solidFill>
                  <a:schemeClr val="tx1"/>
                </a:solidFill>
                <a:latin typeface="Arial" charset="0"/>
              </a:rPr>
              <a:t>1	0	1</a:t>
            </a:r>
          </a:p>
          <a:p>
            <a:pPr algn="l">
              <a:lnSpc>
                <a:spcPct val="120000"/>
              </a:lnSpc>
              <a:spcBef>
                <a:spcPct val="0"/>
              </a:spcBef>
              <a:buSzTx/>
            </a:pPr>
            <a:r>
              <a:rPr kumimoji="0" lang="en-US" altLang="zh-CN" sz="2800">
                <a:solidFill>
                  <a:schemeClr val="tx1"/>
                </a:solidFill>
                <a:latin typeface="Arial" charset="0"/>
              </a:rPr>
              <a:t>1	1	0</a:t>
            </a:r>
          </a:p>
          <a:p>
            <a:pPr algn="l">
              <a:lnSpc>
                <a:spcPct val="120000"/>
              </a:lnSpc>
              <a:spcBef>
                <a:spcPct val="0"/>
              </a:spcBef>
              <a:buSzTx/>
            </a:pPr>
            <a:r>
              <a:rPr kumimoji="0" lang="en-US" altLang="zh-CN" sz="2800">
                <a:solidFill>
                  <a:schemeClr val="tx1"/>
                </a:solidFill>
                <a:latin typeface="Arial" charset="0"/>
              </a:rPr>
              <a:t>1	1	1</a:t>
            </a:r>
          </a:p>
        </p:txBody>
      </p:sp>
      <p:sp>
        <p:nvSpPr>
          <p:cNvPr id="235580" name="Text Box 60"/>
          <p:cNvSpPr txBox="1">
            <a:spLocks noChangeArrowheads="1"/>
          </p:cNvSpPr>
          <p:nvPr/>
        </p:nvSpPr>
        <p:spPr bwMode="auto">
          <a:xfrm>
            <a:off x="8077200" y="4387850"/>
            <a:ext cx="3825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0"/>
              </a:spcBef>
              <a:buSzTx/>
            </a:pPr>
            <a:r>
              <a:rPr kumimoji="0" lang="en-US" altLang="zh-CN" sz="2800">
                <a:solidFill>
                  <a:srgbClr val="FF0000"/>
                </a:solidFill>
                <a:latin typeface="Arial" charset="0"/>
              </a:rPr>
              <a:t>1</a:t>
            </a:r>
          </a:p>
          <a:p>
            <a:pPr algn="l">
              <a:lnSpc>
                <a:spcPct val="120000"/>
              </a:lnSpc>
              <a:spcBef>
                <a:spcPct val="0"/>
              </a:spcBef>
              <a:buSzTx/>
            </a:pPr>
            <a:r>
              <a:rPr kumimoji="0" lang="en-US" altLang="zh-CN" sz="2800">
                <a:solidFill>
                  <a:srgbClr val="FF0000"/>
                </a:solidFill>
                <a:latin typeface="Arial" charset="0"/>
              </a:rPr>
              <a:t>1</a:t>
            </a:r>
          </a:p>
        </p:txBody>
      </p:sp>
      <p:sp>
        <p:nvSpPr>
          <p:cNvPr id="235581" name="Text Box 61"/>
          <p:cNvSpPr txBox="1">
            <a:spLocks noChangeArrowheads="1"/>
          </p:cNvSpPr>
          <p:nvPr/>
        </p:nvSpPr>
        <p:spPr bwMode="auto">
          <a:xfrm>
            <a:off x="8077200" y="3379788"/>
            <a:ext cx="382588"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0"/>
              </a:spcBef>
              <a:buSzTx/>
            </a:pPr>
            <a:r>
              <a:rPr kumimoji="0" lang="en-US" altLang="zh-CN" sz="2800">
                <a:solidFill>
                  <a:srgbClr val="FF0000"/>
                </a:solidFill>
                <a:latin typeface="Arial" charset="0"/>
              </a:rPr>
              <a:t>1</a:t>
            </a:r>
          </a:p>
          <a:p>
            <a:pPr algn="l">
              <a:lnSpc>
                <a:spcPct val="120000"/>
              </a:lnSpc>
              <a:spcBef>
                <a:spcPct val="0"/>
              </a:spcBef>
              <a:buSzTx/>
            </a:pPr>
            <a:endParaRPr kumimoji="0" lang="en-US" altLang="zh-CN" sz="2800">
              <a:solidFill>
                <a:srgbClr val="FF0000"/>
              </a:solidFill>
              <a:latin typeface="Arial" charset="0"/>
            </a:endParaRPr>
          </a:p>
          <a:p>
            <a:pPr algn="l">
              <a:lnSpc>
                <a:spcPct val="120000"/>
              </a:lnSpc>
              <a:spcBef>
                <a:spcPct val="0"/>
              </a:spcBef>
              <a:buSzTx/>
            </a:pPr>
            <a:endParaRPr kumimoji="0" lang="en-US" altLang="zh-CN" sz="2800">
              <a:solidFill>
                <a:srgbClr val="FF0000"/>
              </a:solidFill>
              <a:latin typeface="Arial" charset="0"/>
            </a:endParaRPr>
          </a:p>
          <a:p>
            <a:pPr algn="l">
              <a:lnSpc>
                <a:spcPct val="120000"/>
              </a:lnSpc>
              <a:spcBef>
                <a:spcPct val="0"/>
              </a:spcBef>
              <a:buSzTx/>
            </a:pPr>
            <a:endParaRPr kumimoji="0" lang="en-US" altLang="zh-CN" sz="2800">
              <a:solidFill>
                <a:srgbClr val="FF0000"/>
              </a:solidFill>
              <a:latin typeface="Arial" charset="0"/>
            </a:endParaRPr>
          </a:p>
          <a:p>
            <a:pPr algn="l">
              <a:lnSpc>
                <a:spcPct val="120000"/>
              </a:lnSpc>
              <a:spcBef>
                <a:spcPct val="0"/>
              </a:spcBef>
              <a:buSzTx/>
            </a:pPr>
            <a:r>
              <a:rPr kumimoji="0" lang="en-US" altLang="zh-CN" sz="2800">
                <a:solidFill>
                  <a:srgbClr val="FF0000"/>
                </a:solidFill>
                <a:latin typeface="Arial" charset="0"/>
              </a:rPr>
              <a:t>1</a:t>
            </a:r>
          </a:p>
        </p:txBody>
      </p:sp>
      <p:sp>
        <p:nvSpPr>
          <p:cNvPr id="235582" name="Text Box 62"/>
          <p:cNvSpPr txBox="1">
            <a:spLocks noChangeArrowheads="1"/>
          </p:cNvSpPr>
          <p:nvPr/>
        </p:nvSpPr>
        <p:spPr bwMode="auto">
          <a:xfrm>
            <a:off x="8077200" y="2874963"/>
            <a:ext cx="382588"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0"/>
              </a:spcBef>
              <a:buSzTx/>
            </a:pPr>
            <a:r>
              <a:rPr kumimoji="0" lang="en-US" altLang="zh-CN" sz="2800">
                <a:solidFill>
                  <a:srgbClr val="FF0000"/>
                </a:solidFill>
                <a:latin typeface="Arial" charset="0"/>
              </a:rPr>
              <a:t>1</a:t>
            </a:r>
          </a:p>
          <a:p>
            <a:pPr algn="l">
              <a:lnSpc>
                <a:spcPct val="120000"/>
              </a:lnSpc>
              <a:spcBef>
                <a:spcPct val="0"/>
              </a:spcBef>
              <a:buSzTx/>
            </a:pPr>
            <a:endParaRPr kumimoji="0" lang="en-US" altLang="zh-CN" sz="2800">
              <a:solidFill>
                <a:srgbClr val="FF0000"/>
              </a:solidFill>
              <a:latin typeface="Arial" charset="0"/>
            </a:endParaRPr>
          </a:p>
          <a:p>
            <a:pPr algn="l">
              <a:lnSpc>
                <a:spcPct val="120000"/>
              </a:lnSpc>
              <a:spcBef>
                <a:spcPct val="0"/>
              </a:spcBef>
              <a:buSzTx/>
            </a:pPr>
            <a:r>
              <a:rPr kumimoji="0" lang="en-US" altLang="zh-CN" sz="2800">
                <a:solidFill>
                  <a:srgbClr val="FF0000"/>
                </a:solidFill>
                <a:latin typeface="Arial" charset="0"/>
              </a:rPr>
              <a:t>1</a:t>
            </a:r>
          </a:p>
          <a:p>
            <a:pPr algn="l">
              <a:lnSpc>
                <a:spcPct val="120000"/>
              </a:lnSpc>
              <a:spcBef>
                <a:spcPct val="0"/>
              </a:spcBef>
              <a:buSzTx/>
            </a:pPr>
            <a:endParaRPr kumimoji="0" lang="en-US" altLang="zh-CN" sz="2800">
              <a:solidFill>
                <a:srgbClr val="FF0000"/>
              </a:solidFill>
              <a:latin typeface="Arial" charset="0"/>
            </a:endParaRPr>
          </a:p>
          <a:p>
            <a:pPr algn="l">
              <a:lnSpc>
                <a:spcPct val="120000"/>
              </a:lnSpc>
              <a:spcBef>
                <a:spcPct val="0"/>
              </a:spcBef>
              <a:buSzTx/>
            </a:pPr>
            <a:endParaRPr kumimoji="0" lang="en-US" altLang="zh-CN" sz="2800">
              <a:solidFill>
                <a:srgbClr val="FF0000"/>
              </a:solidFill>
              <a:latin typeface="Arial" charset="0"/>
            </a:endParaRPr>
          </a:p>
          <a:p>
            <a:pPr algn="l">
              <a:lnSpc>
                <a:spcPct val="120000"/>
              </a:lnSpc>
              <a:spcBef>
                <a:spcPct val="0"/>
              </a:spcBef>
              <a:buSzTx/>
            </a:pPr>
            <a:r>
              <a:rPr kumimoji="0" lang="en-US" altLang="zh-CN" sz="2800">
                <a:solidFill>
                  <a:srgbClr val="FF0000"/>
                </a:solidFill>
                <a:latin typeface="Arial" charset="0"/>
              </a:rPr>
              <a:t>1</a:t>
            </a:r>
          </a:p>
        </p:txBody>
      </p:sp>
      <p:sp>
        <p:nvSpPr>
          <p:cNvPr id="235583" name="Text Box 63"/>
          <p:cNvSpPr txBox="1">
            <a:spLocks noChangeArrowheads="1"/>
          </p:cNvSpPr>
          <p:nvPr/>
        </p:nvSpPr>
        <p:spPr bwMode="auto">
          <a:xfrm>
            <a:off x="8027988" y="1866900"/>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en-US" altLang="zh-CN" sz="2800" i="1">
                <a:solidFill>
                  <a:schemeClr val="tx1"/>
                </a:solidFill>
                <a:latin typeface="Arial" charset="0"/>
              </a:rPr>
              <a:t>Y</a:t>
            </a:r>
          </a:p>
        </p:txBody>
      </p:sp>
      <p:sp>
        <p:nvSpPr>
          <p:cNvPr id="235584" name="Text Box 64"/>
          <p:cNvSpPr txBox="1">
            <a:spLocks noChangeArrowheads="1"/>
          </p:cNvSpPr>
          <p:nvPr/>
        </p:nvSpPr>
        <p:spPr bwMode="auto">
          <a:xfrm>
            <a:off x="8077200" y="2300288"/>
            <a:ext cx="382588"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0"/>
              </a:spcBef>
              <a:buSzTx/>
            </a:pPr>
            <a:r>
              <a:rPr kumimoji="0" lang="en-US" altLang="zh-CN" sz="2800">
                <a:solidFill>
                  <a:schemeClr val="tx1"/>
                </a:solidFill>
                <a:latin typeface="Arial" charset="0"/>
              </a:rPr>
              <a:t>0</a:t>
            </a:r>
          </a:p>
          <a:p>
            <a:pPr algn="l">
              <a:lnSpc>
                <a:spcPct val="120000"/>
              </a:lnSpc>
              <a:spcBef>
                <a:spcPct val="0"/>
              </a:spcBef>
              <a:buSzTx/>
            </a:pPr>
            <a:endParaRPr kumimoji="0" lang="en-US" altLang="zh-CN" sz="2800">
              <a:solidFill>
                <a:schemeClr val="tx1"/>
              </a:solidFill>
              <a:latin typeface="Arial" charset="0"/>
            </a:endParaRPr>
          </a:p>
          <a:p>
            <a:pPr algn="l">
              <a:lnSpc>
                <a:spcPct val="120000"/>
              </a:lnSpc>
              <a:spcBef>
                <a:spcPct val="0"/>
              </a:spcBef>
              <a:buSzTx/>
            </a:pPr>
            <a:endParaRPr kumimoji="0" lang="en-US" altLang="zh-CN" sz="2800">
              <a:solidFill>
                <a:schemeClr val="tx1"/>
              </a:solidFill>
              <a:latin typeface="Arial" charset="0"/>
            </a:endParaRPr>
          </a:p>
          <a:p>
            <a:pPr algn="l">
              <a:lnSpc>
                <a:spcPct val="120000"/>
              </a:lnSpc>
              <a:spcBef>
                <a:spcPct val="0"/>
              </a:spcBef>
              <a:buSzTx/>
            </a:pPr>
            <a:endParaRPr kumimoji="0" lang="en-US" altLang="zh-CN" sz="2800">
              <a:solidFill>
                <a:schemeClr val="tx1"/>
              </a:solidFill>
              <a:latin typeface="Arial" charset="0"/>
            </a:endParaRPr>
          </a:p>
          <a:p>
            <a:pPr algn="l">
              <a:lnSpc>
                <a:spcPct val="120000"/>
              </a:lnSpc>
              <a:spcBef>
                <a:spcPct val="0"/>
              </a:spcBef>
              <a:buSzTx/>
            </a:pPr>
            <a:endParaRPr kumimoji="0" lang="en-US" altLang="zh-CN" sz="2800">
              <a:solidFill>
                <a:schemeClr val="tx1"/>
              </a:solidFill>
              <a:latin typeface="Arial" charset="0"/>
            </a:endParaRPr>
          </a:p>
          <a:p>
            <a:pPr algn="l">
              <a:lnSpc>
                <a:spcPct val="120000"/>
              </a:lnSpc>
              <a:spcBef>
                <a:spcPct val="0"/>
              </a:spcBef>
              <a:buSzTx/>
            </a:pPr>
            <a:endParaRPr kumimoji="0" lang="en-US" altLang="zh-CN" sz="2800">
              <a:solidFill>
                <a:schemeClr val="tx1"/>
              </a:solidFill>
              <a:latin typeface="Arial" charset="0"/>
            </a:endParaRPr>
          </a:p>
          <a:p>
            <a:pPr algn="l">
              <a:lnSpc>
                <a:spcPct val="120000"/>
              </a:lnSpc>
              <a:spcBef>
                <a:spcPct val="0"/>
              </a:spcBef>
              <a:buSzTx/>
            </a:pPr>
            <a:endParaRPr kumimoji="0" lang="en-US" altLang="zh-CN" sz="2800">
              <a:solidFill>
                <a:schemeClr val="tx1"/>
              </a:solidFill>
              <a:latin typeface="Arial" charset="0"/>
            </a:endParaRPr>
          </a:p>
          <a:p>
            <a:pPr algn="l">
              <a:lnSpc>
                <a:spcPct val="120000"/>
              </a:lnSpc>
              <a:spcBef>
                <a:spcPct val="0"/>
              </a:spcBef>
              <a:buSzTx/>
            </a:pPr>
            <a:r>
              <a:rPr kumimoji="0" lang="en-US" altLang="zh-CN" sz="2800">
                <a:solidFill>
                  <a:schemeClr val="tx1"/>
                </a:solidFill>
                <a:latin typeface="Arial" charset="0"/>
              </a:rPr>
              <a:t>0</a:t>
            </a:r>
          </a:p>
        </p:txBody>
      </p:sp>
      <p:graphicFrame>
        <p:nvGraphicFramePr>
          <p:cNvPr id="235585" name="Object 65"/>
          <p:cNvGraphicFramePr>
            <a:graphicFrameLocks noChangeAspect="1"/>
          </p:cNvGraphicFramePr>
          <p:nvPr>
            <p:ph idx="4294967295"/>
          </p:nvPr>
        </p:nvGraphicFramePr>
        <p:xfrm>
          <a:off x="468313" y="2060575"/>
          <a:ext cx="4105275" cy="655638"/>
        </p:xfrm>
        <a:graphic>
          <a:graphicData uri="http://schemas.openxmlformats.org/presentationml/2006/ole">
            <mc:AlternateContent xmlns:mc="http://schemas.openxmlformats.org/markup-compatibility/2006">
              <mc:Choice xmlns:v="urn:schemas-microsoft-com:vml" Requires="v">
                <p:oleObj spid="_x0000_s235593" name="公式" r:id="rId5" imgW="1511300" imgH="241300" progId="Equation.3">
                  <p:embed/>
                </p:oleObj>
              </mc:Choice>
              <mc:Fallback>
                <p:oleObj name="公式" r:id="rId5" imgW="1511300" imgH="241300" progId="Equation.3">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060575"/>
                        <a:ext cx="4105275"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6" name="Line 66"/>
          <p:cNvSpPr>
            <a:spLocks noChangeShapeType="1"/>
          </p:cNvSpPr>
          <p:nvPr/>
        </p:nvSpPr>
        <p:spPr bwMode="auto">
          <a:xfrm>
            <a:off x="1187450" y="2708275"/>
            <a:ext cx="5762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7" name="Line 67"/>
          <p:cNvSpPr>
            <a:spLocks noChangeShapeType="1"/>
          </p:cNvSpPr>
          <p:nvPr/>
        </p:nvSpPr>
        <p:spPr bwMode="auto">
          <a:xfrm>
            <a:off x="2195513" y="2708275"/>
            <a:ext cx="57785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8" name="Line 68"/>
          <p:cNvSpPr>
            <a:spLocks noChangeShapeType="1"/>
          </p:cNvSpPr>
          <p:nvPr/>
        </p:nvSpPr>
        <p:spPr bwMode="auto">
          <a:xfrm>
            <a:off x="3275013" y="2708275"/>
            <a:ext cx="11525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9" name="AutoShape 69">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wipe(left)">
                                      <p:cBhvr>
                                        <p:cTn id="7" dur="500"/>
                                        <p:tgtEl>
                                          <p:spTgt spid="23552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5579"/>
                                        </p:tgtEl>
                                        <p:attrNameLst>
                                          <p:attrName>style.visibility</p:attrName>
                                        </p:attrNameLst>
                                      </p:cBhvr>
                                      <p:to>
                                        <p:strVal val="visible"/>
                                      </p:to>
                                    </p:set>
                                    <p:animEffect transition="in" filter="wipe(up)">
                                      <p:cBhvr>
                                        <p:cTn id="11" dur="2000"/>
                                        <p:tgtEl>
                                          <p:spTgt spid="235579"/>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35583"/>
                                        </p:tgtEl>
                                        <p:attrNameLst>
                                          <p:attrName>style.visibility</p:attrName>
                                        </p:attrNameLst>
                                      </p:cBhvr>
                                      <p:to>
                                        <p:strVal val="visible"/>
                                      </p:to>
                                    </p:set>
                                    <p:animEffect transition="in" filter="wipe(up)">
                                      <p:cBhvr>
                                        <p:cTn id="15" dur="2000"/>
                                        <p:tgtEl>
                                          <p:spTgt spid="2355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5586"/>
                                        </p:tgtEl>
                                        <p:attrNameLst>
                                          <p:attrName>style.visibility</p:attrName>
                                        </p:attrNameLst>
                                      </p:cBhvr>
                                      <p:to>
                                        <p:strVal val="visible"/>
                                      </p:to>
                                    </p:set>
                                    <p:animEffect transition="in" filter="wipe(left)">
                                      <p:cBhvr>
                                        <p:cTn id="20" dur="500"/>
                                        <p:tgtEl>
                                          <p:spTgt spid="235586"/>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35580"/>
                                        </p:tgtEl>
                                        <p:attrNameLst>
                                          <p:attrName>style.visibility</p:attrName>
                                        </p:attrNameLst>
                                      </p:cBhvr>
                                      <p:to>
                                        <p:strVal val="visible"/>
                                      </p:to>
                                    </p:set>
                                    <p:animEffect transition="in" filter="wipe(up)">
                                      <p:cBhvr>
                                        <p:cTn id="24" dur="2000"/>
                                        <p:tgtEl>
                                          <p:spTgt spid="2355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5587"/>
                                        </p:tgtEl>
                                        <p:attrNameLst>
                                          <p:attrName>style.visibility</p:attrName>
                                        </p:attrNameLst>
                                      </p:cBhvr>
                                      <p:to>
                                        <p:strVal val="visible"/>
                                      </p:to>
                                    </p:set>
                                    <p:animEffect transition="in" filter="wipe(left)">
                                      <p:cBhvr>
                                        <p:cTn id="29" dur="500"/>
                                        <p:tgtEl>
                                          <p:spTgt spid="235587"/>
                                        </p:tgtEl>
                                      </p:cBhvr>
                                    </p:animEffect>
                                  </p:child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35581"/>
                                        </p:tgtEl>
                                        <p:attrNameLst>
                                          <p:attrName>style.visibility</p:attrName>
                                        </p:attrNameLst>
                                      </p:cBhvr>
                                      <p:to>
                                        <p:strVal val="visible"/>
                                      </p:to>
                                    </p:set>
                                    <p:animEffect transition="in" filter="wipe(up)">
                                      <p:cBhvr>
                                        <p:cTn id="33" dur="1000"/>
                                        <p:tgtEl>
                                          <p:spTgt spid="2355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35588"/>
                                        </p:tgtEl>
                                        <p:attrNameLst>
                                          <p:attrName>style.visibility</p:attrName>
                                        </p:attrNameLst>
                                      </p:cBhvr>
                                      <p:to>
                                        <p:strVal val="visible"/>
                                      </p:to>
                                    </p:set>
                                    <p:animEffect transition="in" filter="wipe(left)">
                                      <p:cBhvr>
                                        <p:cTn id="38" dur="500"/>
                                        <p:tgtEl>
                                          <p:spTgt spid="235588"/>
                                        </p:tgtEl>
                                      </p:cBhvr>
                                    </p:animEffect>
                                  </p:childTnLst>
                                </p:cTn>
                              </p:par>
                            </p:childTnLst>
                          </p:cTn>
                        </p:par>
                        <p:par>
                          <p:cTn id="39" fill="hold" nodeType="afterGroup">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235582"/>
                                        </p:tgtEl>
                                        <p:attrNameLst>
                                          <p:attrName>style.visibility</p:attrName>
                                        </p:attrNameLst>
                                      </p:cBhvr>
                                      <p:to>
                                        <p:strVal val="visible"/>
                                      </p:to>
                                    </p:set>
                                    <p:animEffect transition="in" filter="wipe(up)">
                                      <p:cBhvr>
                                        <p:cTn id="42" dur="2000"/>
                                        <p:tgtEl>
                                          <p:spTgt spid="235582"/>
                                        </p:tgtEl>
                                      </p:cBhvr>
                                    </p:animEffect>
                                  </p:childTnLst>
                                </p:cTn>
                              </p:par>
                            </p:childTnLst>
                          </p:cTn>
                        </p:par>
                        <p:par>
                          <p:cTn id="43" fill="hold" nodeType="afterGroup">
                            <p:stCondLst>
                              <p:cond delay="2500"/>
                            </p:stCondLst>
                            <p:childTnLst>
                              <p:par>
                                <p:cTn id="44" presetID="22" presetClass="entr" presetSubtype="1" fill="hold" grpId="0" nodeType="afterEffect">
                                  <p:stCondLst>
                                    <p:cond delay="0"/>
                                  </p:stCondLst>
                                  <p:childTnLst>
                                    <p:set>
                                      <p:cBhvr>
                                        <p:cTn id="45" dur="1" fill="hold">
                                          <p:stCondLst>
                                            <p:cond delay="0"/>
                                          </p:stCondLst>
                                        </p:cTn>
                                        <p:tgtEl>
                                          <p:spTgt spid="235584"/>
                                        </p:tgtEl>
                                        <p:attrNameLst>
                                          <p:attrName>style.visibility</p:attrName>
                                        </p:attrNameLst>
                                      </p:cBhvr>
                                      <p:to>
                                        <p:strVal val="visible"/>
                                      </p:to>
                                    </p:set>
                                    <p:animEffect transition="in" filter="wipe(up)">
                                      <p:cBhvr>
                                        <p:cTn id="46" dur="1000"/>
                                        <p:tgtEl>
                                          <p:spTgt spid="2355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5524"/>
                                        </p:tgtEl>
                                        <p:attrNameLst>
                                          <p:attrName>style.visibility</p:attrName>
                                        </p:attrNameLst>
                                      </p:cBhvr>
                                      <p:to>
                                        <p:strVal val="visible"/>
                                      </p:to>
                                    </p:set>
                                    <p:animEffect transition="in" filter="wipe(left)">
                                      <p:cBhvr>
                                        <p:cTn id="51" dur="20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9" grpId="0"/>
      <p:bldP spid="235580" grpId="0"/>
      <p:bldP spid="235581" grpId="0"/>
      <p:bldP spid="235582" grpId="0"/>
      <p:bldP spid="235583" grpId="0"/>
      <p:bldP spid="235584" grpId="0"/>
      <p:bldP spid="235586" grpId="0" animBg="1"/>
      <p:bldP spid="235587" grpId="0" animBg="1"/>
      <p:bldP spid="23558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rrowheads="1"/>
          </p:cNvSpPr>
          <p:nvPr>
            <p:ph type="title"/>
          </p:nvPr>
        </p:nvSpPr>
        <p:spPr/>
        <p:txBody>
          <a:bodyPr/>
          <a:lstStyle/>
          <a:p>
            <a:r>
              <a:rPr lang="en-US" altLang="zh-CN" b="1"/>
              <a:t>1.3.3  </a:t>
            </a:r>
            <a:r>
              <a:rPr lang="zh-CN" altLang="en-US" b="1"/>
              <a:t>逻辑函数的化简</a:t>
            </a:r>
          </a:p>
        </p:txBody>
      </p:sp>
      <p:sp>
        <p:nvSpPr>
          <p:cNvPr id="236547" name="Rectangle 3"/>
          <p:cNvSpPr>
            <a:spLocks noGrp="1" noRot="1" noChangeArrowheads="1"/>
          </p:cNvSpPr>
          <p:nvPr>
            <p:ph type="body" idx="1"/>
          </p:nvPr>
        </p:nvSpPr>
        <p:spPr/>
        <p:txBody>
          <a:bodyPr/>
          <a:lstStyle/>
          <a:p>
            <a:r>
              <a:rPr lang="en-US" altLang="zh-CN" b="1"/>
              <a:t>2. </a:t>
            </a:r>
            <a:r>
              <a:rPr lang="zh-CN" altLang="en-US" b="1"/>
              <a:t>逻辑函数的最简与或式</a:t>
            </a:r>
          </a:p>
          <a:p>
            <a:pPr lvl="1"/>
            <a:r>
              <a:rPr lang="zh-CN" altLang="en-US" b="1"/>
              <a:t>逻辑函数的最简表达式指的是逻辑表达式最简单、运算量最少的表达式。</a:t>
            </a:r>
          </a:p>
          <a:p>
            <a:pPr lvl="1"/>
            <a:r>
              <a:rPr lang="zh-CN" altLang="en-US" b="1"/>
              <a:t>表达式越简单，实现逻辑关系所需要的门电路就越少，成本降低，可靠性相对就高。</a:t>
            </a:r>
          </a:p>
          <a:p>
            <a:pPr lvl="1"/>
            <a:r>
              <a:rPr lang="zh-CN" altLang="en-US" b="1"/>
              <a:t>最简表达式有：</a:t>
            </a:r>
            <a:br>
              <a:rPr lang="zh-CN" altLang="en-US" b="1"/>
            </a:br>
            <a:r>
              <a:rPr lang="zh-CN" altLang="en-US" b="1"/>
              <a:t>    最简与或式</a:t>
            </a:r>
            <a:br>
              <a:rPr lang="zh-CN" altLang="en-US" b="1"/>
            </a:br>
            <a:r>
              <a:rPr lang="zh-CN" altLang="en-US" b="1"/>
              <a:t>    最简与非</a:t>
            </a:r>
            <a:r>
              <a:rPr lang="en-US" altLang="zh-CN" b="1"/>
              <a:t>-</a:t>
            </a:r>
            <a:r>
              <a:rPr lang="zh-CN" altLang="en-US" b="1"/>
              <a:t>与非式</a:t>
            </a:r>
            <a:br>
              <a:rPr lang="zh-CN" altLang="en-US" b="1"/>
            </a:br>
            <a:r>
              <a:rPr lang="zh-CN" altLang="en-US" b="1"/>
              <a:t>    最简或与式</a:t>
            </a:r>
            <a:br>
              <a:rPr lang="zh-CN" altLang="en-US" b="1"/>
            </a:br>
            <a:r>
              <a:rPr lang="zh-CN" altLang="en-US" b="1"/>
              <a:t>    最简或非</a:t>
            </a:r>
            <a:r>
              <a:rPr lang="en-US" altLang="zh-CN" b="1"/>
              <a:t>-</a:t>
            </a:r>
            <a:r>
              <a:rPr lang="zh-CN" altLang="en-US" b="1"/>
              <a:t>或非式</a:t>
            </a:r>
          </a:p>
          <a:p>
            <a:pPr lvl="1"/>
            <a:r>
              <a:rPr lang="zh-CN" altLang="en-US" b="1"/>
              <a:t>其中最简与或式是基础。</a:t>
            </a:r>
          </a:p>
        </p:txBody>
      </p:sp>
      <p:sp>
        <p:nvSpPr>
          <p:cNvPr id="236548"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rrowheads="1"/>
          </p:cNvSpPr>
          <p:nvPr>
            <p:ph type="title"/>
          </p:nvPr>
        </p:nvSpPr>
        <p:spPr/>
        <p:txBody>
          <a:bodyPr/>
          <a:lstStyle/>
          <a:p>
            <a:r>
              <a:rPr lang="en-US" altLang="zh-CN" sz="4000"/>
              <a:t>【</a:t>
            </a:r>
            <a:r>
              <a:rPr lang="zh-CN" altLang="en-US" sz="4000"/>
              <a:t>例</a:t>
            </a:r>
            <a:r>
              <a:rPr lang="en-US" altLang="zh-CN" sz="4000"/>
              <a:t>1-11】  </a:t>
            </a:r>
            <a:r>
              <a:rPr lang="zh-CN" altLang="en-US" sz="4000"/>
              <a:t>求逻辑函数最简表达式</a:t>
            </a:r>
          </a:p>
        </p:txBody>
      </p:sp>
      <p:graphicFrame>
        <p:nvGraphicFramePr>
          <p:cNvPr id="237571" name="Object 3"/>
          <p:cNvGraphicFramePr>
            <a:graphicFrameLocks noChangeAspect="1"/>
          </p:cNvGraphicFramePr>
          <p:nvPr/>
        </p:nvGraphicFramePr>
        <p:xfrm>
          <a:off x="1835150" y="1125538"/>
          <a:ext cx="5903913" cy="1728787"/>
        </p:xfrm>
        <a:graphic>
          <a:graphicData uri="http://schemas.openxmlformats.org/presentationml/2006/ole">
            <mc:AlternateContent xmlns:mc="http://schemas.openxmlformats.org/markup-compatibility/2006">
              <mc:Choice xmlns:v="urn:schemas-microsoft-com:vml" Requires="v">
                <p:oleObj spid="_x0000_s237592" name="公式" r:id="rId3" imgW="2260440" imgH="672840" progId="Equation.3">
                  <p:embed/>
                </p:oleObj>
              </mc:Choice>
              <mc:Fallback>
                <p:oleObj name="公式" r:id="rId3" imgW="2260440" imgH="6728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125538"/>
                        <a:ext cx="5903913" cy="172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72" name="Object 4"/>
          <p:cNvGraphicFramePr>
            <a:graphicFrameLocks noChangeAspect="1"/>
          </p:cNvGraphicFramePr>
          <p:nvPr/>
        </p:nvGraphicFramePr>
        <p:xfrm>
          <a:off x="3563938" y="3213100"/>
          <a:ext cx="2540000" cy="660400"/>
        </p:xfrm>
        <a:graphic>
          <a:graphicData uri="http://schemas.openxmlformats.org/presentationml/2006/ole">
            <mc:AlternateContent xmlns:mc="http://schemas.openxmlformats.org/markup-compatibility/2006">
              <mc:Choice xmlns:v="urn:schemas-microsoft-com:vml" Requires="v">
                <p:oleObj spid="_x0000_s237593" name="公式" r:id="rId5" imgW="1054080" imgH="266400" progId="Equation.3">
                  <p:embed/>
                </p:oleObj>
              </mc:Choice>
              <mc:Fallback>
                <p:oleObj name="公式" r:id="rId5" imgW="1054080" imgH="266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213100"/>
                        <a:ext cx="25400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73" name="Object 5"/>
          <p:cNvGraphicFramePr>
            <a:graphicFrameLocks noChangeAspect="1"/>
          </p:cNvGraphicFramePr>
          <p:nvPr/>
        </p:nvGraphicFramePr>
        <p:xfrm>
          <a:off x="3492500" y="3933825"/>
          <a:ext cx="4038600" cy="1176338"/>
        </p:xfrm>
        <a:graphic>
          <a:graphicData uri="http://schemas.openxmlformats.org/presentationml/2006/ole">
            <mc:AlternateContent xmlns:mc="http://schemas.openxmlformats.org/markup-compatibility/2006">
              <mc:Choice xmlns:v="urn:schemas-microsoft-com:vml" Requires="v">
                <p:oleObj spid="_x0000_s237594" name="公式" r:id="rId7" imgW="1663560" imgH="482400" progId="Equation.3">
                  <p:embed/>
                </p:oleObj>
              </mc:Choice>
              <mc:Fallback>
                <p:oleObj name="公式" r:id="rId7" imgW="1663560" imgH="482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3933825"/>
                        <a:ext cx="4038600" cy="1176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74" name="Object 6"/>
          <p:cNvGraphicFramePr>
            <a:graphicFrameLocks noChangeAspect="1"/>
          </p:cNvGraphicFramePr>
          <p:nvPr/>
        </p:nvGraphicFramePr>
        <p:xfrm>
          <a:off x="3492500" y="5157788"/>
          <a:ext cx="2952750" cy="676275"/>
        </p:xfrm>
        <a:graphic>
          <a:graphicData uri="http://schemas.openxmlformats.org/presentationml/2006/ole">
            <mc:AlternateContent xmlns:mc="http://schemas.openxmlformats.org/markup-compatibility/2006">
              <mc:Choice xmlns:v="urn:schemas-microsoft-com:vml" Requires="v">
                <p:oleObj spid="_x0000_s237595" name="公式" r:id="rId9" imgW="1307880" imgH="291960" progId="Equation.3">
                  <p:embed/>
                </p:oleObj>
              </mc:Choice>
              <mc:Fallback>
                <p:oleObj name="公式" r:id="rId9" imgW="1307880" imgH="29196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5157788"/>
                        <a:ext cx="295275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7575" name="Rectangle 7"/>
          <p:cNvSpPr>
            <a:spLocks noChangeArrowheads="1"/>
          </p:cNvSpPr>
          <p:nvPr/>
        </p:nvSpPr>
        <p:spPr bwMode="auto">
          <a:xfrm>
            <a:off x="-217488" y="1412875"/>
            <a:ext cx="22685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lnSpc>
                <a:spcPct val="100000"/>
              </a:lnSpc>
              <a:spcBef>
                <a:spcPct val="0"/>
              </a:spcBef>
              <a:buSzTx/>
            </a:pPr>
            <a:r>
              <a:rPr kumimoji="0" lang="zh-CN" altLang="en-US" sz="2800">
                <a:solidFill>
                  <a:schemeClr val="tx1"/>
                </a:solidFill>
                <a:latin typeface="楷体_GB2312" pitchFamily="49" charset="-122"/>
                <a:ea typeface="楷体_GB2312" pitchFamily="49" charset="-122"/>
                <a:cs typeface="Times New Roman" pitchFamily="18" charset="0"/>
              </a:rPr>
              <a:t>先求出</a:t>
            </a:r>
          </a:p>
          <a:p>
            <a:pPr indent="266700" algn="l">
              <a:lnSpc>
                <a:spcPct val="100000"/>
              </a:lnSpc>
              <a:spcBef>
                <a:spcPct val="0"/>
              </a:spcBef>
              <a:buSzTx/>
            </a:pPr>
            <a:r>
              <a:rPr kumimoji="0" lang="zh-CN" altLang="en-US" sz="2800">
                <a:solidFill>
                  <a:schemeClr val="tx1"/>
                </a:solidFill>
                <a:latin typeface="楷体_GB2312" pitchFamily="49" charset="-122"/>
                <a:ea typeface="楷体_GB2312" pitchFamily="49" charset="-122"/>
                <a:cs typeface="Times New Roman" pitchFamily="18" charset="0"/>
              </a:rPr>
              <a:t>最简与或式</a:t>
            </a:r>
          </a:p>
        </p:txBody>
      </p:sp>
      <p:sp>
        <p:nvSpPr>
          <p:cNvPr id="237576" name="Rectangle 8"/>
          <p:cNvSpPr>
            <a:spLocks noChangeArrowheads="1"/>
          </p:cNvSpPr>
          <p:nvPr/>
        </p:nvSpPr>
        <p:spPr bwMode="auto">
          <a:xfrm>
            <a:off x="-287338" y="3213100"/>
            <a:ext cx="26273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lnSpc>
                <a:spcPct val="100000"/>
              </a:lnSpc>
              <a:spcBef>
                <a:spcPct val="0"/>
              </a:spcBef>
              <a:buSzTx/>
            </a:pPr>
            <a:r>
              <a:rPr kumimoji="0" lang="zh-CN" altLang="en-US" sz="2800">
                <a:solidFill>
                  <a:schemeClr val="tx1"/>
                </a:solidFill>
                <a:latin typeface="楷体_GB2312" pitchFamily="49" charset="-122"/>
                <a:ea typeface="楷体_GB2312" pitchFamily="49" charset="-122"/>
                <a:cs typeface="Times New Roman" pitchFamily="18" charset="0"/>
              </a:rPr>
              <a:t>求最简</a:t>
            </a:r>
          </a:p>
          <a:p>
            <a:pPr indent="266700" algn="l">
              <a:lnSpc>
                <a:spcPct val="100000"/>
              </a:lnSpc>
              <a:spcBef>
                <a:spcPct val="0"/>
              </a:spcBef>
              <a:buSzTx/>
            </a:pPr>
            <a:r>
              <a:rPr kumimoji="0" lang="zh-CN" altLang="en-US" sz="2800">
                <a:solidFill>
                  <a:schemeClr val="tx1"/>
                </a:solidFill>
                <a:latin typeface="楷体_GB2312" pitchFamily="49" charset="-122"/>
                <a:ea typeface="楷体_GB2312" pitchFamily="49" charset="-122"/>
                <a:cs typeface="Times New Roman" pitchFamily="18" charset="0"/>
              </a:rPr>
              <a:t>与非</a:t>
            </a:r>
            <a:r>
              <a:rPr kumimoji="0" lang="en-US" altLang="zh-CN" sz="2800">
                <a:solidFill>
                  <a:schemeClr val="tx1"/>
                </a:solidFill>
                <a:latin typeface="楷体_GB2312" pitchFamily="49" charset="-122"/>
                <a:ea typeface="楷体_GB2312" pitchFamily="49" charset="-122"/>
                <a:cs typeface="Times New Roman" pitchFamily="18" charset="0"/>
              </a:rPr>
              <a:t>-</a:t>
            </a:r>
            <a:r>
              <a:rPr kumimoji="0" lang="zh-CN" altLang="en-US" sz="2800">
                <a:solidFill>
                  <a:schemeClr val="tx1"/>
                </a:solidFill>
                <a:latin typeface="楷体_GB2312" pitchFamily="49" charset="-122"/>
                <a:ea typeface="楷体_GB2312" pitchFamily="49" charset="-122"/>
                <a:cs typeface="Times New Roman" pitchFamily="18" charset="0"/>
              </a:rPr>
              <a:t>与非式</a:t>
            </a:r>
          </a:p>
        </p:txBody>
      </p:sp>
      <p:sp>
        <p:nvSpPr>
          <p:cNvPr id="237577" name="Rectangle 9"/>
          <p:cNvSpPr>
            <a:spLocks noChangeArrowheads="1"/>
          </p:cNvSpPr>
          <p:nvPr/>
        </p:nvSpPr>
        <p:spPr bwMode="auto">
          <a:xfrm>
            <a:off x="-255588" y="4440238"/>
            <a:ext cx="2306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lnSpc>
                <a:spcPct val="100000"/>
              </a:lnSpc>
              <a:spcBef>
                <a:spcPct val="0"/>
              </a:spcBef>
              <a:buSzTx/>
            </a:pPr>
            <a:r>
              <a:rPr kumimoji="0" lang="zh-CN" altLang="en-US" sz="2800">
                <a:solidFill>
                  <a:schemeClr val="tx1"/>
                </a:solidFill>
                <a:latin typeface="Arial" charset="0"/>
                <a:ea typeface="楷体_GB2312" pitchFamily="49" charset="-122"/>
              </a:rPr>
              <a:t>求</a:t>
            </a:r>
            <a:r>
              <a:rPr kumimoji="0" lang="zh-CN" altLang="en-US" sz="2800">
                <a:solidFill>
                  <a:schemeClr val="tx1"/>
                </a:solidFill>
                <a:latin typeface="楷体_GB2312" pitchFamily="49" charset="-122"/>
                <a:ea typeface="楷体_GB2312" pitchFamily="49" charset="-122"/>
                <a:cs typeface="Times New Roman" pitchFamily="18" charset="0"/>
              </a:rPr>
              <a:t>最简</a:t>
            </a:r>
          </a:p>
          <a:p>
            <a:pPr indent="266700" algn="l">
              <a:lnSpc>
                <a:spcPct val="100000"/>
              </a:lnSpc>
              <a:spcBef>
                <a:spcPct val="0"/>
              </a:spcBef>
              <a:buSzTx/>
            </a:pPr>
            <a:r>
              <a:rPr kumimoji="0" lang="zh-CN" altLang="en-US" sz="2800">
                <a:solidFill>
                  <a:schemeClr val="tx1"/>
                </a:solidFill>
                <a:latin typeface="楷体_GB2312" pitchFamily="49" charset="-122"/>
                <a:ea typeface="楷体_GB2312" pitchFamily="49" charset="-122"/>
                <a:cs typeface="Times New Roman" pitchFamily="18" charset="0"/>
              </a:rPr>
              <a:t>或与式</a:t>
            </a:r>
          </a:p>
        </p:txBody>
      </p:sp>
      <p:sp>
        <p:nvSpPr>
          <p:cNvPr id="237578" name="Rectangle 10"/>
          <p:cNvSpPr>
            <a:spLocks noChangeArrowheads="1"/>
          </p:cNvSpPr>
          <p:nvPr/>
        </p:nvSpPr>
        <p:spPr bwMode="auto">
          <a:xfrm>
            <a:off x="0" y="5516563"/>
            <a:ext cx="24844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buSzTx/>
            </a:pPr>
            <a:r>
              <a:rPr kumimoji="0" lang="zh-CN" altLang="en-US" sz="2800">
                <a:solidFill>
                  <a:schemeClr val="tx1"/>
                </a:solidFill>
                <a:latin typeface="楷体_GB2312" pitchFamily="49" charset="-122"/>
                <a:ea typeface="楷体_GB2312" pitchFamily="49" charset="-122"/>
                <a:cs typeface="Times New Roman" pitchFamily="18" charset="0"/>
              </a:rPr>
              <a:t>求最简</a:t>
            </a:r>
          </a:p>
          <a:p>
            <a:pPr algn="l">
              <a:lnSpc>
                <a:spcPct val="100000"/>
              </a:lnSpc>
              <a:spcBef>
                <a:spcPct val="0"/>
              </a:spcBef>
              <a:buSzTx/>
            </a:pPr>
            <a:r>
              <a:rPr kumimoji="0" lang="zh-CN" altLang="en-US" sz="2800">
                <a:solidFill>
                  <a:schemeClr val="tx1"/>
                </a:solidFill>
                <a:latin typeface="楷体_GB2312" pitchFamily="49" charset="-122"/>
                <a:ea typeface="楷体_GB2312" pitchFamily="49" charset="-122"/>
                <a:cs typeface="Times New Roman" pitchFamily="18" charset="0"/>
              </a:rPr>
              <a:t>或非</a:t>
            </a:r>
            <a:r>
              <a:rPr kumimoji="0" lang="en-US" altLang="zh-CN" sz="2800">
                <a:solidFill>
                  <a:schemeClr val="tx1"/>
                </a:solidFill>
                <a:latin typeface="楷体_GB2312" pitchFamily="49" charset="-122"/>
                <a:ea typeface="楷体_GB2312" pitchFamily="49" charset="-122"/>
                <a:cs typeface="Times New Roman" pitchFamily="18" charset="0"/>
              </a:rPr>
              <a:t>-</a:t>
            </a:r>
            <a:r>
              <a:rPr kumimoji="0" lang="zh-CN" altLang="en-US" sz="2800">
                <a:solidFill>
                  <a:schemeClr val="tx1"/>
                </a:solidFill>
                <a:latin typeface="楷体_GB2312" pitchFamily="49" charset="-122"/>
                <a:ea typeface="楷体_GB2312" pitchFamily="49" charset="-122"/>
                <a:cs typeface="Times New Roman" pitchFamily="18" charset="0"/>
              </a:rPr>
              <a:t>或非式</a:t>
            </a:r>
          </a:p>
        </p:txBody>
      </p:sp>
      <p:graphicFrame>
        <p:nvGraphicFramePr>
          <p:cNvPr id="237579" name="Object 11"/>
          <p:cNvGraphicFramePr>
            <a:graphicFrameLocks noChangeAspect="1"/>
          </p:cNvGraphicFramePr>
          <p:nvPr/>
        </p:nvGraphicFramePr>
        <p:xfrm>
          <a:off x="3617913" y="2730500"/>
          <a:ext cx="2754312" cy="554038"/>
        </p:xfrm>
        <a:graphic>
          <a:graphicData uri="http://schemas.openxmlformats.org/presentationml/2006/ole">
            <mc:AlternateContent xmlns:mc="http://schemas.openxmlformats.org/markup-compatibility/2006">
              <mc:Choice xmlns:v="urn:schemas-microsoft-com:vml" Requires="v">
                <p:oleObj spid="_x0000_s237596" name="公式" r:id="rId11" imgW="1054080" imgH="215640" progId="Equation.3">
                  <p:embed/>
                </p:oleObj>
              </mc:Choice>
              <mc:Fallback>
                <p:oleObj name="公式" r:id="rId11" imgW="1054080" imgH="2156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17913" y="2730500"/>
                        <a:ext cx="2754312"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80" name="Object 12"/>
          <p:cNvGraphicFramePr>
            <a:graphicFrameLocks noChangeAspect="1"/>
          </p:cNvGraphicFramePr>
          <p:nvPr/>
        </p:nvGraphicFramePr>
        <p:xfrm>
          <a:off x="6443663" y="3213100"/>
          <a:ext cx="2233612" cy="660400"/>
        </p:xfrm>
        <a:graphic>
          <a:graphicData uri="http://schemas.openxmlformats.org/presentationml/2006/ole">
            <mc:AlternateContent xmlns:mc="http://schemas.openxmlformats.org/markup-compatibility/2006">
              <mc:Choice xmlns:v="urn:schemas-microsoft-com:vml" Requires="v">
                <p:oleObj spid="_x0000_s237597" name="公式" r:id="rId13" imgW="927000" imgH="266400" progId="Equation.3">
                  <p:embed/>
                </p:oleObj>
              </mc:Choice>
              <mc:Fallback>
                <p:oleObj name="公式" r:id="rId13" imgW="927000" imgH="2664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43663" y="3213100"/>
                        <a:ext cx="2233612"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81" name="Object 13"/>
          <p:cNvGraphicFramePr>
            <a:graphicFrameLocks noChangeAspect="1"/>
          </p:cNvGraphicFramePr>
          <p:nvPr/>
        </p:nvGraphicFramePr>
        <p:xfrm>
          <a:off x="5651500" y="4568825"/>
          <a:ext cx="3175000" cy="588963"/>
        </p:xfrm>
        <a:graphic>
          <a:graphicData uri="http://schemas.openxmlformats.org/presentationml/2006/ole">
            <mc:AlternateContent xmlns:mc="http://schemas.openxmlformats.org/markup-compatibility/2006">
              <mc:Choice xmlns:v="urn:schemas-microsoft-com:vml" Requires="v">
                <p:oleObj spid="_x0000_s237598" name="公式" r:id="rId15" imgW="1307880" imgH="241200" progId="Equation.3">
                  <p:embed/>
                </p:oleObj>
              </mc:Choice>
              <mc:Fallback>
                <p:oleObj name="公式" r:id="rId15" imgW="1307880" imgH="2412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1500" y="4568825"/>
                        <a:ext cx="317500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82" name="Object 14"/>
          <p:cNvGraphicFramePr>
            <a:graphicFrameLocks noChangeAspect="1"/>
          </p:cNvGraphicFramePr>
          <p:nvPr/>
        </p:nvGraphicFramePr>
        <p:xfrm>
          <a:off x="3521075" y="5835650"/>
          <a:ext cx="2779713" cy="617538"/>
        </p:xfrm>
        <a:graphic>
          <a:graphicData uri="http://schemas.openxmlformats.org/presentationml/2006/ole">
            <mc:AlternateContent xmlns:mc="http://schemas.openxmlformats.org/markup-compatibility/2006">
              <mc:Choice xmlns:v="urn:schemas-microsoft-com:vml" Requires="v">
                <p:oleObj spid="_x0000_s237599" name="公式" r:id="rId17" imgW="1231560" imgH="266400" progId="Equation.3">
                  <p:embed/>
                </p:oleObj>
              </mc:Choice>
              <mc:Fallback>
                <p:oleObj name="公式" r:id="rId17" imgW="1231560" imgH="26640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21075" y="5835650"/>
                        <a:ext cx="2779713"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7583" name="AutoShape 15">
            <a:hlinkClick r:id="rId19"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5"/>
                                        </p:tgtEl>
                                        <p:attrNameLst>
                                          <p:attrName>style.visibility</p:attrName>
                                        </p:attrNameLst>
                                      </p:cBhvr>
                                      <p:to>
                                        <p:strVal val="visible"/>
                                      </p:to>
                                    </p:set>
                                    <p:animEffect transition="in" filter="wipe(left)">
                                      <p:cBhvr>
                                        <p:cTn id="7" dur="500"/>
                                        <p:tgtEl>
                                          <p:spTgt spid="23757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7571"/>
                                        </p:tgtEl>
                                        <p:attrNameLst>
                                          <p:attrName>style.visibility</p:attrName>
                                        </p:attrNameLst>
                                      </p:cBhvr>
                                      <p:to>
                                        <p:strVal val="visible"/>
                                      </p:to>
                                    </p:set>
                                    <p:animEffect transition="in" filter="wipe(left)">
                                      <p:cBhvr>
                                        <p:cTn id="11" dur="1000"/>
                                        <p:tgtEl>
                                          <p:spTgt spid="237571"/>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237579"/>
                                        </p:tgtEl>
                                        <p:attrNameLst>
                                          <p:attrName>style.visibility</p:attrName>
                                        </p:attrNameLst>
                                      </p:cBhvr>
                                      <p:to>
                                        <p:strVal val="visible"/>
                                      </p:to>
                                    </p:set>
                                    <p:animEffect transition="in" filter="wipe(left)">
                                      <p:cBhvr>
                                        <p:cTn id="15" dur="1000"/>
                                        <p:tgtEl>
                                          <p:spTgt spid="2375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7576"/>
                                        </p:tgtEl>
                                        <p:attrNameLst>
                                          <p:attrName>style.visibility</p:attrName>
                                        </p:attrNameLst>
                                      </p:cBhvr>
                                      <p:to>
                                        <p:strVal val="visible"/>
                                      </p:to>
                                    </p:set>
                                    <p:animEffect transition="in" filter="wipe(left)">
                                      <p:cBhvr>
                                        <p:cTn id="20" dur="500"/>
                                        <p:tgtEl>
                                          <p:spTgt spid="237576"/>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37572"/>
                                        </p:tgtEl>
                                        <p:attrNameLst>
                                          <p:attrName>style.visibility</p:attrName>
                                        </p:attrNameLst>
                                      </p:cBhvr>
                                      <p:to>
                                        <p:strVal val="visible"/>
                                      </p:to>
                                    </p:set>
                                    <p:animEffect transition="in" filter="wipe(left)">
                                      <p:cBhvr>
                                        <p:cTn id="24" dur="1000"/>
                                        <p:tgtEl>
                                          <p:spTgt spid="237572"/>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237580"/>
                                        </p:tgtEl>
                                        <p:attrNameLst>
                                          <p:attrName>style.visibility</p:attrName>
                                        </p:attrNameLst>
                                      </p:cBhvr>
                                      <p:to>
                                        <p:strVal val="visible"/>
                                      </p:to>
                                    </p:set>
                                    <p:animEffect transition="in" filter="wipe(left)">
                                      <p:cBhvr>
                                        <p:cTn id="28" dur="1000"/>
                                        <p:tgtEl>
                                          <p:spTgt spid="2375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7577"/>
                                        </p:tgtEl>
                                        <p:attrNameLst>
                                          <p:attrName>style.visibility</p:attrName>
                                        </p:attrNameLst>
                                      </p:cBhvr>
                                      <p:to>
                                        <p:strVal val="visible"/>
                                      </p:to>
                                    </p:set>
                                    <p:animEffect transition="in" filter="wipe(left)">
                                      <p:cBhvr>
                                        <p:cTn id="33" dur="500"/>
                                        <p:tgtEl>
                                          <p:spTgt spid="237577"/>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37573"/>
                                        </p:tgtEl>
                                        <p:attrNameLst>
                                          <p:attrName>style.visibility</p:attrName>
                                        </p:attrNameLst>
                                      </p:cBhvr>
                                      <p:to>
                                        <p:strVal val="visible"/>
                                      </p:to>
                                    </p:set>
                                    <p:animEffect transition="in" filter="wipe(left)">
                                      <p:cBhvr>
                                        <p:cTn id="37" dur="1000"/>
                                        <p:tgtEl>
                                          <p:spTgt spid="237573"/>
                                        </p:tgtEl>
                                      </p:cBhvr>
                                    </p:animEffect>
                                  </p:childTnLst>
                                </p:cTn>
                              </p:par>
                            </p:childTnLst>
                          </p:cTn>
                        </p:par>
                        <p:par>
                          <p:cTn id="38" fill="hold" nodeType="afterGroup">
                            <p:stCondLst>
                              <p:cond delay="1500"/>
                            </p:stCondLst>
                            <p:childTnLst>
                              <p:par>
                                <p:cTn id="39" presetID="22" presetClass="entr" presetSubtype="8" fill="hold" nodeType="afterEffect">
                                  <p:stCondLst>
                                    <p:cond delay="0"/>
                                  </p:stCondLst>
                                  <p:childTnLst>
                                    <p:set>
                                      <p:cBhvr>
                                        <p:cTn id="40" dur="1" fill="hold">
                                          <p:stCondLst>
                                            <p:cond delay="0"/>
                                          </p:stCondLst>
                                        </p:cTn>
                                        <p:tgtEl>
                                          <p:spTgt spid="237581"/>
                                        </p:tgtEl>
                                        <p:attrNameLst>
                                          <p:attrName>style.visibility</p:attrName>
                                        </p:attrNameLst>
                                      </p:cBhvr>
                                      <p:to>
                                        <p:strVal val="visible"/>
                                      </p:to>
                                    </p:set>
                                    <p:animEffect transition="in" filter="wipe(left)">
                                      <p:cBhvr>
                                        <p:cTn id="41" dur="1000"/>
                                        <p:tgtEl>
                                          <p:spTgt spid="23758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7578"/>
                                        </p:tgtEl>
                                        <p:attrNameLst>
                                          <p:attrName>style.visibility</p:attrName>
                                        </p:attrNameLst>
                                      </p:cBhvr>
                                      <p:to>
                                        <p:strVal val="visible"/>
                                      </p:to>
                                    </p:set>
                                    <p:animEffect transition="in" filter="wipe(left)">
                                      <p:cBhvr>
                                        <p:cTn id="46" dur="500"/>
                                        <p:tgtEl>
                                          <p:spTgt spid="237578"/>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237574"/>
                                        </p:tgtEl>
                                        <p:attrNameLst>
                                          <p:attrName>style.visibility</p:attrName>
                                        </p:attrNameLst>
                                      </p:cBhvr>
                                      <p:to>
                                        <p:strVal val="visible"/>
                                      </p:to>
                                    </p:set>
                                    <p:animEffect transition="in" filter="wipe(left)">
                                      <p:cBhvr>
                                        <p:cTn id="50" dur="1000"/>
                                        <p:tgtEl>
                                          <p:spTgt spid="237574"/>
                                        </p:tgtEl>
                                      </p:cBhvr>
                                    </p:animEffect>
                                  </p:childTnLst>
                                </p:cTn>
                              </p:par>
                            </p:childTnLst>
                          </p:cTn>
                        </p:par>
                        <p:par>
                          <p:cTn id="51" fill="hold" nodeType="afterGroup">
                            <p:stCondLst>
                              <p:cond delay="1500"/>
                            </p:stCondLst>
                            <p:childTnLst>
                              <p:par>
                                <p:cTn id="52" presetID="22" presetClass="entr" presetSubtype="8" fill="hold" nodeType="afterEffect">
                                  <p:stCondLst>
                                    <p:cond delay="0"/>
                                  </p:stCondLst>
                                  <p:childTnLst>
                                    <p:set>
                                      <p:cBhvr>
                                        <p:cTn id="53" dur="1" fill="hold">
                                          <p:stCondLst>
                                            <p:cond delay="0"/>
                                          </p:stCondLst>
                                        </p:cTn>
                                        <p:tgtEl>
                                          <p:spTgt spid="237582"/>
                                        </p:tgtEl>
                                        <p:attrNameLst>
                                          <p:attrName>style.visibility</p:attrName>
                                        </p:attrNameLst>
                                      </p:cBhvr>
                                      <p:to>
                                        <p:strVal val="visible"/>
                                      </p:to>
                                    </p:set>
                                    <p:animEffect transition="in" filter="wipe(left)">
                                      <p:cBhvr>
                                        <p:cTn id="54" dur="1000"/>
                                        <p:tgtEl>
                                          <p:spTgt spid="237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p:bldP spid="237576" grpId="0"/>
      <p:bldP spid="237577" grpId="0"/>
      <p:bldP spid="23757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rrowheads="1"/>
          </p:cNvSpPr>
          <p:nvPr>
            <p:ph type="title"/>
          </p:nvPr>
        </p:nvSpPr>
        <p:spPr/>
        <p:txBody>
          <a:bodyPr/>
          <a:lstStyle/>
          <a:p>
            <a:r>
              <a:rPr lang="en-US" altLang="zh-CN" b="1"/>
              <a:t>1.3.3  </a:t>
            </a:r>
            <a:r>
              <a:rPr lang="zh-CN" altLang="en-US" b="1"/>
              <a:t>逻辑函数的化简</a:t>
            </a:r>
          </a:p>
        </p:txBody>
      </p:sp>
      <p:sp>
        <p:nvSpPr>
          <p:cNvPr id="238595" name="Rectangle 3"/>
          <p:cNvSpPr>
            <a:spLocks noGrp="1" noRot="1" noChangeArrowheads="1"/>
          </p:cNvSpPr>
          <p:nvPr>
            <p:ph type="body" idx="1"/>
          </p:nvPr>
        </p:nvSpPr>
        <p:spPr>
          <a:xfrm>
            <a:off x="304800" y="1341438"/>
            <a:ext cx="8540750" cy="1223962"/>
          </a:xfrm>
        </p:spPr>
        <p:txBody>
          <a:bodyPr/>
          <a:lstStyle/>
          <a:p>
            <a:pPr>
              <a:buFont typeface="Wingdings" pitchFamily="2" charset="2"/>
              <a:buNone/>
            </a:pPr>
            <a:r>
              <a:rPr lang="en-US" altLang="zh-CN" b="1"/>
              <a:t>3</a:t>
            </a:r>
            <a:r>
              <a:rPr lang="zh-CN" altLang="en-US" b="1"/>
              <a:t>．利用公式和定理化简逻辑函数</a:t>
            </a:r>
          </a:p>
          <a:p>
            <a:pPr lvl="1">
              <a:buFont typeface="Wingdings" pitchFamily="2" charset="2"/>
              <a:buNone/>
            </a:pPr>
            <a:r>
              <a:rPr lang="zh-CN" altLang="en-US" b="1"/>
              <a:t> </a:t>
            </a:r>
            <a:r>
              <a:rPr lang="en-US" altLang="zh-CN" b="1"/>
              <a:t>(1) </a:t>
            </a:r>
            <a:r>
              <a:rPr lang="zh-CN" altLang="en-US" b="1"/>
              <a:t>并项法。运用公式：</a:t>
            </a:r>
          </a:p>
        </p:txBody>
      </p:sp>
      <p:graphicFrame>
        <p:nvGraphicFramePr>
          <p:cNvPr id="238596" name="Object 4"/>
          <p:cNvGraphicFramePr>
            <a:graphicFrameLocks noChangeAspect="1"/>
          </p:cNvGraphicFramePr>
          <p:nvPr/>
        </p:nvGraphicFramePr>
        <p:xfrm>
          <a:off x="865188" y="2708275"/>
          <a:ext cx="3797300" cy="758825"/>
        </p:xfrm>
        <a:graphic>
          <a:graphicData uri="http://schemas.openxmlformats.org/presentationml/2006/ole">
            <mc:AlternateContent xmlns:mc="http://schemas.openxmlformats.org/markup-compatibility/2006">
              <mc:Choice xmlns:v="urn:schemas-microsoft-com:vml" Requires="v">
                <p:oleObj spid="_x0000_s238607" name="公式" r:id="rId3" imgW="1282700" imgH="266700" progId="Equation.3">
                  <p:embed/>
                </p:oleObj>
              </mc:Choice>
              <mc:Fallback>
                <p:oleObj name="公式" r:id="rId3" imgW="1282700" imgH="266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88" y="2708275"/>
                        <a:ext cx="3797300"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597" name="Object 5"/>
          <p:cNvGraphicFramePr>
            <a:graphicFrameLocks noChangeAspect="1"/>
          </p:cNvGraphicFramePr>
          <p:nvPr/>
        </p:nvGraphicFramePr>
        <p:xfrm>
          <a:off x="1225550" y="3355975"/>
          <a:ext cx="4103688" cy="755650"/>
        </p:xfrm>
        <a:graphic>
          <a:graphicData uri="http://schemas.openxmlformats.org/presentationml/2006/ole">
            <mc:AlternateContent xmlns:mc="http://schemas.openxmlformats.org/markup-compatibility/2006">
              <mc:Choice xmlns:v="urn:schemas-microsoft-com:vml" Requires="v">
                <p:oleObj spid="_x0000_s238608" name="公式" r:id="rId5" imgW="1383699" imgH="266584" progId="Equation.3">
                  <p:embed/>
                </p:oleObj>
              </mc:Choice>
              <mc:Fallback>
                <p:oleObj name="公式" r:id="rId5" imgW="1383699" imgH="26658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5550" y="3355975"/>
                        <a:ext cx="4103688"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598" name="Object 6"/>
          <p:cNvGraphicFramePr>
            <a:graphicFrameLocks noChangeAspect="1"/>
          </p:cNvGraphicFramePr>
          <p:nvPr/>
        </p:nvGraphicFramePr>
        <p:xfrm>
          <a:off x="865188" y="4291013"/>
          <a:ext cx="5351462" cy="696912"/>
        </p:xfrm>
        <a:graphic>
          <a:graphicData uri="http://schemas.openxmlformats.org/presentationml/2006/ole">
            <mc:AlternateContent xmlns:mc="http://schemas.openxmlformats.org/markup-compatibility/2006">
              <mc:Choice xmlns:v="urn:schemas-microsoft-com:vml" Requires="v">
                <p:oleObj spid="_x0000_s238609" name="公式" r:id="rId7" imgW="1803400" imgH="241300" progId="Equation.3">
                  <p:embed/>
                </p:oleObj>
              </mc:Choice>
              <mc:Fallback>
                <p:oleObj name="公式" r:id="rId7" imgW="18034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188" y="4291013"/>
                        <a:ext cx="5351462"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599" name="Object 7"/>
          <p:cNvGraphicFramePr>
            <a:graphicFrameLocks noChangeAspect="1"/>
          </p:cNvGraphicFramePr>
          <p:nvPr/>
        </p:nvGraphicFramePr>
        <p:xfrm>
          <a:off x="1296988" y="5083175"/>
          <a:ext cx="6804025" cy="696913"/>
        </p:xfrm>
        <a:graphic>
          <a:graphicData uri="http://schemas.openxmlformats.org/presentationml/2006/ole">
            <mc:AlternateContent xmlns:mc="http://schemas.openxmlformats.org/markup-compatibility/2006">
              <mc:Choice xmlns:v="urn:schemas-microsoft-com:vml" Requires="v">
                <p:oleObj spid="_x0000_s238610" name="公式" r:id="rId9" imgW="2298700" imgH="241300" progId="Equation.3">
                  <p:embed/>
                </p:oleObj>
              </mc:Choice>
              <mc:Fallback>
                <p:oleObj name="公式" r:id="rId9" imgW="22987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988" y="5083175"/>
                        <a:ext cx="6804025"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600" name="Object 8"/>
          <p:cNvGraphicFramePr>
            <a:graphicFrameLocks noChangeAspect="1"/>
          </p:cNvGraphicFramePr>
          <p:nvPr/>
        </p:nvGraphicFramePr>
        <p:xfrm>
          <a:off x="4716463" y="1773238"/>
          <a:ext cx="2519362" cy="636587"/>
        </p:xfrm>
        <a:graphic>
          <a:graphicData uri="http://schemas.openxmlformats.org/presentationml/2006/ole">
            <mc:AlternateContent xmlns:mc="http://schemas.openxmlformats.org/markup-compatibility/2006">
              <mc:Choice xmlns:v="urn:schemas-microsoft-com:vml" Requires="v">
                <p:oleObj spid="_x0000_s238611" name="公式" r:id="rId11" imgW="761669" imgH="190417" progId="Equation.3">
                  <p:embed/>
                </p:oleObj>
              </mc:Choice>
              <mc:Fallback>
                <p:oleObj name="公式" r:id="rId11" imgW="761669" imgH="19041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463" y="1773238"/>
                        <a:ext cx="2519362"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601" name="AutoShape 9">
            <a:hlinkClick r:id="rId1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8600"/>
                                        </p:tgtEl>
                                        <p:attrNameLst>
                                          <p:attrName>style.visibility</p:attrName>
                                        </p:attrNameLst>
                                      </p:cBhvr>
                                      <p:to>
                                        <p:strVal val="visible"/>
                                      </p:to>
                                    </p:set>
                                    <p:animEffect transition="in" filter="wipe(left)">
                                      <p:cBhvr>
                                        <p:cTn id="7" dur="1000"/>
                                        <p:tgtEl>
                                          <p:spTgt spid="2386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8596"/>
                                        </p:tgtEl>
                                        <p:attrNameLst>
                                          <p:attrName>style.visibility</p:attrName>
                                        </p:attrNameLst>
                                      </p:cBhvr>
                                      <p:to>
                                        <p:strVal val="visible"/>
                                      </p:to>
                                    </p:set>
                                    <p:animEffect transition="in" filter="wipe(left)">
                                      <p:cBhvr>
                                        <p:cTn id="12" dur="2000"/>
                                        <p:tgtEl>
                                          <p:spTgt spid="238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8597"/>
                                        </p:tgtEl>
                                        <p:attrNameLst>
                                          <p:attrName>style.visibility</p:attrName>
                                        </p:attrNameLst>
                                      </p:cBhvr>
                                      <p:to>
                                        <p:strVal val="visible"/>
                                      </p:to>
                                    </p:set>
                                    <p:animEffect transition="in" filter="wipe(left)">
                                      <p:cBhvr>
                                        <p:cTn id="17" dur="2000"/>
                                        <p:tgtEl>
                                          <p:spTgt spid="2385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8598"/>
                                        </p:tgtEl>
                                        <p:attrNameLst>
                                          <p:attrName>style.visibility</p:attrName>
                                        </p:attrNameLst>
                                      </p:cBhvr>
                                      <p:to>
                                        <p:strVal val="visible"/>
                                      </p:to>
                                    </p:set>
                                    <p:animEffect transition="in" filter="wipe(left)">
                                      <p:cBhvr>
                                        <p:cTn id="22" dur="2000"/>
                                        <p:tgtEl>
                                          <p:spTgt spid="2385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8599"/>
                                        </p:tgtEl>
                                        <p:attrNameLst>
                                          <p:attrName>style.visibility</p:attrName>
                                        </p:attrNameLst>
                                      </p:cBhvr>
                                      <p:to>
                                        <p:strVal val="visible"/>
                                      </p:to>
                                    </p:set>
                                    <p:animEffect transition="in" filter="wipe(left)">
                                      <p:cBhvr>
                                        <p:cTn id="27" dur="2000"/>
                                        <p:tgtEl>
                                          <p:spTgt spid="23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rrowheads="1"/>
          </p:cNvSpPr>
          <p:nvPr>
            <p:ph type="body" idx="1"/>
          </p:nvPr>
        </p:nvSpPr>
        <p:spPr>
          <a:xfrm>
            <a:off x="304800" y="1341438"/>
            <a:ext cx="8540750" cy="935037"/>
          </a:xfrm>
        </p:spPr>
        <p:txBody>
          <a:bodyPr/>
          <a:lstStyle/>
          <a:p>
            <a:pPr lvl="1"/>
            <a:r>
              <a:rPr lang="en-US" altLang="zh-CN" b="1"/>
              <a:t>(2) </a:t>
            </a:r>
            <a:r>
              <a:rPr lang="zh-CN" altLang="en-US" b="1"/>
              <a:t>吸收法。运用公式：</a:t>
            </a:r>
            <a:r>
              <a:rPr lang="en-US" altLang="zh-CN" b="1" i="1"/>
              <a:t>A</a:t>
            </a:r>
            <a:r>
              <a:rPr lang="en-US" altLang="zh-CN" b="1">
                <a:latin typeface="MS Gothic" pitchFamily="49" charset="-128"/>
                <a:ea typeface="MS Gothic" pitchFamily="49" charset="-128"/>
              </a:rPr>
              <a:t> </a:t>
            </a:r>
            <a:r>
              <a:rPr lang="en-US" altLang="zh-CN" b="1"/>
              <a:t>+</a:t>
            </a:r>
            <a:r>
              <a:rPr lang="en-US" altLang="zh-CN" b="1">
                <a:latin typeface="MS Gothic" pitchFamily="49" charset="-128"/>
                <a:ea typeface="MS Gothic" pitchFamily="49" charset="-128"/>
              </a:rPr>
              <a:t> </a:t>
            </a:r>
            <a:r>
              <a:rPr lang="en-US" altLang="zh-CN" b="1" i="1"/>
              <a:t>AB</a:t>
            </a:r>
            <a:r>
              <a:rPr lang="en-US" altLang="zh-CN" b="1">
                <a:latin typeface="MS Gothic" pitchFamily="49" charset="-128"/>
                <a:ea typeface="MS Gothic" pitchFamily="49" charset="-128"/>
              </a:rPr>
              <a:t> </a:t>
            </a:r>
            <a:r>
              <a:rPr lang="en-US" altLang="zh-CN" b="1"/>
              <a:t>=</a:t>
            </a:r>
            <a:r>
              <a:rPr lang="en-US" altLang="zh-CN" b="1">
                <a:latin typeface="MS Gothic" pitchFamily="49" charset="-128"/>
                <a:ea typeface="MS Gothic" pitchFamily="49" charset="-128"/>
              </a:rPr>
              <a:t> </a:t>
            </a:r>
            <a:r>
              <a:rPr lang="en-US" altLang="zh-CN" b="1" i="1"/>
              <a:t>A</a:t>
            </a:r>
            <a:endParaRPr lang="en-US" altLang="zh-CN" b="1"/>
          </a:p>
          <a:p>
            <a:pPr lvl="1"/>
            <a:endParaRPr lang="zh-CN" altLang="en-US" b="1"/>
          </a:p>
        </p:txBody>
      </p:sp>
      <p:graphicFrame>
        <p:nvGraphicFramePr>
          <p:cNvPr id="239619" name="Object 3"/>
          <p:cNvGraphicFramePr>
            <a:graphicFrameLocks noChangeAspect="1"/>
          </p:cNvGraphicFramePr>
          <p:nvPr/>
        </p:nvGraphicFramePr>
        <p:xfrm>
          <a:off x="611188" y="2060575"/>
          <a:ext cx="4392612" cy="725488"/>
        </p:xfrm>
        <a:graphic>
          <a:graphicData uri="http://schemas.openxmlformats.org/presentationml/2006/ole">
            <mc:AlternateContent xmlns:mc="http://schemas.openxmlformats.org/markup-compatibility/2006">
              <mc:Choice xmlns:v="urn:schemas-microsoft-com:vml" Requires="v">
                <p:oleObj spid="_x0000_s239628" name="公式" r:id="rId3" imgW="1536700" imgH="266700" progId="Equation.3">
                  <p:embed/>
                </p:oleObj>
              </mc:Choice>
              <mc:Fallback>
                <p:oleObj name="公式" r:id="rId3" imgW="1536700" imgH="266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060575"/>
                        <a:ext cx="4392612"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20" name="Object 4"/>
          <p:cNvGraphicFramePr>
            <a:graphicFrameLocks noChangeAspect="1"/>
          </p:cNvGraphicFramePr>
          <p:nvPr/>
        </p:nvGraphicFramePr>
        <p:xfrm>
          <a:off x="1042988" y="2781300"/>
          <a:ext cx="4968875" cy="712788"/>
        </p:xfrm>
        <a:graphic>
          <a:graphicData uri="http://schemas.openxmlformats.org/presentationml/2006/ole">
            <mc:AlternateContent xmlns:mc="http://schemas.openxmlformats.org/markup-compatibility/2006">
              <mc:Choice xmlns:v="urn:schemas-microsoft-com:vml" Requires="v">
                <p:oleObj spid="_x0000_s239629" name="公式" r:id="rId5" imgW="1790700" imgH="266700" progId="Equation.3">
                  <p:embed/>
                </p:oleObj>
              </mc:Choice>
              <mc:Fallback>
                <p:oleObj name="公式" r:id="rId5" imgW="1790700" imgH="266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781300"/>
                        <a:ext cx="496887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21" name="Object 5"/>
          <p:cNvGraphicFramePr>
            <a:graphicFrameLocks noChangeAspect="1"/>
          </p:cNvGraphicFramePr>
          <p:nvPr/>
        </p:nvGraphicFramePr>
        <p:xfrm>
          <a:off x="596900" y="3789363"/>
          <a:ext cx="6423025" cy="665162"/>
        </p:xfrm>
        <a:graphic>
          <a:graphicData uri="http://schemas.openxmlformats.org/presentationml/2006/ole">
            <mc:AlternateContent xmlns:mc="http://schemas.openxmlformats.org/markup-compatibility/2006">
              <mc:Choice xmlns:v="urn:schemas-microsoft-com:vml" Requires="v">
                <p:oleObj spid="_x0000_s239630" name="公式" r:id="rId7" imgW="2273300" imgH="241300" progId="Equation.3">
                  <p:embed/>
                </p:oleObj>
              </mc:Choice>
              <mc:Fallback>
                <p:oleObj name="公式" r:id="rId7" imgW="22733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900" y="3789363"/>
                        <a:ext cx="6423025"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22" name="Object 6"/>
          <p:cNvGraphicFramePr>
            <a:graphicFrameLocks noChangeAspect="1"/>
          </p:cNvGraphicFramePr>
          <p:nvPr/>
        </p:nvGraphicFramePr>
        <p:xfrm>
          <a:off x="1042988" y="4581525"/>
          <a:ext cx="5580062" cy="665163"/>
        </p:xfrm>
        <a:graphic>
          <a:graphicData uri="http://schemas.openxmlformats.org/presentationml/2006/ole">
            <mc:AlternateContent xmlns:mc="http://schemas.openxmlformats.org/markup-compatibility/2006">
              <mc:Choice xmlns:v="urn:schemas-microsoft-com:vml" Requires="v">
                <p:oleObj spid="_x0000_s239631" name="公式" r:id="rId9" imgW="1943100" imgH="241300" progId="Equation.3">
                  <p:embed/>
                </p:oleObj>
              </mc:Choice>
              <mc:Fallback>
                <p:oleObj name="公式" r:id="rId9" imgW="1943100" imgH="2413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581525"/>
                        <a:ext cx="5580062"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23" name="AutoShape 7">
            <a:hlinkClick r:id="rId11"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9619"/>
                                        </p:tgtEl>
                                        <p:attrNameLst>
                                          <p:attrName>style.visibility</p:attrName>
                                        </p:attrNameLst>
                                      </p:cBhvr>
                                      <p:to>
                                        <p:strVal val="visible"/>
                                      </p:to>
                                    </p:set>
                                    <p:animEffect transition="in" filter="wipe(left)">
                                      <p:cBhvr>
                                        <p:cTn id="7" dur="2000"/>
                                        <p:tgtEl>
                                          <p:spTgt spid="239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9620"/>
                                        </p:tgtEl>
                                        <p:attrNameLst>
                                          <p:attrName>style.visibility</p:attrName>
                                        </p:attrNameLst>
                                      </p:cBhvr>
                                      <p:to>
                                        <p:strVal val="visible"/>
                                      </p:to>
                                    </p:set>
                                    <p:animEffect transition="in" filter="wipe(left)">
                                      <p:cBhvr>
                                        <p:cTn id="12" dur="2000"/>
                                        <p:tgtEl>
                                          <p:spTgt spid="239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9621"/>
                                        </p:tgtEl>
                                        <p:attrNameLst>
                                          <p:attrName>style.visibility</p:attrName>
                                        </p:attrNameLst>
                                      </p:cBhvr>
                                      <p:to>
                                        <p:strVal val="visible"/>
                                      </p:to>
                                    </p:set>
                                    <p:animEffect transition="in" filter="wipe(left)">
                                      <p:cBhvr>
                                        <p:cTn id="17" dur="2000"/>
                                        <p:tgtEl>
                                          <p:spTgt spid="2396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9622"/>
                                        </p:tgtEl>
                                        <p:attrNameLst>
                                          <p:attrName>style.visibility</p:attrName>
                                        </p:attrNameLst>
                                      </p:cBhvr>
                                      <p:to>
                                        <p:strVal val="visible"/>
                                      </p:to>
                                    </p:set>
                                    <p:animEffect transition="in" filter="wipe(left)">
                                      <p:cBhvr>
                                        <p:cTn id="22" dur="2000"/>
                                        <p:tgtEl>
                                          <p:spTgt spid="239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rrowheads="1"/>
          </p:cNvSpPr>
          <p:nvPr>
            <p:ph type="title"/>
          </p:nvPr>
        </p:nvSpPr>
        <p:spPr/>
        <p:txBody>
          <a:bodyPr/>
          <a:lstStyle/>
          <a:p>
            <a:endParaRPr lang="zh-CN" altLang="en-US"/>
          </a:p>
        </p:txBody>
      </p:sp>
      <p:sp>
        <p:nvSpPr>
          <p:cNvPr id="240643" name="Rectangle 3"/>
          <p:cNvSpPr>
            <a:spLocks noGrp="1" noRot="1" noChangeArrowheads="1"/>
          </p:cNvSpPr>
          <p:nvPr>
            <p:ph type="body" idx="1"/>
          </p:nvPr>
        </p:nvSpPr>
        <p:spPr>
          <a:xfrm>
            <a:off x="304800" y="1341438"/>
            <a:ext cx="8540750" cy="503237"/>
          </a:xfrm>
        </p:spPr>
        <p:txBody>
          <a:bodyPr/>
          <a:lstStyle/>
          <a:p>
            <a:pPr lvl="1">
              <a:lnSpc>
                <a:spcPct val="90000"/>
              </a:lnSpc>
              <a:buFont typeface="Wingdings" pitchFamily="2" charset="2"/>
              <a:buNone/>
            </a:pPr>
            <a:r>
              <a:rPr lang="en-US" altLang="zh-CN" b="1"/>
              <a:t>(3) </a:t>
            </a:r>
            <a:r>
              <a:rPr lang="zh-CN" altLang="en-US" b="1"/>
              <a:t>消项法。运用公式：</a:t>
            </a:r>
          </a:p>
          <a:p>
            <a:pPr lvl="1">
              <a:lnSpc>
                <a:spcPct val="90000"/>
              </a:lnSpc>
            </a:pPr>
            <a:endParaRPr lang="zh-CN" altLang="en-US" b="1"/>
          </a:p>
          <a:p>
            <a:pPr lvl="1">
              <a:lnSpc>
                <a:spcPct val="90000"/>
              </a:lnSpc>
            </a:pPr>
            <a:endParaRPr lang="zh-CN" altLang="en-US" b="1"/>
          </a:p>
        </p:txBody>
      </p:sp>
      <p:sp>
        <p:nvSpPr>
          <p:cNvPr id="240644" name="Rectangle 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0645" name="Object 5"/>
          <p:cNvGraphicFramePr>
            <a:graphicFrameLocks noChangeAspect="1"/>
          </p:cNvGraphicFramePr>
          <p:nvPr/>
        </p:nvGraphicFramePr>
        <p:xfrm>
          <a:off x="4500563" y="1196975"/>
          <a:ext cx="4032250" cy="581025"/>
        </p:xfrm>
        <a:graphic>
          <a:graphicData uri="http://schemas.openxmlformats.org/presentationml/2006/ole">
            <mc:AlternateContent xmlns:mc="http://schemas.openxmlformats.org/markup-compatibility/2006">
              <mc:Choice xmlns:v="urn:schemas-microsoft-com:vml" Requires="v">
                <p:oleObj spid="_x0000_s240662" name="公式" r:id="rId3" imgW="1473200" imgH="203200" progId="Equation.3">
                  <p:embed/>
                </p:oleObj>
              </mc:Choice>
              <mc:Fallback>
                <p:oleObj name="公式" r:id="rId3" imgW="14732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196975"/>
                        <a:ext cx="403225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46" name="Object 6"/>
          <p:cNvGraphicFramePr>
            <a:graphicFrameLocks noChangeAspect="1"/>
          </p:cNvGraphicFramePr>
          <p:nvPr/>
        </p:nvGraphicFramePr>
        <p:xfrm>
          <a:off x="684213" y="1844675"/>
          <a:ext cx="3397250" cy="631825"/>
        </p:xfrm>
        <a:graphic>
          <a:graphicData uri="http://schemas.openxmlformats.org/presentationml/2006/ole">
            <mc:AlternateContent xmlns:mc="http://schemas.openxmlformats.org/markup-compatibility/2006">
              <mc:Choice xmlns:v="urn:schemas-microsoft-com:vml" Requires="v">
                <p:oleObj spid="_x0000_s240663" name="公式" r:id="rId5" imgW="1384300" imgH="266700" progId="Equation.3">
                  <p:embed/>
                </p:oleObj>
              </mc:Choice>
              <mc:Fallback>
                <p:oleObj name="公式" r:id="rId5" imgW="1384300" imgH="266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844675"/>
                        <a:ext cx="339725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47" name="Object 7"/>
          <p:cNvGraphicFramePr>
            <a:graphicFrameLocks noChangeAspect="1"/>
          </p:cNvGraphicFramePr>
          <p:nvPr/>
        </p:nvGraphicFramePr>
        <p:xfrm>
          <a:off x="971550" y="2420938"/>
          <a:ext cx="4679950" cy="528637"/>
        </p:xfrm>
        <a:graphic>
          <a:graphicData uri="http://schemas.openxmlformats.org/presentationml/2006/ole">
            <mc:AlternateContent xmlns:mc="http://schemas.openxmlformats.org/markup-compatibility/2006">
              <mc:Choice xmlns:v="urn:schemas-microsoft-com:vml" Requires="v">
                <p:oleObj spid="_x0000_s240664" name="公式" r:id="rId7" imgW="1853396" imgH="215806" progId="Equation.3">
                  <p:embed/>
                </p:oleObj>
              </mc:Choice>
              <mc:Fallback>
                <p:oleObj name="公式" r:id="rId7" imgW="1853396" imgH="21580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420938"/>
                        <a:ext cx="467995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48" name="Object 8"/>
          <p:cNvGraphicFramePr>
            <a:graphicFrameLocks noChangeAspect="1"/>
          </p:cNvGraphicFramePr>
          <p:nvPr/>
        </p:nvGraphicFramePr>
        <p:xfrm>
          <a:off x="668338" y="2994025"/>
          <a:ext cx="4767262" cy="579438"/>
        </p:xfrm>
        <a:graphic>
          <a:graphicData uri="http://schemas.openxmlformats.org/presentationml/2006/ole">
            <mc:AlternateContent xmlns:mc="http://schemas.openxmlformats.org/markup-compatibility/2006">
              <mc:Choice xmlns:v="urn:schemas-microsoft-com:vml" Requires="v">
                <p:oleObj spid="_x0000_s240665" name="公式" r:id="rId9" imgW="1916868" imgH="241195" progId="Equation.3">
                  <p:embed/>
                </p:oleObj>
              </mc:Choice>
              <mc:Fallback>
                <p:oleObj name="公式" r:id="rId9" imgW="1916868" imgH="241195"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8338" y="2994025"/>
                        <a:ext cx="4767262"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49" name="Object 9"/>
          <p:cNvGraphicFramePr>
            <a:graphicFrameLocks noChangeAspect="1"/>
          </p:cNvGraphicFramePr>
          <p:nvPr/>
        </p:nvGraphicFramePr>
        <p:xfrm>
          <a:off x="684213" y="3467100"/>
          <a:ext cx="7756525" cy="682625"/>
        </p:xfrm>
        <a:graphic>
          <a:graphicData uri="http://schemas.openxmlformats.org/presentationml/2006/ole">
            <mc:AlternateContent xmlns:mc="http://schemas.openxmlformats.org/markup-compatibility/2006">
              <mc:Choice xmlns:v="urn:schemas-microsoft-com:vml" Requires="v">
                <p:oleObj spid="_x0000_s240666" name="公式" r:id="rId11" imgW="3377880" imgH="291960" progId="Equation.3">
                  <p:embed/>
                </p:oleObj>
              </mc:Choice>
              <mc:Fallback>
                <p:oleObj name="公式" r:id="rId11" imgW="3377880" imgH="29196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3467100"/>
                        <a:ext cx="7756525"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50" name="Rectangle 10"/>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0651" name="Rectangle 11"/>
          <p:cNvSpPr>
            <a:spLocks noChangeArrowheads="1"/>
          </p:cNvSpPr>
          <p:nvPr/>
        </p:nvSpPr>
        <p:spPr bwMode="auto">
          <a:xfrm>
            <a:off x="0" y="434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0652" name="Object 12"/>
          <p:cNvGraphicFramePr>
            <a:graphicFrameLocks noChangeAspect="1"/>
          </p:cNvGraphicFramePr>
          <p:nvPr/>
        </p:nvGraphicFramePr>
        <p:xfrm>
          <a:off x="676275" y="4067175"/>
          <a:ext cx="6056313" cy="730250"/>
        </p:xfrm>
        <a:graphic>
          <a:graphicData uri="http://schemas.openxmlformats.org/presentationml/2006/ole">
            <mc:AlternateContent xmlns:mc="http://schemas.openxmlformats.org/markup-compatibility/2006">
              <mc:Choice xmlns:v="urn:schemas-microsoft-com:vml" Requires="v">
                <p:oleObj spid="_x0000_s240667" name="公式" r:id="rId13" imgW="2463480" imgH="291960" progId="Equation.3">
                  <p:embed/>
                </p:oleObj>
              </mc:Choice>
              <mc:Fallback>
                <p:oleObj name="公式" r:id="rId13" imgW="2463480" imgH="29196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6275" y="4067175"/>
                        <a:ext cx="6056313"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53" name="Object 13"/>
          <p:cNvGraphicFramePr>
            <a:graphicFrameLocks noChangeAspect="1"/>
          </p:cNvGraphicFramePr>
          <p:nvPr/>
        </p:nvGraphicFramePr>
        <p:xfrm>
          <a:off x="684213" y="4797425"/>
          <a:ext cx="3495675" cy="666750"/>
        </p:xfrm>
        <a:graphic>
          <a:graphicData uri="http://schemas.openxmlformats.org/presentationml/2006/ole">
            <mc:AlternateContent xmlns:mc="http://schemas.openxmlformats.org/markup-compatibility/2006">
              <mc:Choice xmlns:v="urn:schemas-microsoft-com:vml" Requires="v">
                <p:oleObj spid="_x0000_s240668" name="公式" r:id="rId15" imgW="1422360" imgH="266400" progId="Equation.3">
                  <p:embed/>
                </p:oleObj>
              </mc:Choice>
              <mc:Fallback>
                <p:oleObj name="公式" r:id="rId15" imgW="1422360" imgH="2664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4797425"/>
                        <a:ext cx="34956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54" name="AutoShape 14">
            <a:hlinkClick r:id="rId1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wipe(left)">
                                      <p:cBhvr>
                                        <p:cTn id="7" dur="1000"/>
                                        <p:tgtEl>
                                          <p:spTgt spid="240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0646"/>
                                        </p:tgtEl>
                                        <p:attrNameLst>
                                          <p:attrName>style.visibility</p:attrName>
                                        </p:attrNameLst>
                                      </p:cBhvr>
                                      <p:to>
                                        <p:strVal val="visible"/>
                                      </p:to>
                                    </p:set>
                                    <p:animEffect transition="in" filter="wipe(left)">
                                      <p:cBhvr>
                                        <p:cTn id="12" dur="2000"/>
                                        <p:tgtEl>
                                          <p:spTgt spid="240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0647"/>
                                        </p:tgtEl>
                                        <p:attrNameLst>
                                          <p:attrName>style.visibility</p:attrName>
                                        </p:attrNameLst>
                                      </p:cBhvr>
                                      <p:to>
                                        <p:strVal val="visible"/>
                                      </p:to>
                                    </p:set>
                                    <p:animEffect transition="in" filter="wipe(left)">
                                      <p:cBhvr>
                                        <p:cTn id="17" dur="2000"/>
                                        <p:tgtEl>
                                          <p:spTgt spid="2406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0648"/>
                                        </p:tgtEl>
                                        <p:attrNameLst>
                                          <p:attrName>style.visibility</p:attrName>
                                        </p:attrNameLst>
                                      </p:cBhvr>
                                      <p:to>
                                        <p:strVal val="visible"/>
                                      </p:to>
                                    </p:set>
                                    <p:animEffect transition="in" filter="wipe(left)">
                                      <p:cBhvr>
                                        <p:cTn id="22" dur="2000"/>
                                        <p:tgtEl>
                                          <p:spTgt spid="2406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0649"/>
                                        </p:tgtEl>
                                        <p:attrNameLst>
                                          <p:attrName>style.visibility</p:attrName>
                                        </p:attrNameLst>
                                      </p:cBhvr>
                                      <p:to>
                                        <p:strVal val="visible"/>
                                      </p:to>
                                    </p:set>
                                    <p:animEffect transition="in" filter="wipe(left)">
                                      <p:cBhvr>
                                        <p:cTn id="27" dur="2000"/>
                                        <p:tgtEl>
                                          <p:spTgt spid="2406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0652"/>
                                        </p:tgtEl>
                                        <p:attrNameLst>
                                          <p:attrName>style.visibility</p:attrName>
                                        </p:attrNameLst>
                                      </p:cBhvr>
                                      <p:to>
                                        <p:strVal val="visible"/>
                                      </p:to>
                                    </p:set>
                                    <p:animEffect transition="in" filter="wipe(left)">
                                      <p:cBhvr>
                                        <p:cTn id="32" dur="2000"/>
                                        <p:tgtEl>
                                          <p:spTgt spid="2406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0653"/>
                                        </p:tgtEl>
                                        <p:attrNameLst>
                                          <p:attrName>style.visibility</p:attrName>
                                        </p:attrNameLst>
                                      </p:cBhvr>
                                      <p:to>
                                        <p:strVal val="visible"/>
                                      </p:to>
                                    </p:set>
                                    <p:animEffect transition="in" filter="wipe(left)">
                                      <p:cBhvr>
                                        <p:cTn id="37" dur="2000"/>
                                        <p:tgtEl>
                                          <p:spTgt spid="240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rrowheads="1"/>
          </p:cNvSpPr>
          <p:nvPr>
            <p:ph type="title"/>
          </p:nvPr>
        </p:nvSpPr>
        <p:spPr/>
        <p:txBody>
          <a:bodyPr/>
          <a:lstStyle/>
          <a:p>
            <a:endParaRPr lang="zh-CN" altLang="en-US"/>
          </a:p>
        </p:txBody>
      </p:sp>
      <p:sp>
        <p:nvSpPr>
          <p:cNvPr id="241667" name="Rectangle 3"/>
          <p:cNvSpPr>
            <a:spLocks noGrp="1" noRot="1" noChangeArrowheads="1"/>
          </p:cNvSpPr>
          <p:nvPr>
            <p:ph type="body" idx="1"/>
          </p:nvPr>
        </p:nvSpPr>
        <p:spPr>
          <a:xfrm>
            <a:off x="304800" y="1341438"/>
            <a:ext cx="8540750" cy="935037"/>
          </a:xfrm>
        </p:spPr>
        <p:txBody>
          <a:bodyPr/>
          <a:lstStyle/>
          <a:p>
            <a:pPr lvl="1">
              <a:buFont typeface="Wingdings" pitchFamily="2" charset="2"/>
              <a:buNone/>
            </a:pPr>
            <a:r>
              <a:rPr lang="en-US" altLang="zh-CN" b="1"/>
              <a:t>(4) </a:t>
            </a:r>
            <a:r>
              <a:rPr lang="zh-CN" altLang="en-US" b="1"/>
              <a:t>消因子法。运用公式：</a:t>
            </a:r>
          </a:p>
        </p:txBody>
      </p:sp>
      <p:graphicFrame>
        <p:nvGraphicFramePr>
          <p:cNvPr id="241668" name="Object 4"/>
          <p:cNvGraphicFramePr>
            <a:graphicFrameLocks noChangeAspect="1"/>
          </p:cNvGraphicFramePr>
          <p:nvPr/>
        </p:nvGraphicFramePr>
        <p:xfrm>
          <a:off x="4859338" y="1177925"/>
          <a:ext cx="2736850" cy="595313"/>
        </p:xfrm>
        <a:graphic>
          <a:graphicData uri="http://schemas.openxmlformats.org/presentationml/2006/ole">
            <mc:AlternateContent xmlns:mc="http://schemas.openxmlformats.org/markup-compatibility/2006">
              <mc:Choice xmlns:v="urn:schemas-microsoft-com:vml" Requires="v">
                <p:oleObj spid="_x0000_s241684" name="公式" r:id="rId3" imgW="889000" imgH="190500" progId="Equation.3">
                  <p:embed/>
                </p:oleObj>
              </mc:Choice>
              <mc:Fallback>
                <p:oleObj name="公式" r:id="rId3" imgW="8890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177925"/>
                        <a:ext cx="273685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69" name="Object 5"/>
          <p:cNvGraphicFramePr>
            <a:graphicFrameLocks noChangeAspect="1"/>
          </p:cNvGraphicFramePr>
          <p:nvPr/>
        </p:nvGraphicFramePr>
        <p:xfrm>
          <a:off x="1042988" y="2060575"/>
          <a:ext cx="3246437" cy="620713"/>
        </p:xfrm>
        <a:graphic>
          <a:graphicData uri="http://schemas.openxmlformats.org/presentationml/2006/ole">
            <mc:AlternateContent xmlns:mc="http://schemas.openxmlformats.org/markup-compatibility/2006">
              <mc:Choice xmlns:v="urn:schemas-microsoft-com:vml" Requires="v">
                <p:oleObj spid="_x0000_s241685" name="公式" r:id="rId5" imgW="1231366" imgH="241195" progId="Equation.3">
                  <p:embed/>
                </p:oleObj>
              </mc:Choice>
              <mc:Fallback>
                <p:oleObj name="公式" r:id="rId5" imgW="1231366" imgH="24119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060575"/>
                        <a:ext cx="3246437"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0" name="Object 6"/>
          <p:cNvGraphicFramePr>
            <a:graphicFrameLocks noChangeAspect="1"/>
          </p:cNvGraphicFramePr>
          <p:nvPr/>
        </p:nvGraphicFramePr>
        <p:xfrm>
          <a:off x="1011238" y="2565400"/>
          <a:ext cx="3560762" cy="700088"/>
        </p:xfrm>
        <a:graphic>
          <a:graphicData uri="http://schemas.openxmlformats.org/presentationml/2006/ole">
            <mc:AlternateContent xmlns:mc="http://schemas.openxmlformats.org/markup-compatibility/2006">
              <mc:Choice xmlns:v="urn:schemas-microsoft-com:vml" Requires="v">
                <p:oleObj spid="_x0000_s241686" name="公式" r:id="rId7" imgW="1358640" imgH="266400" progId="Equation.3">
                  <p:embed/>
                </p:oleObj>
              </mc:Choice>
              <mc:Fallback>
                <p:oleObj name="公式" r:id="rId7" imgW="1358640" imgH="266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238" y="2565400"/>
                        <a:ext cx="3560762"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1" name="Object 7"/>
          <p:cNvGraphicFramePr>
            <a:graphicFrameLocks noChangeAspect="1"/>
          </p:cNvGraphicFramePr>
          <p:nvPr/>
        </p:nvGraphicFramePr>
        <p:xfrm>
          <a:off x="971550" y="4738688"/>
          <a:ext cx="3529013" cy="620712"/>
        </p:xfrm>
        <a:graphic>
          <a:graphicData uri="http://schemas.openxmlformats.org/presentationml/2006/ole">
            <mc:AlternateContent xmlns:mc="http://schemas.openxmlformats.org/markup-compatibility/2006">
              <mc:Choice xmlns:v="urn:schemas-microsoft-com:vml" Requires="v">
                <p:oleObj spid="_x0000_s241687" name="公式" r:id="rId9" imgW="1333500" imgH="241300" progId="Equation.3">
                  <p:embed/>
                </p:oleObj>
              </mc:Choice>
              <mc:Fallback>
                <p:oleObj name="公式" r:id="rId9" imgW="13335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738688"/>
                        <a:ext cx="3529013" cy="62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2" name="Object 8"/>
          <p:cNvGraphicFramePr>
            <a:graphicFrameLocks noChangeAspect="1"/>
          </p:cNvGraphicFramePr>
          <p:nvPr/>
        </p:nvGraphicFramePr>
        <p:xfrm>
          <a:off x="1403350" y="5373688"/>
          <a:ext cx="5554663" cy="563562"/>
        </p:xfrm>
        <a:graphic>
          <a:graphicData uri="http://schemas.openxmlformats.org/presentationml/2006/ole">
            <mc:AlternateContent xmlns:mc="http://schemas.openxmlformats.org/markup-compatibility/2006">
              <mc:Choice xmlns:v="urn:schemas-microsoft-com:vml" Requires="v">
                <p:oleObj spid="_x0000_s241688" name="公式" r:id="rId11" imgW="2082800" imgH="215900" progId="Equation.3">
                  <p:embed/>
                </p:oleObj>
              </mc:Choice>
              <mc:Fallback>
                <p:oleObj name="公式" r:id="rId11" imgW="2082800" imgH="2159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5373688"/>
                        <a:ext cx="5554663"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73" name="Rectangle 9"/>
          <p:cNvSpPr>
            <a:spLocks noChangeArrowheads="1"/>
          </p:cNvSpPr>
          <p:nvPr/>
        </p:nvSpPr>
        <p:spPr bwMode="auto">
          <a:xfrm>
            <a:off x="0" y="2513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1674" name="Object 10"/>
          <p:cNvGraphicFramePr>
            <a:graphicFrameLocks noChangeAspect="1"/>
          </p:cNvGraphicFramePr>
          <p:nvPr/>
        </p:nvGraphicFramePr>
        <p:xfrm>
          <a:off x="1020763" y="3213100"/>
          <a:ext cx="4127500" cy="768350"/>
        </p:xfrm>
        <a:graphic>
          <a:graphicData uri="http://schemas.openxmlformats.org/presentationml/2006/ole">
            <mc:AlternateContent xmlns:mc="http://schemas.openxmlformats.org/markup-compatibility/2006">
              <mc:Choice xmlns:v="urn:schemas-microsoft-com:vml" Requires="v">
                <p:oleObj spid="_x0000_s241689" name="公式" r:id="rId13" imgW="1574640" imgH="291960" progId="Equation.3">
                  <p:embed/>
                </p:oleObj>
              </mc:Choice>
              <mc:Fallback>
                <p:oleObj name="公式" r:id="rId13" imgW="1574640" imgH="29196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0763" y="3213100"/>
                        <a:ext cx="412750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5" name="Object 11"/>
          <p:cNvGraphicFramePr>
            <a:graphicFrameLocks noChangeAspect="1"/>
          </p:cNvGraphicFramePr>
          <p:nvPr/>
        </p:nvGraphicFramePr>
        <p:xfrm>
          <a:off x="1038225" y="3860800"/>
          <a:ext cx="3028950" cy="701675"/>
        </p:xfrm>
        <a:graphic>
          <a:graphicData uri="http://schemas.openxmlformats.org/presentationml/2006/ole">
            <mc:AlternateContent xmlns:mc="http://schemas.openxmlformats.org/markup-compatibility/2006">
              <mc:Choice xmlns:v="urn:schemas-microsoft-com:vml" Requires="v">
                <p:oleObj spid="_x0000_s241690" name="公式" r:id="rId15" imgW="1155600" imgH="266400" progId="Equation.3">
                  <p:embed/>
                </p:oleObj>
              </mc:Choice>
              <mc:Fallback>
                <p:oleObj name="公式" r:id="rId15" imgW="1155600" imgH="2664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38225" y="3860800"/>
                        <a:ext cx="30289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76" name="AutoShape 12">
            <a:hlinkClick r:id="rId1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1668"/>
                                        </p:tgtEl>
                                        <p:attrNameLst>
                                          <p:attrName>style.visibility</p:attrName>
                                        </p:attrNameLst>
                                      </p:cBhvr>
                                      <p:to>
                                        <p:strVal val="visible"/>
                                      </p:to>
                                    </p:set>
                                    <p:animEffect transition="in" filter="wipe(left)">
                                      <p:cBhvr>
                                        <p:cTn id="7" dur="2000"/>
                                        <p:tgtEl>
                                          <p:spTgt spid="241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1669"/>
                                        </p:tgtEl>
                                        <p:attrNameLst>
                                          <p:attrName>style.visibility</p:attrName>
                                        </p:attrNameLst>
                                      </p:cBhvr>
                                      <p:to>
                                        <p:strVal val="visible"/>
                                      </p:to>
                                    </p:set>
                                    <p:animEffect transition="in" filter="wipe(left)">
                                      <p:cBhvr>
                                        <p:cTn id="12" dur="2000"/>
                                        <p:tgtEl>
                                          <p:spTgt spid="2416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1670"/>
                                        </p:tgtEl>
                                        <p:attrNameLst>
                                          <p:attrName>style.visibility</p:attrName>
                                        </p:attrNameLst>
                                      </p:cBhvr>
                                      <p:to>
                                        <p:strVal val="visible"/>
                                      </p:to>
                                    </p:set>
                                    <p:animEffect transition="in" filter="wipe(left)">
                                      <p:cBhvr>
                                        <p:cTn id="17" dur="2000"/>
                                        <p:tgtEl>
                                          <p:spTgt spid="2416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1674"/>
                                        </p:tgtEl>
                                        <p:attrNameLst>
                                          <p:attrName>style.visibility</p:attrName>
                                        </p:attrNameLst>
                                      </p:cBhvr>
                                      <p:to>
                                        <p:strVal val="visible"/>
                                      </p:to>
                                    </p:set>
                                    <p:animEffect transition="in" filter="wipe(left)">
                                      <p:cBhvr>
                                        <p:cTn id="22" dur="2000"/>
                                        <p:tgtEl>
                                          <p:spTgt spid="2416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1675"/>
                                        </p:tgtEl>
                                        <p:attrNameLst>
                                          <p:attrName>style.visibility</p:attrName>
                                        </p:attrNameLst>
                                      </p:cBhvr>
                                      <p:to>
                                        <p:strVal val="visible"/>
                                      </p:to>
                                    </p:set>
                                    <p:animEffect transition="in" filter="wipe(left)">
                                      <p:cBhvr>
                                        <p:cTn id="27" dur="2000"/>
                                        <p:tgtEl>
                                          <p:spTgt spid="2416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1671"/>
                                        </p:tgtEl>
                                        <p:attrNameLst>
                                          <p:attrName>style.visibility</p:attrName>
                                        </p:attrNameLst>
                                      </p:cBhvr>
                                      <p:to>
                                        <p:strVal val="visible"/>
                                      </p:to>
                                    </p:set>
                                    <p:animEffect transition="in" filter="wipe(left)">
                                      <p:cBhvr>
                                        <p:cTn id="32" dur="2000"/>
                                        <p:tgtEl>
                                          <p:spTgt spid="2416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1672"/>
                                        </p:tgtEl>
                                        <p:attrNameLst>
                                          <p:attrName>style.visibility</p:attrName>
                                        </p:attrNameLst>
                                      </p:cBhvr>
                                      <p:to>
                                        <p:strVal val="visible"/>
                                      </p:to>
                                    </p:set>
                                    <p:animEffect transition="in" filter="wipe(left)">
                                      <p:cBhvr>
                                        <p:cTn id="37" dur="2000"/>
                                        <p:tgtEl>
                                          <p:spTgt spid="241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rrowheads="1"/>
          </p:cNvSpPr>
          <p:nvPr>
            <p:ph type="title"/>
          </p:nvPr>
        </p:nvSpPr>
        <p:spPr/>
        <p:txBody>
          <a:bodyPr/>
          <a:lstStyle/>
          <a:p>
            <a:endParaRPr lang="zh-CN" altLang="en-US"/>
          </a:p>
        </p:txBody>
      </p:sp>
      <p:sp>
        <p:nvSpPr>
          <p:cNvPr id="242691" name="Rectangle 3"/>
          <p:cNvSpPr>
            <a:spLocks noGrp="1" noRot="1" noChangeArrowheads="1"/>
          </p:cNvSpPr>
          <p:nvPr>
            <p:ph type="body" idx="1"/>
          </p:nvPr>
        </p:nvSpPr>
        <p:spPr>
          <a:xfrm>
            <a:off x="0" y="1341438"/>
            <a:ext cx="8027988" cy="719137"/>
          </a:xfrm>
        </p:spPr>
        <p:txBody>
          <a:bodyPr/>
          <a:lstStyle/>
          <a:p>
            <a:pPr lvl="1">
              <a:buFont typeface="Wingdings" pitchFamily="2" charset="2"/>
              <a:buNone/>
            </a:pPr>
            <a:r>
              <a:rPr lang="en-US" altLang="zh-CN" b="1"/>
              <a:t>(5) </a:t>
            </a:r>
            <a:r>
              <a:rPr lang="zh-CN" altLang="en-US" b="1"/>
              <a:t>配项法。运用公式</a:t>
            </a:r>
          </a:p>
        </p:txBody>
      </p:sp>
      <p:graphicFrame>
        <p:nvGraphicFramePr>
          <p:cNvPr id="242692" name="Object 4"/>
          <p:cNvGraphicFramePr>
            <a:graphicFrameLocks noChangeAspect="1"/>
          </p:cNvGraphicFramePr>
          <p:nvPr/>
        </p:nvGraphicFramePr>
        <p:xfrm>
          <a:off x="3924300" y="1341438"/>
          <a:ext cx="1855788" cy="479425"/>
        </p:xfrm>
        <a:graphic>
          <a:graphicData uri="http://schemas.openxmlformats.org/presentationml/2006/ole">
            <mc:AlternateContent xmlns:mc="http://schemas.openxmlformats.org/markup-compatibility/2006">
              <mc:Choice xmlns:v="urn:schemas-microsoft-com:vml" Requires="v">
                <p:oleObj spid="_x0000_s242704" name="公式" r:id="rId3" imgW="583947" imgH="152334" progId="Equation.3">
                  <p:embed/>
                </p:oleObj>
              </mc:Choice>
              <mc:Fallback>
                <p:oleObj name="公式" r:id="rId3" imgW="583947" imgH="15233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341438"/>
                        <a:ext cx="1855788"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693" name="Object 5"/>
          <p:cNvGraphicFramePr>
            <a:graphicFrameLocks noChangeAspect="1"/>
          </p:cNvGraphicFramePr>
          <p:nvPr/>
        </p:nvGraphicFramePr>
        <p:xfrm>
          <a:off x="6084888" y="1247775"/>
          <a:ext cx="1655762" cy="588963"/>
        </p:xfrm>
        <a:graphic>
          <a:graphicData uri="http://schemas.openxmlformats.org/presentationml/2006/ole">
            <mc:AlternateContent xmlns:mc="http://schemas.openxmlformats.org/markup-compatibility/2006">
              <mc:Choice xmlns:v="urn:schemas-microsoft-com:vml" Requires="v">
                <p:oleObj spid="_x0000_s242705" name="公式" r:id="rId5" imgW="545863" imgH="190417" progId="Equation.3">
                  <p:embed/>
                </p:oleObj>
              </mc:Choice>
              <mc:Fallback>
                <p:oleObj name="公式" r:id="rId5" imgW="545863" imgH="19041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1247775"/>
                        <a:ext cx="1655762"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694" name="Object 6"/>
          <p:cNvGraphicFramePr>
            <a:graphicFrameLocks noChangeAspect="1"/>
          </p:cNvGraphicFramePr>
          <p:nvPr/>
        </p:nvGraphicFramePr>
        <p:xfrm>
          <a:off x="1042988" y="1700213"/>
          <a:ext cx="4465637" cy="604837"/>
        </p:xfrm>
        <a:graphic>
          <a:graphicData uri="http://schemas.openxmlformats.org/presentationml/2006/ole">
            <mc:AlternateContent xmlns:mc="http://schemas.openxmlformats.org/markup-compatibility/2006">
              <mc:Choice xmlns:v="urn:schemas-microsoft-com:vml" Requires="v">
                <p:oleObj spid="_x0000_s242706" name="公式" r:id="rId7" imgW="1473200" imgH="203200" progId="Equation.3">
                  <p:embed/>
                </p:oleObj>
              </mc:Choice>
              <mc:Fallback>
                <p:oleObj name="公式" r:id="rId7" imgW="14732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1700213"/>
                        <a:ext cx="4465637"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695" name="Object 7"/>
          <p:cNvGraphicFramePr>
            <a:graphicFrameLocks noChangeAspect="1"/>
          </p:cNvGraphicFramePr>
          <p:nvPr/>
        </p:nvGraphicFramePr>
        <p:xfrm>
          <a:off x="684213" y="2565400"/>
          <a:ext cx="4216400" cy="652463"/>
        </p:xfrm>
        <a:graphic>
          <a:graphicData uri="http://schemas.openxmlformats.org/presentationml/2006/ole">
            <mc:AlternateContent xmlns:mc="http://schemas.openxmlformats.org/markup-compatibility/2006">
              <mc:Choice xmlns:v="urn:schemas-microsoft-com:vml" Requires="v">
                <p:oleObj spid="_x0000_s242707" name="公式" r:id="rId9" imgW="1524000" imgH="241300" progId="Equation.3">
                  <p:embed/>
                </p:oleObj>
              </mc:Choice>
              <mc:Fallback>
                <p:oleObj name="公式" r:id="rId9" imgW="15240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2565400"/>
                        <a:ext cx="421640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696" name="Object 8"/>
          <p:cNvGraphicFramePr>
            <a:graphicFrameLocks noChangeAspect="1"/>
          </p:cNvGraphicFramePr>
          <p:nvPr/>
        </p:nvGraphicFramePr>
        <p:xfrm>
          <a:off x="611188" y="3068638"/>
          <a:ext cx="5473700" cy="2100262"/>
        </p:xfrm>
        <a:graphic>
          <a:graphicData uri="http://schemas.openxmlformats.org/presentationml/2006/ole">
            <mc:AlternateContent xmlns:mc="http://schemas.openxmlformats.org/markup-compatibility/2006">
              <mc:Choice xmlns:v="urn:schemas-microsoft-com:vml" Requires="v">
                <p:oleObj spid="_x0000_s242708" name="公式" r:id="rId11" imgW="2044700" imgH="787400" progId="Equation.3">
                  <p:embed/>
                </p:oleObj>
              </mc:Choice>
              <mc:Fallback>
                <p:oleObj name="公式" r:id="rId11" imgW="2044700" imgH="787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068638"/>
                        <a:ext cx="5473700" cy="210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7" name="Rectangle 9"/>
          <p:cNvSpPr>
            <a:spLocks noChangeArrowheads="1"/>
          </p:cNvSpPr>
          <p:nvPr/>
        </p:nvSpPr>
        <p:spPr bwMode="auto">
          <a:xfrm>
            <a:off x="0" y="1719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2698" name="AutoShape 10">
            <a:hlinkClick r:id="rId1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left)">
                                      <p:cBhvr>
                                        <p:cTn id="7" dur="500"/>
                                        <p:tgtEl>
                                          <p:spTgt spid="24269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42693"/>
                                        </p:tgtEl>
                                        <p:attrNameLst>
                                          <p:attrName>style.visibility</p:attrName>
                                        </p:attrNameLst>
                                      </p:cBhvr>
                                      <p:to>
                                        <p:strVal val="visible"/>
                                      </p:to>
                                    </p:set>
                                    <p:animEffect transition="in" filter="wipe(left)">
                                      <p:cBhvr>
                                        <p:cTn id="11" dur="500"/>
                                        <p:tgtEl>
                                          <p:spTgt spid="24269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2694"/>
                                        </p:tgtEl>
                                        <p:attrNameLst>
                                          <p:attrName>style.visibility</p:attrName>
                                        </p:attrNameLst>
                                      </p:cBhvr>
                                      <p:to>
                                        <p:strVal val="visible"/>
                                      </p:to>
                                    </p:set>
                                    <p:animEffect transition="in" filter="wipe(left)">
                                      <p:cBhvr>
                                        <p:cTn id="15" dur="500"/>
                                        <p:tgtEl>
                                          <p:spTgt spid="2426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2695"/>
                                        </p:tgtEl>
                                        <p:attrNameLst>
                                          <p:attrName>style.visibility</p:attrName>
                                        </p:attrNameLst>
                                      </p:cBhvr>
                                      <p:to>
                                        <p:strVal val="visible"/>
                                      </p:to>
                                    </p:set>
                                    <p:animEffect transition="in" filter="wipe(left)">
                                      <p:cBhvr>
                                        <p:cTn id="20" dur="2000"/>
                                        <p:tgtEl>
                                          <p:spTgt spid="2426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42696"/>
                                        </p:tgtEl>
                                        <p:attrNameLst>
                                          <p:attrName>style.visibility</p:attrName>
                                        </p:attrNameLst>
                                      </p:cBhvr>
                                      <p:to>
                                        <p:strVal val="visible"/>
                                      </p:to>
                                    </p:set>
                                    <p:animEffect transition="in" filter="wipe(left)">
                                      <p:cBhvr>
                                        <p:cTn id="25" dur="2000"/>
                                        <p:tgtEl>
                                          <p:spTgt spid="242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descr="Large confetti"/>
          <p:cNvSpPr>
            <a:spLocks noGrp="1" noChangeArrowheads="1"/>
          </p:cNvSpPr>
          <p:nvPr>
            <p:ph type="title" idx="4294967295"/>
          </p:nvPr>
        </p:nvSpPr>
        <p:spPr>
          <a:xfrm>
            <a:off x="642938" y="0"/>
            <a:ext cx="8483600" cy="1044575"/>
          </a:xfrm>
        </p:spPr>
        <p:txBody>
          <a:bodyPr anchor="b"/>
          <a:lstStyle/>
          <a:p>
            <a:r>
              <a:rPr lang="zh-CN" altLang="en-US">
                <a:solidFill>
                  <a:srgbClr val="FF9900"/>
                </a:solidFill>
              </a:rPr>
              <a:t>本章内容</a:t>
            </a:r>
          </a:p>
        </p:txBody>
      </p:sp>
      <p:sp>
        <p:nvSpPr>
          <p:cNvPr id="56323" name="Rectangle 3"/>
          <p:cNvSpPr>
            <a:spLocks noGrp="1" noChangeArrowheads="1"/>
          </p:cNvSpPr>
          <p:nvPr>
            <p:ph type="body" idx="4294967295"/>
          </p:nvPr>
        </p:nvSpPr>
        <p:spPr>
          <a:xfrm>
            <a:off x="250825" y="1341438"/>
            <a:ext cx="8642350" cy="4724400"/>
          </a:xfrm>
        </p:spPr>
        <p:txBody>
          <a:bodyPr/>
          <a:lstStyle/>
          <a:p>
            <a:pPr algn="just">
              <a:lnSpc>
                <a:spcPct val="90000"/>
              </a:lnSpc>
            </a:pPr>
            <a:r>
              <a:rPr lang="zh-CN" altLang="en-US" b="1">
                <a:latin typeface="宋体" pitchFamily="2" charset="-122"/>
              </a:rPr>
              <a:t>1.1 </a:t>
            </a:r>
            <a:r>
              <a:rPr lang="zh-CN" altLang="en-US" b="1">
                <a:latin typeface="宋体" pitchFamily="2" charset="-122"/>
                <a:hlinkClick r:id="rId2" action="ppaction://hlinksldjump"/>
              </a:rPr>
              <a:t>概述</a:t>
            </a:r>
            <a:r>
              <a:rPr lang="zh-CN" altLang="en-US" b="1">
                <a:hlinkClick r:id="rId3" action="ppaction://hlinksldjump"/>
              </a:rPr>
              <a:t> </a:t>
            </a:r>
            <a:endParaRPr lang="zh-CN" altLang="en-US" b="1"/>
          </a:p>
          <a:p>
            <a:pPr lvl="1" algn="just">
              <a:lnSpc>
                <a:spcPct val="90000"/>
              </a:lnSpc>
              <a:buFont typeface="Wingdings" pitchFamily="2" charset="2"/>
              <a:buNone/>
            </a:pPr>
            <a:r>
              <a:rPr lang="zh-CN" altLang="en-US" b="1"/>
              <a:t>数字信号及模拟信号 </a:t>
            </a:r>
            <a:r>
              <a:rPr lang="zh-CN" altLang="en-US" b="1">
                <a:latin typeface="宋体" pitchFamily="2" charset="-122"/>
              </a:rPr>
              <a:t>，</a:t>
            </a:r>
            <a:r>
              <a:rPr lang="zh-CN" altLang="en-US" b="1"/>
              <a:t>数字信号的表示方式</a:t>
            </a:r>
            <a:endParaRPr lang="en-US" altLang="zh-CN" b="1">
              <a:latin typeface="宋体" pitchFamily="2" charset="-122"/>
            </a:endParaRPr>
          </a:p>
          <a:p>
            <a:pPr algn="just">
              <a:lnSpc>
                <a:spcPct val="90000"/>
              </a:lnSpc>
            </a:pPr>
            <a:r>
              <a:rPr lang="zh-CN" altLang="en-US" b="1">
                <a:latin typeface="宋体" pitchFamily="2" charset="-122"/>
              </a:rPr>
              <a:t>1.2 </a:t>
            </a:r>
            <a:r>
              <a:rPr lang="zh-CN" altLang="en-US" b="1">
                <a:latin typeface="宋体" pitchFamily="2" charset="-122"/>
                <a:hlinkClick r:id="rId4" action="ppaction://hlinksldjump"/>
              </a:rPr>
              <a:t>数制与码制</a:t>
            </a:r>
            <a:r>
              <a:rPr lang="zh-CN" altLang="en-US" b="1">
                <a:hlinkClick r:id="rId4" action="ppaction://hlinksldjump"/>
              </a:rPr>
              <a:t> </a:t>
            </a:r>
            <a:endParaRPr lang="zh-CN" altLang="en-US" b="1"/>
          </a:p>
          <a:p>
            <a:pPr lvl="1" algn="just">
              <a:lnSpc>
                <a:spcPct val="90000"/>
              </a:lnSpc>
              <a:buFont typeface="Wingdings" pitchFamily="2" charset="2"/>
              <a:buNone/>
            </a:pPr>
            <a:r>
              <a:rPr lang="zh-CN" altLang="en-US" b="1"/>
              <a:t>数制，</a:t>
            </a:r>
            <a:r>
              <a:rPr lang="zh-CN" altLang="en-US" b="1">
                <a:latin typeface="宋体" pitchFamily="2" charset="-122"/>
              </a:rPr>
              <a:t>码制</a:t>
            </a:r>
            <a:r>
              <a:rPr lang="zh-CN" altLang="en-US" b="1"/>
              <a:t> ，数制转换，</a:t>
            </a:r>
            <a:r>
              <a:rPr lang="zh-CN" altLang="en-US" b="1">
                <a:latin typeface="宋体" pitchFamily="2" charset="-122"/>
              </a:rPr>
              <a:t>常用编码</a:t>
            </a:r>
            <a:r>
              <a:rPr lang="zh-CN" altLang="en-US" b="1"/>
              <a:t> </a:t>
            </a:r>
          </a:p>
          <a:p>
            <a:pPr algn="just">
              <a:lnSpc>
                <a:spcPct val="90000"/>
              </a:lnSpc>
            </a:pPr>
            <a:r>
              <a:rPr lang="zh-CN" altLang="en-US" b="1">
                <a:latin typeface="宋体" pitchFamily="2" charset="-122"/>
              </a:rPr>
              <a:t>1.3 </a:t>
            </a:r>
            <a:r>
              <a:rPr lang="zh-CN" altLang="en-US" b="1">
                <a:latin typeface="宋体" pitchFamily="2" charset="-122"/>
                <a:hlinkClick r:id="rId5" action="ppaction://hlinksldjump"/>
              </a:rPr>
              <a:t>数字逻辑设计基础</a:t>
            </a:r>
            <a:r>
              <a:rPr lang="zh-CN" altLang="en-US" b="1">
                <a:hlinkClick r:id="rId5" action="ppaction://hlinksldjump"/>
              </a:rPr>
              <a:t> </a:t>
            </a:r>
            <a:endParaRPr lang="zh-CN" altLang="en-US" b="1"/>
          </a:p>
          <a:p>
            <a:pPr lvl="1" algn="just">
              <a:lnSpc>
                <a:spcPct val="90000"/>
              </a:lnSpc>
              <a:buFont typeface="Wingdings" pitchFamily="2" charset="2"/>
              <a:buNone/>
            </a:pPr>
            <a:r>
              <a:rPr lang="zh-CN" altLang="en-US" b="1"/>
              <a:t>逻辑代数的基本公式和定理</a:t>
            </a:r>
            <a:endParaRPr lang="zh-CN" altLang="en-US" b="1">
              <a:latin typeface="宋体" pitchFamily="2" charset="-122"/>
            </a:endParaRPr>
          </a:p>
          <a:p>
            <a:pPr lvl="1" algn="just">
              <a:lnSpc>
                <a:spcPct val="90000"/>
              </a:lnSpc>
              <a:buFont typeface="Wingdings" pitchFamily="2" charset="2"/>
              <a:buNone/>
            </a:pPr>
            <a:r>
              <a:rPr lang="zh-CN" altLang="en-US" b="1">
                <a:latin typeface="宋体" pitchFamily="2" charset="-122"/>
              </a:rPr>
              <a:t>逻辑函数的表示方法</a:t>
            </a:r>
          </a:p>
          <a:p>
            <a:pPr lvl="1" algn="just">
              <a:lnSpc>
                <a:spcPct val="90000"/>
              </a:lnSpc>
              <a:buFont typeface="Wingdings" pitchFamily="2" charset="2"/>
              <a:buNone/>
            </a:pPr>
            <a:r>
              <a:rPr lang="zh-CN" altLang="en-US" b="1">
                <a:latin typeface="宋体" pitchFamily="2" charset="-122"/>
              </a:rPr>
              <a:t>逻辑函数的化简</a:t>
            </a:r>
          </a:p>
          <a:p>
            <a:pPr lvl="1" algn="just">
              <a:lnSpc>
                <a:spcPct val="90000"/>
              </a:lnSpc>
              <a:buFont typeface="Wingdings" pitchFamily="2" charset="2"/>
              <a:buNone/>
            </a:pPr>
            <a:r>
              <a:rPr lang="zh-CN" altLang="en-US" b="1">
                <a:latin typeface="宋体" pitchFamily="2" charset="-122"/>
              </a:rPr>
              <a:t>逻辑门电路</a:t>
            </a:r>
            <a:r>
              <a:rPr lang="zh-CN" altLang="en-US" b="1"/>
              <a:t>的基本结构和常用的集成门电路</a:t>
            </a:r>
          </a:p>
          <a:p>
            <a:pPr lvl="1" algn="just">
              <a:lnSpc>
                <a:spcPct val="90000"/>
              </a:lnSpc>
              <a:buFont typeface="Wingdings" pitchFamily="2" charset="2"/>
              <a:buNone/>
            </a:pPr>
            <a:endParaRPr lang="zh-CN" altLang="en-US" b="1">
              <a:solidFill>
                <a:srgbClr val="FF9900"/>
              </a:solidFill>
            </a:endParaRPr>
          </a:p>
        </p:txBody>
      </p:sp>
      <p:sp>
        <p:nvSpPr>
          <p:cNvPr id="56326" name="AutoShape 6"/>
          <p:cNvSpPr>
            <a:spLocks noChangeArrowheads="1"/>
          </p:cNvSpPr>
          <p:nvPr/>
        </p:nvSpPr>
        <p:spPr bwMode="auto">
          <a:xfrm>
            <a:off x="5795963" y="3357563"/>
            <a:ext cx="2160587" cy="1008062"/>
          </a:xfrm>
          <a:prstGeom prst="leftArrow">
            <a:avLst>
              <a:gd name="adj1" fmla="val 50000"/>
              <a:gd name="adj2" fmla="val 53583"/>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800"/>
              <a:t>重点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 calcmode="lin" valueType="num">
                                      <p:cBhvr additive="base">
                                        <p:cTn id="7" dur="500" fill="hold"/>
                                        <p:tgtEl>
                                          <p:spTgt spid="56326"/>
                                        </p:tgtEl>
                                        <p:attrNameLst>
                                          <p:attrName>ppt_x</p:attrName>
                                        </p:attrNameLst>
                                      </p:cBhvr>
                                      <p:tavLst>
                                        <p:tav tm="0">
                                          <p:val>
                                            <p:strVal val="1+#ppt_w/2"/>
                                          </p:val>
                                        </p:tav>
                                        <p:tav tm="100000">
                                          <p:val>
                                            <p:strVal val="#ppt_x"/>
                                          </p:val>
                                        </p:tav>
                                      </p:tavLst>
                                    </p:anim>
                                    <p:anim calcmode="lin" valueType="num">
                                      <p:cBhvr additive="base">
                                        <p:cTn id="8"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714" name="Object 2"/>
          <p:cNvGraphicFramePr>
            <a:graphicFrameLocks noChangeAspect="1"/>
          </p:cNvGraphicFramePr>
          <p:nvPr/>
        </p:nvGraphicFramePr>
        <p:xfrm>
          <a:off x="971550" y="1412875"/>
          <a:ext cx="4000500" cy="590550"/>
        </p:xfrm>
        <a:graphic>
          <a:graphicData uri="http://schemas.openxmlformats.org/presentationml/2006/ole">
            <mc:AlternateContent xmlns:mc="http://schemas.openxmlformats.org/markup-compatibility/2006">
              <mc:Choice xmlns:v="urn:schemas-microsoft-com:vml" Requires="v">
                <p:oleObj spid="_x0000_s243719" name="公式" r:id="rId3" imgW="1574800" imgH="241300" progId="Equation.3">
                  <p:embed/>
                </p:oleObj>
              </mc:Choice>
              <mc:Fallback>
                <p:oleObj name="公式" r:id="rId3" imgW="15748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412875"/>
                        <a:ext cx="40005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5" name="Object 3"/>
          <p:cNvGraphicFramePr>
            <a:graphicFrameLocks noChangeAspect="1"/>
          </p:cNvGraphicFramePr>
          <p:nvPr/>
        </p:nvGraphicFramePr>
        <p:xfrm>
          <a:off x="827088" y="2060575"/>
          <a:ext cx="7056437" cy="2628900"/>
        </p:xfrm>
        <a:graphic>
          <a:graphicData uri="http://schemas.openxmlformats.org/presentationml/2006/ole">
            <mc:AlternateContent xmlns:mc="http://schemas.openxmlformats.org/markup-compatibility/2006">
              <mc:Choice xmlns:v="urn:schemas-microsoft-com:vml" Requires="v">
                <p:oleObj spid="_x0000_s243720" name="公式" r:id="rId5" imgW="2781300" imgH="1041400" progId="Equation.3">
                  <p:embed/>
                </p:oleObj>
              </mc:Choice>
              <mc:Fallback>
                <p:oleObj name="公式" r:id="rId5" imgW="2781300" imgH="1041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060575"/>
                        <a:ext cx="7056437" cy="262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16" name="AutoShape 4">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wipe(left)">
                                      <p:cBhvr>
                                        <p:cTn id="7" dur="2000"/>
                                        <p:tgtEl>
                                          <p:spTgt spid="243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3715"/>
                                        </p:tgtEl>
                                        <p:attrNameLst>
                                          <p:attrName>style.visibility</p:attrName>
                                        </p:attrNameLst>
                                      </p:cBhvr>
                                      <p:to>
                                        <p:strVal val="visible"/>
                                      </p:to>
                                    </p:set>
                                    <p:animEffect transition="in" filter="wipe(left)">
                                      <p:cBhvr>
                                        <p:cTn id="12" dur="20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738" name="Object 2"/>
          <p:cNvGraphicFramePr>
            <a:graphicFrameLocks noChangeAspect="1"/>
          </p:cNvGraphicFramePr>
          <p:nvPr/>
        </p:nvGraphicFramePr>
        <p:xfrm>
          <a:off x="1692275" y="1268413"/>
          <a:ext cx="4048125" cy="625475"/>
        </p:xfrm>
        <a:graphic>
          <a:graphicData uri="http://schemas.openxmlformats.org/presentationml/2006/ole">
            <mc:AlternateContent xmlns:mc="http://schemas.openxmlformats.org/markup-compatibility/2006">
              <mc:Choice xmlns:v="urn:schemas-microsoft-com:vml" Requires="v">
                <p:oleObj spid="_x0000_s244743" name="公式" r:id="rId3" imgW="1574800" imgH="254000" progId="Equation.3">
                  <p:embed/>
                </p:oleObj>
              </mc:Choice>
              <mc:Fallback>
                <p:oleObj name="公式" r:id="rId3" imgW="15748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404812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39" name="Object 3"/>
          <p:cNvGraphicFramePr>
            <a:graphicFrameLocks noChangeAspect="1"/>
          </p:cNvGraphicFramePr>
          <p:nvPr/>
        </p:nvGraphicFramePr>
        <p:xfrm>
          <a:off x="1619250" y="1916113"/>
          <a:ext cx="5184775" cy="3257550"/>
        </p:xfrm>
        <a:graphic>
          <a:graphicData uri="http://schemas.openxmlformats.org/presentationml/2006/ole">
            <mc:AlternateContent xmlns:mc="http://schemas.openxmlformats.org/markup-compatibility/2006">
              <mc:Choice xmlns:v="urn:schemas-microsoft-com:vml" Requires="v">
                <p:oleObj spid="_x0000_s244744" name="公式" r:id="rId5" imgW="2019300" imgH="1308100" progId="Equation.3">
                  <p:embed/>
                </p:oleObj>
              </mc:Choice>
              <mc:Fallback>
                <p:oleObj name="公式" r:id="rId5" imgW="2019300" imgH="1308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916113"/>
                        <a:ext cx="5184775" cy="325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0" name="AutoShape 4">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4738"/>
                                        </p:tgtEl>
                                        <p:attrNameLst>
                                          <p:attrName>style.visibility</p:attrName>
                                        </p:attrNameLst>
                                      </p:cBhvr>
                                      <p:to>
                                        <p:strVal val="visible"/>
                                      </p:to>
                                    </p:set>
                                    <p:animEffect transition="in" filter="wipe(left)">
                                      <p:cBhvr>
                                        <p:cTn id="7" dur="2000"/>
                                        <p:tgtEl>
                                          <p:spTgt spid="244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4739"/>
                                        </p:tgtEl>
                                        <p:attrNameLst>
                                          <p:attrName>style.visibility</p:attrName>
                                        </p:attrNameLst>
                                      </p:cBhvr>
                                      <p:to>
                                        <p:strVal val="visible"/>
                                      </p:to>
                                    </p:set>
                                    <p:animEffect transition="in" filter="wipe(left)">
                                      <p:cBhvr>
                                        <p:cTn id="12" dur="2000"/>
                                        <p:tgtEl>
                                          <p:spTgt spid="244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rrowheads="1"/>
          </p:cNvSpPr>
          <p:nvPr>
            <p:ph type="title"/>
          </p:nvPr>
        </p:nvSpPr>
        <p:spPr/>
        <p:txBody>
          <a:bodyPr/>
          <a:lstStyle/>
          <a:p>
            <a:r>
              <a:rPr lang="en-US" altLang="zh-CN" b="1"/>
              <a:t>【</a:t>
            </a:r>
            <a:r>
              <a:rPr lang="zh-CN" altLang="en-US" b="1">
                <a:ea typeface="黑体" pitchFamily="2" charset="-122"/>
              </a:rPr>
              <a:t>例</a:t>
            </a:r>
            <a:r>
              <a:rPr lang="en-US" altLang="zh-CN" b="1">
                <a:ea typeface="黑体" pitchFamily="2" charset="-122"/>
              </a:rPr>
              <a:t>1-17</a:t>
            </a:r>
            <a:r>
              <a:rPr lang="en-US" altLang="zh-CN" b="1"/>
              <a:t>】  </a:t>
            </a:r>
            <a:r>
              <a:rPr lang="zh-CN" altLang="en-US" b="1"/>
              <a:t>试化简逻辑函数</a:t>
            </a:r>
          </a:p>
        </p:txBody>
      </p:sp>
      <p:graphicFrame>
        <p:nvGraphicFramePr>
          <p:cNvPr id="245763" name="Object 3"/>
          <p:cNvGraphicFramePr>
            <a:graphicFrameLocks noChangeAspect="1"/>
          </p:cNvGraphicFramePr>
          <p:nvPr/>
        </p:nvGraphicFramePr>
        <p:xfrm>
          <a:off x="144463" y="1484313"/>
          <a:ext cx="8748712" cy="555625"/>
        </p:xfrm>
        <a:graphic>
          <a:graphicData uri="http://schemas.openxmlformats.org/presentationml/2006/ole">
            <mc:AlternateContent xmlns:mc="http://schemas.openxmlformats.org/markup-compatibility/2006">
              <mc:Choice xmlns:v="urn:schemas-microsoft-com:vml" Requires="v">
                <p:oleObj spid="_x0000_s245774" name="公式" r:id="rId3" imgW="3543300" imgH="215900" progId="Equation.3">
                  <p:embed/>
                </p:oleObj>
              </mc:Choice>
              <mc:Fallback>
                <p:oleObj name="公式" r:id="rId3" imgW="3543300" imgH="215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1484313"/>
                        <a:ext cx="874871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4" name="Object 4"/>
          <p:cNvGraphicFramePr>
            <a:graphicFrameLocks noChangeAspect="1"/>
          </p:cNvGraphicFramePr>
          <p:nvPr/>
        </p:nvGraphicFramePr>
        <p:xfrm>
          <a:off x="34925" y="2060575"/>
          <a:ext cx="5565775" cy="698500"/>
        </p:xfrm>
        <a:graphic>
          <a:graphicData uri="http://schemas.openxmlformats.org/presentationml/2006/ole">
            <mc:AlternateContent xmlns:mc="http://schemas.openxmlformats.org/markup-compatibility/2006">
              <mc:Choice xmlns:v="urn:schemas-microsoft-com:vml" Requires="v">
                <p:oleObj spid="_x0000_s245775" name="公式" r:id="rId5" imgW="2133360" imgH="266400" progId="Equation.3">
                  <p:embed/>
                </p:oleObj>
              </mc:Choice>
              <mc:Fallback>
                <p:oleObj name="公式" r:id="rId5" imgW="2133360" imgH="266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 y="2060575"/>
                        <a:ext cx="55657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5" name="Object 5"/>
          <p:cNvGraphicFramePr>
            <a:graphicFrameLocks noChangeAspect="1"/>
          </p:cNvGraphicFramePr>
          <p:nvPr/>
        </p:nvGraphicFramePr>
        <p:xfrm>
          <a:off x="61913" y="2781300"/>
          <a:ext cx="6526212" cy="696913"/>
        </p:xfrm>
        <a:graphic>
          <a:graphicData uri="http://schemas.openxmlformats.org/presentationml/2006/ole">
            <mc:AlternateContent xmlns:mc="http://schemas.openxmlformats.org/markup-compatibility/2006">
              <mc:Choice xmlns:v="urn:schemas-microsoft-com:vml" Requires="v">
                <p:oleObj spid="_x0000_s245776" name="公式" r:id="rId7" imgW="2501640" imgH="266400" progId="Equation.3">
                  <p:embed/>
                </p:oleObj>
              </mc:Choice>
              <mc:Fallback>
                <p:oleObj name="公式" r:id="rId7" imgW="2501640" imgH="266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13" y="2781300"/>
                        <a:ext cx="6526212"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6" name="Object 6"/>
          <p:cNvGraphicFramePr>
            <a:graphicFrameLocks noChangeAspect="1"/>
          </p:cNvGraphicFramePr>
          <p:nvPr/>
        </p:nvGraphicFramePr>
        <p:xfrm>
          <a:off x="74613" y="3500438"/>
          <a:ext cx="5002212" cy="696912"/>
        </p:xfrm>
        <a:graphic>
          <a:graphicData uri="http://schemas.openxmlformats.org/presentationml/2006/ole">
            <mc:AlternateContent xmlns:mc="http://schemas.openxmlformats.org/markup-compatibility/2006">
              <mc:Choice xmlns:v="urn:schemas-microsoft-com:vml" Requires="v">
                <p:oleObj spid="_x0000_s245777" name="公式" r:id="rId9" imgW="1917360" imgH="266400" progId="Equation.3">
                  <p:embed/>
                </p:oleObj>
              </mc:Choice>
              <mc:Fallback>
                <p:oleObj name="公式" r:id="rId9" imgW="1917360" imgH="2664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13" y="3500438"/>
                        <a:ext cx="5002212"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7" name="Object 7"/>
          <p:cNvGraphicFramePr>
            <a:graphicFrameLocks noChangeAspect="1"/>
          </p:cNvGraphicFramePr>
          <p:nvPr/>
        </p:nvGraphicFramePr>
        <p:xfrm>
          <a:off x="107950" y="4292600"/>
          <a:ext cx="3810000" cy="696913"/>
        </p:xfrm>
        <a:graphic>
          <a:graphicData uri="http://schemas.openxmlformats.org/presentationml/2006/ole">
            <mc:AlternateContent xmlns:mc="http://schemas.openxmlformats.org/markup-compatibility/2006">
              <mc:Choice xmlns:v="urn:schemas-microsoft-com:vml" Requires="v">
                <p:oleObj spid="_x0000_s245778" name="公式" r:id="rId11" imgW="1460160" imgH="266400" progId="Equation.3">
                  <p:embed/>
                </p:oleObj>
              </mc:Choice>
              <mc:Fallback>
                <p:oleObj name="公式" r:id="rId11" imgW="1460160" imgH="2664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950" y="4292600"/>
                        <a:ext cx="38100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8" name="AutoShape 8">
            <a:hlinkClick r:id="rId1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wipe(left)">
                                      <p:cBhvr>
                                        <p:cTn id="7" dur="2000"/>
                                        <p:tgtEl>
                                          <p:spTgt spid="245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764"/>
                                        </p:tgtEl>
                                        <p:attrNameLst>
                                          <p:attrName>style.visibility</p:attrName>
                                        </p:attrNameLst>
                                      </p:cBhvr>
                                      <p:to>
                                        <p:strVal val="visible"/>
                                      </p:to>
                                    </p:set>
                                    <p:animEffect transition="in" filter="wipe(left)">
                                      <p:cBhvr>
                                        <p:cTn id="12" dur="2000"/>
                                        <p:tgtEl>
                                          <p:spTgt spid="245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765"/>
                                        </p:tgtEl>
                                        <p:attrNameLst>
                                          <p:attrName>style.visibility</p:attrName>
                                        </p:attrNameLst>
                                      </p:cBhvr>
                                      <p:to>
                                        <p:strVal val="visible"/>
                                      </p:to>
                                    </p:set>
                                    <p:animEffect transition="in" filter="wipe(left)">
                                      <p:cBhvr>
                                        <p:cTn id="17" dur="2000"/>
                                        <p:tgtEl>
                                          <p:spTgt spid="2457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5766"/>
                                        </p:tgtEl>
                                        <p:attrNameLst>
                                          <p:attrName>style.visibility</p:attrName>
                                        </p:attrNameLst>
                                      </p:cBhvr>
                                      <p:to>
                                        <p:strVal val="visible"/>
                                      </p:to>
                                    </p:set>
                                    <p:animEffect transition="in" filter="wipe(left)">
                                      <p:cBhvr>
                                        <p:cTn id="22" dur="2000"/>
                                        <p:tgtEl>
                                          <p:spTgt spid="2457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767"/>
                                        </p:tgtEl>
                                        <p:attrNameLst>
                                          <p:attrName>style.visibility</p:attrName>
                                        </p:attrNameLst>
                                      </p:cBhvr>
                                      <p:to>
                                        <p:strVal val="visible"/>
                                      </p:to>
                                    </p:set>
                                    <p:animEffect transition="in" filter="wipe(left)">
                                      <p:cBhvr>
                                        <p:cTn id="27" dur="2000"/>
                                        <p:tgtEl>
                                          <p:spTgt spid="245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rrowheads="1"/>
          </p:cNvSpPr>
          <p:nvPr>
            <p:ph type="title"/>
          </p:nvPr>
        </p:nvSpPr>
        <p:spPr/>
        <p:txBody>
          <a:bodyPr/>
          <a:lstStyle/>
          <a:p>
            <a:r>
              <a:rPr lang="en-US" altLang="zh-CN" b="1"/>
              <a:t>1.3.3  </a:t>
            </a:r>
            <a:r>
              <a:rPr lang="zh-CN" altLang="en-US" b="1"/>
              <a:t>逻辑函数的化简</a:t>
            </a:r>
          </a:p>
        </p:txBody>
      </p:sp>
      <p:sp>
        <p:nvSpPr>
          <p:cNvPr id="246787" name="Rectangle 3"/>
          <p:cNvSpPr>
            <a:spLocks noGrp="1" noRot="1" noChangeArrowheads="1"/>
          </p:cNvSpPr>
          <p:nvPr>
            <p:ph type="body" idx="1"/>
          </p:nvPr>
        </p:nvSpPr>
        <p:spPr>
          <a:xfrm>
            <a:off x="304800" y="1341438"/>
            <a:ext cx="8540750" cy="1800225"/>
          </a:xfrm>
        </p:spPr>
        <p:txBody>
          <a:bodyPr/>
          <a:lstStyle/>
          <a:p>
            <a:pPr>
              <a:buFont typeface="Wingdings" pitchFamily="2" charset="2"/>
              <a:buNone/>
            </a:pPr>
            <a:r>
              <a:rPr lang="en-US" altLang="zh-CN" b="1"/>
              <a:t>4</a:t>
            </a:r>
            <a:r>
              <a:rPr lang="zh-CN" altLang="en-US" b="1"/>
              <a:t>．卡诺图的构成</a:t>
            </a:r>
          </a:p>
          <a:p>
            <a:pPr lvl="1"/>
            <a:r>
              <a:rPr lang="zh-CN" altLang="en-US" b="1"/>
              <a:t>卡诺图是一种平面方格图，每个小方格代表一个最小项，故又称为最小项方格图。</a:t>
            </a:r>
          </a:p>
        </p:txBody>
      </p:sp>
      <p:sp>
        <p:nvSpPr>
          <p:cNvPr id="246788" name="Text Box 4"/>
          <p:cNvSpPr txBox="1">
            <a:spLocks noChangeArrowheads="1"/>
          </p:cNvSpPr>
          <p:nvPr/>
        </p:nvSpPr>
        <p:spPr bwMode="auto">
          <a:xfrm>
            <a:off x="744538" y="3203575"/>
            <a:ext cx="4495800" cy="51911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zh-CN" altLang="en-US" sz="2800">
                <a:solidFill>
                  <a:srgbClr val="0033CC"/>
                </a:solidFill>
              </a:rPr>
              <a:t>二变量 的卡诺图</a:t>
            </a:r>
          </a:p>
        </p:txBody>
      </p:sp>
      <p:sp>
        <p:nvSpPr>
          <p:cNvPr id="246789" name="Text Box 5"/>
          <p:cNvSpPr txBox="1">
            <a:spLocks noChangeArrowheads="1"/>
          </p:cNvSpPr>
          <p:nvPr/>
        </p:nvSpPr>
        <p:spPr bwMode="auto">
          <a:xfrm>
            <a:off x="3765550" y="3175000"/>
            <a:ext cx="3800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FF0066"/>
                </a:solidFill>
                <a:latin typeface="宋体" pitchFamily="2" charset="-122"/>
              </a:rPr>
              <a:t>(</a:t>
            </a:r>
            <a:r>
              <a:rPr lang="zh-CN" altLang="en-US" sz="2800">
                <a:solidFill>
                  <a:srgbClr val="FF0066"/>
                </a:solidFill>
              </a:rPr>
              <a:t>四个最小项</a:t>
            </a:r>
            <a:r>
              <a:rPr lang="en-US" altLang="zh-CN" sz="2800">
                <a:solidFill>
                  <a:srgbClr val="FF0066"/>
                </a:solidFill>
                <a:latin typeface="宋体" pitchFamily="2" charset="-122"/>
              </a:rPr>
              <a:t>)</a:t>
            </a:r>
          </a:p>
        </p:txBody>
      </p:sp>
      <p:sp>
        <p:nvSpPr>
          <p:cNvPr id="246790" name="Rectangle 6"/>
          <p:cNvSpPr>
            <a:spLocks noChangeArrowheads="1"/>
          </p:cNvSpPr>
          <p:nvPr/>
        </p:nvSpPr>
        <p:spPr bwMode="auto">
          <a:xfrm>
            <a:off x="1208088" y="4659313"/>
            <a:ext cx="1524000" cy="1524000"/>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1" name="Line 7"/>
          <p:cNvSpPr>
            <a:spLocks noChangeShapeType="1"/>
          </p:cNvSpPr>
          <p:nvPr/>
        </p:nvSpPr>
        <p:spPr bwMode="auto">
          <a:xfrm>
            <a:off x="1208088" y="5421313"/>
            <a:ext cx="152400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2" name="Line 8"/>
          <p:cNvSpPr>
            <a:spLocks noChangeShapeType="1"/>
          </p:cNvSpPr>
          <p:nvPr/>
        </p:nvSpPr>
        <p:spPr bwMode="auto">
          <a:xfrm>
            <a:off x="1970088" y="4659313"/>
            <a:ext cx="0" cy="152400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3" name="Line 9"/>
          <p:cNvSpPr>
            <a:spLocks noChangeShapeType="1"/>
          </p:cNvSpPr>
          <p:nvPr/>
        </p:nvSpPr>
        <p:spPr bwMode="auto">
          <a:xfrm>
            <a:off x="827088" y="4278313"/>
            <a:ext cx="381000" cy="38100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4" name="Text Box 10"/>
          <p:cNvSpPr txBox="1">
            <a:spLocks noChangeArrowheads="1"/>
          </p:cNvSpPr>
          <p:nvPr/>
        </p:nvSpPr>
        <p:spPr bwMode="auto">
          <a:xfrm>
            <a:off x="539750" y="42687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rgbClr val="FF0066"/>
                </a:solidFill>
              </a:rPr>
              <a:t>A</a:t>
            </a:r>
          </a:p>
        </p:txBody>
      </p:sp>
      <p:sp>
        <p:nvSpPr>
          <p:cNvPr id="246795" name="Text Box 11"/>
          <p:cNvSpPr txBox="1">
            <a:spLocks noChangeArrowheads="1"/>
          </p:cNvSpPr>
          <p:nvPr/>
        </p:nvSpPr>
        <p:spPr bwMode="auto">
          <a:xfrm>
            <a:off x="979488" y="3973513"/>
            <a:ext cx="420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rgbClr val="FF0066"/>
                </a:solidFill>
              </a:rPr>
              <a:t>B</a:t>
            </a:r>
          </a:p>
        </p:txBody>
      </p:sp>
      <p:graphicFrame>
        <p:nvGraphicFramePr>
          <p:cNvPr id="246796" name="Object 12"/>
          <p:cNvGraphicFramePr>
            <a:graphicFrameLocks noChangeAspect="1"/>
          </p:cNvGraphicFramePr>
          <p:nvPr/>
        </p:nvGraphicFramePr>
        <p:xfrm>
          <a:off x="750888" y="4887913"/>
          <a:ext cx="371475" cy="457200"/>
        </p:xfrm>
        <a:graphic>
          <a:graphicData uri="http://schemas.openxmlformats.org/presentationml/2006/ole">
            <mc:AlternateContent xmlns:mc="http://schemas.openxmlformats.org/markup-compatibility/2006">
              <mc:Choice xmlns:v="urn:schemas-microsoft-com:vml" Requires="v">
                <p:oleObj spid="_x0000_s246845" name="Equation" r:id="rId3" imgW="164880" imgH="203040" progId="Equation.3">
                  <p:embed/>
                </p:oleObj>
              </mc:Choice>
              <mc:Fallback>
                <p:oleObj name="Equation" r:id="rId3" imgW="164880" imgH="2030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88" y="4887913"/>
                        <a:ext cx="371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7" name="Object 13"/>
          <p:cNvGraphicFramePr>
            <a:graphicFrameLocks noChangeAspect="1"/>
          </p:cNvGraphicFramePr>
          <p:nvPr/>
        </p:nvGraphicFramePr>
        <p:xfrm>
          <a:off x="750888" y="5616575"/>
          <a:ext cx="381000" cy="381000"/>
        </p:xfrm>
        <a:graphic>
          <a:graphicData uri="http://schemas.openxmlformats.org/presentationml/2006/ole">
            <mc:AlternateContent xmlns:mc="http://schemas.openxmlformats.org/markup-compatibility/2006">
              <mc:Choice xmlns:v="urn:schemas-microsoft-com:vml" Requires="v">
                <p:oleObj spid="_x0000_s246846" name="Equation" r:id="rId5" imgW="164880" imgH="164880" progId="Equation.3">
                  <p:embed/>
                </p:oleObj>
              </mc:Choice>
              <mc:Fallback>
                <p:oleObj name="Equation" r:id="rId5" imgW="164880" imgH="16488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888" y="561657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8" name="Object 14"/>
          <p:cNvGraphicFramePr>
            <a:graphicFrameLocks noChangeAspect="1"/>
          </p:cNvGraphicFramePr>
          <p:nvPr/>
        </p:nvGraphicFramePr>
        <p:xfrm>
          <a:off x="1450975" y="4148138"/>
          <a:ext cx="350838" cy="468312"/>
        </p:xfrm>
        <a:graphic>
          <a:graphicData uri="http://schemas.openxmlformats.org/presentationml/2006/ole">
            <mc:AlternateContent xmlns:mc="http://schemas.openxmlformats.org/markup-compatibility/2006">
              <mc:Choice xmlns:v="urn:schemas-microsoft-com:vml" Requires="v">
                <p:oleObj spid="_x0000_s246847" name="Equation" r:id="rId7" imgW="152280" imgH="203040" progId="Equation.3">
                  <p:embed/>
                </p:oleObj>
              </mc:Choice>
              <mc:Fallback>
                <p:oleObj name="Equation" r:id="rId7" imgW="152280" imgH="20304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0975" y="4148138"/>
                        <a:ext cx="350838"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9" name="Object 15"/>
          <p:cNvGraphicFramePr>
            <a:graphicFrameLocks noChangeAspect="1"/>
          </p:cNvGraphicFramePr>
          <p:nvPr/>
        </p:nvGraphicFramePr>
        <p:xfrm>
          <a:off x="2198688" y="4264025"/>
          <a:ext cx="338137" cy="338138"/>
        </p:xfrm>
        <a:graphic>
          <a:graphicData uri="http://schemas.openxmlformats.org/presentationml/2006/ole">
            <mc:AlternateContent xmlns:mc="http://schemas.openxmlformats.org/markup-compatibility/2006">
              <mc:Choice xmlns:v="urn:schemas-microsoft-com:vml" Requires="v">
                <p:oleObj spid="_x0000_s246848" name="Equation" r:id="rId9" imgW="152280" imgH="152280" progId="Equation.3">
                  <p:embed/>
                </p:oleObj>
              </mc:Choice>
              <mc:Fallback>
                <p:oleObj name="Equation" r:id="rId9" imgW="152280" imgH="15228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8688" y="4264025"/>
                        <a:ext cx="338137"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0" name="Object 16"/>
          <p:cNvGraphicFramePr>
            <a:graphicFrameLocks noChangeAspect="1"/>
          </p:cNvGraphicFramePr>
          <p:nvPr/>
        </p:nvGraphicFramePr>
        <p:xfrm>
          <a:off x="1304925" y="4829175"/>
          <a:ext cx="614363" cy="468313"/>
        </p:xfrm>
        <a:graphic>
          <a:graphicData uri="http://schemas.openxmlformats.org/presentationml/2006/ole">
            <mc:AlternateContent xmlns:mc="http://schemas.openxmlformats.org/markup-compatibility/2006">
              <mc:Choice xmlns:v="urn:schemas-microsoft-com:vml" Requires="v">
                <p:oleObj spid="_x0000_s246849" name="Equation" r:id="rId11" imgW="266400" imgH="203040" progId="Equation.3">
                  <p:embed/>
                </p:oleObj>
              </mc:Choice>
              <mc:Fallback>
                <p:oleObj name="Equation" r:id="rId11" imgW="266400" imgH="2030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4925" y="4829175"/>
                        <a:ext cx="61436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1" name="Object 17"/>
          <p:cNvGraphicFramePr>
            <a:graphicFrameLocks noChangeAspect="1"/>
          </p:cNvGraphicFramePr>
          <p:nvPr/>
        </p:nvGraphicFramePr>
        <p:xfrm>
          <a:off x="2046288" y="4811713"/>
          <a:ext cx="614362" cy="468312"/>
        </p:xfrm>
        <a:graphic>
          <a:graphicData uri="http://schemas.openxmlformats.org/presentationml/2006/ole">
            <mc:AlternateContent xmlns:mc="http://schemas.openxmlformats.org/markup-compatibility/2006">
              <mc:Choice xmlns:v="urn:schemas-microsoft-com:vml" Requires="v">
                <p:oleObj spid="_x0000_s246850" name="Equation" r:id="rId13" imgW="266400" imgH="203040" progId="Equation.3">
                  <p:embed/>
                </p:oleObj>
              </mc:Choice>
              <mc:Fallback>
                <p:oleObj name="Equation" r:id="rId13" imgW="266400" imgH="20304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6288" y="4811713"/>
                        <a:ext cx="614362"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2" name="Object 18"/>
          <p:cNvGraphicFramePr>
            <a:graphicFrameLocks noChangeAspect="1"/>
          </p:cNvGraphicFramePr>
          <p:nvPr/>
        </p:nvGraphicFramePr>
        <p:xfrm>
          <a:off x="1284288" y="5573713"/>
          <a:ext cx="614362" cy="468312"/>
        </p:xfrm>
        <a:graphic>
          <a:graphicData uri="http://schemas.openxmlformats.org/presentationml/2006/ole">
            <mc:AlternateContent xmlns:mc="http://schemas.openxmlformats.org/markup-compatibility/2006">
              <mc:Choice xmlns:v="urn:schemas-microsoft-com:vml" Requires="v">
                <p:oleObj spid="_x0000_s246851" name="Equation" r:id="rId15" imgW="266400" imgH="203040" progId="Equation.3">
                  <p:embed/>
                </p:oleObj>
              </mc:Choice>
              <mc:Fallback>
                <p:oleObj name="Equation" r:id="rId15" imgW="266400" imgH="20304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4288" y="5573713"/>
                        <a:ext cx="614362"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3" name="Object 19"/>
          <p:cNvGraphicFramePr>
            <a:graphicFrameLocks noChangeAspect="1"/>
          </p:cNvGraphicFramePr>
          <p:nvPr/>
        </p:nvGraphicFramePr>
        <p:xfrm>
          <a:off x="2046288" y="5645150"/>
          <a:ext cx="614362" cy="381000"/>
        </p:xfrm>
        <a:graphic>
          <a:graphicData uri="http://schemas.openxmlformats.org/presentationml/2006/ole">
            <mc:AlternateContent xmlns:mc="http://schemas.openxmlformats.org/markup-compatibility/2006">
              <mc:Choice xmlns:v="urn:schemas-microsoft-com:vml" Requires="v">
                <p:oleObj spid="_x0000_s246852" name="Equation" r:id="rId17" imgW="266400" imgH="164880" progId="Equation.3">
                  <p:embed/>
                </p:oleObj>
              </mc:Choice>
              <mc:Fallback>
                <p:oleObj name="Equation" r:id="rId17" imgW="266400" imgH="16488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46288" y="5645150"/>
                        <a:ext cx="6143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804" name="AutoShape 20"/>
          <p:cNvSpPr>
            <a:spLocks noChangeArrowheads="1"/>
          </p:cNvSpPr>
          <p:nvPr/>
        </p:nvSpPr>
        <p:spPr bwMode="auto">
          <a:xfrm>
            <a:off x="3036888" y="5345113"/>
            <a:ext cx="457200" cy="228600"/>
          </a:xfrm>
          <a:prstGeom prst="notchedRightArrow">
            <a:avLst>
              <a:gd name="adj1" fmla="val 50000"/>
              <a:gd name="adj2" fmla="val 50000"/>
            </a:avLst>
          </a:prstGeom>
          <a:solidFill>
            <a:srgbClr val="FF0066"/>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6805" name="Object 21"/>
          <p:cNvGraphicFramePr>
            <a:graphicFrameLocks noChangeAspect="1"/>
          </p:cNvGraphicFramePr>
          <p:nvPr/>
        </p:nvGraphicFramePr>
        <p:xfrm>
          <a:off x="4332288" y="4811713"/>
          <a:ext cx="496887" cy="527050"/>
        </p:xfrm>
        <a:graphic>
          <a:graphicData uri="http://schemas.openxmlformats.org/presentationml/2006/ole">
            <mc:AlternateContent xmlns:mc="http://schemas.openxmlformats.org/markup-compatibility/2006">
              <mc:Choice xmlns:v="urn:schemas-microsoft-com:vml" Requires="v">
                <p:oleObj spid="_x0000_s246853" name="Equation" r:id="rId19" imgW="215640" imgH="228600" progId="Equation.3">
                  <p:embed/>
                </p:oleObj>
              </mc:Choice>
              <mc:Fallback>
                <p:oleObj name="Equation" r:id="rId19" imgW="215640" imgH="22860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32288" y="4811713"/>
                        <a:ext cx="496887"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6806" name="Group 22"/>
          <p:cNvGrpSpPr>
            <a:grpSpLocks/>
          </p:cNvGrpSpPr>
          <p:nvPr/>
        </p:nvGrpSpPr>
        <p:grpSpPr bwMode="auto">
          <a:xfrm>
            <a:off x="3511550" y="3973513"/>
            <a:ext cx="2192338" cy="2209800"/>
            <a:chOff x="2064" y="2400"/>
            <a:chExt cx="1381" cy="1392"/>
          </a:xfrm>
        </p:grpSpPr>
        <p:sp>
          <p:nvSpPr>
            <p:cNvPr id="246807" name="Rectangle 23"/>
            <p:cNvSpPr>
              <a:spLocks noChangeArrowheads="1"/>
            </p:cNvSpPr>
            <p:nvPr/>
          </p:nvSpPr>
          <p:spPr bwMode="auto">
            <a:xfrm>
              <a:off x="2485" y="2832"/>
              <a:ext cx="960" cy="960"/>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08" name="Line 24"/>
            <p:cNvSpPr>
              <a:spLocks noChangeShapeType="1"/>
            </p:cNvSpPr>
            <p:nvPr/>
          </p:nvSpPr>
          <p:spPr bwMode="auto">
            <a:xfrm>
              <a:off x="2485" y="3312"/>
              <a:ext cx="96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09" name="Line 25"/>
            <p:cNvSpPr>
              <a:spLocks noChangeShapeType="1"/>
            </p:cNvSpPr>
            <p:nvPr/>
          </p:nvSpPr>
          <p:spPr bwMode="auto">
            <a:xfrm>
              <a:off x="2965" y="2832"/>
              <a:ext cx="0" cy="96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10" name="Line 26"/>
            <p:cNvSpPr>
              <a:spLocks noChangeShapeType="1"/>
            </p:cNvSpPr>
            <p:nvPr/>
          </p:nvSpPr>
          <p:spPr bwMode="auto">
            <a:xfrm>
              <a:off x="2245" y="2592"/>
              <a:ext cx="240" cy="24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11" name="Text Box 27"/>
            <p:cNvSpPr txBox="1">
              <a:spLocks noChangeArrowheads="1"/>
            </p:cNvSpPr>
            <p:nvPr/>
          </p:nvSpPr>
          <p:spPr bwMode="auto">
            <a:xfrm>
              <a:off x="2064" y="2586"/>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rgbClr val="FF0066"/>
                  </a:solidFill>
                </a:rPr>
                <a:t>A</a:t>
              </a:r>
            </a:p>
          </p:txBody>
        </p:sp>
        <p:sp>
          <p:nvSpPr>
            <p:cNvPr id="246812" name="Text Box 28"/>
            <p:cNvSpPr txBox="1">
              <a:spLocks noChangeArrowheads="1"/>
            </p:cNvSpPr>
            <p:nvPr/>
          </p:nvSpPr>
          <p:spPr bwMode="auto">
            <a:xfrm>
              <a:off x="2341" y="2400"/>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rgbClr val="FF0066"/>
                  </a:solidFill>
                </a:rPr>
                <a:t>B</a:t>
              </a:r>
            </a:p>
          </p:txBody>
        </p:sp>
        <p:sp>
          <p:nvSpPr>
            <p:cNvPr id="246813" name="Text Box 29"/>
            <p:cNvSpPr txBox="1">
              <a:spLocks noChangeArrowheads="1"/>
            </p:cNvSpPr>
            <p:nvPr/>
          </p:nvSpPr>
          <p:spPr bwMode="auto">
            <a:xfrm>
              <a:off x="2197" y="29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rgbClr val="0033CC"/>
                  </a:solidFill>
                </a:rPr>
                <a:t>0</a:t>
              </a:r>
            </a:p>
          </p:txBody>
        </p:sp>
        <p:sp>
          <p:nvSpPr>
            <p:cNvPr id="246814" name="Text Box 30"/>
            <p:cNvSpPr txBox="1">
              <a:spLocks noChangeArrowheads="1"/>
            </p:cNvSpPr>
            <p:nvPr/>
          </p:nvSpPr>
          <p:spPr bwMode="auto">
            <a:xfrm>
              <a:off x="2197" y="34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rgbClr val="0033CC"/>
                  </a:solidFill>
                </a:rPr>
                <a:t>1</a:t>
              </a:r>
            </a:p>
          </p:txBody>
        </p:sp>
        <p:sp>
          <p:nvSpPr>
            <p:cNvPr id="246815" name="Text Box 31"/>
            <p:cNvSpPr txBox="1">
              <a:spLocks noChangeArrowheads="1"/>
            </p:cNvSpPr>
            <p:nvPr/>
          </p:nvSpPr>
          <p:spPr bwMode="auto">
            <a:xfrm>
              <a:off x="2629" y="25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rgbClr val="0033CC"/>
                  </a:solidFill>
                </a:rPr>
                <a:t>0</a:t>
              </a:r>
            </a:p>
          </p:txBody>
        </p:sp>
        <p:sp>
          <p:nvSpPr>
            <p:cNvPr id="246816" name="Text Box 32"/>
            <p:cNvSpPr txBox="1">
              <a:spLocks noChangeArrowheads="1"/>
            </p:cNvSpPr>
            <p:nvPr/>
          </p:nvSpPr>
          <p:spPr bwMode="auto">
            <a:xfrm>
              <a:off x="3061" y="25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rgbClr val="0033CC"/>
                  </a:solidFill>
                </a:rPr>
                <a:t>1</a:t>
              </a:r>
            </a:p>
          </p:txBody>
        </p:sp>
      </p:grpSp>
      <p:graphicFrame>
        <p:nvGraphicFramePr>
          <p:cNvPr id="246817" name="Object 33"/>
          <p:cNvGraphicFramePr>
            <a:graphicFrameLocks noChangeAspect="1"/>
          </p:cNvGraphicFramePr>
          <p:nvPr/>
        </p:nvGraphicFramePr>
        <p:xfrm>
          <a:off x="5108575" y="4826000"/>
          <a:ext cx="468313" cy="496888"/>
        </p:xfrm>
        <a:graphic>
          <a:graphicData uri="http://schemas.openxmlformats.org/presentationml/2006/ole">
            <mc:AlternateContent xmlns:mc="http://schemas.openxmlformats.org/markup-compatibility/2006">
              <mc:Choice xmlns:v="urn:schemas-microsoft-com:vml" Requires="v">
                <p:oleObj spid="_x0000_s246854" name="Equation" r:id="rId21" imgW="203040" imgH="215640" progId="Equation.3">
                  <p:embed/>
                </p:oleObj>
              </mc:Choice>
              <mc:Fallback>
                <p:oleObj name="Equation" r:id="rId21" imgW="203040" imgH="215640"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08575" y="4826000"/>
                        <a:ext cx="4683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18" name="Object 34"/>
          <p:cNvGraphicFramePr>
            <a:graphicFrameLocks noChangeAspect="1"/>
          </p:cNvGraphicFramePr>
          <p:nvPr/>
        </p:nvGraphicFramePr>
        <p:xfrm>
          <a:off x="4318000" y="5573713"/>
          <a:ext cx="496888" cy="496887"/>
        </p:xfrm>
        <a:graphic>
          <a:graphicData uri="http://schemas.openxmlformats.org/presentationml/2006/ole">
            <mc:AlternateContent xmlns:mc="http://schemas.openxmlformats.org/markup-compatibility/2006">
              <mc:Choice xmlns:v="urn:schemas-microsoft-com:vml" Requires="v">
                <p:oleObj spid="_x0000_s246855" name="Equation" r:id="rId23" imgW="215640" imgH="215640" progId="Equation.3">
                  <p:embed/>
                </p:oleObj>
              </mc:Choice>
              <mc:Fallback>
                <p:oleObj name="Equation" r:id="rId23" imgW="215640" imgH="215640" progId="Equation.3">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18000" y="5573713"/>
                        <a:ext cx="496888"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19" name="Object 35"/>
          <p:cNvGraphicFramePr>
            <a:graphicFrameLocks noChangeAspect="1"/>
          </p:cNvGraphicFramePr>
          <p:nvPr/>
        </p:nvGraphicFramePr>
        <p:xfrm>
          <a:off x="5094288" y="5559425"/>
          <a:ext cx="496887" cy="525463"/>
        </p:xfrm>
        <a:graphic>
          <a:graphicData uri="http://schemas.openxmlformats.org/presentationml/2006/ole">
            <mc:AlternateContent xmlns:mc="http://schemas.openxmlformats.org/markup-compatibility/2006">
              <mc:Choice xmlns:v="urn:schemas-microsoft-com:vml" Requires="v">
                <p:oleObj spid="_x0000_s246856" name="Equation" r:id="rId25" imgW="215640" imgH="228600" progId="Equation.3">
                  <p:embed/>
                </p:oleObj>
              </mc:Choice>
              <mc:Fallback>
                <p:oleObj name="Equation" r:id="rId25" imgW="215640" imgH="228600" progId="Equation.3">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94288" y="5559425"/>
                        <a:ext cx="49688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820" name="AutoShape 36"/>
          <p:cNvSpPr>
            <a:spLocks noChangeArrowheads="1"/>
          </p:cNvSpPr>
          <p:nvPr/>
        </p:nvSpPr>
        <p:spPr bwMode="auto">
          <a:xfrm>
            <a:off x="6084888" y="5345113"/>
            <a:ext cx="457200" cy="228600"/>
          </a:xfrm>
          <a:prstGeom prst="notchedRightArrow">
            <a:avLst>
              <a:gd name="adj1" fmla="val 50000"/>
              <a:gd name="adj2" fmla="val 50000"/>
            </a:avLst>
          </a:prstGeom>
          <a:solidFill>
            <a:srgbClr val="FF0066"/>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6821" name="Group 37"/>
          <p:cNvGrpSpPr>
            <a:grpSpLocks/>
          </p:cNvGrpSpPr>
          <p:nvPr/>
        </p:nvGrpSpPr>
        <p:grpSpPr bwMode="auto">
          <a:xfrm>
            <a:off x="6521450" y="3984625"/>
            <a:ext cx="2192338" cy="2209800"/>
            <a:chOff x="2064" y="2400"/>
            <a:chExt cx="1381" cy="1392"/>
          </a:xfrm>
        </p:grpSpPr>
        <p:sp>
          <p:nvSpPr>
            <p:cNvPr id="246822" name="Rectangle 38"/>
            <p:cNvSpPr>
              <a:spLocks noChangeArrowheads="1"/>
            </p:cNvSpPr>
            <p:nvPr/>
          </p:nvSpPr>
          <p:spPr bwMode="auto">
            <a:xfrm>
              <a:off x="2485" y="2832"/>
              <a:ext cx="960" cy="960"/>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23" name="Line 39"/>
            <p:cNvSpPr>
              <a:spLocks noChangeShapeType="1"/>
            </p:cNvSpPr>
            <p:nvPr/>
          </p:nvSpPr>
          <p:spPr bwMode="auto">
            <a:xfrm>
              <a:off x="2485" y="3312"/>
              <a:ext cx="96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24" name="Line 40"/>
            <p:cNvSpPr>
              <a:spLocks noChangeShapeType="1"/>
            </p:cNvSpPr>
            <p:nvPr/>
          </p:nvSpPr>
          <p:spPr bwMode="auto">
            <a:xfrm>
              <a:off x="2965" y="2832"/>
              <a:ext cx="0" cy="96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25" name="Line 41"/>
            <p:cNvSpPr>
              <a:spLocks noChangeShapeType="1"/>
            </p:cNvSpPr>
            <p:nvPr/>
          </p:nvSpPr>
          <p:spPr bwMode="auto">
            <a:xfrm>
              <a:off x="2245" y="2592"/>
              <a:ext cx="240" cy="24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26" name="Text Box 42"/>
            <p:cNvSpPr txBox="1">
              <a:spLocks noChangeArrowheads="1"/>
            </p:cNvSpPr>
            <p:nvPr/>
          </p:nvSpPr>
          <p:spPr bwMode="auto">
            <a:xfrm>
              <a:off x="2064" y="2586"/>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rgbClr val="FF0066"/>
                  </a:solidFill>
                </a:rPr>
                <a:t>A</a:t>
              </a:r>
            </a:p>
          </p:txBody>
        </p:sp>
        <p:sp>
          <p:nvSpPr>
            <p:cNvPr id="246827" name="Text Box 43"/>
            <p:cNvSpPr txBox="1">
              <a:spLocks noChangeArrowheads="1"/>
            </p:cNvSpPr>
            <p:nvPr/>
          </p:nvSpPr>
          <p:spPr bwMode="auto">
            <a:xfrm>
              <a:off x="2341" y="2400"/>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rgbClr val="FF0066"/>
                  </a:solidFill>
                </a:rPr>
                <a:t>B</a:t>
              </a:r>
            </a:p>
          </p:txBody>
        </p:sp>
        <p:sp>
          <p:nvSpPr>
            <p:cNvPr id="246828" name="Text Box 44"/>
            <p:cNvSpPr txBox="1">
              <a:spLocks noChangeArrowheads="1"/>
            </p:cNvSpPr>
            <p:nvPr/>
          </p:nvSpPr>
          <p:spPr bwMode="auto">
            <a:xfrm>
              <a:off x="2197" y="29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rgbClr val="0033CC"/>
                  </a:solidFill>
                </a:rPr>
                <a:t>0</a:t>
              </a:r>
            </a:p>
          </p:txBody>
        </p:sp>
        <p:sp>
          <p:nvSpPr>
            <p:cNvPr id="246829" name="Text Box 45"/>
            <p:cNvSpPr txBox="1">
              <a:spLocks noChangeArrowheads="1"/>
            </p:cNvSpPr>
            <p:nvPr/>
          </p:nvSpPr>
          <p:spPr bwMode="auto">
            <a:xfrm>
              <a:off x="2197" y="34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rgbClr val="0033CC"/>
                  </a:solidFill>
                </a:rPr>
                <a:t>1</a:t>
              </a:r>
            </a:p>
          </p:txBody>
        </p:sp>
        <p:sp>
          <p:nvSpPr>
            <p:cNvPr id="246830" name="Text Box 46"/>
            <p:cNvSpPr txBox="1">
              <a:spLocks noChangeArrowheads="1"/>
            </p:cNvSpPr>
            <p:nvPr/>
          </p:nvSpPr>
          <p:spPr bwMode="auto">
            <a:xfrm>
              <a:off x="2629" y="25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rgbClr val="0033CC"/>
                  </a:solidFill>
                </a:rPr>
                <a:t>0</a:t>
              </a:r>
            </a:p>
          </p:txBody>
        </p:sp>
        <p:sp>
          <p:nvSpPr>
            <p:cNvPr id="246831" name="Text Box 47"/>
            <p:cNvSpPr txBox="1">
              <a:spLocks noChangeArrowheads="1"/>
            </p:cNvSpPr>
            <p:nvPr/>
          </p:nvSpPr>
          <p:spPr bwMode="auto">
            <a:xfrm>
              <a:off x="3061" y="25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rgbClr val="0033CC"/>
                  </a:solidFill>
                </a:rPr>
                <a:t>1</a:t>
              </a:r>
            </a:p>
          </p:txBody>
        </p:sp>
      </p:grpSp>
      <p:sp>
        <p:nvSpPr>
          <p:cNvPr id="246832" name="AutoShape 48">
            <a:hlinkClick r:id="rId2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animEffect transition="in" filter="blinds(horizontal)">
                                      <p:cBhvr>
                                        <p:cTn id="7" dur="500"/>
                                        <p:tgtEl>
                                          <p:spTgt spid="246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9"/>
                                        </p:tgtEl>
                                        <p:attrNameLst>
                                          <p:attrName>style.visibility</p:attrName>
                                        </p:attrNameLst>
                                      </p:cBhvr>
                                      <p:to>
                                        <p:strVal val="visible"/>
                                      </p:to>
                                    </p:set>
                                    <p:animEffect transition="in" filter="wipe(left)">
                                      <p:cBhvr>
                                        <p:cTn id="12" dur="500"/>
                                        <p:tgtEl>
                                          <p:spTgt spid="246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500"/>
                                  </p:stCondLst>
                                  <p:childTnLst>
                                    <p:set>
                                      <p:cBhvr>
                                        <p:cTn id="16" dur="1" fill="hold">
                                          <p:stCondLst>
                                            <p:cond delay="0"/>
                                          </p:stCondLst>
                                        </p:cTn>
                                        <p:tgtEl>
                                          <p:spTgt spid="246790"/>
                                        </p:tgtEl>
                                        <p:attrNameLst>
                                          <p:attrName>style.visibility</p:attrName>
                                        </p:attrNameLst>
                                      </p:cBhvr>
                                      <p:to>
                                        <p:strVal val="visible"/>
                                      </p:to>
                                    </p:set>
                                    <p:animEffect transition="in" filter="dissolve">
                                      <p:cBhvr>
                                        <p:cTn id="17" dur="500"/>
                                        <p:tgtEl>
                                          <p:spTgt spid="246790"/>
                                        </p:tgtEl>
                                      </p:cBhvr>
                                    </p:animEffect>
                                  </p:childTnLst>
                                </p:cTn>
                              </p:par>
                            </p:childTnLst>
                          </p:cTn>
                        </p:par>
                        <p:par>
                          <p:cTn id="18" fill="hold" nodeType="afterGroup">
                            <p:stCondLst>
                              <p:cond delay="1000"/>
                            </p:stCondLst>
                            <p:childTnLst>
                              <p:par>
                                <p:cTn id="19" presetID="22" presetClass="entr" presetSubtype="8" fill="hold" grpId="0" nodeType="afterEffect">
                                  <p:stCondLst>
                                    <p:cond delay="500"/>
                                  </p:stCondLst>
                                  <p:childTnLst>
                                    <p:set>
                                      <p:cBhvr>
                                        <p:cTn id="20" dur="1" fill="hold">
                                          <p:stCondLst>
                                            <p:cond delay="0"/>
                                          </p:stCondLst>
                                        </p:cTn>
                                        <p:tgtEl>
                                          <p:spTgt spid="246791"/>
                                        </p:tgtEl>
                                        <p:attrNameLst>
                                          <p:attrName>style.visibility</p:attrName>
                                        </p:attrNameLst>
                                      </p:cBhvr>
                                      <p:to>
                                        <p:strVal val="visible"/>
                                      </p:to>
                                    </p:set>
                                    <p:animEffect transition="in" filter="wipe(left)">
                                      <p:cBhvr>
                                        <p:cTn id="21" dur="500"/>
                                        <p:tgtEl>
                                          <p:spTgt spid="246791"/>
                                        </p:tgtEl>
                                      </p:cBhvr>
                                    </p:animEffect>
                                  </p:childTnLst>
                                </p:cTn>
                              </p:par>
                            </p:childTnLst>
                          </p:cTn>
                        </p:par>
                        <p:par>
                          <p:cTn id="22" fill="hold" nodeType="afterGroup">
                            <p:stCondLst>
                              <p:cond delay="2000"/>
                            </p:stCondLst>
                            <p:childTnLst>
                              <p:par>
                                <p:cTn id="23" presetID="22" presetClass="entr" presetSubtype="1" fill="hold" grpId="0" nodeType="afterEffect">
                                  <p:stCondLst>
                                    <p:cond delay="500"/>
                                  </p:stCondLst>
                                  <p:childTnLst>
                                    <p:set>
                                      <p:cBhvr>
                                        <p:cTn id="24" dur="1" fill="hold">
                                          <p:stCondLst>
                                            <p:cond delay="0"/>
                                          </p:stCondLst>
                                        </p:cTn>
                                        <p:tgtEl>
                                          <p:spTgt spid="246792"/>
                                        </p:tgtEl>
                                        <p:attrNameLst>
                                          <p:attrName>style.visibility</p:attrName>
                                        </p:attrNameLst>
                                      </p:cBhvr>
                                      <p:to>
                                        <p:strVal val="visible"/>
                                      </p:to>
                                    </p:set>
                                    <p:animEffect transition="in" filter="wipe(up)">
                                      <p:cBhvr>
                                        <p:cTn id="25" dur="500"/>
                                        <p:tgtEl>
                                          <p:spTgt spid="246792"/>
                                        </p:tgtEl>
                                      </p:cBhvr>
                                    </p:animEffect>
                                  </p:childTnLst>
                                </p:cTn>
                              </p:par>
                            </p:childTnLst>
                          </p:cTn>
                        </p:par>
                        <p:par>
                          <p:cTn id="26" fill="hold" nodeType="afterGroup">
                            <p:stCondLst>
                              <p:cond delay="3000"/>
                            </p:stCondLst>
                            <p:childTnLst>
                              <p:par>
                                <p:cTn id="27" presetID="22" presetClass="entr" presetSubtype="4" fill="hold" grpId="0" nodeType="afterEffect">
                                  <p:stCondLst>
                                    <p:cond delay="500"/>
                                  </p:stCondLst>
                                  <p:childTnLst>
                                    <p:set>
                                      <p:cBhvr>
                                        <p:cTn id="28" dur="1" fill="hold">
                                          <p:stCondLst>
                                            <p:cond delay="0"/>
                                          </p:stCondLst>
                                        </p:cTn>
                                        <p:tgtEl>
                                          <p:spTgt spid="246793"/>
                                        </p:tgtEl>
                                        <p:attrNameLst>
                                          <p:attrName>style.visibility</p:attrName>
                                        </p:attrNameLst>
                                      </p:cBhvr>
                                      <p:to>
                                        <p:strVal val="visible"/>
                                      </p:to>
                                    </p:set>
                                    <p:animEffect transition="in" filter="wipe(down)">
                                      <p:cBhvr>
                                        <p:cTn id="29" dur="500"/>
                                        <p:tgtEl>
                                          <p:spTgt spid="246793"/>
                                        </p:tgtEl>
                                      </p:cBhvr>
                                    </p:animEffect>
                                  </p:childTnLst>
                                </p:cTn>
                              </p:par>
                            </p:childTnLst>
                          </p:cTn>
                        </p:par>
                        <p:par>
                          <p:cTn id="30" fill="hold" nodeType="afterGroup">
                            <p:stCondLst>
                              <p:cond delay="4000"/>
                            </p:stCondLst>
                            <p:childTnLst>
                              <p:par>
                                <p:cTn id="31" presetID="9" presetClass="entr" presetSubtype="0" fill="hold" grpId="0" nodeType="afterEffect">
                                  <p:stCondLst>
                                    <p:cond delay="500"/>
                                  </p:stCondLst>
                                  <p:childTnLst>
                                    <p:set>
                                      <p:cBhvr>
                                        <p:cTn id="32" dur="1" fill="hold">
                                          <p:stCondLst>
                                            <p:cond delay="0"/>
                                          </p:stCondLst>
                                        </p:cTn>
                                        <p:tgtEl>
                                          <p:spTgt spid="246794"/>
                                        </p:tgtEl>
                                        <p:attrNameLst>
                                          <p:attrName>style.visibility</p:attrName>
                                        </p:attrNameLst>
                                      </p:cBhvr>
                                      <p:to>
                                        <p:strVal val="visible"/>
                                      </p:to>
                                    </p:set>
                                    <p:animEffect transition="in" filter="dissolve">
                                      <p:cBhvr>
                                        <p:cTn id="33" dur="500"/>
                                        <p:tgtEl>
                                          <p:spTgt spid="246794"/>
                                        </p:tgtEl>
                                      </p:cBhvr>
                                    </p:animEffect>
                                  </p:childTnLst>
                                </p:cTn>
                              </p:par>
                            </p:childTnLst>
                          </p:cTn>
                        </p:par>
                        <p:par>
                          <p:cTn id="34" fill="hold" nodeType="afterGroup">
                            <p:stCondLst>
                              <p:cond delay="5000"/>
                            </p:stCondLst>
                            <p:childTnLst>
                              <p:par>
                                <p:cTn id="35" presetID="9" presetClass="entr" presetSubtype="0" fill="hold" grpId="0" nodeType="afterEffect">
                                  <p:stCondLst>
                                    <p:cond delay="500"/>
                                  </p:stCondLst>
                                  <p:childTnLst>
                                    <p:set>
                                      <p:cBhvr>
                                        <p:cTn id="36" dur="1" fill="hold">
                                          <p:stCondLst>
                                            <p:cond delay="0"/>
                                          </p:stCondLst>
                                        </p:cTn>
                                        <p:tgtEl>
                                          <p:spTgt spid="246795"/>
                                        </p:tgtEl>
                                        <p:attrNameLst>
                                          <p:attrName>style.visibility</p:attrName>
                                        </p:attrNameLst>
                                      </p:cBhvr>
                                      <p:to>
                                        <p:strVal val="visible"/>
                                      </p:to>
                                    </p:set>
                                    <p:animEffect transition="in" filter="dissolve">
                                      <p:cBhvr>
                                        <p:cTn id="37" dur="500"/>
                                        <p:tgtEl>
                                          <p:spTgt spid="246795"/>
                                        </p:tgtEl>
                                      </p:cBhvr>
                                    </p:animEffect>
                                  </p:childTnLst>
                                </p:cTn>
                              </p:par>
                            </p:childTnLst>
                          </p:cTn>
                        </p:par>
                        <p:par>
                          <p:cTn id="38" fill="hold" nodeType="afterGroup">
                            <p:stCondLst>
                              <p:cond delay="6000"/>
                            </p:stCondLst>
                            <p:childTnLst>
                              <p:par>
                                <p:cTn id="39" presetID="22" presetClass="entr" presetSubtype="8" fill="hold" nodeType="afterEffect">
                                  <p:stCondLst>
                                    <p:cond delay="500"/>
                                  </p:stCondLst>
                                  <p:childTnLst>
                                    <p:set>
                                      <p:cBhvr>
                                        <p:cTn id="40" dur="1" fill="hold">
                                          <p:stCondLst>
                                            <p:cond delay="0"/>
                                          </p:stCondLst>
                                        </p:cTn>
                                        <p:tgtEl>
                                          <p:spTgt spid="246796"/>
                                        </p:tgtEl>
                                        <p:attrNameLst>
                                          <p:attrName>style.visibility</p:attrName>
                                        </p:attrNameLst>
                                      </p:cBhvr>
                                      <p:to>
                                        <p:strVal val="visible"/>
                                      </p:to>
                                    </p:set>
                                    <p:animEffect transition="in" filter="wipe(left)">
                                      <p:cBhvr>
                                        <p:cTn id="41" dur="500"/>
                                        <p:tgtEl>
                                          <p:spTgt spid="246796"/>
                                        </p:tgtEl>
                                      </p:cBhvr>
                                    </p:animEffect>
                                  </p:childTnLst>
                                </p:cTn>
                              </p:par>
                            </p:childTnLst>
                          </p:cTn>
                        </p:par>
                        <p:par>
                          <p:cTn id="42" fill="hold" nodeType="afterGroup">
                            <p:stCondLst>
                              <p:cond delay="7000"/>
                            </p:stCondLst>
                            <p:childTnLst>
                              <p:par>
                                <p:cTn id="43" presetID="22" presetClass="entr" presetSubtype="8" fill="hold" nodeType="afterEffect">
                                  <p:stCondLst>
                                    <p:cond delay="500"/>
                                  </p:stCondLst>
                                  <p:childTnLst>
                                    <p:set>
                                      <p:cBhvr>
                                        <p:cTn id="44" dur="1" fill="hold">
                                          <p:stCondLst>
                                            <p:cond delay="0"/>
                                          </p:stCondLst>
                                        </p:cTn>
                                        <p:tgtEl>
                                          <p:spTgt spid="246797"/>
                                        </p:tgtEl>
                                        <p:attrNameLst>
                                          <p:attrName>style.visibility</p:attrName>
                                        </p:attrNameLst>
                                      </p:cBhvr>
                                      <p:to>
                                        <p:strVal val="visible"/>
                                      </p:to>
                                    </p:set>
                                    <p:animEffect transition="in" filter="wipe(left)">
                                      <p:cBhvr>
                                        <p:cTn id="45" dur="500"/>
                                        <p:tgtEl>
                                          <p:spTgt spid="246797"/>
                                        </p:tgtEl>
                                      </p:cBhvr>
                                    </p:animEffect>
                                  </p:childTnLst>
                                </p:cTn>
                              </p:par>
                            </p:childTnLst>
                          </p:cTn>
                        </p:par>
                        <p:par>
                          <p:cTn id="46" fill="hold" nodeType="afterGroup">
                            <p:stCondLst>
                              <p:cond delay="8000"/>
                            </p:stCondLst>
                            <p:childTnLst>
                              <p:par>
                                <p:cTn id="47" presetID="22" presetClass="entr" presetSubtype="8" fill="hold" nodeType="afterEffect">
                                  <p:stCondLst>
                                    <p:cond delay="500"/>
                                  </p:stCondLst>
                                  <p:childTnLst>
                                    <p:set>
                                      <p:cBhvr>
                                        <p:cTn id="48" dur="1" fill="hold">
                                          <p:stCondLst>
                                            <p:cond delay="0"/>
                                          </p:stCondLst>
                                        </p:cTn>
                                        <p:tgtEl>
                                          <p:spTgt spid="246798"/>
                                        </p:tgtEl>
                                        <p:attrNameLst>
                                          <p:attrName>style.visibility</p:attrName>
                                        </p:attrNameLst>
                                      </p:cBhvr>
                                      <p:to>
                                        <p:strVal val="visible"/>
                                      </p:to>
                                    </p:set>
                                    <p:animEffect transition="in" filter="wipe(left)">
                                      <p:cBhvr>
                                        <p:cTn id="49" dur="500"/>
                                        <p:tgtEl>
                                          <p:spTgt spid="246798"/>
                                        </p:tgtEl>
                                      </p:cBhvr>
                                    </p:animEffect>
                                  </p:childTnLst>
                                </p:cTn>
                              </p:par>
                            </p:childTnLst>
                          </p:cTn>
                        </p:par>
                        <p:par>
                          <p:cTn id="50" fill="hold" nodeType="afterGroup">
                            <p:stCondLst>
                              <p:cond delay="9000"/>
                            </p:stCondLst>
                            <p:childTnLst>
                              <p:par>
                                <p:cTn id="51" presetID="22" presetClass="entr" presetSubtype="8" fill="hold" nodeType="afterEffect">
                                  <p:stCondLst>
                                    <p:cond delay="500"/>
                                  </p:stCondLst>
                                  <p:childTnLst>
                                    <p:set>
                                      <p:cBhvr>
                                        <p:cTn id="52" dur="1" fill="hold">
                                          <p:stCondLst>
                                            <p:cond delay="0"/>
                                          </p:stCondLst>
                                        </p:cTn>
                                        <p:tgtEl>
                                          <p:spTgt spid="246799"/>
                                        </p:tgtEl>
                                        <p:attrNameLst>
                                          <p:attrName>style.visibility</p:attrName>
                                        </p:attrNameLst>
                                      </p:cBhvr>
                                      <p:to>
                                        <p:strVal val="visible"/>
                                      </p:to>
                                    </p:set>
                                    <p:animEffect transition="in" filter="wipe(left)">
                                      <p:cBhvr>
                                        <p:cTn id="53" dur="500"/>
                                        <p:tgtEl>
                                          <p:spTgt spid="246799"/>
                                        </p:tgtEl>
                                      </p:cBhvr>
                                    </p:animEffect>
                                  </p:childTnLst>
                                </p:cTn>
                              </p:par>
                            </p:childTnLst>
                          </p:cTn>
                        </p:par>
                        <p:par>
                          <p:cTn id="54" fill="hold" nodeType="afterGroup">
                            <p:stCondLst>
                              <p:cond delay="10000"/>
                            </p:stCondLst>
                            <p:childTnLst>
                              <p:par>
                                <p:cTn id="55" presetID="4" presetClass="entr" presetSubtype="32" fill="hold" nodeType="afterEffect">
                                  <p:stCondLst>
                                    <p:cond delay="500"/>
                                  </p:stCondLst>
                                  <p:childTnLst>
                                    <p:set>
                                      <p:cBhvr>
                                        <p:cTn id="56" dur="1" fill="hold">
                                          <p:stCondLst>
                                            <p:cond delay="0"/>
                                          </p:stCondLst>
                                        </p:cTn>
                                        <p:tgtEl>
                                          <p:spTgt spid="246800"/>
                                        </p:tgtEl>
                                        <p:attrNameLst>
                                          <p:attrName>style.visibility</p:attrName>
                                        </p:attrNameLst>
                                      </p:cBhvr>
                                      <p:to>
                                        <p:strVal val="visible"/>
                                      </p:to>
                                    </p:set>
                                    <p:animEffect transition="in" filter="box(out)">
                                      <p:cBhvr>
                                        <p:cTn id="57" dur="500"/>
                                        <p:tgtEl>
                                          <p:spTgt spid="246800"/>
                                        </p:tgtEl>
                                      </p:cBhvr>
                                    </p:animEffect>
                                  </p:childTnLst>
                                </p:cTn>
                              </p:par>
                            </p:childTnLst>
                          </p:cTn>
                        </p:par>
                        <p:par>
                          <p:cTn id="58" fill="hold" nodeType="afterGroup">
                            <p:stCondLst>
                              <p:cond delay="11000"/>
                            </p:stCondLst>
                            <p:childTnLst>
                              <p:par>
                                <p:cTn id="59" presetID="4" presetClass="entr" presetSubtype="32" fill="hold" nodeType="afterEffect">
                                  <p:stCondLst>
                                    <p:cond delay="500"/>
                                  </p:stCondLst>
                                  <p:childTnLst>
                                    <p:set>
                                      <p:cBhvr>
                                        <p:cTn id="60" dur="1" fill="hold">
                                          <p:stCondLst>
                                            <p:cond delay="0"/>
                                          </p:stCondLst>
                                        </p:cTn>
                                        <p:tgtEl>
                                          <p:spTgt spid="246801"/>
                                        </p:tgtEl>
                                        <p:attrNameLst>
                                          <p:attrName>style.visibility</p:attrName>
                                        </p:attrNameLst>
                                      </p:cBhvr>
                                      <p:to>
                                        <p:strVal val="visible"/>
                                      </p:to>
                                    </p:set>
                                    <p:animEffect transition="in" filter="box(out)">
                                      <p:cBhvr>
                                        <p:cTn id="61" dur="500"/>
                                        <p:tgtEl>
                                          <p:spTgt spid="246801"/>
                                        </p:tgtEl>
                                      </p:cBhvr>
                                    </p:animEffect>
                                  </p:childTnLst>
                                </p:cTn>
                              </p:par>
                            </p:childTnLst>
                          </p:cTn>
                        </p:par>
                        <p:par>
                          <p:cTn id="62" fill="hold" nodeType="afterGroup">
                            <p:stCondLst>
                              <p:cond delay="12000"/>
                            </p:stCondLst>
                            <p:childTnLst>
                              <p:par>
                                <p:cTn id="63" presetID="4" presetClass="entr" presetSubtype="32" fill="hold" nodeType="afterEffect">
                                  <p:stCondLst>
                                    <p:cond delay="500"/>
                                  </p:stCondLst>
                                  <p:childTnLst>
                                    <p:set>
                                      <p:cBhvr>
                                        <p:cTn id="64" dur="1" fill="hold">
                                          <p:stCondLst>
                                            <p:cond delay="0"/>
                                          </p:stCondLst>
                                        </p:cTn>
                                        <p:tgtEl>
                                          <p:spTgt spid="246802"/>
                                        </p:tgtEl>
                                        <p:attrNameLst>
                                          <p:attrName>style.visibility</p:attrName>
                                        </p:attrNameLst>
                                      </p:cBhvr>
                                      <p:to>
                                        <p:strVal val="visible"/>
                                      </p:to>
                                    </p:set>
                                    <p:animEffect transition="in" filter="box(out)">
                                      <p:cBhvr>
                                        <p:cTn id="65" dur="500"/>
                                        <p:tgtEl>
                                          <p:spTgt spid="246802"/>
                                        </p:tgtEl>
                                      </p:cBhvr>
                                    </p:animEffect>
                                  </p:childTnLst>
                                </p:cTn>
                              </p:par>
                            </p:childTnLst>
                          </p:cTn>
                        </p:par>
                        <p:par>
                          <p:cTn id="66" fill="hold" nodeType="afterGroup">
                            <p:stCondLst>
                              <p:cond delay="13000"/>
                            </p:stCondLst>
                            <p:childTnLst>
                              <p:par>
                                <p:cTn id="67" presetID="4" presetClass="entr" presetSubtype="32" fill="hold" nodeType="afterEffect">
                                  <p:stCondLst>
                                    <p:cond delay="500"/>
                                  </p:stCondLst>
                                  <p:childTnLst>
                                    <p:set>
                                      <p:cBhvr>
                                        <p:cTn id="68" dur="1" fill="hold">
                                          <p:stCondLst>
                                            <p:cond delay="0"/>
                                          </p:stCondLst>
                                        </p:cTn>
                                        <p:tgtEl>
                                          <p:spTgt spid="246803"/>
                                        </p:tgtEl>
                                        <p:attrNameLst>
                                          <p:attrName>style.visibility</p:attrName>
                                        </p:attrNameLst>
                                      </p:cBhvr>
                                      <p:to>
                                        <p:strVal val="visible"/>
                                      </p:to>
                                    </p:set>
                                    <p:animEffect transition="in" filter="box(out)">
                                      <p:cBhvr>
                                        <p:cTn id="69" dur="500"/>
                                        <p:tgtEl>
                                          <p:spTgt spid="24680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500"/>
                                  </p:stCondLst>
                                  <p:childTnLst>
                                    <p:set>
                                      <p:cBhvr>
                                        <p:cTn id="73" dur="1" fill="hold">
                                          <p:stCondLst>
                                            <p:cond delay="0"/>
                                          </p:stCondLst>
                                        </p:cTn>
                                        <p:tgtEl>
                                          <p:spTgt spid="246804"/>
                                        </p:tgtEl>
                                        <p:attrNameLst>
                                          <p:attrName>style.visibility</p:attrName>
                                        </p:attrNameLst>
                                      </p:cBhvr>
                                      <p:to>
                                        <p:strVal val="visible"/>
                                      </p:to>
                                    </p:set>
                                    <p:animEffect transition="in" filter="wipe(left)">
                                      <p:cBhvr>
                                        <p:cTn id="74" dur="500"/>
                                        <p:tgtEl>
                                          <p:spTgt spid="246804"/>
                                        </p:tgtEl>
                                      </p:cBhvr>
                                    </p:animEffect>
                                  </p:childTnLst>
                                </p:cTn>
                              </p:par>
                            </p:childTnLst>
                          </p:cTn>
                        </p:par>
                        <p:par>
                          <p:cTn id="75" fill="hold" nodeType="afterGroup">
                            <p:stCondLst>
                              <p:cond delay="1000"/>
                            </p:stCondLst>
                            <p:childTnLst>
                              <p:par>
                                <p:cTn id="76" presetID="17" presetClass="entr" presetSubtype="8" fill="hold" nodeType="afterEffect">
                                  <p:stCondLst>
                                    <p:cond delay="0"/>
                                  </p:stCondLst>
                                  <p:childTnLst>
                                    <p:set>
                                      <p:cBhvr>
                                        <p:cTn id="77" dur="1" fill="hold">
                                          <p:stCondLst>
                                            <p:cond delay="0"/>
                                          </p:stCondLst>
                                        </p:cTn>
                                        <p:tgtEl>
                                          <p:spTgt spid="246806"/>
                                        </p:tgtEl>
                                        <p:attrNameLst>
                                          <p:attrName>style.visibility</p:attrName>
                                        </p:attrNameLst>
                                      </p:cBhvr>
                                      <p:to>
                                        <p:strVal val="visible"/>
                                      </p:to>
                                    </p:set>
                                    <p:anim calcmode="lin" valueType="num">
                                      <p:cBhvr>
                                        <p:cTn id="78" dur="500" fill="hold"/>
                                        <p:tgtEl>
                                          <p:spTgt spid="246806"/>
                                        </p:tgtEl>
                                        <p:attrNameLst>
                                          <p:attrName>ppt_x</p:attrName>
                                        </p:attrNameLst>
                                      </p:cBhvr>
                                      <p:tavLst>
                                        <p:tav tm="0">
                                          <p:val>
                                            <p:strVal val="#ppt_x-#ppt_w/2"/>
                                          </p:val>
                                        </p:tav>
                                        <p:tav tm="100000">
                                          <p:val>
                                            <p:strVal val="#ppt_x"/>
                                          </p:val>
                                        </p:tav>
                                      </p:tavLst>
                                    </p:anim>
                                    <p:anim calcmode="lin" valueType="num">
                                      <p:cBhvr>
                                        <p:cTn id="79" dur="500" fill="hold"/>
                                        <p:tgtEl>
                                          <p:spTgt spid="246806"/>
                                        </p:tgtEl>
                                        <p:attrNameLst>
                                          <p:attrName>ppt_y</p:attrName>
                                        </p:attrNameLst>
                                      </p:cBhvr>
                                      <p:tavLst>
                                        <p:tav tm="0">
                                          <p:val>
                                            <p:strVal val="#ppt_y"/>
                                          </p:val>
                                        </p:tav>
                                        <p:tav tm="100000">
                                          <p:val>
                                            <p:strVal val="#ppt_y"/>
                                          </p:val>
                                        </p:tav>
                                      </p:tavLst>
                                    </p:anim>
                                    <p:anim calcmode="lin" valueType="num">
                                      <p:cBhvr>
                                        <p:cTn id="80" dur="500" fill="hold"/>
                                        <p:tgtEl>
                                          <p:spTgt spid="246806"/>
                                        </p:tgtEl>
                                        <p:attrNameLst>
                                          <p:attrName>ppt_w</p:attrName>
                                        </p:attrNameLst>
                                      </p:cBhvr>
                                      <p:tavLst>
                                        <p:tav tm="0">
                                          <p:val>
                                            <p:fltVal val="0"/>
                                          </p:val>
                                        </p:tav>
                                        <p:tav tm="100000">
                                          <p:val>
                                            <p:strVal val="#ppt_w"/>
                                          </p:val>
                                        </p:tav>
                                      </p:tavLst>
                                    </p:anim>
                                    <p:anim calcmode="lin" valueType="num">
                                      <p:cBhvr>
                                        <p:cTn id="81" dur="500" fill="hold"/>
                                        <p:tgtEl>
                                          <p:spTgt spid="246806"/>
                                        </p:tgtEl>
                                        <p:attrNameLst>
                                          <p:attrName>ppt_h</p:attrName>
                                        </p:attrNameLst>
                                      </p:cBhvr>
                                      <p:tavLst>
                                        <p:tav tm="0">
                                          <p:val>
                                            <p:strVal val="#ppt_h"/>
                                          </p:val>
                                        </p:tav>
                                        <p:tav tm="100000">
                                          <p:val>
                                            <p:strVal val="#ppt_h"/>
                                          </p:val>
                                        </p:tav>
                                      </p:tavLst>
                                    </p:anim>
                                  </p:childTnLst>
                                </p:cTn>
                              </p:par>
                            </p:childTnLst>
                          </p:cTn>
                        </p:par>
                        <p:par>
                          <p:cTn id="82" fill="hold" nodeType="afterGroup">
                            <p:stCondLst>
                              <p:cond delay="1500"/>
                            </p:stCondLst>
                            <p:childTnLst>
                              <p:par>
                                <p:cTn id="83" presetID="9" presetClass="entr" presetSubtype="0" fill="hold" nodeType="afterEffect">
                                  <p:stCondLst>
                                    <p:cond delay="500"/>
                                  </p:stCondLst>
                                  <p:childTnLst>
                                    <p:set>
                                      <p:cBhvr>
                                        <p:cTn id="84" dur="1" fill="hold">
                                          <p:stCondLst>
                                            <p:cond delay="0"/>
                                          </p:stCondLst>
                                        </p:cTn>
                                        <p:tgtEl>
                                          <p:spTgt spid="246805"/>
                                        </p:tgtEl>
                                        <p:attrNameLst>
                                          <p:attrName>style.visibility</p:attrName>
                                        </p:attrNameLst>
                                      </p:cBhvr>
                                      <p:to>
                                        <p:strVal val="visible"/>
                                      </p:to>
                                    </p:set>
                                    <p:animEffect transition="in" filter="dissolve">
                                      <p:cBhvr>
                                        <p:cTn id="85" dur="500"/>
                                        <p:tgtEl>
                                          <p:spTgt spid="246805"/>
                                        </p:tgtEl>
                                      </p:cBhvr>
                                    </p:animEffect>
                                  </p:childTnLst>
                                </p:cTn>
                              </p:par>
                            </p:childTnLst>
                          </p:cTn>
                        </p:par>
                        <p:par>
                          <p:cTn id="86" fill="hold" nodeType="afterGroup">
                            <p:stCondLst>
                              <p:cond delay="2500"/>
                            </p:stCondLst>
                            <p:childTnLst>
                              <p:par>
                                <p:cTn id="87" presetID="9" presetClass="entr" presetSubtype="0" fill="hold" nodeType="afterEffect">
                                  <p:stCondLst>
                                    <p:cond delay="500"/>
                                  </p:stCondLst>
                                  <p:childTnLst>
                                    <p:set>
                                      <p:cBhvr>
                                        <p:cTn id="88" dur="1" fill="hold">
                                          <p:stCondLst>
                                            <p:cond delay="0"/>
                                          </p:stCondLst>
                                        </p:cTn>
                                        <p:tgtEl>
                                          <p:spTgt spid="246817"/>
                                        </p:tgtEl>
                                        <p:attrNameLst>
                                          <p:attrName>style.visibility</p:attrName>
                                        </p:attrNameLst>
                                      </p:cBhvr>
                                      <p:to>
                                        <p:strVal val="visible"/>
                                      </p:to>
                                    </p:set>
                                    <p:animEffect transition="in" filter="dissolve">
                                      <p:cBhvr>
                                        <p:cTn id="89" dur="500"/>
                                        <p:tgtEl>
                                          <p:spTgt spid="246817"/>
                                        </p:tgtEl>
                                      </p:cBhvr>
                                    </p:animEffect>
                                  </p:childTnLst>
                                </p:cTn>
                              </p:par>
                            </p:childTnLst>
                          </p:cTn>
                        </p:par>
                        <p:par>
                          <p:cTn id="90" fill="hold" nodeType="afterGroup">
                            <p:stCondLst>
                              <p:cond delay="3500"/>
                            </p:stCondLst>
                            <p:childTnLst>
                              <p:par>
                                <p:cTn id="91" presetID="9" presetClass="entr" presetSubtype="0" fill="hold" nodeType="afterEffect">
                                  <p:stCondLst>
                                    <p:cond delay="500"/>
                                  </p:stCondLst>
                                  <p:childTnLst>
                                    <p:set>
                                      <p:cBhvr>
                                        <p:cTn id="92" dur="1" fill="hold">
                                          <p:stCondLst>
                                            <p:cond delay="0"/>
                                          </p:stCondLst>
                                        </p:cTn>
                                        <p:tgtEl>
                                          <p:spTgt spid="246818"/>
                                        </p:tgtEl>
                                        <p:attrNameLst>
                                          <p:attrName>style.visibility</p:attrName>
                                        </p:attrNameLst>
                                      </p:cBhvr>
                                      <p:to>
                                        <p:strVal val="visible"/>
                                      </p:to>
                                    </p:set>
                                    <p:animEffect transition="in" filter="dissolve">
                                      <p:cBhvr>
                                        <p:cTn id="93" dur="500"/>
                                        <p:tgtEl>
                                          <p:spTgt spid="246818"/>
                                        </p:tgtEl>
                                      </p:cBhvr>
                                    </p:animEffect>
                                  </p:childTnLst>
                                </p:cTn>
                              </p:par>
                            </p:childTnLst>
                          </p:cTn>
                        </p:par>
                        <p:par>
                          <p:cTn id="94" fill="hold" nodeType="afterGroup">
                            <p:stCondLst>
                              <p:cond delay="4500"/>
                            </p:stCondLst>
                            <p:childTnLst>
                              <p:par>
                                <p:cTn id="95" presetID="9" presetClass="entr" presetSubtype="0" fill="hold" nodeType="afterEffect">
                                  <p:stCondLst>
                                    <p:cond delay="500"/>
                                  </p:stCondLst>
                                  <p:childTnLst>
                                    <p:set>
                                      <p:cBhvr>
                                        <p:cTn id="96" dur="1" fill="hold">
                                          <p:stCondLst>
                                            <p:cond delay="0"/>
                                          </p:stCondLst>
                                        </p:cTn>
                                        <p:tgtEl>
                                          <p:spTgt spid="246819"/>
                                        </p:tgtEl>
                                        <p:attrNameLst>
                                          <p:attrName>style.visibility</p:attrName>
                                        </p:attrNameLst>
                                      </p:cBhvr>
                                      <p:to>
                                        <p:strVal val="visible"/>
                                      </p:to>
                                    </p:set>
                                    <p:animEffect transition="in" filter="dissolve">
                                      <p:cBhvr>
                                        <p:cTn id="97" dur="500"/>
                                        <p:tgtEl>
                                          <p:spTgt spid="24681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500"/>
                                  </p:stCondLst>
                                  <p:childTnLst>
                                    <p:set>
                                      <p:cBhvr>
                                        <p:cTn id="101" dur="1" fill="hold">
                                          <p:stCondLst>
                                            <p:cond delay="0"/>
                                          </p:stCondLst>
                                        </p:cTn>
                                        <p:tgtEl>
                                          <p:spTgt spid="246820"/>
                                        </p:tgtEl>
                                        <p:attrNameLst>
                                          <p:attrName>style.visibility</p:attrName>
                                        </p:attrNameLst>
                                      </p:cBhvr>
                                      <p:to>
                                        <p:strVal val="visible"/>
                                      </p:to>
                                    </p:set>
                                    <p:animEffect transition="in" filter="wipe(left)">
                                      <p:cBhvr>
                                        <p:cTn id="102" dur="500"/>
                                        <p:tgtEl>
                                          <p:spTgt spid="246820"/>
                                        </p:tgtEl>
                                      </p:cBhvr>
                                    </p:animEffect>
                                  </p:childTnLst>
                                </p:cTn>
                              </p:par>
                            </p:childTnLst>
                          </p:cTn>
                        </p:par>
                        <p:par>
                          <p:cTn id="103" fill="hold" nodeType="afterGroup">
                            <p:stCondLst>
                              <p:cond delay="1000"/>
                            </p:stCondLst>
                            <p:childTnLst>
                              <p:par>
                                <p:cTn id="104" presetID="17" presetClass="entr" presetSubtype="8" fill="hold" nodeType="afterEffect">
                                  <p:stCondLst>
                                    <p:cond delay="0"/>
                                  </p:stCondLst>
                                  <p:childTnLst>
                                    <p:set>
                                      <p:cBhvr>
                                        <p:cTn id="105" dur="1" fill="hold">
                                          <p:stCondLst>
                                            <p:cond delay="0"/>
                                          </p:stCondLst>
                                        </p:cTn>
                                        <p:tgtEl>
                                          <p:spTgt spid="246821"/>
                                        </p:tgtEl>
                                        <p:attrNameLst>
                                          <p:attrName>style.visibility</p:attrName>
                                        </p:attrNameLst>
                                      </p:cBhvr>
                                      <p:to>
                                        <p:strVal val="visible"/>
                                      </p:to>
                                    </p:set>
                                    <p:anim calcmode="lin" valueType="num">
                                      <p:cBhvr>
                                        <p:cTn id="106" dur="500" fill="hold"/>
                                        <p:tgtEl>
                                          <p:spTgt spid="246821"/>
                                        </p:tgtEl>
                                        <p:attrNameLst>
                                          <p:attrName>ppt_x</p:attrName>
                                        </p:attrNameLst>
                                      </p:cBhvr>
                                      <p:tavLst>
                                        <p:tav tm="0">
                                          <p:val>
                                            <p:strVal val="#ppt_x-#ppt_w/2"/>
                                          </p:val>
                                        </p:tav>
                                        <p:tav tm="100000">
                                          <p:val>
                                            <p:strVal val="#ppt_x"/>
                                          </p:val>
                                        </p:tav>
                                      </p:tavLst>
                                    </p:anim>
                                    <p:anim calcmode="lin" valueType="num">
                                      <p:cBhvr>
                                        <p:cTn id="107" dur="500" fill="hold"/>
                                        <p:tgtEl>
                                          <p:spTgt spid="246821"/>
                                        </p:tgtEl>
                                        <p:attrNameLst>
                                          <p:attrName>ppt_y</p:attrName>
                                        </p:attrNameLst>
                                      </p:cBhvr>
                                      <p:tavLst>
                                        <p:tav tm="0">
                                          <p:val>
                                            <p:strVal val="#ppt_y"/>
                                          </p:val>
                                        </p:tav>
                                        <p:tav tm="100000">
                                          <p:val>
                                            <p:strVal val="#ppt_y"/>
                                          </p:val>
                                        </p:tav>
                                      </p:tavLst>
                                    </p:anim>
                                    <p:anim calcmode="lin" valueType="num">
                                      <p:cBhvr>
                                        <p:cTn id="108" dur="500" fill="hold"/>
                                        <p:tgtEl>
                                          <p:spTgt spid="246821"/>
                                        </p:tgtEl>
                                        <p:attrNameLst>
                                          <p:attrName>ppt_w</p:attrName>
                                        </p:attrNameLst>
                                      </p:cBhvr>
                                      <p:tavLst>
                                        <p:tav tm="0">
                                          <p:val>
                                            <p:fltVal val="0"/>
                                          </p:val>
                                        </p:tav>
                                        <p:tav tm="100000">
                                          <p:val>
                                            <p:strVal val="#ppt_w"/>
                                          </p:val>
                                        </p:tav>
                                      </p:tavLst>
                                    </p:anim>
                                    <p:anim calcmode="lin" valueType="num">
                                      <p:cBhvr>
                                        <p:cTn id="109" dur="500" fill="hold"/>
                                        <p:tgtEl>
                                          <p:spTgt spid="2468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autoUpdateAnimBg="0"/>
      <p:bldP spid="246789" grpId="0" autoUpdateAnimBg="0"/>
      <p:bldP spid="246790" grpId="0" animBg="1"/>
      <p:bldP spid="246791" grpId="0" animBg="1"/>
      <p:bldP spid="246792" grpId="0" animBg="1"/>
      <p:bldP spid="246793" grpId="0" animBg="1"/>
      <p:bldP spid="246794" grpId="0" autoUpdateAnimBg="0"/>
      <p:bldP spid="246795" grpId="0" autoUpdateAnimBg="0"/>
      <p:bldP spid="246804" grpId="0" animBg="1"/>
      <p:bldP spid="24682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rrowheads="1"/>
          </p:cNvSpPr>
          <p:nvPr>
            <p:ph type="title"/>
          </p:nvPr>
        </p:nvSpPr>
        <p:spPr/>
        <p:txBody>
          <a:bodyPr/>
          <a:lstStyle/>
          <a:p>
            <a:r>
              <a:rPr lang="en-US" altLang="zh-CN" b="1"/>
              <a:t>1</a:t>
            </a:r>
            <a:r>
              <a:rPr lang="zh-CN" altLang="en-US" b="1"/>
              <a:t>～</a:t>
            </a:r>
            <a:r>
              <a:rPr lang="en-US" altLang="zh-CN" b="1"/>
              <a:t>5</a:t>
            </a:r>
            <a:r>
              <a:rPr lang="zh-CN" altLang="en-US" b="1"/>
              <a:t>个变量逻辑函数的卡诺图 </a:t>
            </a:r>
          </a:p>
        </p:txBody>
      </p:sp>
      <p:pic>
        <p:nvPicPr>
          <p:cNvPr id="247811" name="Picture 3" descr="1-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341438"/>
            <a:ext cx="7848600" cy="5291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47812" name="Rectangle 4"/>
          <p:cNvSpPr>
            <a:spLocks noChangeArrowheads="1"/>
          </p:cNvSpPr>
          <p:nvPr/>
        </p:nvSpPr>
        <p:spPr bwMode="auto">
          <a:xfrm>
            <a:off x="684213" y="1484313"/>
            <a:ext cx="2087562" cy="2016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3" name="Rectangle 5"/>
          <p:cNvSpPr>
            <a:spLocks noChangeArrowheads="1"/>
          </p:cNvSpPr>
          <p:nvPr/>
        </p:nvSpPr>
        <p:spPr bwMode="auto">
          <a:xfrm>
            <a:off x="3276600" y="1268413"/>
            <a:ext cx="2159000" cy="21605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4" name="Rectangle 6"/>
          <p:cNvSpPr>
            <a:spLocks noChangeArrowheads="1"/>
          </p:cNvSpPr>
          <p:nvPr/>
        </p:nvSpPr>
        <p:spPr bwMode="auto">
          <a:xfrm>
            <a:off x="5795963" y="1196975"/>
            <a:ext cx="2736850" cy="2305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5" name="Rectangle 7"/>
          <p:cNvSpPr>
            <a:spLocks noChangeArrowheads="1"/>
          </p:cNvSpPr>
          <p:nvPr/>
        </p:nvSpPr>
        <p:spPr bwMode="auto">
          <a:xfrm>
            <a:off x="684213" y="3500438"/>
            <a:ext cx="2879725" cy="3097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6" name="AutoShape 8"/>
          <p:cNvSpPr>
            <a:spLocks noChangeArrowheads="1"/>
          </p:cNvSpPr>
          <p:nvPr/>
        </p:nvSpPr>
        <p:spPr bwMode="auto">
          <a:xfrm>
            <a:off x="7056438" y="2852738"/>
            <a:ext cx="2087562" cy="647700"/>
          </a:xfrm>
          <a:prstGeom prst="wedgeRoundRectCallout">
            <a:avLst>
              <a:gd name="adj1" fmla="val -73574"/>
              <a:gd name="adj2" fmla="val 12156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SzTx/>
            </a:pPr>
            <a:r>
              <a:rPr kumimoji="0" lang="zh-CN" altLang="en-US" sz="2800">
                <a:solidFill>
                  <a:srgbClr val="FF0000"/>
                </a:solidFill>
                <a:latin typeface="Arial" charset="0"/>
              </a:rPr>
              <a:t>循环码</a:t>
            </a:r>
          </a:p>
        </p:txBody>
      </p:sp>
      <p:sp>
        <p:nvSpPr>
          <p:cNvPr id="247817" name="Rectangle 9"/>
          <p:cNvSpPr>
            <a:spLocks noChangeArrowheads="1"/>
          </p:cNvSpPr>
          <p:nvPr/>
        </p:nvSpPr>
        <p:spPr bwMode="auto">
          <a:xfrm>
            <a:off x="3995738" y="3500438"/>
            <a:ext cx="4752975" cy="3097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8" name="AutoShape 10">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9" name="Rectangle 11"/>
          <p:cNvSpPr>
            <a:spLocks noChangeArrowheads="1"/>
          </p:cNvSpPr>
          <p:nvPr/>
        </p:nvSpPr>
        <p:spPr bwMode="auto">
          <a:xfrm>
            <a:off x="6084888" y="1989138"/>
            <a:ext cx="220662" cy="7921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1000"/>
                                        <p:tgtEl>
                                          <p:spTgt spid="247812"/>
                                        </p:tgtEl>
                                      </p:cBhvr>
                                    </p:animEffect>
                                    <p:set>
                                      <p:cBhvr>
                                        <p:cTn id="7" dur="1" fill="hold">
                                          <p:stCondLst>
                                            <p:cond delay="999"/>
                                          </p:stCondLst>
                                        </p:cTn>
                                        <p:tgtEl>
                                          <p:spTgt spid="24781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1000"/>
                                        <p:tgtEl>
                                          <p:spTgt spid="247813"/>
                                        </p:tgtEl>
                                      </p:cBhvr>
                                    </p:animEffect>
                                    <p:set>
                                      <p:cBhvr>
                                        <p:cTn id="12" dur="1" fill="hold">
                                          <p:stCondLst>
                                            <p:cond delay="999"/>
                                          </p:stCondLst>
                                        </p:cTn>
                                        <p:tgtEl>
                                          <p:spTgt spid="24781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1000"/>
                                        <p:tgtEl>
                                          <p:spTgt spid="247814"/>
                                        </p:tgtEl>
                                      </p:cBhvr>
                                    </p:animEffect>
                                    <p:set>
                                      <p:cBhvr>
                                        <p:cTn id="17" dur="1" fill="hold">
                                          <p:stCondLst>
                                            <p:cond delay="999"/>
                                          </p:stCondLst>
                                        </p:cTn>
                                        <p:tgtEl>
                                          <p:spTgt spid="24781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1000"/>
                                        <p:tgtEl>
                                          <p:spTgt spid="247815"/>
                                        </p:tgtEl>
                                      </p:cBhvr>
                                    </p:animEffect>
                                    <p:set>
                                      <p:cBhvr>
                                        <p:cTn id="22" dur="1" fill="hold">
                                          <p:stCondLst>
                                            <p:cond delay="999"/>
                                          </p:stCondLst>
                                        </p:cTn>
                                        <p:tgtEl>
                                          <p:spTgt spid="24781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8" fill="hold" grpId="0" nodeType="clickEffect">
                                  <p:stCondLst>
                                    <p:cond delay="0"/>
                                  </p:stCondLst>
                                  <p:childTnLst>
                                    <p:animEffect transition="out" filter="wipe(left)">
                                      <p:cBhvr>
                                        <p:cTn id="26" dur="1000"/>
                                        <p:tgtEl>
                                          <p:spTgt spid="247817"/>
                                        </p:tgtEl>
                                      </p:cBhvr>
                                    </p:animEffect>
                                    <p:set>
                                      <p:cBhvr>
                                        <p:cTn id="27" dur="1" fill="hold">
                                          <p:stCondLst>
                                            <p:cond delay="999"/>
                                          </p:stCondLst>
                                        </p:cTn>
                                        <p:tgtEl>
                                          <p:spTgt spid="247817"/>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47816"/>
                                        </p:tgtEl>
                                        <p:attrNameLst>
                                          <p:attrName>style.visibility</p:attrName>
                                        </p:attrNameLst>
                                      </p:cBhvr>
                                      <p:to>
                                        <p:strVal val="visible"/>
                                      </p:to>
                                    </p:set>
                                    <p:animEffect transition="in" filter="wipe(up)">
                                      <p:cBhvr>
                                        <p:cTn id="32" dur="1000"/>
                                        <p:tgtEl>
                                          <p:spTgt spid="247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animBg="1"/>
      <p:bldP spid="247813" grpId="0" animBg="1"/>
      <p:bldP spid="247814" grpId="0" animBg="1"/>
      <p:bldP spid="247815" grpId="0" animBg="1"/>
      <p:bldP spid="247816" grpId="0" animBg="1"/>
      <p:bldP spid="24781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rrowheads="1"/>
          </p:cNvSpPr>
          <p:nvPr>
            <p:ph type="title"/>
          </p:nvPr>
        </p:nvSpPr>
        <p:spPr/>
        <p:txBody>
          <a:bodyPr/>
          <a:lstStyle/>
          <a:p>
            <a:endParaRPr lang="zh-CN" altLang="en-US"/>
          </a:p>
        </p:txBody>
      </p:sp>
      <p:sp>
        <p:nvSpPr>
          <p:cNvPr id="248835" name="Rectangle 3"/>
          <p:cNvSpPr>
            <a:spLocks noGrp="1" noRot="1" noChangeArrowheads="1"/>
          </p:cNvSpPr>
          <p:nvPr>
            <p:ph type="body" sz="half" idx="1"/>
          </p:nvPr>
        </p:nvSpPr>
        <p:spPr>
          <a:xfrm>
            <a:off x="304800" y="1196975"/>
            <a:ext cx="4194175" cy="3095625"/>
          </a:xfrm>
        </p:spPr>
        <p:txBody>
          <a:bodyPr/>
          <a:lstStyle/>
          <a:p>
            <a:r>
              <a:rPr lang="zh-CN" altLang="en-US" sz="2800" b="1"/>
              <a:t>卡诺图的特点是：利用几何相邻表示逻辑相邻。卡诺图中，凡是几何相邻的最小项，也逻辑相邻。</a:t>
            </a:r>
          </a:p>
          <a:p>
            <a:r>
              <a:rPr lang="zh-CN" altLang="en-US" sz="2800" b="1"/>
              <a:t>几何相邻的特征：</a:t>
            </a:r>
            <a:br>
              <a:rPr lang="zh-CN" altLang="en-US" sz="2800" b="1"/>
            </a:br>
            <a:endParaRPr lang="zh-CN" altLang="en-US" sz="2800" b="1"/>
          </a:p>
        </p:txBody>
      </p:sp>
      <p:pic>
        <p:nvPicPr>
          <p:cNvPr id="248836" name="Picture 4" descr="1-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438" y="1844675"/>
            <a:ext cx="43561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837" name="Text Box 5"/>
          <p:cNvSpPr txBox="1">
            <a:spLocks noChangeArrowheads="1"/>
          </p:cNvSpPr>
          <p:nvPr/>
        </p:nvSpPr>
        <p:spPr bwMode="auto">
          <a:xfrm>
            <a:off x="684213" y="3956050"/>
            <a:ext cx="4565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hlink"/>
              </a:buClr>
              <a:buSzPct val="70000"/>
              <a:buFont typeface="Wingdings" pitchFamily="2" charset="2"/>
              <a:buNone/>
            </a:pPr>
            <a:r>
              <a:rPr kumimoji="0" lang="zh-CN" altLang="en-US" sz="2800">
                <a:solidFill>
                  <a:schemeClr val="tx1"/>
                </a:solidFill>
                <a:latin typeface="Arial" charset="0"/>
              </a:rPr>
              <a:t>① 相接</a:t>
            </a:r>
            <a:r>
              <a:rPr kumimoji="0" lang="en-US" altLang="zh-CN" sz="2800">
                <a:solidFill>
                  <a:schemeClr val="tx1"/>
                </a:solidFill>
                <a:latin typeface="Arial" charset="0"/>
              </a:rPr>
              <a:t>——</a:t>
            </a:r>
            <a:r>
              <a:rPr kumimoji="0" lang="zh-CN" altLang="en-US" sz="2800">
                <a:solidFill>
                  <a:schemeClr val="tx1"/>
                </a:solidFill>
                <a:latin typeface="Arial" charset="0"/>
              </a:rPr>
              <a:t>紧挨着</a:t>
            </a:r>
          </a:p>
        </p:txBody>
      </p:sp>
      <p:sp>
        <p:nvSpPr>
          <p:cNvPr id="248838" name="Oval 6"/>
          <p:cNvSpPr>
            <a:spLocks noChangeArrowheads="1"/>
          </p:cNvSpPr>
          <p:nvPr/>
        </p:nvSpPr>
        <p:spPr bwMode="auto">
          <a:xfrm>
            <a:off x="6659563" y="2349500"/>
            <a:ext cx="936625" cy="50323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9" name="Oval 7"/>
          <p:cNvSpPr>
            <a:spLocks noChangeArrowheads="1"/>
          </p:cNvSpPr>
          <p:nvPr/>
        </p:nvSpPr>
        <p:spPr bwMode="auto">
          <a:xfrm>
            <a:off x="7523163" y="2924175"/>
            <a:ext cx="576262" cy="86518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0" name="Text Box 8"/>
          <p:cNvSpPr txBox="1">
            <a:spLocks noChangeArrowheads="1"/>
          </p:cNvSpPr>
          <p:nvPr/>
        </p:nvSpPr>
        <p:spPr bwMode="auto">
          <a:xfrm>
            <a:off x="684213" y="4376738"/>
            <a:ext cx="4565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hlink"/>
              </a:buClr>
              <a:buSzPct val="70000"/>
              <a:buFont typeface="Wingdings" pitchFamily="2" charset="2"/>
              <a:buNone/>
            </a:pPr>
            <a:r>
              <a:rPr kumimoji="0" lang="zh-CN" altLang="en-US" sz="2800">
                <a:solidFill>
                  <a:schemeClr val="tx1"/>
                </a:solidFill>
                <a:latin typeface="Arial" charset="0"/>
              </a:rPr>
              <a:t>② 相对</a:t>
            </a:r>
            <a:r>
              <a:rPr kumimoji="0" lang="en-US" altLang="zh-CN" sz="2800">
                <a:solidFill>
                  <a:schemeClr val="tx1"/>
                </a:solidFill>
                <a:latin typeface="Arial" charset="0"/>
              </a:rPr>
              <a:t>——</a:t>
            </a:r>
            <a:r>
              <a:rPr kumimoji="0" lang="zh-CN" altLang="en-US" sz="2800">
                <a:solidFill>
                  <a:schemeClr val="tx1"/>
                </a:solidFill>
                <a:latin typeface="Arial" charset="0"/>
              </a:rPr>
              <a:t>行列两端</a:t>
            </a:r>
          </a:p>
        </p:txBody>
      </p:sp>
      <p:sp>
        <p:nvSpPr>
          <p:cNvPr id="248841" name="Oval 9"/>
          <p:cNvSpPr>
            <a:spLocks noChangeArrowheads="1"/>
          </p:cNvSpPr>
          <p:nvPr/>
        </p:nvSpPr>
        <p:spPr bwMode="auto">
          <a:xfrm>
            <a:off x="5651500" y="2420938"/>
            <a:ext cx="504825" cy="50323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2" name="Oval 10"/>
          <p:cNvSpPr>
            <a:spLocks noChangeArrowheads="1"/>
          </p:cNvSpPr>
          <p:nvPr/>
        </p:nvSpPr>
        <p:spPr bwMode="auto">
          <a:xfrm>
            <a:off x="5651500" y="3789363"/>
            <a:ext cx="504825" cy="50323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kumimoji="0" lang="zh-CN" altLang="en-US" sz="1800" b="0">
              <a:solidFill>
                <a:schemeClr val="tx1"/>
              </a:solidFill>
              <a:latin typeface="Arial" charset="0"/>
            </a:endParaRPr>
          </a:p>
        </p:txBody>
      </p:sp>
      <p:sp>
        <p:nvSpPr>
          <p:cNvPr id="248843" name="Oval 11"/>
          <p:cNvSpPr>
            <a:spLocks noChangeArrowheads="1"/>
          </p:cNvSpPr>
          <p:nvPr/>
        </p:nvSpPr>
        <p:spPr bwMode="auto">
          <a:xfrm>
            <a:off x="5219700" y="3284538"/>
            <a:ext cx="504825" cy="50323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4" name="Oval 12"/>
          <p:cNvSpPr>
            <a:spLocks noChangeArrowheads="1"/>
          </p:cNvSpPr>
          <p:nvPr/>
        </p:nvSpPr>
        <p:spPr bwMode="auto">
          <a:xfrm>
            <a:off x="8494713" y="3284538"/>
            <a:ext cx="504825" cy="50323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5" name="Text Box 13"/>
          <p:cNvSpPr txBox="1">
            <a:spLocks noChangeArrowheads="1"/>
          </p:cNvSpPr>
          <p:nvPr/>
        </p:nvSpPr>
        <p:spPr bwMode="auto">
          <a:xfrm>
            <a:off x="684213" y="4819650"/>
            <a:ext cx="4565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hlink"/>
              </a:buClr>
              <a:buSzPct val="70000"/>
              <a:buFont typeface="Wingdings" pitchFamily="2" charset="2"/>
              <a:buNone/>
            </a:pPr>
            <a:r>
              <a:rPr kumimoji="0" lang="zh-CN" altLang="en-US" sz="2800">
                <a:solidFill>
                  <a:schemeClr val="tx1"/>
                </a:solidFill>
                <a:latin typeface="Arial" charset="0"/>
              </a:rPr>
              <a:t>③ 相重</a:t>
            </a:r>
            <a:r>
              <a:rPr kumimoji="0" lang="en-US" altLang="zh-CN" sz="2800">
                <a:solidFill>
                  <a:schemeClr val="tx1"/>
                </a:solidFill>
                <a:latin typeface="Arial" charset="0"/>
              </a:rPr>
              <a:t>——</a:t>
            </a:r>
            <a:r>
              <a:rPr kumimoji="0" lang="zh-CN" altLang="en-US" sz="2800">
                <a:solidFill>
                  <a:schemeClr val="tx1"/>
                </a:solidFill>
                <a:latin typeface="Arial" charset="0"/>
              </a:rPr>
              <a:t>对折后位置重合</a:t>
            </a:r>
          </a:p>
        </p:txBody>
      </p:sp>
      <p:sp>
        <p:nvSpPr>
          <p:cNvPr id="248846" name="Oval 14"/>
          <p:cNvSpPr>
            <a:spLocks noChangeArrowheads="1"/>
          </p:cNvSpPr>
          <p:nvPr/>
        </p:nvSpPr>
        <p:spPr bwMode="auto">
          <a:xfrm>
            <a:off x="8027988" y="2349500"/>
            <a:ext cx="504825" cy="50323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kumimoji="0" lang="zh-CN" altLang="en-US" sz="1800" b="0">
              <a:solidFill>
                <a:schemeClr val="tx1"/>
              </a:solidFill>
              <a:latin typeface="Arial" charset="0"/>
            </a:endParaRPr>
          </a:p>
        </p:txBody>
      </p:sp>
      <p:sp>
        <p:nvSpPr>
          <p:cNvPr id="248847" name="Oval 15"/>
          <p:cNvSpPr>
            <a:spLocks noChangeArrowheads="1"/>
          </p:cNvSpPr>
          <p:nvPr/>
        </p:nvSpPr>
        <p:spPr bwMode="auto">
          <a:xfrm>
            <a:off x="6156325" y="2852738"/>
            <a:ext cx="504825" cy="50323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8" name="Oval 16"/>
          <p:cNvSpPr>
            <a:spLocks noChangeArrowheads="1"/>
          </p:cNvSpPr>
          <p:nvPr/>
        </p:nvSpPr>
        <p:spPr bwMode="auto">
          <a:xfrm>
            <a:off x="7523163" y="2852738"/>
            <a:ext cx="504825" cy="50323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SzTx/>
            </a:pPr>
            <a:endParaRPr kumimoji="0" lang="zh-CN" altLang="en-US" sz="1800" b="0">
              <a:solidFill>
                <a:schemeClr val="tx1"/>
              </a:solidFill>
              <a:latin typeface="Arial" charset="0"/>
            </a:endParaRPr>
          </a:p>
        </p:txBody>
      </p:sp>
      <p:sp>
        <p:nvSpPr>
          <p:cNvPr id="248849" name="Text Box 17"/>
          <p:cNvSpPr txBox="1">
            <a:spLocks noChangeArrowheads="1"/>
          </p:cNvSpPr>
          <p:nvPr/>
        </p:nvSpPr>
        <p:spPr bwMode="auto">
          <a:xfrm>
            <a:off x="519113" y="5308600"/>
            <a:ext cx="1820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zh-CN" altLang="en-US" sz="2800">
                <a:solidFill>
                  <a:srgbClr val="FF0000"/>
                </a:solidFill>
                <a:latin typeface="Arial" charset="0"/>
              </a:rPr>
              <a:t>几何相邻</a:t>
            </a:r>
          </a:p>
        </p:txBody>
      </p:sp>
      <p:sp>
        <p:nvSpPr>
          <p:cNvPr id="248850" name="Text Box 18"/>
          <p:cNvSpPr txBox="1">
            <a:spLocks noChangeArrowheads="1"/>
          </p:cNvSpPr>
          <p:nvPr/>
        </p:nvSpPr>
        <p:spPr bwMode="auto">
          <a:xfrm>
            <a:off x="2557463" y="5322888"/>
            <a:ext cx="1943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zh-CN" altLang="en-US" sz="2800">
                <a:solidFill>
                  <a:srgbClr val="FF0000"/>
                </a:solidFill>
                <a:latin typeface="Arial" charset="0"/>
              </a:rPr>
              <a:t>逻辑相邻</a:t>
            </a:r>
          </a:p>
        </p:txBody>
      </p:sp>
      <p:sp>
        <p:nvSpPr>
          <p:cNvPr id="248851" name="Text Box 19"/>
          <p:cNvSpPr txBox="1">
            <a:spLocks noChangeArrowheads="1"/>
          </p:cNvSpPr>
          <p:nvPr/>
        </p:nvSpPr>
        <p:spPr bwMode="auto">
          <a:xfrm>
            <a:off x="4645025" y="5300663"/>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SzTx/>
            </a:pPr>
            <a:r>
              <a:rPr kumimoji="0" lang="zh-CN" altLang="en-US" sz="2800">
                <a:solidFill>
                  <a:srgbClr val="FF0000"/>
                </a:solidFill>
                <a:latin typeface="Arial" charset="0"/>
              </a:rPr>
              <a:t>合并消去变量</a:t>
            </a:r>
          </a:p>
        </p:txBody>
      </p:sp>
      <p:sp>
        <p:nvSpPr>
          <p:cNvPr id="248852" name="AutoShape 20"/>
          <p:cNvSpPr>
            <a:spLocks noChangeArrowheads="1"/>
          </p:cNvSpPr>
          <p:nvPr/>
        </p:nvSpPr>
        <p:spPr bwMode="auto">
          <a:xfrm>
            <a:off x="2124075" y="5467350"/>
            <a:ext cx="360363" cy="215900"/>
          </a:xfrm>
          <a:prstGeom prst="right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53" name="AutoShape 21"/>
          <p:cNvSpPr>
            <a:spLocks noChangeArrowheads="1"/>
          </p:cNvSpPr>
          <p:nvPr/>
        </p:nvSpPr>
        <p:spPr bwMode="auto">
          <a:xfrm>
            <a:off x="4140200" y="5467350"/>
            <a:ext cx="360363" cy="215900"/>
          </a:xfrm>
          <a:prstGeom prst="right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8854" name="Object 22"/>
          <p:cNvGraphicFramePr>
            <a:graphicFrameLocks noChangeAspect="1"/>
          </p:cNvGraphicFramePr>
          <p:nvPr/>
        </p:nvGraphicFramePr>
        <p:xfrm>
          <a:off x="2339975" y="5827713"/>
          <a:ext cx="1555750" cy="481012"/>
        </p:xfrm>
        <a:graphic>
          <a:graphicData uri="http://schemas.openxmlformats.org/presentationml/2006/ole">
            <mc:AlternateContent xmlns:mc="http://schemas.openxmlformats.org/markup-compatibility/2006">
              <mc:Choice xmlns:v="urn:schemas-microsoft-com:vml" Requires="v">
                <p:oleObj spid="_x0000_s248863" name="公式" r:id="rId4" imgW="698400" imgH="215640" progId="Equation.3">
                  <p:embed/>
                </p:oleObj>
              </mc:Choice>
              <mc:Fallback>
                <p:oleObj name="公式" r:id="rId4" imgW="698400" imgH="21564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5827713"/>
                        <a:ext cx="15557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8855" name="Object 23"/>
          <p:cNvGraphicFramePr>
            <a:graphicFrameLocks noChangeAspect="1"/>
          </p:cNvGraphicFramePr>
          <p:nvPr/>
        </p:nvGraphicFramePr>
        <p:xfrm>
          <a:off x="4067175" y="5827713"/>
          <a:ext cx="1328738" cy="452437"/>
        </p:xfrm>
        <a:graphic>
          <a:graphicData uri="http://schemas.openxmlformats.org/presentationml/2006/ole">
            <mc:AlternateContent xmlns:mc="http://schemas.openxmlformats.org/markup-compatibility/2006">
              <mc:Choice xmlns:v="urn:schemas-microsoft-com:vml" Requires="v">
                <p:oleObj spid="_x0000_s248864" name="公式" r:id="rId6" imgW="596880" imgH="203040" progId="Equation.3">
                  <p:embed/>
                </p:oleObj>
              </mc:Choice>
              <mc:Fallback>
                <p:oleObj name="公式" r:id="rId6" imgW="596880" imgH="20304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5827713"/>
                        <a:ext cx="1328738"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8856" name="Object 24"/>
          <p:cNvGraphicFramePr>
            <a:graphicFrameLocks noChangeAspect="1"/>
          </p:cNvGraphicFramePr>
          <p:nvPr/>
        </p:nvGraphicFramePr>
        <p:xfrm>
          <a:off x="966788" y="5827713"/>
          <a:ext cx="1301750" cy="481012"/>
        </p:xfrm>
        <a:graphic>
          <a:graphicData uri="http://schemas.openxmlformats.org/presentationml/2006/ole">
            <mc:AlternateContent xmlns:mc="http://schemas.openxmlformats.org/markup-compatibility/2006">
              <mc:Choice xmlns:v="urn:schemas-microsoft-com:vml" Requires="v">
                <p:oleObj spid="_x0000_s248865" name="公式" r:id="rId8" imgW="583920" imgH="215640" progId="Equation.3">
                  <p:embed/>
                </p:oleObj>
              </mc:Choice>
              <mc:Fallback>
                <p:oleObj name="公式" r:id="rId8" imgW="583920" imgH="215640" progId="Equation.3">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6788" y="5827713"/>
                        <a:ext cx="13017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8857" name="Text Box 25"/>
          <p:cNvSpPr txBox="1">
            <a:spLocks noChangeArrowheads="1"/>
          </p:cNvSpPr>
          <p:nvPr/>
        </p:nvSpPr>
        <p:spPr bwMode="auto">
          <a:xfrm>
            <a:off x="7451725" y="5300663"/>
            <a:ext cx="1008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SzTx/>
            </a:pPr>
            <a:r>
              <a:rPr kumimoji="0" lang="zh-CN" altLang="en-US" sz="2800">
                <a:solidFill>
                  <a:srgbClr val="FF0000"/>
                </a:solidFill>
                <a:latin typeface="Arial" charset="0"/>
              </a:rPr>
              <a:t>化简</a:t>
            </a:r>
          </a:p>
        </p:txBody>
      </p:sp>
      <p:sp>
        <p:nvSpPr>
          <p:cNvPr id="248858" name="AutoShape 26"/>
          <p:cNvSpPr>
            <a:spLocks noChangeArrowheads="1"/>
          </p:cNvSpPr>
          <p:nvPr/>
        </p:nvSpPr>
        <p:spPr bwMode="auto">
          <a:xfrm>
            <a:off x="6946900" y="5467350"/>
            <a:ext cx="360363" cy="215900"/>
          </a:xfrm>
          <a:prstGeom prst="right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59" name="AutoShape 27">
            <a:hlinkClick r:id="rId10"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Effect transition="in" filter="wipe(left)">
                                      <p:cBhvr>
                                        <p:cTn id="7" dur="1000"/>
                                        <p:tgtEl>
                                          <p:spTgt spid="248837"/>
                                        </p:tgtEl>
                                      </p:cBhvr>
                                    </p:animEffect>
                                  </p:childTnLst>
                                </p:cTn>
                              </p:par>
                            </p:childTnLst>
                          </p:cTn>
                        </p:par>
                        <p:par>
                          <p:cTn id="8" fill="hold" nodeType="afterGroup">
                            <p:stCondLst>
                              <p:cond delay="1000"/>
                            </p:stCondLst>
                            <p:childTnLst>
                              <p:par>
                                <p:cTn id="9" presetID="4" presetClass="entr" presetSubtype="32" fill="hold" nodeType="afterEffect">
                                  <p:stCondLst>
                                    <p:cond delay="0"/>
                                  </p:stCondLst>
                                  <p:childTnLst>
                                    <p:set>
                                      <p:cBhvr>
                                        <p:cTn id="10" dur="1" fill="hold">
                                          <p:stCondLst>
                                            <p:cond delay="0"/>
                                          </p:stCondLst>
                                        </p:cTn>
                                        <p:tgtEl>
                                          <p:spTgt spid="248836"/>
                                        </p:tgtEl>
                                        <p:attrNameLst>
                                          <p:attrName>style.visibility</p:attrName>
                                        </p:attrNameLst>
                                      </p:cBhvr>
                                      <p:to>
                                        <p:strVal val="visible"/>
                                      </p:to>
                                    </p:set>
                                    <p:animEffect transition="in" filter="box(out)">
                                      <p:cBhvr>
                                        <p:cTn id="11" dur="1000"/>
                                        <p:tgtEl>
                                          <p:spTgt spid="248836"/>
                                        </p:tgtEl>
                                      </p:cBhvr>
                                    </p:animEffect>
                                  </p:childTnLst>
                                </p:cTn>
                              </p:par>
                            </p:childTnLst>
                          </p:cTn>
                        </p:par>
                        <p:par>
                          <p:cTn id="12" fill="hold" nodeType="afterGroup">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248838"/>
                                        </p:tgtEl>
                                        <p:attrNameLst>
                                          <p:attrName>style.visibility</p:attrName>
                                        </p:attrNameLst>
                                      </p:cBhvr>
                                      <p:to>
                                        <p:strVal val="visible"/>
                                      </p:to>
                                    </p:set>
                                    <p:animEffect transition="in" filter="wipe(down)">
                                      <p:cBhvr>
                                        <p:cTn id="15" dur="1000"/>
                                        <p:tgtEl>
                                          <p:spTgt spid="2488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48839"/>
                                        </p:tgtEl>
                                        <p:attrNameLst>
                                          <p:attrName>style.visibility</p:attrName>
                                        </p:attrNameLst>
                                      </p:cBhvr>
                                      <p:to>
                                        <p:strVal val="visible"/>
                                      </p:to>
                                    </p:set>
                                    <p:animEffect transition="in" filter="wipe(down)">
                                      <p:cBhvr>
                                        <p:cTn id="20" dur="1000"/>
                                        <p:tgtEl>
                                          <p:spTgt spid="2488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8840"/>
                                        </p:tgtEl>
                                        <p:attrNameLst>
                                          <p:attrName>style.visibility</p:attrName>
                                        </p:attrNameLst>
                                      </p:cBhvr>
                                      <p:to>
                                        <p:strVal val="visible"/>
                                      </p:to>
                                    </p:set>
                                    <p:animEffect transition="in" filter="wipe(left)">
                                      <p:cBhvr>
                                        <p:cTn id="25" dur="1000"/>
                                        <p:tgtEl>
                                          <p:spTgt spid="248840"/>
                                        </p:tgtEl>
                                      </p:cBhvr>
                                    </p:animEffect>
                                  </p:childTnLst>
                                </p:cTn>
                              </p:par>
                            </p:childTnLst>
                          </p:cTn>
                        </p:par>
                        <p:par>
                          <p:cTn id="26" fill="hold" nodeType="afterGroup">
                            <p:stCondLst>
                              <p:cond delay="1000"/>
                            </p:stCondLst>
                            <p:childTnLst>
                              <p:par>
                                <p:cTn id="27" presetID="1" presetClass="exit" presetSubtype="0" fill="hold" grpId="1" nodeType="afterEffect">
                                  <p:stCondLst>
                                    <p:cond delay="0"/>
                                  </p:stCondLst>
                                  <p:childTnLst>
                                    <p:set>
                                      <p:cBhvr>
                                        <p:cTn id="28" dur="1" fill="hold">
                                          <p:stCondLst>
                                            <p:cond delay="0"/>
                                          </p:stCondLst>
                                        </p:cTn>
                                        <p:tgtEl>
                                          <p:spTgt spid="24883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48839"/>
                                        </p:tgtEl>
                                        <p:attrNameLst>
                                          <p:attrName>style.visibility</p:attrName>
                                        </p:attrNameLst>
                                      </p:cBhvr>
                                      <p:to>
                                        <p:strVal val="hidden"/>
                                      </p:to>
                                    </p:set>
                                  </p:childTnLst>
                                </p:cTn>
                              </p:par>
                            </p:childTnLst>
                          </p:cTn>
                        </p:par>
                        <p:par>
                          <p:cTn id="31" fill="hold" nodeType="afterGroup">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48841"/>
                                        </p:tgtEl>
                                        <p:attrNameLst>
                                          <p:attrName>style.visibility</p:attrName>
                                        </p:attrNameLst>
                                      </p:cBhvr>
                                      <p:to>
                                        <p:strVal val="visible"/>
                                      </p:to>
                                    </p:set>
                                    <p:animEffect transition="in" filter="wipe(down)">
                                      <p:cBhvr>
                                        <p:cTn id="34" dur="1000"/>
                                        <p:tgtEl>
                                          <p:spTgt spid="24884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48842"/>
                                        </p:tgtEl>
                                        <p:attrNameLst>
                                          <p:attrName>style.visibility</p:attrName>
                                        </p:attrNameLst>
                                      </p:cBhvr>
                                      <p:to>
                                        <p:strVal val="visible"/>
                                      </p:to>
                                    </p:set>
                                    <p:animEffect transition="in" filter="wipe(down)">
                                      <p:cBhvr>
                                        <p:cTn id="37" dur="1000"/>
                                        <p:tgtEl>
                                          <p:spTgt spid="2488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8843"/>
                                        </p:tgtEl>
                                        <p:attrNameLst>
                                          <p:attrName>style.visibility</p:attrName>
                                        </p:attrNameLst>
                                      </p:cBhvr>
                                      <p:to>
                                        <p:strVal val="visible"/>
                                      </p:to>
                                    </p:set>
                                    <p:animEffect transition="in" filter="wipe(down)">
                                      <p:cBhvr>
                                        <p:cTn id="42" dur="1000"/>
                                        <p:tgtEl>
                                          <p:spTgt spid="24884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48844"/>
                                        </p:tgtEl>
                                        <p:attrNameLst>
                                          <p:attrName>style.visibility</p:attrName>
                                        </p:attrNameLst>
                                      </p:cBhvr>
                                      <p:to>
                                        <p:strVal val="visible"/>
                                      </p:to>
                                    </p:set>
                                    <p:animEffect transition="in" filter="wipe(down)">
                                      <p:cBhvr>
                                        <p:cTn id="45" dur="1000"/>
                                        <p:tgtEl>
                                          <p:spTgt spid="24884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48845"/>
                                        </p:tgtEl>
                                        <p:attrNameLst>
                                          <p:attrName>style.visibility</p:attrName>
                                        </p:attrNameLst>
                                      </p:cBhvr>
                                      <p:to>
                                        <p:strVal val="visible"/>
                                      </p:to>
                                    </p:set>
                                    <p:animEffect transition="in" filter="wipe(left)">
                                      <p:cBhvr>
                                        <p:cTn id="50" dur="1000"/>
                                        <p:tgtEl>
                                          <p:spTgt spid="248845"/>
                                        </p:tgtEl>
                                      </p:cBhvr>
                                    </p:animEffect>
                                  </p:childTnLst>
                                </p:cTn>
                              </p:par>
                            </p:childTnLst>
                          </p:cTn>
                        </p:par>
                        <p:par>
                          <p:cTn id="51" fill="hold" nodeType="afterGroup">
                            <p:stCondLst>
                              <p:cond delay="1000"/>
                            </p:stCondLst>
                            <p:childTnLst>
                              <p:par>
                                <p:cTn id="52" presetID="1" presetClass="exit" presetSubtype="0" fill="hold" grpId="1" nodeType="afterEffect">
                                  <p:stCondLst>
                                    <p:cond delay="0"/>
                                  </p:stCondLst>
                                  <p:childTnLst>
                                    <p:set>
                                      <p:cBhvr>
                                        <p:cTn id="53" dur="1" fill="hold">
                                          <p:stCondLst>
                                            <p:cond delay="0"/>
                                          </p:stCondLst>
                                        </p:cTn>
                                        <p:tgtEl>
                                          <p:spTgt spid="248841"/>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48843"/>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24884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248844"/>
                                        </p:tgtEl>
                                        <p:attrNameLst>
                                          <p:attrName>style.visibility</p:attrName>
                                        </p:attrNameLst>
                                      </p:cBhvr>
                                      <p:to>
                                        <p:strVal val="hidden"/>
                                      </p:to>
                                    </p:set>
                                  </p:childTnLst>
                                </p:cTn>
                              </p:par>
                            </p:childTnLst>
                          </p:cTn>
                        </p:par>
                        <p:par>
                          <p:cTn id="60" fill="hold" nodeType="afterGroup">
                            <p:stCondLst>
                              <p:cond delay="1000"/>
                            </p:stCondLst>
                            <p:childTnLst>
                              <p:par>
                                <p:cTn id="61" presetID="22" presetClass="entr" presetSubtype="4" fill="hold" grpId="2" nodeType="afterEffect">
                                  <p:stCondLst>
                                    <p:cond delay="0"/>
                                  </p:stCondLst>
                                  <p:childTnLst>
                                    <p:set>
                                      <p:cBhvr>
                                        <p:cTn id="62" dur="1" fill="hold">
                                          <p:stCondLst>
                                            <p:cond delay="0"/>
                                          </p:stCondLst>
                                        </p:cTn>
                                        <p:tgtEl>
                                          <p:spTgt spid="248841"/>
                                        </p:tgtEl>
                                        <p:attrNameLst>
                                          <p:attrName>style.visibility</p:attrName>
                                        </p:attrNameLst>
                                      </p:cBhvr>
                                      <p:to>
                                        <p:strVal val="visible"/>
                                      </p:to>
                                    </p:set>
                                    <p:animEffect transition="in" filter="wipe(down)">
                                      <p:cBhvr>
                                        <p:cTn id="63" dur="500"/>
                                        <p:tgtEl>
                                          <p:spTgt spid="24884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8846"/>
                                        </p:tgtEl>
                                        <p:attrNameLst>
                                          <p:attrName>style.visibility</p:attrName>
                                        </p:attrNameLst>
                                      </p:cBhvr>
                                      <p:to>
                                        <p:strVal val="visible"/>
                                      </p:to>
                                    </p:set>
                                    <p:animEffect transition="in" filter="wipe(down)">
                                      <p:cBhvr>
                                        <p:cTn id="66" dur="1000"/>
                                        <p:tgtEl>
                                          <p:spTgt spid="24884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48847"/>
                                        </p:tgtEl>
                                        <p:attrNameLst>
                                          <p:attrName>style.visibility</p:attrName>
                                        </p:attrNameLst>
                                      </p:cBhvr>
                                      <p:to>
                                        <p:strVal val="visible"/>
                                      </p:to>
                                    </p:set>
                                    <p:animEffect transition="in" filter="wipe(down)">
                                      <p:cBhvr>
                                        <p:cTn id="71" dur="1000"/>
                                        <p:tgtEl>
                                          <p:spTgt spid="248847"/>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48848"/>
                                        </p:tgtEl>
                                        <p:attrNameLst>
                                          <p:attrName>style.visibility</p:attrName>
                                        </p:attrNameLst>
                                      </p:cBhvr>
                                      <p:to>
                                        <p:strVal val="visible"/>
                                      </p:to>
                                    </p:set>
                                    <p:animEffect transition="in" filter="wipe(down)">
                                      <p:cBhvr>
                                        <p:cTn id="74" dur="1000"/>
                                        <p:tgtEl>
                                          <p:spTgt spid="2488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48849"/>
                                        </p:tgtEl>
                                        <p:attrNameLst>
                                          <p:attrName>style.visibility</p:attrName>
                                        </p:attrNameLst>
                                      </p:cBhvr>
                                      <p:to>
                                        <p:strVal val="visible"/>
                                      </p:to>
                                    </p:set>
                                    <p:animEffect transition="in" filter="wipe(left)">
                                      <p:cBhvr>
                                        <p:cTn id="79" dur="1000"/>
                                        <p:tgtEl>
                                          <p:spTgt spid="248849"/>
                                        </p:tgtEl>
                                      </p:cBhvr>
                                    </p:animEffect>
                                  </p:childTnLst>
                                </p:cTn>
                              </p:par>
                            </p:childTnLst>
                          </p:cTn>
                        </p:par>
                        <p:par>
                          <p:cTn id="80" fill="hold" nodeType="afterGroup">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248852"/>
                                        </p:tgtEl>
                                        <p:attrNameLst>
                                          <p:attrName>style.visibility</p:attrName>
                                        </p:attrNameLst>
                                      </p:cBhvr>
                                      <p:to>
                                        <p:strVal val="visible"/>
                                      </p:to>
                                    </p:set>
                                    <p:animEffect transition="in" filter="wipe(left)">
                                      <p:cBhvr>
                                        <p:cTn id="83" dur="1000"/>
                                        <p:tgtEl>
                                          <p:spTgt spid="248852"/>
                                        </p:tgtEl>
                                      </p:cBhvr>
                                    </p:animEffect>
                                  </p:childTnLst>
                                </p:cTn>
                              </p:par>
                            </p:childTnLst>
                          </p:cTn>
                        </p:par>
                        <p:par>
                          <p:cTn id="84" fill="hold" nodeType="afterGroup">
                            <p:stCondLst>
                              <p:cond delay="2000"/>
                            </p:stCondLst>
                            <p:childTnLst>
                              <p:par>
                                <p:cTn id="85" presetID="22" presetClass="entr" presetSubtype="8" fill="hold" grpId="0" nodeType="afterEffect">
                                  <p:stCondLst>
                                    <p:cond delay="0"/>
                                  </p:stCondLst>
                                  <p:childTnLst>
                                    <p:set>
                                      <p:cBhvr>
                                        <p:cTn id="86" dur="1" fill="hold">
                                          <p:stCondLst>
                                            <p:cond delay="0"/>
                                          </p:stCondLst>
                                        </p:cTn>
                                        <p:tgtEl>
                                          <p:spTgt spid="248850"/>
                                        </p:tgtEl>
                                        <p:attrNameLst>
                                          <p:attrName>style.visibility</p:attrName>
                                        </p:attrNameLst>
                                      </p:cBhvr>
                                      <p:to>
                                        <p:strVal val="visible"/>
                                      </p:to>
                                    </p:set>
                                    <p:animEffect transition="in" filter="wipe(left)">
                                      <p:cBhvr>
                                        <p:cTn id="87" dur="1000"/>
                                        <p:tgtEl>
                                          <p:spTgt spid="248850"/>
                                        </p:tgtEl>
                                      </p:cBhvr>
                                    </p:animEffect>
                                  </p:childTnLst>
                                </p:cTn>
                              </p:par>
                            </p:childTnLst>
                          </p:cTn>
                        </p:par>
                        <p:par>
                          <p:cTn id="88" fill="hold" nodeType="afterGroup">
                            <p:stCondLst>
                              <p:cond delay="3000"/>
                            </p:stCondLst>
                            <p:childTnLst>
                              <p:par>
                                <p:cTn id="89" presetID="22" presetClass="entr" presetSubtype="8" fill="hold" grpId="0" nodeType="afterEffect">
                                  <p:stCondLst>
                                    <p:cond delay="0"/>
                                  </p:stCondLst>
                                  <p:childTnLst>
                                    <p:set>
                                      <p:cBhvr>
                                        <p:cTn id="90" dur="1" fill="hold">
                                          <p:stCondLst>
                                            <p:cond delay="0"/>
                                          </p:stCondLst>
                                        </p:cTn>
                                        <p:tgtEl>
                                          <p:spTgt spid="248853"/>
                                        </p:tgtEl>
                                        <p:attrNameLst>
                                          <p:attrName>style.visibility</p:attrName>
                                        </p:attrNameLst>
                                      </p:cBhvr>
                                      <p:to>
                                        <p:strVal val="visible"/>
                                      </p:to>
                                    </p:set>
                                    <p:animEffect transition="in" filter="wipe(left)">
                                      <p:cBhvr>
                                        <p:cTn id="91" dur="1000"/>
                                        <p:tgtEl>
                                          <p:spTgt spid="248853"/>
                                        </p:tgtEl>
                                      </p:cBhvr>
                                    </p:animEffect>
                                  </p:childTnLst>
                                </p:cTn>
                              </p:par>
                            </p:childTnLst>
                          </p:cTn>
                        </p:par>
                        <p:par>
                          <p:cTn id="92" fill="hold" nodeType="afterGroup">
                            <p:stCondLst>
                              <p:cond delay="4000"/>
                            </p:stCondLst>
                            <p:childTnLst>
                              <p:par>
                                <p:cTn id="93" presetID="22" presetClass="entr" presetSubtype="8" fill="hold" grpId="0" nodeType="afterEffect">
                                  <p:stCondLst>
                                    <p:cond delay="0"/>
                                  </p:stCondLst>
                                  <p:childTnLst>
                                    <p:set>
                                      <p:cBhvr>
                                        <p:cTn id="94" dur="1" fill="hold">
                                          <p:stCondLst>
                                            <p:cond delay="0"/>
                                          </p:stCondLst>
                                        </p:cTn>
                                        <p:tgtEl>
                                          <p:spTgt spid="248851"/>
                                        </p:tgtEl>
                                        <p:attrNameLst>
                                          <p:attrName>style.visibility</p:attrName>
                                        </p:attrNameLst>
                                      </p:cBhvr>
                                      <p:to>
                                        <p:strVal val="visible"/>
                                      </p:to>
                                    </p:set>
                                    <p:animEffect transition="in" filter="wipe(left)">
                                      <p:cBhvr>
                                        <p:cTn id="95" dur="1000"/>
                                        <p:tgtEl>
                                          <p:spTgt spid="24885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48841"/>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248846"/>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248847"/>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248848"/>
                                        </p:tgtEl>
                                        <p:attrNameLst>
                                          <p:attrName>style.visibility</p:attrName>
                                        </p:attrNameLst>
                                      </p:cBhvr>
                                      <p:to>
                                        <p:strVal val="hidden"/>
                                      </p:to>
                                    </p:set>
                                  </p:childTnLst>
                                </p:cTn>
                              </p:par>
                            </p:childTnLst>
                          </p:cTn>
                        </p:par>
                        <p:par>
                          <p:cTn id="106" fill="hold" nodeType="afterGroup">
                            <p:stCondLst>
                              <p:cond delay="0"/>
                            </p:stCondLst>
                            <p:childTnLst>
                              <p:par>
                                <p:cTn id="107" presetID="22" presetClass="entr" presetSubtype="4" fill="hold" grpId="2" nodeType="afterEffect">
                                  <p:stCondLst>
                                    <p:cond delay="0"/>
                                  </p:stCondLst>
                                  <p:childTnLst>
                                    <p:set>
                                      <p:cBhvr>
                                        <p:cTn id="108" dur="1" fill="hold">
                                          <p:stCondLst>
                                            <p:cond delay="0"/>
                                          </p:stCondLst>
                                        </p:cTn>
                                        <p:tgtEl>
                                          <p:spTgt spid="248843"/>
                                        </p:tgtEl>
                                        <p:attrNameLst>
                                          <p:attrName>style.visibility</p:attrName>
                                        </p:attrNameLst>
                                      </p:cBhvr>
                                      <p:to>
                                        <p:strVal val="visible"/>
                                      </p:to>
                                    </p:set>
                                    <p:animEffect transition="in" filter="wipe(down)">
                                      <p:cBhvr>
                                        <p:cTn id="109" dur="1000"/>
                                        <p:tgtEl>
                                          <p:spTgt spid="248843"/>
                                        </p:tgtEl>
                                      </p:cBhvr>
                                    </p:animEffect>
                                  </p:childTnLst>
                                </p:cTn>
                              </p:par>
                            </p:childTnLst>
                          </p:cTn>
                        </p:par>
                        <p:par>
                          <p:cTn id="110" fill="hold" nodeType="afterGroup">
                            <p:stCondLst>
                              <p:cond delay="1000"/>
                            </p:stCondLst>
                            <p:childTnLst>
                              <p:par>
                                <p:cTn id="111" presetID="22" presetClass="entr" presetSubtype="8" fill="hold" nodeType="afterEffect">
                                  <p:stCondLst>
                                    <p:cond delay="0"/>
                                  </p:stCondLst>
                                  <p:childTnLst>
                                    <p:set>
                                      <p:cBhvr>
                                        <p:cTn id="112" dur="1" fill="hold">
                                          <p:stCondLst>
                                            <p:cond delay="0"/>
                                          </p:stCondLst>
                                        </p:cTn>
                                        <p:tgtEl>
                                          <p:spTgt spid="248856"/>
                                        </p:tgtEl>
                                        <p:attrNameLst>
                                          <p:attrName>style.visibility</p:attrName>
                                        </p:attrNameLst>
                                      </p:cBhvr>
                                      <p:to>
                                        <p:strVal val="visible"/>
                                      </p:to>
                                    </p:set>
                                    <p:animEffect transition="in" filter="wipe(left)">
                                      <p:cBhvr>
                                        <p:cTn id="113" dur="2000"/>
                                        <p:tgtEl>
                                          <p:spTgt spid="24885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grpId="2" nodeType="clickEffect">
                                  <p:stCondLst>
                                    <p:cond delay="0"/>
                                  </p:stCondLst>
                                  <p:childTnLst>
                                    <p:set>
                                      <p:cBhvr>
                                        <p:cTn id="117" dur="1" fill="hold">
                                          <p:stCondLst>
                                            <p:cond delay="0"/>
                                          </p:stCondLst>
                                        </p:cTn>
                                        <p:tgtEl>
                                          <p:spTgt spid="248844"/>
                                        </p:tgtEl>
                                        <p:attrNameLst>
                                          <p:attrName>style.visibility</p:attrName>
                                        </p:attrNameLst>
                                      </p:cBhvr>
                                      <p:to>
                                        <p:strVal val="visible"/>
                                      </p:to>
                                    </p:set>
                                    <p:animEffect transition="in" filter="wipe(down)">
                                      <p:cBhvr>
                                        <p:cTn id="118" dur="1000"/>
                                        <p:tgtEl>
                                          <p:spTgt spid="248844"/>
                                        </p:tgtEl>
                                      </p:cBhvr>
                                    </p:animEffect>
                                  </p:childTnLst>
                                </p:cTn>
                              </p:par>
                            </p:childTnLst>
                          </p:cTn>
                        </p:par>
                        <p:par>
                          <p:cTn id="119" fill="hold" nodeType="afterGroup">
                            <p:stCondLst>
                              <p:cond delay="1000"/>
                            </p:stCondLst>
                            <p:childTnLst>
                              <p:par>
                                <p:cTn id="120" presetID="22" presetClass="entr" presetSubtype="8" fill="hold" nodeType="afterEffect">
                                  <p:stCondLst>
                                    <p:cond delay="0"/>
                                  </p:stCondLst>
                                  <p:childTnLst>
                                    <p:set>
                                      <p:cBhvr>
                                        <p:cTn id="121" dur="1" fill="hold">
                                          <p:stCondLst>
                                            <p:cond delay="0"/>
                                          </p:stCondLst>
                                        </p:cTn>
                                        <p:tgtEl>
                                          <p:spTgt spid="248854"/>
                                        </p:tgtEl>
                                        <p:attrNameLst>
                                          <p:attrName>style.visibility</p:attrName>
                                        </p:attrNameLst>
                                      </p:cBhvr>
                                      <p:to>
                                        <p:strVal val="visible"/>
                                      </p:to>
                                    </p:set>
                                    <p:animEffect transition="in" filter="wipe(left)">
                                      <p:cBhvr>
                                        <p:cTn id="122" dur="2000"/>
                                        <p:tgtEl>
                                          <p:spTgt spid="24885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248855"/>
                                        </p:tgtEl>
                                        <p:attrNameLst>
                                          <p:attrName>style.visibility</p:attrName>
                                        </p:attrNameLst>
                                      </p:cBhvr>
                                      <p:to>
                                        <p:strVal val="visible"/>
                                      </p:to>
                                    </p:set>
                                    <p:animEffect transition="in" filter="wipe(left)">
                                      <p:cBhvr>
                                        <p:cTn id="127" dur="2000"/>
                                        <p:tgtEl>
                                          <p:spTgt spid="248855"/>
                                        </p:tgtEl>
                                      </p:cBhvr>
                                    </p:animEffect>
                                  </p:childTnLst>
                                </p:cTn>
                              </p:par>
                            </p:childTnLst>
                          </p:cTn>
                        </p:par>
                        <p:par>
                          <p:cTn id="128" fill="hold" nodeType="afterGroup">
                            <p:stCondLst>
                              <p:cond delay="2000"/>
                            </p:stCondLst>
                            <p:childTnLst>
                              <p:par>
                                <p:cTn id="129" presetID="22" presetClass="entr" presetSubtype="8" fill="hold" grpId="0" nodeType="afterEffect">
                                  <p:stCondLst>
                                    <p:cond delay="0"/>
                                  </p:stCondLst>
                                  <p:childTnLst>
                                    <p:set>
                                      <p:cBhvr>
                                        <p:cTn id="130" dur="1" fill="hold">
                                          <p:stCondLst>
                                            <p:cond delay="0"/>
                                          </p:stCondLst>
                                        </p:cTn>
                                        <p:tgtEl>
                                          <p:spTgt spid="248858"/>
                                        </p:tgtEl>
                                        <p:attrNameLst>
                                          <p:attrName>style.visibility</p:attrName>
                                        </p:attrNameLst>
                                      </p:cBhvr>
                                      <p:to>
                                        <p:strVal val="visible"/>
                                      </p:to>
                                    </p:set>
                                    <p:animEffect transition="in" filter="wipe(left)">
                                      <p:cBhvr>
                                        <p:cTn id="131" dur="1000"/>
                                        <p:tgtEl>
                                          <p:spTgt spid="248858"/>
                                        </p:tgtEl>
                                      </p:cBhvr>
                                    </p:animEffect>
                                  </p:childTnLst>
                                </p:cTn>
                              </p:par>
                            </p:childTnLst>
                          </p:cTn>
                        </p:par>
                        <p:par>
                          <p:cTn id="132" fill="hold" nodeType="afterGroup">
                            <p:stCondLst>
                              <p:cond delay="3000"/>
                            </p:stCondLst>
                            <p:childTnLst>
                              <p:par>
                                <p:cTn id="133" presetID="22" presetClass="entr" presetSubtype="8" fill="hold" grpId="0" nodeType="afterEffect">
                                  <p:stCondLst>
                                    <p:cond delay="0"/>
                                  </p:stCondLst>
                                  <p:childTnLst>
                                    <p:set>
                                      <p:cBhvr>
                                        <p:cTn id="134" dur="1" fill="hold">
                                          <p:stCondLst>
                                            <p:cond delay="0"/>
                                          </p:stCondLst>
                                        </p:cTn>
                                        <p:tgtEl>
                                          <p:spTgt spid="248857"/>
                                        </p:tgtEl>
                                        <p:attrNameLst>
                                          <p:attrName>style.visibility</p:attrName>
                                        </p:attrNameLst>
                                      </p:cBhvr>
                                      <p:to>
                                        <p:strVal val="visible"/>
                                      </p:to>
                                    </p:set>
                                    <p:animEffect transition="in" filter="wipe(left)">
                                      <p:cBhvr>
                                        <p:cTn id="135" dur="1000"/>
                                        <p:tgtEl>
                                          <p:spTgt spid="24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p:bldP spid="248838" grpId="0" animBg="1"/>
      <p:bldP spid="248838" grpId="1" animBg="1"/>
      <p:bldP spid="248839" grpId="0" animBg="1"/>
      <p:bldP spid="248839" grpId="1" animBg="1"/>
      <p:bldP spid="248840" grpId="0"/>
      <p:bldP spid="248841" grpId="0" animBg="1"/>
      <p:bldP spid="248841" grpId="1" animBg="1"/>
      <p:bldP spid="248841" grpId="2" animBg="1"/>
      <p:bldP spid="248841" grpId="3" animBg="1"/>
      <p:bldP spid="248842" grpId="0" animBg="1"/>
      <p:bldP spid="248842" grpId="1" animBg="1"/>
      <p:bldP spid="248843" grpId="0" animBg="1"/>
      <p:bldP spid="248843" grpId="1" animBg="1"/>
      <p:bldP spid="248843" grpId="2" animBg="1"/>
      <p:bldP spid="248844" grpId="0" animBg="1"/>
      <p:bldP spid="248844" grpId="1" animBg="1"/>
      <p:bldP spid="248844" grpId="2" animBg="1"/>
      <p:bldP spid="248845" grpId="0"/>
      <p:bldP spid="248846" grpId="0" animBg="1"/>
      <p:bldP spid="248846" grpId="1" animBg="1"/>
      <p:bldP spid="248847" grpId="0" animBg="1"/>
      <p:bldP spid="248847" grpId="1" animBg="1"/>
      <p:bldP spid="248848" grpId="0" animBg="1"/>
      <p:bldP spid="248848" grpId="1" animBg="1"/>
      <p:bldP spid="248849" grpId="0"/>
      <p:bldP spid="248850" grpId="0"/>
      <p:bldP spid="248851" grpId="0"/>
      <p:bldP spid="248852" grpId="0" animBg="1"/>
      <p:bldP spid="248853" grpId="0" animBg="1"/>
      <p:bldP spid="248857" grpId="0"/>
      <p:bldP spid="24885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rrowheads="1"/>
          </p:cNvSpPr>
          <p:nvPr>
            <p:ph type="title"/>
          </p:nvPr>
        </p:nvSpPr>
        <p:spPr/>
        <p:txBody>
          <a:bodyPr/>
          <a:lstStyle/>
          <a:p>
            <a:r>
              <a:rPr lang="en-US" altLang="zh-CN" b="1"/>
              <a:t>1.3.3  </a:t>
            </a:r>
            <a:r>
              <a:rPr lang="zh-CN" altLang="en-US" b="1"/>
              <a:t>逻辑函数的化简</a:t>
            </a:r>
          </a:p>
        </p:txBody>
      </p:sp>
      <p:sp>
        <p:nvSpPr>
          <p:cNvPr id="249859" name="Rectangle 3"/>
          <p:cNvSpPr>
            <a:spLocks noGrp="1" noRot="1" noChangeArrowheads="1"/>
          </p:cNvSpPr>
          <p:nvPr>
            <p:ph type="body" idx="1"/>
          </p:nvPr>
        </p:nvSpPr>
        <p:spPr/>
        <p:txBody>
          <a:bodyPr/>
          <a:lstStyle/>
          <a:p>
            <a:r>
              <a:rPr lang="en-US" altLang="zh-CN" b="1"/>
              <a:t>5</a:t>
            </a:r>
            <a:r>
              <a:rPr lang="zh-CN" altLang="en-US" b="1"/>
              <a:t>．用卡诺图表示逻辑函数</a:t>
            </a:r>
          </a:p>
          <a:p>
            <a:pPr lvl="1">
              <a:buFont typeface="Wingdings" pitchFamily="2" charset="2"/>
              <a:buNone/>
            </a:pPr>
            <a:r>
              <a:rPr lang="zh-CN" altLang="en-US" b="1"/>
              <a:t>画卡诺图的步骤：</a:t>
            </a:r>
          </a:p>
        </p:txBody>
      </p:sp>
      <p:sp>
        <p:nvSpPr>
          <p:cNvPr id="249860" name="Text Box 4"/>
          <p:cNvSpPr txBox="1">
            <a:spLocks noChangeArrowheads="1"/>
          </p:cNvSpPr>
          <p:nvPr/>
        </p:nvSpPr>
        <p:spPr bwMode="auto">
          <a:xfrm>
            <a:off x="911225" y="2638425"/>
            <a:ext cx="64897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chemeClr val="tx1"/>
                </a:solidFill>
              </a:rPr>
              <a:t>(1) </a:t>
            </a:r>
            <a:r>
              <a:rPr lang="zh-CN" altLang="en-US" sz="2800">
                <a:solidFill>
                  <a:schemeClr val="tx1"/>
                </a:solidFill>
              </a:rPr>
              <a:t>根据变量个数画出相应的卡诺图；</a:t>
            </a:r>
          </a:p>
        </p:txBody>
      </p:sp>
      <p:sp>
        <p:nvSpPr>
          <p:cNvPr id="249861" name="Text Box 5"/>
          <p:cNvSpPr txBox="1">
            <a:spLocks noChangeArrowheads="1"/>
          </p:cNvSpPr>
          <p:nvPr/>
        </p:nvSpPr>
        <p:spPr bwMode="auto">
          <a:xfrm>
            <a:off x="911225" y="3281363"/>
            <a:ext cx="8232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a:solidFill>
                  <a:schemeClr val="tx1"/>
                </a:solidFill>
              </a:rPr>
              <a:t>(2) </a:t>
            </a:r>
            <a:r>
              <a:rPr lang="zh-CN" altLang="en-US" sz="2800">
                <a:solidFill>
                  <a:schemeClr val="tx1"/>
                </a:solidFill>
              </a:rPr>
              <a:t>列函数真值表或将函数化为最小项之和的形式；</a:t>
            </a:r>
          </a:p>
        </p:txBody>
      </p:sp>
      <p:sp>
        <p:nvSpPr>
          <p:cNvPr id="249862" name="Text Box 6"/>
          <p:cNvSpPr txBox="1">
            <a:spLocks noChangeArrowheads="1"/>
          </p:cNvSpPr>
          <p:nvPr/>
        </p:nvSpPr>
        <p:spPr bwMode="auto">
          <a:xfrm>
            <a:off x="0" y="3716338"/>
            <a:ext cx="9105900" cy="128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40000"/>
              </a:lnSpc>
              <a:spcBef>
                <a:spcPct val="0"/>
              </a:spcBef>
              <a:buSzTx/>
            </a:pPr>
            <a:r>
              <a:rPr lang="zh-CN" altLang="en-US" sz="2800">
                <a:solidFill>
                  <a:schemeClr val="tx1"/>
                </a:solidFill>
              </a:rPr>
              <a:t>          </a:t>
            </a:r>
            <a:r>
              <a:rPr lang="en-US" altLang="zh-CN" sz="2800">
                <a:solidFill>
                  <a:schemeClr val="tx1"/>
                </a:solidFill>
              </a:rPr>
              <a:t>(3) </a:t>
            </a:r>
            <a:r>
              <a:rPr lang="zh-CN" altLang="en-US" sz="2800">
                <a:solidFill>
                  <a:schemeClr val="tx1"/>
                </a:solidFill>
              </a:rPr>
              <a:t>在卡诺图上与这些最小项对应的位置上填入 </a:t>
            </a:r>
            <a:r>
              <a:rPr lang="en-US" altLang="zh-CN" sz="2800">
                <a:solidFill>
                  <a:schemeClr val="tx1"/>
                </a:solidFill>
              </a:rPr>
              <a:t>1 </a:t>
            </a:r>
            <a:r>
              <a:rPr lang="zh-CN" altLang="en-US" sz="2800">
                <a:solidFill>
                  <a:schemeClr val="tx1"/>
                </a:solidFill>
              </a:rPr>
              <a:t>，  其余位置填 </a:t>
            </a:r>
            <a:r>
              <a:rPr lang="en-US" altLang="zh-CN" sz="2800">
                <a:solidFill>
                  <a:schemeClr val="tx1"/>
                </a:solidFill>
              </a:rPr>
              <a:t>0 </a:t>
            </a:r>
            <a:r>
              <a:rPr lang="zh-CN" altLang="en-US" sz="2800">
                <a:solidFill>
                  <a:schemeClr val="tx1"/>
                </a:solidFill>
              </a:rPr>
              <a:t>或不填。</a:t>
            </a:r>
          </a:p>
        </p:txBody>
      </p:sp>
      <p:sp>
        <p:nvSpPr>
          <p:cNvPr id="249863" name="AutoShape 7">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49860">
                                            <p:txEl>
                                              <p:pRg st="0" end="0"/>
                                            </p:txEl>
                                          </p:spTgt>
                                        </p:tgtEl>
                                        <p:attrNameLst>
                                          <p:attrName>style.visibility</p:attrName>
                                        </p:attrNameLst>
                                      </p:cBhvr>
                                      <p:to>
                                        <p:strVal val="visible"/>
                                      </p:to>
                                    </p:set>
                                    <p:animEffect transition="in" filter="wipe(up)">
                                      <p:cBhvr>
                                        <p:cTn id="7" dur="75"/>
                                        <p:tgtEl>
                                          <p:spTgt spid="2498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49861">
                                            <p:txEl>
                                              <p:pRg st="0" end="0"/>
                                            </p:txEl>
                                          </p:spTgt>
                                        </p:tgtEl>
                                        <p:attrNameLst>
                                          <p:attrName>style.visibility</p:attrName>
                                        </p:attrNameLst>
                                      </p:cBhvr>
                                      <p:to>
                                        <p:strVal val="visible"/>
                                      </p:to>
                                    </p:set>
                                    <p:animEffect transition="in" filter="wipe(up)">
                                      <p:cBhvr>
                                        <p:cTn id="12" dur="75"/>
                                        <p:tgtEl>
                                          <p:spTgt spid="24986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49862">
                                            <p:txEl>
                                              <p:pRg st="0" end="0"/>
                                            </p:txEl>
                                          </p:spTgt>
                                        </p:tgtEl>
                                        <p:attrNameLst>
                                          <p:attrName>style.visibility</p:attrName>
                                        </p:attrNameLst>
                                      </p:cBhvr>
                                      <p:to>
                                        <p:strVal val="visible"/>
                                      </p:to>
                                    </p:set>
                                    <p:animEffect transition="in" filter="wipe(up)">
                                      <p:cBhvr>
                                        <p:cTn id="17" dur="75"/>
                                        <p:tgtEl>
                                          <p:spTgt spid="2498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build="p" autoUpdateAnimBg="0"/>
      <p:bldP spid="249861" grpId="0" build="p" autoUpdateAnimBg="0"/>
      <p:bldP spid="249862"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rrowheads="1"/>
          </p:cNvSpPr>
          <p:nvPr>
            <p:ph type="title"/>
          </p:nvPr>
        </p:nvSpPr>
        <p:spPr>
          <a:xfrm>
            <a:off x="0" y="0"/>
            <a:ext cx="9144000" cy="1143000"/>
          </a:xfrm>
        </p:spPr>
        <p:txBody>
          <a:bodyPr/>
          <a:lstStyle/>
          <a:p>
            <a:r>
              <a:rPr lang="en-US" altLang="zh-CN" b="1"/>
              <a:t>【</a:t>
            </a:r>
            <a:r>
              <a:rPr lang="zh-CN" altLang="en-US" b="1">
                <a:ea typeface="黑体" pitchFamily="2" charset="-122"/>
              </a:rPr>
              <a:t>例</a:t>
            </a:r>
            <a:r>
              <a:rPr lang="en-US" altLang="zh-CN" b="1">
                <a:ea typeface="黑体" pitchFamily="2" charset="-122"/>
              </a:rPr>
              <a:t>1-18</a:t>
            </a:r>
            <a:r>
              <a:rPr lang="en-US" altLang="zh-CN" b="1"/>
              <a:t>】</a:t>
            </a:r>
            <a:r>
              <a:rPr lang="zh-CN" altLang="en-US" b="1"/>
              <a:t>画真值表对应的卡诺图</a:t>
            </a:r>
          </a:p>
        </p:txBody>
      </p:sp>
      <p:graphicFrame>
        <p:nvGraphicFramePr>
          <p:cNvPr id="250883" name="Group 3"/>
          <p:cNvGraphicFramePr>
            <a:graphicFrameLocks noGrp="1"/>
          </p:cNvGraphicFramePr>
          <p:nvPr>
            <p:ph idx="1"/>
          </p:nvPr>
        </p:nvGraphicFramePr>
        <p:xfrm>
          <a:off x="250825" y="1412875"/>
          <a:ext cx="4122738" cy="4753928"/>
        </p:xfrm>
        <a:graphic>
          <a:graphicData uri="http://schemas.openxmlformats.org/drawingml/2006/table">
            <a:tbl>
              <a:tblPr/>
              <a:tblGrid>
                <a:gridCol w="1133475"/>
                <a:gridCol w="1000125"/>
                <a:gridCol w="993775"/>
                <a:gridCol w="995363"/>
              </a:tblGrid>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Calibri" pitchFamily="34" charset="0"/>
                          <a:ea typeface="宋体" pitchFamily="2" charset="-122"/>
                          <a:cs typeface="Times New Roman" pitchFamily="18" charset="0"/>
                        </a:rPr>
                        <a:t>A</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Calibri" pitchFamily="34" charset="0"/>
                          <a:ea typeface="宋体" pitchFamily="2" charset="-122"/>
                          <a:cs typeface="Times New Roman" pitchFamily="18" charset="0"/>
                        </a:rPr>
                        <a:t>B</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Calibri" pitchFamily="34" charset="0"/>
                          <a:ea typeface="宋体" pitchFamily="2" charset="-122"/>
                          <a:cs typeface="Times New Roman" pitchFamily="18" charset="0"/>
                        </a:rPr>
                        <a:t>Y</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6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6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50935" name="Picture 55" descr="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565400"/>
            <a:ext cx="4176712"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936" name="AutoShape 56">
            <a:hlinkClick r:id="rId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wipe(up)">
                                      <p:cBhvr>
                                        <p:cTn id="7" dur="1000"/>
                                        <p:tgtEl>
                                          <p:spTgt spid="250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0935"/>
                                        </p:tgtEl>
                                        <p:attrNameLst>
                                          <p:attrName>style.visibility</p:attrName>
                                        </p:attrNameLst>
                                      </p:cBhvr>
                                      <p:to>
                                        <p:strVal val="visible"/>
                                      </p:to>
                                    </p:set>
                                    <p:animEffect transition="in" filter="wipe(left)">
                                      <p:cBhvr>
                                        <p:cTn id="12" dur="2000"/>
                                        <p:tgtEl>
                                          <p:spTgt spid="250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rrowheads="1"/>
          </p:cNvSpPr>
          <p:nvPr>
            <p:ph type="title"/>
          </p:nvPr>
        </p:nvSpPr>
        <p:spPr/>
        <p:txBody>
          <a:bodyPr/>
          <a:lstStyle/>
          <a:p>
            <a:r>
              <a:rPr lang="en-US" altLang="zh-CN" b="1"/>
              <a:t>【</a:t>
            </a:r>
            <a:r>
              <a:rPr lang="zh-CN" altLang="en-US" b="1">
                <a:ea typeface="黑体" pitchFamily="2" charset="-122"/>
              </a:rPr>
              <a:t>例</a:t>
            </a:r>
            <a:r>
              <a:rPr lang="en-US" altLang="zh-CN" b="1">
                <a:ea typeface="黑体" pitchFamily="2" charset="-122"/>
              </a:rPr>
              <a:t>1-19</a:t>
            </a:r>
            <a:r>
              <a:rPr lang="en-US" altLang="zh-CN" b="1"/>
              <a:t>】</a:t>
            </a:r>
            <a:r>
              <a:rPr lang="zh-CN" altLang="en-US" b="1"/>
              <a:t>画函数卡诺图</a:t>
            </a:r>
          </a:p>
        </p:txBody>
      </p:sp>
      <p:pic>
        <p:nvPicPr>
          <p:cNvPr id="251907" name="Picture 3" descr="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3789363"/>
            <a:ext cx="3671888" cy="2260600"/>
          </a:xfrm>
          <a:prstGeom prst="rect">
            <a:avLst/>
          </a:prstGeom>
          <a:noFill/>
          <a:extLst>
            <a:ext uri="{909E8E84-426E-40DD-AFC4-6F175D3DCCD1}">
              <a14:hiddenFill xmlns:a14="http://schemas.microsoft.com/office/drawing/2010/main">
                <a:solidFill>
                  <a:srgbClr val="FFFFFF"/>
                </a:solidFill>
              </a14:hiddenFill>
            </a:ext>
          </a:extLst>
        </p:spPr>
      </p:pic>
      <p:sp>
        <p:nvSpPr>
          <p:cNvPr id="251908" name="Rectangle 4"/>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1909"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1910" name="Object 6"/>
          <p:cNvGraphicFramePr>
            <a:graphicFrameLocks noChangeAspect="1"/>
          </p:cNvGraphicFramePr>
          <p:nvPr/>
        </p:nvGraphicFramePr>
        <p:xfrm>
          <a:off x="812800" y="2038350"/>
          <a:ext cx="6640513" cy="673100"/>
        </p:xfrm>
        <a:graphic>
          <a:graphicData uri="http://schemas.openxmlformats.org/presentationml/2006/ole">
            <mc:AlternateContent xmlns:mc="http://schemas.openxmlformats.org/markup-compatibility/2006">
              <mc:Choice xmlns:v="urn:schemas-microsoft-com:vml" Requires="v">
                <p:oleObj spid="_x0000_s251916" name="公式" r:id="rId4" imgW="2476440" imgH="241200" progId="Equation.3">
                  <p:embed/>
                </p:oleObj>
              </mc:Choice>
              <mc:Fallback>
                <p:oleObj name="公式" r:id="rId4" imgW="2476440" imgH="241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800" y="2038350"/>
                        <a:ext cx="6640513"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1" name="Object 7"/>
          <p:cNvGraphicFramePr>
            <a:graphicFrameLocks noChangeAspect="1"/>
          </p:cNvGraphicFramePr>
          <p:nvPr/>
        </p:nvGraphicFramePr>
        <p:xfrm>
          <a:off x="2771775" y="2852738"/>
          <a:ext cx="3263900" cy="636587"/>
        </p:xfrm>
        <a:graphic>
          <a:graphicData uri="http://schemas.openxmlformats.org/presentationml/2006/ole">
            <mc:AlternateContent xmlns:mc="http://schemas.openxmlformats.org/markup-compatibility/2006">
              <mc:Choice xmlns:v="urn:schemas-microsoft-com:vml" Requires="v">
                <p:oleObj spid="_x0000_s251917" name="公式" r:id="rId6" imgW="1218960" imgH="228600" progId="Equation.3">
                  <p:embed/>
                </p:oleObj>
              </mc:Choice>
              <mc:Fallback>
                <p:oleObj name="公式" r:id="rId6" imgW="121896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2852738"/>
                        <a:ext cx="32639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2" name="Rectangle 8"/>
          <p:cNvSpPr>
            <a:spLocks noGrp="1" noRot="1" noChangeArrowheads="1"/>
          </p:cNvSpPr>
          <p:nvPr>
            <p:ph type="body" idx="1"/>
          </p:nvPr>
        </p:nvSpPr>
        <p:spPr/>
        <p:txBody>
          <a:bodyPr/>
          <a:lstStyle/>
          <a:p>
            <a:r>
              <a:rPr lang="zh-CN" altLang="en-US" b="1"/>
              <a:t>标准与或式</a:t>
            </a:r>
          </a:p>
        </p:txBody>
      </p:sp>
      <p:sp>
        <p:nvSpPr>
          <p:cNvPr id="251913" name="AutoShape 9">
            <a:hlinkClick r:id="rId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51910"/>
                                        </p:tgtEl>
                                        <p:attrNameLst>
                                          <p:attrName>style.visibility</p:attrName>
                                        </p:attrNameLst>
                                      </p:cBhvr>
                                      <p:to>
                                        <p:strVal val="visible"/>
                                      </p:to>
                                    </p:set>
                                    <p:animEffect transition="in" filter="wipe(left)">
                                      <p:cBhvr>
                                        <p:cTn id="7" dur="1000"/>
                                        <p:tgtEl>
                                          <p:spTgt spid="251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1911"/>
                                        </p:tgtEl>
                                        <p:attrNameLst>
                                          <p:attrName>style.visibility</p:attrName>
                                        </p:attrNameLst>
                                      </p:cBhvr>
                                      <p:to>
                                        <p:strVal val="visible"/>
                                      </p:to>
                                    </p:set>
                                    <p:animEffect transition="in" filter="wipe(left)">
                                      <p:cBhvr>
                                        <p:cTn id="12" dur="1000"/>
                                        <p:tgtEl>
                                          <p:spTgt spid="2519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1907"/>
                                        </p:tgtEl>
                                        <p:attrNameLst>
                                          <p:attrName>style.visibility</p:attrName>
                                        </p:attrNameLst>
                                      </p:cBhvr>
                                      <p:to>
                                        <p:strVal val="visible"/>
                                      </p:to>
                                    </p:set>
                                    <p:animEffect transition="in" filter="wipe(left)">
                                      <p:cBhvr>
                                        <p:cTn id="17" dur="1000"/>
                                        <p:tgtEl>
                                          <p:spTgt spid="251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rrowheads="1"/>
          </p:cNvSpPr>
          <p:nvPr>
            <p:ph type="title"/>
          </p:nvPr>
        </p:nvSpPr>
        <p:spPr/>
        <p:txBody>
          <a:bodyPr/>
          <a:lstStyle/>
          <a:p>
            <a:r>
              <a:rPr lang="en-US" altLang="zh-CN" b="1"/>
              <a:t>【</a:t>
            </a:r>
            <a:r>
              <a:rPr lang="zh-CN" altLang="en-US" b="1"/>
              <a:t>例</a:t>
            </a:r>
            <a:r>
              <a:rPr lang="en-US" altLang="zh-CN" b="1"/>
              <a:t>1-20】  </a:t>
            </a:r>
            <a:r>
              <a:rPr lang="zh-CN" altLang="en-US" b="1"/>
              <a:t>画函数卡诺图</a:t>
            </a:r>
          </a:p>
        </p:txBody>
      </p:sp>
      <p:graphicFrame>
        <p:nvGraphicFramePr>
          <p:cNvPr id="252931" name="Object 3"/>
          <p:cNvGraphicFramePr>
            <a:graphicFrameLocks noChangeAspect="1"/>
          </p:cNvGraphicFramePr>
          <p:nvPr/>
        </p:nvGraphicFramePr>
        <p:xfrm>
          <a:off x="323850" y="1341438"/>
          <a:ext cx="8208963" cy="676275"/>
        </p:xfrm>
        <a:graphic>
          <a:graphicData uri="http://schemas.openxmlformats.org/presentationml/2006/ole">
            <mc:AlternateContent xmlns:mc="http://schemas.openxmlformats.org/markup-compatibility/2006">
              <mc:Choice xmlns:v="urn:schemas-microsoft-com:vml" Requires="v">
                <p:oleObj spid="_x0000_s252952" name="公式" r:id="rId3" imgW="2705100" imgH="228600" progId="Equation.3">
                  <p:embed/>
                </p:oleObj>
              </mc:Choice>
              <mc:Fallback>
                <p:oleObj name="公式" r:id="rId3" imgW="27051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41438"/>
                        <a:ext cx="8208963"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2932" name="Picture 4" descr="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420938"/>
            <a:ext cx="3600450"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933" name="Rectangle 5"/>
          <p:cNvSpPr>
            <a:spLocks noChangeArrowheads="1"/>
          </p:cNvSpPr>
          <p:nvPr/>
        </p:nvSpPr>
        <p:spPr bwMode="auto">
          <a:xfrm>
            <a:off x="3708400" y="3357563"/>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4" name="Rectangle 6"/>
          <p:cNvSpPr>
            <a:spLocks noChangeArrowheads="1"/>
          </p:cNvSpPr>
          <p:nvPr/>
        </p:nvSpPr>
        <p:spPr bwMode="auto">
          <a:xfrm>
            <a:off x="4356100" y="3357563"/>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5" name="Rectangle 7"/>
          <p:cNvSpPr>
            <a:spLocks noChangeArrowheads="1"/>
          </p:cNvSpPr>
          <p:nvPr/>
        </p:nvSpPr>
        <p:spPr bwMode="auto">
          <a:xfrm>
            <a:off x="5076825" y="3284538"/>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6" name="Rectangle 8"/>
          <p:cNvSpPr>
            <a:spLocks noChangeArrowheads="1"/>
          </p:cNvSpPr>
          <p:nvPr/>
        </p:nvSpPr>
        <p:spPr bwMode="auto">
          <a:xfrm>
            <a:off x="3059113" y="4005263"/>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7" name="Rectangle 9"/>
          <p:cNvSpPr>
            <a:spLocks noChangeArrowheads="1"/>
          </p:cNvSpPr>
          <p:nvPr/>
        </p:nvSpPr>
        <p:spPr bwMode="auto">
          <a:xfrm>
            <a:off x="3708400" y="4005263"/>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8" name="Rectangle 10"/>
          <p:cNvSpPr>
            <a:spLocks noChangeArrowheads="1"/>
          </p:cNvSpPr>
          <p:nvPr/>
        </p:nvSpPr>
        <p:spPr bwMode="auto">
          <a:xfrm>
            <a:off x="5076825" y="4005263"/>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9" name="Rectangle 11"/>
          <p:cNvSpPr>
            <a:spLocks noChangeArrowheads="1"/>
          </p:cNvSpPr>
          <p:nvPr/>
        </p:nvSpPr>
        <p:spPr bwMode="auto">
          <a:xfrm>
            <a:off x="3059113" y="4652963"/>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40" name="Rectangle 12"/>
          <p:cNvSpPr>
            <a:spLocks noChangeArrowheads="1"/>
          </p:cNvSpPr>
          <p:nvPr/>
        </p:nvSpPr>
        <p:spPr bwMode="auto">
          <a:xfrm>
            <a:off x="3708400" y="4724400"/>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41" name="Rectangle 13"/>
          <p:cNvSpPr>
            <a:spLocks noChangeArrowheads="1"/>
          </p:cNvSpPr>
          <p:nvPr/>
        </p:nvSpPr>
        <p:spPr bwMode="auto">
          <a:xfrm>
            <a:off x="4427538" y="4724400"/>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42" name="Rectangle 14"/>
          <p:cNvSpPr>
            <a:spLocks noChangeArrowheads="1"/>
          </p:cNvSpPr>
          <p:nvPr/>
        </p:nvSpPr>
        <p:spPr bwMode="auto">
          <a:xfrm>
            <a:off x="5076825" y="4724400"/>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43" name="Rectangle 15"/>
          <p:cNvSpPr>
            <a:spLocks noChangeArrowheads="1"/>
          </p:cNvSpPr>
          <p:nvPr/>
        </p:nvSpPr>
        <p:spPr bwMode="auto">
          <a:xfrm>
            <a:off x="4427538" y="5373688"/>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44" name="Rectangle 16"/>
          <p:cNvSpPr>
            <a:spLocks noChangeArrowheads="1"/>
          </p:cNvSpPr>
          <p:nvPr/>
        </p:nvSpPr>
        <p:spPr bwMode="auto">
          <a:xfrm>
            <a:off x="5076825" y="5373688"/>
            <a:ext cx="4349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45" name="Line 17"/>
          <p:cNvSpPr>
            <a:spLocks noChangeShapeType="1"/>
          </p:cNvSpPr>
          <p:nvPr/>
        </p:nvSpPr>
        <p:spPr bwMode="auto">
          <a:xfrm>
            <a:off x="3059113" y="1916113"/>
            <a:ext cx="100806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2946" name="Line 18"/>
          <p:cNvSpPr>
            <a:spLocks noChangeShapeType="1"/>
          </p:cNvSpPr>
          <p:nvPr/>
        </p:nvSpPr>
        <p:spPr bwMode="auto">
          <a:xfrm>
            <a:off x="4427538" y="1916113"/>
            <a:ext cx="8651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2947" name="Line 19"/>
          <p:cNvSpPr>
            <a:spLocks noChangeShapeType="1"/>
          </p:cNvSpPr>
          <p:nvPr/>
        </p:nvSpPr>
        <p:spPr bwMode="auto">
          <a:xfrm>
            <a:off x="5651500" y="1916113"/>
            <a:ext cx="649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2948" name="Line 20"/>
          <p:cNvSpPr>
            <a:spLocks noChangeShapeType="1"/>
          </p:cNvSpPr>
          <p:nvPr/>
        </p:nvSpPr>
        <p:spPr bwMode="auto">
          <a:xfrm>
            <a:off x="6732588" y="1916113"/>
            <a:ext cx="7191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2949" name="Line 21"/>
          <p:cNvSpPr>
            <a:spLocks noChangeShapeType="1"/>
          </p:cNvSpPr>
          <p:nvPr/>
        </p:nvSpPr>
        <p:spPr bwMode="auto">
          <a:xfrm>
            <a:off x="7956550" y="1916113"/>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2950" name="AutoShape 22">
            <a:hlinkClick r:id="rId6"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2931"/>
                                        </p:tgtEl>
                                        <p:attrNameLst>
                                          <p:attrName>style.visibility</p:attrName>
                                        </p:attrNameLst>
                                      </p:cBhvr>
                                      <p:to>
                                        <p:strVal val="visible"/>
                                      </p:to>
                                    </p:set>
                                    <p:animEffect transition="in" filter="wipe(left)">
                                      <p:cBhvr>
                                        <p:cTn id="7" dur="1000"/>
                                        <p:tgtEl>
                                          <p:spTgt spid="252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2932"/>
                                        </p:tgtEl>
                                        <p:attrNameLst>
                                          <p:attrName>style.visibility</p:attrName>
                                        </p:attrNameLst>
                                      </p:cBhvr>
                                      <p:to>
                                        <p:strVal val="visible"/>
                                      </p:to>
                                    </p:set>
                                    <p:animEffect transition="in" filter="wipe(left)">
                                      <p:cBhvr>
                                        <p:cTn id="12" dur="1000"/>
                                        <p:tgtEl>
                                          <p:spTgt spid="252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945"/>
                                        </p:tgtEl>
                                        <p:attrNameLst>
                                          <p:attrName>style.visibility</p:attrName>
                                        </p:attrNameLst>
                                      </p:cBhvr>
                                      <p:to>
                                        <p:strVal val="visible"/>
                                      </p:to>
                                    </p:set>
                                    <p:animEffect transition="in" filter="wipe(left)">
                                      <p:cBhvr>
                                        <p:cTn id="17" dur="1000"/>
                                        <p:tgtEl>
                                          <p:spTgt spid="2529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1" fill="hold" grpId="0" nodeType="clickEffect">
                                  <p:stCondLst>
                                    <p:cond delay="0"/>
                                  </p:stCondLst>
                                  <p:childTnLst>
                                    <p:animEffect transition="out" filter="wipe(up)">
                                      <p:cBhvr>
                                        <p:cTn id="21" dur="1000"/>
                                        <p:tgtEl>
                                          <p:spTgt spid="252941"/>
                                        </p:tgtEl>
                                      </p:cBhvr>
                                    </p:animEffect>
                                    <p:set>
                                      <p:cBhvr>
                                        <p:cTn id="22" dur="1" fill="hold">
                                          <p:stCondLst>
                                            <p:cond delay="999"/>
                                          </p:stCondLst>
                                        </p:cTn>
                                        <p:tgtEl>
                                          <p:spTgt spid="25294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2946"/>
                                        </p:tgtEl>
                                        <p:attrNameLst>
                                          <p:attrName>style.visibility</p:attrName>
                                        </p:attrNameLst>
                                      </p:cBhvr>
                                      <p:to>
                                        <p:strVal val="visible"/>
                                      </p:to>
                                    </p:set>
                                    <p:animEffect transition="in" filter="wipe(left)">
                                      <p:cBhvr>
                                        <p:cTn id="27" dur="1000"/>
                                        <p:tgtEl>
                                          <p:spTgt spid="2529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1" fill="hold" grpId="0" nodeType="clickEffect">
                                  <p:stCondLst>
                                    <p:cond delay="0"/>
                                  </p:stCondLst>
                                  <p:childTnLst>
                                    <p:animEffect transition="out" filter="wipe(up)">
                                      <p:cBhvr>
                                        <p:cTn id="31" dur="1000"/>
                                        <p:tgtEl>
                                          <p:spTgt spid="252933"/>
                                        </p:tgtEl>
                                      </p:cBhvr>
                                    </p:animEffect>
                                    <p:set>
                                      <p:cBhvr>
                                        <p:cTn id="32" dur="1" fill="hold">
                                          <p:stCondLst>
                                            <p:cond delay="999"/>
                                          </p:stCondLst>
                                        </p:cTn>
                                        <p:tgtEl>
                                          <p:spTgt spid="252933"/>
                                        </p:tgtEl>
                                        <p:attrNameLst>
                                          <p:attrName>style.visibility</p:attrName>
                                        </p:attrNameLst>
                                      </p:cBhvr>
                                      <p:to>
                                        <p:strVal val="hidden"/>
                                      </p:to>
                                    </p:set>
                                  </p:childTnLst>
                                </p:cTn>
                              </p:par>
                              <p:par>
                                <p:cTn id="33" presetID="22" presetClass="exit" presetSubtype="1" fill="hold" grpId="0" nodeType="withEffect">
                                  <p:stCondLst>
                                    <p:cond delay="0"/>
                                  </p:stCondLst>
                                  <p:childTnLst>
                                    <p:animEffect transition="out" filter="wipe(up)">
                                      <p:cBhvr>
                                        <p:cTn id="34" dur="1000"/>
                                        <p:tgtEl>
                                          <p:spTgt spid="252937"/>
                                        </p:tgtEl>
                                      </p:cBhvr>
                                    </p:animEffect>
                                    <p:set>
                                      <p:cBhvr>
                                        <p:cTn id="35" dur="1" fill="hold">
                                          <p:stCondLst>
                                            <p:cond delay="999"/>
                                          </p:stCondLst>
                                        </p:cTn>
                                        <p:tgtEl>
                                          <p:spTgt spid="252937"/>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2947"/>
                                        </p:tgtEl>
                                        <p:attrNameLst>
                                          <p:attrName>style.visibility</p:attrName>
                                        </p:attrNameLst>
                                      </p:cBhvr>
                                      <p:to>
                                        <p:strVal val="visible"/>
                                      </p:to>
                                    </p:set>
                                    <p:animEffect transition="in" filter="wipe(left)">
                                      <p:cBhvr>
                                        <p:cTn id="40" dur="1000"/>
                                        <p:tgtEl>
                                          <p:spTgt spid="2529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xit" presetSubtype="1" fill="hold" grpId="0" nodeType="clickEffect">
                                  <p:stCondLst>
                                    <p:cond delay="0"/>
                                  </p:stCondLst>
                                  <p:childTnLst>
                                    <p:animEffect transition="out" filter="wipe(up)">
                                      <p:cBhvr>
                                        <p:cTn id="44" dur="1000"/>
                                        <p:tgtEl>
                                          <p:spTgt spid="252935"/>
                                        </p:tgtEl>
                                      </p:cBhvr>
                                    </p:animEffect>
                                    <p:set>
                                      <p:cBhvr>
                                        <p:cTn id="45" dur="1" fill="hold">
                                          <p:stCondLst>
                                            <p:cond delay="999"/>
                                          </p:stCondLst>
                                        </p:cTn>
                                        <p:tgtEl>
                                          <p:spTgt spid="252935"/>
                                        </p:tgtEl>
                                        <p:attrNameLst>
                                          <p:attrName>style.visibility</p:attrName>
                                        </p:attrNameLst>
                                      </p:cBhvr>
                                      <p:to>
                                        <p:strVal val="hidden"/>
                                      </p:to>
                                    </p:set>
                                  </p:childTnLst>
                                </p:cTn>
                              </p:par>
                              <p:par>
                                <p:cTn id="46" presetID="22" presetClass="exit" presetSubtype="1" fill="hold" grpId="0" nodeType="withEffect">
                                  <p:stCondLst>
                                    <p:cond delay="0"/>
                                  </p:stCondLst>
                                  <p:childTnLst>
                                    <p:animEffect transition="out" filter="wipe(up)">
                                      <p:cBhvr>
                                        <p:cTn id="47" dur="1000"/>
                                        <p:tgtEl>
                                          <p:spTgt spid="252938"/>
                                        </p:tgtEl>
                                      </p:cBhvr>
                                    </p:animEffect>
                                    <p:set>
                                      <p:cBhvr>
                                        <p:cTn id="48" dur="1" fill="hold">
                                          <p:stCondLst>
                                            <p:cond delay="999"/>
                                          </p:stCondLst>
                                        </p:cTn>
                                        <p:tgtEl>
                                          <p:spTgt spid="252938"/>
                                        </p:tgtEl>
                                        <p:attrNameLst>
                                          <p:attrName>style.visibility</p:attrName>
                                        </p:attrNameLst>
                                      </p:cBhvr>
                                      <p:to>
                                        <p:strVal val="hidden"/>
                                      </p:to>
                                    </p:set>
                                  </p:childTnLst>
                                </p:cTn>
                              </p:par>
                              <p:par>
                                <p:cTn id="49" presetID="22" presetClass="exit" presetSubtype="1" fill="hold" grpId="0" nodeType="withEffect">
                                  <p:stCondLst>
                                    <p:cond delay="0"/>
                                  </p:stCondLst>
                                  <p:childTnLst>
                                    <p:animEffect transition="out" filter="wipe(up)">
                                      <p:cBhvr>
                                        <p:cTn id="50" dur="1000"/>
                                        <p:tgtEl>
                                          <p:spTgt spid="252944"/>
                                        </p:tgtEl>
                                      </p:cBhvr>
                                    </p:animEffect>
                                    <p:set>
                                      <p:cBhvr>
                                        <p:cTn id="51" dur="1" fill="hold">
                                          <p:stCondLst>
                                            <p:cond delay="999"/>
                                          </p:stCondLst>
                                        </p:cTn>
                                        <p:tgtEl>
                                          <p:spTgt spid="252944"/>
                                        </p:tgtEl>
                                        <p:attrNameLst>
                                          <p:attrName>style.visibility</p:attrName>
                                        </p:attrNameLst>
                                      </p:cBhvr>
                                      <p:to>
                                        <p:strVal val="hidden"/>
                                      </p:to>
                                    </p:set>
                                  </p:childTnLst>
                                </p:cTn>
                              </p:par>
                              <p:par>
                                <p:cTn id="52" presetID="22" presetClass="exit" presetSubtype="1" fill="hold" grpId="0" nodeType="withEffect">
                                  <p:stCondLst>
                                    <p:cond delay="0"/>
                                  </p:stCondLst>
                                  <p:childTnLst>
                                    <p:animEffect transition="out" filter="wipe(up)">
                                      <p:cBhvr>
                                        <p:cTn id="53" dur="1000"/>
                                        <p:tgtEl>
                                          <p:spTgt spid="252942"/>
                                        </p:tgtEl>
                                      </p:cBhvr>
                                    </p:animEffect>
                                    <p:set>
                                      <p:cBhvr>
                                        <p:cTn id="54" dur="1" fill="hold">
                                          <p:stCondLst>
                                            <p:cond delay="999"/>
                                          </p:stCondLst>
                                        </p:cTn>
                                        <p:tgtEl>
                                          <p:spTgt spid="252942"/>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52948"/>
                                        </p:tgtEl>
                                        <p:attrNameLst>
                                          <p:attrName>style.visibility</p:attrName>
                                        </p:attrNameLst>
                                      </p:cBhvr>
                                      <p:to>
                                        <p:strVal val="visible"/>
                                      </p:to>
                                    </p:set>
                                    <p:animEffect transition="in" filter="wipe(left)">
                                      <p:cBhvr>
                                        <p:cTn id="59" dur="1000"/>
                                        <p:tgtEl>
                                          <p:spTgt spid="25294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xit" presetSubtype="1" fill="hold" grpId="0" nodeType="clickEffect">
                                  <p:stCondLst>
                                    <p:cond delay="0"/>
                                  </p:stCondLst>
                                  <p:childTnLst>
                                    <p:animEffect transition="out" filter="wipe(up)">
                                      <p:cBhvr>
                                        <p:cTn id="63" dur="1000"/>
                                        <p:tgtEl>
                                          <p:spTgt spid="252934"/>
                                        </p:tgtEl>
                                      </p:cBhvr>
                                    </p:animEffect>
                                    <p:set>
                                      <p:cBhvr>
                                        <p:cTn id="64" dur="1" fill="hold">
                                          <p:stCondLst>
                                            <p:cond delay="999"/>
                                          </p:stCondLst>
                                        </p:cTn>
                                        <p:tgtEl>
                                          <p:spTgt spid="252934"/>
                                        </p:tgtEl>
                                        <p:attrNameLst>
                                          <p:attrName>style.visibility</p:attrName>
                                        </p:attrNameLst>
                                      </p:cBhvr>
                                      <p:to>
                                        <p:strVal val="hidden"/>
                                      </p:to>
                                    </p:set>
                                  </p:childTnLst>
                                </p:cTn>
                              </p:par>
                              <p:par>
                                <p:cTn id="65" presetID="22" presetClass="exit" presetSubtype="1" fill="hold" grpId="0" nodeType="withEffect">
                                  <p:stCondLst>
                                    <p:cond delay="0"/>
                                  </p:stCondLst>
                                  <p:childTnLst>
                                    <p:animEffect transition="out" filter="wipe(up)">
                                      <p:cBhvr>
                                        <p:cTn id="66" dur="1000"/>
                                        <p:tgtEl>
                                          <p:spTgt spid="252943"/>
                                        </p:tgtEl>
                                      </p:cBhvr>
                                    </p:animEffect>
                                    <p:set>
                                      <p:cBhvr>
                                        <p:cTn id="67" dur="1" fill="hold">
                                          <p:stCondLst>
                                            <p:cond delay="999"/>
                                          </p:stCondLst>
                                        </p:cTn>
                                        <p:tgtEl>
                                          <p:spTgt spid="252943"/>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52949"/>
                                        </p:tgtEl>
                                        <p:attrNameLst>
                                          <p:attrName>style.visibility</p:attrName>
                                        </p:attrNameLst>
                                      </p:cBhvr>
                                      <p:to>
                                        <p:strVal val="visible"/>
                                      </p:to>
                                    </p:set>
                                    <p:animEffect transition="in" filter="wipe(left)">
                                      <p:cBhvr>
                                        <p:cTn id="72" dur="1000"/>
                                        <p:tgtEl>
                                          <p:spTgt spid="25294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xit" presetSubtype="1" fill="hold" grpId="1" nodeType="clickEffect">
                                  <p:stCondLst>
                                    <p:cond delay="0"/>
                                  </p:stCondLst>
                                  <p:childTnLst>
                                    <p:animEffect transition="out" filter="wipe(up)">
                                      <p:cBhvr>
                                        <p:cTn id="76" dur="1000"/>
                                        <p:tgtEl>
                                          <p:spTgt spid="252937"/>
                                        </p:tgtEl>
                                      </p:cBhvr>
                                    </p:animEffect>
                                    <p:set>
                                      <p:cBhvr>
                                        <p:cTn id="77" dur="1" fill="hold">
                                          <p:stCondLst>
                                            <p:cond delay="999"/>
                                          </p:stCondLst>
                                        </p:cTn>
                                        <p:tgtEl>
                                          <p:spTgt spid="252937"/>
                                        </p:tgtEl>
                                        <p:attrNameLst>
                                          <p:attrName>style.visibility</p:attrName>
                                        </p:attrNameLst>
                                      </p:cBhvr>
                                      <p:to>
                                        <p:strVal val="hidden"/>
                                      </p:to>
                                    </p:set>
                                  </p:childTnLst>
                                </p:cTn>
                              </p:par>
                              <p:par>
                                <p:cTn id="78" presetID="22" presetClass="exit" presetSubtype="1" fill="hold" grpId="0" nodeType="withEffect">
                                  <p:stCondLst>
                                    <p:cond delay="0"/>
                                  </p:stCondLst>
                                  <p:childTnLst>
                                    <p:animEffect transition="out" filter="wipe(up)">
                                      <p:cBhvr>
                                        <p:cTn id="79" dur="1000"/>
                                        <p:tgtEl>
                                          <p:spTgt spid="252936"/>
                                        </p:tgtEl>
                                      </p:cBhvr>
                                    </p:animEffect>
                                    <p:set>
                                      <p:cBhvr>
                                        <p:cTn id="80" dur="1" fill="hold">
                                          <p:stCondLst>
                                            <p:cond delay="999"/>
                                          </p:stCondLst>
                                        </p:cTn>
                                        <p:tgtEl>
                                          <p:spTgt spid="252936"/>
                                        </p:tgtEl>
                                        <p:attrNameLst>
                                          <p:attrName>style.visibility</p:attrName>
                                        </p:attrNameLst>
                                      </p:cBhvr>
                                      <p:to>
                                        <p:strVal val="hidden"/>
                                      </p:to>
                                    </p:set>
                                  </p:childTnLst>
                                </p:cTn>
                              </p:par>
                              <p:par>
                                <p:cTn id="81" presetID="22" presetClass="exit" presetSubtype="1" fill="hold" grpId="0" nodeType="withEffect">
                                  <p:stCondLst>
                                    <p:cond delay="0"/>
                                  </p:stCondLst>
                                  <p:childTnLst>
                                    <p:animEffect transition="out" filter="wipe(up)">
                                      <p:cBhvr>
                                        <p:cTn id="82" dur="1000"/>
                                        <p:tgtEl>
                                          <p:spTgt spid="252939"/>
                                        </p:tgtEl>
                                      </p:cBhvr>
                                    </p:animEffect>
                                    <p:set>
                                      <p:cBhvr>
                                        <p:cTn id="83" dur="1" fill="hold">
                                          <p:stCondLst>
                                            <p:cond delay="999"/>
                                          </p:stCondLst>
                                        </p:cTn>
                                        <p:tgtEl>
                                          <p:spTgt spid="252939"/>
                                        </p:tgtEl>
                                        <p:attrNameLst>
                                          <p:attrName>style.visibility</p:attrName>
                                        </p:attrNameLst>
                                      </p:cBhvr>
                                      <p:to>
                                        <p:strVal val="hidden"/>
                                      </p:to>
                                    </p:set>
                                  </p:childTnLst>
                                </p:cTn>
                              </p:par>
                              <p:par>
                                <p:cTn id="84" presetID="22" presetClass="exit" presetSubtype="1" fill="hold" grpId="0" nodeType="withEffect">
                                  <p:stCondLst>
                                    <p:cond delay="0"/>
                                  </p:stCondLst>
                                  <p:childTnLst>
                                    <p:animEffect transition="out" filter="wipe(up)">
                                      <p:cBhvr>
                                        <p:cTn id="85" dur="1000"/>
                                        <p:tgtEl>
                                          <p:spTgt spid="252940"/>
                                        </p:tgtEl>
                                      </p:cBhvr>
                                    </p:animEffect>
                                    <p:set>
                                      <p:cBhvr>
                                        <p:cTn id="86" dur="1" fill="hold">
                                          <p:stCondLst>
                                            <p:cond delay="999"/>
                                          </p:stCondLst>
                                        </p:cTn>
                                        <p:tgtEl>
                                          <p:spTgt spid="2529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animBg="1"/>
      <p:bldP spid="252934" grpId="0" animBg="1"/>
      <p:bldP spid="252935" grpId="0" animBg="1"/>
      <p:bldP spid="252936" grpId="0" animBg="1"/>
      <p:bldP spid="252937" grpId="0" animBg="1"/>
      <p:bldP spid="252937" grpId="1" animBg="1"/>
      <p:bldP spid="252938" grpId="0" animBg="1"/>
      <p:bldP spid="252939" grpId="0" animBg="1"/>
      <p:bldP spid="252940" grpId="0" animBg="1"/>
      <p:bldP spid="252941" grpId="0" animBg="1"/>
      <p:bldP spid="252942" grpId="0" animBg="1"/>
      <p:bldP spid="252943" grpId="0" animBg="1"/>
      <p:bldP spid="252944" grpId="0" animBg="1"/>
      <p:bldP spid="252945" grpId="0" animBg="1"/>
      <p:bldP spid="252946" grpId="0" animBg="1"/>
      <p:bldP spid="252947" grpId="0" animBg="1"/>
      <p:bldP spid="252948" grpId="0" animBg="1"/>
      <p:bldP spid="2529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body" idx="4294967295"/>
          </p:nvPr>
        </p:nvSpPr>
        <p:spPr>
          <a:xfrm>
            <a:off x="827088" y="1700213"/>
            <a:ext cx="7620000" cy="4365625"/>
          </a:xfrm>
        </p:spPr>
        <p:txBody>
          <a:bodyPr/>
          <a:lstStyle/>
          <a:p>
            <a:r>
              <a:rPr lang="zh-CN" altLang="en-US" b="1">
                <a:hlinkClick r:id="rId2" action="ppaction://hlinksldjump"/>
              </a:rPr>
              <a:t>数字信号及模拟信号</a:t>
            </a:r>
            <a:endParaRPr lang="zh-CN" altLang="en-US" b="1"/>
          </a:p>
          <a:p>
            <a:r>
              <a:rPr lang="zh-CN" altLang="en-US" b="1">
                <a:hlinkClick r:id="rId3" action="ppaction://hlinksldjump"/>
              </a:rPr>
              <a:t>数字抽象</a:t>
            </a:r>
            <a:endParaRPr lang="zh-CN" altLang="en-US" b="1"/>
          </a:p>
          <a:p>
            <a:r>
              <a:rPr lang="zh-CN" altLang="en-US" b="1">
                <a:hlinkClick r:id="rId4" action="ppaction://hlinksldjump"/>
              </a:rPr>
              <a:t>数字信号传输时对“</a:t>
            </a:r>
            <a:r>
              <a:rPr lang="en-US" altLang="zh-CN" b="1">
                <a:hlinkClick r:id="rId4" action="ppaction://hlinksldjump"/>
              </a:rPr>
              <a:t>0”</a:t>
            </a:r>
            <a:r>
              <a:rPr lang="zh-CN" altLang="en-US" b="1">
                <a:hlinkClick r:id="rId4" action="ppaction://hlinksldjump"/>
              </a:rPr>
              <a:t>、“</a:t>
            </a:r>
            <a:r>
              <a:rPr lang="en-US" altLang="zh-CN" b="1">
                <a:hlinkClick r:id="rId4" action="ppaction://hlinksldjump"/>
              </a:rPr>
              <a:t>1”</a:t>
            </a:r>
            <a:r>
              <a:rPr lang="zh-CN" altLang="en-US" b="1">
                <a:hlinkClick r:id="rId4" action="ppaction://hlinksldjump"/>
              </a:rPr>
              <a:t>的处理</a:t>
            </a:r>
            <a:endParaRPr lang="zh-CN" altLang="en-US" b="1"/>
          </a:p>
        </p:txBody>
      </p:sp>
      <p:sp>
        <p:nvSpPr>
          <p:cNvPr id="133124" name="Rectangle 4"/>
          <p:cNvSpPr>
            <a:spLocks noRot="1" noChangeArrowheads="1"/>
          </p:cNvSpPr>
          <p:nvPr/>
        </p:nvSpPr>
        <p:spPr bwMode="auto">
          <a:xfrm>
            <a:off x="603250" y="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SzTx/>
            </a:pPr>
            <a:r>
              <a:rPr kumimoji="0" lang="en-US" altLang="zh-CN" sz="4400">
                <a:solidFill>
                  <a:schemeClr val="tx2"/>
                </a:solidFill>
              </a:rPr>
              <a:t>1.1  </a:t>
            </a:r>
            <a:r>
              <a:rPr kumimoji="0" lang="zh-CN" altLang="en-US" sz="4400">
                <a:solidFill>
                  <a:schemeClr val="tx2"/>
                </a:solidFill>
              </a:rPr>
              <a:t>概    述</a:t>
            </a:r>
          </a:p>
        </p:txBody>
      </p:sp>
    </p:spTree>
  </p:cSld>
  <p:clrMapOvr>
    <a:masterClrMapping/>
  </p:clrMapOvr>
  <p:transition>
    <p:blinds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rrowheads="1"/>
          </p:cNvSpPr>
          <p:nvPr>
            <p:ph type="title"/>
          </p:nvPr>
        </p:nvSpPr>
        <p:spPr/>
        <p:txBody>
          <a:bodyPr/>
          <a:lstStyle/>
          <a:p>
            <a:r>
              <a:rPr lang="en-US" altLang="zh-CN" b="1"/>
              <a:t>1.3.3  </a:t>
            </a:r>
            <a:r>
              <a:rPr lang="zh-CN" altLang="en-US" b="1"/>
              <a:t>逻辑函数的化简</a:t>
            </a:r>
          </a:p>
        </p:txBody>
      </p:sp>
      <p:sp>
        <p:nvSpPr>
          <p:cNvPr id="253955" name="Rectangle 3"/>
          <p:cNvSpPr>
            <a:spLocks noGrp="1" noRot="1" noChangeArrowheads="1"/>
          </p:cNvSpPr>
          <p:nvPr>
            <p:ph type="body" idx="1"/>
          </p:nvPr>
        </p:nvSpPr>
        <p:spPr>
          <a:xfrm>
            <a:off x="0" y="1341438"/>
            <a:ext cx="9144000" cy="1223962"/>
          </a:xfrm>
        </p:spPr>
        <p:txBody>
          <a:bodyPr/>
          <a:lstStyle/>
          <a:p>
            <a:pPr>
              <a:buFont typeface="Wingdings" pitchFamily="2" charset="2"/>
              <a:buNone/>
            </a:pPr>
            <a:r>
              <a:rPr lang="en-US" altLang="zh-CN" b="1"/>
              <a:t>6</a:t>
            </a:r>
            <a:r>
              <a:rPr lang="zh-CN" altLang="en-US" b="1"/>
              <a:t>．利用卡诺图化简逻辑函数</a:t>
            </a:r>
          </a:p>
          <a:p>
            <a:pPr lvl="1">
              <a:buFont typeface="Wingdings" pitchFamily="2" charset="2"/>
              <a:buNone/>
            </a:pPr>
            <a:r>
              <a:rPr lang="zh-CN" altLang="en-US" b="1"/>
              <a:t>合并规律</a:t>
            </a:r>
            <a:r>
              <a:rPr lang="en-US" altLang="zh-CN" b="1"/>
              <a:t>1</a:t>
            </a:r>
            <a:r>
              <a:rPr lang="zh-CN" altLang="en-US" b="1"/>
              <a:t>：两个相邻最小项合并可消去一个变量</a:t>
            </a:r>
          </a:p>
        </p:txBody>
      </p:sp>
      <p:grpSp>
        <p:nvGrpSpPr>
          <p:cNvPr id="253956" name="Group 4"/>
          <p:cNvGrpSpPr>
            <a:grpSpLocks/>
          </p:cNvGrpSpPr>
          <p:nvPr/>
        </p:nvGrpSpPr>
        <p:grpSpPr bwMode="auto">
          <a:xfrm>
            <a:off x="539750" y="2767013"/>
            <a:ext cx="3200400" cy="2057400"/>
            <a:chOff x="384" y="2112"/>
            <a:chExt cx="2016" cy="1296"/>
          </a:xfrm>
        </p:grpSpPr>
        <p:sp>
          <p:nvSpPr>
            <p:cNvPr id="253957" name="Rectangle 5"/>
            <p:cNvSpPr>
              <a:spLocks noChangeArrowheads="1"/>
            </p:cNvSpPr>
            <p:nvPr/>
          </p:nvSpPr>
          <p:spPr bwMode="auto">
            <a:xfrm>
              <a:off x="816" y="2640"/>
              <a:ext cx="1584" cy="76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58" name="Line 6"/>
            <p:cNvSpPr>
              <a:spLocks noChangeShapeType="1"/>
            </p:cNvSpPr>
            <p:nvPr/>
          </p:nvSpPr>
          <p:spPr bwMode="auto">
            <a:xfrm>
              <a:off x="1632" y="2640"/>
              <a:ext cx="0" cy="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59" name="Line 7"/>
            <p:cNvSpPr>
              <a:spLocks noChangeShapeType="1"/>
            </p:cNvSpPr>
            <p:nvPr/>
          </p:nvSpPr>
          <p:spPr bwMode="auto">
            <a:xfrm>
              <a:off x="1248" y="2640"/>
              <a:ext cx="0" cy="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0" name="Line 8"/>
            <p:cNvSpPr>
              <a:spLocks noChangeShapeType="1"/>
            </p:cNvSpPr>
            <p:nvPr/>
          </p:nvSpPr>
          <p:spPr bwMode="auto">
            <a:xfrm>
              <a:off x="2016" y="2640"/>
              <a:ext cx="0" cy="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1" name="Line 9"/>
            <p:cNvSpPr>
              <a:spLocks noChangeShapeType="1"/>
            </p:cNvSpPr>
            <p:nvPr/>
          </p:nvSpPr>
          <p:spPr bwMode="auto">
            <a:xfrm>
              <a:off x="816" y="3024"/>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2" name="Line 10"/>
            <p:cNvSpPr>
              <a:spLocks noChangeShapeType="1"/>
            </p:cNvSpPr>
            <p:nvPr/>
          </p:nvSpPr>
          <p:spPr bwMode="auto">
            <a:xfrm>
              <a:off x="528" y="2352"/>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3" name="Text Box 11"/>
            <p:cNvSpPr txBox="1">
              <a:spLocks noChangeArrowheads="1"/>
            </p:cNvSpPr>
            <p:nvPr/>
          </p:nvSpPr>
          <p:spPr bwMode="auto">
            <a:xfrm>
              <a:off x="384" y="2400"/>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A</a:t>
              </a:r>
            </a:p>
          </p:txBody>
        </p:sp>
        <p:sp>
          <p:nvSpPr>
            <p:cNvPr id="253964" name="Text Box 12"/>
            <p:cNvSpPr txBox="1">
              <a:spLocks noChangeArrowheads="1"/>
            </p:cNvSpPr>
            <p:nvPr/>
          </p:nvSpPr>
          <p:spPr bwMode="auto">
            <a:xfrm>
              <a:off x="576" y="2112"/>
              <a:ext cx="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BC</a:t>
              </a:r>
            </a:p>
          </p:txBody>
        </p:sp>
        <p:sp>
          <p:nvSpPr>
            <p:cNvPr id="253965" name="Text Box 13"/>
            <p:cNvSpPr txBox="1">
              <a:spLocks noChangeArrowheads="1"/>
            </p:cNvSpPr>
            <p:nvPr/>
          </p:nvSpPr>
          <p:spPr bwMode="auto">
            <a:xfrm>
              <a:off x="528" y="26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a:t>
              </a:r>
            </a:p>
          </p:txBody>
        </p:sp>
        <p:sp>
          <p:nvSpPr>
            <p:cNvPr id="253966" name="Text Box 14"/>
            <p:cNvSpPr txBox="1">
              <a:spLocks noChangeArrowheads="1"/>
            </p:cNvSpPr>
            <p:nvPr/>
          </p:nvSpPr>
          <p:spPr bwMode="auto">
            <a:xfrm>
              <a:off x="528" y="307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a:t>
              </a:r>
            </a:p>
          </p:txBody>
        </p:sp>
        <p:sp>
          <p:nvSpPr>
            <p:cNvPr id="253967" name="Text Box 15"/>
            <p:cNvSpPr txBox="1">
              <a:spLocks noChangeArrowheads="1"/>
            </p:cNvSpPr>
            <p:nvPr/>
          </p:nvSpPr>
          <p:spPr bwMode="auto">
            <a:xfrm>
              <a:off x="864"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3968" name="Text Box 16"/>
            <p:cNvSpPr txBox="1">
              <a:spLocks noChangeArrowheads="1"/>
            </p:cNvSpPr>
            <p:nvPr/>
          </p:nvSpPr>
          <p:spPr bwMode="auto">
            <a:xfrm>
              <a:off x="1296"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3969" name="Text Box 17"/>
            <p:cNvSpPr txBox="1">
              <a:spLocks noChangeArrowheads="1"/>
            </p:cNvSpPr>
            <p:nvPr/>
          </p:nvSpPr>
          <p:spPr bwMode="auto">
            <a:xfrm>
              <a:off x="1632" y="235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11</a:t>
              </a:r>
            </a:p>
          </p:txBody>
        </p:sp>
        <p:sp>
          <p:nvSpPr>
            <p:cNvPr id="253970" name="Text Box 18"/>
            <p:cNvSpPr txBox="1">
              <a:spLocks noChangeArrowheads="1"/>
            </p:cNvSpPr>
            <p:nvPr/>
          </p:nvSpPr>
          <p:spPr bwMode="auto">
            <a:xfrm>
              <a:off x="2016"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grpSp>
      <p:sp>
        <p:nvSpPr>
          <p:cNvPr id="253971" name="AutoShape 19"/>
          <p:cNvSpPr>
            <a:spLocks noChangeArrowheads="1"/>
          </p:cNvSpPr>
          <p:nvPr/>
        </p:nvSpPr>
        <p:spPr bwMode="auto">
          <a:xfrm>
            <a:off x="1377950" y="3757613"/>
            <a:ext cx="381000" cy="990600"/>
          </a:xfrm>
          <a:prstGeom prst="roundRect">
            <a:avLst>
              <a:gd name="adj" fmla="val 16667"/>
            </a:avLst>
          </a:prstGeom>
          <a:noFill/>
          <a:ln w="38100">
            <a:solidFill>
              <a:srgbClr val="FF0066"/>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72" name="Text Box 20"/>
          <p:cNvSpPr txBox="1">
            <a:spLocks noChangeArrowheads="1"/>
          </p:cNvSpPr>
          <p:nvPr/>
        </p:nvSpPr>
        <p:spPr bwMode="auto">
          <a:xfrm>
            <a:off x="1258888" y="3681413"/>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0</a:t>
            </a:r>
          </a:p>
        </p:txBody>
      </p:sp>
      <p:sp>
        <p:nvSpPr>
          <p:cNvPr id="253973" name="Text Box 21"/>
          <p:cNvSpPr txBox="1">
            <a:spLocks noChangeArrowheads="1"/>
          </p:cNvSpPr>
          <p:nvPr/>
        </p:nvSpPr>
        <p:spPr bwMode="auto">
          <a:xfrm>
            <a:off x="1258888" y="4291013"/>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4</a:t>
            </a:r>
          </a:p>
        </p:txBody>
      </p:sp>
      <p:sp>
        <p:nvSpPr>
          <p:cNvPr id="253974" name="Text Box 22"/>
          <p:cNvSpPr txBox="1">
            <a:spLocks noChangeArrowheads="1"/>
          </p:cNvSpPr>
          <p:nvPr/>
        </p:nvSpPr>
        <p:spPr bwMode="auto">
          <a:xfrm>
            <a:off x="2478088" y="3681413"/>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3</a:t>
            </a:r>
          </a:p>
        </p:txBody>
      </p:sp>
      <p:sp>
        <p:nvSpPr>
          <p:cNvPr id="253975" name="Text Box 23"/>
          <p:cNvSpPr txBox="1">
            <a:spLocks noChangeArrowheads="1"/>
          </p:cNvSpPr>
          <p:nvPr/>
        </p:nvSpPr>
        <p:spPr bwMode="auto">
          <a:xfrm>
            <a:off x="3087688" y="3681413"/>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2</a:t>
            </a:r>
          </a:p>
        </p:txBody>
      </p:sp>
      <p:sp>
        <p:nvSpPr>
          <p:cNvPr id="253976" name="AutoShape 24"/>
          <p:cNvSpPr>
            <a:spLocks noChangeArrowheads="1"/>
          </p:cNvSpPr>
          <p:nvPr/>
        </p:nvSpPr>
        <p:spPr bwMode="auto">
          <a:xfrm rot="-5380762">
            <a:off x="2901950" y="3452813"/>
            <a:ext cx="381000" cy="990600"/>
          </a:xfrm>
          <a:prstGeom prst="roundRect">
            <a:avLst>
              <a:gd name="adj" fmla="val 16667"/>
            </a:avLst>
          </a:prstGeom>
          <a:noFill/>
          <a:ln w="38100">
            <a:solidFill>
              <a:srgbClr val="0033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3977" name="Object 25"/>
          <p:cNvGraphicFramePr>
            <a:graphicFrameLocks noChangeAspect="1"/>
          </p:cNvGraphicFramePr>
          <p:nvPr/>
        </p:nvGraphicFramePr>
        <p:xfrm>
          <a:off x="638175" y="5267325"/>
          <a:ext cx="3502025" cy="561975"/>
        </p:xfrm>
        <a:graphic>
          <a:graphicData uri="http://schemas.openxmlformats.org/presentationml/2006/ole">
            <mc:AlternateContent xmlns:mc="http://schemas.openxmlformats.org/markup-compatibility/2006">
              <mc:Choice xmlns:v="urn:schemas-microsoft-com:vml" Requires="v">
                <p:oleObj spid="_x0000_s254014" name="Equation" r:id="rId3" imgW="1320480" imgH="241200" progId="Equation.3">
                  <p:embed/>
                </p:oleObj>
              </mc:Choice>
              <mc:Fallback>
                <p:oleObj name="Equation" r:id="rId3" imgW="1320480" imgH="2412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5267325"/>
                        <a:ext cx="3502025" cy="561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78" name="Object 26"/>
          <p:cNvGraphicFramePr>
            <a:graphicFrameLocks noChangeAspect="1"/>
          </p:cNvGraphicFramePr>
          <p:nvPr/>
        </p:nvGraphicFramePr>
        <p:xfrm>
          <a:off x="654050" y="5975350"/>
          <a:ext cx="3400425" cy="561975"/>
        </p:xfrm>
        <a:graphic>
          <a:graphicData uri="http://schemas.openxmlformats.org/presentationml/2006/ole">
            <mc:AlternateContent xmlns:mc="http://schemas.openxmlformats.org/markup-compatibility/2006">
              <mc:Choice xmlns:v="urn:schemas-microsoft-com:vml" Requires="v">
                <p:oleObj spid="_x0000_s254015" name="Equation" r:id="rId5" imgW="1282680" imgH="241200" progId="Equation.3">
                  <p:embed/>
                </p:oleObj>
              </mc:Choice>
              <mc:Fallback>
                <p:oleObj name="Equation" r:id="rId5" imgW="1282680" imgH="24120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050" y="5975350"/>
                        <a:ext cx="3400425" cy="561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3979" name="Group 27"/>
          <p:cNvGrpSpPr>
            <a:grpSpLocks/>
          </p:cNvGrpSpPr>
          <p:nvPr/>
        </p:nvGrpSpPr>
        <p:grpSpPr bwMode="auto">
          <a:xfrm>
            <a:off x="4349750" y="2205038"/>
            <a:ext cx="3352800" cy="2957512"/>
            <a:chOff x="2592" y="2160"/>
            <a:chExt cx="2112" cy="1863"/>
          </a:xfrm>
        </p:grpSpPr>
        <p:grpSp>
          <p:nvGrpSpPr>
            <p:cNvPr id="253980" name="Group 28"/>
            <p:cNvGrpSpPr>
              <a:grpSpLocks/>
            </p:cNvGrpSpPr>
            <p:nvPr/>
          </p:nvGrpSpPr>
          <p:grpSpPr bwMode="auto">
            <a:xfrm>
              <a:off x="2880" y="2352"/>
              <a:ext cx="1824" cy="1632"/>
              <a:chOff x="2832" y="2352"/>
              <a:chExt cx="1824" cy="1632"/>
            </a:xfrm>
          </p:grpSpPr>
          <p:sp>
            <p:nvSpPr>
              <p:cNvPr id="253981" name="Rectangle 29"/>
              <p:cNvSpPr>
                <a:spLocks noChangeArrowheads="1"/>
              </p:cNvSpPr>
              <p:nvPr/>
            </p:nvSpPr>
            <p:spPr bwMode="auto">
              <a:xfrm>
                <a:off x="3120" y="2640"/>
                <a:ext cx="1536" cy="13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82" name="Line 30"/>
              <p:cNvSpPr>
                <a:spLocks noChangeShapeType="1"/>
              </p:cNvSpPr>
              <p:nvPr/>
            </p:nvSpPr>
            <p:spPr bwMode="auto">
              <a:xfrm>
                <a:off x="3888"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83" name="Line 31"/>
              <p:cNvSpPr>
                <a:spLocks noChangeShapeType="1"/>
              </p:cNvSpPr>
              <p:nvPr/>
            </p:nvSpPr>
            <p:spPr bwMode="auto">
              <a:xfrm>
                <a:off x="3504"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84" name="Line 32"/>
              <p:cNvSpPr>
                <a:spLocks noChangeShapeType="1"/>
              </p:cNvSpPr>
              <p:nvPr/>
            </p:nvSpPr>
            <p:spPr bwMode="auto">
              <a:xfrm>
                <a:off x="4272"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85" name="Line 33"/>
              <p:cNvSpPr>
                <a:spLocks noChangeShapeType="1"/>
              </p:cNvSpPr>
              <p:nvPr/>
            </p:nvSpPr>
            <p:spPr bwMode="auto">
              <a:xfrm>
                <a:off x="3120" y="3312"/>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86" name="Line 34"/>
              <p:cNvSpPr>
                <a:spLocks noChangeShapeType="1"/>
              </p:cNvSpPr>
              <p:nvPr/>
            </p:nvSpPr>
            <p:spPr bwMode="auto">
              <a:xfrm>
                <a:off x="2832" y="2352"/>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87" name="Line 35"/>
              <p:cNvSpPr>
                <a:spLocks noChangeShapeType="1"/>
              </p:cNvSpPr>
              <p:nvPr/>
            </p:nvSpPr>
            <p:spPr bwMode="auto">
              <a:xfrm>
                <a:off x="3120" y="2976"/>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88" name="Line 36"/>
              <p:cNvSpPr>
                <a:spLocks noChangeShapeType="1"/>
              </p:cNvSpPr>
              <p:nvPr/>
            </p:nvSpPr>
            <p:spPr bwMode="auto">
              <a:xfrm>
                <a:off x="3120" y="3648"/>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3989" name="Text Box 37"/>
            <p:cNvSpPr txBox="1">
              <a:spLocks noChangeArrowheads="1"/>
            </p:cNvSpPr>
            <p:nvPr/>
          </p:nvSpPr>
          <p:spPr bwMode="auto">
            <a:xfrm>
              <a:off x="2592" y="2400"/>
              <a:ext cx="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AB</a:t>
              </a:r>
            </a:p>
          </p:txBody>
        </p:sp>
        <p:sp>
          <p:nvSpPr>
            <p:cNvPr id="253990" name="Text Box 38"/>
            <p:cNvSpPr txBox="1">
              <a:spLocks noChangeArrowheads="1"/>
            </p:cNvSpPr>
            <p:nvPr/>
          </p:nvSpPr>
          <p:spPr bwMode="auto">
            <a:xfrm>
              <a:off x="2928" y="2160"/>
              <a:ext cx="4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CD</a:t>
              </a:r>
            </a:p>
          </p:txBody>
        </p:sp>
        <p:sp>
          <p:nvSpPr>
            <p:cNvPr id="253991" name="Text Box 39"/>
            <p:cNvSpPr txBox="1">
              <a:spLocks noChangeArrowheads="1"/>
            </p:cNvSpPr>
            <p:nvPr/>
          </p:nvSpPr>
          <p:spPr bwMode="auto">
            <a:xfrm>
              <a:off x="2784" y="268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3992" name="Text Box 40"/>
            <p:cNvSpPr txBox="1">
              <a:spLocks noChangeArrowheads="1"/>
            </p:cNvSpPr>
            <p:nvPr/>
          </p:nvSpPr>
          <p:spPr bwMode="auto">
            <a:xfrm>
              <a:off x="2784" y="302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3993" name="Text Box 41"/>
            <p:cNvSpPr txBox="1">
              <a:spLocks noChangeArrowheads="1"/>
            </p:cNvSpPr>
            <p:nvPr/>
          </p:nvSpPr>
          <p:spPr bwMode="auto">
            <a:xfrm>
              <a:off x="2784" y="336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11</a:t>
              </a:r>
            </a:p>
          </p:txBody>
        </p:sp>
        <p:sp>
          <p:nvSpPr>
            <p:cNvPr id="253994" name="Text Box 42"/>
            <p:cNvSpPr txBox="1">
              <a:spLocks noChangeArrowheads="1"/>
            </p:cNvSpPr>
            <p:nvPr/>
          </p:nvSpPr>
          <p:spPr bwMode="auto">
            <a:xfrm>
              <a:off x="2784" y="3696"/>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sp>
          <p:nvSpPr>
            <p:cNvPr id="253995" name="Text Box 43"/>
            <p:cNvSpPr txBox="1">
              <a:spLocks noChangeArrowheads="1"/>
            </p:cNvSpPr>
            <p:nvPr/>
          </p:nvSpPr>
          <p:spPr bwMode="auto">
            <a:xfrm>
              <a:off x="3168"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3996" name="Text Box 44"/>
            <p:cNvSpPr txBox="1">
              <a:spLocks noChangeArrowheads="1"/>
            </p:cNvSpPr>
            <p:nvPr/>
          </p:nvSpPr>
          <p:spPr bwMode="auto">
            <a:xfrm>
              <a:off x="3552"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3997" name="Text Box 45"/>
            <p:cNvSpPr txBox="1">
              <a:spLocks noChangeArrowheads="1"/>
            </p:cNvSpPr>
            <p:nvPr/>
          </p:nvSpPr>
          <p:spPr bwMode="auto">
            <a:xfrm>
              <a:off x="3936"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11</a:t>
              </a:r>
            </a:p>
          </p:txBody>
        </p:sp>
        <p:sp>
          <p:nvSpPr>
            <p:cNvPr id="253998" name="Text Box 46"/>
            <p:cNvSpPr txBox="1">
              <a:spLocks noChangeArrowheads="1"/>
            </p:cNvSpPr>
            <p:nvPr/>
          </p:nvSpPr>
          <p:spPr bwMode="auto">
            <a:xfrm>
              <a:off x="4320"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grpSp>
      <p:sp>
        <p:nvSpPr>
          <p:cNvPr id="253999" name="Text Box 47"/>
          <p:cNvSpPr txBox="1">
            <a:spLocks noChangeArrowheads="1"/>
          </p:cNvSpPr>
          <p:nvPr/>
        </p:nvSpPr>
        <p:spPr bwMode="auto">
          <a:xfrm>
            <a:off x="5907088" y="2924175"/>
            <a:ext cx="60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a:t>
            </a:r>
          </a:p>
        </p:txBody>
      </p:sp>
      <p:sp>
        <p:nvSpPr>
          <p:cNvPr id="254000" name="Text Box 48"/>
          <p:cNvSpPr txBox="1">
            <a:spLocks noChangeArrowheads="1"/>
          </p:cNvSpPr>
          <p:nvPr/>
        </p:nvSpPr>
        <p:spPr bwMode="auto">
          <a:xfrm>
            <a:off x="5907088" y="4565650"/>
            <a:ext cx="60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9</a:t>
            </a:r>
          </a:p>
        </p:txBody>
      </p:sp>
      <p:sp>
        <p:nvSpPr>
          <p:cNvPr id="254001" name="Freeform 49"/>
          <p:cNvSpPr>
            <a:spLocks/>
          </p:cNvSpPr>
          <p:nvPr/>
        </p:nvSpPr>
        <p:spPr bwMode="auto">
          <a:xfrm>
            <a:off x="5949950" y="4643438"/>
            <a:ext cx="407988" cy="457200"/>
          </a:xfrm>
          <a:custGeom>
            <a:avLst/>
            <a:gdLst>
              <a:gd name="T0" fmla="*/ 257 w 257"/>
              <a:gd name="T1" fmla="*/ 288 h 288"/>
              <a:gd name="T2" fmla="*/ 233 w 257"/>
              <a:gd name="T3" fmla="*/ 77 h 288"/>
              <a:gd name="T4" fmla="*/ 121 w 257"/>
              <a:gd name="T5" fmla="*/ 1 h 288"/>
              <a:gd name="T6" fmla="*/ 20 w 257"/>
              <a:gd name="T7" fmla="*/ 86 h 288"/>
              <a:gd name="T8" fmla="*/ 3 w 257"/>
              <a:gd name="T9" fmla="*/ 272 h 288"/>
            </a:gdLst>
            <a:ahLst/>
            <a:cxnLst>
              <a:cxn ang="0">
                <a:pos x="T0" y="T1"/>
              </a:cxn>
              <a:cxn ang="0">
                <a:pos x="T2" y="T3"/>
              </a:cxn>
              <a:cxn ang="0">
                <a:pos x="T4" y="T5"/>
              </a:cxn>
              <a:cxn ang="0">
                <a:pos x="T6" y="T7"/>
              </a:cxn>
              <a:cxn ang="0">
                <a:pos x="T8" y="T9"/>
              </a:cxn>
            </a:cxnLst>
            <a:rect l="0" t="0" r="r" b="b"/>
            <a:pathLst>
              <a:path w="257" h="288">
                <a:moveTo>
                  <a:pt x="257" y="288"/>
                </a:moveTo>
                <a:cubicBezTo>
                  <a:pt x="253" y="253"/>
                  <a:pt x="256" y="125"/>
                  <a:pt x="233" y="77"/>
                </a:cubicBezTo>
                <a:cubicBezTo>
                  <a:pt x="210" y="29"/>
                  <a:pt x="156" y="0"/>
                  <a:pt x="121" y="1"/>
                </a:cubicBezTo>
                <a:cubicBezTo>
                  <a:pt x="86" y="2"/>
                  <a:pt x="40" y="41"/>
                  <a:pt x="20" y="86"/>
                </a:cubicBezTo>
                <a:cubicBezTo>
                  <a:pt x="0" y="131"/>
                  <a:pt x="7" y="233"/>
                  <a:pt x="3" y="272"/>
                </a:cubicBezTo>
              </a:path>
            </a:pathLst>
          </a:custGeom>
          <a:noFill/>
          <a:ln w="38100" cap="flat" cmpd="sng">
            <a:solidFill>
              <a:srgbClr val="FF0066"/>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2" name="Freeform 50"/>
          <p:cNvSpPr>
            <a:spLocks/>
          </p:cNvSpPr>
          <p:nvPr/>
        </p:nvSpPr>
        <p:spPr bwMode="auto">
          <a:xfrm>
            <a:off x="5264150" y="3563938"/>
            <a:ext cx="546100" cy="422275"/>
          </a:xfrm>
          <a:custGeom>
            <a:avLst/>
            <a:gdLst>
              <a:gd name="T0" fmla="*/ 0 w 344"/>
              <a:gd name="T1" fmla="*/ 8 h 266"/>
              <a:gd name="T2" fmla="*/ 144 w 344"/>
              <a:gd name="T3" fmla="*/ 8 h 266"/>
              <a:gd name="T4" fmla="*/ 288 w 344"/>
              <a:gd name="T5" fmla="*/ 56 h 266"/>
              <a:gd name="T6" fmla="*/ 336 w 344"/>
              <a:gd name="T7" fmla="*/ 152 h 266"/>
              <a:gd name="T8" fmla="*/ 240 w 344"/>
              <a:gd name="T9" fmla="*/ 248 h 266"/>
              <a:gd name="T10" fmla="*/ 92 w 344"/>
              <a:gd name="T11" fmla="*/ 263 h 266"/>
              <a:gd name="T12" fmla="*/ 4 w 344"/>
              <a:gd name="T13" fmla="*/ 263 h 266"/>
            </a:gdLst>
            <a:ahLst/>
            <a:cxnLst>
              <a:cxn ang="0">
                <a:pos x="T0" y="T1"/>
              </a:cxn>
              <a:cxn ang="0">
                <a:pos x="T2" y="T3"/>
              </a:cxn>
              <a:cxn ang="0">
                <a:pos x="T4" y="T5"/>
              </a:cxn>
              <a:cxn ang="0">
                <a:pos x="T6" y="T7"/>
              </a:cxn>
              <a:cxn ang="0">
                <a:pos x="T8" y="T9"/>
              </a:cxn>
              <a:cxn ang="0">
                <a:pos x="T10" y="T11"/>
              </a:cxn>
              <a:cxn ang="0">
                <a:pos x="T12" y="T13"/>
              </a:cxn>
            </a:cxnLst>
            <a:rect l="0" t="0" r="r" b="b"/>
            <a:pathLst>
              <a:path w="344" h="266">
                <a:moveTo>
                  <a:pt x="0" y="8"/>
                </a:moveTo>
                <a:cubicBezTo>
                  <a:pt x="48" y="4"/>
                  <a:pt x="96" y="0"/>
                  <a:pt x="144" y="8"/>
                </a:cubicBezTo>
                <a:cubicBezTo>
                  <a:pt x="192" y="16"/>
                  <a:pt x="256" y="32"/>
                  <a:pt x="288" y="56"/>
                </a:cubicBezTo>
                <a:cubicBezTo>
                  <a:pt x="320" y="80"/>
                  <a:pt x="344" y="120"/>
                  <a:pt x="336" y="152"/>
                </a:cubicBezTo>
                <a:cubicBezTo>
                  <a:pt x="328" y="184"/>
                  <a:pt x="281" y="230"/>
                  <a:pt x="240" y="248"/>
                </a:cubicBezTo>
                <a:cubicBezTo>
                  <a:pt x="199" y="266"/>
                  <a:pt x="131" y="260"/>
                  <a:pt x="92" y="263"/>
                </a:cubicBezTo>
                <a:cubicBezTo>
                  <a:pt x="53" y="266"/>
                  <a:pt x="22" y="263"/>
                  <a:pt x="4" y="263"/>
                </a:cubicBezTo>
              </a:path>
            </a:pathLst>
          </a:custGeom>
          <a:noFill/>
          <a:ln w="38100" cap="flat" cmpd="sng">
            <a:solidFill>
              <a:srgbClr val="0033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3" name="Freeform 51"/>
          <p:cNvSpPr>
            <a:spLocks/>
          </p:cNvSpPr>
          <p:nvPr/>
        </p:nvSpPr>
        <p:spPr bwMode="auto">
          <a:xfrm rot="-10859226">
            <a:off x="7169150" y="3576638"/>
            <a:ext cx="546100" cy="422275"/>
          </a:xfrm>
          <a:custGeom>
            <a:avLst/>
            <a:gdLst>
              <a:gd name="T0" fmla="*/ 0 w 344"/>
              <a:gd name="T1" fmla="*/ 8 h 266"/>
              <a:gd name="T2" fmla="*/ 144 w 344"/>
              <a:gd name="T3" fmla="*/ 8 h 266"/>
              <a:gd name="T4" fmla="*/ 288 w 344"/>
              <a:gd name="T5" fmla="*/ 56 h 266"/>
              <a:gd name="T6" fmla="*/ 336 w 344"/>
              <a:gd name="T7" fmla="*/ 152 h 266"/>
              <a:gd name="T8" fmla="*/ 240 w 344"/>
              <a:gd name="T9" fmla="*/ 248 h 266"/>
              <a:gd name="T10" fmla="*/ 92 w 344"/>
              <a:gd name="T11" fmla="*/ 263 h 266"/>
              <a:gd name="T12" fmla="*/ 4 w 344"/>
              <a:gd name="T13" fmla="*/ 263 h 266"/>
            </a:gdLst>
            <a:ahLst/>
            <a:cxnLst>
              <a:cxn ang="0">
                <a:pos x="T0" y="T1"/>
              </a:cxn>
              <a:cxn ang="0">
                <a:pos x="T2" y="T3"/>
              </a:cxn>
              <a:cxn ang="0">
                <a:pos x="T4" y="T5"/>
              </a:cxn>
              <a:cxn ang="0">
                <a:pos x="T6" y="T7"/>
              </a:cxn>
              <a:cxn ang="0">
                <a:pos x="T8" y="T9"/>
              </a:cxn>
              <a:cxn ang="0">
                <a:pos x="T10" y="T11"/>
              </a:cxn>
              <a:cxn ang="0">
                <a:pos x="T12" y="T13"/>
              </a:cxn>
            </a:cxnLst>
            <a:rect l="0" t="0" r="r" b="b"/>
            <a:pathLst>
              <a:path w="344" h="266">
                <a:moveTo>
                  <a:pt x="0" y="8"/>
                </a:moveTo>
                <a:cubicBezTo>
                  <a:pt x="48" y="4"/>
                  <a:pt x="96" y="0"/>
                  <a:pt x="144" y="8"/>
                </a:cubicBezTo>
                <a:cubicBezTo>
                  <a:pt x="192" y="16"/>
                  <a:pt x="256" y="32"/>
                  <a:pt x="288" y="56"/>
                </a:cubicBezTo>
                <a:cubicBezTo>
                  <a:pt x="320" y="80"/>
                  <a:pt x="344" y="120"/>
                  <a:pt x="336" y="152"/>
                </a:cubicBezTo>
                <a:cubicBezTo>
                  <a:pt x="328" y="184"/>
                  <a:pt x="281" y="230"/>
                  <a:pt x="240" y="248"/>
                </a:cubicBezTo>
                <a:cubicBezTo>
                  <a:pt x="199" y="266"/>
                  <a:pt x="131" y="260"/>
                  <a:pt x="92" y="263"/>
                </a:cubicBezTo>
                <a:cubicBezTo>
                  <a:pt x="53" y="266"/>
                  <a:pt x="22" y="263"/>
                  <a:pt x="4" y="263"/>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4" name="Text Box 52"/>
          <p:cNvSpPr txBox="1">
            <a:spLocks noChangeArrowheads="1"/>
          </p:cNvSpPr>
          <p:nvPr/>
        </p:nvSpPr>
        <p:spPr bwMode="auto">
          <a:xfrm>
            <a:off x="5221288" y="3500438"/>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4</a:t>
            </a:r>
          </a:p>
        </p:txBody>
      </p:sp>
      <p:sp>
        <p:nvSpPr>
          <p:cNvPr id="254005" name="Text Box 53"/>
          <p:cNvSpPr txBox="1">
            <a:spLocks noChangeArrowheads="1"/>
          </p:cNvSpPr>
          <p:nvPr/>
        </p:nvSpPr>
        <p:spPr bwMode="auto">
          <a:xfrm>
            <a:off x="7126288" y="3500438"/>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6</a:t>
            </a:r>
          </a:p>
        </p:txBody>
      </p:sp>
      <p:graphicFrame>
        <p:nvGraphicFramePr>
          <p:cNvPr id="254006" name="Object 54"/>
          <p:cNvGraphicFramePr>
            <a:graphicFrameLocks noChangeAspect="1"/>
          </p:cNvGraphicFramePr>
          <p:nvPr/>
        </p:nvGraphicFramePr>
        <p:xfrm>
          <a:off x="4273550" y="5268913"/>
          <a:ext cx="4411663" cy="561975"/>
        </p:xfrm>
        <a:graphic>
          <a:graphicData uri="http://schemas.openxmlformats.org/presentationml/2006/ole">
            <mc:AlternateContent xmlns:mc="http://schemas.openxmlformats.org/markup-compatibility/2006">
              <mc:Choice xmlns:v="urn:schemas-microsoft-com:vml" Requires="v">
                <p:oleObj spid="_x0000_s254016" name="Equation" r:id="rId7" imgW="1663560" imgH="241200" progId="Equation.3">
                  <p:embed/>
                </p:oleObj>
              </mc:Choice>
              <mc:Fallback>
                <p:oleObj name="Equation" r:id="rId7" imgW="1663560" imgH="241200"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3550" y="5268913"/>
                        <a:ext cx="4411663" cy="561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007" name="Object 55"/>
          <p:cNvGraphicFramePr>
            <a:graphicFrameLocks noChangeAspect="1"/>
          </p:cNvGraphicFramePr>
          <p:nvPr/>
        </p:nvGraphicFramePr>
        <p:xfrm>
          <a:off x="4260850" y="5975350"/>
          <a:ext cx="4376738" cy="561975"/>
        </p:xfrm>
        <a:graphic>
          <a:graphicData uri="http://schemas.openxmlformats.org/presentationml/2006/ole">
            <mc:AlternateContent xmlns:mc="http://schemas.openxmlformats.org/markup-compatibility/2006">
              <mc:Choice xmlns:v="urn:schemas-microsoft-com:vml" Requires="v">
                <p:oleObj spid="_x0000_s254017" name="Equation" r:id="rId9" imgW="1650960" imgH="241200" progId="Equation.3">
                  <p:embed/>
                </p:oleObj>
              </mc:Choice>
              <mc:Fallback>
                <p:oleObj name="Equation" r:id="rId9" imgW="1650960" imgH="241200" progId="Equation.3">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0850" y="5975350"/>
                        <a:ext cx="4376738" cy="561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008" name="Freeform 56"/>
          <p:cNvSpPr>
            <a:spLocks/>
          </p:cNvSpPr>
          <p:nvPr/>
        </p:nvSpPr>
        <p:spPr bwMode="auto">
          <a:xfrm>
            <a:off x="5984875" y="2967038"/>
            <a:ext cx="412750" cy="495300"/>
          </a:xfrm>
          <a:custGeom>
            <a:avLst/>
            <a:gdLst>
              <a:gd name="T0" fmla="*/ 2 w 260"/>
              <a:gd name="T1" fmla="*/ 13 h 312"/>
              <a:gd name="T2" fmla="*/ 10 w 260"/>
              <a:gd name="T3" fmla="*/ 155 h 312"/>
              <a:gd name="T4" fmla="*/ 60 w 260"/>
              <a:gd name="T5" fmla="*/ 288 h 312"/>
              <a:gd name="T6" fmla="*/ 204 w 260"/>
              <a:gd name="T7" fmla="*/ 288 h 312"/>
              <a:gd name="T8" fmla="*/ 252 w 260"/>
              <a:gd name="T9" fmla="*/ 144 h 312"/>
              <a:gd name="T10" fmla="*/ 252 w 260"/>
              <a:gd name="T11" fmla="*/ 0 h 312"/>
            </a:gdLst>
            <a:ahLst/>
            <a:cxnLst>
              <a:cxn ang="0">
                <a:pos x="T0" y="T1"/>
              </a:cxn>
              <a:cxn ang="0">
                <a:pos x="T2" y="T3"/>
              </a:cxn>
              <a:cxn ang="0">
                <a:pos x="T4" y="T5"/>
              </a:cxn>
              <a:cxn ang="0">
                <a:pos x="T6" y="T7"/>
              </a:cxn>
              <a:cxn ang="0">
                <a:pos x="T8" y="T9"/>
              </a:cxn>
              <a:cxn ang="0">
                <a:pos x="T10" y="T11"/>
              </a:cxn>
            </a:cxnLst>
            <a:rect l="0" t="0" r="r" b="b"/>
            <a:pathLst>
              <a:path w="260" h="312">
                <a:moveTo>
                  <a:pt x="2" y="13"/>
                </a:moveTo>
                <a:cubicBezTo>
                  <a:pt x="5" y="37"/>
                  <a:pt x="0" y="109"/>
                  <a:pt x="10" y="155"/>
                </a:cubicBezTo>
                <a:cubicBezTo>
                  <a:pt x="20" y="201"/>
                  <a:pt x="28" y="266"/>
                  <a:pt x="60" y="288"/>
                </a:cubicBezTo>
                <a:cubicBezTo>
                  <a:pt x="92" y="310"/>
                  <a:pt x="172" y="312"/>
                  <a:pt x="204" y="288"/>
                </a:cubicBezTo>
                <a:cubicBezTo>
                  <a:pt x="236" y="264"/>
                  <a:pt x="244" y="192"/>
                  <a:pt x="252" y="144"/>
                </a:cubicBezTo>
                <a:cubicBezTo>
                  <a:pt x="260" y="96"/>
                  <a:pt x="252" y="24"/>
                  <a:pt x="252" y="0"/>
                </a:cubicBezTo>
              </a:path>
            </a:pathLst>
          </a:custGeom>
          <a:noFill/>
          <a:ln w="38100" cap="flat" cmpd="sng">
            <a:solidFill>
              <a:srgbClr val="FF0066"/>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9" name="AutoShape 57">
            <a:hlinkClick r:id="rId11"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53956"/>
                                        </p:tgtEl>
                                        <p:attrNameLst>
                                          <p:attrName>style.visibility</p:attrName>
                                        </p:attrNameLst>
                                      </p:cBhvr>
                                      <p:to>
                                        <p:strVal val="visible"/>
                                      </p:to>
                                    </p:set>
                                    <p:animEffect transition="in" filter="box(out)">
                                      <p:cBhvr>
                                        <p:cTn id="7" dur="500"/>
                                        <p:tgtEl>
                                          <p:spTgt spid="25395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3972"/>
                                        </p:tgtEl>
                                        <p:attrNameLst>
                                          <p:attrName>style.visibility</p:attrName>
                                        </p:attrNameLst>
                                      </p:cBhvr>
                                      <p:to>
                                        <p:strVal val="visible"/>
                                      </p:to>
                                    </p:set>
                                    <p:animEffect transition="in" filter="wipe(left)">
                                      <p:cBhvr>
                                        <p:cTn id="11" dur="500"/>
                                        <p:tgtEl>
                                          <p:spTgt spid="25397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3973"/>
                                        </p:tgtEl>
                                        <p:attrNameLst>
                                          <p:attrName>style.visibility</p:attrName>
                                        </p:attrNameLst>
                                      </p:cBhvr>
                                      <p:to>
                                        <p:strVal val="visible"/>
                                      </p:to>
                                    </p:set>
                                    <p:animEffect transition="in" filter="wipe(left)">
                                      <p:cBhvr>
                                        <p:cTn id="15" dur="500"/>
                                        <p:tgtEl>
                                          <p:spTgt spid="25397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53971"/>
                                        </p:tgtEl>
                                        <p:attrNameLst>
                                          <p:attrName>style.visibility</p:attrName>
                                        </p:attrNameLst>
                                      </p:cBhvr>
                                      <p:to>
                                        <p:strVal val="visible"/>
                                      </p:to>
                                    </p:set>
                                    <p:animEffect transition="in" filter="dissolve">
                                      <p:cBhvr>
                                        <p:cTn id="20" dur="500"/>
                                        <p:tgtEl>
                                          <p:spTgt spid="253971"/>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53977"/>
                                        </p:tgtEl>
                                        <p:attrNameLst>
                                          <p:attrName>style.visibility</p:attrName>
                                        </p:attrNameLst>
                                      </p:cBhvr>
                                      <p:to>
                                        <p:strVal val="visible"/>
                                      </p:to>
                                    </p:set>
                                    <p:animEffect transition="in" filter="wipe(left)">
                                      <p:cBhvr>
                                        <p:cTn id="24" dur="500"/>
                                        <p:tgtEl>
                                          <p:spTgt spid="2539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3974"/>
                                        </p:tgtEl>
                                        <p:attrNameLst>
                                          <p:attrName>style.visibility</p:attrName>
                                        </p:attrNameLst>
                                      </p:cBhvr>
                                      <p:to>
                                        <p:strVal val="visible"/>
                                      </p:to>
                                    </p:set>
                                    <p:animEffect transition="in" filter="wipe(left)">
                                      <p:cBhvr>
                                        <p:cTn id="29" dur="500"/>
                                        <p:tgtEl>
                                          <p:spTgt spid="253974"/>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53975"/>
                                        </p:tgtEl>
                                        <p:attrNameLst>
                                          <p:attrName>style.visibility</p:attrName>
                                        </p:attrNameLst>
                                      </p:cBhvr>
                                      <p:to>
                                        <p:strVal val="visible"/>
                                      </p:to>
                                    </p:set>
                                    <p:animEffect transition="in" filter="wipe(left)">
                                      <p:cBhvr>
                                        <p:cTn id="33" dur="500"/>
                                        <p:tgtEl>
                                          <p:spTgt spid="2539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53976"/>
                                        </p:tgtEl>
                                        <p:attrNameLst>
                                          <p:attrName>style.visibility</p:attrName>
                                        </p:attrNameLst>
                                      </p:cBhvr>
                                      <p:to>
                                        <p:strVal val="visible"/>
                                      </p:to>
                                    </p:set>
                                    <p:animEffect transition="in" filter="dissolve">
                                      <p:cBhvr>
                                        <p:cTn id="38" dur="500"/>
                                        <p:tgtEl>
                                          <p:spTgt spid="253976"/>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253978"/>
                                        </p:tgtEl>
                                        <p:attrNameLst>
                                          <p:attrName>style.visibility</p:attrName>
                                        </p:attrNameLst>
                                      </p:cBhvr>
                                      <p:to>
                                        <p:strVal val="visible"/>
                                      </p:to>
                                    </p:set>
                                    <p:animEffect transition="in" filter="wipe(left)">
                                      <p:cBhvr>
                                        <p:cTn id="42" dur="500"/>
                                        <p:tgtEl>
                                          <p:spTgt spid="2539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253979"/>
                                        </p:tgtEl>
                                        <p:attrNameLst>
                                          <p:attrName>style.visibility</p:attrName>
                                        </p:attrNameLst>
                                      </p:cBhvr>
                                      <p:to>
                                        <p:strVal val="visible"/>
                                      </p:to>
                                    </p:set>
                                    <p:animEffect transition="in" filter="box(out)">
                                      <p:cBhvr>
                                        <p:cTn id="47" dur="500"/>
                                        <p:tgtEl>
                                          <p:spTgt spid="253979"/>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253999"/>
                                        </p:tgtEl>
                                        <p:attrNameLst>
                                          <p:attrName>style.visibility</p:attrName>
                                        </p:attrNameLst>
                                      </p:cBhvr>
                                      <p:to>
                                        <p:strVal val="visible"/>
                                      </p:to>
                                    </p:set>
                                    <p:animEffect transition="in" filter="wipe(left)">
                                      <p:cBhvr>
                                        <p:cTn id="51" dur="500"/>
                                        <p:tgtEl>
                                          <p:spTgt spid="253999"/>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254000"/>
                                        </p:tgtEl>
                                        <p:attrNameLst>
                                          <p:attrName>style.visibility</p:attrName>
                                        </p:attrNameLst>
                                      </p:cBhvr>
                                      <p:to>
                                        <p:strVal val="visible"/>
                                      </p:to>
                                    </p:set>
                                    <p:animEffect transition="in" filter="wipe(left)">
                                      <p:cBhvr>
                                        <p:cTn id="55" dur="500"/>
                                        <p:tgtEl>
                                          <p:spTgt spid="2540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54008"/>
                                        </p:tgtEl>
                                        <p:attrNameLst>
                                          <p:attrName>style.visibility</p:attrName>
                                        </p:attrNameLst>
                                      </p:cBhvr>
                                      <p:to>
                                        <p:strVal val="visible"/>
                                      </p:to>
                                    </p:set>
                                    <p:animEffect transition="in" filter="dissolve">
                                      <p:cBhvr>
                                        <p:cTn id="60" dur="500"/>
                                        <p:tgtEl>
                                          <p:spTgt spid="254008"/>
                                        </p:tgtEl>
                                      </p:cBhvr>
                                    </p:animEffect>
                                  </p:childTnLst>
                                </p:cTn>
                              </p:par>
                            </p:childTnLst>
                          </p:cTn>
                        </p:par>
                        <p:par>
                          <p:cTn id="61" fill="hold" nodeType="afterGroup">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254001"/>
                                        </p:tgtEl>
                                        <p:attrNameLst>
                                          <p:attrName>style.visibility</p:attrName>
                                        </p:attrNameLst>
                                      </p:cBhvr>
                                      <p:to>
                                        <p:strVal val="visible"/>
                                      </p:to>
                                    </p:set>
                                    <p:animEffect transition="in" filter="dissolve">
                                      <p:cBhvr>
                                        <p:cTn id="64" dur="500"/>
                                        <p:tgtEl>
                                          <p:spTgt spid="254001"/>
                                        </p:tgtEl>
                                      </p:cBhvr>
                                    </p:animEffect>
                                  </p:childTnLst>
                                </p:cTn>
                              </p:par>
                            </p:childTnLst>
                          </p:cTn>
                        </p:par>
                        <p:par>
                          <p:cTn id="65" fill="hold" nodeType="afterGroup">
                            <p:stCondLst>
                              <p:cond delay="1000"/>
                            </p:stCondLst>
                            <p:childTnLst>
                              <p:par>
                                <p:cTn id="66" presetID="22" presetClass="entr" presetSubtype="8" fill="hold" nodeType="afterEffect">
                                  <p:stCondLst>
                                    <p:cond delay="0"/>
                                  </p:stCondLst>
                                  <p:childTnLst>
                                    <p:set>
                                      <p:cBhvr>
                                        <p:cTn id="67" dur="1" fill="hold">
                                          <p:stCondLst>
                                            <p:cond delay="0"/>
                                          </p:stCondLst>
                                        </p:cTn>
                                        <p:tgtEl>
                                          <p:spTgt spid="254006"/>
                                        </p:tgtEl>
                                        <p:attrNameLst>
                                          <p:attrName>style.visibility</p:attrName>
                                        </p:attrNameLst>
                                      </p:cBhvr>
                                      <p:to>
                                        <p:strVal val="visible"/>
                                      </p:to>
                                    </p:set>
                                    <p:animEffect transition="in" filter="wipe(left)">
                                      <p:cBhvr>
                                        <p:cTn id="68" dur="500"/>
                                        <p:tgtEl>
                                          <p:spTgt spid="25400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54004"/>
                                        </p:tgtEl>
                                        <p:attrNameLst>
                                          <p:attrName>style.visibility</p:attrName>
                                        </p:attrNameLst>
                                      </p:cBhvr>
                                      <p:to>
                                        <p:strVal val="visible"/>
                                      </p:to>
                                    </p:set>
                                    <p:animEffect transition="in" filter="wipe(left)">
                                      <p:cBhvr>
                                        <p:cTn id="73" dur="500"/>
                                        <p:tgtEl>
                                          <p:spTgt spid="254004"/>
                                        </p:tgtEl>
                                      </p:cBhvr>
                                    </p:animEffect>
                                  </p:childTnLst>
                                </p:cTn>
                              </p:par>
                            </p:childTnLst>
                          </p:cTn>
                        </p:par>
                        <p:par>
                          <p:cTn id="74" fill="hold" nodeType="afterGroup">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54005"/>
                                        </p:tgtEl>
                                        <p:attrNameLst>
                                          <p:attrName>style.visibility</p:attrName>
                                        </p:attrNameLst>
                                      </p:cBhvr>
                                      <p:to>
                                        <p:strVal val="visible"/>
                                      </p:to>
                                    </p:set>
                                    <p:animEffect transition="in" filter="wipe(left)">
                                      <p:cBhvr>
                                        <p:cTn id="77" dur="500"/>
                                        <p:tgtEl>
                                          <p:spTgt spid="25400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54002"/>
                                        </p:tgtEl>
                                        <p:attrNameLst>
                                          <p:attrName>style.visibility</p:attrName>
                                        </p:attrNameLst>
                                      </p:cBhvr>
                                      <p:to>
                                        <p:strVal val="visible"/>
                                      </p:to>
                                    </p:set>
                                    <p:animEffect transition="in" filter="dissolve">
                                      <p:cBhvr>
                                        <p:cTn id="82" dur="500"/>
                                        <p:tgtEl>
                                          <p:spTgt spid="254002"/>
                                        </p:tgtEl>
                                      </p:cBhvr>
                                    </p:animEffect>
                                  </p:childTnLst>
                                </p:cTn>
                              </p:par>
                            </p:childTnLst>
                          </p:cTn>
                        </p:par>
                        <p:par>
                          <p:cTn id="83" fill="hold" nodeType="afterGroup">
                            <p:stCondLst>
                              <p:cond delay="500"/>
                            </p:stCondLst>
                            <p:childTnLst>
                              <p:par>
                                <p:cTn id="84" presetID="9" presetClass="entr" presetSubtype="0" fill="hold" grpId="0" nodeType="afterEffect">
                                  <p:stCondLst>
                                    <p:cond delay="0"/>
                                  </p:stCondLst>
                                  <p:childTnLst>
                                    <p:set>
                                      <p:cBhvr>
                                        <p:cTn id="85" dur="1" fill="hold">
                                          <p:stCondLst>
                                            <p:cond delay="0"/>
                                          </p:stCondLst>
                                        </p:cTn>
                                        <p:tgtEl>
                                          <p:spTgt spid="254003"/>
                                        </p:tgtEl>
                                        <p:attrNameLst>
                                          <p:attrName>style.visibility</p:attrName>
                                        </p:attrNameLst>
                                      </p:cBhvr>
                                      <p:to>
                                        <p:strVal val="visible"/>
                                      </p:to>
                                    </p:set>
                                    <p:animEffect transition="in" filter="dissolve">
                                      <p:cBhvr>
                                        <p:cTn id="86" dur="500"/>
                                        <p:tgtEl>
                                          <p:spTgt spid="254003"/>
                                        </p:tgtEl>
                                      </p:cBhvr>
                                    </p:animEffect>
                                  </p:childTnLst>
                                </p:cTn>
                              </p:par>
                            </p:childTnLst>
                          </p:cTn>
                        </p:par>
                        <p:par>
                          <p:cTn id="87" fill="hold" nodeType="afterGroup">
                            <p:stCondLst>
                              <p:cond delay="1000"/>
                            </p:stCondLst>
                            <p:childTnLst>
                              <p:par>
                                <p:cTn id="88" presetID="22" presetClass="entr" presetSubtype="8" fill="hold" nodeType="afterEffect">
                                  <p:stCondLst>
                                    <p:cond delay="0"/>
                                  </p:stCondLst>
                                  <p:childTnLst>
                                    <p:set>
                                      <p:cBhvr>
                                        <p:cTn id="89" dur="1" fill="hold">
                                          <p:stCondLst>
                                            <p:cond delay="0"/>
                                          </p:stCondLst>
                                        </p:cTn>
                                        <p:tgtEl>
                                          <p:spTgt spid="254007"/>
                                        </p:tgtEl>
                                        <p:attrNameLst>
                                          <p:attrName>style.visibility</p:attrName>
                                        </p:attrNameLst>
                                      </p:cBhvr>
                                      <p:to>
                                        <p:strVal val="visible"/>
                                      </p:to>
                                    </p:set>
                                    <p:animEffect transition="in" filter="wipe(left)">
                                      <p:cBhvr>
                                        <p:cTn id="90" dur="500"/>
                                        <p:tgtEl>
                                          <p:spTgt spid="254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71" grpId="0" animBg="1"/>
      <p:bldP spid="253972" grpId="0" autoUpdateAnimBg="0"/>
      <p:bldP spid="253973" grpId="0" autoUpdateAnimBg="0"/>
      <p:bldP spid="253974" grpId="0" autoUpdateAnimBg="0"/>
      <p:bldP spid="253975" grpId="0" autoUpdateAnimBg="0"/>
      <p:bldP spid="253976" grpId="0" animBg="1"/>
      <p:bldP spid="253999" grpId="0" autoUpdateAnimBg="0"/>
      <p:bldP spid="254000" grpId="0" autoUpdateAnimBg="0"/>
      <p:bldP spid="254001" grpId="0" animBg="1"/>
      <p:bldP spid="254002" grpId="0" animBg="1"/>
      <p:bldP spid="254003" grpId="0" animBg="1"/>
      <p:bldP spid="254004" grpId="0" autoUpdateAnimBg="0"/>
      <p:bldP spid="254005" grpId="0" autoUpdateAnimBg="0"/>
      <p:bldP spid="25400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rrowheads="1"/>
          </p:cNvSpPr>
          <p:nvPr>
            <p:ph type="body" idx="1"/>
          </p:nvPr>
        </p:nvSpPr>
        <p:spPr>
          <a:xfrm>
            <a:off x="603250" y="620713"/>
            <a:ext cx="8540750" cy="790575"/>
          </a:xfrm>
        </p:spPr>
        <p:txBody>
          <a:bodyPr/>
          <a:lstStyle/>
          <a:p>
            <a:pPr>
              <a:buFont typeface="Wingdings" pitchFamily="2" charset="2"/>
              <a:buNone/>
            </a:pPr>
            <a:r>
              <a:rPr lang="zh-CN" altLang="en-US" b="1"/>
              <a:t>合并规律</a:t>
            </a:r>
            <a:r>
              <a:rPr lang="en-US" altLang="zh-CN" b="1"/>
              <a:t>2</a:t>
            </a:r>
            <a:r>
              <a:rPr lang="zh-CN" altLang="en-US" b="1"/>
              <a:t>：四个相邻最小项合并可消去两个变量</a:t>
            </a:r>
          </a:p>
        </p:txBody>
      </p:sp>
      <p:grpSp>
        <p:nvGrpSpPr>
          <p:cNvPr id="254979" name="Group 3"/>
          <p:cNvGrpSpPr>
            <a:grpSpLocks/>
          </p:cNvGrpSpPr>
          <p:nvPr/>
        </p:nvGrpSpPr>
        <p:grpSpPr bwMode="auto">
          <a:xfrm>
            <a:off x="933450" y="1531938"/>
            <a:ext cx="3352800" cy="2957512"/>
            <a:chOff x="2592" y="2160"/>
            <a:chExt cx="2112" cy="1863"/>
          </a:xfrm>
        </p:grpSpPr>
        <p:grpSp>
          <p:nvGrpSpPr>
            <p:cNvPr id="254980" name="Group 4"/>
            <p:cNvGrpSpPr>
              <a:grpSpLocks/>
            </p:cNvGrpSpPr>
            <p:nvPr/>
          </p:nvGrpSpPr>
          <p:grpSpPr bwMode="auto">
            <a:xfrm>
              <a:off x="2880" y="2352"/>
              <a:ext cx="1824" cy="1632"/>
              <a:chOff x="2832" y="2352"/>
              <a:chExt cx="1824" cy="1632"/>
            </a:xfrm>
          </p:grpSpPr>
          <p:sp>
            <p:nvSpPr>
              <p:cNvPr id="254981" name="Rectangle 5"/>
              <p:cNvSpPr>
                <a:spLocks noChangeArrowheads="1"/>
              </p:cNvSpPr>
              <p:nvPr/>
            </p:nvSpPr>
            <p:spPr bwMode="auto">
              <a:xfrm>
                <a:off x="3120" y="2640"/>
                <a:ext cx="1536" cy="13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82" name="Line 6"/>
              <p:cNvSpPr>
                <a:spLocks noChangeShapeType="1"/>
              </p:cNvSpPr>
              <p:nvPr/>
            </p:nvSpPr>
            <p:spPr bwMode="auto">
              <a:xfrm>
                <a:off x="3888"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83" name="Line 7"/>
              <p:cNvSpPr>
                <a:spLocks noChangeShapeType="1"/>
              </p:cNvSpPr>
              <p:nvPr/>
            </p:nvSpPr>
            <p:spPr bwMode="auto">
              <a:xfrm>
                <a:off x="3504"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84" name="Line 8"/>
              <p:cNvSpPr>
                <a:spLocks noChangeShapeType="1"/>
              </p:cNvSpPr>
              <p:nvPr/>
            </p:nvSpPr>
            <p:spPr bwMode="auto">
              <a:xfrm>
                <a:off x="4272"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85" name="Line 9"/>
              <p:cNvSpPr>
                <a:spLocks noChangeShapeType="1"/>
              </p:cNvSpPr>
              <p:nvPr/>
            </p:nvSpPr>
            <p:spPr bwMode="auto">
              <a:xfrm>
                <a:off x="3120" y="3312"/>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86" name="Line 10"/>
              <p:cNvSpPr>
                <a:spLocks noChangeShapeType="1"/>
              </p:cNvSpPr>
              <p:nvPr/>
            </p:nvSpPr>
            <p:spPr bwMode="auto">
              <a:xfrm>
                <a:off x="2832" y="2352"/>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87" name="Line 11"/>
              <p:cNvSpPr>
                <a:spLocks noChangeShapeType="1"/>
              </p:cNvSpPr>
              <p:nvPr/>
            </p:nvSpPr>
            <p:spPr bwMode="auto">
              <a:xfrm>
                <a:off x="3120" y="2976"/>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88" name="Line 12"/>
              <p:cNvSpPr>
                <a:spLocks noChangeShapeType="1"/>
              </p:cNvSpPr>
              <p:nvPr/>
            </p:nvSpPr>
            <p:spPr bwMode="auto">
              <a:xfrm>
                <a:off x="3120" y="3648"/>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4989" name="Text Box 13"/>
            <p:cNvSpPr txBox="1">
              <a:spLocks noChangeArrowheads="1"/>
            </p:cNvSpPr>
            <p:nvPr/>
          </p:nvSpPr>
          <p:spPr bwMode="auto">
            <a:xfrm>
              <a:off x="2592" y="2400"/>
              <a:ext cx="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AB</a:t>
              </a:r>
            </a:p>
          </p:txBody>
        </p:sp>
        <p:sp>
          <p:nvSpPr>
            <p:cNvPr id="254990" name="Text Box 14"/>
            <p:cNvSpPr txBox="1">
              <a:spLocks noChangeArrowheads="1"/>
            </p:cNvSpPr>
            <p:nvPr/>
          </p:nvSpPr>
          <p:spPr bwMode="auto">
            <a:xfrm>
              <a:off x="2928" y="2160"/>
              <a:ext cx="4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CD</a:t>
              </a:r>
            </a:p>
          </p:txBody>
        </p:sp>
        <p:sp>
          <p:nvSpPr>
            <p:cNvPr id="254991" name="Text Box 15"/>
            <p:cNvSpPr txBox="1">
              <a:spLocks noChangeArrowheads="1"/>
            </p:cNvSpPr>
            <p:nvPr/>
          </p:nvSpPr>
          <p:spPr bwMode="auto">
            <a:xfrm>
              <a:off x="2784" y="268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4992" name="Text Box 16"/>
            <p:cNvSpPr txBox="1">
              <a:spLocks noChangeArrowheads="1"/>
            </p:cNvSpPr>
            <p:nvPr/>
          </p:nvSpPr>
          <p:spPr bwMode="auto">
            <a:xfrm>
              <a:off x="2784" y="302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4993" name="Text Box 17"/>
            <p:cNvSpPr txBox="1">
              <a:spLocks noChangeArrowheads="1"/>
            </p:cNvSpPr>
            <p:nvPr/>
          </p:nvSpPr>
          <p:spPr bwMode="auto">
            <a:xfrm>
              <a:off x="2784" y="336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11</a:t>
              </a:r>
            </a:p>
          </p:txBody>
        </p:sp>
        <p:sp>
          <p:nvSpPr>
            <p:cNvPr id="254994" name="Text Box 18"/>
            <p:cNvSpPr txBox="1">
              <a:spLocks noChangeArrowheads="1"/>
            </p:cNvSpPr>
            <p:nvPr/>
          </p:nvSpPr>
          <p:spPr bwMode="auto">
            <a:xfrm>
              <a:off x="2784" y="3696"/>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sp>
          <p:nvSpPr>
            <p:cNvPr id="254995" name="Text Box 19"/>
            <p:cNvSpPr txBox="1">
              <a:spLocks noChangeArrowheads="1"/>
            </p:cNvSpPr>
            <p:nvPr/>
          </p:nvSpPr>
          <p:spPr bwMode="auto">
            <a:xfrm>
              <a:off x="3168"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4996" name="Text Box 20"/>
            <p:cNvSpPr txBox="1">
              <a:spLocks noChangeArrowheads="1"/>
            </p:cNvSpPr>
            <p:nvPr/>
          </p:nvSpPr>
          <p:spPr bwMode="auto">
            <a:xfrm>
              <a:off x="3552"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4997" name="Text Box 21"/>
            <p:cNvSpPr txBox="1">
              <a:spLocks noChangeArrowheads="1"/>
            </p:cNvSpPr>
            <p:nvPr/>
          </p:nvSpPr>
          <p:spPr bwMode="auto">
            <a:xfrm>
              <a:off x="3936"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11</a:t>
              </a:r>
            </a:p>
          </p:txBody>
        </p:sp>
        <p:sp>
          <p:nvSpPr>
            <p:cNvPr id="254998" name="Text Box 22"/>
            <p:cNvSpPr txBox="1">
              <a:spLocks noChangeArrowheads="1"/>
            </p:cNvSpPr>
            <p:nvPr/>
          </p:nvSpPr>
          <p:spPr bwMode="auto">
            <a:xfrm>
              <a:off x="4320"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grpSp>
      <p:sp>
        <p:nvSpPr>
          <p:cNvPr id="254999" name="Text Box 23"/>
          <p:cNvSpPr txBox="1">
            <a:spLocks noChangeArrowheads="1"/>
          </p:cNvSpPr>
          <p:nvPr/>
        </p:nvSpPr>
        <p:spPr bwMode="auto">
          <a:xfrm>
            <a:off x="1881188" y="2276475"/>
            <a:ext cx="60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0</a:t>
            </a:r>
          </a:p>
        </p:txBody>
      </p:sp>
      <p:sp>
        <p:nvSpPr>
          <p:cNvPr id="255000" name="Text Box 24"/>
          <p:cNvSpPr txBox="1">
            <a:spLocks noChangeArrowheads="1"/>
          </p:cNvSpPr>
          <p:nvPr/>
        </p:nvSpPr>
        <p:spPr bwMode="auto">
          <a:xfrm>
            <a:off x="1881188" y="2781300"/>
            <a:ext cx="60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4</a:t>
            </a:r>
          </a:p>
        </p:txBody>
      </p:sp>
      <p:sp>
        <p:nvSpPr>
          <p:cNvPr id="255001" name="Text Box 25"/>
          <p:cNvSpPr txBox="1">
            <a:spLocks noChangeArrowheads="1"/>
          </p:cNvSpPr>
          <p:nvPr/>
        </p:nvSpPr>
        <p:spPr bwMode="auto">
          <a:xfrm>
            <a:off x="1835150" y="3341688"/>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12</a:t>
            </a:r>
          </a:p>
        </p:txBody>
      </p:sp>
      <p:sp>
        <p:nvSpPr>
          <p:cNvPr id="255002" name="Text Box 26"/>
          <p:cNvSpPr txBox="1">
            <a:spLocks noChangeArrowheads="1"/>
          </p:cNvSpPr>
          <p:nvPr/>
        </p:nvSpPr>
        <p:spPr bwMode="auto">
          <a:xfrm>
            <a:off x="1893888" y="3894138"/>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8</a:t>
            </a:r>
          </a:p>
        </p:txBody>
      </p:sp>
      <p:sp>
        <p:nvSpPr>
          <p:cNvPr id="255003" name="AutoShape 27"/>
          <p:cNvSpPr>
            <a:spLocks noChangeArrowheads="1"/>
          </p:cNvSpPr>
          <p:nvPr/>
        </p:nvSpPr>
        <p:spPr bwMode="auto">
          <a:xfrm>
            <a:off x="1924050" y="2370138"/>
            <a:ext cx="457200" cy="1981200"/>
          </a:xfrm>
          <a:prstGeom prst="roundRect">
            <a:avLst>
              <a:gd name="adj" fmla="val 16667"/>
            </a:avLst>
          </a:prstGeom>
          <a:noFill/>
          <a:ln w="38100">
            <a:solidFill>
              <a:srgbClr val="FF0066"/>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5004" name="Group 28"/>
          <p:cNvGrpSpPr>
            <a:grpSpLocks/>
          </p:cNvGrpSpPr>
          <p:nvPr/>
        </p:nvGrpSpPr>
        <p:grpSpPr bwMode="auto">
          <a:xfrm>
            <a:off x="1085850" y="4656138"/>
            <a:ext cx="990600" cy="533400"/>
            <a:chOff x="540" y="3203"/>
            <a:chExt cx="624" cy="336"/>
          </a:xfrm>
        </p:grpSpPr>
        <p:sp>
          <p:nvSpPr>
            <p:cNvPr id="255005" name="AutoShape 29"/>
            <p:cNvSpPr>
              <a:spLocks noChangeArrowheads="1"/>
            </p:cNvSpPr>
            <p:nvPr/>
          </p:nvSpPr>
          <p:spPr bwMode="auto">
            <a:xfrm rot="-10793281">
              <a:off x="636" y="3203"/>
              <a:ext cx="528" cy="336"/>
            </a:xfrm>
            <a:prstGeom prst="wedgeRoundRectCallout">
              <a:avLst>
                <a:gd name="adj1" fmla="val -50384"/>
                <a:gd name="adj2" fmla="val 95634"/>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5006" name="Object 30"/>
            <p:cNvGraphicFramePr>
              <a:graphicFrameLocks noChangeAspect="1"/>
            </p:cNvGraphicFramePr>
            <p:nvPr/>
          </p:nvGraphicFramePr>
          <p:xfrm>
            <a:off x="540" y="3203"/>
            <a:ext cx="586" cy="313"/>
          </p:xfrm>
          <a:graphic>
            <a:graphicData uri="http://schemas.openxmlformats.org/presentationml/2006/ole">
              <mc:AlternateContent xmlns:mc="http://schemas.openxmlformats.org/markup-compatibility/2006">
                <mc:Choice xmlns:v="urn:schemas-microsoft-com:vml" Requires="v">
                  <p:oleObj spid="_x0000_s255090" name="Equation" r:id="rId3" imgW="355320" imgH="215640" progId="Equation.3">
                    <p:embed/>
                  </p:oleObj>
                </mc:Choice>
                <mc:Fallback>
                  <p:oleObj name="Equation" r:id="rId3" imgW="355320" imgH="21564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 y="3203"/>
                          <a:ext cx="586" cy="3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5007" name="Text Box 31"/>
          <p:cNvSpPr txBox="1">
            <a:spLocks noChangeArrowheads="1"/>
          </p:cNvSpPr>
          <p:nvPr/>
        </p:nvSpPr>
        <p:spPr bwMode="auto">
          <a:xfrm>
            <a:off x="2987675" y="2293938"/>
            <a:ext cx="719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3</a:t>
            </a:r>
          </a:p>
        </p:txBody>
      </p:sp>
      <p:sp>
        <p:nvSpPr>
          <p:cNvPr id="255008" name="Text Box 32"/>
          <p:cNvSpPr txBox="1">
            <a:spLocks noChangeArrowheads="1"/>
          </p:cNvSpPr>
          <p:nvPr/>
        </p:nvSpPr>
        <p:spPr bwMode="auto">
          <a:xfrm>
            <a:off x="3708400" y="2293938"/>
            <a:ext cx="603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2</a:t>
            </a:r>
          </a:p>
        </p:txBody>
      </p:sp>
      <p:sp>
        <p:nvSpPr>
          <p:cNvPr id="255009" name="Text Box 33"/>
          <p:cNvSpPr txBox="1">
            <a:spLocks noChangeArrowheads="1"/>
          </p:cNvSpPr>
          <p:nvPr/>
        </p:nvSpPr>
        <p:spPr bwMode="auto">
          <a:xfrm>
            <a:off x="3563938" y="3860800"/>
            <a:ext cx="823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10</a:t>
            </a:r>
          </a:p>
        </p:txBody>
      </p:sp>
      <p:sp>
        <p:nvSpPr>
          <p:cNvPr id="255010" name="Text Box 34"/>
          <p:cNvSpPr txBox="1">
            <a:spLocks noChangeArrowheads="1"/>
          </p:cNvSpPr>
          <p:nvPr/>
        </p:nvSpPr>
        <p:spPr bwMode="auto">
          <a:xfrm>
            <a:off x="3013075" y="3860800"/>
            <a:ext cx="766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11</a:t>
            </a:r>
          </a:p>
        </p:txBody>
      </p:sp>
      <p:grpSp>
        <p:nvGrpSpPr>
          <p:cNvPr id="255011" name="Group 35"/>
          <p:cNvGrpSpPr>
            <a:grpSpLocks/>
          </p:cNvGrpSpPr>
          <p:nvPr/>
        </p:nvGrpSpPr>
        <p:grpSpPr bwMode="auto">
          <a:xfrm>
            <a:off x="3143250" y="2293938"/>
            <a:ext cx="990600" cy="457200"/>
            <a:chOff x="4416" y="3792"/>
            <a:chExt cx="624" cy="288"/>
          </a:xfrm>
        </p:grpSpPr>
        <p:sp>
          <p:nvSpPr>
            <p:cNvPr id="255012" name="Line 36"/>
            <p:cNvSpPr>
              <a:spLocks noChangeShapeType="1"/>
            </p:cNvSpPr>
            <p:nvPr/>
          </p:nvSpPr>
          <p:spPr bwMode="auto">
            <a:xfrm flipH="1">
              <a:off x="4512" y="4080"/>
              <a:ext cx="432" cy="0"/>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13" name="Arc 37"/>
            <p:cNvSpPr>
              <a:spLocks/>
            </p:cNvSpPr>
            <p:nvPr/>
          </p:nvSpPr>
          <p:spPr bwMode="auto">
            <a:xfrm flipH="1" flipV="1">
              <a:off x="4416" y="3792"/>
              <a:ext cx="96"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14" name="Arc 38"/>
            <p:cNvSpPr>
              <a:spLocks/>
            </p:cNvSpPr>
            <p:nvPr/>
          </p:nvSpPr>
          <p:spPr bwMode="auto">
            <a:xfrm flipV="1">
              <a:off x="4896" y="3792"/>
              <a:ext cx="144"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5015" name="Group 39"/>
          <p:cNvGrpSpPr>
            <a:grpSpLocks/>
          </p:cNvGrpSpPr>
          <p:nvPr/>
        </p:nvGrpSpPr>
        <p:grpSpPr bwMode="auto">
          <a:xfrm>
            <a:off x="3143250" y="3970338"/>
            <a:ext cx="1068388" cy="457200"/>
            <a:chOff x="3454" y="3552"/>
            <a:chExt cx="673" cy="288"/>
          </a:xfrm>
        </p:grpSpPr>
        <p:sp>
          <p:nvSpPr>
            <p:cNvPr id="255016" name="Line 40"/>
            <p:cNvSpPr>
              <a:spLocks noChangeShapeType="1"/>
            </p:cNvSpPr>
            <p:nvPr/>
          </p:nvSpPr>
          <p:spPr bwMode="auto">
            <a:xfrm rot="10778321" flipH="1">
              <a:off x="3549" y="3552"/>
              <a:ext cx="482" cy="0"/>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17" name="Arc 41"/>
            <p:cNvSpPr>
              <a:spLocks/>
            </p:cNvSpPr>
            <p:nvPr/>
          </p:nvSpPr>
          <p:spPr bwMode="auto">
            <a:xfrm rot="10778321" flipH="1" flipV="1">
              <a:off x="4031" y="3553"/>
              <a:ext cx="96" cy="287"/>
            </a:xfrm>
            <a:custGeom>
              <a:avLst/>
              <a:gdLst>
                <a:gd name="G0" fmla="+- 0 0 0"/>
                <a:gd name="G1" fmla="+- 21600 0 0"/>
                <a:gd name="G2" fmla="+- 21600 0 0"/>
                <a:gd name="T0" fmla="*/ 0 w 21600"/>
                <a:gd name="T1" fmla="*/ 0 h 21605"/>
                <a:gd name="T2" fmla="*/ 21600 w 21600"/>
                <a:gd name="T3" fmla="*/ 21605 h 21605"/>
                <a:gd name="T4" fmla="*/ 0 w 21600"/>
                <a:gd name="T5" fmla="*/ 21600 h 21605"/>
              </a:gdLst>
              <a:ahLst/>
              <a:cxnLst>
                <a:cxn ang="0">
                  <a:pos x="T0" y="T1"/>
                </a:cxn>
                <a:cxn ang="0">
                  <a:pos x="T2" y="T3"/>
                </a:cxn>
                <a:cxn ang="0">
                  <a:pos x="T4" y="T5"/>
                </a:cxn>
              </a:cxnLst>
              <a:rect l="0" t="0" r="r" b="b"/>
              <a:pathLst>
                <a:path w="21600" h="21605" fill="none" extrusionOk="0">
                  <a:moveTo>
                    <a:pt x="-1" y="0"/>
                  </a:moveTo>
                  <a:cubicBezTo>
                    <a:pt x="11929" y="0"/>
                    <a:pt x="21600" y="9670"/>
                    <a:pt x="21600" y="21600"/>
                  </a:cubicBezTo>
                  <a:cubicBezTo>
                    <a:pt x="21600" y="21601"/>
                    <a:pt x="21599" y="21603"/>
                    <a:pt x="21599" y="21604"/>
                  </a:cubicBezTo>
                </a:path>
                <a:path w="21600" h="21605" stroke="0" extrusionOk="0">
                  <a:moveTo>
                    <a:pt x="-1" y="0"/>
                  </a:moveTo>
                  <a:cubicBezTo>
                    <a:pt x="11929" y="0"/>
                    <a:pt x="21600" y="9670"/>
                    <a:pt x="21600" y="21600"/>
                  </a:cubicBezTo>
                  <a:cubicBezTo>
                    <a:pt x="21600" y="21601"/>
                    <a:pt x="21599" y="21603"/>
                    <a:pt x="21599" y="21604"/>
                  </a:cubicBezTo>
                  <a:lnTo>
                    <a:pt x="0" y="21600"/>
                  </a:lnTo>
                  <a:close/>
                </a:path>
              </a:pathLst>
            </a:custGeom>
            <a:noFill/>
            <a:ln w="38100">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18" name="Arc 42"/>
            <p:cNvSpPr>
              <a:spLocks/>
            </p:cNvSpPr>
            <p:nvPr/>
          </p:nvSpPr>
          <p:spPr bwMode="auto">
            <a:xfrm rot="10778321" flipV="1">
              <a:off x="3454" y="3553"/>
              <a:ext cx="145" cy="28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5019" name="Group 43"/>
          <p:cNvGrpSpPr>
            <a:grpSpLocks/>
          </p:cNvGrpSpPr>
          <p:nvPr/>
        </p:nvGrpSpPr>
        <p:grpSpPr bwMode="auto">
          <a:xfrm>
            <a:off x="5057775" y="1528763"/>
            <a:ext cx="3352800" cy="2957512"/>
            <a:chOff x="2592" y="2160"/>
            <a:chExt cx="2112" cy="1863"/>
          </a:xfrm>
        </p:grpSpPr>
        <p:grpSp>
          <p:nvGrpSpPr>
            <p:cNvPr id="255020" name="Group 44"/>
            <p:cNvGrpSpPr>
              <a:grpSpLocks/>
            </p:cNvGrpSpPr>
            <p:nvPr/>
          </p:nvGrpSpPr>
          <p:grpSpPr bwMode="auto">
            <a:xfrm>
              <a:off x="2880" y="2352"/>
              <a:ext cx="1824" cy="1632"/>
              <a:chOff x="2832" y="2352"/>
              <a:chExt cx="1824" cy="1632"/>
            </a:xfrm>
          </p:grpSpPr>
          <p:sp>
            <p:nvSpPr>
              <p:cNvPr id="255021" name="Rectangle 45"/>
              <p:cNvSpPr>
                <a:spLocks noChangeArrowheads="1"/>
              </p:cNvSpPr>
              <p:nvPr/>
            </p:nvSpPr>
            <p:spPr bwMode="auto">
              <a:xfrm>
                <a:off x="3120" y="2640"/>
                <a:ext cx="1536" cy="13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22" name="Line 46"/>
              <p:cNvSpPr>
                <a:spLocks noChangeShapeType="1"/>
              </p:cNvSpPr>
              <p:nvPr/>
            </p:nvSpPr>
            <p:spPr bwMode="auto">
              <a:xfrm>
                <a:off x="3888"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23" name="Line 47"/>
              <p:cNvSpPr>
                <a:spLocks noChangeShapeType="1"/>
              </p:cNvSpPr>
              <p:nvPr/>
            </p:nvSpPr>
            <p:spPr bwMode="auto">
              <a:xfrm>
                <a:off x="3504"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24" name="Line 48"/>
              <p:cNvSpPr>
                <a:spLocks noChangeShapeType="1"/>
              </p:cNvSpPr>
              <p:nvPr/>
            </p:nvSpPr>
            <p:spPr bwMode="auto">
              <a:xfrm>
                <a:off x="4272"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25" name="Line 49"/>
              <p:cNvSpPr>
                <a:spLocks noChangeShapeType="1"/>
              </p:cNvSpPr>
              <p:nvPr/>
            </p:nvSpPr>
            <p:spPr bwMode="auto">
              <a:xfrm>
                <a:off x="3120" y="3312"/>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26" name="Line 50"/>
              <p:cNvSpPr>
                <a:spLocks noChangeShapeType="1"/>
              </p:cNvSpPr>
              <p:nvPr/>
            </p:nvSpPr>
            <p:spPr bwMode="auto">
              <a:xfrm>
                <a:off x="2832" y="2352"/>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27" name="Line 51"/>
              <p:cNvSpPr>
                <a:spLocks noChangeShapeType="1"/>
              </p:cNvSpPr>
              <p:nvPr/>
            </p:nvSpPr>
            <p:spPr bwMode="auto">
              <a:xfrm>
                <a:off x="3120" y="2976"/>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28" name="Line 52"/>
              <p:cNvSpPr>
                <a:spLocks noChangeShapeType="1"/>
              </p:cNvSpPr>
              <p:nvPr/>
            </p:nvSpPr>
            <p:spPr bwMode="auto">
              <a:xfrm>
                <a:off x="3120" y="3648"/>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5029" name="Text Box 53"/>
            <p:cNvSpPr txBox="1">
              <a:spLocks noChangeArrowheads="1"/>
            </p:cNvSpPr>
            <p:nvPr/>
          </p:nvSpPr>
          <p:spPr bwMode="auto">
            <a:xfrm>
              <a:off x="2592" y="2400"/>
              <a:ext cx="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AB</a:t>
              </a:r>
            </a:p>
          </p:txBody>
        </p:sp>
        <p:sp>
          <p:nvSpPr>
            <p:cNvPr id="255030" name="Text Box 54"/>
            <p:cNvSpPr txBox="1">
              <a:spLocks noChangeArrowheads="1"/>
            </p:cNvSpPr>
            <p:nvPr/>
          </p:nvSpPr>
          <p:spPr bwMode="auto">
            <a:xfrm>
              <a:off x="2928" y="2160"/>
              <a:ext cx="4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CD</a:t>
              </a:r>
            </a:p>
          </p:txBody>
        </p:sp>
        <p:sp>
          <p:nvSpPr>
            <p:cNvPr id="255031" name="Text Box 55"/>
            <p:cNvSpPr txBox="1">
              <a:spLocks noChangeArrowheads="1"/>
            </p:cNvSpPr>
            <p:nvPr/>
          </p:nvSpPr>
          <p:spPr bwMode="auto">
            <a:xfrm>
              <a:off x="2784" y="268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5032" name="Text Box 56"/>
            <p:cNvSpPr txBox="1">
              <a:spLocks noChangeArrowheads="1"/>
            </p:cNvSpPr>
            <p:nvPr/>
          </p:nvSpPr>
          <p:spPr bwMode="auto">
            <a:xfrm>
              <a:off x="2784" y="302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5033" name="Text Box 57"/>
            <p:cNvSpPr txBox="1">
              <a:spLocks noChangeArrowheads="1"/>
            </p:cNvSpPr>
            <p:nvPr/>
          </p:nvSpPr>
          <p:spPr bwMode="auto">
            <a:xfrm>
              <a:off x="2784" y="336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11</a:t>
              </a:r>
            </a:p>
          </p:txBody>
        </p:sp>
        <p:sp>
          <p:nvSpPr>
            <p:cNvPr id="255034" name="Text Box 58"/>
            <p:cNvSpPr txBox="1">
              <a:spLocks noChangeArrowheads="1"/>
            </p:cNvSpPr>
            <p:nvPr/>
          </p:nvSpPr>
          <p:spPr bwMode="auto">
            <a:xfrm>
              <a:off x="2784" y="3696"/>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sp>
          <p:nvSpPr>
            <p:cNvPr id="255035" name="Text Box 59"/>
            <p:cNvSpPr txBox="1">
              <a:spLocks noChangeArrowheads="1"/>
            </p:cNvSpPr>
            <p:nvPr/>
          </p:nvSpPr>
          <p:spPr bwMode="auto">
            <a:xfrm>
              <a:off x="3168"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5036" name="Text Box 60"/>
            <p:cNvSpPr txBox="1">
              <a:spLocks noChangeArrowheads="1"/>
            </p:cNvSpPr>
            <p:nvPr/>
          </p:nvSpPr>
          <p:spPr bwMode="auto">
            <a:xfrm>
              <a:off x="3552"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5037" name="Text Box 61"/>
            <p:cNvSpPr txBox="1">
              <a:spLocks noChangeArrowheads="1"/>
            </p:cNvSpPr>
            <p:nvPr/>
          </p:nvSpPr>
          <p:spPr bwMode="auto">
            <a:xfrm>
              <a:off x="3936"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11</a:t>
              </a:r>
            </a:p>
          </p:txBody>
        </p:sp>
        <p:sp>
          <p:nvSpPr>
            <p:cNvPr id="255038" name="Text Box 62"/>
            <p:cNvSpPr txBox="1">
              <a:spLocks noChangeArrowheads="1"/>
            </p:cNvSpPr>
            <p:nvPr/>
          </p:nvSpPr>
          <p:spPr bwMode="auto">
            <a:xfrm>
              <a:off x="4320"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grpSp>
      <p:sp>
        <p:nvSpPr>
          <p:cNvPr id="255039" name="Text Box 63"/>
          <p:cNvSpPr txBox="1">
            <a:spLocks noChangeArrowheads="1"/>
          </p:cNvSpPr>
          <p:nvPr/>
        </p:nvSpPr>
        <p:spPr bwMode="auto">
          <a:xfrm>
            <a:off x="6588125" y="2781300"/>
            <a:ext cx="652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5</a:t>
            </a:r>
          </a:p>
        </p:txBody>
      </p:sp>
      <p:sp>
        <p:nvSpPr>
          <p:cNvPr id="255040" name="Text Box 64"/>
          <p:cNvSpPr txBox="1">
            <a:spLocks noChangeArrowheads="1"/>
          </p:cNvSpPr>
          <p:nvPr/>
        </p:nvSpPr>
        <p:spPr bwMode="auto">
          <a:xfrm>
            <a:off x="7164388" y="2781300"/>
            <a:ext cx="684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7</a:t>
            </a:r>
          </a:p>
        </p:txBody>
      </p:sp>
      <p:sp>
        <p:nvSpPr>
          <p:cNvPr id="255041" name="Text Box 65"/>
          <p:cNvSpPr txBox="1">
            <a:spLocks noChangeArrowheads="1"/>
          </p:cNvSpPr>
          <p:nvPr/>
        </p:nvSpPr>
        <p:spPr bwMode="auto">
          <a:xfrm>
            <a:off x="6516688" y="3341688"/>
            <a:ext cx="792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13</a:t>
            </a:r>
          </a:p>
        </p:txBody>
      </p:sp>
      <p:sp>
        <p:nvSpPr>
          <p:cNvPr id="255042" name="Text Box 66"/>
          <p:cNvSpPr txBox="1">
            <a:spLocks noChangeArrowheads="1"/>
          </p:cNvSpPr>
          <p:nvPr/>
        </p:nvSpPr>
        <p:spPr bwMode="auto">
          <a:xfrm>
            <a:off x="7119938" y="3284538"/>
            <a:ext cx="765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15</a:t>
            </a:r>
          </a:p>
        </p:txBody>
      </p:sp>
      <p:sp>
        <p:nvSpPr>
          <p:cNvPr id="255043" name="AutoShape 67"/>
          <p:cNvSpPr>
            <a:spLocks noChangeArrowheads="1"/>
          </p:cNvSpPr>
          <p:nvPr/>
        </p:nvSpPr>
        <p:spPr bwMode="auto">
          <a:xfrm>
            <a:off x="6657975" y="2900363"/>
            <a:ext cx="1066800" cy="914400"/>
          </a:xfrm>
          <a:prstGeom prst="roundRect">
            <a:avLst>
              <a:gd name="adj" fmla="val 16667"/>
            </a:avLst>
          </a:prstGeom>
          <a:noFill/>
          <a:ln w="38100">
            <a:solidFill>
              <a:srgbClr val="FF0066"/>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44" name="AutoShape 68"/>
          <p:cNvSpPr>
            <a:spLocks noChangeArrowheads="1"/>
          </p:cNvSpPr>
          <p:nvPr/>
        </p:nvSpPr>
        <p:spPr bwMode="auto">
          <a:xfrm rot="-10793281">
            <a:off x="7446963" y="4684713"/>
            <a:ext cx="838200" cy="533400"/>
          </a:xfrm>
          <a:prstGeom prst="wedgeRoundRectCallout">
            <a:avLst>
              <a:gd name="adj1" fmla="val 62690"/>
              <a:gd name="adj2" fmla="val 194519"/>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r>
              <a:rPr lang="en-US" altLang="zh-CN" sz="2800" i="1">
                <a:solidFill>
                  <a:srgbClr val="FF0066"/>
                </a:solidFill>
              </a:rPr>
              <a:t>BD</a:t>
            </a:r>
          </a:p>
        </p:txBody>
      </p:sp>
      <p:sp>
        <p:nvSpPr>
          <p:cNvPr id="255045" name="Text Box 69"/>
          <p:cNvSpPr txBox="1">
            <a:spLocks noChangeArrowheads="1"/>
          </p:cNvSpPr>
          <p:nvPr/>
        </p:nvSpPr>
        <p:spPr bwMode="auto">
          <a:xfrm>
            <a:off x="5986463" y="2205038"/>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0</a:t>
            </a:r>
          </a:p>
        </p:txBody>
      </p:sp>
      <p:sp>
        <p:nvSpPr>
          <p:cNvPr id="255046" name="Text Box 70"/>
          <p:cNvSpPr txBox="1">
            <a:spLocks noChangeArrowheads="1"/>
          </p:cNvSpPr>
          <p:nvPr/>
        </p:nvSpPr>
        <p:spPr bwMode="auto">
          <a:xfrm>
            <a:off x="7834313" y="2276475"/>
            <a:ext cx="60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2</a:t>
            </a:r>
          </a:p>
        </p:txBody>
      </p:sp>
      <p:sp>
        <p:nvSpPr>
          <p:cNvPr id="255047" name="Text Box 71"/>
          <p:cNvSpPr txBox="1">
            <a:spLocks noChangeArrowheads="1"/>
          </p:cNvSpPr>
          <p:nvPr/>
        </p:nvSpPr>
        <p:spPr bwMode="auto">
          <a:xfrm>
            <a:off x="5986463" y="3846513"/>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8</a:t>
            </a:r>
          </a:p>
        </p:txBody>
      </p:sp>
      <p:sp>
        <p:nvSpPr>
          <p:cNvPr id="255048" name="Text Box 72"/>
          <p:cNvSpPr txBox="1">
            <a:spLocks noChangeArrowheads="1"/>
          </p:cNvSpPr>
          <p:nvPr/>
        </p:nvSpPr>
        <p:spPr bwMode="auto">
          <a:xfrm>
            <a:off x="7740650" y="3860800"/>
            <a:ext cx="722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10</a:t>
            </a:r>
          </a:p>
        </p:txBody>
      </p:sp>
      <p:sp>
        <p:nvSpPr>
          <p:cNvPr id="255049" name="Freeform 73"/>
          <p:cNvSpPr>
            <a:spLocks/>
          </p:cNvSpPr>
          <p:nvPr/>
        </p:nvSpPr>
        <p:spPr bwMode="auto">
          <a:xfrm>
            <a:off x="7902575" y="2297113"/>
            <a:ext cx="514350" cy="488950"/>
          </a:xfrm>
          <a:custGeom>
            <a:avLst/>
            <a:gdLst>
              <a:gd name="T0" fmla="*/ 324 w 324"/>
              <a:gd name="T1" fmla="*/ 204 h 308"/>
              <a:gd name="T2" fmla="*/ 253 w 324"/>
              <a:gd name="T3" fmla="*/ 259 h 308"/>
              <a:gd name="T4" fmla="*/ 109 w 324"/>
              <a:gd name="T5" fmla="*/ 308 h 308"/>
              <a:gd name="T6" fmla="*/ 13 w 324"/>
              <a:gd name="T7" fmla="*/ 260 h 308"/>
              <a:gd name="T8" fmla="*/ 32 w 324"/>
              <a:gd name="T9" fmla="*/ 126 h 308"/>
              <a:gd name="T10" fmla="*/ 141 w 324"/>
              <a:gd name="T11" fmla="*/ 25 h 308"/>
              <a:gd name="T12" fmla="*/ 164 w 324"/>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24" h="308">
                <a:moveTo>
                  <a:pt x="324" y="204"/>
                </a:moveTo>
                <a:cubicBezTo>
                  <a:pt x="314" y="213"/>
                  <a:pt x="289" y="242"/>
                  <a:pt x="253" y="259"/>
                </a:cubicBezTo>
                <a:cubicBezTo>
                  <a:pt x="217" y="276"/>
                  <a:pt x="149" y="308"/>
                  <a:pt x="109" y="308"/>
                </a:cubicBezTo>
                <a:cubicBezTo>
                  <a:pt x="69" y="308"/>
                  <a:pt x="26" y="291"/>
                  <a:pt x="13" y="260"/>
                </a:cubicBezTo>
                <a:cubicBezTo>
                  <a:pt x="0" y="230"/>
                  <a:pt x="10" y="165"/>
                  <a:pt x="32" y="126"/>
                </a:cubicBezTo>
                <a:cubicBezTo>
                  <a:pt x="54" y="87"/>
                  <a:pt x="119" y="46"/>
                  <a:pt x="141" y="25"/>
                </a:cubicBezTo>
                <a:cubicBezTo>
                  <a:pt x="163" y="4"/>
                  <a:pt x="159" y="5"/>
                  <a:pt x="164" y="0"/>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50" name="Freeform 74"/>
          <p:cNvSpPr>
            <a:spLocks/>
          </p:cNvSpPr>
          <p:nvPr/>
        </p:nvSpPr>
        <p:spPr bwMode="auto">
          <a:xfrm>
            <a:off x="5983288" y="2297113"/>
            <a:ext cx="484187" cy="512762"/>
          </a:xfrm>
          <a:custGeom>
            <a:avLst/>
            <a:gdLst>
              <a:gd name="T0" fmla="*/ 212 w 305"/>
              <a:gd name="T1" fmla="*/ 0 h 323"/>
              <a:gd name="T2" fmla="*/ 257 w 305"/>
              <a:gd name="T3" fmla="*/ 70 h 323"/>
              <a:gd name="T4" fmla="*/ 305 w 305"/>
              <a:gd name="T5" fmla="*/ 214 h 323"/>
              <a:gd name="T6" fmla="*/ 257 w 305"/>
              <a:gd name="T7" fmla="*/ 310 h 323"/>
              <a:gd name="T8" fmla="*/ 122 w 305"/>
              <a:gd name="T9" fmla="*/ 291 h 323"/>
              <a:gd name="T10" fmla="*/ 21 w 305"/>
              <a:gd name="T11" fmla="*/ 181 h 323"/>
              <a:gd name="T12" fmla="*/ 0 w 305"/>
              <a:gd name="T13" fmla="*/ 133 h 323"/>
            </a:gdLst>
            <a:ahLst/>
            <a:cxnLst>
              <a:cxn ang="0">
                <a:pos x="T0" y="T1"/>
              </a:cxn>
              <a:cxn ang="0">
                <a:pos x="T2" y="T3"/>
              </a:cxn>
              <a:cxn ang="0">
                <a:pos x="T4" y="T5"/>
              </a:cxn>
              <a:cxn ang="0">
                <a:pos x="T6" y="T7"/>
              </a:cxn>
              <a:cxn ang="0">
                <a:pos x="T8" y="T9"/>
              </a:cxn>
              <a:cxn ang="0">
                <a:pos x="T10" y="T11"/>
              </a:cxn>
              <a:cxn ang="0">
                <a:pos x="T12" y="T13"/>
              </a:cxn>
            </a:cxnLst>
            <a:rect l="0" t="0" r="r" b="b"/>
            <a:pathLst>
              <a:path w="305" h="323">
                <a:moveTo>
                  <a:pt x="212" y="0"/>
                </a:moveTo>
                <a:cubicBezTo>
                  <a:pt x="219" y="13"/>
                  <a:pt x="241" y="34"/>
                  <a:pt x="257" y="70"/>
                </a:cubicBezTo>
                <a:cubicBezTo>
                  <a:pt x="273" y="106"/>
                  <a:pt x="305" y="174"/>
                  <a:pt x="305" y="214"/>
                </a:cubicBezTo>
                <a:cubicBezTo>
                  <a:pt x="305" y="254"/>
                  <a:pt x="287" y="297"/>
                  <a:pt x="257" y="310"/>
                </a:cubicBezTo>
                <a:cubicBezTo>
                  <a:pt x="226" y="323"/>
                  <a:pt x="161" y="313"/>
                  <a:pt x="122" y="291"/>
                </a:cubicBezTo>
                <a:cubicBezTo>
                  <a:pt x="83" y="269"/>
                  <a:pt x="41" y="207"/>
                  <a:pt x="21" y="181"/>
                </a:cubicBezTo>
                <a:cubicBezTo>
                  <a:pt x="1" y="155"/>
                  <a:pt x="4" y="143"/>
                  <a:pt x="0" y="133"/>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51" name="Freeform 75"/>
          <p:cNvSpPr>
            <a:spLocks/>
          </p:cNvSpPr>
          <p:nvPr/>
        </p:nvSpPr>
        <p:spPr bwMode="auto">
          <a:xfrm>
            <a:off x="5969000" y="3933825"/>
            <a:ext cx="520700" cy="501650"/>
          </a:xfrm>
          <a:custGeom>
            <a:avLst/>
            <a:gdLst>
              <a:gd name="T0" fmla="*/ 0 w 328"/>
              <a:gd name="T1" fmla="*/ 175 h 316"/>
              <a:gd name="T2" fmla="*/ 72 w 328"/>
              <a:gd name="T3" fmla="*/ 80 h 316"/>
              <a:gd name="T4" fmla="*/ 205 w 328"/>
              <a:gd name="T5" fmla="*/ 7 h 316"/>
              <a:gd name="T6" fmla="*/ 308 w 328"/>
              <a:gd name="T7" fmla="*/ 38 h 316"/>
              <a:gd name="T8" fmla="*/ 313 w 328"/>
              <a:gd name="T9" fmla="*/ 173 h 316"/>
              <a:gd name="T10" fmla="*/ 223 w 328"/>
              <a:gd name="T11" fmla="*/ 292 h 316"/>
              <a:gd name="T12" fmla="*/ 204 w 328"/>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328" h="316">
                <a:moveTo>
                  <a:pt x="0" y="175"/>
                </a:moveTo>
                <a:cubicBezTo>
                  <a:pt x="12" y="158"/>
                  <a:pt x="38" y="108"/>
                  <a:pt x="72" y="80"/>
                </a:cubicBezTo>
                <a:cubicBezTo>
                  <a:pt x="106" y="52"/>
                  <a:pt x="166" y="14"/>
                  <a:pt x="205" y="7"/>
                </a:cubicBezTo>
                <a:cubicBezTo>
                  <a:pt x="245" y="0"/>
                  <a:pt x="290" y="10"/>
                  <a:pt x="308" y="38"/>
                </a:cubicBezTo>
                <a:cubicBezTo>
                  <a:pt x="326" y="65"/>
                  <a:pt x="328" y="131"/>
                  <a:pt x="313" y="173"/>
                </a:cubicBezTo>
                <a:cubicBezTo>
                  <a:pt x="298" y="216"/>
                  <a:pt x="241" y="268"/>
                  <a:pt x="223" y="292"/>
                </a:cubicBezTo>
                <a:cubicBezTo>
                  <a:pt x="205" y="316"/>
                  <a:pt x="208" y="311"/>
                  <a:pt x="204" y="316"/>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052" name="Freeform 76"/>
          <p:cNvSpPr>
            <a:spLocks/>
          </p:cNvSpPr>
          <p:nvPr/>
        </p:nvSpPr>
        <p:spPr bwMode="auto">
          <a:xfrm>
            <a:off x="7894638" y="3963988"/>
            <a:ext cx="522287" cy="471487"/>
          </a:xfrm>
          <a:custGeom>
            <a:avLst/>
            <a:gdLst>
              <a:gd name="T0" fmla="*/ 213 w 329"/>
              <a:gd name="T1" fmla="*/ 297 h 297"/>
              <a:gd name="T2" fmla="*/ 131 w 329"/>
              <a:gd name="T3" fmla="*/ 259 h 297"/>
              <a:gd name="T4" fmla="*/ 23 w 329"/>
              <a:gd name="T5" fmla="*/ 153 h 297"/>
              <a:gd name="T6" fmla="*/ 21 w 329"/>
              <a:gd name="T7" fmla="*/ 46 h 297"/>
              <a:gd name="T8" fmla="*/ 150 w 329"/>
              <a:gd name="T9" fmla="*/ 1 h 297"/>
              <a:gd name="T10" fmla="*/ 289 w 329"/>
              <a:gd name="T11" fmla="*/ 53 h 297"/>
              <a:gd name="T12" fmla="*/ 329 w 329"/>
              <a:gd name="T13" fmla="*/ 67 h 297"/>
            </a:gdLst>
            <a:ahLst/>
            <a:cxnLst>
              <a:cxn ang="0">
                <a:pos x="T0" y="T1"/>
              </a:cxn>
              <a:cxn ang="0">
                <a:pos x="T2" y="T3"/>
              </a:cxn>
              <a:cxn ang="0">
                <a:pos x="T4" y="T5"/>
              </a:cxn>
              <a:cxn ang="0">
                <a:pos x="T6" y="T7"/>
              </a:cxn>
              <a:cxn ang="0">
                <a:pos x="T8" y="T9"/>
              </a:cxn>
              <a:cxn ang="0">
                <a:pos x="T10" y="T11"/>
              </a:cxn>
              <a:cxn ang="0">
                <a:pos x="T12" y="T13"/>
              </a:cxn>
            </a:cxnLst>
            <a:rect l="0" t="0" r="r" b="b"/>
            <a:pathLst>
              <a:path w="329" h="297">
                <a:moveTo>
                  <a:pt x="213" y="297"/>
                </a:moveTo>
                <a:cubicBezTo>
                  <a:pt x="198" y="291"/>
                  <a:pt x="163" y="283"/>
                  <a:pt x="131" y="259"/>
                </a:cubicBezTo>
                <a:cubicBezTo>
                  <a:pt x="99" y="235"/>
                  <a:pt x="41" y="189"/>
                  <a:pt x="23" y="153"/>
                </a:cubicBezTo>
                <a:cubicBezTo>
                  <a:pt x="4" y="117"/>
                  <a:pt x="0" y="71"/>
                  <a:pt x="21" y="46"/>
                </a:cubicBezTo>
                <a:cubicBezTo>
                  <a:pt x="42" y="20"/>
                  <a:pt x="105" y="0"/>
                  <a:pt x="150" y="1"/>
                </a:cubicBezTo>
                <a:cubicBezTo>
                  <a:pt x="194" y="3"/>
                  <a:pt x="259" y="42"/>
                  <a:pt x="289" y="53"/>
                </a:cubicBezTo>
                <a:cubicBezTo>
                  <a:pt x="319" y="64"/>
                  <a:pt x="321" y="64"/>
                  <a:pt x="329" y="67"/>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5053" name="Object 77"/>
          <p:cNvGraphicFramePr>
            <a:graphicFrameLocks noChangeAspect="1"/>
          </p:cNvGraphicFramePr>
          <p:nvPr/>
        </p:nvGraphicFramePr>
        <p:xfrm>
          <a:off x="1416050" y="5335588"/>
          <a:ext cx="2884488" cy="547687"/>
        </p:xfrm>
        <a:graphic>
          <a:graphicData uri="http://schemas.openxmlformats.org/presentationml/2006/ole">
            <mc:AlternateContent xmlns:mc="http://schemas.openxmlformats.org/markup-compatibility/2006">
              <mc:Choice xmlns:v="urn:schemas-microsoft-com:vml" Requires="v">
                <p:oleObj spid="_x0000_s255091" name="Equation" r:id="rId5" imgW="1206360" imgH="228600" progId="Equation.3">
                  <p:embed/>
                </p:oleObj>
              </mc:Choice>
              <mc:Fallback>
                <p:oleObj name="Equation" r:id="rId5" imgW="1206360" imgH="228600" progId="Equation.3">
                  <p:embed/>
                  <p:pic>
                    <p:nvPicPr>
                      <p:cNvPr id="0"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6050" y="5335588"/>
                        <a:ext cx="2884488" cy="5476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54" name="Object 78"/>
          <p:cNvGraphicFramePr>
            <a:graphicFrameLocks noChangeAspect="1"/>
          </p:cNvGraphicFramePr>
          <p:nvPr/>
        </p:nvGraphicFramePr>
        <p:xfrm>
          <a:off x="1344613" y="5848350"/>
          <a:ext cx="5722937" cy="566738"/>
        </p:xfrm>
        <a:graphic>
          <a:graphicData uri="http://schemas.openxmlformats.org/presentationml/2006/ole">
            <mc:AlternateContent xmlns:mc="http://schemas.openxmlformats.org/markup-compatibility/2006">
              <mc:Choice xmlns:v="urn:schemas-microsoft-com:vml" Requires="v">
                <p:oleObj spid="_x0000_s255092" name="Equation" r:id="rId7" imgW="2438280" imgH="241200" progId="Equation.3">
                  <p:embed/>
                </p:oleObj>
              </mc:Choice>
              <mc:Fallback>
                <p:oleObj name="Equation" r:id="rId7" imgW="2438280" imgH="241200" progId="Equation.3">
                  <p:embed/>
                  <p:pic>
                    <p:nvPicPr>
                      <p:cNvPr id="0" name="Object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613" y="5848350"/>
                        <a:ext cx="5722937" cy="566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55" name="Object 79"/>
          <p:cNvGraphicFramePr>
            <a:graphicFrameLocks noChangeAspect="1"/>
          </p:cNvGraphicFramePr>
          <p:nvPr/>
        </p:nvGraphicFramePr>
        <p:xfrm>
          <a:off x="7204075" y="5838825"/>
          <a:ext cx="957263" cy="506413"/>
        </p:xfrm>
        <a:graphic>
          <a:graphicData uri="http://schemas.openxmlformats.org/presentationml/2006/ole">
            <mc:AlternateContent xmlns:mc="http://schemas.openxmlformats.org/markup-compatibility/2006">
              <mc:Choice xmlns:v="urn:schemas-microsoft-com:vml" Requires="v">
                <p:oleObj spid="_x0000_s255093" name="Equation" r:id="rId9" imgW="406080" imgH="215640" progId="Equation.3">
                  <p:embed/>
                </p:oleObj>
              </mc:Choice>
              <mc:Fallback>
                <p:oleObj name="Equation" r:id="rId9" imgW="406080" imgH="215640" progId="Equation.3">
                  <p:embed/>
                  <p:pic>
                    <p:nvPicPr>
                      <p:cNvPr id="0" name="Object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4075" y="5838825"/>
                        <a:ext cx="957263" cy="5064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5056" name="Rectangle 80"/>
          <p:cNvSpPr>
            <a:spLocks noChangeArrowheads="1"/>
          </p:cNvSpPr>
          <p:nvPr/>
        </p:nvSpPr>
        <p:spPr bwMode="auto">
          <a:xfrm>
            <a:off x="889000" y="5229225"/>
            <a:ext cx="7643813" cy="1330325"/>
          </a:xfrm>
          <a:prstGeom prst="rect">
            <a:avLst/>
          </a:prstGeom>
          <a:solidFill>
            <a:schemeClr val="bg1"/>
          </a:solidFill>
          <a:ln>
            <a:noFill/>
          </a:ln>
          <a:effectLst/>
          <a:extLs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5057" name="Object 81"/>
          <p:cNvGraphicFramePr>
            <a:graphicFrameLocks noChangeAspect="1"/>
          </p:cNvGraphicFramePr>
          <p:nvPr/>
        </p:nvGraphicFramePr>
        <p:xfrm>
          <a:off x="1355725" y="5335588"/>
          <a:ext cx="3005138" cy="547687"/>
        </p:xfrm>
        <a:graphic>
          <a:graphicData uri="http://schemas.openxmlformats.org/presentationml/2006/ole">
            <mc:AlternateContent xmlns:mc="http://schemas.openxmlformats.org/markup-compatibility/2006">
              <mc:Choice xmlns:v="urn:schemas-microsoft-com:vml" Requires="v">
                <p:oleObj spid="_x0000_s255094" name="Equation" r:id="rId11" imgW="1257120" imgH="228600" progId="Equation.3">
                  <p:embed/>
                </p:oleObj>
              </mc:Choice>
              <mc:Fallback>
                <p:oleObj name="Equation" r:id="rId11" imgW="1257120" imgH="228600" progId="Equation.3">
                  <p:embed/>
                  <p:pic>
                    <p:nvPicPr>
                      <p:cNvPr id="0" name="Object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5725" y="5335588"/>
                        <a:ext cx="3005138" cy="5476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58" name="Object 82"/>
          <p:cNvGraphicFramePr>
            <a:graphicFrameLocks noChangeAspect="1"/>
          </p:cNvGraphicFramePr>
          <p:nvPr/>
        </p:nvGraphicFramePr>
        <p:xfrm>
          <a:off x="1403350" y="5848350"/>
          <a:ext cx="5603875" cy="566738"/>
        </p:xfrm>
        <a:graphic>
          <a:graphicData uri="http://schemas.openxmlformats.org/presentationml/2006/ole">
            <mc:AlternateContent xmlns:mc="http://schemas.openxmlformats.org/markup-compatibility/2006">
              <mc:Choice xmlns:v="urn:schemas-microsoft-com:vml" Requires="v">
                <p:oleObj spid="_x0000_s255095" name="Equation" r:id="rId13" imgW="2387520" imgH="241200" progId="Equation.3">
                  <p:embed/>
                </p:oleObj>
              </mc:Choice>
              <mc:Fallback>
                <p:oleObj name="Equation" r:id="rId13" imgW="2387520" imgH="241200" progId="Equation.3">
                  <p:embed/>
                  <p:pic>
                    <p:nvPicPr>
                      <p:cNvPr id="0" name="Object 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5848350"/>
                        <a:ext cx="5603875" cy="566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59" name="Object 83"/>
          <p:cNvGraphicFramePr>
            <a:graphicFrameLocks noChangeAspect="1"/>
          </p:cNvGraphicFramePr>
          <p:nvPr/>
        </p:nvGraphicFramePr>
        <p:xfrm>
          <a:off x="7059613" y="5838825"/>
          <a:ext cx="896937" cy="506413"/>
        </p:xfrm>
        <a:graphic>
          <a:graphicData uri="http://schemas.openxmlformats.org/presentationml/2006/ole">
            <mc:AlternateContent xmlns:mc="http://schemas.openxmlformats.org/markup-compatibility/2006">
              <mc:Choice xmlns:v="urn:schemas-microsoft-com:vml" Requires="v">
                <p:oleObj spid="_x0000_s255096" name="Equation" r:id="rId15" imgW="380880" imgH="215640" progId="Equation.3">
                  <p:embed/>
                </p:oleObj>
              </mc:Choice>
              <mc:Fallback>
                <p:oleObj name="Equation" r:id="rId15" imgW="380880" imgH="215640" progId="Equation.3">
                  <p:embed/>
                  <p:pic>
                    <p:nvPicPr>
                      <p:cNvPr id="0" name="Object 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59613" y="5838825"/>
                        <a:ext cx="896937" cy="5064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5060" name="Rectangle 84"/>
          <p:cNvSpPr>
            <a:spLocks noChangeArrowheads="1"/>
          </p:cNvSpPr>
          <p:nvPr/>
        </p:nvSpPr>
        <p:spPr bwMode="auto">
          <a:xfrm>
            <a:off x="795338" y="5275263"/>
            <a:ext cx="7953375" cy="1249362"/>
          </a:xfrm>
          <a:prstGeom prst="rect">
            <a:avLst/>
          </a:prstGeom>
          <a:solidFill>
            <a:schemeClr val="bg1"/>
          </a:solidFill>
          <a:ln>
            <a:noFill/>
          </a:ln>
          <a:effectLst/>
          <a:extLs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5061" name="Object 85"/>
          <p:cNvGraphicFramePr>
            <a:graphicFrameLocks noChangeAspect="1"/>
          </p:cNvGraphicFramePr>
          <p:nvPr/>
        </p:nvGraphicFramePr>
        <p:xfrm>
          <a:off x="1400175" y="5446713"/>
          <a:ext cx="3005138" cy="547687"/>
        </p:xfrm>
        <a:graphic>
          <a:graphicData uri="http://schemas.openxmlformats.org/presentationml/2006/ole">
            <mc:AlternateContent xmlns:mc="http://schemas.openxmlformats.org/markup-compatibility/2006">
              <mc:Choice xmlns:v="urn:schemas-microsoft-com:vml" Requires="v">
                <p:oleObj spid="_x0000_s255097" name="Equation" r:id="rId17" imgW="1257120" imgH="228600" progId="Equation.3">
                  <p:embed/>
                </p:oleObj>
              </mc:Choice>
              <mc:Fallback>
                <p:oleObj name="Equation" r:id="rId17" imgW="1257120" imgH="228600" progId="Equation.3">
                  <p:embed/>
                  <p:pic>
                    <p:nvPicPr>
                      <p:cNvPr id="0" name="Object 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0175" y="5446713"/>
                        <a:ext cx="3005138" cy="5476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62" name="Object 86"/>
          <p:cNvGraphicFramePr>
            <a:graphicFrameLocks noChangeAspect="1"/>
          </p:cNvGraphicFramePr>
          <p:nvPr/>
        </p:nvGraphicFramePr>
        <p:xfrm>
          <a:off x="1511300" y="6000750"/>
          <a:ext cx="5691188" cy="568325"/>
        </p:xfrm>
        <a:graphic>
          <a:graphicData uri="http://schemas.openxmlformats.org/presentationml/2006/ole">
            <mc:AlternateContent xmlns:mc="http://schemas.openxmlformats.org/markup-compatibility/2006">
              <mc:Choice xmlns:v="urn:schemas-microsoft-com:vml" Requires="v">
                <p:oleObj spid="_x0000_s255098" name="Equation" r:id="rId19" imgW="2425680" imgH="241200" progId="Equation.3">
                  <p:embed/>
                </p:oleObj>
              </mc:Choice>
              <mc:Fallback>
                <p:oleObj name="Equation" r:id="rId19" imgW="2425680" imgH="241200" progId="Equation.3">
                  <p:embed/>
                  <p:pic>
                    <p:nvPicPr>
                      <p:cNvPr id="0" name="Object 8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11300" y="6000750"/>
                        <a:ext cx="5691188" cy="568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63" name="Object 87"/>
          <p:cNvGraphicFramePr>
            <a:graphicFrameLocks noChangeAspect="1"/>
          </p:cNvGraphicFramePr>
          <p:nvPr/>
        </p:nvGraphicFramePr>
        <p:xfrm>
          <a:off x="7286625" y="6102350"/>
          <a:ext cx="927100" cy="357188"/>
        </p:xfrm>
        <a:graphic>
          <a:graphicData uri="http://schemas.openxmlformats.org/presentationml/2006/ole">
            <mc:AlternateContent xmlns:mc="http://schemas.openxmlformats.org/markup-compatibility/2006">
              <mc:Choice xmlns:v="urn:schemas-microsoft-com:vml" Requires="v">
                <p:oleObj spid="_x0000_s255099" name="Equation" r:id="rId21" imgW="393480" imgH="152280" progId="Equation.3">
                  <p:embed/>
                </p:oleObj>
              </mc:Choice>
              <mc:Fallback>
                <p:oleObj name="Equation" r:id="rId21" imgW="393480" imgH="152280" progId="Equation.3">
                  <p:embed/>
                  <p:pic>
                    <p:nvPicPr>
                      <p:cNvPr id="0" name="Object 8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86625" y="6102350"/>
                        <a:ext cx="927100" cy="357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5064" name="Rectangle 88"/>
          <p:cNvSpPr>
            <a:spLocks noChangeArrowheads="1"/>
          </p:cNvSpPr>
          <p:nvPr/>
        </p:nvSpPr>
        <p:spPr bwMode="auto">
          <a:xfrm>
            <a:off x="215900" y="5365750"/>
            <a:ext cx="8532813" cy="1158875"/>
          </a:xfrm>
          <a:prstGeom prst="rect">
            <a:avLst/>
          </a:prstGeom>
          <a:solidFill>
            <a:schemeClr val="bg1"/>
          </a:solidFill>
          <a:ln>
            <a:noFill/>
          </a:ln>
          <a:effectLst/>
          <a:extLs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5065" name="Object 89"/>
          <p:cNvGraphicFramePr>
            <a:graphicFrameLocks noChangeAspect="1"/>
          </p:cNvGraphicFramePr>
          <p:nvPr/>
        </p:nvGraphicFramePr>
        <p:xfrm>
          <a:off x="1346200" y="5308600"/>
          <a:ext cx="2914650" cy="547688"/>
        </p:xfrm>
        <a:graphic>
          <a:graphicData uri="http://schemas.openxmlformats.org/presentationml/2006/ole">
            <mc:AlternateContent xmlns:mc="http://schemas.openxmlformats.org/markup-compatibility/2006">
              <mc:Choice xmlns:v="urn:schemas-microsoft-com:vml" Requires="v">
                <p:oleObj spid="_x0000_s255100" name="Equation" r:id="rId23" imgW="1218960" imgH="228600" progId="Equation.3">
                  <p:embed/>
                </p:oleObj>
              </mc:Choice>
              <mc:Fallback>
                <p:oleObj name="Equation" r:id="rId23" imgW="1218960" imgH="228600" progId="Equation.3">
                  <p:embed/>
                  <p:pic>
                    <p:nvPicPr>
                      <p:cNvPr id="0" name="Object 8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46200" y="5308600"/>
                        <a:ext cx="2914650" cy="5476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66" name="Object 90"/>
          <p:cNvGraphicFramePr>
            <a:graphicFrameLocks noChangeAspect="1"/>
          </p:cNvGraphicFramePr>
          <p:nvPr/>
        </p:nvGraphicFramePr>
        <p:xfrm>
          <a:off x="1366838" y="5889625"/>
          <a:ext cx="5692775" cy="566738"/>
        </p:xfrm>
        <a:graphic>
          <a:graphicData uri="http://schemas.openxmlformats.org/presentationml/2006/ole">
            <mc:AlternateContent xmlns:mc="http://schemas.openxmlformats.org/markup-compatibility/2006">
              <mc:Choice xmlns:v="urn:schemas-microsoft-com:vml" Requires="v">
                <p:oleObj spid="_x0000_s255101" name="Equation" r:id="rId25" imgW="2425680" imgH="241200" progId="Equation.3">
                  <p:embed/>
                </p:oleObj>
              </mc:Choice>
              <mc:Fallback>
                <p:oleObj name="Equation" r:id="rId25" imgW="2425680" imgH="241200" progId="Equation.3">
                  <p:embed/>
                  <p:pic>
                    <p:nvPicPr>
                      <p:cNvPr id="0" name="Object 9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66838" y="5889625"/>
                        <a:ext cx="5692775" cy="566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67" name="Object 91"/>
          <p:cNvGraphicFramePr>
            <a:graphicFrameLocks noChangeAspect="1"/>
          </p:cNvGraphicFramePr>
          <p:nvPr/>
        </p:nvGraphicFramePr>
        <p:xfrm>
          <a:off x="7134225" y="5895975"/>
          <a:ext cx="957263" cy="476250"/>
        </p:xfrm>
        <a:graphic>
          <a:graphicData uri="http://schemas.openxmlformats.org/presentationml/2006/ole">
            <mc:AlternateContent xmlns:mc="http://schemas.openxmlformats.org/markup-compatibility/2006">
              <mc:Choice xmlns:v="urn:schemas-microsoft-com:vml" Requires="v">
                <p:oleObj spid="_x0000_s255102" name="Equation" r:id="rId27" imgW="406080" imgH="203040" progId="Equation.3">
                  <p:embed/>
                </p:oleObj>
              </mc:Choice>
              <mc:Fallback>
                <p:oleObj name="Equation" r:id="rId27" imgW="406080" imgH="203040" progId="Equation.3">
                  <p:embed/>
                  <p:pic>
                    <p:nvPicPr>
                      <p:cNvPr id="0" name="Object 9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134225" y="5895975"/>
                        <a:ext cx="957263" cy="476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5068" name="Group 92"/>
          <p:cNvGrpSpPr>
            <a:grpSpLocks/>
          </p:cNvGrpSpPr>
          <p:nvPr/>
        </p:nvGrpSpPr>
        <p:grpSpPr bwMode="auto">
          <a:xfrm>
            <a:off x="3600450" y="4732338"/>
            <a:ext cx="912813" cy="534987"/>
            <a:chOff x="2124" y="3251"/>
            <a:chExt cx="575" cy="337"/>
          </a:xfrm>
        </p:grpSpPr>
        <p:sp>
          <p:nvSpPr>
            <p:cNvPr id="255069" name="AutoShape 93"/>
            <p:cNvSpPr>
              <a:spLocks noChangeArrowheads="1"/>
            </p:cNvSpPr>
            <p:nvPr/>
          </p:nvSpPr>
          <p:spPr bwMode="auto">
            <a:xfrm rot="-10793281">
              <a:off x="2171" y="3251"/>
              <a:ext cx="528" cy="337"/>
            </a:xfrm>
            <a:prstGeom prst="wedgeRoundRectCallout">
              <a:avLst>
                <a:gd name="adj1" fmla="val 41694"/>
                <a:gd name="adj2" fmla="val 112824"/>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5070" name="Object 94"/>
            <p:cNvGraphicFramePr>
              <a:graphicFrameLocks noChangeAspect="1"/>
            </p:cNvGraphicFramePr>
            <p:nvPr/>
          </p:nvGraphicFramePr>
          <p:xfrm>
            <a:off x="2124" y="3253"/>
            <a:ext cx="536" cy="308"/>
          </p:xfrm>
          <a:graphic>
            <a:graphicData uri="http://schemas.openxmlformats.org/presentationml/2006/ole">
              <mc:AlternateContent xmlns:mc="http://schemas.openxmlformats.org/markup-compatibility/2006">
                <mc:Choice xmlns:v="urn:schemas-microsoft-com:vml" Requires="v">
                  <p:oleObj spid="_x0000_s255103" name="Equation" r:id="rId29" imgW="330120" imgH="215640" progId="Equation.3">
                    <p:embed/>
                  </p:oleObj>
                </mc:Choice>
                <mc:Fallback>
                  <p:oleObj name="Equation" r:id="rId29" imgW="330120" imgH="215640" progId="Equation.3">
                    <p:embed/>
                    <p:pic>
                      <p:nvPicPr>
                        <p:cNvPr id="0" name="Object 9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24" y="3253"/>
                          <a:ext cx="536" cy="30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5071" name="Group 95"/>
          <p:cNvGrpSpPr>
            <a:grpSpLocks/>
          </p:cNvGrpSpPr>
          <p:nvPr/>
        </p:nvGrpSpPr>
        <p:grpSpPr bwMode="auto">
          <a:xfrm>
            <a:off x="5345113" y="4702175"/>
            <a:ext cx="944562" cy="534988"/>
            <a:chOff x="3223" y="3232"/>
            <a:chExt cx="595" cy="337"/>
          </a:xfrm>
        </p:grpSpPr>
        <p:sp>
          <p:nvSpPr>
            <p:cNvPr id="255072" name="AutoShape 96"/>
            <p:cNvSpPr>
              <a:spLocks noChangeArrowheads="1"/>
            </p:cNvSpPr>
            <p:nvPr/>
          </p:nvSpPr>
          <p:spPr bwMode="auto">
            <a:xfrm rot="-10793281">
              <a:off x="3290" y="3232"/>
              <a:ext cx="528" cy="337"/>
            </a:xfrm>
            <a:prstGeom prst="wedgeRoundRectCallout">
              <a:avLst>
                <a:gd name="adj1" fmla="val -45838"/>
                <a:gd name="adj2" fmla="val 95787"/>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5073" name="Object 97"/>
            <p:cNvGraphicFramePr>
              <a:graphicFrameLocks noChangeAspect="1"/>
            </p:cNvGraphicFramePr>
            <p:nvPr/>
          </p:nvGraphicFramePr>
          <p:xfrm>
            <a:off x="3223" y="3243"/>
            <a:ext cx="577" cy="290"/>
          </p:xfrm>
          <a:graphic>
            <a:graphicData uri="http://schemas.openxmlformats.org/presentationml/2006/ole">
              <mc:AlternateContent xmlns:mc="http://schemas.openxmlformats.org/markup-compatibility/2006">
                <mc:Choice xmlns:v="urn:schemas-microsoft-com:vml" Requires="v">
                  <p:oleObj spid="_x0000_s255104" name="Equation" r:id="rId31" imgW="355320" imgH="203040" progId="Equation.3">
                    <p:embed/>
                  </p:oleObj>
                </mc:Choice>
                <mc:Fallback>
                  <p:oleObj name="Equation" r:id="rId31" imgW="355320" imgH="203040" progId="Equation.3">
                    <p:embed/>
                    <p:pic>
                      <p:nvPicPr>
                        <p:cNvPr id="0" name="Object 9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23" y="3243"/>
                          <a:ext cx="577" cy="29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5074" name="AutoShape 98">
            <a:hlinkClick r:id="rId33"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54979"/>
                                        </p:tgtEl>
                                        <p:attrNameLst>
                                          <p:attrName>style.visibility</p:attrName>
                                        </p:attrNameLst>
                                      </p:cBhvr>
                                      <p:to>
                                        <p:strVal val="visible"/>
                                      </p:to>
                                    </p:set>
                                    <p:animEffect transition="in" filter="box(out)">
                                      <p:cBhvr>
                                        <p:cTn id="7" dur="500"/>
                                        <p:tgtEl>
                                          <p:spTgt spid="25497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4999"/>
                                        </p:tgtEl>
                                        <p:attrNameLst>
                                          <p:attrName>style.visibility</p:attrName>
                                        </p:attrNameLst>
                                      </p:cBhvr>
                                      <p:to>
                                        <p:strVal val="visible"/>
                                      </p:to>
                                    </p:set>
                                    <p:animEffect transition="in" filter="wipe(left)">
                                      <p:cBhvr>
                                        <p:cTn id="11" dur="500"/>
                                        <p:tgtEl>
                                          <p:spTgt spid="25499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5000"/>
                                        </p:tgtEl>
                                        <p:attrNameLst>
                                          <p:attrName>style.visibility</p:attrName>
                                        </p:attrNameLst>
                                      </p:cBhvr>
                                      <p:to>
                                        <p:strVal val="visible"/>
                                      </p:to>
                                    </p:set>
                                    <p:animEffect transition="in" filter="wipe(left)">
                                      <p:cBhvr>
                                        <p:cTn id="15" dur="500"/>
                                        <p:tgtEl>
                                          <p:spTgt spid="25500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5001"/>
                                        </p:tgtEl>
                                        <p:attrNameLst>
                                          <p:attrName>style.visibility</p:attrName>
                                        </p:attrNameLst>
                                      </p:cBhvr>
                                      <p:to>
                                        <p:strVal val="visible"/>
                                      </p:to>
                                    </p:set>
                                    <p:animEffect transition="in" filter="wipe(left)">
                                      <p:cBhvr>
                                        <p:cTn id="19" dur="500"/>
                                        <p:tgtEl>
                                          <p:spTgt spid="25500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5002"/>
                                        </p:tgtEl>
                                        <p:attrNameLst>
                                          <p:attrName>style.visibility</p:attrName>
                                        </p:attrNameLst>
                                      </p:cBhvr>
                                      <p:to>
                                        <p:strVal val="visible"/>
                                      </p:to>
                                    </p:set>
                                    <p:animEffect transition="in" filter="wipe(left)">
                                      <p:cBhvr>
                                        <p:cTn id="23" dur="500"/>
                                        <p:tgtEl>
                                          <p:spTgt spid="25500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55003"/>
                                        </p:tgtEl>
                                        <p:attrNameLst>
                                          <p:attrName>style.visibility</p:attrName>
                                        </p:attrNameLst>
                                      </p:cBhvr>
                                      <p:to>
                                        <p:strVal val="visible"/>
                                      </p:to>
                                    </p:set>
                                    <p:animEffect transition="in" filter="dissolve">
                                      <p:cBhvr>
                                        <p:cTn id="28" dur="1000"/>
                                        <p:tgtEl>
                                          <p:spTgt spid="255003"/>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255053"/>
                                        </p:tgtEl>
                                        <p:attrNameLst>
                                          <p:attrName>style.visibility</p:attrName>
                                        </p:attrNameLst>
                                      </p:cBhvr>
                                      <p:to>
                                        <p:strVal val="visible"/>
                                      </p:to>
                                    </p:set>
                                    <p:animEffect transition="in" filter="wipe(left)">
                                      <p:cBhvr>
                                        <p:cTn id="32" dur="1000"/>
                                        <p:tgtEl>
                                          <p:spTgt spid="255053"/>
                                        </p:tgtEl>
                                      </p:cBhvr>
                                    </p:animEffect>
                                  </p:childTnLst>
                                </p:cTn>
                              </p:par>
                            </p:childTnLst>
                          </p:cTn>
                        </p:par>
                        <p:par>
                          <p:cTn id="33" fill="hold" nodeType="afterGroup">
                            <p:stCondLst>
                              <p:cond delay="2000"/>
                            </p:stCondLst>
                            <p:childTnLst>
                              <p:par>
                                <p:cTn id="34" presetID="22" presetClass="entr" presetSubtype="8" fill="hold" nodeType="afterEffect">
                                  <p:stCondLst>
                                    <p:cond delay="0"/>
                                  </p:stCondLst>
                                  <p:childTnLst>
                                    <p:set>
                                      <p:cBhvr>
                                        <p:cTn id="35" dur="1" fill="hold">
                                          <p:stCondLst>
                                            <p:cond delay="0"/>
                                          </p:stCondLst>
                                        </p:cTn>
                                        <p:tgtEl>
                                          <p:spTgt spid="255054"/>
                                        </p:tgtEl>
                                        <p:attrNameLst>
                                          <p:attrName>style.visibility</p:attrName>
                                        </p:attrNameLst>
                                      </p:cBhvr>
                                      <p:to>
                                        <p:strVal val="visible"/>
                                      </p:to>
                                    </p:set>
                                    <p:animEffect transition="in" filter="wipe(left)">
                                      <p:cBhvr>
                                        <p:cTn id="36" dur="2000"/>
                                        <p:tgtEl>
                                          <p:spTgt spid="255054"/>
                                        </p:tgtEl>
                                      </p:cBhvr>
                                    </p:animEffect>
                                  </p:childTnLst>
                                </p:cTn>
                              </p:par>
                            </p:childTnLst>
                          </p:cTn>
                        </p:par>
                        <p:par>
                          <p:cTn id="37" fill="hold" nodeType="afterGroup">
                            <p:stCondLst>
                              <p:cond delay="4000"/>
                            </p:stCondLst>
                            <p:childTnLst>
                              <p:par>
                                <p:cTn id="38" presetID="22" presetClass="entr" presetSubtype="8" fill="hold" nodeType="afterEffect">
                                  <p:stCondLst>
                                    <p:cond delay="0"/>
                                  </p:stCondLst>
                                  <p:childTnLst>
                                    <p:set>
                                      <p:cBhvr>
                                        <p:cTn id="39" dur="1" fill="hold">
                                          <p:stCondLst>
                                            <p:cond delay="0"/>
                                          </p:stCondLst>
                                        </p:cTn>
                                        <p:tgtEl>
                                          <p:spTgt spid="255055"/>
                                        </p:tgtEl>
                                        <p:attrNameLst>
                                          <p:attrName>style.visibility</p:attrName>
                                        </p:attrNameLst>
                                      </p:cBhvr>
                                      <p:to>
                                        <p:strVal val="visible"/>
                                      </p:to>
                                    </p:set>
                                    <p:animEffect transition="in" filter="wipe(left)">
                                      <p:cBhvr>
                                        <p:cTn id="40" dur="500"/>
                                        <p:tgtEl>
                                          <p:spTgt spid="255055"/>
                                        </p:tgtEl>
                                      </p:cBhvr>
                                    </p:animEffect>
                                  </p:childTnLst>
                                </p:cTn>
                              </p:par>
                            </p:childTnLst>
                          </p:cTn>
                        </p:par>
                        <p:par>
                          <p:cTn id="41" fill="hold" nodeType="afterGroup">
                            <p:stCondLst>
                              <p:cond delay="4500"/>
                            </p:stCondLst>
                            <p:childTnLst>
                              <p:par>
                                <p:cTn id="42" presetID="9" presetClass="entr" presetSubtype="0" fill="hold" nodeType="afterEffect">
                                  <p:stCondLst>
                                    <p:cond delay="500"/>
                                  </p:stCondLst>
                                  <p:childTnLst>
                                    <p:set>
                                      <p:cBhvr>
                                        <p:cTn id="43" dur="1" fill="hold">
                                          <p:stCondLst>
                                            <p:cond delay="0"/>
                                          </p:stCondLst>
                                        </p:cTn>
                                        <p:tgtEl>
                                          <p:spTgt spid="255004"/>
                                        </p:tgtEl>
                                        <p:attrNameLst>
                                          <p:attrName>style.visibility</p:attrName>
                                        </p:attrNameLst>
                                      </p:cBhvr>
                                      <p:to>
                                        <p:strVal val="visible"/>
                                      </p:to>
                                    </p:set>
                                    <p:animEffect transition="in" filter="dissolve">
                                      <p:cBhvr>
                                        <p:cTn id="44" dur="500"/>
                                        <p:tgtEl>
                                          <p:spTgt spid="25500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55007"/>
                                        </p:tgtEl>
                                        <p:attrNameLst>
                                          <p:attrName>style.visibility</p:attrName>
                                        </p:attrNameLst>
                                      </p:cBhvr>
                                      <p:to>
                                        <p:strVal val="visible"/>
                                      </p:to>
                                    </p:set>
                                    <p:animEffect transition="in" filter="wipe(left)">
                                      <p:cBhvr>
                                        <p:cTn id="49" dur="500"/>
                                        <p:tgtEl>
                                          <p:spTgt spid="255007"/>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55008"/>
                                        </p:tgtEl>
                                        <p:attrNameLst>
                                          <p:attrName>style.visibility</p:attrName>
                                        </p:attrNameLst>
                                      </p:cBhvr>
                                      <p:to>
                                        <p:strVal val="visible"/>
                                      </p:to>
                                    </p:set>
                                    <p:animEffect transition="in" filter="wipe(left)">
                                      <p:cBhvr>
                                        <p:cTn id="53" dur="500"/>
                                        <p:tgtEl>
                                          <p:spTgt spid="255008"/>
                                        </p:tgtEl>
                                      </p:cBhvr>
                                    </p:animEffect>
                                  </p:childTnLst>
                                </p:cTn>
                              </p:par>
                            </p:childTnLst>
                          </p:cTn>
                        </p:par>
                        <p:par>
                          <p:cTn id="54" fill="hold" nodeType="afterGroup">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255010"/>
                                        </p:tgtEl>
                                        <p:attrNameLst>
                                          <p:attrName>style.visibility</p:attrName>
                                        </p:attrNameLst>
                                      </p:cBhvr>
                                      <p:to>
                                        <p:strVal val="visible"/>
                                      </p:to>
                                    </p:set>
                                    <p:animEffect transition="in" filter="wipe(left)">
                                      <p:cBhvr>
                                        <p:cTn id="57" dur="500"/>
                                        <p:tgtEl>
                                          <p:spTgt spid="255010"/>
                                        </p:tgtEl>
                                      </p:cBhvr>
                                    </p:animEffect>
                                  </p:childTnLst>
                                </p:cTn>
                              </p:par>
                            </p:childTnLst>
                          </p:cTn>
                        </p:par>
                        <p:par>
                          <p:cTn id="58" fill="hold" nodeType="afterGroup">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255009"/>
                                        </p:tgtEl>
                                        <p:attrNameLst>
                                          <p:attrName>style.visibility</p:attrName>
                                        </p:attrNameLst>
                                      </p:cBhvr>
                                      <p:to>
                                        <p:strVal val="visible"/>
                                      </p:to>
                                    </p:set>
                                    <p:animEffect transition="in" filter="wipe(left)">
                                      <p:cBhvr>
                                        <p:cTn id="61" dur="500"/>
                                        <p:tgtEl>
                                          <p:spTgt spid="25500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255011"/>
                                        </p:tgtEl>
                                        <p:attrNameLst>
                                          <p:attrName>style.visibility</p:attrName>
                                        </p:attrNameLst>
                                      </p:cBhvr>
                                      <p:to>
                                        <p:strVal val="visible"/>
                                      </p:to>
                                    </p:set>
                                    <p:animEffect transition="in" filter="dissolve">
                                      <p:cBhvr>
                                        <p:cTn id="66" dur="500"/>
                                        <p:tgtEl>
                                          <p:spTgt spid="255011"/>
                                        </p:tgtEl>
                                      </p:cBhvr>
                                    </p:animEffect>
                                  </p:childTnLst>
                                </p:cTn>
                              </p:par>
                            </p:childTnLst>
                          </p:cTn>
                        </p:par>
                        <p:par>
                          <p:cTn id="67" fill="hold" nodeType="afterGroup">
                            <p:stCondLst>
                              <p:cond delay="500"/>
                            </p:stCondLst>
                            <p:childTnLst>
                              <p:par>
                                <p:cTn id="68" presetID="9" presetClass="entr" presetSubtype="0" fill="hold" nodeType="afterEffect">
                                  <p:stCondLst>
                                    <p:cond delay="0"/>
                                  </p:stCondLst>
                                  <p:childTnLst>
                                    <p:set>
                                      <p:cBhvr>
                                        <p:cTn id="69" dur="1" fill="hold">
                                          <p:stCondLst>
                                            <p:cond delay="0"/>
                                          </p:stCondLst>
                                        </p:cTn>
                                        <p:tgtEl>
                                          <p:spTgt spid="255015"/>
                                        </p:tgtEl>
                                        <p:attrNameLst>
                                          <p:attrName>style.visibility</p:attrName>
                                        </p:attrNameLst>
                                      </p:cBhvr>
                                      <p:to>
                                        <p:strVal val="visible"/>
                                      </p:to>
                                    </p:set>
                                    <p:animEffect transition="in" filter="dissolve">
                                      <p:cBhvr>
                                        <p:cTn id="70" dur="500"/>
                                        <p:tgtEl>
                                          <p:spTgt spid="255015"/>
                                        </p:tgtEl>
                                      </p:cBhvr>
                                    </p:animEffect>
                                  </p:childTnLst>
                                </p:cTn>
                              </p:par>
                            </p:childTnLst>
                          </p:cTn>
                        </p:par>
                        <p:par>
                          <p:cTn id="71" fill="hold" nodeType="afterGroup">
                            <p:stCondLst>
                              <p:cond delay="1000"/>
                            </p:stCondLst>
                            <p:childTnLst>
                              <p:par>
                                <p:cTn id="72" presetID="22" presetClass="entr" presetSubtype="8" fill="hold" grpId="0" nodeType="afterEffect">
                                  <p:stCondLst>
                                    <p:cond delay="1000"/>
                                  </p:stCondLst>
                                  <p:childTnLst>
                                    <p:set>
                                      <p:cBhvr>
                                        <p:cTn id="73" dur="1" fill="hold">
                                          <p:stCondLst>
                                            <p:cond delay="0"/>
                                          </p:stCondLst>
                                        </p:cTn>
                                        <p:tgtEl>
                                          <p:spTgt spid="255056"/>
                                        </p:tgtEl>
                                        <p:attrNameLst>
                                          <p:attrName>style.visibility</p:attrName>
                                        </p:attrNameLst>
                                      </p:cBhvr>
                                      <p:to>
                                        <p:strVal val="visible"/>
                                      </p:to>
                                    </p:set>
                                    <p:animEffect transition="in" filter="wipe(left)">
                                      <p:cBhvr>
                                        <p:cTn id="74" dur="500"/>
                                        <p:tgtEl>
                                          <p:spTgt spid="255056"/>
                                        </p:tgtEl>
                                      </p:cBhvr>
                                    </p:animEffect>
                                  </p:childTnLst>
                                </p:cTn>
                              </p:par>
                            </p:childTnLst>
                          </p:cTn>
                        </p:par>
                        <p:par>
                          <p:cTn id="75" fill="hold" nodeType="afterGroup">
                            <p:stCondLst>
                              <p:cond delay="2500"/>
                            </p:stCondLst>
                            <p:childTnLst>
                              <p:par>
                                <p:cTn id="76" presetID="22" presetClass="entr" presetSubtype="8" fill="hold" nodeType="afterEffect">
                                  <p:stCondLst>
                                    <p:cond delay="1000"/>
                                  </p:stCondLst>
                                  <p:childTnLst>
                                    <p:set>
                                      <p:cBhvr>
                                        <p:cTn id="77" dur="1" fill="hold">
                                          <p:stCondLst>
                                            <p:cond delay="0"/>
                                          </p:stCondLst>
                                        </p:cTn>
                                        <p:tgtEl>
                                          <p:spTgt spid="255057"/>
                                        </p:tgtEl>
                                        <p:attrNameLst>
                                          <p:attrName>style.visibility</p:attrName>
                                        </p:attrNameLst>
                                      </p:cBhvr>
                                      <p:to>
                                        <p:strVal val="visible"/>
                                      </p:to>
                                    </p:set>
                                    <p:animEffect transition="in" filter="wipe(left)">
                                      <p:cBhvr>
                                        <p:cTn id="78" dur="500"/>
                                        <p:tgtEl>
                                          <p:spTgt spid="255057"/>
                                        </p:tgtEl>
                                      </p:cBhvr>
                                    </p:animEffect>
                                  </p:childTnLst>
                                </p:cTn>
                              </p:par>
                            </p:childTnLst>
                          </p:cTn>
                        </p:par>
                        <p:par>
                          <p:cTn id="79" fill="hold" nodeType="afterGroup">
                            <p:stCondLst>
                              <p:cond delay="4000"/>
                            </p:stCondLst>
                            <p:childTnLst>
                              <p:par>
                                <p:cTn id="80" presetID="22" presetClass="entr" presetSubtype="8" fill="hold" nodeType="afterEffect">
                                  <p:stCondLst>
                                    <p:cond delay="0"/>
                                  </p:stCondLst>
                                  <p:childTnLst>
                                    <p:set>
                                      <p:cBhvr>
                                        <p:cTn id="81" dur="1" fill="hold">
                                          <p:stCondLst>
                                            <p:cond delay="0"/>
                                          </p:stCondLst>
                                        </p:cTn>
                                        <p:tgtEl>
                                          <p:spTgt spid="255058"/>
                                        </p:tgtEl>
                                        <p:attrNameLst>
                                          <p:attrName>style.visibility</p:attrName>
                                        </p:attrNameLst>
                                      </p:cBhvr>
                                      <p:to>
                                        <p:strVal val="visible"/>
                                      </p:to>
                                    </p:set>
                                    <p:animEffect transition="in" filter="wipe(left)">
                                      <p:cBhvr>
                                        <p:cTn id="82" dur="2000"/>
                                        <p:tgtEl>
                                          <p:spTgt spid="255058"/>
                                        </p:tgtEl>
                                      </p:cBhvr>
                                    </p:animEffect>
                                  </p:childTnLst>
                                </p:cTn>
                              </p:par>
                            </p:childTnLst>
                          </p:cTn>
                        </p:par>
                        <p:par>
                          <p:cTn id="83" fill="hold" nodeType="afterGroup">
                            <p:stCondLst>
                              <p:cond delay="6000"/>
                            </p:stCondLst>
                            <p:childTnLst>
                              <p:par>
                                <p:cTn id="84" presetID="22" presetClass="entr" presetSubtype="8" fill="hold" nodeType="afterEffect">
                                  <p:stCondLst>
                                    <p:cond delay="0"/>
                                  </p:stCondLst>
                                  <p:childTnLst>
                                    <p:set>
                                      <p:cBhvr>
                                        <p:cTn id="85" dur="1" fill="hold">
                                          <p:stCondLst>
                                            <p:cond delay="0"/>
                                          </p:stCondLst>
                                        </p:cTn>
                                        <p:tgtEl>
                                          <p:spTgt spid="255059"/>
                                        </p:tgtEl>
                                        <p:attrNameLst>
                                          <p:attrName>style.visibility</p:attrName>
                                        </p:attrNameLst>
                                      </p:cBhvr>
                                      <p:to>
                                        <p:strVal val="visible"/>
                                      </p:to>
                                    </p:set>
                                    <p:animEffect transition="in" filter="wipe(left)">
                                      <p:cBhvr>
                                        <p:cTn id="86" dur="500"/>
                                        <p:tgtEl>
                                          <p:spTgt spid="255059"/>
                                        </p:tgtEl>
                                      </p:cBhvr>
                                    </p:animEffect>
                                  </p:childTnLst>
                                </p:cTn>
                              </p:par>
                            </p:childTnLst>
                          </p:cTn>
                        </p:par>
                        <p:par>
                          <p:cTn id="87" fill="hold" nodeType="afterGroup">
                            <p:stCondLst>
                              <p:cond delay="6500"/>
                            </p:stCondLst>
                            <p:childTnLst>
                              <p:par>
                                <p:cTn id="88" presetID="9" presetClass="entr" presetSubtype="0" fill="hold" nodeType="afterEffect">
                                  <p:stCondLst>
                                    <p:cond delay="500"/>
                                  </p:stCondLst>
                                  <p:childTnLst>
                                    <p:set>
                                      <p:cBhvr>
                                        <p:cTn id="89" dur="1" fill="hold">
                                          <p:stCondLst>
                                            <p:cond delay="0"/>
                                          </p:stCondLst>
                                        </p:cTn>
                                        <p:tgtEl>
                                          <p:spTgt spid="255068"/>
                                        </p:tgtEl>
                                        <p:attrNameLst>
                                          <p:attrName>style.visibility</p:attrName>
                                        </p:attrNameLst>
                                      </p:cBhvr>
                                      <p:to>
                                        <p:strVal val="visible"/>
                                      </p:to>
                                    </p:set>
                                    <p:animEffect transition="in" filter="dissolve">
                                      <p:cBhvr>
                                        <p:cTn id="90" dur="500"/>
                                        <p:tgtEl>
                                          <p:spTgt spid="25506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6" presetClass="entr" presetSubtype="37" fill="hold" nodeType="clickEffect">
                                  <p:stCondLst>
                                    <p:cond delay="0"/>
                                  </p:stCondLst>
                                  <p:childTnLst>
                                    <p:set>
                                      <p:cBhvr>
                                        <p:cTn id="94" dur="1" fill="hold">
                                          <p:stCondLst>
                                            <p:cond delay="0"/>
                                          </p:stCondLst>
                                        </p:cTn>
                                        <p:tgtEl>
                                          <p:spTgt spid="255019"/>
                                        </p:tgtEl>
                                        <p:attrNameLst>
                                          <p:attrName>style.visibility</p:attrName>
                                        </p:attrNameLst>
                                      </p:cBhvr>
                                      <p:to>
                                        <p:strVal val="visible"/>
                                      </p:to>
                                    </p:set>
                                    <p:animEffect transition="in" filter="barn(outVertical)">
                                      <p:cBhvr>
                                        <p:cTn id="95" dur="500"/>
                                        <p:tgtEl>
                                          <p:spTgt spid="255019"/>
                                        </p:tgtEl>
                                      </p:cBhvr>
                                    </p:animEffect>
                                  </p:childTnLst>
                                </p:cTn>
                              </p:par>
                            </p:childTnLst>
                          </p:cTn>
                        </p:par>
                        <p:par>
                          <p:cTn id="96" fill="hold" nodeType="afterGroup">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255039"/>
                                        </p:tgtEl>
                                        <p:attrNameLst>
                                          <p:attrName>style.visibility</p:attrName>
                                        </p:attrNameLst>
                                      </p:cBhvr>
                                      <p:to>
                                        <p:strVal val="visible"/>
                                      </p:to>
                                    </p:set>
                                    <p:animEffect transition="in" filter="wipe(left)">
                                      <p:cBhvr>
                                        <p:cTn id="99" dur="500"/>
                                        <p:tgtEl>
                                          <p:spTgt spid="255039"/>
                                        </p:tgtEl>
                                      </p:cBhvr>
                                    </p:animEffect>
                                  </p:childTnLst>
                                </p:cTn>
                              </p:par>
                            </p:childTnLst>
                          </p:cTn>
                        </p:par>
                        <p:par>
                          <p:cTn id="100" fill="hold" nodeType="afterGroup">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255040"/>
                                        </p:tgtEl>
                                        <p:attrNameLst>
                                          <p:attrName>style.visibility</p:attrName>
                                        </p:attrNameLst>
                                      </p:cBhvr>
                                      <p:to>
                                        <p:strVal val="visible"/>
                                      </p:to>
                                    </p:set>
                                    <p:animEffect transition="in" filter="wipe(left)">
                                      <p:cBhvr>
                                        <p:cTn id="103" dur="500"/>
                                        <p:tgtEl>
                                          <p:spTgt spid="255040"/>
                                        </p:tgtEl>
                                      </p:cBhvr>
                                    </p:animEffect>
                                  </p:childTnLst>
                                </p:cTn>
                              </p:par>
                            </p:childTnLst>
                          </p:cTn>
                        </p:par>
                        <p:par>
                          <p:cTn id="104" fill="hold" nodeType="afterGroup">
                            <p:stCondLst>
                              <p:cond delay="1500"/>
                            </p:stCondLst>
                            <p:childTnLst>
                              <p:par>
                                <p:cTn id="105" presetID="22" presetClass="entr" presetSubtype="8" fill="hold" grpId="0" nodeType="afterEffect">
                                  <p:stCondLst>
                                    <p:cond delay="0"/>
                                  </p:stCondLst>
                                  <p:childTnLst>
                                    <p:set>
                                      <p:cBhvr>
                                        <p:cTn id="106" dur="1" fill="hold">
                                          <p:stCondLst>
                                            <p:cond delay="0"/>
                                          </p:stCondLst>
                                        </p:cTn>
                                        <p:tgtEl>
                                          <p:spTgt spid="255041"/>
                                        </p:tgtEl>
                                        <p:attrNameLst>
                                          <p:attrName>style.visibility</p:attrName>
                                        </p:attrNameLst>
                                      </p:cBhvr>
                                      <p:to>
                                        <p:strVal val="visible"/>
                                      </p:to>
                                    </p:set>
                                    <p:animEffect transition="in" filter="wipe(left)">
                                      <p:cBhvr>
                                        <p:cTn id="107" dur="500"/>
                                        <p:tgtEl>
                                          <p:spTgt spid="255041"/>
                                        </p:tgtEl>
                                      </p:cBhvr>
                                    </p:animEffect>
                                  </p:childTnLst>
                                </p:cTn>
                              </p:par>
                            </p:childTnLst>
                          </p:cTn>
                        </p:par>
                        <p:par>
                          <p:cTn id="108" fill="hold" nodeType="afterGroup">
                            <p:stCondLst>
                              <p:cond delay="2000"/>
                            </p:stCondLst>
                            <p:childTnLst>
                              <p:par>
                                <p:cTn id="109" presetID="22" presetClass="entr" presetSubtype="8" fill="hold" grpId="0" nodeType="afterEffect">
                                  <p:stCondLst>
                                    <p:cond delay="0"/>
                                  </p:stCondLst>
                                  <p:childTnLst>
                                    <p:set>
                                      <p:cBhvr>
                                        <p:cTn id="110" dur="1" fill="hold">
                                          <p:stCondLst>
                                            <p:cond delay="0"/>
                                          </p:stCondLst>
                                        </p:cTn>
                                        <p:tgtEl>
                                          <p:spTgt spid="255042"/>
                                        </p:tgtEl>
                                        <p:attrNameLst>
                                          <p:attrName>style.visibility</p:attrName>
                                        </p:attrNameLst>
                                      </p:cBhvr>
                                      <p:to>
                                        <p:strVal val="visible"/>
                                      </p:to>
                                    </p:set>
                                    <p:animEffect transition="in" filter="wipe(left)">
                                      <p:cBhvr>
                                        <p:cTn id="111" dur="500"/>
                                        <p:tgtEl>
                                          <p:spTgt spid="25504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255043"/>
                                        </p:tgtEl>
                                        <p:attrNameLst>
                                          <p:attrName>style.visibility</p:attrName>
                                        </p:attrNameLst>
                                      </p:cBhvr>
                                      <p:to>
                                        <p:strVal val="visible"/>
                                      </p:to>
                                    </p:set>
                                    <p:animEffect transition="in" filter="dissolve">
                                      <p:cBhvr>
                                        <p:cTn id="116" dur="500"/>
                                        <p:tgtEl>
                                          <p:spTgt spid="255043"/>
                                        </p:tgtEl>
                                      </p:cBhvr>
                                    </p:animEffect>
                                  </p:childTnLst>
                                </p:cTn>
                              </p:par>
                            </p:childTnLst>
                          </p:cTn>
                        </p:par>
                        <p:par>
                          <p:cTn id="117" fill="hold" nodeType="afterGroup">
                            <p:stCondLst>
                              <p:cond delay="500"/>
                            </p:stCondLst>
                            <p:childTnLst>
                              <p:par>
                                <p:cTn id="118" presetID="22" presetClass="entr" presetSubtype="8" fill="hold" grpId="0" nodeType="afterEffect">
                                  <p:stCondLst>
                                    <p:cond delay="1000"/>
                                  </p:stCondLst>
                                  <p:childTnLst>
                                    <p:set>
                                      <p:cBhvr>
                                        <p:cTn id="119" dur="1" fill="hold">
                                          <p:stCondLst>
                                            <p:cond delay="0"/>
                                          </p:stCondLst>
                                        </p:cTn>
                                        <p:tgtEl>
                                          <p:spTgt spid="255060"/>
                                        </p:tgtEl>
                                        <p:attrNameLst>
                                          <p:attrName>style.visibility</p:attrName>
                                        </p:attrNameLst>
                                      </p:cBhvr>
                                      <p:to>
                                        <p:strVal val="visible"/>
                                      </p:to>
                                    </p:set>
                                    <p:animEffect transition="in" filter="wipe(left)">
                                      <p:cBhvr>
                                        <p:cTn id="120" dur="500"/>
                                        <p:tgtEl>
                                          <p:spTgt spid="255060"/>
                                        </p:tgtEl>
                                      </p:cBhvr>
                                    </p:animEffect>
                                  </p:childTnLst>
                                </p:cTn>
                              </p:par>
                            </p:childTnLst>
                          </p:cTn>
                        </p:par>
                        <p:par>
                          <p:cTn id="121" fill="hold" nodeType="afterGroup">
                            <p:stCondLst>
                              <p:cond delay="2000"/>
                            </p:stCondLst>
                            <p:childTnLst>
                              <p:par>
                                <p:cTn id="122" presetID="22" presetClass="entr" presetSubtype="8" fill="hold" nodeType="afterEffect">
                                  <p:stCondLst>
                                    <p:cond delay="1000"/>
                                  </p:stCondLst>
                                  <p:childTnLst>
                                    <p:set>
                                      <p:cBhvr>
                                        <p:cTn id="123" dur="1" fill="hold">
                                          <p:stCondLst>
                                            <p:cond delay="0"/>
                                          </p:stCondLst>
                                        </p:cTn>
                                        <p:tgtEl>
                                          <p:spTgt spid="255061"/>
                                        </p:tgtEl>
                                        <p:attrNameLst>
                                          <p:attrName>style.visibility</p:attrName>
                                        </p:attrNameLst>
                                      </p:cBhvr>
                                      <p:to>
                                        <p:strVal val="visible"/>
                                      </p:to>
                                    </p:set>
                                    <p:animEffect transition="in" filter="wipe(left)">
                                      <p:cBhvr>
                                        <p:cTn id="124" dur="500"/>
                                        <p:tgtEl>
                                          <p:spTgt spid="255061"/>
                                        </p:tgtEl>
                                      </p:cBhvr>
                                    </p:animEffect>
                                  </p:childTnLst>
                                </p:cTn>
                              </p:par>
                            </p:childTnLst>
                          </p:cTn>
                        </p:par>
                        <p:par>
                          <p:cTn id="125" fill="hold" nodeType="afterGroup">
                            <p:stCondLst>
                              <p:cond delay="3500"/>
                            </p:stCondLst>
                            <p:childTnLst>
                              <p:par>
                                <p:cTn id="126" presetID="22" presetClass="entr" presetSubtype="8" fill="hold" nodeType="afterEffect">
                                  <p:stCondLst>
                                    <p:cond delay="0"/>
                                  </p:stCondLst>
                                  <p:childTnLst>
                                    <p:set>
                                      <p:cBhvr>
                                        <p:cTn id="127" dur="1" fill="hold">
                                          <p:stCondLst>
                                            <p:cond delay="0"/>
                                          </p:stCondLst>
                                        </p:cTn>
                                        <p:tgtEl>
                                          <p:spTgt spid="255062"/>
                                        </p:tgtEl>
                                        <p:attrNameLst>
                                          <p:attrName>style.visibility</p:attrName>
                                        </p:attrNameLst>
                                      </p:cBhvr>
                                      <p:to>
                                        <p:strVal val="visible"/>
                                      </p:to>
                                    </p:set>
                                    <p:animEffect transition="in" filter="wipe(left)">
                                      <p:cBhvr>
                                        <p:cTn id="128" dur="2000"/>
                                        <p:tgtEl>
                                          <p:spTgt spid="255062"/>
                                        </p:tgtEl>
                                      </p:cBhvr>
                                    </p:animEffect>
                                  </p:childTnLst>
                                </p:cTn>
                              </p:par>
                            </p:childTnLst>
                          </p:cTn>
                        </p:par>
                        <p:par>
                          <p:cTn id="129" fill="hold" nodeType="afterGroup">
                            <p:stCondLst>
                              <p:cond delay="5500"/>
                            </p:stCondLst>
                            <p:childTnLst>
                              <p:par>
                                <p:cTn id="130" presetID="22" presetClass="entr" presetSubtype="8" fill="hold" nodeType="afterEffect">
                                  <p:stCondLst>
                                    <p:cond delay="0"/>
                                  </p:stCondLst>
                                  <p:childTnLst>
                                    <p:set>
                                      <p:cBhvr>
                                        <p:cTn id="131" dur="1" fill="hold">
                                          <p:stCondLst>
                                            <p:cond delay="0"/>
                                          </p:stCondLst>
                                        </p:cTn>
                                        <p:tgtEl>
                                          <p:spTgt spid="255063"/>
                                        </p:tgtEl>
                                        <p:attrNameLst>
                                          <p:attrName>style.visibility</p:attrName>
                                        </p:attrNameLst>
                                      </p:cBhvr>
                                      <p:to>
                                        <p:strVal val="visible"/>
                                      </p:to>
                                    </p:set>
                                    <p:animEffect transition="in" filter="wipe(left)">
                                      <p:cBhvr>
                                        <p:cTn id="132" dur="500"/>
                                        <p:tgtEl>
                                          <p:spTgt spid="255063"/>
                                        </p:tgtEl>
                                      </p:cBhvr>
                                    </p:animEffect>
                                  </p:childTnLst>
                                </p:cTn>
                              </p:par>
                            </p:childTnLst>
                          </p:cTn>
                        </p:par>
                        <p:par>
                          <p:cTn id="133" fill="hold" nodeType="afterGroup">
                            <p:stCondLst>
                              <p:cond delay="6000"/>
                            </p:stCondLst>
                            <p:childTnLst>
                              <p:par>
                                <p:cTn id="134" presetID="9" presetClass="entr" presetSubtype="0" fill="hold" grpId="0" nodeType="afterEffect">
                                  <p:stCondLst>
                                    <p:cond delay="500"/>
                                  </p:stCondLst>
                                  <p:childTnLst>
                                    <p:set>
                                      <p:cBhvr>
                                        <p:cTn id="135" dur="1" fill="hold">
                                          <p:stCondLst>
                                            <p:cond delay="0"/>
                                          </p:stCondLst>
                                        </p:cTn>
                                        <p:tgtEl>
                                          <p:spTgt spid="255044"/>
                                        </p:tgtEl>
                                        <p:attrNameLst>
                                          <p:attrName>style.visibility</p:attrName>
                                        </p:attrNameLst>
                                      </p:cBhvr>
                                      <p:to>
                                        <p:strVal val="visible"/>
                                      </p:to>
                                    </p:set>
                                    <p:animEffect transition="in" filter="dissolve">
                                      <p:cBhvr>
                                        <p:cTn id="136" dur="500"/>
                                        <p:tgtEl>
                                          <p:spTgt spid="255044"/>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55045">
                                            <p:txEl>
                                              <p:pRg st="0" end="0"/>
                                            </p:txEl>
                                          </p:spTgt>
                                        </p:tgtEl>
                                        <p:attrNameLst>
                                          <p:attrName>style.visibility</p:attrName>
                                        </p:attrNameLst>
                                      </p:cBhvr>
                                      <p:to>
                                        <p:strVal val="visible"/>
                                      </p:to>
                                    </p:set>
                                    <p:animEffect transition="in" filter="wipe(left)">
                                      <p:cBhvr>
                                        <p:cTn id="141" dur="500"/>
                                        <p:tgtEl>
                                          <p:spTgt spid="255045">
                                            <p:txEl>
                                              <p:pRg st="0" end="0"/>
                                            </p:txEl>
                                          </p:spTgt>
                                        </p:tgtEl>
                                      </p:cBhvr>
                                    </p:animEffect>
                                  </p:childTnLst>
                                </p:cTn>
                              </p:par>
                            </p:childTnLst>
                          </p:cTn>
                        </p:par>
                        <p:par>
                          <p:cTn id="142" fill="hold" nodeType="afterGroup">
                            <p:stCondLst>
                              <p:cond delay="500"/>
                            </p:stCondLst>
                            <p:childTnLst>
                              <p:par>
                                <p:cTn id="143" presetID="22" presetClass="entr" presetSubtype="8" fill="hold" grpId="0" nodeType="afterEffect">
                                  <p:stCondLst>
                                    <p:cond delay="0"/>
                                  </p:stCondLst>
                                  <p:childTnLst>
                                    <p:set>
                                      <p:cBhvr>
                                        <p:cTn id="144" dur="1" fill="hold">
                                          <p:stCondLst>
                                            <p:cond delay="0"/>
                                          </p:stCondLst>
                                        </p:cTn>
                                        <p:tgtEl>
                                          <p:spTgt spid="255046">
                                            <p:txEl>
                                              <p:pRg st="0" end="0"/>
                                            </p:txEl>
                                          </p:spTgt>
                                        </p:tgtEl>
                                        <p:attrNameLst>
                                          <p:attrName>style.visibility</p:attrName>
                                        </p:attrNameLst>
                                      </p:cBhvr>
                                      <p:to>
                                        <p:strVal val="visible"/>
                                      </p:to>
                                    </p:set>
                                    <p:animEffect transition="in" filter="wipe(left)">
                                      <p:cBhvr>
                                        <p:cTn id="145" dur="500"/>
                                        <p:tgtEl>
                                          <p:spTgt spid="255046">
                                            <p:txEl>
                                              <p:pRg st="0" end="0"/>
                                            </p:txEl>
                                          </p:spTgt>
                                        </p:tgtEl>
                                      </p:cBhvr>
                                    </p:animEffect>
                                  </p:childTnLst>
                                </p:cTn>
                              </p:par>
                            </p:childTnLst>
                          </p:cTn>
                        </p:par>
                        <p:par>
                          <p:cTn id="146" fill="hold" nodeType="afterGroup">
                            <p:stCondLst>
                              <p:cond delay="1000"/>
                            </p:stCondLst>
                            <p:childTnLst>
                              <p:par>
                                <p:cTn id="147" presetID="22" presetClass="entr" presetSubtype="8" fill="hold" grpId="0" nodeType="afterEffect">
                                  <p:stCondLst>
                                    <p:cond delay="0"/>
                                  </p:stCondLst>
                                  <p:childTnLst>
                                    <p:set>
                                      <p:cBhvr>
                                        <p:cTn id="148" dur="1" fill="hold">
                                          <p:stCondLst>
                                            <p:cond delay="0"/>
                                          </p:stCondLst>
                                        </p:cTn>
                                        <p:tgtEl>
                                          <p:spTgt spid="255047">
                                            <p:txEl>
                                              <p:pRg st="0" end="0"/>
                                            </p:txEl>
                                          </p:spTgt>
                                        </p:tgtEl>
                                        <p:attrNameLst>
                                          <p:attrName>style.visibility</p:attrName>
                                        </p:attrNameLst>
                                      </p:cBhvr>
                                      <p:to>
                                        <p:strVal val="visible"/>
                                      </p:to>
                                    </p:set>
                                    <p:animEffect transition="in" filter="wipe(left)">
                                      <p:cBhvr>
                                        <p:cTn id="149" dur="500"/>
                                        <p:tgtEl>
                                          <p:spTgt spid="255047">
                                            <p:txEl>
                                              <p:pRg st="0" end="0"/>
                                            </p:txEl>
                                          </p:spTgt>
                                        </p:tgtEl>
                                      </p:cBhvr>
                                    </p:animEffect>
                                  </p:childTnLst>
                                </p:cTn>
                              </p:par>
                            </p:childTnLst>
                          </p:cTn>
                        </p:par>
                        <p:par>
                          <p:cTn id="150" fill="hold" nodeType="afterGroup">
                            <p:stCondLst>
                              <p:cond delay="1500"/>
                            </p:stCondLst>
                            <p:childTnLst>
                              <p:par>
                                <p:cTn id="151" presetID="22" presetClass="entr" presetSubtype="8" fill="hold" grpId="0" nodeType="afterEffect">
                                  <p:stCondLst>
                                    <p:cond delay="0"/>
                                  </p:stCondLst>
                                  <p:childTnLst>
                                    <p:set>
                                      <p:cBhvr>
                                        <p:cTn id="152" dur="1" fill="hold">
                                          <p:stCondLst>
                                            <p:cond delay="0"/>
                                          </p:stCondLst>
                                        </p:cTn>
                                        <p:tgtEl>
                                          <p:spTgt spid="255048">
                                            <p:txEl>
                                              <p:pRg st="0" end="0"/>
                                            </p:txEl>
                                          </p:spTgt>
                                        </p:tgtEl>
                                        <p:attrNameLst>
                                          <p:attrName>style.visibility</p:attrName>
                                        </p:attrNameLst>
                                      </p:cBhvr>
                                      <p:to>
                                        <p:strVal val="visible"/>
                                      </p:to>
                                    </p:set>
                                    <p:animEffect transition="in" filter="wipe(left)">
                                      <p:cBhvr>
                                        <p:cTn id="153" dur="500"/>
                                        <p:tgtEl>
                                          <p:spTgt spid="255048">
                                            <p:txEl>
                                              <p:pRg st="0" end="0"/>
                                            </p:txEl>
                                          </p:spTgt>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255050"/>
                                        </p:tgtEl>
                                        <p:attrNameLst>
                                          <p:attrName>style.visibility</p:attrName>
                                        </p:attrNameLst>
                                      </p:cBhvr>
                                      <p:to>
                                        <p:strVal val="visible"/>
                                      </p:to>
                                    </p:set>
                                    <p:animEffect transition="in" filter="dissolve">
                                      <p:cBhvr>
                                        <p:cTn id="158" dur="500"/>
                                        <p:tgtEl>
                                          <p:spTgt spid="255050"/>
                                        </p:tgtEl>
                                      </p:cBhvr>
                                    </p:animEffect>
                                  </p:childTnLst>
                                </p:cTn>
                              </p:par>
                            </p:childTnLst>
                          </p:cTn>
                        </p:par>
                        <p:par>
                          <p:cTn id="159" fill="hold" nodeType="afterGroup">
                            <p:stCondLst>
                              <p:cond delay="500"/>
                            </p:stCondLst>
                            <p:childTnLst>
                              <p:par>
                                <p:cTn id="160" presetID="9" presetClass="entr" presetSubtype="0" fill="hold" grpId="0" nodeType="afterEffect">
                                  <p:stCondLst>
                                    <p:cond delay="0"/>
                                  </p:stCondLst>
                                  <p:childTnLst>
                                    <p:set>
                                      <p:cBhvr>
                                        <p:cTn id="161" dur="1" fill="hold">
                                          <p:stCondLst>
                                            <p:cond delay="0"/>
                                          </p:stCondLst>
                                        </p:cTn>
                                        <p:tgtEl>
                                          <p:spTgt spid="255049"/>
                                        </p:tgtEl>
                                        <p:attrNameLst>
                                          <p:attrName>style.visibility</p:attrName>
                                        </p:attrNameLst>
                                      </p:cBhvr>
                                      <p:to>
                                        <p:strVal val="visible"/>
                                      </p:to>
                                    </p:set>
                                    <p:animEffect transition="in" filter="dissolve">
                                      <p:cBhvr>
                                        <p:cTn id="162" dur="500"/>
                                        <p:tgtEl>
                                          <p:spTgt spid="255049"/>
                                        </p:tgtEl>
                                      </p:cBhvr>
                                    </p:animEffect>
                                  </p:childTnLst>
                                </p:cTn>
                              </p:par>
                            </p:childTnLst>
                          </p:cTn>
                        </p:par>
                        <p:par>
                          <p:cTn id="163" fill="hold" nodeType="afterGroup">
                            <p:stCondLst>
                              <p:cond delay="1000"/>
                            </p:stCondLst>
                            <p:childTnLst>
                              <p:par>
                                <p:cTn id="164" presetID="9" presetClass="entr" presetSubtype="0" fill="hold" grpId="0" nodeType="afterEffect">
                                  <p:stCondLst>
                                    <p:cond delay="0"/>
                                  </p:stCondLst>
                                  <p:childTnLst>
                                    <p:set>
                                      <p:cBhvr>
                                        <p:cTn id="165" dur="1" fill="hold">
                                          <p:stCondLst>
                                            <p:cond delay="0"/>
                                          </p:stCondLst>
                                        </p:cTn>
                                        <p:tgtEl>
                                          <p:spTgt spid="255051"/>
                                        </p:tgtEl>
                                        <p:attrNameLst>
                                          <p:attrName>style.visibility</p:attrName>
                                        </p:attrNameLst>
                                      </p:cBhvr>
                                      <p:to>
                                        <p:strVal val="visible"/>
                                      </p:to>
                                    </p:set>
                                    <p:animEffect transition="in" filter="dissolve">
                                      <p:cBhvr>
                                        <p:cTn id="166" dur="500"/>
                                        <p:tgtEl>
                                          <p:spTgt spid="255051"/>
                                        </p:tgtEl>
                                      </p:cBhvr>
                                    </p:animEffect>
                                  </p:childTnLst>
                                </p:cTn>
                              </p:par>
                            </p:childTnLst>
                          </p:cTn>
                        </p:par>
                        <p:par>
                          <p:cTn id="167" fill="hold" nodeType="afterGroup">
                            <p:stCondLst>
                              <p:cond delay="1500"/>
                            </p:stCondLst>
                            <p:childTnLst>
                              <p:par>
                                <p:cTn id="168" presetID="9" presetClass="entr" presetSubtype="0" fill="hold" grpId="0" nodeType="afterEffect">
                                  <p:stCondLst>
                                    <p:cond delay="0"/>
                                  </p:stCondLst>
                                  <p:childTnLst>
                                    <p:set>
                                      <p:cBhvr>
                                        <p:cTn id="169" dur="1" fill="hold">
                                          <p:stCondLst>
                                            <p:cond delay="0"/>
                                          </p:stCondLst>
                                        </p:cTn>
                                        <p:tgtEl>
                                          <p:spTgt spid="255052"/>
                                        </p:tgtEl>
                                        <p:attrNameLst>
                                          <p:attrName>style.visibility</p:attrName>
                                        </p:attrNameLst>
                                      </p:cBhvr>
                                      <p:to>
                                        <p:strVal val="visible"/>
                                      </p:to>
                                    </p:set>
                                    <p:animEffect transition="in" filter="dissolve">
                                      <p:cBhvr>
                                        <p:cTn id="170" dur="500"/>
                                        <p:tgtEl>
                                          <p:spTgt spid="255052"/>
                                        </p:tgtEl>
                                      </p:cBhvr>
                                    </p:animEffect>
                                  </p:childTnLst>
                                </p:cTn>
                              </p:par>
                            </p:childTnLst>
                          </p:cTn>
                        </p:par>
                        <p:par>
                          <p:cTn id="171" fill="hold" nodeType="afterGroup">
                            <p:stCondLst>
                              <p:cond delay="2000"/>
                            </p:stCondLst>
                            <p:childTnLst>
                              <p:par>
                                <p:cTn id="172" presetID="22" presetClass="entr" presetSubtype="8" fill="hold" grpId="0" nodeType="afterEffect">
                                  <p:stCondLst>
                                    <p:cond delay="1000"/>
                                  </p:stCondLst>
                                  <p:childTnLst>
                                    <p:set>
                                      <p:cBhvr>
                                        <p:cTn id="173" dur="1" fill="hold">
                                          <p:stCondLst>
                                            <p:cond delay="0"/>
                                          </p:stCondLst>
                                        </p:cTn>
                                        <p:tgtEl>
                                          <p:spTgt spid="255064"/>
                                        </p:tgtEl>
                                        <p:attrNameLst>
                                          <p:attrName>style.visibility</p:attrName>
                                        </p:attrNameLst>
                                      </p:cBhvr>
                                      <p:to>
                                        <p:strVal val="visible"/>
                                      </p:to>
                                    </p:set>
                                    <p:animEffect transition="in" filter="wipe(left)">
                                      <p:cBhvr>
                                        <p:cTn id="174" dur="500"/>
                                        <p:tgtEl>
                                          <p:spTgt spid="255064"/>
                                        </p:tgtEl>
                                      </p:cBhvr>
                                    </p:animEffect>
                                  </p:childTnLst>
                                </p:cTn>
                              </p:par>
                            </p:childTnLst>
                          </p:cTn>
                        </p:par>
                        <p:par>
                          <p:cTn id="175" fill="hold" nodeType="afterGroup">
                            <p:stCondLst>
                              <p:cond delay="3500"/>
                            </p:stCondLst>
                            <p:childTnLst>
                              <p:par>
                                <p:cTn id="176" presetID="22" presetClass="entr" presetSubtype="8" fill="hold" nodeType="afterEffect">
                                  <p:stCondLst>
                                    <p:cond delay="1000"/>
                                  </p:stCondLst>
                                  <p:childTnLst>
                                    <p:set>
                                      <p:cBhvr>
                                        <p:cTn id="177" dur="1" fill="hold">
                                          <p:stCondLst>
                                            <p:cond delay="0"/>
                                          </p:stCondLst>
                                        </p:cTn>
                                        <p:tgtEl>
                                          <p:spTgt spid="255065"/>
                                        </p:tgtEl>
                                        <p:attrNameLst>
                                          <p:attrName>style.visibility</p:attrName>
                                        </p:attrNameLst>
                                      </p:cBhvr>
                                      <p:to>
                                        <p:strVal val="visible"/>
                                      </p:to>
                                    </p:set>
                                    <p:animEffect transition="in" filter="wipe(left)">
                                      <p:cBhvr>
                                        <p:cTn id="178" dur="1000"/>
                                        <p:tgtEl>
                                          <p:spTgt spid="255065"/>
                                        </p:tgtEl>
                                      </p:cBhvr>
                                    </p:animEffect>
                                  </p:childTnLst>
                                </p:cTn>
                              </p:par>
                            </p:childTnLst>
                          </p:cTn>
                        </p:par>
                        <p:par>
                          <p:cTn id="179" fill="hold" nodeType="afterGroup">
                            <p:stCondLst>
                              <p:cond delay="5500"/>
                            </p:stCondLst>
                            <p:childTnLst>
                              <p:par>
                                <p:cTn id="180" presetID="22" presetClass="entr" presetSubtype="8" fill="hold" nodeType="afterEffect">
                                  <p:stCondLst>
                                    <p:cond delay="0"/>
                                  </p:stCondLst>
                                  <p:childTnLst>
                                    <p:set>
                                      <p:cBhvr>
                                        <p:cTn id="181" dur="1" fill="hold">
                                          <p:stCondLst>
                                            <p:cond delay="0"/>
                                          </p:stCondLst>
                                        </p:cTn>
                                        <p:tgtEl>
                                          <p:spTgt spid="255066"/>
                                        </p:tgtEl>
                                        <p:attrNameLst>
                                          <p:attrName>style.visibility</p:attrName>
                                        </p:attrNameLst>
                                      </p:cBhvr>
                                      <p:to>
                                        <p:strVal val="visible"/>
                                      </p:to>
                                    </p:set>
                                    <p:animEffect transition="in" filter="wipe(left)">
                                      <p:cBhvr>
                                        <p:cTn id="182" dur="2000"/>
                                        <p:tgtEl>
                                          <p:spTgt spid="255066"/>
                                        </p:tgtEl>
                                      </p:cBhvr>
                                    </p:animEffect>
                                  </p:childTnLst>
                                </p:cTn>
                              </p:par>
                            </p:childTnLst>
                          </p:cTn>
                        </p:par>
                        <p:par>
                          <p:cTn id="183" fill="hold" nodeType="afterGroup">
                            <p:stCondLst>
                              <p:cond delay="7500"/>
                            </p:stCondLst>
                            <p:childTnLst>
                              <p:par>
                                <p:cTn id="184" presetID="22" presetClass="entr" presetSubtype="8" fill="hold" nodeType="afterEffect">
                                  <p:stCondLst>
                                    <p:cond delay="0"/>
                                  </p:stCondLst>
                                  <p:childTnLst>
                                    <p:set>
                                      <p:cBhvr>
                                        <p:cTn id="185" dur="1" fill="hold">
                                          <p:stCondLst>
                                            <p:cond delay="0"/>
                                          </p:stCondLst>
                                        </p:cTn>
                                        <p:tgtEl>
                                          <p:spTgt spid="255067"/>
                                        </p:tgtEl>
                                        <p:attrNameLst>
                                          <p:attrName>style.visibility</p:attrName>
                                        </p:attrNameLst>
                                      </p:cBhvr>
                                      <p:to>
                                        <p:strVal val="visible"/>
                                      </p:to>
                                    </p:set>
                                    <p:animEffect transition="in" filter="wipe(left)">
                                      <p:cBhvr>
                                        <p:cTn id="186" dur="500"/>
                                        <p:tgtEl>
                                          <p:spTgt spid="255067"/>
                                        </p:tgtEl>
                                      </p:cBhvr>
                                    </p:animEffect>
                                  </p:childTnLst>
                                </p:cTn>
                              </p:par>
                            </p:childTnLst>
                          </p:cTn>
                        </p:par>
                        <p:par>
                          <p:cTn id="187" fill="hold" nodeType="afterGroup">
                            <p:stCondLst>
                              <p:cond delay="8000"/>
                            </p:stCondLst>
                            <p:childTnLst>
                              <p:par>
                                <p:cTn id="188" presetID="9" presetClass="entr" presetSubtype="0" fill="hold" nodeType="afterEffect">
                                  <p:stCondLst>
                                    <p:cond delay="1000"/>
                                  </p:stCondLst>
                                  <p:childTnLst>
                                    <p:set>
                                      <p:cBhvr>
                                        <p:cTn id="189" dur="1" fill="hold">
                                          <p:stCondLst>
                                            <p:cond delay="0"/>
                                          </p:stCondLst>
                                        </p:cTn>
                                        <p:tgtEl>
                                          <p:spTgt spid="255071"/>
                                        </p:tgtEl>
                                        <p:attrNameLst>
                                          <p:attrName>style.visibility</p:attrName>
                                        </p:attrNameLst>
                                      </p:cBhvr>
                                      <p:to>
                                        <p:strVal val="visible"/>
                                      </p:to>
                                    </p:set>
                                    <p:animEffect transition="in" filter="dissolve">
                                      <p:cBhvr>
                                        <p:cTn id="190" dur="500"/>
                                        <p:tgtEl>
                                          <p:spTgt spid="255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9" grpId="0" autoUpdateAnimBg="0"/>
      <p:bldP spid="255000" grpId="0" autoUpdateAnimBg="0"/>
      <p:bldP spid="255001" grpId="0" autoUpdateAnimBg="0"/>
      <p:bldP spid="255002" grpId="0" autoUpdateAnimBg="0"/>
      <p:bldP spid="255003" grpId="0" animBg="1"/>
      <p:bldP spid="255007" grpId="0" autoUpdateAnimBg="0"/>
      <p:bldP spid="255008" grpId="0" autoUpdateAnimBg="0"/>
      <p:bldP spid="255009" grpId="0" autoUpdateAnimBg="0"/>
      <p:bldP spid="255010" grpId="0" autoUpdateAnimBg="0"/>
      <p:bldP spid="255039" grpId="0" autoUpdateAnimBg="0"/>
      <p:bldP spid="255040" grpId="0" autoUpdateAnimBg="0"/>
      <p:bldP spid="255041" grpId="0" autoUpdateAnimBg="0"/>
      <p:bldP spid="255042" grpId="0" autoUpdateAnimBg="0"/>
      <p:bldP spid="255043" grpId="0" animBg="1"/>
      <p:bldP spid="255044" grpId="0" animBg="1" autoUpdateAnimBg="0"/>
      <p:bldP spid="255045" grpId="0" build="p" autoUpdateAnimBg="0"/>
      <p:bldP spid="255046" grpId="0" build="p" autoUpdateAnimBg="0" advAuto="1000"/>
      <p:bldP spid="255047" grpId="0" build="p" autoUpdateAnimBg="0" advAuto="1000"/>
      <p:bldP spid="255048" grpId="0" build="p" autoUpdateAnimBg="0" advAuto="1000"/>
      <p:bldP spid="255049" grpId="0" animBg="1"/>
      <p:bldP spid="255050" grpId="0" animBg="1"/>
      <p:bldP spid="255051" grpId="0" animBg="1"/>
      <p:bldP spid="255052" grpId="0" animBg="1"/>
      <p:bldP spid="255056" grpId="0" animBg="1"/>
      <p:bldP spid="255060" grpId="0" animBg="1"/>
      <p:bldP spid="25506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Rot="1" noChangeArrowheads="1"/>
          </p:cNvSpPr>
          <p:nvPr/>
        </p:nvSpPr>
        <p:spPr bwMode="auto">
          <a:xfrm>
            <a:off x="603250" y="620713"/>
            <a:ext cx="85407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00000"/>
              </a:lnSpc>
              <a:spcBef>
                <a:spcPct val="20000"/>
              </a:spcBef>
              <a:buClr>
                <a:schemeClr val="hlink"/>
              </a:buClr>
              <a:buSzPct val="70000"/>
              <a:buFont typeface="Wingdings" pitchFamily="2" charset="2"/>
              <a:buNone/>
            </a:pPr>
            <a:endParaRPr kumimoji="0" lang="zh-CN" altLang="en-US" sz="2800">
              <a:solidFill>
                <a:schemeClr val="tx1"/>
              </a:solidFill>
              <a:ea typeface="楷体_GB2312" pitchFamily="49" charset="-122"/>
            </a:endParaRPr>
          </a:p>
        </p:txBody>
      </p:sp>
      <p:sp>
        <p:nvSpPr>
          <p:cNvPr id="256003" name="Rectangle 3"/>
          <p:cNvSpPr>
            <a:spLocks noGrp="1" noRot="1" noChangeArrowheads="1"/>
          </p:cNvSpPr>
          <p:nvPr>
            <p:ph type="body" idx="1"/>
          </p:nvPr>
        </p:nvSpPr>
        <p:spPr>
          <a:xfrm>
            <a:off x="603250" y="620713"/>
            <a:ext cx="8540750" cy="1512887"/>
          </a:xfrm>
        </p:spPr>
        <p:txBody>
          <a:bodyPr/>
          <a:lstStyle/>
          <a:p>
            <a:pPr>
              <a:buFont typeface="Wingdings" pitchFamily="2" charset="2"/>
              <a:buNone/>
            </a:pPr>
            <a:r>
              <a:rPr lang="zh-CN" altLang="en-US" b="1"/>
              <a:t>合并规律</a:t>
            </a:r>
            <a:r>
              <a:rPr lang="en-US" altLang="zh-CN" b="1"/>
              <a:t>3</a:t>
            </a:r>
            <a:r>
              <a:rPr lang="zh-CN" altLang="en-US" b="1"/>
              <a:t>：八个相邻最小项合并可消去三个变量</a:t>
            </a:r>
          </a:p>
          <a:p>
            <a:endParaRPr lang="zh-CN" altLang="en-US"/>
          </a:p>
        </p:txBody>
      </p:sp>
      <p:grpSp>
        <p:nvGrpSpPr>
          <p:cNvPr id="256004" name="Group 4"/>
          <p:cNvGrpSpPr>
            <a:grpSpLocks/>
          </p:cNvGrpSpPr>
          <p:nvPr/>
        </p:nvGrpSpPr>
        <p:grpSpPr bwMode="auto">
          <a:xfrm>
            <a:off x="696913" y="1277938"/>
            <a:ext cx="3352800" cy="2957512"/>
            <a:chOff x="2592" y="2160"/>
            <a:chExt cx="2112" cy="1863"/>
          </a:xfrm>
        </p:grpSpPr>
        <p:grpSp>
          <p:nvGrpSpPr>
            <p:cNvPr id="256005" name="Group 5"/>
            <p:cNvGrpSpPr>
              <a:grpSpLocks/>
            </p:cNvGrpSpPr>
            <p:nvPr/>
          </p:nvGrpSpPr>
          <p:grpSpPr bwMode="auto">
            <a:xfrm>
              <a:off x="2880" y="2352"/>
              <a:ext cx="1824" cy="1632"/>
              <a:chOff x="2832" y="2352"/>
              <a:chExt cx="1824" cy="1632"/>
            </a:xfrm>
          </p:grpSpPr>
          <p:sp>
            <p:nvSpPr>
              <p:cNvPr id="256006" name="Rectangle 6"/>
              <p:cNvSpPr>
                <a:spLocks noChangeArrowheads="1"/>
              </p:cNvSpPr>
              <p:nvPr/>
            </p:nvSpPr>
            <p:spPr bwMode="auto">
              <a:xfrm>
                <a:off x="3120" y="2640"/>
                <a:ext cx="1536" cy="13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07" name="Line 7"/>
              <p:cNvSpPr>
                <a:spLocks noChangeShapeType="1"/>
              </p:cNvSpPr>
              <p:nvPr/>
            </p:nvSpPr>
            <p:spPr bwMode="auto">
              <a:xfrm>
                <a:off x="3888"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08" name="Line 8"/>
              <p:cNvSpPr>
                <a:spLocks noChangeShapeType="1"/>
              </p:cNvSpPr>
              <p:nvPr/>
            </p:nvSpPr>
            <p:spPr bwMode="auto">
              <a:xfrm>
                <a:off x="3504"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09" name="Line 9"/>
              <p:cNvSpPr>
                <a:spLocks noChangeShapeType="1"/>
              </p:cNvSpPr>
              <p:nvPr/>
            </p:nvSpPr>
            <p:spPr bwMode="auto">
              <a:xfrm>
                <a:off x="4272"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10" name="Line 10"/>
              <p:cNvSpPr>
                <a:spLocks noChangeShapeType="1"/>
              </p:cNvSpPr>
              <p:nvPr/>
            </p:nvSpPr>
            <p:spPr bwMode="auto">
              <a:xfrm>
                <a:off x="3120" y="3312"/>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11" name="Line 11"/>
              <p:cNvSpPr>
                <a:spLocks noChangeShapeType="1"/>
              </p:cNvSpPr>
              <p:nvPr/>
            </p:nvSpPr>
            <p:spPr bwMode="auto">
              <a:xfrm>
                <a:off x="2832" y="2352"/>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12" name="Line 12"/>
              <p:cNvSpPr>
                <a:spLocks noChangeShapeType="1"/>
              </p:cNvSpPr>
              <p:nvPr/>
            </p:nvSpPr>
            <p:spPr bwMode="auto">
              <a:xfrm>
                <a:off x="3120" y="2976"/>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13" name="Line 13"/>
              <p:cNvSpPr>
                <a:spLocks noChangeShapeType="1"/>
              </p:cNvSpPr>
              <p:nvPr/>
            </p:nvSpPr>
            <p:spPr bwMode="auto">
              <a:xfrm>
                <a:off x="3120" y="3648"/>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014" name="Text Box 14"/>
            <p:cNvSpPr txBox="1">
              <a:spLocks noChangeArrowheads="1"/>
            </p:cNvSpPr>
            <p:nvPr/>
          </p:nvSpPr>
          <p:spPr bwMode="auto">
            <a:xfrm>
              <a:off x="2592" y="2400"/>
              <a:ext cx="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AB</a:t>
              </a:r>
            </a:p>
          </p:txBody>
        </p:sp>
        <p:sp>
          <p:nvSpPr>
            <p:cNvPr id="256015" name="Text Box 15"/>
            <p:cNvSpPr txBox="1">
              <a:spLocks noChangeArrowheads="1"/>
            </p:cNvSpPr>
            <p:nvPr/>
          </p:nvSpPr>
          <p:spPr bwMode="auto">
            <a:xfrm>
              <a:off x="2928" y="2160"/>
              <a:ext cx="4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CD</a:t>
              </a:r>
            </a:p>
          </p:txBody>
        </p:sp>
        <p:sp>
          <p:nvSpPr>
            <p:cNvPr id="256016" name="Text Box 16"/>
            <p:cNvSpPr txBox="1">
              <a:spLocks noChangeArrowheads="1"/>
            </p:cNvSpPr>
            <p:nvPr/>
          </p:nvSpPr>
          <p:spPr bwMode="auto">
            <a:xfrm>
              <a:off x="2784" y="268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6017" name="Text Box 17"/>
            <p:cNvSpPr txBox="1">
              <a:spLocks noChangeArrowheads="1"/>
            </p:cNvSpPr>
            <p:nvPr/>
          </p:nvSpPr>
          <p:spPr bwMode="auto">
            <a:xfrm>
              <a:off x="2784" y="302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6018" name="Text Box 18"/>
            <p:cNvSpPr txBox="1">
              <a:spLocks noChangeArrowheads="1"/>
            </p:cNvSpPr>
            <p:nvPr/>
          </p:nvSpPr>
          <p:spPr bwMode="auto">
            <a:xfrm>
              <a:off x="2784" y="336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11</a:t>
              </a:r>
            </a:p>
          </p:txBody>
        </p:sp>
        <p:sp>
          <p:nvSpPr>
            <p:cNvPr id="256019" name="Text Box 19"/>
            <p:cNvSpPr txBox="1">
              <a:spLocks noChangeArrowheads="1"/>
            </p:cNvSpPr>
            <p:nvPr/>
          </p:nvSpPr>
          <p:spPr bwMode="auto">
            <a:xfrm>
              <a:off x="2784" y="3696"/>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sp>
          <p:nvSpPr>
            <p:cNvPr id="256020" name="Text Box 20"/>
            <p:cNvSpPr txBox="1">
              <a:spLocks noChangeArrowheads="1"/>
            </p:cNvSpPr>
            <p:nvPr/>
          </p:nvSpPr>
          <p:spPr bwMode="auto">
            <a:xfrm>
              <a:off x="3168"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6021" name="Text Box 21"/>
            <p:cNvSpPr txBox="1">
              <a:spLocks noChangeArrowheads="1"/>
            </p:cNvSpPr>
            <p:nvPr/>
          </p:nvSpPr>
          <p:spPr bwMode="auto">
            <a:xfrm>
              <a:off x="3552"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6022" name="Text Box 22"/>
            <p:cNvSpPr txBox="1">
              <a:spLocks noChangeArrowheads="1"/>
            </p:cNvSpPr>
            <p:nvPr/>
          </p:nvSpPr>
          <p:spPr bwMode="auto">
            <a:xfrm>
              <a:off x="3936"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11</a:t>
              </a:r>
            </a:p>
          </p:txBody>
        </p:sp>
        <p:sp>
          <p:nvSpPr>
            <p:cNvPr id="256023" name="Text Box 23"/>
            <p:cNvSpPr txBox="1">
              <a:spLocks noChangeArrowheads="1"/>
            </p:cNvSpPr>
            <p:nvPr/>
          </p:nvSpPr>
          <p:spPr bwMode="auto">
            <a:xfrm>
              <a:off x="4320"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grpSp>
      <p:sp>
        <p:nvSpPr>
          <p:cNvPr id="256024" name="Text Box 24"/>
          <p:cNvSpPr txBox="1">
            <a:spLocks noChangeArrowheads="1"/>
          </p:cNvSpPr>
          <p:nvPr/>
        </p:nvSpPr>
        <p:spPr bwMode="auto">
          <a:xfrm>
            <a:off x="1644650" y="1989138"/>
            <a:ext cx="6016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0</a:t>
            </a:r>
          </a:p>
        </p:txBody>
      </p:sp>
      <p:sp>
        <p:nvSpPr>
          <p:cNvPr id="256025" name="Text Box 25"/>
          <p:cNvSpPr txBox="1">
            <a:spLocks noChangeArrowheads="1"/>
          </p:cNvSpPr>
          <p:nvPr/>
        </p:nvSpPr>
        <p:spPr bwMode="auto">
          <a:xfrm>
            <a:off x="1644650" y="2565400"/>
            <a:ext cx="601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4</a:t>
            </a:r>
          </a:p>
        </p:txBody>
      </p:sp>
      <p:sp>
        <p:nvSpPr>
          <p:cNvPr id="256026" name="Text Box 26"/>
          <p:cNvSpPr txBox="1">
            <a:spLocks noChangeArrowheads="1"/>
          </p:cNvSpPr>
          <p:nvPr/>
        </p:nvSpPr>
        <p:spPr bwMode="auto">
          <a:xfrm>
            <a:off x="1547813" y="3068638"/>
            <a:ext cx="792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12</a:t>
            </a:r>
          </a:p>
        </p:txBody>
      </p:sp>
      <p:sp>
        <p:nvSpPr>
          <p:cNvPr id="256027" name="Text Box 27"/>
          <p:cNvSpPr txBox="1">
            <a:spLocks noChangeArrowheads="1"/>
          </p:cNvSpPr>
          <p:nvPr/>
        </p:nvSpPr>
        <p:spPr bwMode="auto">
          <a:xfrm>
            <a:off x="1657350" y="3573463"/>
            <a:ext cx="6016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8</a:t>
            </a:r>
          </a:p>
        </p:txBody>
      </p:sp>
      <p:sp>
        <p:nvSpPr>
          <p:cNvPr id="256028" name="AutoShape 28"/>
          <p:cNvSpPr>
            <a:spLocks noChangeArrowheads="1"/>
          </p:cNvSpPr>
          <p:nvPr/>
        </p:nvSpPr>
        <p:spPr bwMode="auto">
          <a:xfrm>
            <a:off x="1687513" y="2116138"/>
            <a:ext cx="1066800" cy="1981200"/>
          </a:xfrm>
          <a:prstGeom prst="roundRect">
            <a:avLst>
              <a:gd name="adj" fmla="val 16667"/>
            </a:avLst>
          </a:prstGeom>
          <a:noFill/>
          <a:ln w="38100">
            <a:solidFill>
              <a:srgbClr val="FF0066"/>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029" name="Group 29"/>
          <p:cNvGrpSpPr>
            <a:grpSpLocks/>
          </p:cNvGrpSpPr>
          <p:nvPr/>
        </p:nvGrpSpPr>
        <p:grpSpPr bwMode="auto">
          <a:xfrm>
            <a:off x="1001713" y="4408488"/>
            <a:ext cx="838200" cy="533400"/>
            <a:chOff x="583" y="2880"/>
            <a:chExt cx="528" cy="336"/>
          </a:xfrm>
        </p:grpSpPr>
        <p:sp>
          <p:nvSpPr>
            <p:cNvPr id="256030" name="AutoShape 30"/>
            <p:cNvSpPr>
              <a:spLocks noChangeArrowheads="1"/>
            </p:cNvSpPr>
            <p:nvPr/>
          </p:nvSpPr>
          <p:spPr bwMode="auto">
            <a:xfrm rot="-10793281">
              <a:off x="583" y="2880"/>
              <a:ext cx="528" cy="336"/>
            </a:xfrm>
            <a:prstGeom prst="wedgeRoundRectCallout">
              <a:avLst>
                <a:gd name="adj1" fmla="val -51889"/>
                <a:gd name="adj2" fmla="val 100398"/>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6031" name="Object 31"/>
            <p:cNvGraphicFramePr>
              <a:graphicFrameLocks noChangeAspect="1"/>
            </p:cNvGraphicFramePr>
            <p:nvPr/>
          </p:nvGraphicFramePr>
          <p:xfrm>
            <a:off x="591" y="2880"/>
            <a:ext cx="377" cy="313"/>
          </p:xfrm>
          <a:graphic>
            <a:graphicData uri="http://schemas.openxmlformats.org/presentationml/2006/ole">
              <mc:AlternateContent xmlns:mc="http://schemas.openxmlformats.org/markup-compatibility/2006">
                <mc:Choice xmlns:v="urn:schemas-microsoft-com:vml" Requires="v">
                  <p:oleObj spid="_x0000_s256101" name="Equation" r:id="rId3" imgW="228600" imgH="215640" progId="Equation.3">
                    <p:embed/>
                  </p:oleObj>
                </mc:Choice>
                <mc:Fallback>
                  <p:oleObj name="Equation" r:id="rId3" imgW="228600" imgH="21564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 y="2880"/>
                          <a:ext cx="377" cy="3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032" name="Text Box 32"/>
          <p:cNvSpPr txBox="1">
            <a:spLocks noChangeArrowheads="1"/>
          </p:cNvSpPr>
          <p:nvPr/>
        </p:nvSpPr>
        <p:spPr bwMode="auto">
          <a:xfrm>
            <a:off x="2843213" y="1989138"/>
            <a:ext cx="649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3</a:t>
            </a:r>
          </a:p>
        </p:txBody>
      </p:sp>
      <p:sp>
        <p:nvSpPr>
          <p:cNvPr id="256033" name="Text Box 33"/>
          <p:cNvSpPr txBox="1">
            <a:spLocks noChangeArrowheads="1"/>
          </p:cNvSpPr>
          <p:nvPr/>
        </p:nvSpPr>
        <p:spPr bwMode="auto">
          <a:xfrm>
            <a:off x="3419475" y="1989138"/>
            <a:ext cx="695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2</a:t>
            </a:r>
          </a:p>
        </p:txBody>
      </p:sp>
      <p:sp>
        <p:nvSpPr>
          <p:cNvPr id="256034" name="Text Box 34"/>
          <p:cNvSpPr txBox="1">
            <a:spLocks noChangeArrowheads="1"/>
          </p:cNvSpPr>
          <p:nvPr/>
        </p:nvSpPr>
        <p:spPr bwMode="auto">
          <a:xfrm>
            <a:off x="3348038" y="3573463"/>
            <a:ext cx="792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10</a:t>
            </a:r>
          </a:p>
        </p:txBody>
      </p:sp>
      <p:sp>
        <p:nvSpPr>
          <p:cNvPr id="256035" name="Text Box 35"/>
          <p:cNvSpPr txBox="1">
            <a:spLocks noChangeArrowheads="1"/>
          </p:cNvSpPr>
          <p:nvPr/>
        </p:nvSpPr>
        <p:spPr bwMode="auto">
          <a:xfrm>
            <a:off x="2771775" y="3573463"/>
            <a:ext cx="792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11</a:t>
            </a:r>
          </a:p>
        </p:txBody>
      </p:sp>
      <p:grpSp>
        <p:nvGrpSpPr>
          <p:cNvPr id="256036" name="Group 36"/>
          <p:cNvGrpSpPr>
            <a:grpSpLocks/>
          </p:cNvGrpSpPr>
          <p:nvPr/>
        </p:nvGrpSpPr>
        <p:grpSpPr bwMode="auto">
          <a:xfrm>
            <a:off x="1763713" y="2039938"/>
            <a:ext cx="2209800" cy="457200"/>
            <a:chOff x="768" y="3840"/>
            <a:chExt cx="1392" cy="288"/>
          </a:xfrm>
        </p:grpSpPr>
        <p:sp>
          <p:nvSpPr>
            <p:cNvPr id="256037" name="Line 37"/>
            <p:cNvSpPr>
              <a:spLocks noChangeShapeType="1"/>
            </p:cNvSpPr>
            <p:nvPr/>
          </p:nvSpPr>
          <p:spPr bwMode="auto">
            <a:xfrm flipH="1">
              <a:off x="864" y="4128"/>
              <a:ext cx="1152" cy="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38" name="Arc 38"/>
            <p:cNvSpPr>
              <a:spLocks/>
            </p:cNvSpPr>
            <p:nvPr/>
          </p:nvSpPr>
          <p:spPr bwMode="auto">
            <a:xfrm flipH="1" flipV="1">
              <a:off x="768" y="3840"/>
              <a:ext cx="96"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33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39" name="Arc 39"/>
            <p:cNvSpPr>
              <a:spLocks/>
            </p:cNvSpPr>
            <p:nvPr/>
          </p:nvSpPr>
          <p:spPr bwMode="auto">
            <a:xfrm flipV="1">
              <a:off x="2016" y="3840"/>
              <a:ext cx="144"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33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040" name="Group 40"/>
          <p:cNvGrpSpPr>
            <a:grpSpLocks/>
          </p:cNvGrpSpPr>
          <p:nvPr/>
        </p:nvGrpSpPr>
        <p:grpSpPr bwMode="auto">
          <a:xfrm>
            <a:off x="1687513" y="3716338"/>
            <a:ext cx="2286000" cy="455612"/>
            <a:chOff x="912" y="3936"/>
            <a:chExt cx="1440" cy="287"/>
          </a:xfrm>
        </p:grpSpPr>
        <p:sp>
          <p:nvSpPr>
            <p:cNvPr id="256041" name="Line 41"/>
            <p:cNvSpPr>
              <a:spLocks noChangeShapeType="1"/>
            </p:cNvSpPr>
            <p:nvPr/>
          </p:nvSpPr>
          <p:spPr bwMode="auto">
            <a:xfrm rot="10778321" flipH="1">
              <a:off x="1056" y="3936"/>
              <a:ext cx="1201" cy="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42" name="Arc 42"/>
            <p:cNvSpPr>
              <a:spLocks/>
            </p:cNvSpPr>
            <p:nvPr/>
          </p:nvSpPr>
          <p:spPr bwMode="auto">
            <a:xfrm rot="10778321" flipH="1" flipV="1">
              <a:off x="2256" y="3936"/>
              <a:ext cx="96" cy="287"/>
            </a:xfrm>
            <a:custGeom>
              <a:avLst/>
              <a:gdLst>
                <a:gd name="G0" fmla="+- 0 0 0"/>
                <a:gd name="G1" fmla="+- 21600 0 0"/>
                <a:gd name="G2" fmla="+- 21600 0 0"/>
                <a:gd name="T0" fmla="*/ 0 w 21600"/>
                <a:gd name="T1" fmla="*/ 0 h 21605"/>
                <a:gd name="T2" fmla="*/ 21600 w 21600"/>
                <a:gd name="T3" fmla="*/ 21605 h 21605"/>
                <a:gd name="T4" fmla="*/ 0 w 21600"/>
                <a:gd name="T5" fmla="*/ 21600 h 21605"/>
              </a:gdLst>
              <a:ahLst/>
              <a:cxnLst>
                <a:cxn ang="0">
                  <a:pos x="T0" y="T1"/>
                </a:cxn>
                <a:cxn ang="0">
                  <a:pos x="T2" y="T3"/>
                </a:cxn>
                <a:cxn ang="0">
                  <a:pos x="T4" y="T5"/>
                </a:cxn>
              </a:cxnLst>
              <a:rect l="0" t="0" r="r" b="b"/>
              <a:pathLst>
                <a:path w="21600" h="21605" fill="none" extrusionOk="0">
                  <a:moveTo>
                    <a:pt x="-1" y="0"/>
                  </a:moveTo>
                  <a:cubicBezTo>
                    <a:pt x="11929" y="0"/>
                    <a:pt x="21600" y="9670"/>
                    <a:pt x="21600" y="21600"/>
                  </a:cubicBezTo>
                  <a:cubicBezTo>
                    <a:pt x="21600" y="21601"/>
                    <a:pt x="21599" y="21603"/>
                    <a:pt x="21599" y="21604"/>
                  </a:cubicBezTo>
                </a:path>
                <a:path w="21600" h="21605" stroke="0" extrusionOk="0">
                  <a:moveTo>
                    <a:pt x="-1" y="0"/>
                  </a:moveTo>
                  <a:cubicBezTo>
                    <a:pt x="11929" y="0"/>
                    <a:pt x="21600" y="9670"/>
                    <a:pt x="21600" y="21600"/>
                  </a:cubicBezTo>
                  <a:cubicBezTo>
                    <a:pt x="21600" y="21601"/>
                    <a:pt x="21599" y="21603"/>
                    <a:pt x="21599" y="21604"/>
                  </a:cubicBezTo>
                  <a:lnTo>
                    <a:pt x="0" y="21600"/>
                  </a:lnTo>
                  <a:close/>
                </a:path>
              </a:pathLst>
            </a:custGeom>
            <a:noFill/>
            <a:ln w="38100">
              <a:solidFill>
                <a:srgbClr val="0033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43" name="Arc 43"/>
            <p:cNvSpPr>
              <a:spLocks/>
            </p:cNvSpPr>
            <p:nvPr/>
          </p:nvSpPr>
          <p:spPr bwMode="auto">
            <a:xfrm rot="10778321" flipV="1">
              <a:off x="912" y="3936"/>
              <a:ext cx="145" cy="28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33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044" name="Group 44"/>
          <p:cNvGrpSpPr>
            <a:grpSpLocks/>
          </p:cNvGrpSpPr>
          <p:nvPr/>
        </p:nvGrpSpPr>
        <p:grpSpPr bwMode="auto">
          <a:xfrm>
            <a:off x="3565525" y="4406900"/>
            <a:ext cx="838200" cy="534988"/>
            <a:chOff x="2131" y="3044"/>
            <a:chExt cx="528" cy="337"/>
          </a:xfrm>
        </p:grpSpPr>
        <p:sp>
          <p:nvSpPr>
            <p:cNvPr id="256045" name="AutoShape 45"/>
            <p:cNvSpPr>
              <a:spLocks noChangeArrowheads="1"/>
            </p:cNvSpPr>
            <p:nvPr/>
          </p:nvSpPr>
          <p:spPr bwMode="auto">
            <a:xfrm rot="-10793281">
              <a:off x="2131" y="3044"/>
              <a:ext cx="528" cy="337"/>
            </a:xfrm>
            <a:prstGeom prst="wedgeRoundRectCallout">
              <a:avLst>
                <a:gd name="adj1" fmla="val 46199"/>
                <a:gd name="adj2" fmla="val 90264"/>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6046" name="Object 46"/>
            <p:cNvGraphicFramePr>
              <a:graphicFrameLocks noChangeAspect="1"/>
            </p:cNvGraphicFramePr>
            <p:nvPr/>
          </p:nvGraphicFramePr>
          <p:xfrm>
            <a:off x="2166" y="3055"/>
            <a:ext cx="371" cy="290"/>
          </p:xfrm>
          <a:graphic>
            <a:graphicData uri="http://schemas.openxmlformats.org/presentationml/2006/ole">
              <mc:AlternateContent xmlns:mc="http://schemas.openxmlformats.org/markup-compatibility/2006">
                <mc:Choice xmlns:v="urn:schemas-microsoft-com:vml" Requires="v">
                  <p:oleObj spid="_x0000_s256102" name="Equation" r:id="rId5" imgW="228600" imgH="203040" progId="Equation.3">
                    <p:embed/>
                  </p:oleObj>
                </mc:Choice>
                <mc:Fallback>
                  <p:oleObj name="Equation" r:id="rId5" imgW="228600" imgH="203040" progId="Equation.3">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 y="3055"/>
                          <a:ext cx="371" cy="29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047" name="Group 47"/>
          <p:cNvGrpSpPr>
            <a:grpSpLocks/>
          </p:cNvGrpSpPr>
          <p:nvPr/>
        </p:nvGrpSpPr>
        <p:grpSpPr bwMode="auto">
          <a:xfrm>
            <a:off x="5045075" y="1277938"/>
            <a:ext cx="3352800" cy="2957512"/>
            <a:chOff x="2592" y="2160"/>
            <a:chExt cx="2112" cy="1863"/>
          </a:xfrm>
        </p:grpSpPr>
        <p:grpSp>
          <p:nvGrpSpPr>
            <p:cNvPr id="256048" name="Group 48"/>
            <p:cNvGrpSpPr>
              <a:grpSpLocks/>
            </p:cNvGrpSpPr>
            <p:nvPr/>
          </p:nvGrpSpPr>
          <p:grpSpPr bwMode="auto">
            <a:xfrm>
              <a:off x="2880" y="2352"/>
              <a:ext cx="1824" cy="1632"/>
              <a:chOff x="2832" y="2352"/>
              <a:chExt cx="1824" cy="1632"/>
            </a:xfrm>
          </p:grpSpPr>
          <p:sp>
            <p:nvSpPr>
              <p:cNvPr id="256049" name="Rectangle 49"/>
              <p:cNvSpPr>
                <a:spLocks noChangeArrowheads="1"/>
              </p:cNvSpPr>
              <p:nvPr/>
            </p:nvSpPr>
            <p:spPr bwMode="auto">
              <a:xfrm>
                <a:off x="3120" y="2640"/>
                <a:ext cx="1536" cy="13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0" name="Line 50"/>
              <p:cNvSpPr>
                <a:spLocks noChangeShapeType="1"/>
              </p:cNvSpPr>
              <p:nvPr/>
            </p:nvSpPr>
            <p:spPr bwMode="auto">
              <a:xfrm>
                <a:off x="3888"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1" name="Line 51"/>
              <p:cNvSpPr>
                <a:spLocks noChangeShapeType="1"/>
              </p:cNvSpPr>
              <p:nvPr/>
            </p:nvSpPr>
            <p:spPr bwMode="auto">
              <a:xfrm>
                <a:off x="3504"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2" name="Line 52"/>
              <p:cNvSpPr>
                <a:spLocks noChangeShapeType="1"/>
              </p:cNvSpPr>
              <p:nvPr/>
            </p:nvSpPr>
            <p:spPr bwMode="auto">
              <a:xfrm>
                <a:off x="4272" y="2640"/>
                <a:ext cx="0" cy="13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3" name="Line 53"/>
              <p:cNvSpPr>
                <a:spLocks noChangeShapeType="1"/>
              </p:cNvSpPr>
              <p:nvPr/>
            </p:nvSpPr>
            <p:spPr bwMode="auto">
              <a:xfrm>
                <a:off x="3120" y="3312"/>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4" name="Line 54"/>
              <p:cNvSpPr>
                <a:spLocks noChangeShapeType="1"/>
              </p:cNvSpPr>
              <p:nvPr/>
            </p:nvSpPr>
            <p:spPr bwMode="auto">
              <a:xfrm>
                <a:off x="2832" y="2352"/>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5" name="Line 55"/>
              <p:cNvSpPr>
                <a:spLocks noChangeShapeType="1"/>
              </p:cNvSpPr>
              <p:nvPr/>
            </p:nvSpPr>
            <p:spPr bwMode="auto">
              <a:xfrm>
                <a:off x="3120" y="2976"/>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6" name="Line 56"/>
              <p:cNvSpPr>
                <a:spLocks noChangeShapeType="1"/>
              </p:cNvSpPr>
              <p:nvPr/>
            </p:nvSpPr>
            <p:spPr bwMode="auto">
              <a:xfrm>
                <a:off x="3120" y="3648"/>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057" name="Text Box 57"/>
            <p:cNvSpPr txBox="1">
              <a:spLocks noChangeArrowheads="1"/>
            </p:cNvSpPr>
            <p:nvPr/>
          </p:nvSpPr>
          <p:spPr bwMode="auto">
            <a:xfrm>
              <a:off x="2592" y="2400"/>
              <a:ext cx="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AB</a:t>
              </a:r>
            </a:p>
          </p:txBody>
        </p:sp>
        <p:sp>
          <p:nvSpPr>
            <p:cNvPr id="256058" name="Text Box 58"/>
            <p:cNvSpPr txBox="1">
              <a:spLocks noChangeArrowheads="1"/>
            </p:cNvSpPr>
            <p:nvPr/>
          </p:nvSpPr>
          <p:spPr bwMode="auto">
            <a:xfrm>
              <a:off x="2928" y="2160"/>
              <a:ext cx="4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i="1">
                  <a:solidFill>
                    <a:schemeClr val="tx1"/>
                  </a:solidFill>
                </a:rPr>
                <a:t>CD</a:t>
              </a:r>
            </a:p>
          </p:txBody>
        </p:sp>
        <p:sp>
          <p:nvSpPr>
            <p:cNvPr id="256059" name="Text Box 59"/>
            <p:cNvSpPr txBox="1">
              <a:spLocks noChangeArrowheads="1"/>
            </p:cNvSpPr>
            <p:nvPr/>
          </p:nvSpPr>
          <p:spPr bwMode="auto">
            <a:xfrm>
              <a:off x="2784" y="268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6060" name="Text Box 60"/>
            <p:cNvSpPr txBox="1">
              <a:spLocks noChangeArrowheads="1"/>
            </p:cNvSpPr>
            <p:nvPr/>
          </p:nvSpPr>
          <p:spPr bwMode="auto">
            <a:xfrm>
              <a:off x="2784" y="302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6061" name="Text Box 61"/>
            <p:cNvSpPr txBox="1">
              <a:spLocks noChangeArrowheads="1"/>
            </p:cNvSpPr>
            <p:nvPr/>
          </p:nvSpPr>
          <p:spPr bwMode="auto">
            <a:xfrm>
              <a:off x="2784" y="336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11</a:t>
              </a:r>
            </a:p>
          </p:txBody>
        </p:sp>
        <p:sp>
          <p:nvSpPr>
            <p:cNvPr id="256062" name="Text Box 62"/>
            <p:cNvSpPr txBox="1">
              <a:spLocks noChangeArrowheads="1"/>
            </p:cNvSpPr>
            <p:nvPr/>
          </p:nvSpPr>
          <p:spPr bwMode="auto">
            <a:xfrm>
              <a:off x="2784" y="3696"/>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sp>
          <p:nvSpPr>
            <p:cNvPr id="256063" name="Text Box 63"/>
            <p:cNvSpPr txBox="1">
              <a:spLocks noChangeArrowheads="1"/>
            </p:cNvSpPr>
            <p:nvPr/>
          </p:nvSpPr>
          <p:spPr bwMode="auto">
            <a:xfrm>
              <a:off x="3168"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00</a:t>
              </a:r>
            </a:p>
          </p:txBody>
        </p:sp>
        <p:sp>
          <p:nvSpPr>
            <p:cNvPr id="256064" name="Text Box 64"/>
            <p:cNvSpPr txBox="1">
              <a:spLocks noChangeArrowheads="1"/>
            </p:cNvSpPr>
            <p:nvPr/>
          </p:nvSpPr>
          <p:spPr bwMode="auto">
            <a:xfrm>
              <a:off x="3552"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01</a:t>
              </a:r>
            </a:p>
          </p:txBody>
        </p:sp>
        <p:sp>
          <p:nvSpPr>
            <p:cNvPr id="256065" name="Text Box 65"/>
            <p:cNvSpPr txBox="1">
              <a:spLocks noChangeArrowheads="1"/>
            </p:cNvSpPr>
            <p:nvPr/>
          </p:nvSpPr>
          <p:spPr bwMode="auto">
            <a:xfrm>
              <a:off x="3936"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11</a:t>
              </a:r>
            </a:p>
          </p:txBody>
        </p:sp>
        <p:sp>
          <p:nvSpPr>
            <p:cNvPr id="256066" name="Text Box 66"/>
            <p:cNvSpPr txBox="1">
              <a:spLocks noChangeArrowheads="1"/>
            </p:cNvSpPr>
            <p:nvPr/>
          </p:nvSpPr>
          <p:spPr bwMode="auto">
            <a:xfrm>
              <a:off x="4320" y="23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10</a:t>
              </a:r>
            </a:p>
          </p:txBody>
        </p:sp>
      </p:grpSp>
      <p:sp>
        <p:nvSpPr>
          <p:cNvPr id="256067" name="Text Box 67"/>
          <p:cNvSpPr txBox="1">
            <a:spLocks noChangeArrowheads="1"/>
          </p:cNvSpPr>
          <p:nvPr/>
        </p:nvSpPr>
        <p:spPr bwMode="auto">
          <a:xfrm>
            <a:off x="6516688" y="2573338"/>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5</a:t>
            </a:r>
          </a:p>
        </p:txBody>
      </p:sp>
      <p:sp>
        <p:nvSpPr>
          <p:cNvPr id="256068" name="Text Box 68"/>
          <p:cNvSpPr txBox="1">
            <a:spLocks noChangeArrowheads="1"/>
          </p:cNvSpPr>
          <p:nvPr/>
        </p:nvSpPr>
        <p:spPr bwMode="auto">
          <a:xfrm>
            <a:off x="7164388" y="2573338"/>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7</a:t>
            </a:r>
          </a:p>
        </p:txBody>
      </p:sp>
      <p:sp>
        <p:nvSpPr>
          <p:cNvPr id="256069" name="Text Box 69"/>
          <p:cNvSpPr txBox="1">
            <a:spLocks noChangeArrowheads="1"/>
          </p:cNvSpPr>
          <p:nvPr/>
        </p:nvSpPr>
        <p:spPr bwMode="auto">
          <a:xfrm>
            <a:off x="6516688" y="3068638"/>
            <a:ext cx="792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13</a:t>
            </a:r>
          </a:p>
        </p:txBody>
      </p:sp>
      <p:sp>
        <p:nvSpPr>
          <p:cNvPr id="256070" name="Text Box 70"/>
          <p:cNvSpPr txBox="1">
            <a:spLocks noChangeArrowheads="1"/>
          </p:cNvSpPr>
          <p:nvPr/>
        </p:nvSpPr>
        <p:spPr bwMode="auto">
          <a:xfrm>
            <a:off x="7092950" y="3068638"/>
            <a:ext cx="792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15</a:t>
            </a:r>
          </a:p>
        </p:txBody>
      </p:sp>
      <p:sp>
        <p:nvSpPr>
          <p:cNvPr id="256071" name="AutoShape 71"/>
          <p:cNvSpPr>
            <a:spLocks noChangeArrowheads="1"/>
          </p:cNvSpPr>
          <p:nvPr/>
        </p:nvSpPr>
        <p:spPr bwMode="auto">
          <a:xfrm>
            <a:off x="6111875" y="2649538"/>
            <a:ext cx="2209800" cy="914400"/>
          </a:xfrm>
          <a:prstGeom prst="roundRect">
            <a:avLst>
              <a:gd name="adj" fmla="val 16667"/>
            </a:avLst>
          </a:prstGeom>
          <a:noFill/>
          <a:ln w="38100">
            <a:solidFill>
              <a:srgbClr val="FF0066"/>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2" name="AutoShape 72"/>
          <p:cNvSpPr>
            <a:spLocks noChangeArrowheads="1"/>
          </p:cNvSpPr>
          <p:nvPr/>
        </p:nvSpPr>
        <p:spPr bwMode="auto">
          <a:xfrm rot="-10793281">
            <a:off x="7407275" y="4408488"/>
            <a:ext cx="838200" cy="533400"/>
          </a:xfrm>
          <a:prstGeom prst="wedgeRoundRectCallout">
            <a:avLst>
              <a:gd name="adj1" fmla="val 60611"/>
              <a:gd name="adj2" fmla="val 196606"/>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r>
              <a:rPr lang="en-US" altLang="zh-CN" sz="2800" i="1">
                <a:solidFill>
                  <a:srgbClr val="FF0066"/>
                </a:solidFill>
              </a:rPr>
              <a:t>B</a:t>
            </a:r>
          </a:p>
        </p:txBody>
      </p:sp>
      <p:sp>
        <p:nvSpPr>
          <p:cNvPr id="256073" name="Text Box 73"/>
          <p:cNvSpPr txBox="1">
            <a:spLocks noChangeArrowheads="1"/>
          </p:cNvSpPr>
          <p:nvPr/>
        </p:nvSpPr>
        <p:spPr bwMode="auto">
          <a:xfrm>
            <a:off x="5986463" y="1989138"/>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0</a:t>
            </a:r>
          </a:p>
        </p:txBody>
      </p:sp>
      <p:sp>
        <p:nvSpPr>
          <p:cNvPr id="256074" name="Text Box 74"/>
          <p:cNvSpPr txBox="1">
            <a:spLocks noChangeArrowheads="1"/>
          </p:cNvSpPr>
          <p:nvPr/>
        </p:nvSpPr>
        <p:spPr bwMode="auto">
          <a:xfrm>
            <a:off x="7821613" y="1989138"/>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2</a:t>
            </a:r>
          </a:p>
        </p:txBody>
      </p:sp>
      <p:sp>
        <p:nvSpPr>
          <p:cNvPr id="256075" name="Text Box 75"/>
          <p:cNvSpPr txBox="1">
            <a:spLocks noChangeArrowheads="1"/>
          </p:cNvSpPr>
          <p:nvPr/>
        </p:nvSpPr>
        <p:spPr bwMode="auto">
          <a:xfrm>
            <a:off x="6011863" y="3573463"/>
            <a:ext cx="60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8</a:t>
            </a:r>
          </a:p>
        </p:txBody>
      </p:sp>
      <p:sp>
        <p:nvSpPr>
          <p:cNvPr id="256076" name="Text Box 76"/>
          <p:cNvSpPr txBox="1">
            <a:spLocks noChangeArrowheads="1"/>
          </p:cNvSpPr>
          <p:nvPr/>
        </p:nvSpPr>
        <p:spPr bwMode="auto">
          <a:xfrm>
            <a:off x="7740650" y="3573463"/>
            <a:ext cx="722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10</a:t>
            </a:r>
          </a:p>
        </p:txBody>
      </p:sp>
      <p:grpSp>
        <p:nvGrpSpPr>
          <p:cNvPr id="256077" name="Group 77"/>
          <p:cNvGrpSpPr>
            <a:grpSpLocks/>
          </p:cNvGrpSpPr>
          <p:nvPr/>
        </p:nvGrpSpPr>
        <p:grpSpPr bwMode="auto">
          <a:xfrm>
            <a:off x="5349875" y="4406900"/>
            <a:ext cx="838200" cy="534988"/>
            <a:chOff x="3283" y="2992"/>
            <a:chExt cx="528" cy="337"/>
          </a:xfrm>
        </p:grpSpPr>
        <p:sp>
          <p:nvSpPr>
            <p:cNvPr id="256078" name="AutoShape 78"/>
            <p:cNvSpPr>
              <a:spLocks noChangeArrowheads="1"/>
            </p:cNvSpPr>
            <p:nvPr/>
          </p:nvSpPr>
          <p:spPr bwMode="auto">
            <a:xfrm rot="-10793281">
              <a:off x="3283" y="2992"/>
              <a:ext cx="528" cy="337"/>
            </a:xfrm>
            <a:prstGeom prst="wedgeRoundRectCallout">
              <a:avLst>
                <a:gd name="adj1" fmla="val -42255"/>
                <a:gd name="adj2" fmla="val 87468"/>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6079" name="Object 79"/>
            <p:cNvGraphicFramePr>
              <a:graphicFrameLocks noChangeAspect="1"/>
            </p:cNvGraphicFramePr>
            <p:nvPr/>
          </p:nvGraphicFramePr>
          <p:xfrm>
            <a:off x="3417" y="3009"/>
            <a:ext cx="269" cy="290"/>
          </p:xfrm>
          <a:graphic>
            <a:graphicData uri="http://schemas.openxmlformats.org/presentationml/2006/ole">
              <mc:AlternateContent xmlns:mc="http://schemas.openxmlformats.org/markup-compatibility/2006">
                <mc:Choice xmlns:v="urn:schemas-microsoft-com:vml" Requires="v">
                  <p:oleObj spid="_x0000_s256103" name="Equation" r:id="rId7" imgW="164880" imgH="203040" progId="Equation.3">
                    <p:embed/>
                  </p:oleObj>
                </mc:Choice>
                <mc:Fallback>
                  <p:oleObj name="Equation" r:id="rId7" imgW="164880" imgH="203040" progId="Equation.3">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7" y="3009"/>
                          <a:ext cx="269" cy="29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080" name="Text Box 80"/>
          <p:cNvSpPr txBox="1">
            <a:spLocks noChangeArrowheads="1"/>
          </p:cNvSpPr>
          <p:nvPr/>
        </p:nvSpPr>
        <p:spPr bwMode="auto">
          <a:xfrm>
            <a:off x="2254250" y="1989138"/>
            <a:ext cx="6016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a:t>
            </a:r>
          </a:p>
        </p:txBody>
      </p:sp>
      <p:sp>
        <p:nvSpPr>
          <p:cNvPr id="256081" name="Text Box 81"/>
          <p:cNvSpPr txBox="1">
            <a:spLocks noChangeArrowheads="1"/>
          </p:cNvSpPr>
          <p:nvPr/>
        </p:nvSpPr>
        <p:spPr bwMode="auto">
          <a:xfrm>
            <a:off x="2254250" y="2492375"/>
            <a:ext cx="601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5</a:t>
            </a:r>
          </a:p>
        </p:txBody>
      </p:sp>
      <p:sp>
        <p:nvSpPr>
          <p:cNvPr id="256082" name="Text Box 82"/>
          <p:cNvSpPr txBox="1">
            <a:spLocks noChangeArrowheads="1"/>
          </p:cNvSpPr>
          <p:nvPr/>
        </p:nvSpPr>
        <p:spPr bwMode="auto">
          <a:xfrm>
            <a:off x="2193925" y="3068638"/>
            <a:ext cx="722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13</a:t>
            </a:r>
          </a:p>
        </p:txBody>
      </p:sp>
      <p:sp>
        <p:nvSpPr>
          <p:cNvPr id="256083" name="Text Box 83"/>
          <p:cNvSpPr txBox="1">
            <a:spLocks noChangeArrowheads="1"/>
          </p:cNvSpPr>
          <p:nvPr/>
        </p:nvSpPr>
        <p:spPr bwMode="auto">
          <a:xfrm>
            <a:off x="2241550" y="3557588"/>
            <a:ext cx="6016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9</a:t>
            </a:r>
          </a:p>
        </p:txBody>
      </p:sp>
      <p:sp>
        <p:nvSpPr>
          <p:cNvPr id="256084" name="Text Box 84"/>
          <p:cNvSpPr txBox="1">
            <a:spLocks noChangeArrowheads="1"/>
          </p:cNvSpPr>
          <p:nvPr/>
        </p:nvSpPr>
        <p:spPr bwMode="auto">
          <a:xfrm>
            <a:off x="5940425" y="2565400"/>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4</a:t>
            </a:r>
          </a:p>
        </p:txBody>
      </p:sp>
      <p:sp>
        <p:nvSpPr>
          <p:cNvPr id="256085" name="Text Box 85"/>
          <p:cNvSpPr txBox="1">
            <a:spLocks noChangeArrowheads="1"/>
          </p:cNvSpPr>
          <p:nvPr/>
        </p:nvSpPr>
        <p:spPr bwMode="auto">
          <a:xfrm>
            <a:off x="7812088" y="2565400"/>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6</a:t>
            </a:r>
          </a:p>
        </p:txBody>
      </p:sp>
      <p:sp>
        <p:nvSpPr>
          <p:cNvPr id="256086" name="Text Box 86"/>
          <p:cNvSpPr txBox="1">
            <a:spLocks noChangeArrowheads="1"/>
          </p:cNvSpPr>
          <p:nvPr/>
        </p:nvSpPr>
        <p:spPr bwMode="auto">
          <a:xfrm>
            <a:off x="5897563" y="3068638"/>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12</a:t>
            </a:r>
          </a:p>
        </p:txBody>
      </p:sp>
      <p:sp>
        <p:nvSpPr>
          <p:cNvPr id="256087" name="Text Box 87"/>
          <p:cNvSpPr txBox="1">
            <a:spLocks noChangeArrowheads="1"/>
          </p:cNvSpPr>
          <p:nvPr/>
        </p:nvSpPr>
        <p:spPr bwMode="auto">
          <a:xfrm>
            <a:off x="7667625" y="3068638"/>
            <a:ext cx="86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chemeClr val="tx1"/>
                </a:solidFill>
              </a:rPr>
              <a:t>m</a:t>
            </a:r>
            <a:r>
              <a:rPr lang="en-US" altLang="zh-CN" sz="2800" baseline="-25000">
                <a:solidFill>
                  <a:schemeClr val="tx1"/>
                </a:solidFill>
              </a:rPr>
              <a:t>14</a:t>
            </a:r>
          </a:p>
        </p:txBody>
      </p:sp>
      <p:grpSp>
        <p:nvGrpSpPr>
          <p:cNvPr id="256088" name="Group 88"/>
          <p:cNvGrpSpPr>
            <a:grpSpLocks/>
          </p:cNvGrpSpPr>
          <p:nvPr/>
        </p:nvGrpSpPr>
        <p:grpSpPr bwMode="auto">
          <a:xfrm>
            <a:off x="6035675" y="2039938"/>
            <a:ext cx="457200" cy="2132012"/>
            <a:chOff x="2688" y="2016"/>
            <a:chExt cx="288" cy="1343"/>
          </a:xfrm>
        </p:grpSpPr>
        <p:sp>
          <p:nvSpPr>
            <p:cNvPr id="256089" name="Line 89"/>
            <p:cNvSpPr>
              <a:spLocks noChangeShapeType="1"/>
            </p:cNvSpPr>
            <p:nvPr/>
          </p:nvSpPr>
          <p:spPr bwMode="auto">
            <a:xfrm rot="-16200000">
              <a:off x="2424" y="2711"/>
              <a:ext cx="1103" cy="1"/>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0" name="Arc 90"/>
            <p:cNvSpPr>
              <a:spLocks/>
            </p:cNvSpPr>
            <p:nvPr/>
          </p:nvSpPr>
          <p:spPr bwMode="auto">
            <a:xfrm rot="16200000" flipH="1" flipV="1">
              <a:off x="2784" y="3167"/>
              <a:ext cx="96"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33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1" name="Arc 91"/>
            <p:cNvSpPr>
              <a:spLocks/>
            </p:cNvSpPr>
            <p:nvPr/>
          </p:nvSpPr>
          <p:spPr bwMode="auto">
            <a:xfrm rot="16200000" flipV="1">
              <a:off x="2760" y="1944"/>
              <a:ext cx="144"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33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092" name="Group 92"/>
          <p:cNvGrpSpPr>
            <a:grpSpLocks/>
          </p:cNvGrpSpPr>
          <p:nvPr/>
        </p:nvGrpSpPr>
        <p:grpSpPr bwMode="auto">
          <a:xfrm rot="-10800000">
            <a:off x="7864475" y="2039938"/>
            <a:ext cx="457200" cy="2132012"/>
            <a:chOff x="2688" y="2016"/>
            <a:chExt cx="288" cy="1343"/>
          </a:xfrm>
        </p:grpSpPr>
        <p:sp>
          <p:nvSpPr>
            <p:cNvPr id="256093" name="Line 93"/>
            <p:cNvSpPr>
              <a:spLocks noChangeShapeType="1"/>
            </p:cNvSpPr>
            <p:nvPr/>
          </p:nvSpPr>
          <p:spPr bwMode="auto">
            <a:xfrm rot="-16200000">
              <a:off x="2424" y="2711"/>
              <a:ext cx="1103" cy="1"/>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4" name="Arc 94"/>
            <p:cNvSpPr>
              <a:spLocks/>
            </p:cNvSpPr>
            <p:nvPr/>
          </p:nvSpPr>
          <p:spPr bwMode="auto">
            <a:xfrm rot="16200000" flipH="1" flipV="1">
              <a:off x="2784" y="3167"/>
              <a:ext cx="96"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33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5" name="Arc 95"/>
            <p:cNvSpPr>
              <a:spLocks/>
            </p:cNvSpPr>
            <p:nvPr/>
          </p:nvSpPr>
          <p:spPr bwMode="auto">
            <a:xfrm rot="16200000" flipV="1">
              <a:off x="2760" y="1944"/>
              <a:ext cx="144"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33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096" name="Text Box 96"/>
          <p:cNvSpPr txBox="1">
            <a:spLocks noChangeArrowheads="1"/>
          </p:cNvSpPr>
          <p:nvPr/>
        </p:nvSpPr>
        <p:spPr bwMode="auto">
          <a:xfrm>
            <a:off x="468313" y="5300663"/>
            <a:ext cx="8172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zh-CN" altLang="en-US" sz="2800">
                <a:solidFill>
                  <a:srgbClr val="FF0000"/>
                </a:solidFill>
                <a:latin typeface="Arial" charset="0"/>
              </a:rPr>
              <a:t>合并规律总结：</a:t>
            </a:r>
            <a:r>
              <a:rPr kumimoji="0" lang="en-US" altLang="zh-CN" sz="2800">
                <a:solidFill>
                  <a:srgbClr val="FF0000"/>
                </a:solidFill>
                <a:latin typeface="Arial" charset="0"/>
              </a:rPr>
              <a:t>2</a:t>
            </a:r>
            <a:r>
              <a:rPr kumimoji="0" lang="en-US" altLang="zh-CN" sz="2800" i="1" baseline="30000">
                <a:solidFill>
                  <a:srgbClr val="FF0000"/>
                </a:solidFill>
                <a:latin typeface="Arial" charset="0"/>
              </a:rPr>
              <a:t>n</a:t>
            </a:r>
            <a:r>
              <a:rPr kumimoji="0" lang="zh-CN" altLang="en-US" sz="2800">
                <a:solidFill>
                  <a:srgbClr val="FF0000"/>
                </a:solidFill>
                <a:latin typeface="Arial" charset="0"/>
              </a:rPr>
              <a:t>个相邻最小项合并成一项时，可消去</a:t>
            </a:r>
            <a:r>
              <a:rPr kumimoji="0" lang="en-US" altLang="zh-CN" sz="2800" i="1">
                <a:solidFill>
                  <a:srgbClr val="FF0000"/>
                </a:solidFill>
                <a:latin typeface="Arial" charset="0"/>
              </a:rPr>
              <a:t>n</a:t>
            </a:r>
            <a:r>
              <a:rPr kumimoji="0" lang="zh-CN" altLang="en-US" sz="2800">
                <a:solidFill>
                  <a:srgbClr val="FF0000"/>
                </a:solidFill>
                <a:latin typeface="Arial" charset="0"/>
              </a:rPr>
              <a:t>个变量</a:t>
            </a:r>
          </a:p>
        </p:txBody>
      </p:sp>
      <p:sp>
        <p:nvSpPr>
          <p:cNvPr id="256097" name="AutoShape 97">
            <a:hlinkClick r:id="rId9"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56004"/>
                                        </p:tgtEl>
                                        <p:attrNameLst>
                                          <p:attrName>style.visibility</p:attrName>
                                        </p:attrNameLst>
                                      </p:cBhvr>
                                      <p:to>
                                        <p:strVal val="visible"/>
                                      </p:to>
                                    </p:set>
                                    <p:animEffect transition="in" filter="box(out)">
                                      <p:cBhvr>
                                        <p:cTn id="7" dur="500"/>
                                        <p:tgtEl>
                                          <p:spTgt spid="25600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024"/>
                                        </p:tgtEl>
                                        <p:attrNameLst>
                                          <p:attrName>style.visibility</p:attrName>
                                        </p:attrNameLst>
                                      </p:cBhvr>
                                      <p:to>
                                        <p:strVal val="visible"/>
                                      </p:to>
                                    </p:set>
                                    <p:animEffect transition="in" filter="wipe(left)">
                                      <p:cBhvr>
                                        <p:cTn id="11" dur="500"/>
                                        <p:tgtEl>
                                          <p:spTgt spid="25602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6025"/>
                                        </p:tgtEl>
                                        <p:attrNameLst>
                                          <p:attrName>style.visibility</p:attrName>
                                        </p:attrNameLst>
                                      </p:cBhvr>
                                      <p:to>
                                        <p:strVal val="visible"/>
                                      </p:to>
                                    </p:set>
                                    <p:animEffect transition="in" filter="wipe(left)">
                                      <p:cBhvr>
                                        <p:cTn id="15" dur="500"/>
                                        <p:tgtEl>
                                          <p:spTgt spid="25602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6026"/>
                                        </p:tgtEl>
                                        <p:attrNameLst>
                                          <p:attrName>style.visibility</p:attrName>
                                        </p:attrNameLst>
                                      </p:cBhvr>
                                      <p:to>
                                        <p:strVal val="visible"/>
                                      </p:to>
                                    </p:set>
                                    <p:animEffect transition="in" filter="wipe(left)">
                                      <p:cBhvr>
                                        <p:cTn id="19" dur="500"/>
                                        <p:tgtEl>
                                          <p:spTgt spid="25602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6027"/>
                                        </p:tgtEl>
                                        <p:attrNameLst>
                                          <p:attrName>style.visibility</p:attrName>
                                        </p:attrNameLst>
                                      </p:cBhvr>
                                      <p:to>
                                        <p:strVal val="visible"/>
                                      </p:to>
                                    </p:set>
                                    <p:animEffect transition="in" filter="wipe(left)">
                                      <p:cBhvr>
                                        <p:cTn id="23" dur="500"/>
                                        <p:tgtEl>
                                          <p:spTgt spid="25602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6080"/>
                                        </p:tgtEl>
                                        <p:attrNameLst>
                                          <p:attrName>style.visibility</p:attrName>
                                        </p:attrNameLst>
                                      </p:cBhvr>
                                      <p:to>
                                        <p:strVal val="visible"/>
                                      </p:to>
                                    </p:set>
                                    <p:animEffect transition="in" filter="wipe(left)">
                                      <p:cBhvr>
                                        <p:cTn id="27" dur="500"/>
                                        <p:tgtEl>
                                          <p:spTgt spid="25608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6081"/>
                                        </p:tgtEl>
                                        <p:attrNameLst>
                                          <p:attrName>style.visibility</p:attrName>
                                        </p:attrNameLst>
                                      </p:cBhvr>
                                      <p:to>
                                        <p:strVal val="visible"/>
                                      </p:to>
                                    </p:set>
                                    <p:animEffect transition="in" filter="wipe(left)">
                                      <p:cBhvr>
                                        <p:cTn id="31" dur="500"/>
                                        <p:tgtEl>
                                          <p:spTgt spid="256081"/>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56082"/>
                                        </p:tgtEl>
                                        <p:attrNameLst>
                                          <p:attrName>style.visibility</p:attrName>
                                        </p:attrNameLst>
                                      </p:cBhvr>
                                      <p:to>
                                        <p:strVal val="visible"/>
                                      </p:to>
                                    </p:set>
                                    <p:animEffect transition="in" filter="wipe(left)">
                                      <p:cBhvr>
                                        <p:cTn id="35" dur="500"/>
                                        <p:tgtEl>
                                          <p:spTgt spid="256082"/>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56083"/>
                                        </p:tgtEl>
                                        <p:attrNameLst>
                                          <p:attrName>style.visibility</p:attrName>
                                        </p:attrNameLst>
                                      </p:cBhvr>
                                      <p:to>
                                        <p:strVal val="visible"/>
                                      </p:to>
                                    </p:set>
                                    <p:animEffect transition="in" filter="wipe(left)">
                                      <p:cBhvr>
                                        <p:cTn id="39" dur="500"/>
                                        <p:tgtEl>
                                          <p:spTgt spid="256083"/>
                                        </p:tgtEl>
                                      </p:cBhvr>
                                    </p:animEffect>
                                  </p:childTnLst>
                                </p:cTn>
                              </p:par>
                            </p:childTnLst>
                          </p:cTn>
                        </p:par>
                        <p:par>
                          <p:cTn id="40" fill="hold" nodeType="afterGroup">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256028"/>
                                        </p:tgtEl>
                                        <p:attrNameLst>
                                          <p:attrName>style.visibility</p:attrName>
                                        </p:attrNameLst>
                                      </p:cBhvr>
                                      <p:to>
                                        <p:strVal val="visible"/>
                                      </p:to>
                                    </p:set>
                                    <p:animEffect transition="in" filter="dissolve">
                                      <p:cBhvr>
                                        <p:cTn id="43" dur="500"/>
                                        <p:tgtEl>
                                          <p:spTgt spid="25602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256029"/>
                                        </p:tgtEl>
                                        <p:attrNameLst>
                                          <p:attrName>style.visibility</p:attrName>
                                        </p:attrNameLst>
                                      </p:cBhvr>
                                      <p:to>
                                        <p:strVal val="visible"/>
                                      </p:to>
                                    </p:set>
                                    <p:animEffect transition="in" filter="dissolve">
                                      <p:cBhvr>
                                        <p:cTn id="48" dur="500"/>
                                        <p:tgtEl>
                                          <p:spTgt spid="25602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56032"/>
                                        </p:tgtEl>
                                        <p:attrNameLst>
                                          <p:attrName>style.visibility</p:attrName>
                                        </p:attrNameLst>
                                      </p:cBhvr>
                                      <p:to>
                                        <p:strVal val="visible"/>
                                      </p:to>
                                    </p:set>
                                    <p:animEffect transition="in" filter="wipe(left)">
                                      <p:cBhvr>
                                        <p:cTn id="53" dur="500"/>
                                        <p:tgtEl>
                                          <p:spTgt spid="256032"/>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56033"/>
                                        </p:tgtEl>
                                        <p:attrNameLst>
                                          <p:attrName>style.visibility</p:attrName>
                                        </p:attrNameLst>
                                      </p:cBhvr>
                                      <p:to>
                                        <p:strVal val="visible"/>
                                      </p:to>
                                    </p:set>
                                    <p:animEffect transition="in" filter="wipe(left)">
                                      <p:cBhvr>
                                        <p:cTn id="57" dur="500"/>
                                        <p:tgtEl>
                                          <p:spTgt spid="256033"/>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56035"/>
                                        </p:tgtEl>
                                        <p:attrNameLst>
                                          <p:attrName>style.visibility</p:attrName>
                                        </p:attrNameLst>
                                      </p:cBhvr>
                                      <p:to>
                                        <p:strVal val="visible"/>
                                      </p:to>
                                    </p:set>
                                    <p:animEffect transition="in" filter="wipe(left)">
                                      <p:cBhvr>
                                        <p:cTn id="61" dur="500"/>
                                        <p:tgtEl>
                                          <p:spTgt spid="256035"/>
                                        </p:tgtEl>
                                      </p:cBhvr>
                                    </p:animEffect>
                                  </p:childTnLst>
                                </p:cTn>
                              </p:par>
                            </p:childTnLst>
                          </p:cTn>
                        </p:par>
                        <p:par>
                          <p:cTn id="62" fill="hold" nodeType="afterGroup">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256034"/>
                                        </p:tgtEl>
                                        <p:attrNameLst>
                                          <p:attrName>style.visibility</p:attrName>
                                        </p:attrNameLst>
                                      </p:cBhvr>
                                      <p:to>
                                        <p:strVal val="visible"/>
                                      </p:to>
                                    </p:set>
                                    <p:animEffect transition="in" filter="wipe(left)">
                                      <p:cBhvr>
                                        <p:cTn id="65" dur="500"/>
                                        <p:tgtEl>
                                          <p:spTgt spid="256034"/>
                                        </p:tgtEl>
                                      </p:cBhvr>
                                    </p:animEffect>
                                  </p:childTnLst>
                                </p:cTn>
                              </p:par>
                            </p:childTnLst>
                          </p:cTn>
                        </p:par>
                        <p:par>
                          <p:cTn id="66" fill="hold" nodeType="afterGroup">
                            <p:stCondLst>
                              <p:cond delay="2000"/>
                            </p:stCondLst>
                            <p:childTnLst>
                              <p:par>
                                <p:cTn id="67" presetID="9" presetClass="entr" presetSubtype="0" fill="hold" nodeType="afterEffect">
                                  <p:stCondLst>
                                    <p:cond delay="0"/>
                                  </p:stCondLst>
                                  <p:childTnLst>
                                    <p:set>
                                      <p:cBhvr>
                                        <p:cTn id="68" dur="1" fill="hold">
                                          <p:stCondLst>
                                            <p:cond delay="0"/>
                                          </p:stCondLst>
                                        </p:cTn>
                                        <p:tgtEl>
                                          <p:spTgt spid="256036"/>
                                        </p:tgtEl>
                                        <p:attrNameLst>
                                          <p:attrName>style.visibility</p:attrName>
                                        </p:attrNameLst>
                                      </p:cBhvr>
                                      <p:to>
                                        <p:strVal val="visible"/>
                                      </p:to>
                                    </p:set>
                                    <p:animEffect transition="in" filter="dissolve">
                                      <p:cBhvr>
                                        <p:cTn id="69" dur="500"/>
                                        <p:tgtEl>
                                          <p:spTgt spid="256036"/>
                                        </p:tgtEl>
                                      </p:cBhvr>
                                    </p:animEffect>
                                  </p:childTnLst>
                                </p:cTn>
                              </p:par>
                            </p:childTnLst>
                          </p:cTn>
                        </p:par>
                        <p:par>
                          <p:cTn id="70" fill="hold" nodeType="afterGroup">
                            <p:stCondLst>
                              <p:cond delay="2500"/>
                            </p:stCondLst>
                            <p:childTnLst>
                              <p:par>
                                <p:cTn id="71" presetID="9" presetClass="entr" presetSubtype="0" fill="hold" nodeType="afterEffect">
                                  <p:stCondLst>
                                    <p:cond delay="0"/>
                                  </p:stCondLst>
                                  <p:childTnLst>
                                    <p:set>
                                      <p:cBhvr>
                                        <p:cTn id="72" dur="1" fill="hold">
                                          <p:stCondLst>
                                            <p:cond delay="0"/>
                                          </p:stCondLst>
                                        </p:cTn>
                                        <p:tgtEl>
                                          <p:spTgt spid="256040"/>
                                        </p:tgtEl>
                                        <p:attrNameLst>
                                          <p:attrName>style.visibility</p:attrName>
                                        </p:attrNameLst>
                                      </p:cBhvr>
                                      <p:to>
                                        <p:strVal val="visible"/>
                                      </p:to>
                                    </p:set>
                                    <p:animEffect transition="in" filter="dissolve">
                                      <p:cBhvr>
                                        <p:cTn id="73" dur="500"/>
                                        <p:tgtEl>
                                          <p:spTgt spid="25604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256044"/>
                                        </p:tgtEl>
                                        <p:attrNameLst>
                                          <p:attrName>style.visibility</p:attrName>
                                        </p:attrNameLst>
                                      </p:cBhvr>
                                      <p:to>
                                        <p:strVal val="visible"/>
                                      </p:to>
                                    </p:set>
                                    <p:animEffect transition="in" filter="dissolve">
                                      <p:cBhvr>
                                        <p:cTn id="78" dur="500"/>
                                        <p:tgtEl>
                                          <p:spTgt spid="25604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37" fill="hold" nodeType="clickEffect">
                                  <p:stCondLst>
                                    <p:cond delay="0"/>
                                  </p:stCondLst>
                                  <p:childTnLst>
                                    <p:set>
                                      <p:cBhvr>
                                        <p:cTn id="82" dur="1" fill="hold">
                                          <p:stCondLst>
                                            <p:cond delay="0"/>
                                          </p:stCondLst>
                                        </p:cTn>
                                        <p:tgtEl>
                                          <p:spTgt spid="256047"/>
                                        </p:tgtEl>
                                        <p:attrNameLst>
                                          <p:attrName>style.visibility</p:attrName>
                                        </p:attrNameLst>
                                      </p:cBhvr>
                                      <p:to>
                                        <p:strVal val="visible"/>
                                      </p:to>
                                    </p:set>
                                    <p:animEffect transition="in" filter="barn(outVertical)">
                                      <p:cBhvr>
                                        <p:cTn id="83" dur="500"/>
                                        <p:tgtEl>
                                          <p:spTgt spid="256047"/>
                                        </p:tgtEl>
                                      </p:cBhvr>
                                    </p:animEffect>
                                  </p:childTnLst>
                                </p:cTn>
                              </p:par>
                            </p:childTnLst>
                          </p:cTn>
                        </p:par>
                        <p:par>
                          <p:cTn id="84" fill="hold" nodeType="afterGroup">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256084"/>
                                        </p:tgtEl>
                                        <p:attrNameLst>
                                          <p:attrName>style.visibility</p:attrName>
                                        </p:attrNameLst>
                                      </p:cBhvr>
                                      <p:to>
                                        <p:strVal val="visible"/>
                                      </p:to>
                                    </p:set>
                                    <p:animEffect transition="in" filter="wipe(left)">
                                      <p:cBhvr>
                                        <p:cTn id="87" dur="500"/>
                                        <p:tgtEl>
                                          <p:spTgt spid="256084"/>
                                        </p:tgtEl>
                                      </p:cBhvr>
                                    </p:animEffect>
                                  </p:childTnLst>
                                </p:cTn>
                              </p:par>
                            </p:childTnLst>
                          </p:cTn>
                        </p:par>
                        <p:par>
                          <p:cTn id="88" fill="hold" nodeType="afterGroup">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256067"/>
                                        </p:tgtEl>
                                        <p:attrNameLst>
                                          <p:attrName>style.visibility</p:attrName>
                                        </p:attrNameLst>
                                      </p:cBhvr>
                                      <p:to>
                                        <p:strVal val="visible"/>
                                      </p:to>
                                    </p:set>
                                    <p:animEffect transition="in" filter="wipe(left)">
                                      <p:cBhvr>
                                        <p:cTn id="91" dur="500"/>
                                        <p:tgtEl>
                                          <p:spTgt spid="256067"/>
                                        </p:tgtEl>
                                      </p:cBhvr>
                                    </p:animEffect>
                                  </p:childTnLst>
                                </p:cTn>
                              </p:par>
                            </p:childTnLst>
                          </p:cTn>
                        </p:par>
                        <p:par>
                          <p:cTn id="92" fill="hold" nodeType="afterGroup">
                            <p:stCondLst>
                              <p:cond delay="1500"/>
                            </p:stCondLst>
                            <p:childTnLst>
                              <p:par>
                                <p:cTn id="93" presetID="22" presetClass="entr" presetSubtype="8" fill="hold" grpId="0" nodeType="afterEffect">
                                  <p:stCondLst>
                                    <p:cond delay="0"/>
                                  </p:stCondLst>
                                  <p:childTnLst>
                                    <p:set>
                                      <p:cBhvr>
                                        <p:cTn id="94" dur="1" fill="hold">
                                          <p:stCondLst>
                                            <p:cond delay="0"/>
                                          </p:stCondLst>
                                        </p:cTn>
                                        <p:tgtEl>
                                          <p:spTgt spid="256068"/>
                                        </p:tgtEl>
                                        <p:attrNameLst>
                                          <p:attrName>style.visibility</p:attrName>
                                        </p:attrNameLst>
                                      </p:cBhvr>
                                      <p:to>
                                        <p:strVal val="visible"/>
                                      </p:to>
                                    </p:set>
                                    <p:animEffect transition="in" filter="wipe(left)">
                                      <p:cBhvr>
                                        <p:cTn id="95" dur="500"/>
                                        <p:tgtEl>
                                          <p:spTgt spid="256068"/>
                                        </p:tgtEl>
                                      </p:cBhvr>
                                    </p:animEffect>
                                  </p:childTnLst>
                                </p:cTn>
                              </p:par>
                            </p:childTnLst>
                          </p:cTn>
                        </p:par>
                        <p:par>
                          <p:cTn id="96" fill="hold" nodeType="afterGroup">
                            <p:stCondLst>
                              <p:cond delay="2000"/>
                            </p:stCondLst>
                            <p:childTnLst>
                              <p:par>
                                <p:cTn id="97" presetID="22" presetClass="entr" presetSubtype="8" fill="hold" grpId="0" nodeType="afterEffect">
                                  <p:stCondLst>
                                    <p:cond delay="0"/>
                                  </p:stCondLst>
                                  <p:childTnLst>
                                    <p:set>
                                      <p:cBhvr>
                                        <p:cTn id="98" dur="1" fill="hold">
                                          <p:stCondLst>
                                            <p:cond delay="0"/>
                                          </p:stCondLst>
                                        </p:cTn>
                                        <p:tgtEl>
                                          <p:spTgt spid="256085"/>
                                        </p:tgtEl>
                                        <p:attrNameLst>
                                          <p:attrName>style.visibility</p:attrName>
                                        </p:attrNameLst>
                                      </p:cBhvr>
                                      <p:to>
                                        <p:strVal val="visible"/>
                                      </p:to>
                                    </p:set>
                                    <p:animEffect transition="in" filter="wipe(left)">
                                      <p:cBhvr>
                                        <p:cTn id="99" dur="500"/>
                                        <p:tgtEl>
                                          <p:spTgt spid="256085"/>
                                        </p:tgtEl>
                                      </p:cBhvr>
                                    </p:animEffect>
                                  </p:childTnLst>
                                </p:cTn>
                              </p:par>
                            </p:childTnLst>
                          </p:cTn>
                        </p:par>
                        <p:par>
                          <p:cTn id="100" fill="hold" nodeType="afterGroup">
                            <p:stCondLst>
                              <p:cond delay="2500"/>
                            </p:stCondLst>
                            <p:childTnLst>
                              <p:par>
                                <p:cTn id="101" presetID="22" presetClass="entr" presetSubtype="8" fill="hold" grpId="0" nodeType="afterEffect">
                                  <p:stCondLst>
                                    <p:cond delay="0"/>
                                  </p:stCondLst>
                                  <p:childTnLst>
                                    <p:set>
                                      <p:cBhvr>
                                        <p:cTn id="102" dur="1" fill="hold">
                                          <p:stCondLst>
                                            <p:cond delay="0"/>
                                          </p:stCondLst>
                                        </p:cTn>
                                        <p:tgtEl>
                                          <p:spTgt spid="256086"/>
                                        </p:tgtEl>
                                        <p:attrNameLst>
                                          <p:attrName>style.visibility</p:attrName>
                                        </p:attrNameLst>
                                      </p:cBhvr>
                                      <p:to>
                                        <p:strVal val="visible"/>
                                      </p:to>
                                    </p:set>
                                    <p:animEffect transition="in" filter="wipe(left)">
                                      <p:cBhvr>
                                        <p:cTn id="103" dur="500"/>
                                        <p:tgtEl>
                                          <p:spTgt spid="256086"/>
                                        </p:tgtEl>
                                      </p:cBhvr>
                                    </p:animEffect>
                                  </p:childTnLst>
                                </p:cTn>
                              </p:par>
                            </p:childTnLst>
                          </p:cTn>
                        </p:par>
                        <p:par>
                          <p:cTn id="104" fill="hold" nodeType="afterGroup">
                            <p:stCondLst>
                              <p:cond delay="3000"/>
                            </p:stCondLst>
                            <p:childTnLst>
                              <p:par>
                                <p:cTn id="105" presetID="22" presetClass="entr" presetSubtype="8" fill="hold" grpId="0" nodeType="afterEffect">
                                  <p:stCondLst>
                                    <p:cond delay="0"/>
                                  </p:stCondLst>
                                  <p:childTnLst>
                                    <p:set>
                                      <p:cBhvr>
                                        <p:cTn id="106" dur="1" fill="hold">
                                          <p:stCondLst>
                                            <p:cond delay="0"/>
                                          </p:stCondLst>
                                        </p:cTn>
                                        <p:tgtEl>
                                          <p:spTgt spid="256069"/>
                                        </p:tgtEl>
                                        <p:attrNameLst>
                                          <p:attrName>style.visibility</p:attrName>
                                        </p:attrNameLst>
                                      </p:cBhvr>
                                      <p:to>
                                        <p:strVal val="visible"/>
                                      </p:to>
                                    </p:set>
                                    <p:animEffect transition="in" filter="wipe(left)">
                                      <p:cBhvr>
                                        <p:cTn id="107" dur="500"/>
                                        <p:tgtEl>
                                          <p:spTgt spid="256069"/>
                                        </p:tgtEl>
                                      </p:cBhvr>
                                    </p:animEffect>
                                  </p:childTnLst>
                                </p:cTn>
                              </p:par>
                            </p:childTnLst>
                          </p:cTn>
                        </p:par>
                        <p:par>
                          <p:cTn id="108" fill="hold" nodeType="afterGroup">
                            <p:stCondLst>
                              <p:cond delay="3500"/>
                            </p:stCondLst>
                            <p:childTnLst>
                              <p:par>
                                <p:cTn id="109" presetID="22" presetClass="entr" presetSubtype="8" fill="hold" grpId="0" nodeType="afterEffect">
                                  <p:stCondLst>
                                    <p:cond delay="0"/>
                                  </p:stCondLst>
                                  <p:childTnLst>
                                    <p:set>
                                      <p:cBhvr>
                                        <p:cTn id="110" dur="1" fill="hold">
                                          <p:stCondLst>
                                            <p:cond delay="0"/>
                                          </p:stCondLst>
                                        </p:cTn>
                                        <p:tgtEl>
                                          <p:spTgt spid="256070"/>
                                        </p:tgtEl>
                                        <p:attrNameLst>
                                          <p:attrName>style.visibility</p:attrName>
                                        </p:attrNameLst>
                                      </p:cBhvr>
                                      <p:to>
                                        <p:strVal val="visible"/>
                                      </p:to>
                                    </p:set>
                                    <p:animEffect transition="in" filter="wipe(left)">
                                      <p:cBhvr>
                                        <p:cTn id="111" dur="500"/>
                                        <p:tgtEl>
                                          <p:spTgt spid="256070"/>
                                        </p:tgtEl>
                                      </p:cBhvr>
                                    </p:animEffect>
                                  </p:childTnLst>
                                </p:cTn>
                              </p:par>
                            </p:childTnLst>
                          </p:cTn>
                        </p:par>
                        <p:par>
                          <p:cTn id="112" fill="hold" nodeType="afterGroup">
                            <p:stCondLst>
                              <p:cond delay="4000"/>
                            </p:stCondLst>
                            <p:childTnLst>
                              <p:par>
                                <p:cTn id="113" presetID="22" presetClass="entr" presetSubtype="8" fill="hold" grpId="0" nodeType="afterEffect">
                                  <p:stCondLst>
                                    <p:cond delay="0"/>
                                  </p:stCondLst>
                                  <p:childTnLst>
                                    <p:set>
                                      <p:cBhvr>
                                        <p:cTn id="114" dur="1" fill="hold">
                                          <p:stCondLst>
                                            <p:cond delay="0"/>
                                          </p:stCondLst>
                                        </p:cTn>
                                        <p:tgtEl>
                                          <p:spTgt spid="256087"/>
                                        </p:tgtEl>
                                        <p:attrNameLst>
                                          <p:attrName>style.visibility</p:attrName>
                                        </p:attrNameLst>
                                      </p:cBhvr>
                                      <p:to>
                                        <p:strVal val="visible"/>
                                      </p:to>
                                    </p:set>
                                    <p:animEffect transition="in" filter="wipe(left)">
                                      <p:cBhvr>
                                        <p:cTn id="115" dur="500"/>
                                        <p:tgtEl>
                                          <p:spTgt spid="256087"/>
                                        </p:tgtEl>
                                      </p:cBhvr>
                                    </p:animEffect>
                                  </p:childTnLst>
                                </p:cTn>
                              </p:par>
                            </p:childTnLst>
                          </p:cTn>
                        </p:par>
                        <p:par>
                          <p:cTn id="116" fill="hold" nodeType="afterGroup">
                            <p:stCondLst>
                              <p:cond delay="4500"/>
                            </p:stCondLst>
                            <p:childTnLst>
                              <p:par>
                                <p:cTn id="117" presetID="9" presetClass="entr" presetSubtype="0" fill="hold" grpId="0" nodeType="afterEffect">
                                  <p:stCondLst>
                                    <p:cond delay="0"/>
                                  </p:stCondLst>
                                  <p:childTnLst>
                                    <p:set>
                                      <p:cBhvr>
                                        <p:cTn id="118" dur="1" fill="hold">
                                          <p:stCondLst>
                                            <p:cond delay="0"/>
                                          </p:stCondLst>
                                        </p:cTn>
                                        <p:tgtEl>
                                          <p:spTgt spid="256071"/>
                                        </p:tgtEl>
                                        <p:attrNameLst>
                                          <p:attrName>style.visibility</p:attrName>
                                        </p:attrNameLst>
                                      </p:cBhvr>
                                      <p:to>
                                        <p:strVal val="visible"/>
                                      </p:to>
                                    </p:set>
                                    <p:animEffect transition="in" filter="dissolve">
                                      <p:cBhvr>
                                        <p:cTn id="119" dur="500"/>
                                        <p:tgtEl>
                                          <p:spTgt spid="25607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5" presetClass="entr" presetSubtype="10" fill="hold" grpId="0" nodeType="clickEffect">
                                  <p:stCondLst>
                                    <p:cond delay="0"/>
                                  </p:stCondLst>
                                  <p:childTnLst>
                                    <p:set>
                                      <p:cBhvr>
                                        <p:cTn id="123" dur="1" fill="hold">
                                          <p:stCondLst>
                                            <p:cond delay="0"/>
                                          </p:stCondLst>
                                        </p:cTn>
                                        <p:tgtEl>
                                          <p:spTgt spid="256072"/>
                                        </p:tgtEl>
                                        <p:attrNameLst>
                                          <p:attrName>style.visibility</p:attrName>
                                        </p:attrNameLst>
                                      </p:cBhvr>
                                      <p:to>
                                        <p:strVal val="visible"/>
                                      </p:to>
                                    </p:set>
                                    <p:animEffect transition="in" filter="checkerboard(across)">
                                      <p:cBhvr>
                                        <p:cTn id="124" dur="500"/>
                                        <p:tgtEl>
                                          <p:spTgt spid="256072"/>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56073">
                                            <p:txEl>
                                              <p:pRg st="0" end="0"/>
                                            </p:txEl>
                                          </p:spTgt>
                                        </p:tgtEl>
                                        <p:attrNameLst>
                                          <p:attrName>style.visibility</p:attrName>
                                        </p:attrNameLst>
                                      </p:cBhvr>
                                      <p:to>
                                        <p:strVal val="visible"/>
                                      </p:to>
                                    </p:set>
                                    <p:animEffect transition="in" filter="wipe(left)">
                                      <p:cBhvr>
                                        <p:cTn id="129" dur="500"/>
                                        <p:tgtEl>
                                          <p:spTgt spid="256073">
                                            <p:txEl>
                                              <p:pRg st="0" end="0"/>
                                            </p:txEl>
                                          </p:spTgt>
                                        </p:tgtEl>
                                      </p:cBhvr>
                                    </p:animEffect>
                                  </p:childTnLst>
                                </p:cTn>
                              </p:par>
                            </p:childTnLst>
                          </p:cTn>
                        </p:par>
                        <p:par>
                          <p:cTn id="130" fill="hold" nodeType="afterGroup">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256074">
                                            <p:txEl>
                                              <p:pRg st="0" end="0"/>
                                            </p:txEl>
                                          </p:spTgt>
                                        </p:tgtEl>
                                        <p:attrNameLst>
                                          <p:attrName>style.visibility</p:attrName>
                                        </p:attrNameLst>
                                      </p:cBhvr>
                                      <p:to>
                                        <p:strVal val="visible"/>
                                      </p:to>
                                    </p:set>
                                    <p:animEffect transition="in" filter="wipe(left)">
                                      <p:cBhvr>
                                        <p:cTn id="133" dur="500"/>
                                        <p:tgtEl>
                                          <p:spTgt spid="256074">
                                            <p:txEl>
                                              <p:pRg st="0" end="0"/>
                                            </p:txEl>
                                          </p:spTgt>
                                        </p:tgtEl>
                                      </p:cBhvr>
                                    </p:animEffect>
                                  </p:childTnLst>
                                </p:cTn>
                              </p:par>
                            </p:childTnLst>
                          </p:cTn>
                        </p:par>
                        <p:par>
                          <p:cTn id="134" fill="hold" nodeType="afterGroup">
                            <p:stCondLst>
                              <p:cond delay="1000"/>
                            </p:stCondLst>
                            <p:childTnLst>
                              <p:par>
                                <p:cTn id="135" presetID="22" presetClass="entr" presetSubtype="8" fill="hold" grpId="0" nodeType="afterEffect">
                                  <p:stCondLst>
                                    <p:cond delay="0"/>
                                  </p:stCondLst>
                                  <p:childTnLst>
                                    <p:set>
                                      <p:cBhvr>
                                        <p:cTn id="136" dur="1" fill="hold">
                                          <p:stCondLst>
                                            <p:cond delay="0"/>
                                          </p:stCondLst>
                                        </p:cTn>
                                        <p:tgtEl>
                                          <p:spTgt spid="256075">
                                            <p:txEl>
                                              <p:pRg st="0" end="0"/>
                                            </p:txEl>
                                          </p:spTgt>
                                        </p:tgtEl>
                                        <p:attrNameLst>
                                          <p:attrName>style.visibility</p:attrName>
                                        </p:attrNameLst>
                                      </p:cBhvr>
                                      <p:to>
                                        <p:strVal val="visible"/>
                                      </p:to>
                                    </p:set>
                                    <p:animEffect transition="in" filter="wipe(left)">
                                      <p:cBhvr>
                                        <p:cTn id="137" dur="500"/>
                                        <p:tgtEl>
                                          <p:spTgt spid="256075">
                                            <p:txEl>
                                              <p:pRg st="0" end="0"/>
                                            </p:txEl>
                                          </p:spTgt>
                                        </p:tgtEl>
                                      </p:cBhvr>
                                    </p:animEffect>
                                  </p:childTnLst>
                                </p:cTn>
                              </p:par>
                            </p:childTnLst>
                          </p:cTn>
                        </p:par>
                        <p:par>
                          <p:cTn id="138" fill="hold" nodeType="afterGroup">
                            <p:stCondLst>
                              <p:cond delay="1500"/>
                            </p:stCondLst>
                            <p:childTnLst>
                              <p:par>
                                <p:cTn id="139" presetID="22" presetClass="entr" presetSubtype="8" fill="hold" grpId="0" nodeType="afterEffect">
                                  <p:stCondLst>
                                    <p:cond delay="0"/>
                                  </p:stCondLst>
                                  <p:childTnLst>
                                    <p:set>
                                      <p:cBhvr>
                                        <p:cTn id="140" dur="1" fill="hold">
                                          <p:stCondLst>
                                            <p:cond delay="0"/>
                                          </p:stCondLst>
                                        </p:cTn>
                                        <p:tgtEl>
                                          <p:spTgt spid="256076">
                                            <p:txEl>
                                              <p:pRg st="0" end="0"/>
                                            </p:txEl>
                                          </p:spTgt>
                                        </p:tgtEl>
                                        <p:attrNameLst>
                                          <p:attrName>style.visibility</p:attrName>
                                        </p:attrNameLst>
                                      </p:cBhvr>
                                      <p:to>
                                        <p:strVal val="visible"/>
                                      </p:to>
                                    </p:set>
                                    <p:animEffect transition="in" filter="wipe(left)">
                                      <p:cBhvr>
                                        <p:cTn id="141" dur="500"/>
                                        <p:tgtEl>
                                          <p:spTgt spid="256076">
                                            <p:txEl>
                                              <p:pRg st="0" end="0"/>
                                            </p:txEl>
                                          </p:spTgt>
                                        </p:tgtEl>
                                      </p:cBhvr>
                                    </p:animEffect>
                                  </p:childTnLst>
                                </p:cTn>
                              </p:par>
                            </p:childTnLst>
                          </p:cTn>
                        </p:par>
                        <p:par>
                          <p:cTn id="142" fill="hold" nodeType="afterGroup">
                            <p:stCondLst>
                              <p:cond delay="2000"/>
                            </p:stCondLst>
                            <p:childTnLst>
                              <p:par>
                                <p:cTn id="143" presetID="9" presetClass="entr" presetSubtype="0" fill="hold" nodeType="afterEffect">
                                  <p:stCondLst>
                                    <p:cond delay="0"/>
                                  </p:stCondLst>
                                  <p:childTnLst>
                                    <p:set>
                                      <p:cBhvr>
                                        <p:cTn id="144" dur="1" fill="hold">
                                          <p:stCondLst>
                                            <p:cond delay="0"/>
                                          </p:stCondLst>
                                        </p:cTn>
                                        <p:tgtEl>
                                          <p:spTgt spid="256088"/>
                                        </p:tgtEl>
                                        <p:attrNameLst>
                                          <p:attrName>style.visibility</p:attrName>
                                        </p:attrNameLst>
                                      </p:cBhvr>
                                      <p:to>
                                        <p:strVal val="visible"/>
                                      </p:to>
                                    </p:set>
                                    <p:animEffect transition="in" filter="dissolve">
                                      <p:cBhvr>
                                        <p:cTn id="145" dur="500"/>
                                        <p:tgtEl>
                                          <p:spTgt spid="256088"/>
                                        </p:tgtEl>
                                      </p:cBhvr>
                                    </p:animEffect>
                                  </p:childTnLst>
                                </p:cTn>
                              </p:par>
                            </p:childTnLst>
                          </p:cTn>
                        </p:par>
                        <p:par>
                          <p:cTn id="146" fill="hold" nodeType="afterGroup">
                            <p:stCondLst>
                              <p:cond delay="2500"/>
                            </p:stCondLst>
                            <p:childTnLst>
                              <p:par>
                                <p:cTn id="147" presetID="9" presetClass="entr" presetSubtype="0" fill="hold" nodeType="afterEffect">
                                  <p:stCondLst>
                                    <p:cond delay="0"/>
                                  </p:stCondLst>
                                  <p:childTnLst>
                                    <p:set>
                                      <p:cBhvr>
                                        <p:cTn id="148" dur="1" fill="hold">
                                          <p:stCondLst>
                                            <p:cond delay="0"/>
                                          </p:stCondLst>
                                        </p:cTn>
                                        <p:tgtEl>
                                          <p:spTgt spid="256092"/>
                                        </p:tgtEl>
                                        <p:attrNameLst>
                                          <p:attrName>style.visibility</p:attrName>
                                        </p:attrNameLst>
                                      </p:cBhvr>
                                      <p:to>
                                        <p:strVal val="visible"/>
                                      </p:to>
                                    </p:set>
                                    <p:animEffect transition="in" filter="dissolve">
                                      <p:cBhvr>
                                        <p:cTn id="149" dur="500"/>
                                        <p:tgtEl>
                                          <p:spTgt spid="25609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nodeType="clickEffect">
                                  <p:stCondLst>
                                    <p:cond delay="0"/>
                                  </p:stCondLst>
                                  <p:childTnLst>
                                    <p:set>
                                      <p:cBhvr>
                                        <p:cTn id="153" dur="1" fill="hold">
                                          <p:stCondLst>
                                            <p:cond delay="0"/>
                                          </p:stCondLst>
                                        </p:cTn>
                                        <p:tgtEl>
                                          <p:spTgt spid="256077"/>
                                        </p:tgtEl>
                                        <p:attrNameLst>
                                          <p:attrName>style.visibility</p:attrName>
                                        </p:attrNameLst>
                                      </p:cBhvr>
                                      <p:to>
                                        <p:strVal val="visible"/>
                                      </p:to>
                                    </p:set>
                                    <p:animEffect transition="in" filter="dissolve">
                                      <p:cBhvr>
                                        <p:cTn id="154" dur="500"/>
                                        <p:tgtEl>
                                          <p:spTgt spid="256077"/>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256096"/>
                                        </p:tgtEl>
                                        <p:attrNameLst>
                                          <p:attrName>style.visibility</p:attrName>
                                        </p:attrNameLst>
                                      </p:cBhvr>
                                      <p:to>
                                        <p:strVal val="visible"/>
                                      </p:to>
                                    </p:set>
                                    <p:animEffect transition="in" filter="wipe(left)">
                                      <p:cBhvr>
                                        <p:cTn id="159" dur="1000"/>
                                        <p:tgtEl>
                                          <p:spTgt spid="256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4" grpId="0" autoUpdateAnimBg="0"/>
      <p:bldP spid="256025" grpId="0" autoUpdateAnimBg="0"/>
      <p:bldP spid="256026" grpId="0" autoUpdateAnimBg="0"/>
      <p:bldP spid="256027" grpId="0" autoUpdateAnimBg="0"/>
      <p:bldP spid="256028" grpId="0" animBg="1"/>
      <p:bldP spid="256032" grpId="0" autoUpdateAnimBg="0"/>
      <p:bldP spid="256033" grpId="0" autoUpdateAnimBg="0"/>
      <p:bldP spid="256034" grpId="0" autoUpdateAnimBg="0"/>
      <p:bldP spid="256035" grpId="0" autoUpdateAnimBg="0"/>
      <p:bldP spid="256067" grpId="0" autoUpdateAnimBg="0"/>
      <p:bldP spid="256068" grpId="0" autoUpdateAnimBg="0"/>
      <p:bldP spid="256069" grpId="0" autoUpdateAnimBg="0"/>
      <p:bldP spid="256070" grpId="0" autoUpdateAnimBg="0"/>
      <p:bldP spid="256071" grpId="0" animBg="1"/>
      <p:bldP spid="256072" grpId="0" animBg="1" autoUpdateAnimBg="0"/>
      <p:bldP spid="256073" grpId="0" build="p" autoUpdateAnimBg="0"/>
      <p:bldP spid="256074" grpId="0" build="p" autoUpdateAnimBg="0" advAuto="1000"/>
      <p:bldP spid="256075" grpId="0" build="p" autoUpdateAnimBg="0" advAuto="1000"/>
      <p:bldP spid="256076" grpId="0" build="p" autoUpdateAnimBg="0" advAuto="1000"/>
      <p:bldP spid="256080" grpId="0" autoUpdateAnimBg="0"/>
      <p:bldP spid="256081" grpId="0" autoUpdateAnimBg="0"/>
      <p:bldP spid="256082" grpId="0" autoUpdateAnimBg="0"/>
      <p:bldP spid="256083" grpId="0" autoUpdateAnimBg="0"/>
      <p:bldP spid="256084" grpId="0" autoUpdateAnimBg="0"/>
      <p:bldP spid="256085" grpId="0" autoUpdateAnimBg="0"/>
      <p:bldP spid="256086" grpId="0" autoUpdateAnimBg="0"/>
      <p:bldP spid="256087" grpId="0" autoUpdateAnimBg="0"/>
      <p:bldP spid="25609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rrowheads="1"/>
          </p:cNvSpPr>
          <p:nvPr>
            <p:ph type="title"/>
          </p:nvPr>
        </p:nvSpPr>
        <p:spPr/>
        <p:txBody>
          <a:bodyPr/>
          <a:lstStyle/>
          <a:p>
            <a:endParaRPr lang="zh-CN" altLang="en-US"/>
          </a:p>
        </p:txBody>
      </p:sp>
      <p:sp>
        <p:nvSpPr>
          <p:cNvPr id="257027" name="Rectangle 3"/>
          <p:cNvSpPr>
            <a:spLocks noGrp="1" noRot="1" noChangeArrowheads="1"/>
          </p:cNvSpPr>
          <p:nvPr>
            <p:ph type="body" idx="1"/>
          </p:nvPr>
        </p:nvSpPr>
        <p:spPr>
          <a:xfrm>
            <a:off x="304800" y="1268413"/>
            <a:ext cx="8515350" cy="5589587"/>
          </a:xfrm>
        </p:spPr>
        <p:txBody>
          <a:bodyPr/>
          <a:lstStyle/>
          <a:p>
            <a:r>
              <a:rPr lang="zh-CN" altLang="en-US" b="1"/>
              <a:t>卡诺图化简步骤：</a:t>
            </a:r>
          </a:p>
          <a:p>
            <a:pPr lvl="1">
              <a:buFont typeface="Wingdings" pitchFamily="2" charset="2"/>
              <a:buNone/>
            </a:pPr>
            <a:r>
              <a:rPr lang="en-US" altLang="zh-CN" b="1"/>
              <a:t>(1) </a:t>
            </a:r>
            <a:r>
              <a:rPr lang="zh-CN" altLang="en-US" b="1"/>
              <a:t>画出函数卡诺图；</a:t>
            </a:r>
          </a:p>
          <a:p>
            <a:pPr lvl="1">
              <a:buFont typeface="Wingdings" pitchFamily="2" charset="2"/>
              <a:buNone/>
            </a:pPr>
            <a:r>
              <a:rPr lang="en-US" altLang="zh-CN" b="1"/>
              <a:t>(2) </a:t>
            </a:r>
            <a:r>
              <a:rPr lang="zh-CN" altLang="en-US" b="1"/>
              <a:t>画包围圈；</a:t>
            </a:r>
          </a:p>
          <a:p>
            <a:pPr lvl="1">
              <a:buFont typeface="Wingdings" pitchFamily="2" charset="2"/>
              <a:buNone/>
            </a:pPr>
            <a:r>
              <a:rPr lang="en-US" altLang="zh-CN" b="1"/>
              <a:t>(3) </a:t>
            </a:r>
            <a:r>
              <a:rPr lang="zh-CN" altLang="en-US" b="1"/>
              <a:t>写出每一个包围圈对应的乘积项表达式；</a:t>
            </a:r>
          </a:p>
          <a:p>
            <a:pPr lvl="1">
              <a:buFont typeface="Wingdings" pitchFamily="2" charset="2"/>
              <a:buNone/>
            </a:pPr>
            <a:r>
              <a:rPr lang="en-US" altLang="zh-CN" b="1"/>
              <a:t>(4) </a:t>
            </a:r>
            <a:r>
              <a:rPr lang="zh-CN" altLang="en-US" b="1"/>
              <a:t>写出最简与或式。</a:t>
            </a:r>
          </a:p>
          <a:p>
            <a:r>
              <a:rPr lang="zh-CN" altLang="en-US" b="1"/>
              <a:t>画包围圈的原则：</a:t>
            </a:r>
          </a:p>
          <a:p>
            <a:pPr lvl="1">
              <a:buFont typeface="Wingdings" pitchFamily="2" charset="2"/>
              <a:buNone/>
            </a:pPr>
            <a:r>
              <a:rPr lang="en-US" altLang="zh-CN" b="1"/>
              <a:t>(1) </a:t>
            </a:r>
            <a:r>
              <a:rPr lang="zh-CN" altLang="en-US" b="1"/>
              <a:t>每个包围圈中只包含</a:t>
            </a:r>
            <a:r>
              <a:rPr lang="en-US" altLang="zh-CN" b="1"/>
              <a:t>2</a:t>
            </a:r>
            <a:r>
              <a:rPr lang="en-US" altLang="zh-CN" b="1" i="1" baseline="30000"/>
              <a:t>n</a:t>
            </a:r>
            <a:r>
              <a:rPr lang="zh-CN" altLang="en-US" b="1"/>
              <a:t>个最小项；</a:t>
            </a:r>
          </a:p>
          <a:p>
            <a:pPr lvl="1">
              <a:buFont typeface="Wingdings" pitchFamily="2" charset="2"/>
              <a:buNone/>
            </a:pPr>
            <a:r>
              <a:rPr lang="en-US" altLang="zh-CN" b="1"/>
              <a:t>(2) </a:t>
            </a:r>
            <a:r>
              <a:rPr lang="zh-CN" altLang="en-US" b="1"/>
              <a:t>包围圈应尽可能大，圈数应尽可能的少；</a:t>
            </a:r>
          </a:p>
          <a:p>
            <a:pPr lvl="1">
              <a:buFont typeface="Wingdings" pitchFamily="2" charset="2"/>
              <a:buNone/>
            </a:pPr>
            <a:r>
              <a:rPr lang="en-US" altLang="zh-CN" b="1"/>
              <a:t>(3) </a:t>
            </a:r>
            <a:r>
              <a:rPr lang="zh-CN" altLang="en-US" b="1"/>
              <a:t>每个圈中至少有一个未被其他圈包围的最小项。</a:t>
            </a:r>
          </a:p>
          <a:p>
            <a:pPr lvl="1">
              <a:buFont typeface="Wingdings" pitchFamily="2" charset="2"/>
              <a:buNone/>
            </a:pPr>
            <a:r>
              <a:rPr lang="zh-CN" altLang="en-US" b="1"/>
              <a:t>画完后，应反复检查，去掉多余的圈。</a:t>
            </a:r>
          </a:p>
        </p:txBody>
      </p:sp>
      <p:sp>
        <p:nvSpPr>
          <p:cNvPr id="257028"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rrowheads="1"/>
          </p:cNvSpPr>
          <p:nvPr>
            <p:ph type="title"/>
          </p:nvPr>
        </p:nvSpPr>
        <p:spPr>
          <a:xfrm>
            <a:off x="0" y="0"/>
            <a:ext cx="8540750" cy="1143000"/>
          </a:xfrm>
        </p:spPr>
        <p:txBody>
          <a:bodyPr/>
          <a:lstStyle/>
          <a:p>
            <a:pPr algn="l"/>
            <a:r>
              <a:rPr lang="en-US" altLang="zh-CN" b="1"/>
              <a:t>【</a:t>
            </a:r>
            <a:r>
              <a:rPr lang="zh-CN" altLang="en-US" b="1">
                <a:ea typeface="黑体" pitchFamily="2" charset="-122"/>
              </a:rPr>
              <a:t>例</a:t>
            </a:r>
            <a:r>
              <a:rPr lang="en-US" altLang="zh-CN" b="1">
                <a:ea typeface="黑体" pitchFamily="2" charset="-122"/>
              </a:rPr>
              <a:t>1-21</a:t>
            </a:r>
            <a:r>
              <a:rPr lang="en-US" altLang="zh-CN" b="1"/>
              <a:t>】</a:t>
            </a:r>
            <a:r>
              <a:rPr lang="zh-CN" altLang="en-US" b="1"/>
              <a:t>化简</a:t>
            </a:r>
          </a:p>
        </p:txBody>
      </p:sp>
      <p:graphicFrame>
        <p:nvGraphicFramePr>
          <p:cNvPr id="258051" name="Object 3"/>
          <p:cNvGraphicFramePr>
            <a:graphicFrameLocks noChangeAspect="1"/>
          </p:cNvGraphicFramePr>
          <p:nvPr/>
        </p:nvGraphicFramePr>
        <p:xfrm>
          <a:off x="4067175" y="260350"/>
          <a:ext cx="5076825" cy="641350"/>
        </p:xfrm>
        <a:graphic>
          <a:graphicData uri="http://schemas.openxmlformats.org/presentationml/2006/ole">
            <mc:AlternateContent xmlns:mc="http://schemas.openxmlformats.org/markup-compatibility/2006">
              <mc:Choice xmlns:v="urn:schemas-microsoft-com:vml" Requires="v">
                <p:oleObj spid="_x0000_s258077" name="公式" r:id="rId3" imgW="1714500" imgH="203200" progId="Equation.3">
                  <p:embed/>
                </p:oleObj>
              </mc:Choice>
              <mc:Fallback>
                <p:oleObj name="公式" r:id="rId3" imgW="17145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60350"/>
                        <a:ext cx="507682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8052" name="Text Box 4"/>
          <p:cNvSpPr txBox="1">
            <a:spLocks noChangeArrowheads="1"/>
          </p:cNvSpPr>
          <p:nvPr/>
        </p:nvSpPr>
        <p:spPr bwMode="auto">
          <a:xfrm>
            <a:off x="323850" y="1557338"/>
            <a:ext cx="4535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800">
                <a:solidFill>
                  <a:schemeClr val="tx1"/>
                </a:solidFill>
                <a:latin typeface="Arial" charset="0"/>
              </a:rPr>
              <a:t>(1)</a:t>
            </a:r>
            <a:r>
              <a:rPr kumimoji="0" lang="zh-CN" altLang="en-US" sz="2800">
                <a:solidFill>
                  <a:schemeClr val="tx1"/>
                </a:solidFill>
                <a:latin typeface="Arial" charset="0"/>
              </a:rPr>
              <a:t>画出逻辑函数的卡诺图</a:t>
            </a:r>
          </a:p>
        </p:txBody>
      </p:sp>
      <p:sp>
        <p:nvSpPr>
          <p:cNvPr id="258053" name="Text Box 5"/>
          <p:cNvSpPr txBox="1">
            <a:spLocks noChangeArrowheads="1"/>
          </p:cNvSpPr>
          <p:nvPr/>
        </p:nvSpPr>
        <p:spPr bwMode="auto">
          <a:xfrm>
            <a:off x="323850" y="2276475"/>
            <a:ext cx="266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800">
                <a:solidFill>
                  <a:schemeClr val="tx1"/>
                </a:solidFill>
                <a:latin typeface="Arial" charset="0"/>
              </a:rPr>
              <a:t>(2)</a:t>
            </a:r>
            <a:r>
              <a:rPr kumimoji="0" lang="zh-CN" altLang="en-US" sz="2800">
                <a:solidFill>
                  <a:schemeClr val="tx1"/>
                </a:solidFill>
                <a:latin typeface="Arial" charset="0"/>
              </a:rPr>
              <a:t>画包围圈</a:t>
            </a:r>
          </a:p>
        </p:txBody>
      </p:sp>
      <p:sp>
        <p:nvSpPr>
          <p:cNvPr id="258054" name="Text Box 6"/>
          <p:cNvSpPr txBox="1">
            <a:spLocks noChangeArrowheads="1"/>
          </p:cNvSpPr>
          <p:nvPr/>
        </p:nvSpPr>
        <p:spPr bwMode="auto">
          <a:xfrm>
            <a:off x="323850" y="2997200"/>
            <a:ext cx="37449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800">
                <a:solidFill>
                  <a:schemeClr val="tx1"/>
                </a:solidFill>
                <a:latin typeface="Arial" charset="0"/>
              </a:rPr>
              <a:t>(3) </a:t>
            </a:r>
            <a:r>
              <a:rPr kumimoji="0" lang="zh-CN" altLang="en-US" sz="2800">
                <a:solidFill>
                  <a:schemeClr val="tx1"/>
                </a:solidFill>
                <a:latin typeface="Arial" charset="0"/>
              </a:rPr>
              <a:t>写出每一个包围圈对应的乘积项表达式</a:t>
            </a:r>
          </a:p>
        </p:txBody>
      </p:sp>
      <p:sp>
        <p:nvSpPr>
          <p:cNvPr id="258055" name="Text Box 7"/>
          <p:cNvSpPr txBox="1">
            <a:spLocks noChangeArrowheads="1"/>
          </p:cNvSpPr>
          <p:nvPr/>
        </p:nvSpPr>
        <p:spPr bwMode="auto">
          <a:xfrm>
            <a:off x="323850" y="4076700"/>
            <a:ext cx="3887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hlink"/>
              </a:buClr>
              <a:buSzPct val="70000"/>
              <a:buFont typeface="Wingdings" pitchFamily="2" charset="2"/>
              <a:buNone/>
            </a:pPr>
            <a:r>
              <a:rPr kumimoji="0" lang="en-US" altLang="zh-CN" sz="2800">
                <a:solidFill>
                  <a:schemeClr val="tx1"/>
                </a:solidFill>
                <a:latin typeface="Arial" charset="0"/>
              </a:rPr>
              <a:t>(4)</a:t>
            </a:r>
            <a:r>
              <a:rPr kumimoji="0" lang="zh-CN" altLang="en-US" sz="2800">
                <a:solidFill>
                  <a:schemeClr val="tx1"/>
                </a:solidFill>
                <a:latin typeface="Arial" charset="0"/>
              </a:rPr>
              <a:t>写出最简与或式</a:t>
            </a:r>
          </a:p>
        </p:txBody>
      </p:sp>
      <p:pic>
        <p:nvPicPr>
          <p:cNvPr id="258056" name="Picture 8" descr="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1341438"/>
            <a:ext cx="338455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057" name="AutoShape 9"/>
          <p:cNvSpPr>
            <a:spLocks noChangeArrowheads="1"/>
          </p:cNvSpPr>
          <p:nvPr/>
        </p:nvSpPr>
        <p:spPr bwMode="auto">
          <a:xfrm>
            <a:off x="5868988" y="2852738"/>
            <a:ext cx="1079500" cy="1008062"/>
          </a:xfrm>
          <a:prstGeom prst="flowChartAlternateProcess">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58" name="AutoShape 10"/>
          <p:cNvSpPr>
            <a:spLocks noChangeArrowheads="1"/>
          </p:cNvSpPr>
          <p:nvPr/>
        </p:nvSpPr>
        <p:spPr bwMode="auto">
          <a:xfrm>
            <a:off x="6516688" y="2133600"/>
            <a:ext cx="1079500" cy="431800"/>
          </a:xfrm>
          <a:prstGeom prst="flowChartAlternateProcess">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59" name="AutoShape 11"/>
          <p:cNvSpPr>
            <a:spLocks noChangeArrowheads="1"/>
          </p:cNvSpPr>
          <p:nvPr/>
        </p:nvSpPr>
        <p:spPr bwMode="auto">
          <a:xfrm>
            <a:off x="7092950" y="4076700"/>
            <a:ext cx="1079500" cy="431800"/>
          </a:xfrm>
          <a:prstGeom prst="flowChartAlternateProcess">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8060" name="Group 12"/>
          <p:cNvGrpSpPr>
            <a:grpSpLocks/>
          </p:cNvGrpSpPr>
          <p:nvPr/>
        </p:nvGrpSpPr>
        <p:grpSpPr bwMode="auto">
          <a:xfrm>
            <a:off x="4933950" y="3860800"/>
            <a:ext cx="908050" cy="533400"/>
            <a:chOff x="539" y="2880"/>
            <a:chExt cx="572" cy="336"/>
          </a:xfrm>
        </p:grpSpPr>
        <p:sp>
          <p:nvSpPr>
            <p:cNvPr id="258061" name="AutoShape 13"/>
            <p:cNvSpPr>
              <a:spLocks noChangeArrowheads="1"/>
            </p:cNvSpPr>
            <p:nvPr/>
          </p:nvSpPr>
          <p:spPr bwMode="auto">
            <a:xfrm rot="-10793281">
              <a:off x="583" y="2880"/>
              <a:ext cx="528" cy="336"/>
            </a:xfrm>
            <a:prstGeom prst="wedgeRoundRectCallout">
              <a:avLst>
                <a:gd name="adj1" fmla="val -51889"/>
                <a:gd name="adj2" fmla="val 100398"/>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8062" name="Object 14"/>
            <p:cNvGraphicFramePr>
              <a:graphicFrameLocks noChangeAspect="1"/>
            </p:cNvGraphicFramePr>
            <p:nvPr/>
          </p:nvGraphicFramePr>
          <p:xfrm>
            <a:off x="539" y="2880"/>
            <a:ext cx="482" cy="313"/>
          </p:xfrm>
          <a:graphic>
            <a:graphicData uri="http://schemas.openxmlformats.org/presentationml/2006/ole">
              <mc:AlternateContent xmlns:mc="http://schemas.openxmlformats.org/markup-compatibility/2006">
                <mc:Choice xmlns:v="urn:schemas-microsoft-com:vml" Requires="v">
                  <p:oleObj spid="_x0000_s258078" name="公式" r:id="rId6" imgW="291960" imgH="215640" progId="Equation.3">
                    <p:embed/>
                  </p:oleObj>
                </mc:Choice>
                <mc:Fallback>
                  <p:oleObj name="公式" r:id="rId6" imgW="291960" imgH="21564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 y="2880"/>
                          <a:ext cx="482" cy="3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8063" name="Group 15"/>
          <p:cNvGrpSpPr>
            <a:grpSpLocks/>
          </p:cNvGrpSpPr>
          <p:nvPr/>
        </p:nvGrpSpPr>
        <p:grpSpPr bwMode="auto">
          <a:xfrm>
            <a:off x="7308850" y="2852738"/>
            <a:ext cx="1295400" cy="560387"/>
            <a:chOff x="2052" y="3235"/>
            <a:chExt cx="682" cy="353"/>
          </a:xfrm>
        </p:grpSpPr>
        <p:sp>
          <p:nvSpPr>
            <p:cNvPr id="258064" name="AutoShape 16"/>
            <p:cNvSpPr>
              <a:spLocks noChangeArrowheads="1"/>
            </p:cNvSpPr>
            <p:nvPr/>
          </p:nvSpPr>
          <p:spPr bwMode="auto">
            <a:xfrm rot="-10793281">
              <a:off x="2171" y="3251"/>
              <a:ext cx="528" cy="337"/>
            </a:xfrm>
            <a:prstGeom prst="wedgeRoundRectCallout">
              <a:avLst>
                <a:gd name="adj1" fmla="val 41694"/>
                <a:gd name="adj2" fmla="val 112824"/>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8065" name="Object 17"/>
            <p:cNvGraphicFramePr>
              <a:graphicFrameLocks noChangeAspect="1"/>
            </p:cNvGraphicFramePr>
            <p:nvPr/>
          </p:nvGraphicFramePr>
          <p:xfrm>
            <a:off x="2052" y="3235"/>
            <a:ext cx="682" cy="344"/>
          </p:xfrm>
          <a:graphic>
            <a:graphicData uri="http://schemas.openxmlformats.org/presentationml/2006/ole">
              <mc:AlternateContent xmlns:mc="http://schemas.openxmlformats.org/markup-compatibility/2006">
                <mc:Choice xmlns:v="urn:schemas-microsoft-com:vml" Requires="v">
                  <p:oleObj spid="_x0000_s258079" name="公式" r:id="rId8" imgW="419040" imgH="241200" progId="Equation.3">
                    <p:embed/>
                  </p:oleObj>
                </mc:Choice>
                <mc:Fallback>
                  <p:oleObj name="公式" r:id="rId8" imgW="419040" imgH="2412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2" y="3235"/>
                          <a:ext cx="682" cy="34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8066" name="Group 18"/>
          <p:cNvGrpSpPr>
            <a:grpSpLocks/>
          </p:cNvGrpSpPr>
          <p:nvPr/>
        </p:nvGrpSpPr>
        <p:grpSpPr bwMode="auto">
          <a:xfrm>
            <a:off x="7399338" y="4797425"/>
            <a:ext cx="1255712" cy="560388"/>
            <a:chOff x="2062" y="3235"/>
            <a:chExt cx="661" cy="353"/>
          </a:xfrm>
        </p:grpSpPr>
        <p:sp>
          <p:nvSpPr>
            <p:cNvPr id="258067" name="AutoShape 19"/>
            <p:cNvSpPr>
              <a:spLocks noChangeArrowheads="1"/>
            </p:cNvSpPr>
            <p:nvPr/>
          </p:nvSpPr>
          <p:spPr bwMode="auto">
            <a:xfrm rot="-10793281">
              <a:off x="2171" y="3251"/>
              <a:ext cx="528" cy="337"/>
            </a:xfrm>
            <a:prstGeom prst="wedgeRoundRectCallout">
              <a:avLst>
                <a:gd name="adj1" fmla="val 41694"/>
                <a:gd name="adj2" fmla="val 112824"/>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8068" name="Object 20"/>
            <p:cNvGraphicFramePr>
              <a:graphicFrameLocks noChangeAspect="1"/>
            </p:cNvGraphicFramePr>
            <p:nvPr/>
          </p:nvGraphicFramePr>
          <p:xfrm>
            <a:off x="2062" y="3235"/>
            <a:ext cx="661" cy="344"/>
          </p:xfrm>
          <a:graphic>
            <a:graphicData uri="http://schemas.openxmlformats.org/presentationml/2006/ole">
              <mc:AlternateContent xmlns:mc="http://schemas.openxmlformats.org/markup-compatibility/2006">
                <mc:Choice xmlns:v="urn:schemas-microsoft-com:vml" Requires="v">
                  <p:oleObj spid="_x0000_s258080" name="公式" r:id="rId10" imgW="406080" imgH="241200" progId="Equation.3">
                    <p:embed/>
                  </p:oleObj>
                </mc:Choice>
                <mc:Fallback>
                  <p:oleObj name="公式" r:id="rId10" imgW="406080" imgH="241200"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2" y="3235"/>
                          <a:ext cx="661" cy="34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8069" name="Rectangle 2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8070" name="Object 22"/>
          <p:cNvGraphicFramePr>
            <a:graphicFrameLocks noChangeAspect="1"/>
          </p:cNvGraphicFramePr>
          <p:nvPr/>
        </p:nvGraphicFramePr>
        <p:xfrm>
          <a:off x="539750" y="4959350"/>
          <a:ext cx="3816350" cy="630238"/>
        </p:xfrm>
        <a:graphic>
          <a:graphicData uri="http://schemas.openxmlformats.org/presentationml/2006/ole">
            <mc:AlternateContent xmlns:mc="http://schemas.openxmlformats.org/markup-compatibility/2006">
              <mc:Choice xmlns:v="urn:schemas-microsoft-com:vml" Requires="v">
                <p:oleObj spid="_x0000_s258081" name="公式" r:id="rId12" imgW="1282700" imgH="203200" progId="Equation.3">
                  <p:embed/>
                </p:oleObj>
              </mc:Choice>
              <mc:Fallback>
                <p:oleObj name="公式" r:id="rId12" imgW="1282700" imgH="20320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750" y="4959350"/>
                        <a:ext cx="3816350"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8071" name="AutoShape 23">
            <a:hlinkClick r:id="rId1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wipe(left)">
                                      <p:cBhvr>
                                        <p:cTn id="7" dur="500"/>
                                        <p:tgtEl>
                                          <p:spTgt spid="258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8056"/>
                                        </p:tgtEl>
                                        <p:attrNameLst>
                                          <p:attrName>style.visibility</p:attrName>
                                        </p:attrNameLst>
                                      </p:cBhvr>
                                      <p:to>
                                        <p:strVal val="visible"/>
                                      </p:to>
                                    </p:set>
                                    <p:animEffect transition="in" filter="wipe(left)">
                                      <p:cBhvr>
                                        <p:cTn id="12" dur="1000"/>
                                        <p:tgtEl>
                                          <p:spTgt spid="2580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3"/>
                                        </p:tgtEl>
                                        <p:attrNameLst>
                                          <p:attrName>style.visibility</p:attrName>
                                        </p:attrNameLst>
                                      </p:cBhvr>
                                      <p:to>
                                        <p:strVal val="visible"/>
                                      </p:to>
                                    </p:set>
                                    <p:animEffect transition="in" filter="wipe(left)">
                                      <p:cBhvr>
                                        <p:cTn id="17" dur="500"/>
                                        <p:tgtEl>
                                          <p:spTgt spid="258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7"/>
                                        </p:tgtEl>
                                        <p:attrNameLst>
                                          <p:attrName>style.visibility</p:attrName>
                                        </p:attrNameLst>
                                      </p:cBhvr>
                                      <p:to>
                                        <p:strVal val="visible"/>
                                      </p:to>
                                    </p:set>
                                    <p:animEffect transition="in" filter="wipe(left)">
                                      <p:cBhvr>
                                        <p:cTn id="22" dur="500"/>
                                        <p:tgtEl>
                                          <p:spTgt spid="258057"/>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58058"/>
                                        </p:tgtEl>
                                        <p:attrNameLst>
                                          <p:attrName>style.visibility</p:attrName>
                                        </p:attrNameLst>
                                      </p:cBhvr>
                                      <p:to>
                                        <p:strVal val="visible"/>
                                      </p:to>
                                    </p:set>
                                    <p:animEffect transition="in" filter="wipe(left)">
                                      <p:cBhvr>
                                        <p:cTn id="26" dur="500"/>
                                        <p:tgtEl>
                                          <p:spTgt spid="258058"/>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58059"/>
                                        </p:tgtEl>
                                        <p:attrNameLst>
                                          <p:attrName>style.visibility</p:attrName>
                                        </p:attrNameLst>
                                      </p:cBhvr>
                                      <p:to>
                                        <p:strVal val="visible"/>
                                      </p:to>
                                    </p:set>
                                    <p:animEffect transition="in" filter="wipe(left)">
                                      <p:cBhvr>
                                        <p:cTn id="30" dur="500"/>
                                        <p:tgtEl>
                                          <p:spTgt spid="25805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8054"/>
                                        </p:tgtEl>
                                        <p:attrNameLst>
                                          <p:attrName>style.visibility</p:attrName>
                                        </p:attrNameLst>
                                      </p:cBhvr>
                                      <p:to>
                                        <p:strVal val="visible"/>
                                      </p:to>
                                    </p:set>
                                    <p:animEffect transition="in" filter="wipe(left)">
                                      <p:cBhvr>
                                        <p:cTn id="35" dur="500"/>
                                        <p:tgtEl>
                                          <p:spTgt spid="25805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258060"/>
                                        </p:tgtEl>
                                        <p:attrNameLst>
                                          <p:attrName>style.visibility</p:attrName>
                                        </p:attrNameLst>
                                      </p:cBhvr>
                                      <p:to>
                                        <p:strVal val="visible"/>
                                      </p:to>
                                    </p:set>
                                    <p:animEffect transition="in" filter="dissolve">
                                      <p:cBhvr>
                                        <p:cTn id="40" dur="500"/>
                                        <p:tgtEl>
                                          <p:spTgt spid="258060"/>
                                        </p:tgtEl>
                                      </p:cBhvr>
                                    </p:animEffect>
                                  </p:childTnLst>
                                </p:cTn>
                              </p:par>
                            </p:childTnLst>
                          </p:cTn>
                        </p:par>
                        <p:par>
                          <p:cTn id="41" fill="hold" nodeType="afterGroup">
                            <p:stCondLst>
                              <p:cond delay="500"/>
                            </p:stCondLst>
                            <p:childTnLst>
                              <p:par>
                                <p:cTn id="42" presetID="9" presetClass="entr" presetSubtype="0" fill="hold" nodeType="afterEffect">
                                  <p:stCondLst>
                                    <p:cond delay="500"/>
                                  </p:stCondLst>
                                  <p:childTnLst>
                                    <p:set>
                                      <p:cBhvr>
                                        <p:cTn id="43" dur="1" fill="hold">
                                          <p:stCondLst>
                                            <p:cond delay="0"/>
                                          </p:stCondLst>
                                        </p:cTn>
                                        <p:tgtEl>
                                          <p:spTgt spid="258063"/>
                                        </p:tgtEl>
                                        <p:attrNameLst>
                                          <p:attrName>style.visibility</p:attrName>
                                        </p:attrNameLst>
                                      </p:cBhvr>
                                      <p:to>
                                        <p:strVal val="visible"/>
                                      </p:to>
                                    </p:set>
                                    <p:animEffect transition="in" filter="dissolve">
                                      <p:cBhvr>
                                        <p:cTn id="44" dur="500"/>
                                        <p:tgtEl>
                                          <p:spTgt spid="258063"/>
                                        </p:tgtEl>
                                      </p:cBhvr>
                                    </p:animEffect>
                                  </p:childTnLst>
                                </p:cTn>
                              </p:par>
                            </p:childTnLst>
                          </p:cTn>
                        </p:par>
                        <p:par>
                          <p:cTn id="45" fill="hold" nodeType="afterGroup">
                            <p:stCondLst>
                              <p:cond delay="1500"/>
                            </p:stCondLst>
                            <p:childTnLst>
                              <p:par>
                                <p:cTn id="46" presetID="9" presetClass="entr" presetSubtype="0" fill="hold" nodeType="afterEffect">
                                  <p:stCondLst>
                                    <p:cond delay="500"/>
                                  </p:stCondLst>
                                  <p:childTnLst>
                                    <p:set>
                                      <p:cBhvr>
                                        <p:cTn id="47" dur="1" fill="hold">
                                          <p:stCondLst>
                                            <p:cond delay="0"/>
                                          </p:stCondLst>
                                        </p:cTn>
                                        <p:tgtEl>
                                          <p:spTgt spid="258066"/>
                                        </p:tgtEl>
                                        <p:attrNameLst>
                                          <p:attrName>style.visibility</p:attrName>
                                        </p:attrNameLst>
                                      </p:cBhvr>
                                      <p:to>
                                        <p:strVal val="visible"/>
                                      </p:to>
                                    </p:set>
                                    <p:animEffect transition="in" filter="dissolve">
                                      <p:cBhvr>
                                        <p:cTn id="48" dur="500"/>
                                        <p:tgtEl>
                                          <p:spTgt spid="25806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58055"/>
                                        </p:tgtEl>
                                        <p:attrNameLst>
                                          <p:attrName>style.visibility</p:attrName>
                                        </p:attrNameLst>
                                      </p:cBhvr>
                                      <p:to>
                                        <p:strVal val="visible"/>
                                      </p:to>
                                    </p:set>
                                    <p:animEffect transition="in" filter="wipe(left)">
                                      <p:cBhvr>
                                        <p:cTn id="53" dur="500"/>
                                        <p:tgtEl>
                                          <p:spTgt spid="25805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58070"/>
                                        </p:tgtEl>
                                        <p:attrNameLst>
                                          <p:attrName>style.visibility</p:attrName>
                                        </p:attrNameLst>
                                      </p:cBhvr>
                                      <p:to>
                                        <p:strVal val="visible"/>
                                      </p:to>
                                    </p:set>
                                    <p:animEffect transition="in" filter="wipe(left)">
                                      <p:cBhvr>
                                        <p:cTn id="58" dur="1000"/>
                                        <p:tgtEl>
                                          <p:spTgt spid="25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P spid="258053" grpId="0"/>
      <p:bldP spid="258054" grpId="0"/>
      <p:bldP spid="258055" grpId="0"/>
      <p:bldP spid="258057" grpId="0" animBg="1"/>
      <p:bldP spid="258058" grpId="0" animBg="1"/>
      <p:bldP spid="25805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74" name="Picture 2" descr="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0" y="1268413"/>
            <a:ext cx="3490913"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075" name="Rectangle 3"/>
          <p:cNvSpPr>
            <a:spLocks noGrp="1" noRot="1" noChangeArrowheads="1"/>
          </p:cNvSpPr>
          <p:nvPr>
            <p:ph type="title"/>
          </p:nvPr>
        </p:nvSpPr>
        <p:spPr>
          <a:xfrm>
            <a:off x="-323850" y="0"/>
            <a:ext cx="8540750" cy="1143000"/>
          </a:xfrm>
        </p:spPr>
        <p:txBody>
          <a:bodyPr/>
          <a:lstStyle/>
          <a:p>
            <a:pPr algn="l"/>
            <a:r>
              <a:rPr lang="en-US" altLang="zh-CN" b="1"/>
              <a:t>【</a:t>
            </a:r>
            <a:r>
              <a:rPr lang="zh-CN" altLang="en-US" b="1">
                <a:ea typeface="黑体" pitchFamily="2" charset="-122"/>
              </a:rPr>
              <a:t>例</a:t>
            </a:r>
            <a:r>
              <a:rPr lang="en-US" altLang="zh-CN" b="1">
                <a:ea typeface="黑体" pitchFamily="2" charset="-122"/>
              </a:rPr>
              <a:t>1-22</a:t>
            </a:r>
            <a:r>
              <a:rPr lang="en-US" altLang="zh-CN" b="1"/>
              <a:t>】</a:t>
            </a:r>
          </a:p>
        </p:txBody>
      </p:sp>
      <p:sp>
        <p:nvSpPr>
          <p:cNvPr id="259076" name="Text Box 4"/>
          <p:cNvSpPr txBox="1">
            <a:spLocks noChangeArrowheads="1"/>
          </p:cNvSpPr>
          <p:nvPr/>
        </p:nvSpPr>
        <p:spPr bwMode="auto">
          <a:xfrm>
            <a:off x="323850" y="1557338"/>
            <a:ext cx="4535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800">
                <a:solidFill>
                  <a:schemeClr val="tx1"/>
                </a:solidFill>
                <a:latin typeface="Arial" charset="0"/>
              </a:rPr>
              <a:t>(1)</a:t>
            </a:r>
            <a:r>
              <a:rPr kumimoji="0" lang="zh-CN" altLang="en-US" sz="2800">
                <a:solidFill>
                  <a:schemeClr val="tx1"/>
                </a:solidFill>
                <a:latin typeface="Arial" charset="0"/>
              </a:rPr>
              <a:t>画出逻辑函数的卡诺图</a:t>
            </a:r>
          </a:p>
        </p:txBody>
      </p:sp>
      <p:sp>
        <p:nvSpPr>
          <p:cNvPr id="259077" name="Text Box 5"/>
          <p:cNvSpPr txBox="1">
            <a:spLocks noChangeArrowheads="1"/>
          </p:cNvSpPr>
          <p:nvPr/>
        </p:nvSpPr>
        <p:spPr bwMode="auto">
          <a:xfrm>
            <a:off x="323850" y="2276475"/>
            <a:ext cx="266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800">
                <a:solidFill>
                  <a:schemeClr val="tx1"/>
                </a:solidFill>
                <a:latin typeface="Arial" charset="0"/>
              </a:rPr>
              <a:t>(2)</a:t>
            </a:r>
            <a:r>
              <a:rPr kumimoji="0" lang="zh-CN" altLang="en-US" sz="2800">
                <a:solidFill>
                  <a:schemeClr val="tx1"/>
                </a:solidFill>
                <a:latin typeface="Arial" charset="0"/>
              </a:rPr>
              <a:t>画包围圈</a:t>
            </a:r>
          </a:p>
        </p:txBody>
      </p:sp>
      <p:sp>
        <p:nvSpPr>
          <p:cNvPr id="259078" name="Text Box 6"/>
          <p:cNvSpPr txBox="1">
            <a:spLocks noChangeArrowheads="1"/>
          </p:cNvSpPr>
          <p:nvPr/>
        </p:nvSpPr>
        <p:spPr bwMode="auto">
          <a:xfrm>
            <a:off x="323850" y="2997200"/>
            <a:ext cx="37449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SzTx/>
            </a:pPr>
            <a:r>
              <a:rPr kumimoji="0" lang="en-US" altLang="zh-CN" sz="2800">
                <a:solidFill>
                  <a:schemeClr val="tx1"/>
                </a:solidFill>
                <a:latin typeface="Arial" charset="0"/>
              </a:rPr>
              <a:t>(3) </a:t>
            </a:r>
            <a:r>
              <a:rPr kumimoji="0" lang="zh-CN" altLang="en-US" sz="2800">
                <a:solidFill>
                  <a:schemeClr val="tx1"/>
                </a:solidFill>
                <a:latin typeface="Arial" charset="0"/>
              </a:rPr>
              <a:t>写出每一个包围圈对应的乘积项表达式</a:t>
            </a:r>
          </a:p>
        </p:txBody>
      </p:sp>
      <p:sp>
        <p:nvSpPr>
          <p:cNvPr id="259079" name="Text Box 7"/>
          <p:cNvSpPr txBox="1">
            <a:spLocks noChangeArrowheads="1"/>
          </p:cNvSpPr>
          <p:nvPr/>
        </p:nvSpPr>
        <p:spPr bwMode="auto">
          <a:xfrm>
            <a:off x="323850" y="4076700"/>
            <a:ext cx="3887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hlink"/>
              </a:buClr>
              <a:buSzPct val="70000"/>
              <a:buFont typeface="Wingdings" pitchFamily="2" charset="2"/>
              <a:buNone/>
            </a:pPr>
            <a:r>
              <a:rPr kumimoji="0" lang="en-US" altLang="zh-CN" sz="2800">
                <a:solidFill>
                  <a:schemeClr val="tx1"/>
                </a:solidFill>
                <a:latin typeface="Arial" charset="0"/>
              </a:rPr>
              <a:t>(4)</a:t>
            </a:r>
            <a:r>
              <a:rPr kumimoji="0" lang="zh-CN" altLang="en-US" sz="2800">
                <a:solidFill>
                  <a:schemeClr val="tx1"/>
                </a:solidFill>
                <a:latin typeface="Arial" charset="0"/>
              </a:rPr>
              <a:t>写出最简与或式</a:t>
            </a:r>
          </a:p>
        </p:txBody>
      </p:sp>
      <p:sp>
        <p:nvSpPr>
          <p:cNvPr id="259080" name="AutoShape 8"/>
          <p:cNvSpPr>
            <a:spLocks noChangeArrowheads="1"/>
          </p:cNvSpPr>
          <p:nvPr/>
        </p:nvSpPr>
        <p:spPr bwMode="auto">
          <a:xfrm>
            <a:off x="5795963" y="2781300"/>
            <a:ext cx="2374900" cy="431800"/>
          </a:xfrm>
          <a:prstGeom prst="flowChartAlternateProcess">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9081" name="Group 9"/>
          <p:cNvGrpSpPr>
            <a:grpSpLocks/>
          </p:cNvGrpSpPr>
          <p:nvPr/>
        </p:nvGrpSpPr>
        <p:grpSpPr bwMode="auto">
          <a:xfrm>
            <a:off x="4875213" y="3429000"/>
            <a:ext cx="892175" cy="533400"/>
            <a:chOff x="549" y="2880"/>
            <a:chExt cx="562" cy="336"/>
          </a:xfrm>
        </p:grpSpPr>
        <p:sp>
          <p:nvSpPr>
            <p:cNvPr id="259082" name="AutoShape 10"/>
            <p:cNvSpPr>
              <a:spLocks noChangeArrowheads="1"/>
            </p:cNvSpPr>
            <p:nvPr/>
          </p:nvSpPr>
          <p:spPr bwMode="auto">
            <a:xfrm rot="-10793281">
              <a:off x="583" y="2880"/>
              <a:ext cx="528" cy="336"/>
            </a:xfrm>
            <a:prstGeom prst="wedgeRoundRectCallout">
              <a:avLst>
                <a:gd name="adj1" fmla="val -51889"/>
                <a:gd name="adj2" fmla="val 100398"/>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9083" name="Object 11"/>
            <p:cNvGraphicFramePr>
              <a:graphicFrameLocks noChangeAspect="1"/>
            </p:cNvGraphicFramePr>
            <p:nvPr/>
          </p:nvGraphicFramePr>
          <p:xfrm>
            <a:off x="549" y="2889"/>
            <a:ext cx="461" cy="295"/>
          </p:xfrm>
          <a:graphic>
            <a:graphicData uri="http://schemas.openxmlformats.org/presentationml/2006/ole">
              <mc:AlternateContent xmlns:mc="http://schemas.openxmlformats.org/markup-compatibility/2006">
                <mc:Choice xmlns:v="urn:schemas-microsoft-com:vml" Requires="v">
                  <p:oleObj spid="_x0000_s259112" name="公式" r:id="rId4" imgW="279360" imgH="203040" progId="Equation.3">
                    <p:embed/>
                  </p:oleObj>
                </mc:Choice>
                <mc:Fallback>
                  <p:oleObj name="公式" r:id="rId4" imgW="279360" imgH="20304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 y="2889"/>
                          <a:ext cx="461" cy="29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9084" name="Group 12"/>
          <p:cNvGrpSpPr>
            <a:grpSpLocks/>
          </p:cNvGrpSpPr>
          <p:nvPr/>
        </p:nvGrpSpPr>
        <p:grpSpPr bwMode="auto">
          <a:xfrm>
            <a:off x="5934075" y="4868863"/>
            <a:ext cx="942975" cy="560387"/>
            <a:chOff x="2125" y="3235"/>
            <a:chExt cx="574" cy="353"/>
          </a:xfrm>
        </p:grpSpPr>
        <p:sp>
          <p:nvSpPr>
            <p:cNvPr id="259085" name="AutoShape 13"/>
            <p:cNvSpPr>
              <a:spLocks noChangeArrowheads="1"/>
            </p:cNvSpPr>
            <p:nvPr/>
          </p:nvSpPr>
          <p:spPr bwMode="auto">
            <a:xfrm rot="-10793281">
              <a:off x="2171" y="3251"/>
              <a:ext cx="528" cy="337"/>
            </a:xfrm>
            <a:prstGeom prst="wedgeRoundRectCallout">
              <a:avLst>
                <a:gd name="adj1" fmla="val 41694"/>
                <a:gd name="adj2" fmla="val 112824"/>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9086" name="Object 14"/>
            <p:cNvGraphicFramePr>
              <a:graphicFrameLocks noChangeAspect="1"/>
            </p:cNvGraphicFramePr>
            <p:nvPr/>
          </p:nvGraphicFramePr>
          <p:xfrm>
            <a:off x="2125" y="3235"/>
            <a:ext cx="536" cy="344"/>
          </p:xfrm>
          <a:graphic>
            <a:graphicData uri="http://schemas.openxmlformats.org/presentationml/2006/ole">
              <mc:AlternateContent xmlns:mc="http://schemas.openxmlformats.org/markup-compatibility/2006">
                <mc:Choice xmlns:v="urn:schemas-microsoft-com:vml" Requires="v">
                  <p:oleObj spid="_x0000_s259113" name="公式" r:id="rId6" imgW="330120" imgH="241200" progId="Equation.3">
                    <p:embed/>
                  </p:oleObj>
                </mc:Choice>
                <mc:Fallback>
                  <p:oleObj name="公式" r:id="rId6" imgW="330120" imgH="2412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5" y="3235"/>
                          <a:ext cx="536" cy="34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9087" name="Group 15"/>
          <p:cNvGrpSpPr>
            <a:grpSpLocks/>
          </p:cNvGrpSpPr>
          <p:nvPr/>
        </p:nvGrpSpPr>
        <p:grpSpPr bwMode="auto">
          <a:xfrm>
            <a:off x="7126288" y="4822825"/>
            <a:ext cx="862012" cy="534988"/>
            <a:chOff x="2171" y="3251"/>
            <a:chExt cx="528" cy="337"/>
          </a:xfrm>
        </p:grpSpPr>
        <p:sp>
          <p:nvSpPr>
            <p:cNvPr id="259088" name="AutoShape 16"/>
            <p:cNvSpPr>
              <a:spLocks noChangeArrowheads="1"/>
            </p:cNvSpPr>
            <p:nvPr/>
          </p:nvSpPr>
          <p:spPr bwMode="auto">
            <a:xfrm rot="-10793281">
              <a:off x="2171" y="3251"/>
              <a:ext cx="528" cy="337"/>
            </a:xfrm>
            <a:prstGeom prst="wedgeRoundRectCallout">
              <a:avLst>
                <a:gd name="adj1" fmla="val 41694"/>
                <a:gd name="adj2" fmla="val 112824"/>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eaLnBrk="0" hangingPunct="0">
                <a:lnSpc>
                  <a:spcPct val="100000"/>
                </a:lnSpc>
                <a:spcBef>
                  <a:spcPct val="0"/>
                </a:spcBef>
                <a:buSzTx/>
              </a:pPr>
              <a:endParaRPr lang="zh-CN" altLang="en-US" sz="2800">
                <a:solidFill>
                  <a:schemeClr val="tx1"/>
                </a:solidFill>
              </a:endParaRPr>
            </a:p>
          </p:txBody>
        </p:sp>
        <p:graphicFrame>
          <p:nvGraphicFramePr>
            <p:cNvPr id="259089" name="Object 17"/>
            <p:cNvGraphicFramePr>
              <a:graphicFrameLocks noChangeAspect="1"/>
            </p:cNvGraphicFramePr>
            <p:nvPr/>
          </p:nvGraphicFramePr>
          <p:xfrm>
            <a:off x="2196" y="3253"/>
            <a:ext cx="393" cy="308"/>
          </p:xfrm>
          <a:graphic>
            <a:graphicData uri="http://schemas.openxmlformats.org/presentationml/2006/ole">
              <mc:AlternateContent xmlns:mc="http://schemas.openxmlformats.org/markup-compatibility/2006">
                <mc:Choice xmlns:v="urn:schemas-microsoft-com:vml" Requires="v">
                  <p:oleObj spid="_x0000_s259114" name="公式" r:id="rId8" imgW="241200" imgH="215640" progId="Equation.3">
                    <p:embed/>
                  </p:oleObj>
                </mc:Choice>
                <mc:Fallback>
                  <p:oleObj name="公式" r:id="rId8" imgW="241200" imgH="21564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6" y="3253"/>
                          <a:ext cx="393" cy="30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9090" name="Rectangle 1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9091" name="Object 19"/>
          <p:cNvGraphicFramePr>
            <a:graphicFrameLocks noChangeAspect="1"/>
          </p:cNvGraphicFramePr>
          <p:nvPr/>
        </p:nvGraphicFramePr>
        <p:xfrm>
          <a:off x="2339975" y="260350"/>
          <a:ext cx="6804025" cy="808038"/>
        </p:xfrm>
        <a:graphic>
          <a:graphicData uri="http://schemas.openxmlformats.org/presentationml/2006/ole">
            <mc:AlternateContent xmlns:mc="http://schemas.openxmlformats.org/markup-compatibility/2006">
              <mc:Choice xmlns:v="urn:schemas-microsoft-com:vml" Requires="v">
                <p:oleObj spid="_x0000_s259115" name="公式" r:id="rId10" imgW="2247900" imgH="266700" progId="Equation.3">
                  <p:embed/>
                </p:oleObj>
              </mc:Choice>
              <mc:Fallback>
                <p:oleObj name="公式" r:id="rId10" imgW="2247900" imgH="2667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9975" y="260350"/>
                        <a:ext cx="6804025"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9092" name="Freeform 20"/>
          <p:cNvSpPr>
            <a:spLocks/>
          </p:cNvSpPr>
          <p:nvPr/>
        </p:nvSpPr>
        <p:spPr bwMode="auto">
          <a:xfrm>
            <a:off x="7740650" y="2060575"/>
            <a:ext cx="514350" cy="488950"/>
          </a:xfrm>
          <a:custGeom>
            <a:avLst/>
            <a:gdLst>
              <a:gd name="T0" fmla="*/ 324 w 324"/>
              <a:gd name="T1" fmla="*/ 204 h 308"/>
              <a:gd name="T2" fmla="*/ 253 w 324"/>
              <a:gd name="T3" fmla="*/ 259 h 308"/>
              <a:gd name="T4" fmla="*/ 109 w 324"/>
              <a:gd name="T5" fmla="*/ 308 h 308"/>
              <a:gd name="T6" fmla="*/ 13 w 324"/>
              <a:gd name="T7" fmla="*/ 260 h 308"/>
              <a:gd name="T8" fmla="*/ 32 w 324"/>
              <a:gd name="T9" fmla="*/ 126 h 308"/>
              <a:gd name="T10" fmla="*/ 141 w 324"/>
              <a:gd name="T11" fmla="*/ 25 h 308"/>
              <a:gd name="T12" fmla="*/ 164 w 324"/>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24" h="308">
                <a:moveTo>
                  <a:pt x="324" y="204"/>
                </a:moveTo>
                <a:cubicBezTo>
                  <a:pt x="314" y="213"/>
                  <a:pt x="289" y="242"/>
                  <a:pt x="253" y="259"/>
                </a:cubicBezTo>
                <a:cubicBezTo>
                  <a:pt x="217" y="276"/>
                  <a:pt x="149" y="308"/>
                  <a:pt x="109" y="308"/>
                </a:cubicBezTo>
                <a:cubicBezTo>
                  <a:pt x="69" y="308"/>
                  <a:pt x="26" y="291"/>
                  <a:pt x="13" y="260"/>
                </a:cubicBezTo>
                <a:cubicBezTo>
                  <a:pt x="0" y="230"/>
                  <a:pt x="10" y="165"/>
                  <a:pt x="32" y="126"/>
                </a:cubicBezTo>
                <a:cubicBezTo>
                  <a:pt x="54" y="87"/>
                  <a:pt x="119" y="46"/>
                  <a:pt x="141" y="25"/>
                </a:cubicBezTo>
                <a:cubicBezTo>
                  <a:pt x="163" y="4"/>
                  <a:pt x="159" y="5"/>
                  <a:pt x="164" y="0"/>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93" name="Freeform 21"/>
          <p:cNvSpPr>
            <a:spLocks/>
          </p:cNvSpPr>
          <p:nvPr/>
        </p:nvSpPr>
        <p:spPr bwMode="auto">
          <a:xfrm>
            <a:off x="5672138" y="1989138"/>
            <a:ext cx="484187" cy="512762"/>
          </a:xfrm>
          <a:custGeom>
            <a:avLst/>
            <a:gdLst>
              <a:gd name="T0" fmla="*/ 212 w 305"/>
              <a:gd name="T1" fmla="*/ 0 h 323"/>
              <a:gd name="T2" fmla="*/ 257 w 305"/>
              <a:gd name="T3" fmla="*/ 70 h 323"/>
              <a:gd name="T4" fmla="*/ 305 w 305"/>
              <a:gd name="T5" fmla="*/ 214 h 323"/>
              <a:gd name="T6" fmla="*/ 257 w 305"/>
              <a:gd name="T7" fmla="*/ 310 h 323"/>
              <a:gd name="T8" fmla="*/ 122 w 305"/>
              <a:gd name="T9" fmla="*/ 291 h 323"/>
              <a:gd name="T10" fmla="*/ 21 w 305"/>
              <a:gd name="T11" fmla="*/ 181 h 323"/>
              <a:gd name="T12" fmla="*/ 0 w 305"/>
              <a:gd name="T13" fmla="*/ 133 h 323"/>
            </a:gdLst>
            <a:ahLst/>
            <a:cxnLst>
              <a:cxn ang="0">
                <a:pos x="T0" y="T1"/>
              </a:cxn>
              <a:cxn ang="0">
                <a:pos x="T2" y="T3"/>
              </a:cxn>
              <a:cxn ang="0">
                <a:pos x="T4" y="T5"/>
              </a:cxn>
              <a:cxn ang="0">
                <a:pos x="T6" y="T7"/>
              </a:cxn>
              <a:cxn ang="0">
                <a:pos x="T8" y="T9"/>
              </a:cxn>
              <a:cxn ang="0">
                <a:pos x="T10" y="T11"/>
              </a:cxn>
              <a:cxn ang="0">
                <a:pos x="T12" y="T13"/>
              </a:cxn>
            </a:cxnLst>
            <a:rect l="0" t="0" r="r" b="b"/>
            <a:pathLst>
              <a:path w="305" h="323">
                <a:moveTo>
                  <a:pt x="212" y="0"/>
                </a:moveTo>
                <a:cubicBezTo>
                  <a:pt x="219" y="13"/>
                  <a:pt x="241" y="34"/>
                  <a:pt x="257" y="70"/>
                </a:cubicBezTo>
                <a:cubicBezTo>
                  <a:pt x="273" y="106"/>
                  <a:pt x="305" y="174"/>
                  <a:pt x="305" y="214"/>
                </a:cubicBezTo>
                <a:cubicBezTo>
                  <a:pt x="305" y="254"/>
                  <a:pt x="287" y="297"/>
                  <a:pt x="257" y="310"/>
                </a:cubicBezTo>
                <a:cubicBezTo>
                  <a:pt x="226" y="323"/>
                  <a:pt x="161" y="313"/>
                  <a:pt x="122" y="291"/>
                </a:cubicBezTo>
                <a:cubicBezTo>
                  <a:pt x="83" y="269"/>
                  <a:pt x="41" y="207"/>
                  <a:pt x="21" y="181"/>
                </a:cubicBezTo>
                <a:cubicBezTo>
                  <a:pt x="1" y="155"/>
                  <a:pt x="4" y="143"/>
                  <a:pt x="0" y="133"/>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94" name="Freeform 22"/>
          <p:cNvSpPr>
            <a:spLocks/>
          </p:cNvSpPr>
          <p:nvPr/>
        </p:nvSpPr>
        <p:spPr bwMode="auto">
          <a:xfrm>
            <a:off x="5724525" y="4079875"/>
            <a:ext cx="520700" cy="501650"/>
          </a:xfrm>
          <a:custGeom>
            <a:avLst/>
            <a:gdLst>
              <a:gd name="T0" fmla="*/ 0 w 328"/>
              <a:gd name="T1" fmla="*/ 175 h 316"/>
              <a:gd name="T2" fmla="*/ 72 w 328"/>
              <a:gd name="T3" fmla="*/ 80 h 316"/>
              <a:gd name="T4" fmla="*/ 205 w 328"/>
              <a:gd name="T5" fmla="*/ 7 h 316"/>
              <a:gd name="T6" fmla="*/ 308 w 328"/>
              <a:gd name="T7" fmla="*/ 38 h 316"/>
              <a:gd name="T8" fmla="*/ 313 w 328"/>
              <a:gd name="T9" fmla="*/ 173 h 316"/>
              <a:gd name="T10" fmla="*/ 223 w 328"/>
              <a:gd name="T11" fmla="*/ 292 h 316"/>
              <a:gd name="T12" fmla="*/ 204 w 328"/>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328" h="316">
                <a:moveTo>
                  <a:pt x="0" y="175"/>
                </a:moveTo>
                <a:cubicBezTo>
                  <a:pt x="12" y="158"/>
                  <a:pt x="38" y="108"/>
                  <a:pt x="72" y="80"/>
                </a:cubicBezTo>
                <a:cubicBezTo>
                  <a:pt x="106" y="52"/>
                  <a:pt x="166" y="14"/>
                  <a:pt x="205" y="7"/>
                </a:cubicBezTo>
                <a:cubicBezTo>
                  <a:pt x="245" y="0"/>
                  <a:pt x="290" y="10"/>
                  <a:pt x="308" y="38"/>
                </a:cubicBezTo>
                <a:cubicBezTo>
                  <a:pt x="326" y="65"/>
                  <a:pt x="328" y="131"/>
                  <a:pt x="313" y="173"/>
                </a:cubicBezTo>
                <a:cubicBezTo>
                  <a:pt x="298" y="216"/>
                  <a:pt x="241" y="268"/>
                  <a:pt x="223" y="292"/>
                </a:cubicBezTo>
                <a:cubicBezTo>
                  <a:pt x="205" y="316"/>
                  <a:pt x="208" y="311"/>
                  <a:pt x="204" y="316"/>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95" name="Freeform 23"/>
          <p:cNvSpPr>
            <a:spLocks/>
          </p:cNvSpPr>
          <p:nvPr/>
        </p:nvSpPr>
        <p:spPr bwMode="auto">
          <a:xfrm>
            <a:off x="7721600" y="4110038"/>
            <a:ext cx="522288" cy="471487"/>
          </a:xfrm>
          <a:custGeom>
            <a:avLst/>
            <a:gdLst>
              <a:gd name="T0" fmla="*/ 213 w 329"/>
              <a:gd name="T1" fmla="*/ 297 h 297"/>
              <a:gd name="T2" fmla="*/ 131 w 329"/>
              <a:gd name="T3" fmla="*/ 259 h 297"/>
              <a:gd name="T4" fmla="*/ 23 w 329"/>
              <a:gd name="T5" fmla="*/ 153 h 297"/>
              <a:gd name="T6" fmla="*/ 21 w 329"/>
              <a:gd name="T7" fmla="*/ 46 h 297"/>
              <a:gd name="T8" fmla="*/ 150 w 329"/>
              <a:gd name="T9" fmla="*/ 1 h 297"/>
              <a:gd name="T10" fmla="*/ 289 w 329"/>
              <a:gd name="T11" fmla="*/ 53 h 297"/>
              <a:gd name="T12" fmla="*/ 329 w 329"/>
              <a:gd name="T13" fmla="*/ 67 h 297"/>
            </a:gdLst>
            <a:ahLst/>
            <a:cxnLst>
              <a:cxn ang="0">
                <a:pos x="T0" y="T1"/>
              </a:cxn>
              <a:cxn ang="0">
                <a:pos x="T2" y="T3"/>
              </a:cxn>
              <a:cxn ang="0">
                <a:pos x="T4" y="T5"/>
              </a:cxn>
              <a:cxn ang="0">
                <a:pos x="T6" y="T7"/>
              </a:cxn>
              <a:cxn ang="0">
                <a:pos x="T8" y="T9"/>
              </a:cxn>
              <a:cxn ang="0">
                <a:pos x="T10" y="T11"/>
              </a:cxn>
              <a:cxn ang="0">
                <a:pos x="T12" y="T13"/>
              </a:cxn>
            </a:cxnLst>
            <a:rect l="0" t="0" r="r" b="b"/>
            <a:pathLst>
              <a:path w="329" h="297">
                <a:moveTo>
                  <a:pt x="213" y="297"/>
                </a:moveTo>
                <a:cubicBezTo>
                  <a:pt x="198" y="291"/>
                  <a:pt x="163" y="283"/>
                  <a:pt x="131" y="259"/>
                </a:cubicBezTo>
                <a:cubicBezTo>
                  <a:pt x="99" y="235"/>
                  <a:pt x="41" y="189"/>
                  <a:pt x="23" y="153"/>
                </a:cubicBezTo>
                <a:cubicBezTo>
                  <a:pt x="4" y="117"/>
                  <a:pt x="0" y="71"/>
                  <a:pt x="21" y="46"/>
                </a:cubicBezTo>
                <a:cubicBezTo>
                  <a:pt x="42" y="20"/>
                  <a:pt x="105" y="0"/>
                  <a:pt x="150" y="1"/>
                </a:cubicBezTo>
                <a:cubicBezTo>
                  <a:pt x="194" y="3"/>
                  <a:pt x="259" y="42"/>
                  <a:pt x="289" y="53"/>
                </a:cubicBezTo>
                <a:cubicBezTo>
                  <a:pt x="319" y="64"/>
                  <a:pt x="321" y="64"/>
                  <a:pt x="329" y="67"/>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9096" name="Group 24"/>
          <p:cNvGrpSpPr>
            <a:grpSpLocks/>
          </p:cNvGrpSpPr>
          <p:nvPr/>
        </p:nvGrpSpPr>
        <p:grpSpPr bwMode="auto">
          <a:xfrm>
            <a:off x="7164388" y="2112963"/>
            <a:ext cx="990600" cy="457200"/>
            <a:chOff x="4416" y="3792"/>
            <a:chExt cx="624" cy="288"/>
          </a:xfrm>
        </p:grpSpPr>
        <p:sp>
          <p:nvSpPr>
            <p:cNvPr id="259097" name="Line 25"/>
            <p:cNvSpPr>
              <a:spLocks noChangeShapeType="1"/>
            </p:cNvSpPr>
            <p:nvPr/>
          </p:nvSpPr>
          <p:spPr bwMode="auto">
            <a:xfrm flipH="1">
              <a:off x="4512" y="4080"/>
              <a:ext cx="432" cy="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98" name="Arc 26"/>
            <p:cNvSpPr>
              <a:spLocks/>
            </p:cNvSpPr>
            <p:nvPr/>
          </p:nvSpPr>
          <p:spPr bwMode="auto">
            <a:xfrm flipH="1" flipV="1">
              <a:off x="4416" y="3792"/>
              <a:ext cx="96"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99" name="Arc 27"/>
            <p:cNvSpPr>
              <a:spLocks/>
            </p:cNvSpPr>
            <p:nvPr/>
          </p:nvSpPr>
          <p:spPr bwMode="auto">
            <a:xfrm flipV="1">
              <a:off x="4896" y="3792"/>
              <a:ext cx="144"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9100" name="Group 28"/>
          <p:cNvGrpSpPr>
            <a:grpSpLocks/>
          </p:cNvGrpSpPr>
          <p:nvPr/>
        </p:nvGrpSpPr>
        <p:grpSpPr bwMode="auto">
          <a:xfrm>
            <a:off x="7092950" y="4124325"/>
            <a:ext cx="1068388" cy="457200"/>
            <a:chOff x="3454" y="3552"/>
            <a:chExt cx="673" cy="288"/>
          </a:xfrm>
        </p:grpSpPr>
        <p:sp>
          <p:nvSpPr>
            <p:cNvPr id="259101" name="Line 29"/>
            <p:cNvSpPr>
              <a:spLocks noChangeShapeType="1"/>
            </p:cNvSpPr>
            <p:nvPr/>
          </p:nvSpPr>
          <p:spPr bwMode="auto">
            <a:xfrm rot="10778321" flipH="1">
              <a:off x="3549" y="3552"/>
              <a:ext cx="482" cy="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102" name="Arc 30"/>
            <p:cNvSpPr>
              <a:spLocks/>
            </p:cNvSpPr>
            <p:nvPr/>
          </p:nvSpPr>
          <p:spPr bwMode="auto">
            <a:xfrm rot="10778321" flipH="1" flipV="1">
              <a:off x="4031" y="3553"/>
              <a:ext cx="96" cy="287"/>
            </a:xfrm>
            <a:custGeom>
              <a:avLst/>
              <a:gdLst>
                <a:gd name="G0" fmla="+- 0 0 0"/>
                <a:gd name="G1" fmla="+- 21600 0 0"/>
                <a:gd name="G2" fmla="+- 21600 0 0"/>
                <a:gd name="T0" fmla="*/ 0 w 21600"/>
                <a:gd name="T1" fmla="*/ 0 h 21605"/>
                <a:gd name="T2" fmla="*/ 21600 w 21600"/>
                <a:gd name="T3" fmla="*/ 21605 h 21605"/>
                <a:gd name="T4" fmla="*/ 0 w 21600"/>
                <a:gd name="T5" fmla="*/ 21600 h 21605"/>
              </a:gdLst>
              <a:ahLst/>
              <a:cxnLst>
                <a:cxn ang="0">
                  <a:pos x="T0" y="T1"/>
                </a:cxn>
                <a:cxn ang="0">
                  <a:pos x="T2" y="T3"/>
                </a:cxn>
                <a:cxn ang="0">
                  <a:pos x="T4" y="T5"/>
                </a:cxn>
              </a:cxnLst>
              <a:rect l="0" t="0" r="r" b="b"/>
              <a:pathLst>
                <a:path w="21600" h="21605" fill="none" extrusionOk="0">
                  <a:moveTo>
                    <a:pt x="-1" y="0"/>
                  </a:moveTo>
                  <a:cubicBezTo>
                    <a:pt x="11929" y="0"/>
                    <a:pt x="21600" y="9670"/>
                    <a:pt x="21600" y="21600"/>
                  </a:cubicBezTo>
                  <a:cubicBezTo>
                    <a:pt x="21600" y="21601"/>
                    <a:pt x="21599" y="21603"/>
                    <a:pt x="21599" y="21604"/>
                  </a:cubicBezTo>
                </a:path>
                <a:path w="21600" h="21605" stroke="0" extrusionOk="0">
                  <a:moveTo>
                    <a:pt x="-1" y="0"/>
                  </a:moveTo>
                  <a:cubicBezTo>
                    <a:pt x="11929" y="0"/>
                    <a:pt x="21600" y="9670"/>
                    <a:pt x="21600" y="21600"/>
                  </a:cubicBezTo>
                  <a:cubicBezTo>
                    <a:pt x="21600" y="21601"/>
                    <a:pt x="21599" y="21603"/>
                    <a:pt x="21599" y="21604"/>
                  </a:cubicBezTo>
                  <a:lnTo>
                    <a:pt x="0" y="21600"/>
                  </a:lnTo>
                  <a:close/>
                </a:path>
              </a:pathLst>
            </a:cu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103" name="Arc 31"/>
            <p:cNvSpPr>
              <a:spLocks/>
            </p:cNvSpPr>
            <p:nvPr/>
          </p:nvSpPr>
          <p:spPr bwMode="auto">
            <a:xfrm rot="10778321" flipV="1">
              <a:off x="3454" y="3553"/>
              <a:ext cx="145" cy="28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9104"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9105" name="Object 33"/>
          <p:cNvGraphicFramePr>
            <a:graphicFrameLocks noChangeAspect="1"/>
          </p:cNvGraphicFramePr>
          <p:nvPr/>
        </p:nvGraphicFramePr>
        <p:xfrm>
          <a:off x="468313" y="5157788"/>
          <a:ext cx="5256212" cy="720725"/>
        </p:xfrm>
        <a:graphic>
          <a:graphicData uri="http://schemas.openxmlformats.org/presentationml/2006/ole">
            <mc:AlternateContent xmlns:mc="http://schemas.openxmlformats.org/markup-compatibility/2006">
              <mc:Choice xmlns:v="urn:schemas-microsoft-com:vml" Requires="v">
                <p:oleObj spid="_x0000_s259116" name="公式" r:id="rId12" imgW="1714500" imgH="228600" progId="Equation.3">
                  <p:embed/>
                </p:oleObj>
              </mc:Choice>
              <mc:Fallback>
                <p:oleObj name="公式" r:id="rId12" imgW="1714500" imgH="228600" progId="Equation.3">
                  <p:embed/>
                  <p:pic>
                    <p:nvPicPr>
                      <p:cNvPr id="0" name="Object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5157788"/>
                        <a:ext cx="525621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9106" name="AutoShape 34">
            <a:hlinkClick r:id="rId14"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wipe(left)">
                                      <p:cBhvr>
                                        <p:cTn id="7" dur="500"/>
                                        <p:tgtEl>
                                          <p:spTgt spid="259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9074"/>
                                        </p:tgtEl>
                                        <p:attrNameLst>
                                          <p:attrName>style.visibility</p:attrName>
                                        </p:attrNameLst>
                                      </p:cBhvr>
                                      <p:to>
                                        <p:strVal val="visible"/>
                                      </p:to>
                                    </p:set>
                                    <p:animEffect transition="in" filter="wipe(left)">
                                      <p:cBhvr>
                                        <p:cTn id="12" dur="1000"/>
                                        <p:tgtEl>
                                          <p:spTgt spid="2590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7"/>
                                        </p:tgtEl>
                                        <p:attrNameLst>
                                          <p:attrName>style.visibility</p:attrName>
                                        </p:attrNameLst>
                                      </p:cBhvr>
                                      <p:to>
                                        <p:strVal val="visible"/>
                                      </p:to>
                                    </p:set>
                                    <p:animEffect transition="in" filter="wipe(left)">
                                      <p:cBhvr>
                                        <p:cTn id="17" dur="500"/>
                                        <p:tgtEl>
                                          <p:spTgt spid="259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9093"/>
                                        </p:tgtEl>
                                        <p:attrNameLst>
                                          <p:attrName>style.visibility</p:attrName>
                                        </p:attrNameLst>
                                      </p:cBhvr>
                                      <p:to>
                                        <p:strVal val="visible"/>
                                      </p:to>
                                    </p:set>
                                    <p:animEffect transition="in" filter="dissolve">
                                      <p:cBhvr>
                                        <p:cTn id="22" dur="500"/>
                                        <p:tgtEl>
                                          <p:spTgt spid="259093"/>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59092"/>
                                        </p:tgtEl>
                                        <p:attrNameLst>
                                          <p:attrName>style.visibility</p:attrName>
                                        </p:attrNameLst>
                                      </p:cBhvr>
                                      <p:to>
                                        <p:strVal val="visible"/>
                                      </p:to>
                                    </p:set>
                                    <p:animEffect transition="in" filter="dissolve">
                                      <p:cBhvr>
                                        <p:cTn id="26" dur="500"/>
                                        <p:tgtEl>
                                          <p:spTgt spid="259092"/>
                                        </p:tgtEl>
                                      </p:cBhvr>
                                    </p:animEffect>
                                  </p:childTnLst>
                                </p:cTn>
                              </p:par>
                            </p:childTnLst>
                          </p:cTn>
                        </p:par>
                        <p:par>
                          <p:cTn id="27" fill="hold" nodeType="afterGroup">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259094"/>
                                        </p:tgtEl>
                                        <p:attrNameLst>
                                          <p:attrName>style.visibility</p:attrName>
                                        </p:attrNameLst>
                                      </p:cBhvr>
                                      <p:to>
                                        <p:strVal val="visible"/>
                                      </p:to>
                                    </p:set>
                                    <p:animEffect transition="in" filter="dissolve">
                                      <p:cBhvr>
                                        <p:cTn id="30" dur="500"/>
                                        <p:tgtEl>
                                          <p:spTgt spid="259094"/>
                                        </p:tgtEl>
                                      </p:cBhvr>
                                    </p:animEffect>
                                  </p:childTnLst>
                                </p:cTn>
                              </p:par>
                            </p:childTnLst>
                          </p:cTn>
                        </p:par>
                        <p:par>
                          <p:cTn id="31" fill="hold" nodeType="afterGroup">
                            <p:stCondLst>
                              <p:cond delay="1500"/>
                            </p:stCondLst>
                            <p:childTnLst>
                              <p:par>
                                <p:cTn id="32" presetID="9" presetClass="entr" presetSubtype="0" fill="hold" grpId="0" nodeType="afterEffect">
                                  <p:stCondLst>
                                    <p:cond delay="0"/>
                                  </p:stCondLst>
                                  <p:childTnLst>
                                    <p:set>
                                      <p:cBhvr>
                                        <p:cTn id="33" dur="1" fill="hold">
                                          <p:stCondLst>
                                            <p:cond delay="0"/>
                                          </p:stCondLst>
                                        </p:cTn>
                                        <p:tgtEl>
                                          <p:spTgt spid="259095"/>
                                        </p:tgtEl>
                                        <p:attrNameLst>
                                          <p:attrName>style.visibility</p:attrName>
                                        </p:attrNameLst>
                                      </p:cBhvr>
                                      <p:to>
                                        <p:strVal val="visible"/>
                                      </p:to>
                                    </p:set>
                                    <p:animEffect transition="in" filter="dissolve">
                                      <p:cBhvr>
                                        <p:cTn id="34" dur="500"/>
                                        <p:tgtEl>
                                          <p:spTgt spid="2590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59080"/>
                                        </p:tgtEl>
                                        <p:attrNameLst>
                                          <p:attrName>style.visibility</p:attrName>
                                        </p:attrNameLst>
                                      </p:cBhvr>
                                      <p:to>
                                        <p:strVal val="visible"/>
                                      </p:to>
                                    </p:set>
                                    <p:animEffect transition="in" filter="wipe(left)">
                                      <p:cBhvr>
                                        <p:cTn id="39" dur="500"/>
                                        <p:tgtEl>
                                          <p:spTgt spid="25908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259096"/>
                                        </p:tgtEl>
                                        <p:attrNameLst>
                                          <p:attrName>style.visibility</p:attrName>
                                        </p:attrNameLst>
                                      </p:cBhvr>
                                      <p:to>
                                        <p:strVal val="visible"/>
                                      </p:to>
                                    </p:set>
                                    <p:animEffect transition="in" filter="dissolve">
                                      <p:cBhvr>
                                        <p:cTn id="44" dur="500"/>
                                        <p:tgtEl>
                                          <p:spTgt spid="259096"/>
                                        </p:tgtEl>
                                      </p:cBhvr>
                                    </p:animEffect>
                                  </p:childTnLst>
                                </p:cTn>
                              </p:par>
                            </p:childTnLst>
                          </p:cTn>
                        </p:par>
                        <p:par>
                          <p:cTn id="45" fill="hold" nodeType="afterGroup">
                            <p:stCondLst>
                              <p:cond delay="500"/>
                            </p:stCondLst>
                            <p:childTnLst>
                              <p:par>
                                <p:cTn id="46" presetID="9" presetClass="entr" presetSubtype="0" fill="hold" nodeType="afterEffect">
                                  <p:stCondLst>
                                    <p:cond delay="0"/>
                                  </p:stCondLst>
                                  <p:childTnLst>
                                    <p:set>
                                      <p:cBhvr>
                                        <p:cTn id="47" dur="1" fill="hold">
                                          <p:stCondLst>
                                            <p:cond delay="0"/>
                                          </p:stCondLst>
                                        </p:cTn>
                                        <p:tgtEl>
                                          <p:spTgt spid="259100"/>
                                        </p:tgtEl>
                                        <p:attrNameLst>
                                          <p:attrName>style.visibility</p:attrName>
                                        </p:attrNameLst>
                                      </p:cBhvr>
                                      <p:to>
                                        <p:strVal val="visible"/>
                                      </p:to>
                                    </p:set>
                                    <p:animEffect transition="in" filter="dissolve">
                                      <p:cBhvr>
                                        <p:cTn id="48" dur="500"/>
                                        <p:tgtEl>
                                          <p:spTgt spid="25910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59078"/>
                                        </p:tgtEl>
                                        <p:attrNameLst>
                                          <p:attrName>style.visibility</p:attrName>
                                        </p:attrNameLst>
                                      </p:cBhvr>
                                      <p:to>
                                        <p:strVal val="visible"/>
                                      </p:to>
                                    </p:set>
                                    <p:animEffect transition="in" filter="wipe(left)">
                                      <p:cBhvr>
                                        <p:cTn id="53" dur="500"/>
                                        <p:tgtEl>
                                          <p:spTgt spid="25907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259081"/>
                                        </p:tgtEl>
                                        <p:attrNameLst>
                                          <p:attrName>style.visibility</p:attrName>
                                        </p:attrNameLst>
                                      </p:cBhvr>
                                      <p:to>
                                        <p:strVal val="visible"/>
                                      </p:to>
                                    </p:set>
                                    <p:animEffect transition="in" filter="dissolve">
                                      <p:cBhvr>
                                        <p:cTn id="58" dur="500"/>
                                        <p:tgtEl>
                                          <p:spTgt spid="259081"/>
                                        </p:tgtEl>
                                      </p:cBhvr>
                                    </p:animEffect>
                                  </p:childTnLst>
                                </p:cTn>
                              </p:par>
                            </p:childTnLst>
                          </p:cTn>
                        </p:par>
                        <p:par>
                          <p:cTn id="59" fill="hold" nodeType="afterGroup">
                            <p:stCondLst>
                              <p:cond delay="500"/>
                            </p:stCondLst>
                            <p:childTnLst>
                              <p:par>
                                <p:cTn id="60" presetID="9" presetClass="entr" presetSubtype="0" fill="hold" nodeType="afterEffect">
                                  <p:stCondLst>
                                    <p:cond delay="500"/>
                                  </p:stCondLst>
                                  <p:childTnLst>
                                    <p:set>
                                      <p:cBhvr>
                                        <p:cTn id="61" dur="1" fill="hold">
                                          <p:stCondLst>
                                            <p:cond delay="0"/>
                                          </p:stCondLst>
                                        </p:cTn>
                                        <p:tgtEl>
                                          <p:spTgt spid="259084"/>
                                        </p:tgtEl>
                                        <p:attrNameLst>
                                          <p:attrName>style.visibility</p:attrName>
                                        </p:attrNameLst>
                                      </p:cBhvr>
                                      <p:to>
                                        <p:strVal val="visible"/>
                                      </p:to>
                                    </p:set>
                                    <p:animEffect transition="in" filter="dissolve">
                                      <p:cBhvr>
                                        <p:cTn id="62" dur="500"/>
                                        <p:tgtEl>
                                          <p:spTgt spid="259084"/>
                                        </p:tgtEl>
                                      </p:cBhvr>
                                    </p:animEffect>
                                  </p:childTnLst>
                                </p:cTn>
                              </p:par>
                            </p:childTnLst>
                          </p:cTn>
                        </p:par>
                        <p:par>
                          <p:cTn id="63" fill="hold" nodeType="afterGroup">
                            <p:stCondLst>
                              <p:cond delay="1500"/>
                            </p:stCondLst>
                            <p:childTnLst>
                              <p:par>
                                <p:cTn id="64" presetID="9" presetClass="entr" presetSubtype="0" fill="hold" nodeType="afterEffect">
                                  <p:stCondLst>
                                    <p:cond delay="500"/>
                                  </p:stCondLst>
                                  <p:childTnLst>
                                    <p:set>
                                      <p:cBhvr>
                                        <p:cTn id="65" dur="1" fill="hold">
                                          <p:stCondLst>
                                            <p:cond delay="0"/>
                                          </p:stCondLst>
                                        </p:cTn>
                                        <p:tgtEl>
                                          <p:spTgt spid="259087"/>
                                        </p:tgtEl>
                                        <p:attrNameLst>
                                          <p:attrName>style.visibility</p:attrName>
                                        </p:attrNameLst>
                                      </p:cBhvr>
                                      <p:to>
                                        <p:strVal val="visible"/>
                                      </p:to>
                                    </p:set>
                                    <p:animEffect transition="in" filter="dissolve">
                                      <p:cBhvr>
                                        <p:cTn id="66" dur="500"/>
                                        <p:tgtEl>
                                          <p:spTgt spid="25908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59079"/>
                                        </p:tgtEl>
                                        <p:attrNameLst>
                                          <p:attrName>style.visibility</p:attrName>
                                        </p:attrNameLst>
                                      </p:cBhvr>
                                      <p:to>
                                        <p:strVal val="visible"/>
                                      </p:to>
                                    </p:set>
                                    <p:animEffect transition="in" filter="wipe(left)">
                                      <p:cBhvr>
                                        <p:cTn id="71" dur="500"/>
                                        <p:tgtEl>
                                          <p:spTgt spid="25907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59105"/>
                                        </p:tgtEl>
                                        <p:attrNameLst>
                                          <p:attrName>style.visibility</p:attrName>
                                        </p:attrNameLst>
                                      </p:cBhvr>
                                      <p:to>
                                        <p:strVal val="visible"/>
                                      </p:to>
                                    </p:set>
                                    <p:animEffect transition="in" filter="wipe(left)">
                                      <p:cBhvr>
                                        <p:cTn id="76" dur="1000"/>
                                        <p:tgtEl>
                                          <p:spTgt spid="259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P spid="259077" grpId="0"/>
      <p:bldP spid="259078" grpId="0"/>
      <p:bldP spid="259079" grpId="0"/>
      <p:bldP spid="259080" grpId="0" animBg="1"/>
      <p:bldP spid="259092" grpId="0" animBg="1"/>
      <p:bldP spid="259093" grpId="0" animBg="1"/>
      <p:bldP spid="259094" grpId="0" animBg="1"/>
      <p:bldP spid="259095"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rrowheads="1"/>
          </p:cNvSpPr>
          <p:nvPr>
            <p:ph type="title"/>
          </p:nvPr>
        </p:nvSpPr>
        <p:spPr/>
        <p:txBody>
          <a:bodyPr/>
          <a:lstStyle/>
          <a:p>
            <a:r>
              <a:rPr lang="en-US" altLang="zh-CN" b="1"/>
              <a:t>1.3.3  </a:t>
            </a:r>
            <a:r>
              <a:rPr lang="zh-CN" altLang="en-US" b="1"/>
              <a:t>逻辑函数的化简</a:t>
            </a:r>
          </a:p>
        </p:txBody>
      </p:sp>
      <p:sp>
        <p:nvSpPr>
          <p:cNvPr id="260099" name="Rectangle 3"/>
          <p:cNvSpPr>
            <a:spLocks noGrp="1" noRot="1" noChangeArrowheads="1"/>
          </p:cNvSpPr>
          <p:nvPr>
            <p:ph type="body" idx="1"/>
          </p:nvPr>
        </p:nvSpPr>
        <p:spPr>
          <a:xfrm>
            <a:off x="304800" y="1341438"/>
            <a:ext cx="8540750" cy="1150937"/>
          </a:xfrm>
        </p:spPr>
        <p:txBody>
          <a:bodyPr/>
          <a:lstStyle/>
          <a:p>
            <a:pPr>
              <a:buFont typeface="Wingdings" pitchFamily="2" charset="2"/>
              <a:buNone/>
            </a:pPr>
            <a:r>
              <a:rPr lang="en-US" altLang="zh-CN" b="1"/>
              <a:t>7</a:t>
            </a:r>
            <a:r>
              <a:rPr lang="zh-CN" altLang="en-US" b="1"/>
              <a:t>．具有约束的逻辑函数的化简</a:t>
            </a:r>
          </a:p>
          <a:p>
            <a:pPr lvl="1">
              <a:buFont typeface="Wingdings" pitchFamily="2" charset="2"/>
              <a:buNone/>
            </a:pPr>
            <a:r>
              <a:rPr lang="en-US" altLang="zh-CN" b="1"/>
              <a:t>(1)</a:t>
            </a:r>
            <a:r>
              <a:rPr lang="zh-CN" altLang="en-US" b="1"/>
              <a:t>约束：输入变量的取值受限制。</a:t>
            </a:r>
          </a:p>
        </p:txBody>
      </p:sp>
      <p:sp>
        <p:nvSpPr>
          <p:cNvPr id="260100" name="Text Box 4"/>
          <p:cNvSpPr txBox="1">
            <a:spLocks noChangeArrowheads="1"/>
          </p:cNvSpPr>
          <p:nvPr/>
        </p:nvSpPr>
        <p:spPr bwMode="auto">
          <a:xfrm>
            <a:off x="395288" y="2565400"/>
            <a:ext cx="8253412" cy="94615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chemeClr val="tx1"/>
                </a:solidFill>
                <a:latin typeface="宋体" pitchFamily="2" charset="-122"/>
              </a:rPr>
              <a:t>例如，</a:t>
            </a:r>
            <a:r>
              <a:rPr lang="zh-CN" altLang="en-US" sz="2800">
                <a:solidFill>
                  <a:schemeClr val="tx1"/>
                </a:solidFill>
              </a:rPr>
              <a:t>逻辑变量  </a:t>
            </a:r>
            <a:r>
              <a:rPr lang="en-US" altLang="zh-CN" sz="2800" i="1">
                <a:solidFill>
                  <a:srgbClr val="FF0000"/>
                </a:solidFill>
                <a:ea typeface="楷体_GB2312" pitchFamily="49" charset="-122"/>
              </a:rPr>
              <a:t>A</a:t>
            </a:r>
            <a:r>
              <a:rPr lang="zh-CN" altLang="en-US" sz="2800" i="1">
                <a:solidFill>
                  <a:srgbClr val="0033CC"/>
                </a:solidFill>
                <a:ea typeface="楷体_GB2312" pitchFamily="49" charset="-122"/>
              </a:rPr>
              <a:t>、</a:t>
            </a:r>
            <a:r>
              <a:rPr lang="en-US" altLang="zh-CN" sz="2800" i="1">
                <a:solidFill>
                  <a:srgbClr val="FF0000"/>
                </a:solidFill>
                <a:ea typeface="楷体_GB2312" pitchFamily="49" charset="-122"/>
              </a:rPr>
              <a:t>B</a:t>
            </a:r>
            <a:r>
              <a:rPr lang="zh-CN" altLang="en-US" sz="2800" i="1">
                <a:solidFill>
                  <a:srgbClr val="0033CC"/>
                </a:solidFill>
                <a:ea typeface="楷体_GB2312" pitchFamily="49" charset="-122"/>
              </a:rPr>
              <a:t>、</a:t>
            </a:r>
            <a:r>
              <a:rPr lang="en-US" altLang="zh-CN" sz="2800" i="1">
                <a:solidFill>
                  <a:srgbClr val="FF0000"/>
                </a:solidFill>
                <a:ea typeface="楷体_GB2312" pitchFamily="49" charset="-122"/>
              </a:rPr>
              <a:t>C</a:t>
            </a:r>
            <a:r>
              <a:rPr lang="zh-CN" altLang="en-US" sz="2800">
                <a:solidFill>
                  <a:schemeClr val="tx1"/>
                </a:solidFill>
                <a:ea typeface="楷体_GB2312" pitchFamily="49" charset="-122"/>
              </a:rPr>
              <a:t>，</a:t>
            </a:r>
            <a:r>
              <a:rPr lang="zh-CN" altLang="en-US" sz="2800">
                <a:solidFill>
                  <a:schemeClr val="tx1"/>
                </a:solidFill>
              </a:rPr>
              <a:t>分别表示电梯的     </a:t>
            </a:r>
          </a:p>
          <a:p>
            <a:pPr algn="l">
              <a:lnSpc>
                <a:spcPct val="100000"/>
              </a:lnSpc>
              <a:spcBef>
                <a:spcPct val="0"/>
              </a:spcBef>
              <a:buSzTx/>
            </a:pPr>
            <a:r>
              <a:rPr lang="zh-CN" altLang="en-US" sz="2800">
                <a:solidFill>
                  <a:schemeClr val="tx1"/>
                </a:solidFill>
              </a:rPr>
              <a:t>            </a:t>
            </a:r>
            <a:r>
              <a:rPr lang="zh-CN" altLang="en-US" sz="2800">
                <a:solidFill>
                  <a:srgbClr val="FF0000"/>
                </a:solidFill>
              </a:rPr>
              <a:t>升、降、停</a:t>
            </a:r>
            <a:r>
              <a:rPr lang="zh-CN" altLang="en-US" sz="2800">
                <a:solidFill>
                  <a:schemeClr val="tx1"/>
                </a:solidFill>
              </a:rPr>
              <a:t> 命令</a:t>
            </a:r>
            <a:r>
              <a:rPr lang="zh-CN" altLang="en-US" sz="2800">
                <a:solidFill>
                  <a:schemeClr val="tx1"/>
                </a:solidFill>
                <a:ea typeface="楷体_GB2312" pitchFamily="49" charset="-122"/>
              </a:rPr>
              <a:t>。</a:t>
            </a:r>
          </a:p>
        </p:txBody>
      </p:sp>
      <p:sp>
        <p:nvSpPr>
          <p:cNvPr id="260101" name="Rectangle 5"/>
          <p:cNvSpPr>
            <a:spLocks noChangeArrowheads="1"/>
          </p:cNvSpPr>
          <p:nvPr/>
        </p:nvSpPr>
        <p:spPr bwMode="auto">
          <a:xfrm>
            <a:off x="684213" y="3500438"/>
            <a:ext cx="799623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i="1">
                <a:solidFill>
                  <a:srgbClr val="FF0000"/>
                </a:solidFill>
                <a:ea typeface="楷体_GB2312" pitchFamily="49" charset="-122"/>
              </a:rPr>
              <a:t>A </a:t>
            </a:r>
            <a:r>
              <a:rPr lang="en-US" altLang="zh-CN" sz="2800">
                <a:solidFill>
                  <a:srgbClr val="FF0000"/>
                </a:solidFill>
                <a:ea typeface="楷体_GB2312" pitchFamily="49" charset="-122"/>
              </a:rPr>
              <a:t>= 1</a:t>
            </a:r>
            <a:r>
              <a:rPr lang="en-US" altLang="zh-CN" sz="2800">
                <a:solidFill>
                  <a:srgbClr val="FF33CC"/>
                </a:solidFill>
                <a:ea typeface="楷体_GB2312" pitchFamily="49" charset="-122"/>
              </a:rPr>
              <a:t> </a:t>
            </a:r>
            <a:r>
              <a:rPr lang="zh-CN" altLang="en-US" sz="2800">
                <a:solidFill>
                  <a:schemeClr val="tx1"/>
                </a:solidFill>
              </a:rPr>
              <a:t>表示升</a:t>
            </a:r>
            <a:r>
              <a:rPr lang="zh-CN" altLang="en-US" sz="2800">
                <a:solidFill>
                  <a:schemeClr val="tx1"/>
                </a:solidFill>
                <a:ea typeface="楷体_GB2312" pitchFamily="49" charset="-122"/>
              </a:rPr>
              <a:t>，</a:t>
            </a:r>
            <a:r>
              <a:rPr lang="en-US" altLang="zh-CN" sz="2800" i="1">
                <a:solidFill>
                  <a:srgbClr val="FF0000"/>
                </a:solidFill>
                <a:ea typeface="楷体_GB2312" pitchFamily="49" charset="-122"/>
              </a:rPr>
              <a:t>B </a:t>
            </a:r>
            <a:r>
              <a:rPr lang="en-US" altLang="zh-CN" sz="2800">
                <a:solidFill>
                  <a:srgbClr val="FF0000"/>
                </a:solidFill>
                <a:ea typeface="楷体_GB2312" pitchFamily="49" charset="-122"/>
              </a:rPr>
              <a:t>= 1</a:t>
            </a:r>
            <a:r>
              <a:rPr lang="en-US" altLang="zh-CN" sz="2800">
                <a:solidFill>
                  <a:srgbClr val="FF33CC"/>
                </a:solidFill>
                <a:ea typeface="楷体_GB2312" pitchFamily="49" charset="-122"/>
              </a:rPr>
              <a:t> </a:t>
            </a:r>
            <a:r>
              <a:rPr lang="zh-CN" altLang="en-US" sz="2800">
                <a:solidFill>
                  <a:schemeClr val="tx1"/>
                </a:solidFill>
              </a:rPr>
              <a:t>表示降</a:t>
            </a:r>
            <a:r>
              <a:rPr lang="zh-CN" altLang="en-US" sz="2800">
                <a:solidFill>
                  <a:schemeClr val="tx1"/>
                </a:solidFill>
                <a:ea typeface="楷体_GB2312" pitchFamily="49" charset="-122"/>
              </a:rPr>
              <a:t>，</a:t>
            </a:r>
            <a:r>
              <a:rPr lang="en-US" altLang="zh-CN" sz="2800" i="1">
                <a:solidFill>
                  <a:srgbClr val="FF0000"/>
                </a:solidFill>
                <a:ea typeface="楷体_GB2312" pitchFamily="49" charset="-122"/>
              </a:rPr>
              <a:t>C </a:t>
            </a:r>
            <a:r>
              <a:rPr lang="en-US" altLang="zh-CN" sz="2800">
                <a:solidFill>
                  <a:srgbClr val="FF0000"/>
                </a:solidFill>
                <a:ea typeface="楷体_GB2312" pitchFamily="49" charset="-122"/>
              </a:rPr>
              <a:t>= 1</a:t>
            </a:r>
            <a:r>
              <a:rPr lang="en-US" altLang="zh-CN" sz="2800">
                <a:solidFill>
                  <a:srgbClr val="FF33CC"/>
                </a:solidFill>
                <a:ea typeface="楷体_GB2312" pitchFamily="49" charset="-122"/>
              </a:rPr>
              <a:t> </a:t>
            </a:r>
            <a:r>
              <a:rPr lang="zh-CN" altLang="en-US" sz="2800">
                <a:solidFill>
                  <a:schemeClr val="tx1"/>
                </a:solidFill>
              </a:rPr>
              <a:t>表示停</a:t>
            </a:r>
            <a:r>
              <a:rPr lang="zh-CN" altLang="en-US" sz="2800">
                <a:solidFill>
                  <a:schemeClr val="tx1"/>
                </a:solidFill>
                <a:ea typeface="楷体_GB2312" pitchFamily="49" charset="-122"/>
              </a:rPr>
              <a:t>。</a:t>
            </a:r>
          </a:p>
        </p:txBody>
      </p:sp>
      <p:sp>
        <p:nvSpPr>
          <p:cNvPr id="260102" name="Rectangle 6"/>
          <p:cNvSpPr>
            <a:spLocks noChangeArrowheads="1"/>
          </p:cNvSpPr>
          <p:nvPr/>
        </p:nvSpPr>
        <p:spPr bwMode="auto">
          <a:xfrm>
            <a:off x="923925" y="4076700"/>
            <a:ext cx="30241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en-US" altLang="zh-CN" sz="2800" i="1">
                <a:solidFill>
                  <a:srgbClr val="0033CC"/>
                </a:solidFill>
                <a:ea typeface="楷体_GB2312" pitchFamily="49" charset="-122"/>
              </a:rPr>
              <a:t>ABC </a:t>
            </a:r>
            <a:r>
              <a:rPr lang="zh-CN" altLang="en-US" sz="2800">
                <a:solidFill>
                  <a:srgbClr val="0033CC"/>
                </a:solidFill>
              </a:rPr>
              <a:t>的可能取值</a:t>
            </a:r>
            <a:endParaRPr lang="zh-CN" altLang="en-US" sz="2800">
              <a:solidFill>
                <a:srgbClr val="0033CC"/>
              </a:solidFill>
              <a:ea typeface="楷体_GB2312" pitchFamily="49" charset="-122"/>
            </a:endParaRPr>
          </a:p>
        </p:txBody>
      </p:sp>
      <p:sp>
        <p:nvSpPr>
          <p:cNvPr id="260103" name="Text Box 7"/>
          <p:cNvSpPr txBox="1">
            <a:spLocks noChangeArrowheads="1"/>
          </p:cNvSpPr>
          <p:nvPr/>
        </p:nvSpPr>
        <p:spPr bwMode="auto">
          <a:xfrm>
            <a:off x="1009650" y="4652963"/>
            <a:ext cx="2306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zh-CN" altLang="en-US" sz="2800">
                <a:solidFill>
                  <a:srgbClr val="0033CC"/>
                </a:solidFill>
              </a:rPr>
              <a:t>不可能取值</a:t>
            </a:r>
            <a:endParaRPr lang="zh-CN" altLang="en-US" sz="2800">
              <a:solidFill>
                <a:srgbClr val="0033CC"/>
              </a:solidFill>
              <a:ea typeface="楷体_GB2312" pitchFamily="49" charset="-122"/>
            </a:endParaRPr>
          </a:p>
        </p:txBody>
      </p:sp>
      <p:sp>
        <p:nvSpPr>
          <p:cNvPr id="260104" name="Rectangle 8"/>
          <p:cNvSpPr>
            <a:spLocks noChangeArrowheads="1"/>
          </p:cNvSpPr>
          <p:nvPr/>
        </p:nvSpPr>
        <p:spPr bwMode="auto">
          <a:xfrm>
            <a:off x="3819525" y="40767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rgbClr val="FF0000"/>
                </a:solidFill>
                <a:ea typeface="楷体_GB2312" pitchFamily="49" charset="-122"/>
              </a:rPr>
              <a:t>001</a:t>
            </a:r>
          </a:p>
        </p:txBody>
      </p:sp>
      <p:sp>
        <p:nvSpPr>
          <p:cNvPr id="260105" name="Rectangle 9"/>
          <p:cNvSpPr>
            <a:spLocks noChangeArrowheads="1"/>
          </p:cNvSpPr>
          <p:nvPr/>
        </p:nvSpPr>
        <p:spPr bwMode="auto">
          <a:xfrm>
            <a:off x="4810125" y="40767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rgbClr val="FF0000"/>
                </a:solidFill>
                <a:ea typeface="楷体_GB2312" pitchFamily="49" charset="-122"/>
              </a:rPr>
              <a:t>010</a:t>
            </a:r>
          </a:p>
        </p:txBody>
      </p:sp>
      <p:sp>
        <p:nvSpPr>
          <p:cNvPr id="260106" name="Rectangle 10"/>
          <p:cNvSpPr>
            <a:spLocks noChangeArrowheads="1"/>
          </p:cNvSpPr>
          <p:nvPr/>
        </p:nvSpPr>
        <p:spPr bwMode="auto">
          <a:xfrm>
            <a:off x="5724525" y="40767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SzTx/>
            </a:pPr>
            <a:r>
              <a:rPr lang="en-US" altLang="zh-CN" sz="2800">
                <a:solidFill>
                  <a:srgbClr val="FF0000"/>
                </a:solidFill>
                <a:ea typeface="楷体_GB2312" pitchFamily="49" charset="-122"/>
              </a:rPr>
              <a:t>100</a:t>
            </a:r>
          </a:p>
        </p:txBody>
      </p:sp>
      <p:sp>
        <p:nvSpPr>
          <p:cNvPr id="260107" name="Rectangle 11"/>
          <p:cNvSpPr>
            <a:spLocks noChangeArrowheads="1"/>
          </p:cNvSpPr>
          <p:nvPr/>
        </p:nvSpPr>
        <p:spPr bwMode="auto">
          <a:xfrm>
            <a:off x="3286125" y="4729163"/>
            <a:ext cx="892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FF0000"/>
                </a:solidFill>
                <a:ea typeface="楷体_GB2312" pitchFamily="49" charset="-122"/>
              </a:rPr>
              <a:t>000</a:t>
            </a:r>
          </a:p>
        </p:txBody>
      </p:sp>
      <p:sp>
        <p:nvSpPr>
          <p:cNvPr id="260108" name="Rectangle 12"/>
          <p:cNvSpPr>
            <a:spLocks noChangeArrowheads="1"/>
          </p:cNvSpPr>
          <p:nvPr/>
        </p:nvSpPr>
        <p:spPr bwMode="auto">
          <a:xfrm>
            <a:off x="4276725" y="472916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rgbClr val="FF0000"/>
                </a:solidFill>
                <a:ea typeface="楷体_GB2312" pitchFamily="49" charset="-122"/>
              </a:rPr>
              <a:t>011</a:t>
            </a:r>
          </a:p>
        </p:txBody>
      </p:sp>
      <p:sp>
        <p:nvSpPr>
          <p:cNvPr id="260109" name="Rectangle 13"/>
          <p:cNvSpPr>
            <a:spLocks noChangeArrowheads="1"/>
          </p:cNvSpPr>
          <p:nvPr/>
        </p:nvSpPr>
        <p:spPr bwMode="auto">
          <a:xfrm>
            <a:off x="5191125" y="472916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rgbClr val="FF0000"/>
                </a:solidFill>
                <a:ea typeface="楷体_GB2312" pitchFamily="49" charset="-122"/>
              </a:rPr>
              <a:t>101</a:t>
            </a:r>
          </a:p>
        </p:txBody>
      </p:sp>
      <p:sp>
        <p:nvSpPr>
          <p:cNvPr id="260110" name="Rectangle 14"/>
          <p:cNvSpPr>
            <a:spLocks noChangeArrowheads="1"/>
          </p:cNvSpPr>
          <p:nvPr/>
        </p:nvSpPr>
        <p:spPr bwMode="auto">
          <a:xfrm>
            <a:off x="6105525" y="472916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rgbClr val="FF0000"/>
                </a:solidFill>
                <a:ea typeface="楷体_GB2312" pitchFamily="49" charset="-122"/>
              </a:rPr>
              <a:t>110</a:t>
            </a:r>
          </a:p>
        </p:txBody>
      </p:sp>
      <p:sp>
        <p:nvSpPr>
          <p:cNvPr id="260111" name="Rectangle 15"/>
          <p:cNvSpPr>
            <a:spLocks noChangeArrowheads="1"/>
          </p:cNvSpPr>
          <p:nvPr/>
        </p:nvSpPr>
        <p:spPr bwMode="auto">
          <a:xfrm>
            <a:off x="7019925" y="472916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SzTx/>
            </a:pPr>
            <a:r>
              <a:rPr lang="en-US" altLang="zh-CN" sz="2800">
                <a:solidFill>
                  <a:srgbClr val="FF0000"/>
                </a:solidFill>
                <a:ea typeface="楷体_GB2312" pitchFamily="49" charset="-122"/>
              </a:rPr>
              <a:t>111</a:t>
            </a:r>
          </a:p>
        </p:txBody>
      </p:sp>
      <p:sp>
        <p:nvSpPr>
          <p:cNvPr id="260112" name="Rectangle 16"/>
          <p:cNvSpPr>
            <a:spLocks noRot="1" noChangeArrowheads="1"/>
          </p:cNvSpPr>
          <p:nvPr/>
        </p:nvSpPr>
        <p:spPr bwMode="auto">
          <a:xfrm>
            <a:off x="352425" y="5300663"/>
            <a:ext cx="85407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lnSpc>
                <a:spcPct val="100000"/>
              </a:lnSpc>
              <a:spcBef>
                <a:spcPct val="0"/>
              </a:spcBef>
              <a:buSzTx/>
            </a:pPr>
            <a:r>
              <a:rPr lang="en-US" altLang="zh-CN" sz="2800">
                <a:solidFill>
                  <a:srgbClr val="0033CC"/>
                </a:solidFill>
                <a:ea typeface="楷体_GB2312" pitchFamily="49" charset="-122"/>
              </a:rPr>
              <a:t>(2)</a:t>
            </a:r>
            <a:r>
              <a:rPr lang="zh-CN" altLang="en-US" sz="2800">
                <a:solidFill>
                  <a:srgbClr val="0033CC"/>
                </a:solidFill>
                <a:ea typeface="楷体_GB2312" pitchFamily="49" charset="-122"/>
              </a:rPr>
              <a:t>约束项：</a:t>
            </a:r>
            <a:r>
              <a:rPr lang="zh-CN" altLang="en-US" sz="2800">
                <a:solidFill>
                  <a:schemeClr val="tx1"/>
                </a:solidFill>
                <a:ea typeface="楷体_GB2312" pitchFamily="49" charset="-122"/>
              </a:rPr>
              <a:t>不会出现的变量取值所对应的最小项。</a:t>
            </a:r>
            <a:endParaRPr lang="zh-CN" altLang="en-US" sz="2800">
              <a:solidFill>
                <a:srgbClr val="0033CC"/>
              </a:solidFill>
              <a:ea typeface="楷体_GB2312" pitchFamily="49" charset="-122"/>
            </a:endParaRPr>
          </a:p>
          <a:p>
            <a:pPr marL="342900" indent="-342900" algn="l">
              <a:lnSpc>
                <a:spcPct val="100000"/>
              </a:lnSpc>
              <a:spcBef>
                <a:spcPct val="20000"/>
              </a:spcBef>
              <a:buClr>
                <a:schemeClr val="hlink"/>
              </a:buClr>
              <a:buSzPct val="70000"/>
              <a:buFont typeface="Wingdings" pitchFamily="2" charset="2"/>
              <a:buChar char="v"/>
            </a:pPr>
            <a:endParaRPr kumimoji="0" lang="zh-CN" altLang="en-US" b="0">
              <a:solidFill>
                <a:schemeClr val="tx1"/>
              </a:solidFill>
              <a:ea typeface="楷体_GB2312" pitchFamily="49" charset="-122"/>
            </a:endParaRPr>
          </a:p>
        </p:txBody>
      </p:sp>
      <p:graphicFrame>
        <p:nvGraphicFramePr>
          <p:cNvPr id="260113" name="Object 17"/>
          <p:cNvGraphicFramePr>
            <a:graphicFrameLocks/>
          </p:cNvGraphicFramePr>
          <p:nvPr/>
        </p:nvGraphicFramePr>
        <p:xfrm>
          <a:off x="2555875" y="5876925"/>
          <a:ext cx="5246688" cy="485775"/>
        </p:xfrm>
        <a:graphic>
          <a:graphicData uri="http://schemas.openxmlformats.org/presentationml/2006/ole">
            <mc:AlternateContent xmlns:mc="http://schemas.openxmlformats.org/markup-compatibility/2006">
              <mc:Choice xmlns:v="urn:schemas-microsoft-com:vml" Requires="v">
                <p:oleObj spid="_x0000_s260117" name="Equation" r:id="rId3" imgW="2425680" imgH="215640" progId="Equation.3">
                  <p:embed/>
                </p:oleObj>
              </mc:Choice>
              <mc:Fallback>
                <p:oleObj name="Equation" r:id="rId3" imgW="2425680" imgH="215640" progId="Equation.3">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5876925"/>
                        <a:ext cx="5246688" cy="485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14" name="Text Box 18"/>
          <p:cNvSpPr txBox="1">
            <a:spLocks noChangeArrowheads="1"/>
          </p:cNvSpPr>
          <p:nvPr/>
        </p:nvSpPr>
        <p:spPr bwMode="auto">
          <a:xfrm>
            <a:off x="955675" y="5876925"/>
            <a:ext cx="197643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FF0066"/>
                </a:solidFill>
              </a:rPr>
              <a:t>约束项：</a:t>
            </a:r>
          </a:p>
        </p:txBody>
      </p:sp>
      <p:sp>
        <p:nvSpPr>
          <p:cNvPr id="260115" name="AutoShape 19">
            <a:hlinkClick r:id="rId5"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60100"/>
                                        </p:tgtEl>
                                        <p:attrNameLst>
                                          <p:attrName>style.visibility</p:attrName>
                                        </p:attrNameLst>
                                      </p:cBhvr>
                                      <p:to>
                                        <p:strVal val="visible"/>
                                      </p:to>
                                    </p:set>
                                    <p:animEffect transition="in" filter="wipe(left)">
                                      <p:cBhvr>
                                        <p:cTn id="7" dur="75"/>
                                        <p:tgtEl>
                                          <p:spTgt spid="260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60101"/>
                                        </p:tgtEl>
                                        <p:attrNameLst>
                                          <p:attrName>style.visibility</p:attrName>
                                        </p:attrNameLst>
                                      </p:cBhvr>
                                      <p:to>
                                        <p:strVal val="visible"/>
                                      </p:to>
                                    </p:set>
                                    <p:animEffect transition="in" filter="wipe(left)">
                                      <p:cBhvr>
                                        <p:cTn id="12" dur="75"/>
                                        <p:tgtEl>
                                          <p:spTgt spid="260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102"/>
                                        </p:tgtEl>
                                        <p:attrNameLst>
                                          <p:attrName>style.visibility</p:attrName>
                                        </p:attrNameLst>
                                      </p:cBhvr>
                                      <p:to>
                                        <p:strVal val="visible"/>
                                      </p:to>
                                    </p:set>
                                    <p:animEffect transition="in" filter="wipe(left)">
                                      <p:cBhvr>
                                        <p:cTn id="17" dur="1000"/>
                                        <p:tgtEl>
                                          <p:spTgt spid="260102"/>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60104">
                                            <p:txEl>
                                              <p:pRg st="0" end="0"/>
                                            </p:txEl>
                                          </p:spTgt>
                                        </p:tgtEl>
                                        <p:attrNameLst>
                                          <p:attrName>style.visibility</p:attrName>
                                        </p:attrNameLst>
                                      </p:cBhvr>
                                      <p:to>
                                        <p:strVal val="visible"/>
                                      </p:to>
                                    </p:set>
                                    <p:animEffect transition="in" filter="wipe(left)">
                                      <p:cBhvr>
                                        <p:cTn id="21" dur="1000"/>
                                        <p:tgtEl>
                                          <p:spTgt spid="260104">
                                            <p:txEl>
                                              <p:pRg st="0" end="0"/>
                                            </p:txEl>
                                          </p:spTgt>
                                        </p:tgtEl>
                                      </p:cBhvr>
                                    </p:animEffect>
                                  </p:childTnLst>
                                </p:cTn>
                              </p:par>
                            </p:childTnLst>
                          </p:cTn>
                        </p:par>
                        <p:par>
                          <p:cTn id="22" fill="hold" nodeType="afterGroup">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60105">
                                            <p:txEl>
                                              <p:pRg st="0" end="0"/>
                                            </p:txEl>
                                          </p:spTgt>
                                        </p:tgtEl>
                                        <p:attrNameLst>
                                          <p:attrName>style.visibility</p:attrName>
                                        </p:attrNameLst>
                                      </p:cBhvr>
                                      <p:to>
                                        <p:strVal val="visible"/>
                                      </p:to>
                                    </p:set>
                                    <p:animEffect transition="in" filter="wipe(left)">
                                      <p:cBhvr>
                                        <p:cTn id="25" dur="1000"/>
                                        <p:tgtEl>
                                          <p:spTgt spid="260105">
                                            <p:txEl>
                                              <p:pRg st="0" end="0"/>
                                            </p:txEl>
                                          </p:spTgt>
                                        </p:tgtEl>
                                      </p:cBhvr>
                                    </p:animEffect>
                                  </p:childTnLst>
                                </p:cTn>
                              </p:par>
                            </p:childTnLst>
                          </p:cTn>
                        </p:par>
                        <p:par>
                          <p:cTn id="26" fill="hold" nodeType="afterGroup">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60106">
                                            <p:txEl>
                                              <p:pRg st="0" end="0"/>
                                            </p:txEl>
                                          </p:spTgt>
                                        </p:tgtEl>
                                        <p:attrNameLst>
                                          <p:attrName>style.visibility</p:attrName>
                                        </p:attrNameLst>
                                      </p:cBhvr>
                                      <p:to>
                                        <p:strVal val="visible"/>
                                      </p:to>
                                    </p:set>
                                    <p:animEffect transition="in" filter="wipe(left)">
                                      <p:cBhvr>
                                        <p:cTn id="29" dur="1000"/>
                                        <p:tgtEl>
                                          <p:spTgt spid="260106">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0103"/>
                                        </p:tgtEl>
                                        <p:attrNameLst>
                                          <p:attrName>style.visibility</p:attrName>
                                        </p:attrNameLst>
                                      </p:cBhvr>
                                      <p:to>
                                        <p:strVal val="visible"/>
                                      </p:to>
                                    </p:set>
                                    <p:animEffect transition="in" filter="wipe(left)">
                                      <p:cBhvr>
                                        <p:cTn id="34" dur="1000"/>
                                        <p:tgtEl>
                                          <p:spTgt spid="260103"/>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60107">
                                            <p:txEl>
                                              <p:pRg st="0" end="0"/>
                                            </p:txEl>
                                          </p:spTgt>
                                        </p:tgtEl>
                                        <p:attrNameLst>
                                          <p:attrName>style.visibility</p:attrName>
                                        </p:attrNameLst>
                                      </p:cBhvr>
                                      <p:to>
                                        <p:strVal val="visible"/>
                                      </p:to>
                                    </p:set>
                                    <p:animEffect transition="in" filter="wipe(left)">
                                      <p:cBhvr>
                                        <p:cTn id="38" dur="1000"/>
                                        <p:tgtEl>
                                          <p:spTgt spid="260107">
                                            <p:txEl>
                                              <p:pRg st="0" end="0"/>
                                            </p:txEl>
                                          </p:spTgt>
                                        </p:tgtEl>
                                      </p:cBhvr>
                                    </p:animEffect>
                                  </p:childTnLst>
                                </p:cTn>
                              </p:par>
                            </p:childTnLst>
                          </p:cTn>
                        </p:par>
                        <p:par>
                          <p:cTn id="39" fill="hold" nodeType="afterGroup">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260108">
                                            <p:txEl>
                                              <p:pRg st="0" end="0"/>
                                            </p:txEl>
                                          </p:spTgt>
                                        </p:tgtEl>
                                        <p:attrNameLst>
                                          <p:attrName>style.visibility</p:attrName>
                                        </p:attrNameLst>
                                      </p:cBhvr>
                                      <p:to>
                                        <p:strVal val="visible"/>
                                      </p:to>
                                    </p:set>
                                    <p:animEffect transition="in" filter="wipe(left)">
                                      <p:cBhvr>
                                        <p:cTn id="42" dur="1000"/>
                                        <p:tgtEl>
                                          <p:spTgt spid="260108">
                                            <p:txEl>
                                              <p:pRg st="0" end="0"/>
                                            </p:txEl>
                                          </p:spTgt>
                                        </p:tgtEl>
                                      </p:cBhvr>
                                    </p:animEffect>
                                  </p:childTnLst>
                                </p:cTn>
                              </p:par>
                            </p:childTnLst>
                          </p:cTn>
                        </p:par>
                        <p:par>
                          <p:cTn id="43" fill="hold" nodeType="afterGroup">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260109">
                                            <p:txEl>
                                              <p:pRg st="0" end="0"/>
                                            </p:txEl>
                                          </p:spTgt>
                                        </p:tgtEl>
                                        <p:attrNameLst>
                                          <p:attrName>style.visibility</p:attrName>
                                        </p:attrNameLst>
                                      </p:cBhvr>
                                      <p:to>
                                        <p:strVal val="visible"/>
                                      </p:to>
                                    </p:set>
                                    <p:animEffect transition="in" filter="wipe(left)">
                                      <p:cBhvr>
                                        <p:cTn id="46" dur="1000"/>
                                        <p:tgtEl>
                                          <p:spTgt spid="260109">
                                            <p:txEl>
                                              <p:pRg st="0" end="0"/>
                                            </p:txEl>
                                          </p:spTgt>
                                        </p:tgtEl>
                                      </p:cBhvr>
                                    </p:animEffect>
                                  </p:childTnLst>
                                </p:cTn>
                              </p:par>
                            </p:childTnLst>
                          </p:cTn>
                        </p:par>
                        <p:par>
                          <p:cTn id="47" fill="hold" nodeType="afterGroup">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260110">
                                            <p:txEl>
                                              <p:pRg st="0" end="0"/>
                                            </p:txEl>
                                          </p:spTgt>
                                        </p:tgtEl>
                                        <p:attrNameLst>
                                          <p:attrName>style.visibility</p:attrName>
                                        </p:attrNameLst>
                                      </p:cBhvr>
                                      <p:to>
                                        <p:strVal val="visible"/>
                                      </p:to>
                                    </p:set>
                                    <p:animEffect transition="in" filter="wipe(left)">
                                      <p:cBhvr>
                                        <p:cTn id="50" dur="1000"/>
                                        <p:tgtEl>
                                          <p:spTgt spid="260110">
                                            <p:txEl>
                                              <p:pRg st="0" end="0"/>
                                            </p:txEl>
                                          </p:spTgt>
                                        </p:tgtEl>
                                      </p:cBhvr>
                                    </p:animEffect>
                                  </p:childTnLst>
                                </p:cTn>
                              </p:par>
                            </p:childTnLst>
                          </p:cTn>
                        </p:par>
                        <p:par>
                          <p:cTn id="51" fill="hold" nodeType="afterGroup">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260111">
                                            <p:txEl>
                                              <p:pRg st="0" end="0"/>
                                            </p:txEl>
                                          </p:spTgt>
                                        </p:tgtEl>
                                        <p:attrNameLst>
                                          <p:attrName>style.visibility</p:attrName>
                                        </p:attrNameLst>
                                      </p:cBhvr>
                                      <p:to>
                                        <p:strVal val="visible"/>
                                      </p:to>
                                    </p:set>
                                    <p:animEffect transition="in" filter="wipe(left)">
                                      <p:cBhvr>
                                        <p:cTn id="54" dur="1000"/>
                                        <p:tgtEl>
                                          <p:spTgt spid="260111">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60112"/>
                                        </p:tgtEl>
                                        <p:attrNameLst>
                                          <p:attrName>style.visibility</p:attrName>
                                        </p:attrNameLst>
                                      </p:cBhvr>
                                      <p:to>
                                        <p:strVal val="visible"/>
                                      </p:to>
                                    </p:set>
                                    <p:animEffect transition="in" filter="wipe(left)">
                                      <p:cBhvr>
                                        <p:cTn id="59" dur="500"/>
                                        <p:tgtEl>
                                          <p:spTgt spid="26011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iterate type="lt">
                                    <p:tmPct val="100000"/>
                                  </p:iterate>
                                  <p:childTnLst>
                                    <p:set>
                                      <p:cBhvr>
                                        <p:cTn id="63" dur="1" fill="hold">
                                          <p:stCondLst>
                                            <p:cond delay="0"/>
                                          </p:stCondLst>
                                        </p:cTn>
                                        <p:tgtEl>
                                          <p:spTgt spid="260114"/>
                                        </p:tgtEl>
                                        <p:attrNameLst>
                                          <p:attrName>style.visibility</p:attrName>
                                        </p:attrNameLst>
                                      </p:cBhvr>
                                      <p:to>
                                        <p:strVal val="visible"/>
                                      </p:to>
                                    </p:set>
                                    <p:animEffect transition="in" filter="wipe(left)">
                                      <p:cBhvr>
                                        <p:cTn id="64" dur="75"/>
                                        <p:tgtEl>
                                          <p:spTgt spid="260114"/>
                                        </p:tgtEl>
                                      </p:cBhvr>
                                    </p:animEffect>
                                  </p:childTnLst>
                                </p:cTn>
                              </p:par>
                            </p:childTnLst>
                          </p:cTn>
                        </p:par>
                        <p:par>
                          <p:cTn id="65" fill="hold" nodeType="afterGroup">
                            <p:stCondLst>
                              <p:cond delay="300"/>
                            </p:stCondLst>
                            <p:childTnLst>
                              <p:par>
                                <p:cTn id="66" presetID="22" presetClass="entr" presetSubtype="8" fill="hold" nodeType="afterEffect">
                                  <p:stCondLst>
                                    <p:cond delay="0"/>
                                  </p:stCondLst>
                                  <p:childTnLst>
                                    <p:set>
                                      <p:cBhvr>
                                        <p:cTn id="67" dur="1" fill="hold">
                                          <p:stCondLst>
                                            <p:cond delay="0"/>
                                          </p:stCondLst>
                                        </p:cTn>
                                        <p:tgtEl>
                                          <p:spTgt spid="260113"/>
                                        </p:tgtEl>
                                        <p:attrNameLst>
                                          <p:attrName>style.visibility</p:attrName>
                                        </p:attrNameLst>
                                      </p:cBhvr>
                                      <p:to>
                                        <p:strVal val="visible"/>
                                      </p:to>
                                    </p:set>
                                    <p:animEffect transition="in" filter="wipe(left)">
                                      <p:cBhvr>
                                        <p:cTn id="68" dur="2000"/>
                                        <p:tgtEl>
                                          <p:spTgt spid="260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autoUpdateAnimBg="0"/>
      <p:bldP spid="260101" grpId="0" autoUpdateAnimBg="0"/>
      <p:bldP spid="260102" grpId="0" autoUpdateAnimBg="0"/>
      <p:bldP spid="260103" grpId="0" autoUpdateAnimBg="0"/>
      <p:bldP spid="260104" grpId="0" build="p" autoUpdateAnimBg="0" advAuto="2000"/>
      <p:bldP spid="260105" grpId="0" build="p" autoUpdateAnimBg="0" advAuto="1000"/>
      <p:bldP spid="260106" grpId="0" build="p" autoUpdateAnimBg="0" advAuto="1000"/>
      <p:bldP spid="260107" grpId="0" build="p" autoUpdateAnimBg="0" advAuto="1000"/>
      <p:bldP spid="260108" grpId="0" build="p" autoUpdateAnimBg="0" advAuto="1000"/>
      <p:bldP spid="260109" grpId="0" build="p" autoUpdateAnimBg="0" advAuto="1000"/>
      <p:bldP spid="260110" grpId="0" build="p" autoUpdateAnimBg="0" advAuto="1000"/>
      <p:bldP spid="260111" grpId="0" build="p" autoUpdateAnimBg="0" advAuto="1000"/>
      <p:bldP spid="260112" grpId="0"/>
      <p:bldP spid="260114"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rrowheads="1"/>
          </p:cNvSpPr>
          <p:nvPr>
            <p:ph type="title"/>
          </p:nvPr>
        </p:nvSpPr>
        <p:spPr/>
        <p:txBody>
          <a:bodyPr/>
          <a:lstStyle/>
          <a:p>
            <a:endParaRPr lang="zh-CN" altLang="en-US"/>
          </a:p>
        </p:txBody>
      </p:sp>
      <p:sp>
        <p:nvSpPr>
          <p:cNvPr id="261123" name="Text Box 3"/>
          <p:cNvSpPr txBox="1">
            <a:spLocks noChangeArrowheads="1"/>
          </p:cNvSpPr>
          <p:nvPr/>
        </p:nvSpPr>
        <p:spPr bwMode="auto">
          <a:xfrm>
            <a:off x="323850" y="1341438"/>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en-US" altLang="zh-CN" sz="2800">
                <a:solidFill>
                  <a:srgbClr val="0033CC"/>
                </a:solidFill>
                <a:latin typeface="楷体_GB2312" pitchFamily="49" charset="-122"/>
                <a:ea typeface="楷体_GB2312" pitchFamily="49" charset="-122"/>
              </a:rPr>
              <a:t>(3)</a:t>
            </a:r>
            <a:r>
              <a:rPr lang="zh-CN" altLang="en-US" sz="2800">
                <a:solidFill>
                  <a:srgbClr val="0033CC"/>
                </a:solidFill>
                <a:latin typeface="楷体_GB2312" pitchFamily="49" charset="-122"/>
                <a:ea typeface="楷体_GB2312" pitchFamily="49" charset="-122"/>
              </a:rPr>
              <a:t>约束条件：</a:t>
            </a:r>
            <a:r>
              <a:rPr lang="zh-CN" altLang="en-US" sz="2800">
                <a:solidFill>
                  <a:schemeClr val="tx1"/>
                </a:solidFill>
                <a:latin typeface="楷体_GB2312" pitchFamily="49" charset="-122"/>
                <a:ea typeface="楷体_GB2312" pitchFamily="49" charset="-122"/>
              </a:rPr>
              <a:t>由约束项相加所构成的值为 </a:t>
            </a:r>
            <a:r>
              <a:rPr lang="en-US" altLang="zh-CN" sz="2800">
                <a:solidFill>
                  <a:schemeClr val="tx1"/>
                </a:solidFill>
                <a:latin typeface="楷体_GB2312" pitchFamily="49" charset="-122"/>
                <a:ea typeface="楷体_GB2312" pitchFamily="49" charset="-122"/>
              </a:rPr>
              <a:t>0 </a:t>
            </a:r>
            <a:r>
              <a:rPr lang="zh-CN" altLang="en-US" sz="2800">
                <a:solidFill>
                  <a:schemeClr val="tx1"/>
                </a:solidFill>
                <a:latin typeface="楷体_GB2312" pitchFamily="49" charset="-122"/>
                <a:ea typeface="楷体_GB2312" pitchFamily="49" charset="-122"/>
              </a:rPr>
              <a:t>的逻辑表达式。</a:t>
            </a:r>
          </a:p>
        </p:txBody>
      </p:sp>
      <p:graphicFrame>
        <p:nvGraphicFramePr>
          <p:cNvPr id="261124" name="Object 4"/>
          <p:cNvGraphicFramePr>
            <a:graphicFrameLocks noChangeAspect="1"/>
          </p:cNvGraphicFramePr>
          <p:nvPr/>
        </p:nvGraphicFramePr>
        <p:xfrm>
          <a:off x="2555875" y="2349500"/>
          <a:ext cx="5632450" cy="515938"/>
        </p:xfrm>
        <a:graphic>
          <a:graphicData uri="http://schemas.openxmlformats.org/presentationml/2006/ole">
            <mc:AlternateContent xmlns:mc="http://schemas.openxmlformats.org/markup-compatibility/2006">
              <mc:Choice xmlns:v="urn:schemas-microsoft-com:vml" Requires="v">
                <p:oleObj spid="_x0000_s261133" name="Equation" r:id="rId3" imgW="2806560" imgH="228600" progId="Equation.3">
                  <p:embed/>
                </p:oleObj>
              </mc:Choice>
              <mc:Fallback>
                <p:oleObj name="Equation" r:id="rId3" imgW="28065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349500"/>
                        <a:ext cx="5632450" cy="5159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5" name="Text Box 5"/>
          <p:cNvSpPr txBox="1">
            <a:spLocks noChangeArrowheads="1"/>
          </p:cNvSpPr>
          <p:nvPr/>
        </p:nvSpPr>
        <p:spPr bwMode="auto">
          <a:xfrm>
            <a:off x="727075" y="2349500"/>
            <a:ext cx="25828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00000"/>
              </a:lnSpc>
              <a:spcBef>
                <a:spcPct val="0"/>
              </a:spcBef>
              <a:buSzTx/>
            </a:pPr>
            <a:r>
              <a:rPr lang="zh-CN" altLang="en-US" sz="2800">
                <a:solidFill>
                  <a:srgbClr val="FF0066"/>
                </a:solidFill>
              </a:rPr>
              <a:t>约束条件：</a:t>
            </a:r>
          </a:p>
        </p:txBody>
      </p:sp>
      <p:sp>
        <p:nvSpPr>
          <p:cNvPr id="261126" name="Text Box 6"/>
          <p:cNvSpPr txBox="1">
            <a:spLocks noChangeArrowheads="1"/>
          </p:cNvSpPr>
          <p:nvPr/>
        </p:nvSpPr>
        <p:spPr bwMode="auto">
          <a:xfrm>
            <a:off x="1471613" y="3049588"/>
            <a:ext cx="1122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00000"/>
              </a:lnSpc>
              <a:spcBef>
                <a:spcPct val="0"/>
              </a:spcBef>
              <a:buSzTx/>
            </a:pPr>
            <a:r>
              <a:rPr lang="zh-CN" altLang="en-US" sz="2800">
                <a:solidFill>
                  <a:schemeClr val="tx1"/>
                </a:solidFill>
              </a:rPr>
              <a:t>或</a:t>
            </a:r>
          </a:p>
        </p:txBody>
      </p:sp>
      <p:graphicFrame>
        <p:nvGraphicFramePr>
          <p:cNvPr id="261127" name="Object 7"/>
          <p:cNvGraphicFramePr>
            <a:graphicFrameLocks noChangeAspect="1"/>
          </p:cNvGraphicFramePr>
          <p:nvPr/>
        </p:nvGraphicFramePr>
        <p:xfrm>
          <a:off x="2652713" y="3006725"/>
          <a:ext cx="3400425" cy="614363"/>
        </p:xfrm>
        <a:graphic>
          <a:graphicData uri="http://schemas.openxmlformats.org/presentationml/2006/ole">
            <mc:AlternateContent xmlns:mc="http://schemas.openxmlformats.org/markup-compatibility/2006">
              <mc:Choice xmlns:v="urn:schemas-microsoft-com:vml" Requires="v">
                <p:oleObj spid="_x0000_s261134" name="Equation" r:id="rId5" imgW="1473120" imgH="266400" progId="Equation.3">
                  <p:embed/>
                </p:oleObj>
              </mc:Choice>
              <mc:Fallback>
                <p:oleObj name="Equation" r:id="rId5" imgW="1473120" imgH="266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713" y="3006725"/>
                        <a:ext cx="3400425" cy="6143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8" name="Text Box 8"/>
          <p:cNvSpPr txBox="1">
            <a:spLocks noChangeArrowheads="1"/>
          </p:cNvSpPr>
          <p:nvPr/>
        </p:nvSpPr>
        <p:spPr bwMode="auto">
          <a:xfrm>
            <a:off x="111125" y="4076700"/>
            <a:ext cx="86375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0"/>
              </a:spcBef>
              <a:defRPr kumimoji="1" sz="2400">
                <a:solidFill>
                  <a:schemeClr val="tx1"/>
                </a:solidFill>
                <a:latin typeface="Times New Roman" pitchFamily="18" charset="0"/>
                <a:ea typeface="宋体" pitchFamily="2" charset="-122"/>
              </a:defRPr>
            </a:lvl1pPr>
            <a:lvl2pPr marL="179388" algn="l" eaLnBrk="0" hangingPunct="0">
              <a:spcBef>
                <a:spcPct val="0"/>
              </a:spcBef>
              <a:defRPr kumimoji="1" sz="2400">
                <a:solidFill>
                  <a:schemeClr val="tx1"/>
                </a:solidFill>
                <a:latin typeface="Times New Roman" pitchFamily="18" charset="0"/>
                <a:ea typeface="宋体" pitchFamily="2" charset="-122"/>
              </a:defRPr>
            </a:lvl2pPr>
            <a:lvl3pPr algn="l" eaLnBrk="0" hangingPunct="0">
              <a:spcBef>
                <a:spcPct val="0"/>
              </a:spcBef>
              <a:defRPr kumimoji="1" sz="2400">
                <a:solidFill>
                  <a:schemeClr val="tx1"/>
                </a:solidFill>
                <a:latin typeface="Times New Roman" pitchFamily="18" charset="0"/>
                <a:ea typeface="宋体" pitchFamily="2" charset="-122"/>
              </a:defRPr>
            </a:lvl3pPr>
            <a:lvl4pPr algn="l" eaLnBrk="0" hangingPunct="0">
              <a:spcBef>
                <a:spcPct val="0"/>
              </a:spcBef>
              <a:defRPr kumimoji="1" sz="2400">
                <a:solidFill>
                  <a:schemeClr val="tx1"/>
                </a:solidFill>
                <a:latin typeface="Times New Roman" pitchFamily="18" charset="0"/>
                <a:ea typeface="宋体" pitchFamily="2" charset="-122"/>
              </a:defRPr>
            </a:lvl4pPr>
            <a:lvl5pPr algn="l" eaLnBrk="0" hangingPunct="0">
              <a:spcBef>
                <a:spcPct val="0"/>
              </a:spcBef>
              <a:defRPr kumimoji="1" sz="2400">
                <a:solidFill>
                  <a:schemeClr val="tx1"/>
                </a:solidFill>
                <a:latin typeface="Times New Roman" pitchFamily="18" charset="0"/>
                <a:ea typeface="宋体" pitchFamily="2" charset="-122"/>
              </a:defRPr>
            </a:lvl5pPr>
            <a:lvl6pP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1" eaLnBrk="1" hangingPunct="1">
              <a:lnSpc>
                <a:spcPct val="100000"/>
              </a:lnSpc>
              <a:buSzTx/>
            </a:pPr>
            <a:r>
              <a:rPr kumimoji="0" lang="en-US" altLang="zh-CN" sz="2800">
                <a:latin typeface="楷体_GB2312" pitchFamily="49" charset="-122"/>
                <a:ea typeface="楷体_GB2312" pitchFamily="49" charset="-122"/>
              </a:rPr>
              <a:t>(4)</a:t>
            </a:r>
            <a:r>
              <a:rPr kumimoji="0" lang="zh-CN" altLang="en-US" sz="2800">
                <a:latin typeface="楷体_GB2312" pitchFamily="49" charset="-122"/>
                <a:ea typeface="楷体_GB2312" pitchFamily="49" charset="-122"/>
              </a:rPr>
              <a:t>任意项</a:t>
            </a:r>
            <a:r>
              <a:rPr kumimoji="0" lang="en-US" altLang="zh-CN" sz="2800">
                <a:latin typeface="楷体_GB2312" pitchFamily="49" charset="-122"/>
                <a:ea typeface="楷体_GB2312" pitchFamily="49" charset="-122"/>
              </a:rPr>
              <a:t>:</a:t>
            </a:r>
            <a:r>
              <a:rPr kumimoji="0" lang="zh-CN" altLang="en-US" sz="2800">
                <a:latin typeface="楷体_GB2312" pitchFamily="49" charset="-122"/>
                <a:ea typeface="楷体_GB2312" pitchFamily="49" charset="-122"/>
              </a:rPr>
              <a:t>有时某些最小项的取值是</a:t>
            </a:r>
            <a:r>
              <a:rPr kumimoji="0" lang="en-US" altLang="zh-CN" sz="2800">
                <a:latin typeface="楷体_GB2312" pitchFamily="49" charset="-122"/>
                <a:ea typeface="楷体_GB2312" pitchFamily="49" charset="-122"/>
              </a:rPr>
              <a:t>1</a:t>
            </a:r>
            <a:r>
              <a:rPr kumimoji="0" lang="zh-CN" altLang="en-US" sz="2800">
                <a:latin typeface="楷体_GB2312" pitchFamily="49" charset="-122"/>
                <a:ea typeface="楷体_GB2312" pitchFamily="49" charset="-122"/>
              </a:rPr>
              <a:t>或是</a:t>
            </a:r>
            <a:r>
              <a:rPr kumimoji="0" lang="en-US" altLang="zh-CN" sz="2800">
                <a:latin typeface="楷体_GB2312" pitchFamily="49" charset="-122"/>
                <a:ea typeface="楷体_GB2312" pitchFamily="49" charset="-122"/>
              </a:rPr>
              <a:t>0</a:t>
            </a:r>
            <a:r>
              <a:rPr kumimoji="0" lang="zh-CN" altLang="en-US" sz="2800">
                <a:latin typeface="楷体_GB2312" pitchFamily="49" charset="-122"/>
                <a:ea typeface="楷体_GB2312" pitchFamily="49" charset="-122"/>
              </a:rPr>
              <a:t>，对逻辑关系没有影响，这种最小项称为任意项。</a:t>
            </a:r>
          </a:p>
        </p:txBody>
      </p:sp>
      <p:sp>
        <p:nvSpPr>
          <p:cNvPr id="261129" name="Text Box 9"/>
          <p:cNvSpPr txBox="1">
            <a:spLocks noChangeArrowheads="1"/>
          </p:cNvSpPr>
          <p:nvPr/>
        </p:nvSpPr>
        <p:spPr bwMode="auto">
          <a:xfrm>
            <a:off x="111125" y="5084763"/>
            <a:ext cx="86375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0"/>
              </a:spcBef>
              <a:defRPr kumimoji="1" sz="2400">
                <a:solidFill>
                  <a:schemeClr val="tx1"/>
                </a:solidFill>
                <a:latin typeface="Times New Roman" pitchFamily="18" charset="0"/>
                <a:ea typeface="宋体" pitchFamily="2" charset="-122"/>
              </a:defRPr>
            </a:lvl1pPr>
            <a:lvl2pPr marL="179388" algn="l" eaLnBrk="0" hangingPunct="0">
              <a:spcBef>
                <a:spcPct val="0"/>
              </a:spcBef>
              <a:defRPr kumimoji="1" sz="2400">
                <a:solidFill>
                  <a:schemeClr val="tx1"/>
                </a:solidFill>
                <a:latin typeface="Times New Roman" pitchFamily="18" charset="0"/>
                <a:ea typeface="宋体" pitchFamily="2" charset="-122"/>
              </a:defRPr>
            </a:lvl2pPr>
            <a:lvl3pPr algn="l" eaLnBrk="0" hangingPunct="0">
              <a:spcBef>
                <a:spcPct val="0"/>
              </a:spcBef>
              <a:defRPr kumimoji="1" sz="2400">
                <a:solidFill>
                  <a:schemeClr val="tx1"/>
                </a:solidFill>
                <a:latin typeface="Times New Roman" pitchFamily="18" charset="0"/>
                <a:ea typeface="宋体" pitchFamily="2" charset="-122"/>
              </a:defRPr>
            </a:lvl3pPr>
            <a:lvl4pPr algn="l" eaLnBrk="0" hangingPunct="0">
              <a:spcBef>
                <a:spcPct val="0"/>
              </a:spcBef>
              <a:defRPr kumimoji="1" sz="2400">
                <a:solidFill>
                  <a:schemeClr val="tx1"/>
                </a:solidFill>
                <a:latin typeface="Times New Roman" pitchFamily="18" charset="0"/>
                <a:ea typeface="宋体" pitchFamily="2" charset="-122"/>
              </a:defRPr>
            </a:lvl4pPr>
            <a:lvl5pPr algn="l" eaLnBrk="0" hangingPunct="0">
              <a:spcBef>
                <a:spcPct val="0"/>
              </a:spcBef>
              <a:defRPr kumimoji="1" sz="2400">
                <a:solidFill>
                  <a:schemeClr val="tx1"/>
                </a:solidFill>
                <a:latin typeface="Times New Roman" pitchFamily="18" charset="0"/>
                <a:ea typeface="宋体" pitchFamily="2" charset="-122"/>
              </a:defRPr>
            </a:lvl5pPr>
            <a:lvl6pP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1" eaLnBrk="1" hangingPunct="1">
              <a:lnSpc>
                <a:spcPct val="100000"/>
              </a:lnSpc>
              <a:buSzTx/>
            </a:pPr>
            <a:r>
              <a:rPr kumimoji="0" lang="en-US" altLang="zh-CN" sz="2800">
                <a:latin typeface="楷体_GB2312" pitchFamily="49" charset="-122"/>
                <a:ea typeface="楷体_GB2312" pitchFamily="49" charset="-122"/>
              </a:rPr>
              <a:t>(5)</a:t>
            </a:r>
            <a:r>
              <a:rPr kumimoji="0" lang="zh-CN" altLang="en-US" sz="2800">
                <a:latin typeface="楷体_GB2312" pitchFamily="49" charset="-122"/>
                <a:ea typeface="楷体_GB2312" pitchFamily="49" charset="-122"/>
              </a:rPr>
              <a:t>无关项：约束项和任意项统称为无关项。</a:t>
            </a:r>
          </a:p>
          <a:p>
            <a:pPr lvl="1" eaLnBrk="1" hangingPunct="1">
              <a:lnSpc>
                <a:spcPct val="100000"/>
              </a:lnSpc>
              <a:buSzTx/>
            </a:pPr>
            <a:r>
              <a:rPr kumimoji="0" lang="zh-CN" altLang="en-US" sz="2800">
                <a:latin typeface="楷体_GB2312" pitchFamily="49" charset="-122"/>
                <a:ea typeface="楷体_GB2312" pitchFamily="49" charset="-122"/>
              </a:rPr>
              <a:t>无关项在真值表和卡诺图上用叉号</a:t>
            </a:r>
            <a:r>
              <a:rPr kumimoji="0" lang="en-US" altLang="zh-CN" sz="2800">
                <a:latin typeface="楷体_GB2312" pitchFamily="49" charset="-122"/>
                <a:ea typeface="楷体_GB2312" pitchFamily="49" charset="-122"/>
              </a:rPr>
              <a:t>(╳)</a:t>
            </a:r>
            <a:r>
              <a:rPr kumimoji="0" lang="zh-CN" altLang="en-US" sz="2800">
                <a:latin typeface="楷体_GB2312" pitchFamily="49" charset="-122"/>
                <a:ea typeface="楷体_GB2312" pitchFamily="49" charset="-122"/>
              </a:rPr>
              <a:t>表示。</a:t>
            </a:r>
          </a:p>
        </p:txBody>
      </p:sp>
      <p:sp>
        <p:nvSpPr>
          <p:cNvPr id="261130" name="AutoShape 10">
            <a:hlinkClick r:id="rId7"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61123"/>
                                        </p:tgtEl>
                                        <p:attrNameLst>
                                          <p:attrName>style.visibility</p:attrName>
                                        </p:attrNameLst>
                                      </p:cBhvr>
                                      <p:to>
                                        <p:strVal val="visible"/>
                                      </p:to>
                                    </p:set>
                                    <p:animEffect transition="in" filter="wipe(left)">
                                      <p:cBhvr>
                                        <p:cTn id="7" dur="75"/>
                                        <p:tgtEl>
                                          <p:spTgt spid="261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5">
                                            <p:txEl>
                                              <p:pRg st="0" end="0"/>
                                            </p:txEl>
                                          </p:spTgt>
                                        </p:tgtEl>
                                        <p:attrNameLst>
                                          <p:attrName>style.visibility</p:attrName>
                                        </p:attrNameLst>
                                      </p:cBhvr>
                                      <p:to>
                                        <p:strVal val="visible"/>
                                      </p:to>
                                    </p:set>
                                    <p:animEffect transition="in" filter="wipe(left)">
                                      <p:cBhvr>
                                        <p:cTn id="12" dur="1000"/>
                                        <p:tgtEl>
                                          <p:spTgt spid="261125">
                                            <p:txEl>
                                              <p:pRg st="0" end="0"/>
                                            </p:txEl>
                                          </p:spTgt>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261124"/>
                                        </p:tgtEl>
                                        <p:attrNameLst>
                                          <p:attrName>style.visibility</p:attrName>
                                        </p:attrNameLst>
                                      </p:cBhvr>
                                      <p:to>
                                        <p:strVal val="visible"/>
                                      </p:to>
                                    </p:set>
                                    <p:animEffect transition="in" filter="wipe(left)">
                                      <p:cBhvr>
                                        <p:cTn id="16" dur="2000"/>
                                        <p:tgtEl>
                                          <p:spTgt spid="2611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61126"/>
                                        </p:tgtEl>
                                        <p:attrNameLst>
                                          <p:attrName>style.visibility</p:attrName>
                                        </p:attrNameLst>
                                      </p:cBhvr>
                                      <p:to>
                                        <p:strVal val="visible"/>
                                      </p:to>
                                    </p:set>
                                    <p:animEffect transition="in" filter="dissolve">
                                      <p:cBhvr>
                                        <p:cTn id="21" dur="500"/>
                                        <p:tgtEl>
                                          <p:spTgt spid="261126"/>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61127"/>
                                        </p:tgtEl>
                                        <p:attrNameLst>
                                          <p:attrName>style.visibility</p:attrName>
                                        </p:attrNameLst>
                                      </p:cBhvr>
                                      <p:to>
                                        <p:strVal val="visible"/>
                                      </p:to>
                                    </p:set>
                                    <p:animEffect transition="in" filter="wipe(left)">
                                      <p:cBhvr>
                                        <p:cTn id="25" dur="2000"/>
                                        <p:tgtEl>
                                          <p:spTgt spid="2611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261128"/>
                                        </p:tgtEl>
                                        <p:attrNameLst>
                                          <p:attrName>style.visibility</p:attrName>
                                        </p:attrNameLst>
                                      </p:cBhvr>
                                      <p:to>
                                        <p:strVal val="visible"/>
                                      </p:to>
                                    </p:set>
                                    <p:animEffect transition="in" filter="wipe(left)">
                                      <p:cBhvr>
                                        <p:cTn id="30" dur="75"/>
                                        <p:tgtEl>
                                          <p:spTgt spid="2611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261129"/>
                                        </p:tgtEl>
                                        <p:attrNameLst>
                                          <p:attrName>style.visibility</p:attrName>
                                        </p:attrNameLst>
                                      </p:cBhvr>
                                      <p:to>
                                        <p:strVal val="visible"/>
                                      </p:to>
                                    </p:set>
                                    <p:animEffect transition="in" filter="wipe(left)">
                                      <p:cBhvr>
                                        <p:cTn id="35" dur="75"/>
                                        <p:tgtEl>
                                          <p:spTgt spid="26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autoUpdateAnimBg="0"/>
      <p:bldP spid="261125" grpId="0" build="p" autoUpdateAnimBg="0"/>
      <p:bldP spid="261126" grpId="0" autoUpdateAnimBg="0"/>
      <p:bldP spid="261128" grpId="0" autoUpdateAnimBg="0"/>
      <p:bldP spid="261129"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rrowheads="1"/>
          </p:cNvSpPr>
          <p:nvPr>
            <p:ph type="title"/>
          </p:nvPr>
        </p:nvSpPr>
        <p:spPr/>
        <p:txBody>
          <a:bodyPr/>
          <a:lstStyle/>
          <a:p>
            <a:endParaRPr lang="zh-CN" altLang="en-US"/>
          </a:p>
        </p:txBody>
      </p:sp>
      <p:sp>
        <p:nvSpPr>
          <p:cNvPr id="262147" name="Rectangle 3"/>
          <p:cNvSpPr>
            <a:spLocks noGrp="1" noRot="1" noChangeArrowheads="1"/>
          </p:cNvSpPr>
          <p:nvPr>
            <p:ph type="body" idx="1"/>
          </p:nvPr>
        </p:nvSpPr>
        <p:spPr/>
        <p:txBody>
          <a:bodyPr/>
          <a:lstStyle/>
          <a:p>
            <a:pPr lvl="1">
              <a:buFont typeface="Wingdings" pitchFamily="2" charset="2"/>
              <a:buNone/>
            </a:pPr>
            <a:r>
              <a:rPr lang="en-US" altLang="zh-CN" b="1"/>
              <a:t>(6)</a:t>
            </a:r>
            <a:r>
              <a:rPr lang="zh-CN" altLang="en-US" b="1"/>
              <a:t>无关项在逻辑函数化简中的作用。</a:t>
            </a:r>
          </a:p>
          <a:p>
            <a:pPr lvl="1">
              <a:buFont typeface="Wingdings" pitchFamily="2" charset="2"/>
              <a:buNone/>
            </a:pPr>
            <a:r>
              <a:rPr lang="zh-CN" altLang="en-US" b="1"/>
              <a:t>对带无关项的逻辑函数进行化简时，可将合并到包围圈中的无关项视为</a:t>
            </a:r>
            <a:r>
              <a:rPr lang="en-US" altLang="zh-CN" b="1"/>
              <a:t>1</a:t>
            </a:r>
            <a:r>
              <a:rPr lang="zh-CN" altLang="en-US" b="1"/>
              <a:t>，包围圈以外的无关项视为</a:t>
            </a:r>
            <a:r>
              <a:rPr lang="en-US" altLang="zh-CN" b="1"/>
              <a:t>0</a:t>
            </a:r>
            <a:r>
              <a:rPr lang="zh-CN" altLang="en-US" b="1"/>
              <a:t>进行化简。</a:t>
            </a:r>
          </a:p>
          <a:p>
            <a:pPr lvl="1">
              <a:buFont typeface="Wingdings" pitchFamily="2" charset="2"/>
              <a:buNone/>
            </a:pPr>
            <a:r>
              <a:rPr lang="zh-CN" altLang="en-US" b="1"/>
              <a:t>究竟把无关项作为</a:t>
            </a:r>
            <a:r>
              <a:rPr lang="en-US" altLang="zh-CN" b="1"/>
              <a:t>1</a:t>
            </a:r>
            <a:r>
              <a:rPr lang="zh-CN" altLang="en-US" b="1"/>
              <a:t>还是作为</a:t>
            </a:r>
            <a:r>
              <a:rPr lang="en-US" altLang="zh-CN" b="1"/>
              <a:t>0</a:t>
            </a:r>
            <a:r>
              <a:rPr lang="zh-CN" altLang="en-US" b="1"/>
              <a:t>，应以得到的包围圈最大且包围圈个数最少为原则。</a:t>
            </a:r>
          </a:p>
          <a:p>
            <a:pPr>
              <a:buFont typeface="Wingdings" pitchFamily="2" charset="2"/>
              <a:buNone/>
            </a:pPr>
            <a:endParaRPr lang="zh-CN" altLang="en-US" b="1"/>
          </a:p>
        </p:txBody>
      </p:sp>
      <p:sp>
        <p:nvSpPr>
          <p:cNvPr id="262148" name="AutoShape 4">
            <a:hlinkClick r:id="rId2"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rrowheads="1"/>
          </p:cNvSpPr>
          <p:nvPr>
            <p:ph type="title"/>
          </p:nvPr>
        </p:nvSpPr>
        <p:spPr/>
        <p:txBody>
          <a:bodyPr/>
          <a:lstStyle/>
          <a:p>
            <a:r>
              <a:rPr lang="en-US" altLang="zh-CN" b="1"/>
              <a:t>【</a:t>
            </a:r>
            <a:r>
              <a:rPr lang="zh-CN" altLang="en-US" b="1"/>
              <a:t>例</a:t>
            </a:r>
            <a:r>
              <a:rPr lang="en-US" altLang="zh-CN" b="1"/>
              <a:t>1-23】</a:t>
            </a:r>
            <a:r>
              <a:rPr lang="zh-CN" altLang="en-US" b="1"/>
              <a:t>用卡诺图化简</a:t>
            </a:r>
          </a:p>
        </p:txBody>
      </p:sp>
      <p:sp>
        <p:nvSpPr>
          <p:cNvPr id="263171" name="Rectangle 3"/>
          <p:cNvSpPr>
            <a:spLocks noChangeArrowheads="1"/>
          </p:cNvSpPr>
          <p:nvPr/>
        </p:nvSpPr>
        <p:spPr bwMode="auto">
          <a:xfrm>
            <a:off x="0" y="3190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3172" name="Object 4"/>
          <p:cNvGraphicFramePr>
            <a:graphicFrameLocks noChangeAspect="1"/>
          </p:cNvGraphicFramePr>
          <p:nvPr/>
        </p:nvGraphicFramePr>
        <p:xfrm>
          <a:off x="395288" y="1830388"/>
          <a:ext cx="4608512" cy="1096962"/>
        </p:xfrm>
        <a:graphic>
          <a:graphicData uri="http://schemas.openxmlformats.org/presentationml/2006/ole">
            <mc:AlternateContent xmlns:mc="http://schemas.openxmlformats.org/markup-compatibility/2006">
              <mc:Choice xmlns:v="urn:schemas-microsoft-com:vml" Requires="v">
                <p:oleObj spid="_x0000_s263183" name="公式" r:id="rId3" imgW="2120900" imgH="482600" progId="Equation.3">
                  <p:embed/>
                </p:oleObj>
              </mc:Choice>
              <mc:Fallback>
                <p:oleObj name="公式" r:id="rId3" imgW="21209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830388"/>
                        <a:ext cx="4608512"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9" name="Picture 291" descr="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1196975"/>
            <a:ext cx="3276600" cy="3311525"/>
          </a:xfrm>
          <a:prstGeom prst="rect">
            <a:avLst/>
          </a:prstGeom>
          <a:noFill/>
          <a:extLst>
            <a:ext uri="{909E8E84-426E-40DD-AFC4-6F175D3DCCD1}">
              <a14:hiddenFill xmlns:a14="http://schemas.microsoft.com/office/drawing/2010/main">
                <a:solidFill>
                  <a:srgbClr val="FFFFFF"/>
                </a:solidFill>
              </a14:hiddenFill>
            </a:ext>
          </a:extLst>
        </p:spPr>
      </p:pic>
      <p:sp>
        <p:nvSpPr>
          <p:cNvPr id="263174" name="Freeform 6"/>
          <p:cNvSpPr>
            <a:spLocks/>
          </p:cNvSpPr>
          <p:nvPr/>
        </p:nvSpPr>
        <p:spPr bwMode="auto">
          <a:xfrm>
            <a:off x="8172450" y="1914525"/>
            <a:ext cx="514350" cy="488950"/>
          </a:xfrm>
          <a:custGeom>
            <a:avLst/>
            <a:gdLst>
              <a:gd name="T0" fmla="*/ 324 w 324"/>
              <a:gd name="T1" fmla="*/ 204 h 308"/>
              <a:gd name="T2" fmla="*/ 253 w 324"/>
              <a:gd name="T3" fmla="*/ 259 h 308"/>
              <a:gd name="T4" fmla="*/ 109 w 324"/>
              <a:gd name="T5" fmla="*/ 308 h 308"/>
              <a:gd name="T6" fmla="*/ 13 w 324"/>
              <a:gd name="T7" fmla="*/ 260 h 308"/>
              <a:gd name="T8" fmla="*/ 32 w 324"/>
              <a:gd name="T9" fmla="*/ 126 h 308"/>
              <a:gd name="T10" fmla="*/ 141 w 324"/>
              <a:gd name="T11" fmla="*/ 25 h 308"/>
              <a:gd name="T12" fmla="*/ 164 w 324"/>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24" h="308">
                <a:moveTo>
                  <a:pt x="324" y="204"/>
                </a:moveTo>
                <a:cubicBezTo>
                  <a:pt x="314" y="213"/>
                  <a:pt x="289" y="242"/>
                  <a:pt x="253" y="259"/>
                </a:cubicBezTo>
                <a:cubicBezTo>
                  <a:pt x="217" y="276"/>
                  <a:pt x="149" y="308"/>
                  <a:pt x="109" y="308"/>
                </a:cubicBezTo>
                <a:cubicBezTo>
                  <a:pt x="69" y="308"/>
                  <a:pt x="26" y="291"/>
                  <a:pt x="13" y="260"/>
                </a:cubicBezTo>
                <a:cubicBezTo>
                  <a:pt x="0" y="230"/>
                  <a:pt x="10" y="165"/>
                  <a:pt x="32" y="126"/>
                </a:cubicBezTo>
                <a:cubicBezTo>
                  <a:pt x="54" y="87"/>
                  <a:pt x="119" y="46"/>
                  <a:pt x="141" y="25"/>
                </a:cubicBezTo>
                <a:cubicBezTo>
                  <a:pt x="163" y="4"/>
                  <a:pt x="159" y="5"/>
                  <a:pt x="164" y="0"/>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5" name="Freeform 7"/>
          <p:cNvSpPr>
            <a:spLocks/>
          </p:cNvSpPr>
          <p:nvPr/>
        </p:nvSpPr>
        <p:spPr bwMode="auto">
          <a:xfrm>
            <a:off x="6103938" y="1843088"/>
            <a:ext cx="484187" cy="512762"/>
          </a:xfrm>
          <a:custGeom>
            <a:avLst/>
            <a:gdLst>
              <a:gd name="T0" fmla="*/ 212 w 305"/>
              <a:gd name="T1" fmla="*/ 0 h 323"/>
              <a:gd name="T2" fmla="*/ 257 w 305"/>
              <a:gd name="T3" fmla="*/ 70 h 323"/>
              <a:gd name="T4" fmla="*/ 305 w 305"/>
              <a:gd name="T5" fmla="*/ 214 h 323"/>
              <a:gd name="T6" fmla="*/ 257 w 305"/>
              <a:gd name="T7" fmla="*/ 310 h 323"/>
              <a:gd name="T8" fmla="*/ 122 w 305"/>
              <a:gd name="T9" fmla="*/ 291 h 323"/>
              <a:gd name="T10" fmla="*/ 21 w 305"/>
              <a:gd name="T11" fmla="*/ 181 h 323"/>
              <a:gd name="T12" fmla="*/ 0 w 305"/>
              <a:gd name="T13" fmla="*/ 133 h 323"/>
            </a:gdLst>
            <a:ahLst/>
            <a:cxnLst>
              <a:cxn ang="0">
                <a:pos x="T0" y="T1"/>
              </a:cxn>
              <a:cxn ang="0">
                <a:pos x="T2" y="T3"/>
              </a:cxn>
              <a:cxn ang="0">
                <a:pos x="T4" y="T5"/>
              </a:cxn>
              <a:cxn ang="0">
                <a:pos x="T6" y="T7"/>
              </a:cxn>
              <a:cxn ang="0">
                <a:pos x="T8" y="T9"/>
              </a:cxn>
              <a:cxn ang="0">
                <a:pos x="T10" y="T11"/>
              </a:cxn>
              <a:cxn ang="0">
                <a:pos x="T12" y="T13"/>
              </a:cxn>
            </a:cxnLst>
            <a:rect l="0" t="0" r="r" b="b"/>
            <a:pathLst>
              <a:path w="305" h="323">
                <a:moveTo>
                  <a:pt x="212" y="0"/>
                </a:moveTo>
                <a:cubicBezTo>
                  <a:pt x="219" y="13"/>
                  <a:pt x="241" y="34"/>
                  <a:pt x="257" y="70"/>
                </a:cubicBezTo>
                <a:cubicBezTo>
                  <a:pt x="273" y="106"/>
                  <a:pt x="305" y="174"/>
                  <a:pt x="305" y="214"/>
                </a:cubicBezTo>
                <a:cubicBezTo>
                  <a:pt x="305" y="254"/>
                  <a:pt x="287" y="297"/>
                  <a:pt x="257" y="310"/>
                </a:cubicBezTo>
                <a:cubicBezTo>
                  <a:pt x="226" y="323"/>
                  <a:pt x="161" y="313"/>
                  <a:pt x="122" y="291"/>
                </a:cubicBezTo>
                <a:cubicBezTo>
                  <a:pt x="83" y="269"/>
                  <a:pt x="41" y="207"/>
                  <a:pt x="21" y="181"/>
                </a:cubicBezTo>
                <a:cubicBezTo>
                  <a:pt x="1" y="155"/>
                  <a:pt x="4" y="143"/>
                  <a:pt x="0" y="133"/>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6" name="Freeform 8"/>
          <p:cNvSpPr>
            <a:spLocks/>
          </p:cNvSpPr>
          <p:nvPr/>
        </p:nvSpPr>
        <p:spPr bwMode="auto">
          <a:xfrm>
            <a:off x="6156325" y="3933825"/>
            <a:ext cx="520700" cy="501650"/>
          </a:xfrm>
          <a:custGeom>
            <a:avLst/>
            <a:gdLst>
              <a:gd name="T0" fmla="*/ 0 w 328"/>
              <a:gd name="T1" fmla="*/ 175 h 316"/>
              <a:gd name="T2" fmla="*/ 72 w 328"/>
              <a:gd name="T3" fmla="*/ 80 h 316"/>
              <a:gd name="T4" fmla="*/ 205 w 328"/>
              <a:gd name="T5" fmla="*/ 7 h 316"/>
              <a:gd name="T6" fmla="*/ 308 w 328"/>
              <a:gd name="T7" fmla="*/ 38 h 316"/>
              <a:gd name="T8" fmla="*/ 313 w 328"/>
              <a:gd name="T9" fmla="*/ 173 h 316"/>
              <a:gd name="T10" fmla="*/ 223 w 328"/>
              <a:gd name="T11" fmla="*/ 292 h 316"/>
              <a:gd name="T12" fmla="*/ 204 w 328"/>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328" h="316">
                <a:moveTo>
                  <a:pt x="0" y="175"/>
                </a:moveTo>
                <a:cubicBezTo>
                  <a:pt x="12" y="158"/>
                  <a:pt x="38" y="108"/>
                  <a:pt x="72" y="80"/>
                </a:cubicBezTo>
                <a:cubicBezTo>
                  <a:pt x="106" y="52"/>
                  <a:pt x="166" y="14"/>
                  <a:pt x="205" y="7"/>
                </a:cubicBezTo>
                <a:cubicBezTo>
                  <a:pt x="245" y="0"/>
                  <a:pt x="290" y="10"/>
                  <a:pt x="308" y="38"/>
                </a:cubicBezTo>
                <a:cubicBezTo>
                  <a:pt x="326" y="65"/>
                  <a:pt x="328" y="131"/>
                  <a:pt x="313" y="173"/>
                </a:cubicBezTo>
                <a:cubicBezTo>
                  <a:pt x="298" y="216"/>
                  <a:pt x="241" y="268"/>
                  <a:pt x="223" y="292"/>
                </a:cubicBezTo>
                <a:cubicBezTo>
                  <a:pt x="205" y="316"/>
                  <a:pt x="208" y="311"/>
                  <a:pt x="204" y="316"/>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7" name="Freeform 9"/>
          <p:cNvSpPr>
            <a:spLocks/>
          </p:cNvSpPr>
          <p:nvPr/>
        </p:nvSpPr>
        <p:spPr bwMode="auto">
          <a:xfrm>
            <a:off x="8153400" y="3963988"/>
            <a:ext cx="522288" cy="471487"/>
          </a:xfrm>
          <a:custGeom>
            <a:avLst/>
            <a:gdLst>
              <a:gd name="T0" fmla="*/ 213 w 329"/>
              <a:gd name="T1" fmla="*/ 297 h 297"/>
              <a:gd name="T2" fmla="*/ 131 w 329"/>
              <a:gd name="T3" fmla="*/ 259 h 297"/>
              <a:gd name="T4" fmla="*/ 23 w 329"/>
              <a:gd name="T5" fmla="*/ 153 h 297"/>
              <a:gd name="T6" fmla="*/ 21 w 329"/>
              <a:gd name="T7" fmla="*/ 46 h 297"/>
              <a:gd name="T8" fmla="*/ 150 w 329"/>
              <a:gd name="T9" fmla="*/ 1 h 297"/>
              <a:gd name="T10" fmla="*/ 289 w 329"/>
              <a:gd name="T11" fmla="*/ 53 h 297"/>
              <a:gd name="T12" fmla="*/ 329 w 329"/>
              <a:gd name="T13" fmla="*/ 67 h 297"/>
            </a:gdLst>
            <a:ahLst/>
            <a:cxnLst>
              <a:cxn ang="0">
                <a:pos x="T0" y="T1"/>
              </a:cxn>
              <a:cxn ang="0">
                <a:pos x="T2" y="T3"/>
              </a:cxn>
              <a:cxn ang="0">
                <a:pos x="T4" y="T5"/>
              </a:cxn>
              <a:cxn ang="0">
                <a:pos x="T6" y="T7"/>
              </a:cxn>
              <a:cxn ang="0">
                <a:pos x="T8" y="T9"/>
              </a:cxn>
              <a:cxn ang="0">
                <a:pos x="T10" y="T11"/>
              </a:cxn>
              <a:cxn ang="0">
                <a:pos x="T12" y="T13"/>
              </a:cxn>
            </a:cxnLst>
            <a:rect l="0" t="0" r="r" b="b"/>
            <a:pathLst>
              <a:path w="329" h="297">
                <a:moveTo>
                  <a:pt x="213" y="297"/>
                </a:moveTo>
                <a:cubicBezTo>
                  <a:pt x="198" y="291"/>
                  <a:pt x="163" y="283"/>
                  <a:pt x="131" y="259"/>
                </a:cubicBezTo>
                <a:cubicBezTo>
                  <a:pt x="99" y="235"/>
                  <a:pt x="41" y="189"/>
                  <a:pt x="23" y="153"/>
                </a:cubicBezTo>
                <a:cubicBezTo>
                  <a:pt x="4" y="117"/>
                  <a:pt x="0" y="71"/>
                  <a:pt x="21" y="46"/>
                </a:cubicBezTo>
                <a:cubicBezTo>
                  <a:pt x="42" y="20"/>
                  <a:pt x="105" y="0"/>
                  <a:pt x="150" y="1"/>
                </a:cubicBezTo>
                <a:cubicBezTo>
                  <a:pt x="194" y="3"/>
                  <a:pt x="259" y="42"/>
                  <a:pt x="289" y="53"/>
                </a:cubicBezTo>
                <a:cubicBezTo>
                  <a:pt x="319" y="64"/>
                  <a:pt x="321" y="64"/>
                  <a:pt x="329" y="67"/>
                </a:cubicBezTo>
              </a:path>
            </a:pathLst>
          </a:custGeom>
          <a:noFill/>
          <a:ln w="38100" cap="flat" cmpd="sng">
            <a:solidFill>
              <a:srgbClr val="0066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8" name="Text Box 10"/>
          <p:cNvSpPr txBox="1">
            <a:spLocks noChangeArrowheads="1"/>
          </p:cNvSpPr>
          <p:nvPr/>
        </p:nvSpPr>
        <p:spPr bwMode="auto">
          <a:xfrm>
            <a:off x="827088" y="2997200"/>
            <a:ext cx="197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SzTx/>
            </a:pPr>
            <a:r>
              <a:rPr kumimoji="0" lang="zh-CN" altLang="en-US" sz="2800">
                <a:solidFill>
                  <a:schemeClr val="tx1"/>
                </a:solidFill>
                <a:latin typeface="Arial" charset="0"/>
                <a:ea typeface="楷体_GB2312" pitchFamily="49" charset="-122"/>
              </a:rPr>
              <a:t>化简结果：</a:t>
            </a:r>
          </a:p>
        </p:txBody>
      </p:sp>
      <p:graphicFrame>
        <p:nvGraphicFramePr>
          <p:cNvPr id="263179" name="Object 11"/>
          <p:cNvGraphicFramePr>
            <a:graphicFrameLocks noChangeAspect="1"/>
          </p:cNvGraphicFramePr>
          <p:nvPr/>
        </p:nvGraphicFramePr>
        <p:xfrm>
          <a:off x="755650" y="3573463"/>
          <a:ext cx="4129088" cy="1079500"/>
        </p:xfrm>
        <a:graphic>
          <a:graphicData uri="http://schemas.openxmlformats.org/presentationml/2006/ole">
            <mc:AlternateContent xmlns:mc="http://schemas.openxmlformats.org/markup-compatibility/2006">
              <mc:Choice xmlns:v="urn:schemas-microsoft-com:vml" Requires="v">
                <p:oleObj spid="_x0000_s263184" name="公式" r:id="rId6" imgW="1930320" imgH="482400" progId="Equation.3">
                  <p:embed/>
                </p:oleObj>
              </mc:Choice>
              <mc:Fallback>
                <p:oleObj name="公式" r:id="rId6" imgW="1930320" imgH="4824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3573463"/>
                        <a:ext cx="412908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180" name="AutoShape 12">
            <a:hlinkClick r:id="rId8" action="ppaction://hlinksldjump" highlightClick="1"/>
          </p:cNvPr>
          <p:cNvSpPr>
            <a:spLocks noChangeArrowheads="1"/>
          </p:cNvSpPr>
          <p:nvPr/>
        </p:nvSpPr>
        <p:spPr bwMode="auto">
          <a:xfrm>
            <a:off x="8101013" y="6570663"/>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3172"/>
                                        </p:tgtEl>
                                        <p:attrNameLst>
                                          <p:attrName>style.visibility</p:attrName>
                                        </p:attrNameLst>
                                      </p:cBhvr>
                                      <p:to>
                                        <p:strVal val="visible"/>
                                      </p:to>
                                    </p:set>
                                    <p:animEffect transition="in" filter="wipe(left)">
                                      <p:cBhvr>
                                        <p:cTn id="7" dur="1000"/>
                                        <p:tgtEl>
                                          <p:spTgt spid="263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1000"/>
                                        <p:tgtEl>
                                          <p:spTgt spid="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3175"/>
                                        </p:tgtEl>
                                        <p:attrNameLst>
                                          <p:attrName>style.visibility</p:attrName>
                                        </p:attrNameLst>
                                      </p:cBhvr>
                                      <p:to>
                                        <p:strVal val="visible"/>
                                      </p:to>
                                    </p:set>
                                    <p:animEffect transition="in" filter="dissolve">
                                      <p:cBhvr>
                                        <p:cTn id="17" dur="500"/>
                                        <p:tgtEl>
                                          <p:spTgt spid="263175"/>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63174"/>
                                        </p:tgtEl>
                                        <p:attrNameLst>
                                          <p:attrName>style.visibility</p:attrName>
                                        </p:attrNameLst>
                                      </p:cBhvr>
                                      <p:to>
                                        <p:strVal val="visible"/>
                                      </p:to>
                                    </p:set>
                                    <p:animEffect transition="in" filter="dissolve">
                                      <p:cBhvr>
                                        <p:cTn id="21" dur="500"/>
                                        <p:tgtEl>
                                          <p:spTgt spid="263174"/>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263176"/>
                                        </p:tgtEl>
                                        <p:attrNameLst>
                                          <p:attrName>style.visibility</p:attrName>
                                        </p:attrNameLst>
                                      </p:cBhvr>
                                      <p:to>
                                        <p:strVal val="visible"/>
                                      </p:to>
                                    </p:set>
                                    <p:animEffect transition="in" filter="dissolve">
                                      <p:cBhvr>
                                        <p:cTn id="25" dur="500"/>
                                        <p:tgtEl>
                                          <p:spTgt spid="263176"/>
                                        </p:tgtEl>
                                      </p:cBhvr>
                                    </p:animEffect>
                                  </p:childTnLst>
                                </p:cTn>
                              </p:par>
                            </p:childTnLst>
                          </p:cTn>
                        </p:par>
                        <p:par>
                          <p:cTn id="26" fill="hold" nodeType="afterGroup">
                            <p:stCondLst>
                              <p:cond delay="1500"/>
                            </p:stCondLst>
                            <p:childTnLst>
                              <p:par>
                                <p:cTn id="27" presetID="9" presetClass="entr" presetSubtype="0" fill="hold" grpId="0" nodeType="afterEffect">
                                  <p:stCondLst>
                                    <p:cond delay="0"/>
                                  </p:stCondLst>
                                  <p:childTnLst>
                                    <p:set>
                                      <p:cBhvr>
                                        <p:cTn id="28" dur="1" fill="hold">
                                          <p:stCondLst>
                                            <p:cond delay="0"/>
                                          </p:stCondLst>
                                        </p:cTn>
                                        <p:tgtEl>
                                          <p:spTgt spid="263177"/>
                                        </p:tgtEl>
                                        <p:attrNameLst>
                                          <p:attrName>style.visibility</p:attrName>
                                        </p:attrNameLst>
                                      </p:cBhvr>
                                      <p:to>
                                        <p:strVal val="visible"/>
                                      </p:to>
                                    </p:set>
                                    <p:animEffect transition="in" filter="dissolve">
                                      <p:cBhvr>
                                        <p:cTn id="29" dur="500"/>
                                        <p:tgtEl>
                                          <p:spTgt spid="263177"/>
                                        </p:tgtEl>
                                      </p:cBhvr>
                                    </p:animEffect>
                                  </p:child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263179"/>
                                        </p:tgtEl>
                                        <p:attrNameLst>
                                          <p:attrName>style.visibility</p:attrName>
                                        </p:attrNameLst>
                                      </p:cBhvr>
                                      <p:to>
                                        <p:strVal val="visible"/>
                                      </p:to>
                                    </p:set>
                                    <p:animEffect transition="in" filter="wipe(left)">
                                      <p:cBhvr>
                                        <p:cTn id="33" dur="1000"/>
                                        <p:tgtEl>
                                          <p:spTgt spid="263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4" grpId="0" animBg="1"/>
      <p:bldP spid="263175" grpId="0" animBg="1"/>
      <p:bldP spid="263176" grpId="0" animBg="1"/>
      <p:bldP spid="263177" grpId="0" animBg="1"/>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5000"/>
          </a:lnSpc>
          <a:spcBef>
            <a:spcPct val="40000"/>
          </a:spcBef>
          <a:spcAft>
            <a:spcPct val="0"/>
          </a:spcAft>
          <a:buClrTx/>
          <a:buSzPct val="85000"/>
          <a:buFontTx/>
          <a:buNone/>
          <a:tabLst/>
          <a:defRPr kumimoji="1" lang="en-US" sz="3200" b="1" i="0" u="none" strike="noStrike" cap="none" normalizeH="0" baseline="0" smtClean="0">
            <a:ln>
              <a:noFill/>
            </a:ln>
            <a:solidFill>
              <a:schemeClr val="folHlink"/>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5000"/>
          </a:lnSpc>
          <a:spcBef>
            <a:spcPct val="40000"/>
          </a:spcBef>
          <a:spcAft>
            <a:spcPct val="0"/>
          </a:spcAft>
          <a:buClrTx/>
          <a:buSzPct val="85000"/>
          <a:buFontTx/>
          <a:buNone/>
          <a:tabLst/>
          <a:defRPr kumimoji="1" lang="en-US" sz="3200" b="1" i="0" u="none" strike="noStrike" cap="none" normalizeH="0" baseline="0" smtClean="0">
            <a:ln>
              <a:noFill/>
            </a:ln>
            <a:solidFill>
              <a:schemeClr val="folHlink"/>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themeOverride>
</file>

<file path=docProps/app.xml><?xml version="1.0" encoding="utf-8"?>
<Properties xmlns="http://schemas.openxmlformats.org/officeDocument/2006/extended-properties" xmlns:vt="http://schemas.openxmlformats.org/officeDocument/2006/docPropsVTypes">
  <Template/>
  <TotalTime>34048</TotalTime>
  <Words>5879</Words>
  <Application>Microsoft Office PowerPoint</Application>
  <PresentationFormat>全屏显示(4:3)</PresentationFormat>
  <Paragraphs>1692</Paragraphs>
  <Slides>123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123</vt:i4>
      </vt:variant>
    </vt:vector>
  </HeadingPairs>
  <TitlesOfParts>
    <vt:vector size="138" baseType="lpstr">
      <vt:lpstr>Times New Roman</vt:lpstr>
      <vt:lpstr>宋体</vt:lpstr>
      <vt:lpstr>Arial</vt:lpstr>
      <vt:lpstr>楷体_GB2312</vt:lpstr>
      <vt:lpstr>Wingdings</vt:lpstr>
      <vt:lpstr>Calibri</vt:lpstr>
      <vt:lpstr>黑体</vt:lpstr>
      <vt:lpstr>MS Gothic</vt:lpstr>
      <vt:lpstr>MS Mincho</vt:lpstr>
      <vt:lpstr>Symbol</vt:lpstr>
      <vt:lpstr>古瓶荷花</vt:lpstr>
      <vt:lpstr>Microsoft 公式 3.0</vt:lpstr>
      <vt:lpstr>Microsoft Visio 绘图</vt:lpstr>
      <vt:lpstr>MathType 6.0 Equation</vt:lpstr>
      <vt:lpstr>Microsoft Equation 3.0</vt:lpstr>
      <vt:lpstr>数字系统概述</vt:lpstr>
      <vt:lpstr>PowerPoint 演示文稿</vt:lpstr>
      <vt:lpstr>数字系统设计方法简述 </vt:lpstr>
      <vt:lpstr>数字系统设计方法简述 </vt:lpstr>
      <vt:lpstr>EDA工具介绍</vt:lpstr>
      <vt:lpstr>第1章  数字逻辑基础</vt:lpstr>
      <vt:lpstr>PowerPoint 演示文稿</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1.2.1  数制</vt:lpstr>
      <vt:lpstr>1.2.1  数制</vt:lpstr>
      <vt:lpstr>1.2.1  数制</vt:lpstr>
      <vt:lpstr>1.2.1  数制</vt:lpstr>
      <vt:lpstr>1.2.1  数制</vt:lpstr>
      <vt:lpstr>PowerPoint 演示文稿</vt:lpstr>
      <vt:lpstr>1.2.1  数制</vt:lpstr>
      <vt:lpstr>PowerPoint 演示文稿</vt:lpstr>
      <vt:lpstr>PowerPoint 演示文稿</vt:lpstr>
      <vt:lpstr>PowerPoint 演示文稿</vt:lpstr>
      <vt:lpstr>PowerPoint 演示文稿</vt:lpstr>
      <vt:lpstr>PowerPoint 演示文稿</vt:lpstr>
      <vt:lpstr>1.2.2  码制</vt:lpstr>
      <vt:lpstr>1.2.2  码制</vt:lpstr>
      <vt:lpstr>1.2.2  码制</vt:lpstr>
      <vt:lpstr>1.2.2  码制</vt:lpstr>
      <vt:lpstr>【例1-6】使用8位补码数计算</vt:lpstr>
      <vt:lpstr>【例1-6】使用8位补码数计算</vt:lpstr>
      <vt:lpstr>1.2.3  常用编码</vt:lpstr>
      <vt:lpstr>表1-1  顺序二进制编码及格雷码编码表</vt:lpstr>
      <vt:lpstr>1.2.3  常用编码</vt:lpstr>
      <vt:lpstr>表1-2  常用的二—十进制编码</vt:lpstr>
      <vt:lpstr>1.2.3  常用编码</vt:lpstr>
      <vt:lpstr>表1-3  ASCII码表</vt:lpstr>
      <vt:lpstr>PowerPoint 演示文稿</vt:lpstr>
      <vt:lpstr>1.3.1  逻辑代数</vt:lpstr>
      <vt:lpstr>1.3.1  逻辑代数</vt:lpstr>
      <vt:lpstr>PowerPoint 演示文稿</vt:lpstr>
      <vt:lpstr>PowerPoint 演示文稿</vt:lpstr>
      <vt:lpstr>PowerPoint 演示文稿</vt:lpstr>
      <vt:lpstr>PowerPoint 演示文稿</vt:lpstr>
      <vt:lpstr>PowerPoint 演示文稿</vt:lpstr>
      <vt:lpstr>1.3.1  逻辑代数</vt:lpstr>
      <vt:lpstr>PowerPoint 演示文稿</vt:lpstr>
      <vt:lpstr>PowerPoint 演示文稿</vt:lpstr>
      <vt:lpstr>1.3.1  逻辑代数</vt:lpstr>
      <vt:lpstr>1.3.2  逻辑函数的表示方法</vt:lpstr>
      <vt:lpstr>1.3.2  逻辑函数的表示方法</vt:lpstr>
      <vt:lpstr>1.3.2  逻辑函数的表示方法</vt:lpstr>
      <vt:lpstr>【例1-7】</vt:lpstr>
      <vt:lpstr>1.3.2  逻辑函数的表示方法</vt:lpstr>
      <vt:lpstr>1.3.2  逻辑函数的表示方法</vt:lpstr>
      <vt:lpstr>【例1-8】画逻辑图</vt:lpstr>
      <vt:lpstr>1.3.3  逻辑函数的化简</vt:lpstr>
      <vt:lpstr>PowerPoint 演示文稿</vt:lpstr>
      <vt:lpstr>PowerPoint 演示文稿</vt:lpstr>
      <vt:lpstr>PowerPoint 演示文稿</vt:lpstr>
      <vt:lpstr>PowerPoint 演示文稿</vt:lpstr>
      <vt:lpstr>PowerPoint 演示文稿</vt:lpstr>
      <vt:lpstr>【例1-9】写标准与或式</vt:lpstr>
      <vt:lpstr>【例1-9】写标准与或式</vt:lpstr>
      <vt:lpstr>1.3.3  逻辑函数的化简</vt:lpstr>
      <vt:lpstr>【例1-11】  求逻辑函数最简表达式</vt:lpstr>
      <vt:lpstr>1.3.3  逻辑函数的化简</vt:lpstr>
      <vt:lpstr>PowerPoint 演示文稿</vt:lpstr>
      <vt:lpstr>PowerPoint 演示文稿</vt:lpstr>
      <vt:lpstr>PowerPoint 演示文稿</vt:lpstr>
      <vt:lpstr>PowerPoint 演示文稿</vt:lpstr>
      <vt:lpstr>PowerPoint 演示文稿</vt:lpstr>
      <vt:lpstr>PowerPoint 演示文稿</vt:lpstr>
      <vt:lpstr>【例1-17】  试化简逻辑函数</vt:lpstr>
      <vt:lpstr>1.3.3  逻辑函数的化简</vt:lpstr>
      <vt:lpstr>1～5个变量逻辑函数的卡诺图 </vt:lpstr>
      <vt:lpstr>PowerPoint 演示文稿</vt:lpstr>
      <vt:lpstr>1.3.3  逻辑函数的化简</vt:lpstr>
      <vt:lpstr>【例1-18】画真值表对应的卡诺图</vt:lpstr>
      <vt:lpstr>【例1-19】画函数卡诺图</vt:lpstr>
      <vt:lpstr>【例1-20】  画函数卡诺图</vt:lpstr>
      <vt:lpstr>1.3.3  逻辑函数的化简</vt:lpstr>
      <vt:lpstr>PowerPoint 演示文稿</vt:lpstr>
      <vt:lpstr>PowerPoint 演示文稿</vt:lpstr>
      <vt:lpstr>PowerPoint 演示文稿</vt:lpstr>
      <vt:lpstr>【例1-21】化简</vt:lpstr>
      <vt:lpstr>【例1-22】</vt:lpstr>
      <vt:lpstr>1.3.3  逻辑函数的化简</vt:lpstr>
      <vt:lpstr>PowerPoint 演示文稿</vt:lpstr>
      <vt:lpstr>PowerPoint 演示文稿</vt:lpstr>
      <vt:lpstr>【例1-23】用卡诺图化简</vt:lpstr>
      <vt:lpstr>【例1-24】用卡诺图化简</vt:lpstr>
      <vt:lpstr>1.3.4  逻辑门电路</vt:lpstr>
      <vt:lpstr>PowerPoint 演示文稿</vt:lpstr>
      <vt:lpstr>PowerPoint 演示文稿</vt:lpstr>
      <vt:lpstr>PowerPoint 演示文稿</vt:lpstr>
      <vt:lpstr>1.3.4  逻辑门电路</vt:lpstr>
      <vt:lpstr>PowerPoint 演示文稿</vt:lpstr>
      <vt:lpstr>PowerPoint 演示文稿</vt:lpstr>
      <vt:lpstr>PowerPoint 演示文稿</vt:lpstr>
      <vt:lpstr>1.3.4  逻辑门电路</vt:lpstr>
      <vt:lpstr>PowerPoint 演示文稿</vt:lpstr>
      <vt:lpstr>PowerPoint 演示文稿</vt:lpstr>
      <vt:lpstr>1.3.4  逻辑门电路</vt:lpstr>
      <vt:lpstr>PowerPoint 演示文稿</vt:lpstr>
      <vt:lpstr>PowerPoint 演示文稿</vt:lpstr>
      <vt:lpstr>PowerPoint 演示文稿</vt:lpstr>
      <vt:lpstr>1.3.4  逻辑门电路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数字系统概述及数字逻辑基础</dc:title>
  <dc:creator>USER</dc:creator>
  <cp:lastModifiedBy>hp</cp:lastModifiedBy>
  <cp:revision>147</cp:revision>
  <cp:lastPrinted>1601-01-01T00:00:00Z</cp:lastPrinted>
  <dcterms:created xsi:type="dcterms:W3CDTF">2011-08-24T07:53:42Z</dcterms:created>
  <dcterms:modified xsi:type="dcterms:W3CDTF">2018-09-01T15:53:08Z</dcterms:modified>
</cp:coreProperties>
</file>