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2" r:id="rId3"/>
    <p:sldId id="257" r:id="rId4"/>
    <p:sldId id="260" r:id="rId5"/>
    <p:sldId id="263" r:id="rId6"/>
    <p:sldId id="264" r:id="rId7"/>
    <p:sldId id="265" r:id="rId8"/>
    <p:sldId id="266" r:id="rId9"/>
    <p:sldId id="268" r:id="rId10"/>
    <p:sldId id="267" r:id="rId11"/>
    <p:sldId id="261" r:id="rId12"/>
    <p:sldId id="269" r:id="rId13"/>
    <p:sldId id="270" r:id="rId14"/>
    <p:sldId id="271" r:id="rId15"/>
    <p:sldId id="272" r:id="rId16"/>
    <p:sldId id="300" r:id="rId17"/>
    <p:sldId id="301" r:id="rId18"/>
    <p:sldId id="273" r:id="rId19"/>
    <p:sldId id="302" r:id="rId20"/>
    <p:sldId id="303" r:id="rId21"/>
    <p:sldId id="274" r:id="rId22"/>
    <p:sldId id="304" r:id="rId23"/>
    <p:sldId id="305" r:id="rId24"/>
    <p:sldId id="275" r:id="rId25"/>
    <p:sldId id="306" r:id="rId26"/>
    <p:sldId id="308" r:id="rId27"/>
    <p:sldId id="276" r:id="rId28"/>
    <p:sldId id="277" r:id="rId29"/>
    <p:sldId id="278" r:id="rId30"/>
    <p:sldId id="310" r:id="rId31"/>
    <p:sldId id="311" r:id="rId32"/>
    <p:sldId id="312" r:id="rId33"/>
    <p:sldId id="279" r:id="rId34"/>
    <p:sldId id="313" r:id="rId35"/>
    <p:sldId id="314" r:id="rId36"/>
    <p:sldId id="315" r:id="rId37"/>
    <p:sldId id="320" r:id="rId38"/>
    <p:sldId id="393" r:id="rId39"/>
    <p:sldId id="318" r:id="rId40"/>
    <p:sldId id="317" r:id="rId41"/>
    <p:sldId id="321" r:id="rId42"/>
    <p:sldId id="281" r:id="rId43"/>
    <p:sldId id="322" r:id="rId44"/>
    <p:sldId id="282" r:id="rId45"/>
    <p:sldId id="283" r:id="rId46"/>
    <p:sldId id="323" r:id="rId47"/>
    <p:sldId id="324" r:id="rId48"/>
    <p:sldId id="284" r:id="rId49"/>
    <p:sldId id="285" r:id="rId50"/>
    <p:sldId id="327" r:id="rId51"/>
    <p:sldId id="325" r:id="rId52"/>
    <p:sldId id="286" r:id="rId53"/>
    <p:sldId id="287" r:id="rId54"/>
    <p:sldId id="288" r:id="rId55"/>
    <p:sldId id="289" r:id="rId56"/>
    <p:sldId id="329" r:id="rId57"/>
    <p:sldId id="330" r:id="rId58"/>
    <p:sldId id="331" r:id="rId59"/>
    <p:sldId id="328" r:id="rId60"/>
    <p:sldId id="332" r:id="rId61"/>
    <p:sldId id="334" r:id="rId62"/>
    <p:sldId id="291" r:id="rId63"/>
    <p:sldId id="292" r:id="rId64"/>
    <p:sldId id="293" r:id="rId65"/>
    <p:sldId id="335" r:id="rId66"/>
    <p:sldId id="294" r:id="rId67"/>
    <p:sldId id="338" r:id="rId68"/>
    <p:sldId id="295" r:id="rId69"/>
    <p:sldId id="336" r:id="rId70"/>
    <p:sldId id="339" r:id="rId71"/>
    <p:sldId id="340" r:id="rId72"/>
    <p:sldId id="337" r:id="rId73"/>
    <p:sldId id="341" r:id="rId74"/>
    <p:sldId id="342" r:id="rId75"/>
    <p:sldId id="343" r:id="rId76"/>
    <p:sldId id="344" r:id="rId77"/>
    <p:sldId id="345" r:id="rId78"/>
    <p:sldId id="346" r:id="rId79"/>
    <p:sldId id="296" r:id="rId80"/>
    <p:sldId id="349" r:id="rId81"/>
    <p:sldId id="351" r:id="rId82"/>
    <p:sldId id="352" r:id="rId83"/>
    <p:sldId id="353" r:id="rId84"/>
    <p:sldId id="367" r:id="rId85"/>
    <p:sldId id="368" r:id="rId86"/>
    <p:sldId id="369" r:id="rId87"/>
    <p:sldId id="365" r:id="rId88"/>
    <p:sldId id="370" r:id="rId89"/>
    <p:sldId id="371" r:id="rId90"/>
    <p:sldId id="372" r:id="rId91"/>
    <p:sldId id="366" r:id="rId92"/>
    <p:sldId id="373" r:id="rId93"/>
    <p:sldId id="374" r:id="rId94"/>
    <p:sldId id="375" r:id="rId95"/>
    <p:sldId id="360" r:id="rId96"/>
    <p:sldId id="364" r:id="rId97"/>
    <p:sldId id="385" r:id="rId98"/>
    <p:sldId id="386" r:id="rId99"/>
    <p:sldId id="387" r:id="rId100"/>
    <p:sldId id="361" r:id="rId101"/>
    <p:sldId id="389" r:id="rId102"/>
    <p:sldId id="362" r:id="rId103"/>
    <p:sldId id="388" r:id="rId104"/>
    <p:sldId id="390" r:id="rId105"/>
    <p:sldId id="363" r:id="rId106"/>
    <p:sldId id="391" r:id="rId107"/>
    <p:sldId id="392" r:id="rId10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0066"/>
    <a:srgbClr val="FFFF00"/>
    <a:srgbClr val="003300"/>
    <a:srgbClr val="FFFFCC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47" autoAdjust="0"/>
  </p:normalViewPr>
  <p:slideViewPr>
    <p:cSldViewPr>
      <p:cViewPr varScale="1">
        <p:scale>
          <a:sx n="63" d="100"/>
          <a:sy n="63" d="100"/>
        </p:scale>
        <p:origin x="-15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2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44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5" Type="http://schemas.openxmlformats.org/officeDocument/2006/relationships/image" Target="../media/image117.emf"/><Relationship Id="rId4" Type="http://schemas.openxmlformats.org/officeDocument/2006/relationships/image" Target="../media/image116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Relationship Id="rId5" Type="http://schemas.openxmlformats.org/officeDocument/2006/relationships/image" Target="../media/image128.emf"/><Relationship Id="rId4" Type="http://schemas.openxmlformats.org/officeDocument/2006/relationships/image" Target="../media/image127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e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10" Type="http://schemas.openxmlformats.org/officeDocument/2006/relationships/image" Target="../media/image147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9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4" Type="http://schemas.openxmlformats.org/officeDocument/2006/relationships/image" Target="../media/image167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8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emf"/><Relationship Id="rId7" Type="http://schemas.openxmlformats.org/officeDocument/2006/relationships/image" Target="../media/image32.w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D0CFD-D10A-4629-9F75-60229EAD2B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385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A090C-5D3B-4514-83C7-8F341D28C1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51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44450"/>
            <a:ext cx="213995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4450"/>
            <a:ext cx="6267450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AE056-8C9B-4227-BF84-C60A108335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299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445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12875"/>
            <a:ext cx="4194175" cy="4454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12875"/>
            <a:ext cx="4194175" cy="4454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B07B7-3BBC-4EA0-9857-E55949BA07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88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4800" y="44450"/>
            <a:ext cx="8559800" cy="5822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3302F-4475-4DC8-A1C7-F790EE91A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316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445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412875"/>
            <a:ext cx="8540750" cy="44545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48B66-A77A-4D00-A432-6E92AA4BF7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31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99B95-6D56-4D9B-B5B5-958DE955A7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812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1E88-BEA9-42C4-A757-689A92884D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44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412875"/>
            <a:ext cx="4194175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12875"/>
            <a:ext cx="4194175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BA834-018F-4E1E-AE11-11F968481D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79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9A960-3E3D-44AE-BF8F-8C39DD89B1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90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FE520-EBD2-4913-B06D-33E7B7683F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87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72E05-B33E-4AA4-9621-39713D2C59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2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91BDA-7069-431E-8160-F01F62657F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601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8AE81-AD83-40C2-8C6F-4A6E099EF9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56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" Target="../slides/slide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23850" y="4445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412875"/>
            <a:ext cx="8540750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90DF61B-D0A8-4A48-8E14-71FBC9787A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AutoShape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7596188" y="6570663"/>
            <a:ext cx="323850" cy="287337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019925" y="6570663"/>
            <a:ext cx="323850" cy="287337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9">
            <a:hlinkClick r:id="rId1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8604250" y="6524625"/>
            <a:ext cx="395288" cy="333375"/>
          </a:xfrm>
          <a:prstGeom prst="actionButtonHome">
            <a:avLst/>
          </a:prstGeom>
          <a:solidFill>
            <a:schemeClr val="accent1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1403350" y="1196975"/>
            <a:ext cx="7740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4644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4.wmf"/><Relationship Id="rId3" Type="http://schemas.openxmlformats.org/officeDocument/2006/relationships/image" Target="../media/image17.png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.e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2.bin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77.png"/><Relationship Id="rId4" Type="http://schemas.openxmlformats.org/officeDocument/2006/relationships/image" Target="../media/image176.w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79.png"/><Relationship Id="rId4" Type="http://schemas.openxmlformats.org/officeDocument/2006/relationships/image" Target="../media/image178.wmf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7" Type="http://schemas.openxmlformats.org/officeDocument/2006/relationships/image" Target="../media/image18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8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2.xml"/><Relationship Id="rId5" Type="http://schemas.openxmlformats.org/officeDocument/2006/relationships/slide" Target="slide52.xml"/><Relationship Id="rId4" Type="http://schemas.openxmlformats.org/officeDocument/2006/relationships/slide" Target="slide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3.png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0.emf"/><Relationship Id="rId10" Type="http://schemas.openxmlformats.org/officeDocument/2006/relationships/image" Target="../media/image24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5.xml"/><Relationship Id="rId5" Type="http://schemas.openxmlformats.org/officeDocument/2006/relationships/slide" Target="slide81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5.emf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3.wmf"/><Relationship Id="rId17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45.bin"/><Relationship Id="rId3" Type="http://schemas.openxmlformats.org/officeDocument/2006/relationships/image" Target="../media/image53.png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oleObject" Target="../embeddings/oleObject43.bin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52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4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55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1.wmf"/><Relationship Id="rId18" Type="http://schemas.openxmlformats.org/officeDocument/2006/relationships/oleObject" Target="../embeddings/oleObject63.bin"/><Relationship Id="rId3" Type="http://schemas.openxmlformats.org/officeDocument/2006/relationships/image" Target="../media/image65.png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2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64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70.png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2.wmf"/><Relationship Id="rId11" Type="http://schemas.openxmlformats.org/officeDocument/2006/relationships/image" Target="../media/image76.png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4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5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78.emf"/><Relationship Id="rId4" Type="http://schemas.openxmlformats.org/officeDocument/2006/relationships/oleObject" Target="../embeddings/oleObject7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77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87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87.wmf"/><Relationship Id="rId4" Type="http://schemas.openxmlformats.org/officeDocument/2006/relationships/oleObject" Target="../embeddings/oleObject80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92.e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84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9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94.emf"/><Relationship Id="rId4" Type="http://schemas.openxmlformats.org/officeDocument/2006/relationships/oleObject" Target="../embeddings/oleObject85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0.wmf"/><Relationship Id="rId11" Type="http://schemas.openxmlformats.org/officeDocument/2006/relationships/image" Target="../media/image103.png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0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104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07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image" Target="../media/image118.png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4.e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image" Target="../media/image120.png"/><Relationship Id="rId10" Type="http://schemas.openxmlformats.org/officeDocument/2006/relationships/image" Target="../media/image116.emf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1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1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121.emf"/><Relationship Id="rId4" Type="http://schemas.openxmlformats.org/officeDocument/2006/relationships/oleObject" Target="../embeddings/oleObject102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128.emf"/><Relationship Id="rId3" Type="http://schemas.openxmlformats.org/officeDocument/2006/relationships/image" Target="../media/image129.png"/><Relationship Id="rId7" Type="http://schemas.openxmlformats.org/officeDocument/2006/relationships/image" Target="../media/image125.emf"/><Relationship Id="rId12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27.emf"/><Relationship Id="rId5" Type="http://schemas.openxmlformats.org/officeDocument/2006/relationships/image" Target="../media/image124.e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26.e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37.e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45.w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4.wmf"/><Relationship Id="rId20" Type="http://schemas.openxmlformats.org/officeDocument/2006/relationships/image" Target="../media/image146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41.w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43.wmf"/><Relationship Id="rId22" Type="http://schemas.openxmlformats.org/officeDocument/2006/relationships/image" Target="../media/image147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8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52.wmf"/><Relationship Id="rId4" Type="http://schemas.openxmlformats.org/officeDocument/2006/relationships/oleObject" Target="../embeddings/oleObject127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58.png"/><Relationship Id="rId4" Type="http://schemas.openxmlformats.org/officeDocument/2006/relationships/image" Target="../media/image154.wmf"/><Relationship Id="rId9" Type="http://schemas.openxmlformats.org/officeDocument/2006/relationships/image" Target="../media/image157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59.wmf"/><Relationship Id="rId4" Type="http://schemas.openxmlformats.org/officeDocument/2006/relationships/oleObject" Target="../embeddings/oleObject13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7" Type="http://schemas.openxmlformats.org/officeDocument/2006/relationships/image" Target="../media/image16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61.w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image" Target="../media/image168.png"/><Relationship Id="rId7" Type="http://schemas.openxmlformats.org/officeDocument/2006/relationships/image" Target="../media/image1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67.wmf"/><Relationship Id="rId5" Type="http://schemas.openxmlformats.org/officeDocument/2006/relationships/image" Target="../media/image164.wmf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66.wmf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171.png"/><Relationship Id="rId4" Type="http://schemas.openxmlformats.org/officeDocument/2006/relationships/image" Target="../media/image170.emf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第2章  组合逻辑电路</a:t>
            </a:r>
            <a:endParaRPr lang="zh-CN" altLang="en-US" smtClean="0"/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779838" y="3657600"/>
            <a:ext cx="4754562" cy="1676400"/>
          </a:xfrm>
        </p:spPr>
        <p:txBody>
          <a:bodyPr/>
          <a:lstStyle/>
          <a:p>
            <a:pPr eaLnBrk="1" hangingPunct="1"/>
            <a:r>
              <a:rPr lang="zh-CN" altLang="en-US" smtClean="0"/>
              <a:t>广东工业大学计算机学院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smtClean="0">
                <a:latin typeface="Times New Roman" pitchFamily="18" charset="0"/>
              </a:rPr>
              <a:t>2.2.2  </a:t>
            </a:r>
            <a:r>
              <a:rPr lang="zh-CN" altLang="en-US" smtClean="0">
                <a:latin typeface="Times New Roman" pitchFamily="18" charset="0"/>
              </a:rPr>
              <a:t>组合逻辑电路的分析举例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【</a:t>
            </a:r>
            <a:r>
              <a:rPr lang="zh-CN" altLang="en-US" smtClean="0">
                <a:latin typeface="Times New Roman" pitchFamily="18" charset="0"/>
              </a:rPr>
              <a:t>例</a:t>
            </a:r>
            <a:r>
              <a:rPr lang="en-US" altLang="zh-CN" smtClean="0">
                <a:latin typeface="Times New Roman" pitchFamily="18" charset="0"/>
              </a:rPr>
              <a:t>2-2】</a:t>
            </a:r>
            <a:r>
              <a:rPr lang="zh-CN" altLang="en-US" smtClean="0">
                <a:latin typeface="Times New Roman" pitchFamily="18" charset="0"/>
              </a:rPr>
              <a:t>分析电路，说明其功能。</a:t>
            </a:r>
          </a:p>
        </p:txBody>
      </p:sp>
      <p:sp>
        <p:nvSpPr>
          <p:cNvPr id="26628" name="Rectangle 4"/>
          <p:cNvSpPr>
            <a:spLocks noRot="1" noChangeArrowheads="1"/>
          </p:cNvSpPr>
          <p:nvPr/>
        </p:nvSpPr>
        <p:spPr bwMode="auto">
          <a:xfrm>
            <a:off x="323850" y="1989138"/>
            <a:ext cx="8540750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(1) 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写逻辑表达式。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(2) 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化简表达式。</a:t>
            </a:r>
          </a:p>
        </p:txBody>
      </p:sp>
      <p:pic>
        <p:nvPicPr>
          <p:cNvPr id="26631" name="Picture 7" descr="2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89138"/>
            <a:ext cx="4643437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539750" y="3141663"/>
          <a:ext cx="15811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公式" r:id="rId4" imgW="761669" imgH="406224" progId="Equation.3">
                  <p:embed/>
                </p:oleObj>
              </mc:Choice>
              <mc:Fallback>
                <p:oleObj name="公式" r:id="rId4" imgW="761669" imgH="4062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141663"/>
                        <a:ext cx="15811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611188" y="3860800"/>
          <a:ext cx="14398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公式" r:id="rId6" imgW="723586" imgH="241195" progId="Equation.3">
                  <p:embed/>
                </p:oleObj>
              </mc:Choice>
              <mc:Fallback>
                <p:oleObj name="公式" r:id="rId6" imgW="723586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60800"/>
                        <a:ext cx="143986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885825" y="4348163"/>
          <a:ext cx="22463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公式" r:id="rId8" imgW="1079032" imgH="215806" progId="Equation.3">
                  <p:embed/>
                </p:oleObj>
              </mc:Choice>
              <mc:Fallback>
                <p:oleObj name="公式" r:id="rId8" imgW="1079032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348163"/>
                        <a:ext cx="224631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6084888" y="5734050"/>
          <a:ext cx="20351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公式" r:id="rId10" imgW="962069" imgH="200021" progId="Equation.3">
                  <p:embed/>
                </p:oleObj>
              </mc:Choice>
              <mc:Fallback>
                <p:oleObj name="公式" r:id="rId10" imgW="962069" imgH="20002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734050"/>
                        <a:ext cx="20351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900113" y="4797425"/>
          <a:ext cx="21145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公式" r:id="rId12" imgW="1015559" imgH="215806" progId="Equation.3">
                  <p:embed/>
                </p:oleObj>
              </mc:Choice>
              <mc:Fallback>
                <p:oleObj name="公式" r:id="rId12" imgW="1015559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97425"/>
                        <a:ext cx="21145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900113" y="5229225"/>
          <a:ext cx="32242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公式" r:id="rId14" imgW="1548728" imgH="241195" progId="Equation.3">
                  <p:embed/>
                </p:oleObj>
              </mc:Choice>
              <mc:Fallback>
                <p:oleObj name="公式" r:id="rId14" imgW="1548728" imgH="24119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229225"/>
                        <a:ext cx="32242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900113" y="5734050"/>
          <a:ext cx="49164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公式" r:id="rId16" imgW="2362200" imgH="215900" progId="Equation.3">
                  <p:embed/>
                </p:oleObj>
              </mc:Choice>
              <mc:Fallback>
                <p:oleObj name="公式" r:id="rId16" imgW="2362200" imgH="215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734050"/>
                        <a:ext cx="491648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 bldLvl="2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2.5  </a:t>
            </a:r>
            <a:r>
              <a:rPr lang="zh-CN" altLang="en-US" smtClean="0">
                <a:latin typeface="Times New Roman" pitchFamily="18" charset="0"/>
              </a:rPr>
              <a:t>组合逻辑电路的时序分析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540750" cy="266382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</a:rPr>
              <a:t>．时序分析</a:t>
            </a:r>
          </a:p>
          <a:p>
            <a:pPr lvl="1" eaLnBrk="1" hangingPunct="1">
              <a:buFont typeface="Wingdings" pitchFamily="2" charset="2"/>
              <a:buChar char=""/>
            </a:pPr>
            <a:r>
              <a:rPr lang="zh-CN" altLang="en-US" smtClean="0"/>
              <a:t>在实际电路的信号传送过程中，信号经过任何一个门电路都会产生时间延迟，这就会使得电路中，当输入信号达到稳定状态后，输出并不会立刻达到稳定的状态。 </a:t>
            </a:r>
          </a:p>
        </p:txBody>
      </p:sp>
      <p:pic>
        <p:nvPicPr>
          <p:cNvPr id="263172" name="Picture 4" descr="2-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573463"/>
            <a:ext cx="2549525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684213" y="4292600"/>
            <a:ext cx="4968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这种时间延迟称为</a:t>
            </a:r>
            <a:r>
              <a:rPr lang="zh-CN" altLang="en-US" sz="2800" b="1">
                <a:solidFill>
                  <a:srgbClr val="FF0066"/>
                </a:solidFill>
                <a:ea typeface="楷体_GB2312" pitchFamily="49" charset="-122"/>
              </a:rPr>
              <a:t>传输延迟</a:t>
            </a:r>
            <a:r>
              <a:rPr lang="zh-CN" altLang="en-US" sz="2800" b="1">
                <a:ea typeface="楷体_GB2312" pitchFamily="49" charset="-122"/>
              </a:rPr>
              <a:t>，用</a:t>
            </a:r>
            <a:r>
              <a:rPr lang="en-US" altLang="zh-CN" sz="2800" b="1">
                <a:solidFill>
                  <a:srgbClr val="FF0066"/>
                </a:solidFill>
                <a:ea typeface="楷体_GB2312" pitchFamily="49" charset="-122"/>
              </a:rPr>
              <a:t>t</a:t>
            </a:r>
            <a:r>
              <a:rPr lang="en-US" altLang="zh-CN" sz="2800" b="1" baseline="-25000">
                <a:solidFill>
                  <a:srgbClr val="FF0066"/>
                </a:solidFill>
                <a:ea typeface="楷体_GB2312" pitchFamily="49" charset="-122"/>
              </a:rPr>
              <a:t>pd</a:t>
            </a:r>
            <a:r>
              <a:rPr lang="zh-CN" altLang="en-US" sz="2800" b="1">
                <a:ea typeface="楷体_GB2312" pitchFamily="49" charset="-122"/>
              </a:rPr>
              <a:t>表示</a:t>
            </a:r>
            <a:r>
              <a:rPr lang="zh-CN" altLang="en-US" sz="280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268413"/>
            <a:ext cx="8540750" cy="4598987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zh-CN" altLang="en-US" smtClean="0"/>
              <a:t>例如，</a:t>
            </a:r>
            <a:r>
              <a:rPr lang="en-US" altLang="zh-CN" b="0" i="1" smtClean="0"/>
              <a:t>Y</a:t>
            </a:r>
            <a:r>
              <a:rPr lang="en-US" altLang="zh-CN" b="0" smtClean="0"/>
              <a:t> = (</a:t>
            </a:r>
            <a:r>
              <a:rPr lang="en-US" altLang="zh-CN" b="0" i="1" smtClean="0"/>
              <a:t>AB</a:t>
            </a:r>
            <a:r>
              <a:rPr lang="en-US" altLang="zh-CN" b="0" smtClean="0"/>
              <a:t> + </a:t>
            </a:r>
            <a:r>
              <a:rPr lang="en-US" altLang="zh-CN" b="0" i="1" smtClean="0"/>
              <a:t>C</a:t>
            </a:r>
            <a:r>
              <a:rPr lang="en-US" altLang="zh-CN" b="0" smtClean="0"/>
              <a:t>)</a:t>
            </a:r>
            <a:r>
              <a:rPr lang="en-US" altLang="zh-CN" b="0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，传输延迟</a:t>
            </a:r>
            <a:r>
              <a:rPr lang="en-US" altLang="zh-CN" i="1" smtClean="0">
                <a:solidFill>
                  <a:srgbClr val="FF0066"/>
                </a:solidFill>
              </a:rPr>
              <a:t>t</a:t>
            </a:r>
            <a:r>
              <a:rPr lang="en-US" altLang="zh-CN" baseline="-25000" smtClean="0">
                <a:solidFill>
                  <a:srgbClr val="FF0066"/>
                </a:solidFill>
              </a:rPr>
              <a:t>pd</a:t>
            </a:r>
            <a:r>
              <a:rPr lang="zh-CN" altLang="en-US" smtClean="0"/>
              <a:t>应考虑的是从</a:t>
            </a:r>
            <a:r>
              <a:rPr lang="en-US" altLang="zh-CN" i="1" smtClean="0"/>
              <a:t>A</a:t>
            </a:r>
            <a:r>
              <a:rPr lang="zh-CN" altLang="en-US" smtClean="0"/>
              <a:t>或</a:t>
            </a:r>
            <a:r>
              <a:rPr lang="en-US" altLang="zh-CN" i="1" smtClean="0"/>
              <a:t>B</a:t>
            </a:r>
            <a:r>
              <a:rPr lang="zh-CN" altLang="en-US" smtClean="0"/>
              <a:t>信号的改变到</a:t>
            </a:r>
            <a:r>
              <a:rPr lang="en-US" altLang="zh-CN" i="1" smtClean="0"/>
              <a:t>Y</a:t>
            </a:r>
            <a:r>
              <a:rPr lang="zh-CN" altLang="en-US" smtClean="0"/>
              <a:t>输出信号发生变化之间的延迟时间，即最长路径的延迟时间。 </a:t>
            </a:r>
          </a:p>
        </p:txBody>
      </p:sp>
      <p:pic>
        <p:nvPicPr>
          <p:cNvPr id="12390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3436938"/>
            <a:ext cx="7942262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1116013" y="3573463"/>
            <a:ext cx="360362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76" name="Rectangle 8"/>
          <p:cNvSpPr>
            <a:spLocks noChangeArrowheads="1"/>
          </p:cNvSpPr>
          <p:nvPr/>
        </p:nvSpPr>
        <p:spPr bwMode="auto">
          <a:xfrm>
            <a:off x="2771775" y="3716338"/>
            <a:ext cx="360363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77" name="Rectangle 9"/>
          <p:cNvSpPr>
            <a:spLocks noChangeArrowheads="1"/>
          </p:cNvSpPr>
          <p:nvPr/>
        </p:nvSpPr>
        <p:spPr bwMode="auto">
          <a:xfrm>
            <a:off x="3924300" y="4221163"/>
            <a:ext cx="360363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78" name="Rectangle 10"/>
          <p:cNvSpPr>
            <a:spLocks noChangeArrowheads="1"/>
          </p:cNvSpPr>
          <p:nvPr/>
        </p:nvSpPr>
        <p:spPr bwMode="auto">
          <a:xfrm>
            <a:off x="5219700" y="4941888"/>
            <a:ext cx="360363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14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5" grpId="0" animBg="1"/>
      <p:bldP spid="314376" grpId="0" animBg="1"/>
      <p:bldP spid="314377" grpId="0" animBg="1"/>
      <p:bldP spid="31437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2.5  </a:t>
            </a:r>
            <a:r>
              <a:rPr lang="zh-CN" altLang="en-US" smtClean="0">
                <a:latin typeface="Times New Roman" pitchFamily="18" charset="0"/>
              </a:rPr>
              <a:t>组合逻辑电路的时序分析</a:t>
            </a:r>
          </a:p>
        </p:txBody>
      </p:sp>
      <p:sp>
        <p:nvSpPr>
          <p:cNvPr id="1249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3</a:t>
            </a:r>
            <a:r>
              <a:rPr lang="zh-CN" altLang="en-US" smtClean="0">
                <a:latin typeface="Times New Roman" pitchFamily="18" charset="0"/>
              </a:rPr>
              <a:t>．组合逻辑电路的竞争冒险及其原因</a:t>
            </a:r>
          </a:p>
          <a:p>
            <a:pPr lvl="1" eaLnBrk="1" hangingPunct="1">
              <a:buFont typeface="Wingdings" pitchFamily="2" charset="2"/>
              <a:buChar char=""/>
            </a:pPr>
            <a:r>
              <a:rPr lang="zh-CN" altLang="en-US" smtClean="0"/>
              <a:t>组合电路中，当输入信号发生变化后，在输出达到稳定之前，输出端可能出现异常的虚假信号</a:t>
            </a:r>
            <a:r>
              <a:rPr lang="en-US" altLang="zh-CN" smtClean="0"/>
              <a:t>(</a:t>
            </a:r>
            <a:r>
              <a:rPr lang="zh-CN" altLang="en-US" smtClean="0"/>
              <a:t>干扰脉冲</a:t>
            </a:r>
            <a:r>
              <a:rPr lang="en-US" altLang="zh-CN" smtClean="0"/>
              <a:t>)</a:t>
            </a:r>
            <a:r>
              <a:rPr lang="zh-CN" altLang="en-US" smtClean="0"/>
              <a:t>，这种现象被称做</a:t>
            </a:r>
            <a:r>
              <a:rPr lang="zh-CN" altLang="en-US" smtClean="0">
                <a:solidFill>
                  <a:srgbClr val="FF0066"/>
                </a:solidFill>
              </a:rPr>
              <a:t>竞争冒险</a:t>
            </a:r>
            <a:r>
              <a:rPr lang="zh-CN" altLang="en-US" smtClean="0"/>
              <a:t>。</a:t>
            </a:r>
          </a:p>
          <a:p>
            <a:pPr lvl="1" eaLnBrk="1" hangingPunct="1">
              <a:buFont typeface="Wingdings" pitchFamily="2" charset="2"/>
              <a:buChar char=""/>
            </a:pPr>
            <a:r>
              <a:rPr lang="zh-CN" altLang="en-US" smtClean="0"/>
              <a:t>任何一个门电路，只要有</a:t>
            </a:r>
            <a:r>
              <a:rPr lang="zh-CN" altLang="en-US" smtClean="0">
                <a:solidFill>
                  <a:srgbClr val="FF0066"/>
                </a:solidFill>
              </a:rPr>
              <a:t>两个输入信号同时向相反的方向变化</a:t>
            </a:r>
            <a:r>
              <a:rPr lang="zh-CN" altLang="en-US" smtClean="0"/>
              <a:t>，由于信号经过不同的路径到达门的输入端，时间上不能完全同步，因而其输出端就可能产生干扰脉冲。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259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例如，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1531938" y="1409700"/>
          <a:ext cx="12557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3" name="公式" r:id="rId3" imgW="507780" imgH="203112" progId="Equation.3">
                  <p:embed/>
                </p:oleObj>
              </mc:Choice>
              <mc:Fallback>
                <p:oleObj name="公式" r:id="rId3" imgW="507780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1409700"/>
                        <a:ext cx="125571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5957" name="Picture 6" descr="2-6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20938"/>
            <a:ext cx="7921625" cy="335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51" name="Rectangle 7"/>
          <p:cNvSpPr>
            <a:spLocks noChangeArrowheads="1"/>
          </p:cNvSpPr>
          <p:nvPr/>
        </p:nvSpPr>
        <p:spPr bwMode="auto">
          <a:xfrm>
            <a:off x="1331913" y="2781300"/>
            <a:ext cx="180022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52" name="Rectangle 8"/>
          <p:cNvSpPr>
            <a:spLocks noChangeArrowheads="1"/>
          </p:cNvSpPr>
          <p:nvPr/>
        </p:nvSpPr>
        <p:spPr bwMode="auto">
          <a:xfrm>
            <a:off x="4140200" y="1773238"/>
            <a:ext cx="4535488" cy="4248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54" name="Text Box 10"/>
          <p:cNvSpPr txBox="1">
            <a:spLocks noChangeArrowheads="1"/>
          </p:cNvSpPr>
          <p:nvPr/>
        </p:nvSpPr>
        <p:spPr bwMode="auto">
          <a:xfrm>
            <a:off x="2700338" y="4365625"/>
            <a:ext cx="215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66"/>
                </a:solidFill>
              </a:rPr>
              <a:t>Y= 0 </a:t>
            </a:r>
            <a:r>
              <a:rPr lang="en-US" altLang="zh-CN" sz="240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altLang="zh-CN" sz="2400">
                <a:solidFill>
                  <a:srgbClr val="003300"/>
                </a:solidFill>
                <a:sym typeface="Wingdings" pitchFamily="2" charset="2"/>
              </a:rPr>
              <a:t>1</a:t>
            </a:r>
            <a:r>
              <a:rPr lang="en-US" altLang="zh-CN" sz="2400">
                <a:solidFill>
                  <a:srgbClr val="FF0066"/>
                </a:solidFill>
                <a:sym typeface="Wingdings" pitchFamily="2" charset="2"/>
              </a:rPr>
              <a:t>  0</a:t>
            </a:r>
            <a:endParaRPr lang="en-US" altLang="zh-CN" sz="240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313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1" grpId="0" animBg="1"/>
      <p:bldP spid="313352" grpId="0" animBg="1"/>
      <p:bldP spid="313354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269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Char char=""/>
            </a:pPr>
            <a:r>
              <a:rPr lang="zh-CN" altLang="en-US" smtClean="0"/>
              <a:t>在一些逻辑关系中，即使只有一个输入变量的状态改变，也可能导致竞争冒险的问题。</a:t>
            </a:r>
          </a:p>
          <a:p>
            <a:pPr lvl="1" eaLnBrk="1" hangingPunct="1">
              <a:buFont typeface="Wingdings" pitchFamily="2" charset="2"/>
              <a:buChar char=""/>
            </a:pPr>
            <a:r>
              <a:rPr lang="zh-CN" altLang="en-US" smtClean="0"/>
              <a:t>例如， </a:t>
            </a:r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2195513" y="2365375"/>
          <a:ext cx="17287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0" name="公式" r:id="rId3" imgW="837836" imgH="203112" progId="Equation.3">
                  <p:embed/>
                </p:oleObj>
              </mc:Choice>
              <mc:Fallback>
                <p:oleObj name="公式" r:id="rId3" imgW="837836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365375"/>
                        <a:ext cx="17287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698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68638"/>
            <a:ext cx="8428038" cy="29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5400" name="Rectangle 8"/>
          <p:cNvSpPr>
            <a:spLocks noChangeArrowheads="1"/>
          </p:cNvSpPr>
          <p:nvPr/>
        </p:nvSpPr>
        <p:spPr bwMode="auto">
          <a:xfrm>
            <a:off x="755650" y="3357563"/>
            <a:ext cx="360363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01" name="Rectangle 9"/>
          <p:cNvSpPr>
            <a:spLocks noChangeArrowheads="1"/>
          </p:cNvSpPr>
          <p:nvPr/>
        </p:nvSpPr>
        <p:spPr bwMode="auto">
          <a:xfrm>
            <a:off x="2170113" y="4448175"/>
            <a:ext cx="360362" cy="173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02" name="Rectangle 10"/>
          <p:cNvSpPr>
            <a:spLocks noChangeArrowheads="1"/>
          </p:cNvSpPr>
          <p:nvPr/>
        </p:nvSpPr>
        <p:spPr bwMode="auto">
          <a:xfrm>
            <a:off x="3492500" y="3471863"/>
            <a:ext cx="360363" cy="173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03" name="Rectangle 11"/>
          <p:cNvSpPr>
            <a:spLocks noChangeArrowheads="1"/>
          </p:cNvSpPr>
          <p:nvPr/>
        </p:nvSpPr>
        <p:spPr bwMode="auto">
          <a:xfrm>
            <a:off x="3492500" y="4797425"/>
            <a:ext cx="360363" cy="173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04" name="Rectangle 12"/>
          <p:cNvSpPr>
            <a:spLocks noChangeArrowheads="1"/>
          </p:cNvSpPr>
          <p:nvPr/>
        </p:nvSpPr>
        <p:spPr bwMode="auto">
          <a:xfrm>
            <a:off x="4457700" y="4365625"/>
            <a:ext cx="311150" cy="173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05" name="Rectangle 13"/>
          <p:cNvSpPr>
            <a:spLocks noChangeArrowheads="1"/>
          </p:cNvSpPr>
          <p:nvPr/>
        </p:nvSpPr>
        <p:spPr bwMode="auto">
          <a:xfrm>
            <a:off x="4787900" y="4365625"/>
            <a:ext cx="311150" cy="173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315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1000"/>
                                        <p:tgtEl>
                                          <p:spTgt spid="315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1000"/>
                                        <p:tgtEl>
                                          <p:spTgt spid="315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10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10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00" grpId="0" animBg="1"/>
      <p:bldP spid="315401" grpId="0" animBg="1"/>
      <p:bldP spid="315402" grpId="0" animBg="1"/>
      <p:bldP spid="315403" grpId="0" animBg="1"/>
      <p:bldP spid="315404" grpId="0" animBg="1"/>
      <p:bldP spid="31540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4" descr="2-7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141663"/>
            <a:ext cx="6659562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2.5  </a:t>
            </a:r>
            <a:r>
              <a:rPr lang="zh-CN" altLang="en-US" smtClean="0">
                <a:latin typeface="Times New Roman" pitchFamily="18" charset="0"/>
              </a:rPr>
              <a:t>组合逻辑电路的时序分析</a:t>
            </a:r>
          </a:p>
        </p:txBody>
      </p:sp>
      <p:sp>
        <p:nvSpPr>
          <p:cNvPr id="12800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．竞争冒险的解决方案</a:t>
            </a:r>
          </a:p>
          <a:p>
            <a:pPr lvl="1" eaLnBrk="1" hangingPunct="1">
              <a:buFont typeface="Wingdings" pitchFamily="2" charset="2"/>
              <a:buChar char=""/>
            </a:pPr>
            <a:r>
              <a:rPr lang="en-US" altLang="zh-CN" smtClean="0"/>
              <a:t>(1) </a:t>
            </a:r>
            <a:r>
              <a:rPr lang="zh-CN" altLang="en-US" smtClean="0"/>
              <a:t>选通法。在输入信号变化时，使</a:t>
            </a:r>
            <a:r>
              <a:rPr lang="en-US" altLang="zh-CN" smtClean="0"/>
              <a:t>s=0</a:t>
            </a:r>
            <a:r>
              <a:rPr lang="zh-CN" altLang="en-US" smtClean="0"/>
              <a:t>，使得干扰脉冲无法输出；当需要输出信号时，使</a:t>
            </a:r>
            <a:r>
              <a:rPr lang="en-US" altLang="zh-CN" smtClean="0"/>
              <a:t>s=1</a:t>
            </a:r>
            <a:r>
              <a:rPr lang="zh-CN" altLang="en-US" smtClean="0"/>
              <a:t>，输出正确的波形。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290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412875"/>
            <a:ext cx="8594725" cy="4454525"/>
          </a:xfrm>
        </p:spPr>
        <p:txBody>
          <a:bodyPr/>
          <a:lstStyle/>
          <a:p>
            <a:pPr lvl="1" eaLnBrk="1" hangingPunct="1"/>
            <a:r>
              <a:rPr lang="en-US" altLang="zh-CN" smtClean="0"/>
              <a:t>(2) </a:t>
            </a:r>
            <a:r>
              <a:rPr lang="zh-CN" altLang="en-US" smtClean="0"/>
              <a:t>滤波法。在输出端并接一个滤波电容，消除干扰脉冲。</a:t>
            </a:r>
          </a:p>
          <a:p>
            <a:pPr lvl="1" eaLnBrk="1" hangingPunct="1"/>
            <a:r>
              <a:rPr lang="zh-CN" altLang="en-US" smtClean="0"/>
              <a:t>使用滤波电容的方法简单，但电容的使用会使输出波形的边沿变差，影响电路的动态特性。  </a:t>
            </a:r>
          </a:p>
        </p:txBody>
      </p:sp>
      <p:pic>
        <p:nvPicPr>
          <p:cNvPr id="129028" name="Picture 4" descr="2-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860800"/>
            <a:ext cx="4643437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300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CN" smtClean="0"/>
              <a:t>(3) </a:t>
            </a:r>
            <a:r>
              <a:rPr lang="zh-CN" altLang="en-US" smtClean="0"/>
              <a:t>增加冗余项法。</a:t>
            </a:r>
          </a:p>
          <a:p>
            <a:pPr lvl="1" eaLnBrk="1" hangingPunct="1"/>
            <a:r>
              <a:rPr lang="zh-CN" altLang="en-US" smtClean="0"/>
              <a:t>竞争冒险是由单个变量的值发生变化引起时，可用增加冗余项的方法予以解决。  </a:t>
            </a:r>
          </a:p>
        </p:txBody>
      </p:sp>
      <p:graphicFrame>
        <p:nvGraphicFramePr>
          <p:cNvPr id="317446" name="Object 6"/>
          <p:cNvGraphicFramePr>
            <a:graphicFrameLocks noChangeAspect="1"/>
          </p:cNvGraphicFramePr>
          <p:nvPr/>
        </p:nvGraphicFramePr>
        <p:xfrm>
          <a:off x="4591050" y="2979738"/>
          <a:ext cx="32210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0" name="公式" r:id="rId3" imgW="1231366" imgH="215806" progId="Equation.3">
                  <p:embed/>
                </p:oleObj>
              </mc:Choice>
              <mc:Fallback>
                <p:oleObj name="公式" r:id="rId3" imgW="1231366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2979738"/>
                        <a:ext cx="32210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8" name="Object 8"/>
          <p:cNvGraphicFramePr>
            <a:graphicFrameLocks noChangeAspect="1"/>
          </p:cNvGraphicFramePr>
          <p:nvPr/>
        </p:nvGraphicFramePr>
        <p:xfrm>
          <a:off x="992188" y="2979738"/>
          <a:ext cx="22844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1" name="公式" r:id="rId5" imgW="875920" imgH="215806" progId="Equation.3">
                  <p:embed/>
                </p:oleObj>
              </mc:Choice>
              <mc:Fallback>
                <p:oleObj name="公式" r:id="rId5" imgW="875920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2979738"/>
                        <a:ext cx="22844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50" name="AutoShape 10"/>
          <p:cNvSpPr>
            <a:spLocks noChangeArrowheads="1"/>
          </p:cNvSpPr>
          <p:nvPr/>
        </p:nvSpPr>
        <p:spPr bwMode="auto">
          <a:xfrm>
            <a:off x="3492500" y="3141663"/>
            <a:ext cx="936625" cy="287337"/>
          </a:xfrm>
          <a:prstGeom prst="rightArrow">
            <a:avLst>
              <a:gd name="adj1" fmla="val 50000"/>
              <a:gd name="adj2" fmla="val 814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7451" name="Picture 11" descr="2-7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789363"/>
            <a:ext cx="7848600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1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CN" sz="3200" smtClean="0">
                <a:latin typeface="Times New Roman" pitchFamily="18" charset="0"/>
              </a:rPr>
              <a:t>(3) </a:t>
            </a:r>
            <a:r>
              <a:rPr lang="zh-CN" altLang="en-US" sz="3200" smtClean="0">
                <a:latin typeface="Times New Roman" pitchFamily="18" charset="0"/>
              </a:rPr>
              <a:t>列出真值表。</a:t>
            </a:r>
            <a:endParaRPr lang="zh-CN" altLang="en-US" sz="3200" smtClean="0"/>
          </a:p>
        </p:txBody>
      </p:sp>
      <p:sp>
        <p:nvSpPr>
          <p:cNvPr id="20485" name="Rectangle 5"/>
          <p:cNvSpPr>
            <a:spLocks noRot="1" noChangeArrowheads="1"/>
          </p:cNvSpPr>
          <p:nvPr/>
        </p:nvSpPr>
        <p:spPr bwMode="auto">
          <a:xfrm>
            <a:off x="250825" y="2852738"/>
            <a:ext cx="5040313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(4) 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电路功能逻辑描述。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个输入信号一致时，输出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个输入信号不完全一致时，输出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20784" name="Group 304"/>
          <p:cNvGraphicFramePr>
            <a:graphicFrameLocks noGrp="1"/>
          </p:cNvGraphicFramePr>
          <p:nvPr>
            <p:ph sz="quarter" idx="4294967295"/>
          </p:nvPr>
        </p:nvGraphicFramePr>
        <p:xfrm>
          <a:off x="5653088" y="1268413"/>
          <a:ext cx="3095625" cy="4664079"/>
        </p:xfrm>
        <a:graphic>
          <a:graphicData uri="http://schemas.openxmlformats.org/drawingml/2006/table">
            <a:tbl>
              <a:tblPr/>
              <a:tblGrid>
                <a:gridCol w="774700"/>
                <a:gridCol w="773112"/>
                <a:gridCol w="774700"/>
                <a:gridCol w="773113"/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85" name="Text Box 305"/>
          <p:cNvSpPr txBox="1">
            <a:spLocks noChangeArrowheads="1"/>
          </p:cNvSpPr>
          <p:nvPr/>
        </p:nvSpPr>
        <p:spPr bwMode="auto">
          <a:xfrm>
            <a:off x="1692275" y="5734050"/>
            <a:ext cx="1978025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“</a:t>
            </a:r>
            <a:r>
              <a:rPr lang="zh-CN" altLang="en-US" sz="2800" b="1">
                <a:solidFill>
                  <a:schemeClr val="hlink"/>
                </a:solidFill>
              </a:rPr>
              <a:t>符合</a:t>
            </a:r>
            <a:r>
              <a:rPr lang="zh-CN" altLang="en-US" sz="2800" b="1"/>
              <a:t>”电路</a:t>
            </a:r>
            <a:endParaRPr lang="zh-CN" altLang="en-US" sz="2800"/>
          </a:p>
        </p:txBody>
      </p:sp>
      <p:graphicFrame>
        <p:nvGraphicFramePr>
          <p:cNvPr id="20989" name="Group 509"/>
          <p:cNvGraphicFramePr>
            <a:graphicFrameLocks noGrp="1"/>
          </p:cNvGraphicFramePr>
          <p:nvPr/>
        </p:nvGraphicFramePr>
        <p:xfrm>
          <a:off x="7974013" y="1773238"/>
          <a:ext cx="773112" cy="4145168"/>
        </p:xfrm>
        <a:graphic>
          <a:graphicData uri="http://schemas.openxmlformats.org/drawingml/2006/table">
            <a:tbl>
              <a:tblPr/>
              <a:tblGrid>
                <a:gridCol w="773112"/>
              </a:tblGrid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994" name="Object 514"/>
          <p:cNvGraphicFramePr>
            <a:graphicFrameLocks noChangeAspect="1"/>
          </p:cNvGraphicFramePr>
          <p:nvPr/>
        </p:nvGraphicFramePr>
        <p:xfrm>
          <a:off x="1187450" y="2133600"/>
          <a:ext cx="25923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公式" r:id="rId3" imgW="1095420" imgH="200021" progId="Equation.3">
                  <p:embed/>
                </p:oleObj>
              </mc:Choice>
              <mc:Fallback>
                <p:oleObj name="公式" r:id="rId3" imgW="1095420" imgH="200021" progId="Equation.3">
                  <p:embed/>
                  <p:pic>
                    <p:nvPicPr>
                      <p:cNvPr id="0" name="Object 5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25923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bldLvl="2"/>
      <p:bldP spid="207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  </a:t>
            </a:r>
            <a:r>
              <a:rPr lang="zh-CN" altLang="en-US" smtClean="0">
                <a:latin typeface="Times New Roman" pitchFamily="18" charset="0"/>
              </a:rPr>
              <a:t>常用的组合逻辑电路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58888" y="1412875"/>
            <a:ext cx="7586662" cy="44545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hlinkClick r:id="rId2" action="ppaction://hlinksldjump"/>
              </a:rPr>
              <a:t>2.3.1  </a:t>
            </a:r>
            <a:r>
              <a:rPr lang="zh-CN" altLang="en-US" dirty="0" smtClean="0">
                <a:latin typeface="Times New Roman" pitchFamily="18" charset="0"/>
                <a:hlinkClick r:id="rId2" action="ppaction://hlinksldjump"/>
              </a:rPr>
              <a:t>编码器</a:t>
            </a:r>
            <a:endParaRPr lang="zh-CN" altLang="en-US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dirty="0" smtClean="0">
                <a:latin typeface="Times New Roman" pitchFamily="18" charset="0"/>
                <a:hlinkClick r:id="rId3" action="ppaction://hlinksldjump"/>
              </a:rPr>
              <a:t>2.3.2  </a:t>
            </a:r>
            <a:r>
              <a:rPr lang="zh-CN" altLang="en-US" dirty="0" smtClean="0">
                <a:latin typeface="Times New Roman" pitchFamily="18" charset="0"/>
                <a:hlinkClick r:id="rId3" action="ppaction://hlinksldjump"/>
              </a:rPr>
              <a:t>译码器</a:t>
            </a:r>
            <a:endParaRPr lang="zh-CN" altLang="en-US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dirty="0" smtClean="0">
                <a:latin typeface="Times New Roman" pitchFamily="18" charset="0"/>
                <a:hlinkClick r:id="rId4" action="ppaction://hlinksldjump"/>
              </a:rPr>
              <a:t>2.3.3  </a:t>
            </a:r>
            <a:r>
              <a:rPr lang="zh-CN" altLang="en-US" dirty="0" smtClean="0">
                <a:latin typeface="Times New Roman" pitchFamily="18" charset="0"/>
                <a:hlinkClick r:id="rId4" action="ppaction://hlinksldjump"/>
              </a:rPr>
              <a:t>数据选择器</a:t>
            </a:r>
            <a:endParaRPr lang="zh-CN" altLang="en-US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dirty="0" smtClean="0">
                <a:latin typeface="Times New Roman" pitchFamily="18" charset="0"/>
                <a:hlinkClick r:id="rId5" action="ppaction://hlinksldjump"/>
              </a:rPr>
              <a:t>2.3.4  </a:t>
            </a:r>
            <a:r>
              <a:rPr lang="zh-CN" altLang="en-US" dirty="0" smtClean="0">
                <a:latin typeface="Times New Roman" pitchFamily="18" charset="0"/>
                <a:hlinkClick r:id="rId5" action="ppaction://hlinksldjump"/>
              </a:rPr>
              <a:t>数值比较器</a:t>
            </a:r>
            <a:endParaRPr lang="zh-CN" altLang="en-US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dirty="0" smtClean="0">
                <a:latin typeface="Times New Roman" pitchFamily="18" charset="0"/>
                <a:hlinkClick r:id="rId6" action="ppaction://hlinksldjump"/>
              </a:rPr>
              <a:t>2.3.5  </a:t>
            </a:r>
            <a:r>
              <a:rPr lang="zh-CN" altLang="en-US" dirty="0" smtClean="0">
                <a:latin typeface="Times New Roman" pitchFamily="18" charset="0"/>
                <a:hlinkClick r:id="rId6" action="ppaction://hlinksldjump"/>
              </a:rPr>
              <a:t>加法器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2.3.1  </a:t>
            </a:r>
            <a:r>
              <a:rPr lang="zh-CN" altLang="en-US" smtClean="0">
                <a:latin typeface="Times New Roman" pitchFamily="18" charset="0"/>
              </a:rPr>
              <a:t>编码器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00113" y="1412875"/>
            <a:ext cx="7945437" cy="445452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本小节介绍： 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．编码原理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</a:rPr>
              <a:t>．二进制普通编码器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3</a:t>
            </a:r>
            <a:r>
              <a:rPr lang="zh-CN" altLang="en-US" smtClean="0">
                <a:latin typeface="Times New Roman" pitchFamily="18" charset="0"/>
              </a:rPr>
              <a:t>．二</a:t>
            </a:r>
            <a:r>
              <a:rPr lang="en-US" altLang="zh-CN" smtClean="0">
                <a:latin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</a:rPr>
              <a:t>十进制普通编码器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．优先编码器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5</a:t>
            </a:r>
            <a:r>
              <a:rPr lang="zh-CN" altLang="en-US" smtClean="0">
                <a:latin typeface="Times New Roman" pitchFamily="18" charset="0"/>
              </a:rPr>
              <a:t>．编码器集成电路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2.3.1  </a:t>
            </a:r>
            <a:r>
              <a:rPr lang="zh-CN" altLang="en-US" smtClean="0">
                <a:latin typeface="Times New Roman" pitchFamily="18" charset="0"/>
              </a:rPr>
              <a:t>编码器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412875"/>
            <a:ext cx="4122738" cy="445452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．编码原理</a:t>
            </a:r>
          </a:p>
          <a:p>
            <a:pPr lvl="1" eaLnBrk="1" hangingPunct="1">
              <a:buFont typeface="Wingdings" pitchFamily="2" charset="2"/>
              <a:buChar char=""/>
            </a:pPr>
            <a:r>
              <a:rPr lang="zh-CN" altLang="en-US" smtClean="0">
                <a:latin typeface="Times New Roman" pitchFamily="18" charset="0"/>
              </a:rPr>
              <a:t>编码：用文字、符号或数字表示特定对象的过程。</a:t>
            </a:r>
          </a:p>
          <a:p>
            <a:pPr lvl="1" eaLnBrk="1" hangingPunct="1">
              <a:buFont typeface="Wingdings" pitchFamily="2" charset="2"/>
              <a:buChar char=""/>
            </a:pPr>
            <a:r>
              <a:rPr lang="zh-CN" altLang="en-US" smtClean="0">
                <a:latin typeface="Times New Roman" pitchFamily="18" charset="0"/>
              </a:rPr>
              <a:t>编码器：实现编码操作的电路。</a:t>
            </a:r>
          </a:p>
        </p:txBody>
      </p:sp>
      <p:pic>
        <p:nvPicPr>
          <p:cNvPr id="101380" name="Picture 4" descr="2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484313"/>
            <a:ext cx="48958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2" name="Rectangle 6"/>
          <p:cNvSpPr>
            <a:spLocks noRot="1" noChangeArrowheads="1"/>
          </p:cNvSpPr>
          <p:nvPr/>
        </p:nvSpPr>
        <p:spPr bwMode="auto">
          <a:xfrm>
            <a:off x="0" y="4437063"/>
            <a:ext cx="91440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</a:pPr>
            <a:r>
              <a:rPr lang="zh-CN" altLang="en-US" sz="2800" b="1">
                <a:ea typeface="楷体_GB2312" pitchFamily="49" charset="-122"/>
              </a:rPr>
              <a:t>通常情况下，</a:t>
            </a:r>
            <a:r>
              <a:rPr lang="en-US" altLang="zh-CN" sz="2800" b="1" i="1">
                <a:ea typeface="楷体_GB2312" pitchFamily="49" charset="-122"/>
              </a:rPr>
              <a:t>n </a:t>
            </a:r>
            <a:r>
              <a:rPr lang="zh-CN" altLang="en-US" sz="2800" b="1">
                <a:ea typeface="楷体_GB2312" pitchFamily="49" charset="-122"/>
              </a:rPr>
              <a:t>和</a:t>
            </a:r>
            <a:r>
              <a:rPr lang="en-US" altLang="zh-CN" sz="2800" b="1" i="1">
                <a:ea typeface="楷体_GB2312" pitchFamily="49" charset="-122"/>
              </a:rPr>
              <a:t>m </a:t>
            </a:r>
            <a:r>
              <a:rPr lang="zh-CN" altLang="en-US" sz="2800" b="1">
                <a:ea typeface="楷体_GB2312" pitchFamily="49" charset="-122"/>
              </a:rPr>
              <a:t>之间的关系应满足：</a:t>
            </a:r>
          </a:p>
          <a:p>
            <a:pPr marL="342900" indent="-342900" algn="ctr"/>
            <a:r>
              <a:rPr lang="en-US" altLang="zh-CN" sz="2800" b="1">
                <a:solidFill>
                  <a:srgbClr val="FF0066"/>
                </a:solidFill>
                <a:ea typeface="楷体_GB2312" pitchFamily="49" charset="-122"/>
              </a:rPr>
              <a:t>2</a:t>
            </a:r>
            <a:r>
              <a:rPr lang="en-US" altLang="zh-CN" sz="2800" b="1" i="1" baseline="30000">
                <a:solidFill>
                  <a:srgbClr val="FF0066"/>
                </a:solidFill>
                <a:ea typeface="楷体_GB2312" pitchFamily="49" charset="-122"/>
              </a:rPr>
              <a:t>n</a:t>
            </a:r>
            <a:r>
              <a:rPr lang="en-US" altLang="zh-CN" sz="2800" b="1" baseline="30000">
                <a:solidFill>
                  <a:srgbClr val="FF0066"/>
                </a:solidFill>
                <a:ea typeface="楷体_GB2312" pitchFamily="49" charset="-122"/>
              </a:rPr>
              <a:t>-1</a:t>
            </a:r>
            <a:r>
              <a:rPr lang="zh-CN" altLang="en-US" sz="2800" b="1">
                <a:solidFill>
                  <a:srgbClr val="FF0066"/>
                </a:solidFill>
                <a:ea typeface="楷体_GB2312" pitchFamily="49" charset="-122"/>
              </a:rPr>
              <a:t>＜</a:t>
            </a:r>
            <a:r>
              <a:rPr lang="en-US" altLang="zh-CN" sz="2800" b="1" i="1">
                <a:solidFill>
                  <a:srgbClr val="FF0066"/>
                </a:solidFill>
                <a:ea typeface="楷体_GB2312" pitchFamily="49" charset="-122"/>
              </a:rPr>
              <a:t>m</a:t>
            </a:r>
            <a:r>
              <a:rPr lang="en-US" altLang="zh-CN" sz="2800" b="1">
                <a:solidFill>
                  <a:srgbClr val="FF0066"/>
                </a:solidFill>
                <a:ea typeface="楷体_GB2312" pitchFamily="49" charset="-122"/>
              </a:rPr>
              <a:t>≤2</a:t>
            </a:r>
            <a:r>
              <a:rPr lang="en-US" altLang="zh-CN" sz="2800" b="1" i="1" baseline="30000">
                <a:solidFill>
                  <a:srgbClr val="FF0066"/>
                </a:solidFill>
                <a:ea typeface="楷体_GB2312" pitchFamily="49" charset="-122"/>
              </a:rPr>
              <a:t>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设计编码器的关键在于编码规则，编码规则不同，设计的结果也不同。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0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2.3.1  </a:t>
            </a:r>
            <a:r>
              <a:rPr lang="zh-CN" altLang="en-US" smtClean="0">
                <a:latin typeface="Times New Roman" pitchFamily="18" charset="0"/>
              </a:rPr>
              <a:t>编码器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</a:rPr>
              <a:t>．二进制普通编码器</a:t>
            </a:r>
          </a:p>
          <a:p>
            <a:pPr lvl="1" eaLnBrk="1" hangingPunct="1">
              <a:buFont typeface="Wingdings" pitchFamily="2" charset="2"/>
              <a:buChar char=""/>
            </a:pPr>
            <a:r>
              <a:rPr lang="zh-CN" altLang="en-US" smtClean="0">
                <a:latin typeface="Times New Roman" pitchFamily="18" charset="0"/>
              </a:rPr>
              <a:t>二进制编码器：用</a:t>
            </a:r>
            <a:r>
              <a:rPr lang="en-US" altLang="zh-CN" smtClean="0">
                <a:latin typeface="Times New Roman" pitchFamily="18" charset="0"/>
              </a:rPr>
              <a:t>n</a:t>
            </a:r>
            <a:r>
              <a:rPr lang="zh-CN" altLang="en-US" smtClean="0">
                <a:latin typeface="Times New Roman" pitchFamily="18" charset="0"/>
              </a:rPr>
              <a:t>位二进制代码对 </a:t>
            </a:r>
            <a:r>
              <a:rPr lang="en-US" altLang="zh-CN" smtClean="0">
                <a:latin typeface="Times New Roman" pitchFamily="18" charset="0"/>
              </a:rPr>
              <a:t>m=2</a:t>
            </a:r>
            <a:r>
              <a:rPr lang="en-US" altLang="zh-CN" baseline="30000" smtClean="0">
                <a:latin typeface="Times New Roman" pitchFamily="18" charset="0"/>
              </a:rPr>
              <a:t>n </a:t>
            </a:r>
            <a:r>
              <a:rPr lang="zh-CN" altLang="en-US" smtClean="0">
                <a:latin typeface="Times New Roman" pitchFamily="18" charset="0"/>
              </a:rPr>
              <a:t>个信号进行编码的电路。</a:t>
            </a:r>
          </a:p>
          <a:p>
            <a:pPr lvl="1" eaLnBrk="1" hangingPunct="1">
              <a:buFont typeface="Wingdings" pitchFamily="2" charset="2"/>
              <a:buChar char=""/>
            </a:pPr>
            <a:r>
              <a:rPr lang="zh-CN" altLang="en-US" smtClean="0">
                <a:latin typeface="Times New Roman" pitchFamily="18" charset="0"/>
              </a:rPr>
              <a:t>普通编码器的输入信号为一组互相排斥的输入信号。</a:t>
            </a:r>
          </a:p>
          <a:p>
            <a:pPr lvl="1" eaLnBrk="1" hangingPunct="1">
              <a:buFont typeface="Wingdings" pitchFamily="2" charset="2"/>
              <a:buChar char=""/>
            </a:pPr>
            <a:r>
              <a:rPr lang="zh-CN" altLang="en-US" smtClean="0"/>
              <a:t>互相排斥：指在任何时刻，不允许两个或两个以上的输入信号同时出现。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676275" y="1350963"/>
            <a:ext cx="5470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</a:rPr>
              <a:t>3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itchFamily="18" charset="0"/>
              </a:rPr>
              <a:t>位二进制编码器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</a:rPr>
              <a:t>(8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itchFamily="18" charset="0"/>
              </a:rPr>
              <a:t>线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</a:rPr>
              <a:t>- 3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itchFamily="18" charset="0"/>
              </a:rPr>
              <a:t>线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6711950" y="1373188"/>
            <a:ext cx="1335088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编码表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827088" y="4875213"/>
            <a:ext cx="620712" cy="119697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函数式</a:t>
            </a: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1663700" y="4797425"/>
            <a:ext cx="2933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 baseline="-30000">
                <a:solidFill>
                  <a:srgbClr val="FF0066"/>
                </a:solidFill>
                <a:latin typeface="Times New Roman" pitchFamily="18" charset="0"/>
              </a:rPr>
              <a:t>2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4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5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6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1655763" y="527843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 baseline="-30000">
                <a:solidFill>
                  <a:srgbClr val="FF0066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 i="1" baseline="-30000">
                <a:solidFill>
                  <a:srgbClr val="FF0066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6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1655763" y="574198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 baseline="-30000">
                <a:solidFill>
                  <a:srgbClr val="FF0066"/>
                </a:solidFill>
                <a:latin typeface="Times New Roman" pitchFamily="18" charset="0"/>
              </a:rPr>
              <a:t>0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5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611188" y="2801938"/>
            <a:ext cx="488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输</a:t>
            </a:r>
          </a:p>
          <a:p>
            <a:pPr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入</a:t>
            </a:r>
          </a:p>
        </p:txBody>
      </p:sp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4291013" y="2792413"/>
            <a:ext cx="542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66"/>
                </a:solidFill>
                <a:latin typeface="Times New Roman" pitchFamily="18" charset="0"/>
              </a:rPr>
              <a:t>输</a:t>
            </a:r>
          </a:p>
          <a:p>
            <a:pPr eaLnBrk="1" hangingPunct="1"/>
            <a:r>
              <a:rPr kumimoji="1" lang="zh-CN" altLang="en-US" sz="2400" b="1">
                <a:solidFill>
                  <a:srgbClr val="FF0066"/>
                </a:solidFill>
                <a:latin typeface="Times New Roman" pitchFamily="18" charset="0"/>
              </a:rPr>
              <a:t>出</a:t>
            </a:r>
          </a:p>
        </p:txBody>
      </p:sp>
      <p:sp>
        <p:nvSpPr>
          <p:cNvPr id="131087" name="Text Box 15"/>
          <p:cNvSpPr txBox="1">
            <a:spLocks noChangeArrowheads="1"/>
          </p:cNvSpPr>
          <p:nvPr/>
        </p:nvSpPr>
        <p:spPr bwMode="auto">
          <a:xfrm>
            <a:off x="5622925" y="2155825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33CC"/>
                </a:solidFill>
                <a:latin typeface="宋体" pitchFamily="2" charset="-122"/>
              </a:rPr>
              <a:t>输 入</a:t>
            </a:r>
          </a:p>
        </p:txBody>
      </p:sp>
      <p:sp>
        <p:nvSpPr>
          <p:cNvPr id="131088" name="Text Box 16"/>
          <p:cNvSpPr txBox="1">
            <a:spLocks noChangeArrowheads="1"/>
          </p:cNvSpPr>
          <p:nvPr/>
        </p:nvSpPr>
        <p:spPr bwMode="auto">
          <a:xfrm>
            <a:off x="6938963" y="1908175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66"/>
                </a:solidFill>
                <a:latin typeface="宋体" pitchFamily="2" charset="-122"/>
              </a:rPr>
              <a:t>输    出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6781800" y="2919413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0       0       0</a:t>
            </a:r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6781800" y="3351213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0       0     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6781800" y="3781425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0     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      0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6781800" y="4213225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0     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6781800" y="464343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      0       0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6781800" y="507523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      0     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6781800" y="550545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      0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6781800" y="5935663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6756400" y="2354263"/>
            <a:ext cx="22860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Y</a:t>
            </a:r>
            <a:r>
              <a:rPr lang="en-US" altLang="zh-CN" sz="2800" b="1" baseline="-25000">
                <a:solidFill>
                  <a:srgbClr val="FF0066"/>
                </a:solidFill>
                <a:latin typeface="Times New Roman" pitchFamily="18" charset="0"/>
              </a:rPr>
              <a:t>2</a:t>
            </a:r>
            <a:r>
              <a:rPr lang="en-US" altLang="zh-CN" sz="2800" baseline="-25000">
                <a:solidFill>
                  <a:srgbClr val="FF0066"/>
                </a:solidFill>
                <a:latin typeface="Times New Roman" pitchFamily="18" charset="0"/>
              </a:rPr>
              <a:t>      </a:t>
            </a:r>
            <a:r>
              <a:rPr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Y</a:t>
            </a:r>
            <a:r>
              <a:rPr lang="en-US" altLang="zh-CN" sz="2800" b="1" baseline="-25000">
                <a:solidFill>
                  <a:srgbClr val="FF0066"/>
                </a:solidFill>
                <a:latin typeface="Times New Roman" pitchFamily="18" charset="0"/>
              </a:rPr>
              <a:t>1</a:t>
            </a:r>
            <a:r>
              <a:rPr lang="en-US" altLang="zh-CN" sz="2800" baseline="-25000">
                <a:solidFill>
                  <a:srgbClr val="FF0066"/>
                </a:solidFill>
                <a:latin typeface="Times New Roman" pitchFamily="18" charset="0"/>
              </a:rPr>
              <a:t>        </a:t>
            </a:r>
            <a:r>
              <a:rPr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Y</a:t>
            </a:r>
            <a:r>
              <a:rPr lang="en-US" altLang="zh-CN" sz="2800" b="1" baseline="-25000">
                <a:solidFill>
                  <a:srgbClr val="FF0066"/>
                </a:solidFill>
                <a:latin typeface="Times New Roman" pitchFamily="18" charset="0"/>
              </a:rPr>
              <a:t>0</a:t>
            </a:r>
            <a:endParaRPr lang="en-US" altLang="zh-CN" sz="2800" baseline="-25000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131098" name="Rectangle 26"/>
          <p:cNvSpPr>
            <a:spLocks noChangeArrowheads="1"/>
          </p:cNvSpPr>
          <p:nvPr/>
        </p:nvSpPr>
        <p:spPr bwMode="auto">
          <a:xfrm>
            <a:off x="5651500" y="2876550"/>
            <a:ext cx="868363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-25000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algn="ctr"/>
            <a:r>
              <a:rPr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-25000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algn="ctr"/>
            <a:r>
              <a:rPr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-25000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  <a:p>
            <a:pPr algn="ctr"/>
            <a:r>
              <a:rPr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-25000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  <a:p>
            <a:pPr algn="ctr"/>
            <a:r>
              <a:rPr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-25000">
                <a:solidFill>
                  <a:srgbClr val="0033CC"/>
                </a:solidFill>
                <a:latin typeface="Times New Roman" pitchFamily="18" charset="0"/>
              </a:rPr>
              <a:t>4</a:t>
            </a:r>
          </a:p>
          <a:p>
            <a:pPr algn="ctr"/>
            <a:r>
              <a:rPr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-25000">
                <a:solidFill>
                  <a:srgbClr val="0033CC"/>
                </a:solidFill>
                <a:latin typeface="Times New Roman" pitchFamily="18" charset="0"/>
              </a:rPr>
              <a:t>5</a:t>
            </a:r>
          </a:p>
          <a:p>
            <a:pPr algn="ctr"/>
            <a:r>
              <a:rPr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-25000">
                <a:solidFill>
                  <a:srgbClr val="0033CC"/>
                </a:solidFill>
                <a:latin typeface="Times New Roman" pitchFamily="18" charset="0"/>
              </a:rPr>
              <a:t>6</a:t>
            </a:r>
          </a:p>
          <a:p>
            <a:pPr algn="ctr"/>
            <a:r>
              <a:rPr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-25000">
                <a:solidFill>
                  <a:srgbClr val="0033CC"/>
                </a:solidFill>
                <a:latin typeface="Times New Roman" pitchFamily="18" charset="0"/>
              </a:rPr>
              <a:t>7</a:t>
            </a:r>
          </a:p>
        </p:txBody>
      </p:sp>
      <p:grpSp>
        <p:nvGrpSpPr>
          <p:cNvPr id="131099" name="Group 27"/>
          <p:cNvGrpSpPr>
            <a:grpSpLocks/>
          </p:cNvGrpSpPr>
          <p:nvPr/>
        </p:nvGrpSpPr>
        <p:grpSpPr bwMode="auto">
          <a:xfrm>
            <a:off x="1227138" y="2060575"/>
            <a:ext cx="2921000" cy="2195513"/>
            <a:chOff x="589" y="1105"/>
            <a:chExt cx="1840" cy="1383"/>
          </a:xfrm>
        </p:grpSpPr>
        <p:grpSp>
          <p:nvGrpSpPr>
            <p:cNvPr id="18468" name="Group 28"/>
            <p:cNvGrpSpPr>
              <a:grpSpLocks/>
            </p:cNvGrpSpPr>
            <p:nvPr/>
          </p:nvGrpSpPr>
          <p:grpSpPr bwMode="auto">
            <a:xfrm>
              <a:off x="987" y="1348"/>
              <a:ext cx="217" cy="1047"/>
              <a:chOff x="816" y="1104"/>
              <a:chExt cx="217" cy="1081"/>
            </a:xfrm>
          </p:grpSpPr>
          <p:grpSp>
            <p:nvGrpSpPr>
              <p:cNvPr id="18487" name="Group 29"/>
              <p:cNvGrpSpPr>
                <a:grpSpLocks/>
              </p:cNvGrpSpPr>
              <p:nvPr/>
            </p:nvGrpSpPr>
            <p:grpSpPr bwMode="auto">
              <a:xfrm rot="5400000">
                <a:off x="888" y="1032"/>
                <a:ext cx="73" cy="217"/>
                <a:chOff x="1344" y="1008"/>
                <a:chExt cx="73" cy="217"/>
              </a:xfrm>
            </p:grpSpPr>
            <p:sp>
              <p:nvSpPr>
                <p:cNvPr id="18509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380" y="100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8510" name="Oval 31"/>
                <p:cNvSpPr>
                  <a:spLocks noChangeArrowheads="1"/>
                </p:cNvSpPr>
                <p:nvPr/>
              </p:nvSpPr>
              <p:spPr bwMode="auto">
                <a:xfrm>
                  <a:off x="1344" y="1152"/>
                  <a:ext cx="73" cy="73"/>
                </a:xfrm>
                <a:prstGeom prst="ellips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88" name="Group 32"/>
              <p:cNvGrpSpPr>
                <a:grpSpLocks/>
              </p:cNvGrpSpPr>
              <p:nvPr/>
            </p:nvGrpSpPr>
            <p:grpSpPr bwMode="auto">
              <a:xfrm rot="5400000">
                <a:off x="888" y="1176"/>
                <a:ext cx="73" cy="217"/>
                <a:chOff x="1344" y="1008"/>
                <a:chExt cx="73" cy="217"/>
              </a:xfrm>
            </p:grpSpPr>
            <p:sp>
              <p:nvSpPr>
                <p:cNvPr id="1850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380" y="100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8508" name="Oval 34"/>
                <p:cNvSpPr>
                  <a:spLocks noChangeArrowheads="1"/>
                </p:cNvSpPr>
                <p:nvPr/>
              </p:nvSpPr>
              <p:spPr bwMode="auto">
                <a:xfrm>
                  <a:off x="1344" y="1152"/>
                  <a:ext cx="73" cy="73"/>
                </a:xfrm>
                <a:prstGeom prst="ellips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89" name="Group 35"/>
              <p:cNvGrpSpPr>
                <a:grpSpLocks/>
              </p:cNvGrpSpPr>
              <p:nvPr/>
            </p:nvGrpSpPr>
            <p:grpSpPr bwMode="auto">
              <a:xfrm rot="5400000">
                <a:off x="888" y="1320"/>
                <a:ext cx="73" cy="217"/>
                <a:chOff x="1344" y="1008"/>
                <a:chExt cx="73" cy="217"/>
              </a:xfrm>
            </p:grpSpPr>
            <p:sp>
              <p:nvSpPr>
                <p:cNvPr id="18505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380" y="100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8506" name="Oval 37"/>
                <p:cNvSpPr>
                  <a:spLocks noChangeArrowheads="1"/>
                </p:cNvSpPr>
                <p:nvPr/>
              </p:nvSpPr>
              <p:spPr bwMode="auto">
                <a:xfrm>
                  <a:off x="1344" y="1152"/>
                  <a:ext cx="73" cy="73"/>
                </a:xfrm>
                <a:prstGeom prst="ellips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90" name="Group 38"/>
              <p:cNvGrpSpPr>
                <a:grpSpLocks/>
              </p:cNvGrpSpPr>
              <p:nvPr/>
            </p:nvGrpSpPr>
            <p:grpSpPr bwMode="auto">
              <a:xfrm rot="5400000">
                <a:off x="888" y="1464"/>
                <a:ext cx="73" cy="217"/>
                <a:chOff x="1344" y="1008"/>
                <a:chExt cx="73" cy="217"/>
              </a:xfrm>
            </p:grpSpPr>
            <p:sp>
              <p:nvSpPr>
                <p:cNvPr id="18503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380" y="100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8504" name="Oval 40"/>
                <p:cNvSpPr>
                  <a:spLocks noChangeArrowheads="1"/>
                </p:cNvSpPr>
                <p:nvPr/>
              </p:nvSpPr>
              <p:spPr bwMode="auto">
                <a:xfrm>
                  <a:off x="1344" y="1152"/>
                  <a:ext cx="73" cy="73"/>
                </a:xfrm>
                <a:prstGeom prst="ellips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91" name="Group 41"/>
              <p:cNvGrpSpPr>
                <a:grpSpLocks/>
              </p:cNvGrpSpPr>
              <p:nvPr/>
            </p:nvGrpSpPr>
            <p:grpSpPr bwMode="auto">
              <a:xfrm rot="5400000">
                <a:off x="888" y="1895"/>
                <a:ext cx="73" cy="217"/>
                <a:chOff x="1344" y="1008"/>
                <a:chExt cx="73" cy="217"/>
              </a:xfrm>
            </p:grpSpPr>
            <p:sp>
              <p:nvSpPr>
                <p:cNvPr id="18501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380" y="100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8502" name="Oval 43"/>
                <p:cNvSpPr>
                  <a:spLocks noChangeArrowheads="1"/>
                </p:cNvSpPr>
                <p:nvPr/>
              </p:nvSpPr>
              <p:spPr bwMode="auto">
                <a:xfrm>
                  <a:off x="1344" y="1152"/>
                  <a:ext cx="73" cy="73"/>
                </a:xfrm>
                <a:prstGeom prst="ellips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92" name="Group 44"/>
              <p:cNvGrpSpPr>
                <a:grpSpLocks/>
              </p:cNvGrpSpPr>
              <p:nvPr/>
            </p:nvGrpSpPr>
            <p:grpSpPr bwMode="auto">
              <a:xfrm rot="5400000">
                <a:off x="888" y="1608"/>
                <a:ext cx="73" cy="217"/>
                <a:chOff x="1344" y="1008"/>
                <a:chExt cx="73" cy="217"/>
              </a:xfrm>
            </p:grpSpPr>
            <p:sp>
              <p:nvSpPr>
                <p:cNvPr id="18499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1380" y="100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8500" name="Oval 46"/>
                <p:cNvSpPr>
                  <a:spLocks noChangeArrowheads="1"/>
                </p:cNvSpPr>
                <p:nvPr/>
              </p:nvSpPr>
              <p:spPr bwMode="auto">
                <a:xfrm>
                  <a:off x="1344" y="1152"/>
                  <a:ext cx="73" cy="73"/>
                </a:xfrm>
                <a:prstGeom prst="ellips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93" name="Group 47"/>
              <p:cNvGrpSpPr>
                <a:grpSpLocks/>
              </p:cNvGrpSpPr>
              <p:nvPr/>
            </p:nvGrpSpPr>
            <p:grpSpPr bwMode="auto">
              <a:xfrm rot="5400000">
                <a:off x="888" y="1752"/>
                <a:ext cx="73" cy="217"/>
                <a:chOff x="1344" y="1008"/>
                <a:chExt cx="73" cy="217"/>
              </a:xfrm>
            </p:grpSpPr>
            <p:sp>
              <p:nvSpPr>
                <p:cNvPr id="18497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1380" y="100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8498" name="Oval 49"/>
                <p:cNvSpPr>
                  <a:spLocks noChangeArrowheads="1"/>
                </p:cNvSpPr>
                <p:nvPr/>
              </p:nvSpPr>
              <p:spPr bwMode="auto">
                <a:xfrm>
                  <a:off x="1344" y="1152"/>
                  <a:ext cx="73" cy="73"/>
                </a:xfrm>
                <a:prstGeom prst="ellips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94" name="Group 50"/>
              <p:cNvGrpSpPr>
                <a:grpSpLocks/>
              </p:cNvGrpSpPr>
              <p:nvPr/>
            </p:nvGrpSpPr>
            <p:grpSpPr bwMode="auto">
              <a:xfrm rot="5400000">
                <a:off x="888" y="2040"/>
                <a:ext cx="73" cy="217"/>
                <a:chOff x="1344" y="1008"/>
                <a:chExt cx="73" cy="217"/>
              </a:xfrm>
            </p:grpSpPr>
            <p:sp>
              <p:nvSpPr>
                <p:cNvPr id="18495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380" y="100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8496" name="Oval 52"/>
                <p:cNvSpPr>
                  <a:spLocks noChangeArrowheads="1"/>
                </p:cNvSpPr>
                <p:nvPr/>
              </p:nvSpPr>
              <p:spPr bwMode="auto">
                <a:xfrm>
                  <a:off x="1344" y="1152"/>
                  <a:ext cx="73" cy="73"/>
                </a:xfrm>
                <a:prstGeom prst="ellips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469" name="Line 53"/>
            <p:cNvSpPr>
              <a:spLocks noChangeShapeType="1"/>
            </p:cNvSpPr>
            <p:nvPr/>
          </p:nvSpPr>
          <p:spPr bwMode="auto">
            <a:xfrm rot="16200000" flipV="1">
              <a:off x="2107" y="2130"/>
              <a:ext cx="0" cy="171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470" name="Oval 54"/>
            <p:cNvSpPr>
              <a:spLocks noChangeArrowheads="1"/>
            </p:cNvSpPr>
            <p:nvPr/>
          </p:nvSpPr>
          <p:spPr bwMode="auto">
            <a:xfrm rot="-5400000">
              <a:off x="2193" y="2180"/>
              <a:ext cx="71" cy="73"/>
            </a:xfrm>
            <a:prstGeom prst="ellips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471" name="Line 55"/>
            <p:cNvSpPr>
              <a:spLocks noChangeShapeType="1"/>
            </p:cNvSpPr>
            <p:nvPr/>
          </p:nvSpPr>
          <p:spPr bwMode="auto">
            <a:xfrm rot="16200000" flipV="1">
              <a:off x="2107" y="1760"/>
              <a:ext cx="0" cy="171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472" name="Oval 56"/>
            <p:cNvSpPr>
              <a:spLocks noChangeArrowheads="1"/>
            </p:cNvSpPr>
            <p:nvPr/>
          </p:nvSpPr>
          <p:spPr bwMode="auto">
            <a:xfrm rot="-5400000">
              <a:off x="2194" y="1807"/>
              <a:ext cx="70" cy="73"/>
            </a:xfrm>
            <a:prstGeom prst="ellips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473" name="Line 57"/>
            <p:cNvSpPr>
              <a:spLocks noChangeShapeType="1"/>
            </p:cNvSpPr>
            <p:nvPr/>
          </p:nvSpPr>
          <p:spPr bwMode="auto">
            <a:xfrm rot="16200000" flipV="1">
              <a:off x="2107" y="1433"/>
              <a:ext cx="0" cy="171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474" name="Oval 58"/>
            <p:cNvSpPr>
              <a:spLocks noChangeArrowheads="1"/>
            </p:cNvSpPr>
            <p:nvPr/>
          </p:nvSpPr>
          <p:spPr bwMode="auto">
            <a:xfrm rot="-5400000">
              <a:off x="2193" y="1483"/>
              <a:ext cx="72" cy="74"/>
            </a:xfrm>
            <a:prstGeom prst="ellips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475" name="Rectangle 59"/>
            <p:cNvSpPr>
              <a:spLocks noChangeArrowheads="1"/>
            </p:cNvSpPr>
            <p:nvPr/>
          </p:nvSpPr>
          <p:spPr bwMode="auto">
            <a:xfrm rot="-5400000">
              <a:off x="1057" y="1447"/>
              <a:ext cx="1114" cy="81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3 </a:t>
              </a:r>
              <a:r>
                <a:rPr kumimoji="1" lang="zh-CN" altLang="en-US" sz="2400" b="1">
                  <a:solidFill>
                    <a:srgbClr val="0033CC"/>
                  </a:solidFill>
                  <a:latin typeface="Times New Roman" pitchFamily="18" charset="0"/>
                </a:rPr>
                <a:t>位</a:t>
              </a:r>
            </a:p>
            <a:p>
              <a:pPr algn="ctr"/>
              <a:r>
                <a:rPr kumimoji="1" lang="zh-CN" altLang="en-US" sz="2400" b="1">
                  <a:solidFill>
                    <a:srgbClr val="0033CC"/>
                  </a:solidFill>
                  <a:latin typeface="Times New Roman" pitchFamily="18" charset="0"/>
                </a:rPr>
                <a:t>二进制</a:t>
              </a:r>
            </a:p>
            <a:p>
              <a:pPr algn="ctr"/>
              <a:r>
                <a:rPr kumimoji="1" lang="zh-CN" altLang="en-US" sz="2400" b="1">
                  <a:solidFill>
                    <a:srgbClr val="0033CC"/>
                  </a:solidFill>
                  <a:latin typeface="Times New Roman" pitchFamily="18" charset="0"/>
                </a:rPr>
                <a:t>编码器</a:t>
              </a:r>
            </a:p>
          </p:txBody>
        </p:sp>
        <p:sp>
          <p:nvSpPr>
            <p:cNvPr id="18476" name="Text Box 60"/>
            <p:cNvSpPr txBox="1">
              <a:spLocks noChangeArrowheads="1"/>
            </p:cNvSpPr>
            <p:nvPr/>
          </p:nvSpPr>
          <p:spPr bwMode="auto">
            <a:xfrm>
              <a:off x="733" y="1105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  <a:endParaRPr kumimoji="1" lang="en-US" altLang="zh-CN" sz="2400" b="1" i="1" baseline="-30000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18477" name="Text Box 61"/>
            <p:cNvSpPr txBox="1">
              <a:spLocks noChangeArrowheads="1"/>
            </p:cNvSpPr>
            <p:nvPr/>
          </p:nvSpPr>
          <p:spPr bwMode="auto">
            <a:xfrm>
              <a:off x="589" y="125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1" i="1" baseline="-30000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18478" name="Text Box 62"/>
            <p:cNvSpPr txBox="1">
              <a:spLocks noChangeArrowheads="1"/>
            </p:cNvSpPr>
            <p:nvPr/>
          </p:nvSpPr>
          <p:spPr bwMode="auto">
            <a:xfrm>
              <a:off x="733" y="2010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0033CC"/>
                  </a:solidFill>
                  <a:latin typeface="Times New Roman" pitchFamily="18" charset="0"/>
                </a:rPr>
                <a:t>6</a:t>
              </a:r>
              <a:endPara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79" name="Text Box 63"/>
            <p:cNvSpPr txBox="1">
              <a:spLocks noChangeArrowheads="1"/>
            </p:cNvSpPr>
            <p:nvPr/>
          </p:nvSpPr>
          <p:spPr bwMode="auto">
            <a:xfrm>
              <a:off x="589" y="2200"/>
              <a:ext cx="3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0033CC"/>
                  </a:solidFill>
                  <a:latin typeface="Times New Roman" pitchFamily="18" charset="0"/>
                </a:rPr>
                <a:t>7</a:t>
              </a:r>
              <a:endPara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80" name="Rectangle 64"/>
            <p:cNvSpPr>
              <a:spLocks noChangeArrowheads="1"/>
            </p:cNvSpPr>
            <p:nvPr/>
          </p:nvSpPr>
          <p:spPr bwMode="auto">
            <a:xfrm>
              <a:off x="2120" y="1237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2</a:t>
              </a:r>
              <a:endParaRPr lang="en-US" altLang="zh-CN" sz="2400" b="1" i="1" baseline="-25000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18481" name="Rectangle 65"/>
            <p:cNvSpPr>
              <a:spLocks noChangeArrowheads="1"/>
            </p:cNvSpPr>
            <p:nvPr/>
          </p:nvSpPr>
          <p:spPr bwMode="auto">
            <a:xfrm>
              <a:off x="2132" y="1561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1</a:t>
              </a:r>
              <a:endParaRPr lang="en-US" altLang="zh-CN" sz="2400" b="1" i="1" baseline="-25000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18482" name="Rectangle 66"/>
            <p:cNvSpPr>
              <a:spLocks noChangeArrowheads="1"/>
            </p:cNvSpPr>
            <p:nvPr/>
          </p:nvSpPr>
          <p:spPr bwMode="auto">
            <a:xfrm>
              <a:off x="2114" y="1915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0</a:t>
              </a:r>
              <a:endParaRPr lang="en-US" altLang="zh-CN" sz="2400" b="1" i="1" baseline="-25000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18483" name="Rectangle 67"/>
            <p:cNvSpPr>
              <a:spLocks noChangeArrowheads="1"/>
            </p:cNvSpPr>
            <p:nvPr/>
          </p:nvSpPr>
          <p:spPr bwMode="auto">
            <a:xfrm>
              <a:off x="733" y="140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0033CC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484" name="Rectangle 68"/>
            <p:cNvSpPr>
              <a:spLocks noChangeArrowheads="1"/>
            </p:cNvSpPr>
            <p:nvPr/>
          </p:nvSpPr>
          <p:spPr bwMode="auto">
            <a:xfrm>
              <a:off x="733" y="170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0033CC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8485" name="Rectangle 69"/>
            <p:cNvSpPr>
              <a:spLocks noChangeArrowheads="1"/>
            </p:cNvSpPr>
            <p:nvPr/>
          </p:nvSpPr>
          <p:spPr bwMode="auto">
            <a:xfrm>
              <a:off x="589" y="188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0033CC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8486" name="Rectangle 70"/>
            <p:cNvSpPr>
              <a:spLocks noChangeArrowheads="1"/>
            </p:cNvSpPr>
            <p:nvPr/>
          </p:nvSpPr>
          <p:spPr bwMode="auto">
            <a:xfrm>
              <a:off x="589" y="156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0033CC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131143" name="Group 71"/>
          <p:cNvGrpSpPr>
            <a:grpSpLocks/>
          </p:cNvGrpSpPr>
          <p:nvPr/>
        </p:nvGrpSpPr>
        <p:grpSpPr bwMode="auto">
          <a:xfrm>
            <a:off x="5562600" y="1881188"/>
            <a:ext cx="3349625" cy="4513262"/>
            <a:chOff x="3289" y="1227"/>
            <a:chExt cx="2110" cy="2843"/>
          </a:xfrm>
        </p:grpSpPr>
        <p:sp>
          <p:nvSpPr>
            <p:cNvPr id="18457" name="Line 72"/>
            <p:cNvSpPr>
              <a:spLocks noChangeShapeType="1"/>
            </p:cNvSpPr>
            <p:nvPr/>
          </p:nvSpPr>
          <p:spPr bwMode="auto">
            <a:xfrm>
              <a:off x="3929" y="1535"/>
              <a:ext cx="146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8" name="Line 73"/>
            <p:cNvSpPr>
              <a:spLocks noChangeShapeType="1"/>
            </p:cNvSpPr>
            <p:nvPr/>
          </p:nvSpPr>
          <p:spPr bwMode="auto">
            <a:xfrm>
              <a:off x="3298" y="1852"/>
              <a:ext cx="2087" cy="0"/>
            </a:xfrm>
            <a:prstGeom prst="line">
              <a:avLst/>
            </a:prstGeom>
            <a:noFill/>
            <a:ln w="57150" cmpd="thickThin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9" name="Line 74"/>
            <p:cNvSpPr>
              <a:spLocks noChangeShapeType="1"/>
            </p:cNvSpPr>
            <p:nvPr/>
          </p:nvSpPr>
          <p:spPr bwMode="auto">
            <a:xfrm>
              <a:off x="3929" y="1227"/>
              <a:ext cx="0" cy="284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Rectangle 75"/>
            <p:cNvSpPr>
              <a:spLocks noChangeArrowheads="1"/>
            </p:cNvSpPr>
            <p:nvPr/>
          </p:nvSpPr>
          <p:spPr bwMode="auto">
            <a:xfrm>
              <a:off x="3289" y="1229"/>
              <a:ext cx="2104" cy="2835"/>
            </a:xfrm>
            <a:prstGeom prst="rect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1" name="Line 76"/>
            <p:cNvSpPr>
              <a:spLocks noChangeShapeType="1"/>
            </p:cNvSpPr>
            <p:nvPr/>
          </p:nvSpPr>
          <p:spPr bwMode="auto">
            <a:xfrm flipV="1">
              <a:off x="3298" y="2175"/>
              <a:ext cx="2101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Line 77"/>
            <p:cNvSpPr>
              <a:spLocks noChangeShapeType="1"/>
            </p:cNvSpPr>
            <p:nvPr/>
          </p:nvSpPr>
          <p:spPr bwMode="auto">
            <a:xfrm flipV="1">
              <a:off x="3298" y="2449"/>
              <a:ext cx="2101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Line 78"/>
            <p:cNvSpPr>
              <a:spLocks noChangeShapeType="1"/>
            </p:cNvSpPr>
            <p:nvPr/>
          </p:nvSpPr>
          <p:spPr bwMode="auto">
            <a:xfrm flipV="1">
              <a:off x="3298" y="2715"/>
              <a:ext cx="2101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Line 79"/>
            <p:cNvSpPr>
              <a:spLocks noChangeShapeType="1"/>
            </p:cNvSpPr>
            <p:nvPr/>
          </p:nvSpPr>
          <p:spPr bwMode="auto">
            <a:xfrm flipV="1">
              <a:off x="3298" y="2982"/>
              <a:ext cx="2101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5" name="Line 80"/>
            <p:cNvSpPr>
              <a:spLocks noChangeShapeType="1"/>
            </p:cNvSpPr>
            <p:nvPr/>
          </p:nvSpPr>
          <p:spPr bwMode="auto">
            <a:xfrm flipV="1">
              <a:off x="3298" y="3789"/>
              <a:ext cx="2101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Line 81"/>
            <p:cNvSpPr>
              <a:spLocks noChangeShapeType="1"/>
            </p:cNvSpPr>
            <p:nvPr/>
          </p:nvSpPr>
          <p:spPr bwMode="auto">
            <a:xfrm flipV="1">
              <a:off x="3298" y="3530"/>
              <a:ext cx="2101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Line 82"/>
            <p:cNvSpPr>
              <a:spLocks noChangeShapeType="1"/>
            </p:cNvSpPr>
            <p:nvPr/>
          </p:nvSpPr>
          <p:spPr bwMode="auto">
            <a:xfrm flipV="1">
              <a:off x="3298" y="3256"/>
              <a:ext cx="2101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56" name="Rectangle 83"/>
          <p:cNvSpPr>
            <a:spLocks noRot="1" noChangeArrowheads="1"/>
          </p:cNvSpPr>
          <p:nvPr/>
        </p:nvSpPr>
        <p:spPr bwMode="auto">
          <a:xfrm>
            <a:off x="279400" y="549275"/>
            <a:ext cx="85407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．二进制普通编码器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1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1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1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1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1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 autoUpdateAnimBg="0"/>
      <p:bldP spid="131079" grpId="0" animBg="1" autoUpdateAnimBg="0"/>
      <p:bldP spid="131080" grpId="0" animBg="1" autoUpdateAnimBg="0"/>
      <p:bldP spid="131081" grpId="0" autoUpdateAnimBg="0"/>
      <p:bldP spid="131082" grpId="0" autoUpdateAnimBg="0"/>
      <p:bldP spid="131083" grpId="0" autoUpdateAnimBg="0"/>
      <p:bldP spid="131084" grpId="0" autoUpdateAnimBg="0"/>
      <p:bldP spid="131085" grpId="0" autoUpdateAnimBg="0"/>
      <p:bldP spid="131087" grpId="0" build="p" autoUpdateAnimBg="0" advAuto="1000"/>
      <p:bldP spid="131088" grpId="0" build="p" autoUpdateAnimBg="0" advAuto="1000"/>
      <p:bldP spid="131089" grpId="0" build="p" autoUpdateAnimBg="0" advAuto="1000"/>
      <p:bldP spid="131090" grpId="0" build="p" autoUpdateAnimBg="0" advAuto="1000"/>
      <p:bldP spid="131091" grpId="0" build="p" autoUpdateAnimBg="0" advAuto="1000"/>
      <p:bldP spid="131092" grpId="0" build="p" autoUpdateAnimBg="0" advAuto="1000"/>
      <p:bldP spid="131093" grpId="0" build="p" autoUpdateAnimBg="0" advAuto="1000"/>
      <p:bldP spid="131094" grpId="0" build="p" autoUpdateAnimBg="0" advAuto="1000"/>
      <p:bldP spid="131095" grpId="0" build="p" autoUpdateAnimBg="0" advAuto="1000"/>
      <p:bldP spid="131096" grpId="0" build="p" autoUpdateAnimBg="0" advAuto="1000"/>
      <p:bldP spid="131097" grpId="0" autoUpdateAnimBg="0"/>
      <p:bldP spid="13109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638175" y="981075"/>
            <a:ext cx="620713" cy="119697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函数式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1897063" y="476250"/>
            <a:ext cx="29337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 baseline="-30000">
                <a:solidFill>
                  <a:srgbClr val="FF0066"/>
                </a:solidFill>
                <a:latin typeface="Times New Roman" pitchFamily="18" charset="0"/>
              </a:rPr>
              <a:t>2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4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5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6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1889125" y="1125538"/>
            <a:ext cx="28956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 baseline="-30000">
                <a:solidFill>
                  <a:srgbClr val="FF0066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 i="1" baseline="-30000">
                <a:solidFill>
                  <a:srgbClr val="FF0066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6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889125" y="1830388"/>
            <a:ext cx="28956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 baseline="-30000">
                <a:solidFill>
                  <a:srgbClr val="FF0066"/>
                </a:solidFill>
                <a:latin typeface="Times New Roman" pitchFamily="18" charset="0"/>
              </a:rPr>
              <a:t>0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5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684213" y="3860800"/>
            <a:ext cx="620712" cy="119697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逻辑图</a:t>
            </a:r>
          </a:p>
        </p:txBody>
      </p:sp>
      <p:pic>
        <p:nvPicPr>
          <p:cNvPr id="132105" name="Picture 9" descr="2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2492375"/>
            <a:ext cx="2719388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2109" name="Object 13"/>
          <p:cNvGraphicFramePr>
            <a:graphicFrameLocks noChangeAspect="1"/>
          </p:cNvGraphicFramePr>
          <p:nvPr/>
        </p:nvGraphicFramePr>
        <p:xfrm>
          <a:off x="4724400" y="404813"/>
          <a:ext cx="2341563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公式" r:id="rId4" imgW="924008" imgH="247529" progId="Equation.3">
                  <p:embed/>
                </p:oleObj>
              </mc:Choice>
              <mc:Fallback>
                <p:oleObj name="公式" r:id="rId4" imgW="924008" imgH="24752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4813"/>
                        <a:ext cx="2341563" cy="661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0" name="Object 14"/>
          <p:cNvGraphicFramePr>
            <a:graphicFrameLocks noChangeAspect="1"/>
          </p:cNvGraphicFramePr>
          <p:nvPr/>
        </p:nvGraphicFramePr>
        <p:xfrm>
          <a:off x="4724400" y="1038225"/>
          <a:ext cx="234156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公式" r:id="rId6" imgW="924008" imgH="247529" progId="Equation.3">
                  <p:embed/>
                </p:oleObj>
              </mc:Choice>
              <mc:Fallback>
                <p:oleObj name="公式" r:id="rId6" imgW="924008" imgH="247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038225"/>
                        <a:ext cx="2341563" cy="661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1" name="Object 15"/>
          <p:cNvGraphicFramePr>
            <a:graphicFrameLocks noChangeAspect="1"/>
          </p:cNvGraphicFramePr>
          <p:nvPr/>
        </p:nvGraphicFramePr>
        <p:xfrm>
          <a:off x="4740275" y="1711325"/>
          <a:ext cx="23066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公式" r:id="rId8" imgW="895394" imgH="247529" progId="Equation.3">
                  <p:embed/>
                </p:oleObj>
              </mc:Choice>
              <mc:Fallback>
                <p:oleObj name="公式" r:id="rId8" imgW="895394" imgH="247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1711325"/>
                        <a:ext cx="2306638" cy="669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2112" name="Picture 16" descr="2-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8" y="2563813"/>
            <a:ext cx="264953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nimBg="1" autoUpdateAnimBg="0"/>
      <p:bldP spid="132101" grpId="0" animBg="1" autoUpdateAnimBg="0"/>
      <p:bldP spid="132102" grpId="0" animBg="1" autoUpdateAnimBg="0"/>
      <p:bldP spid="132103" grpId="0" animBg="1" autoUpdateAnimBg="0"/>
      <p:bldP spid="13210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2.3.1  </a:t>
            </a:r>
            <a:r>
              <a:rPr lang="zh-CN" altLang="en-US" smtClean="0">
                <a:latin typeface="Times New Roman" pitchFamily="18" charset="0"/>
              </a:rPr>
              <a:t>编码器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540750" cy="79216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3</a:t>
            </a:r>
            <a:r>
              <a:rPr lang="zh-CN" altLang="en-US" smtClean="0">
                <a:latin typeface="Times New Roman" pitchFamily="18" charset="0"/>
              </a:rPr>
              <a:t>．二</a:t>
            </a:r>
            <a:r>
              <a:rPr lang="en-US" altLang="zh-CN" smtClean="0">
                <a:latin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</a:rPr>
              <a:t>十进制普通编码器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69888" y="2060575"/>
            <a:ext cx="87741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二</a:t>
            </a:r>
            <a:r>
              <a:rPr kumimoji="1" lang="en-US" altLang="zh-CN" sz="2800" b="1">
                <a:latin typeface="Times New Roman" pitchFamily="18" charset="0"/>
              </a:rPr>
              <a:t>—</a:t>
            </a:r>
            <a:r>
              <a:rPr kumimoji="1" lang="zh-CN" altLang="en-US" sz="2800" b="1">
                <a:latin typeface="Times New Roman" pitchFamily="18" charset="0"/>
              </a:rPr>
              <a:t>十进制编码器：用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</a:rPr>
              <a:t>4 </a:t>
            </a:r>
            <a:r>
              <a:rPr kumimoji="1" lang="zh-CN" altLang="en-US" sz="2800" b="1">
                <a:latin typeface="Times New Roman" pitchFamily="18" charset="0"/>
              </a:rPr>
              <a:t>位二进制代码对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</a:rPr>
              <a:t>0 ~ 9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十个信号进行编码的电路。</a:t>
            </a:r>
          </a:p>
        </p:txBody>
      </p:sp>
      <p:grpSp>
        <p:nvGrpSpPr>
          <p:cNvPr id="103429" name="Group 5"/>
          <p:cNvGrpSpPr>
            <a:grpSpLocks/>
          </p:cNvGrpSpPr>
          <p:nvPr/>
        </p:nvGrpSpPr>
        <p:grpSpPr bwMode="auto">
          <a:xfrm>
            <a:off x="4497388" y="3141663"/>
            <a:ext cx="3962400" cy="2971800"/>
            <a:chOff x="3052" y="1186"/>
            <a:chExt cx="2496" cy="1872"/>
          </a:xfrm>
        </p:grpSpPr>
        <p:sp>
          <p:nvSpPr>
            <p:cNvPr id="20487" name="Rectangle 6"/>
            <p:cNvSpPr>
              <a:spLocks noChangeArrowheads="1"/>
            </p:cNvSpPr>
            <p:nvPr/>
          </p:nvSpPr>
          <p:spPr bwMode="auto">
            <a:xfrm>
              <a:off x="3100" y="1186"/>
              <a:ext cx="2400" cy="1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20488" name="Group 7"/>
            <p:cNvGrpSpPr>
              <a:grpSpLocks/>
            </p:cNvGrpSpPr>
            <p:nvPr/>
          </p:nvGrpSpPr>
          <p:grpSpPr bwMode="auto">
            <a:xfrm rot="5400000">
              <a:off x="3619" y="1282"/>
              <a:ext cx="71" cy="217"/>
              <a:chOff x="1344" y="1008"/>
              <a:chExt cx="73" cy="217"/>
            </a:xfrm>
          </p:grpSpPr>
          <p:sp>
            <p:nvSpPr>
              <p:cNvPr id="20532" name="Line 8"/>
              <p:cNvSpPr>
                <a:spLocks noChangeShapeType="1"/>
              </p:cNvSpPr>
              <p:nvPr/>
            </p:nvSpPr>
            <p:spPr bwMode="auto">
              <a:xfrm flipV="1">
                <a:off x="1380" y="100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533" name="Oval 9"/>
              <p:cNvSpPr>
                <a:spLocks noChangeArrowheads="1"/>
              </p:cNvSpPr>
              <p:nvPr/>
            </p:nvSpPr>
            <p:spPr bwMode="auto">
              <a:xfrm>
                <a:off x="1344" y="1152"/>
                <a:ext cx="73" cy="73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0489" name="Group 10"/>
            <p:cNvGrpSpPr>
              <a:grpSpLocks/>
            </p:cNvGrpSpPr>
            <p:nvPr/>
          </p:nvGrpSpPr>
          <p:grpSpPr bwMode="auto">
            <a:xfrm rot="5400000">
              <a:off x="3619" y="1449"/>
              <a:ext cx="71" cy="217"/>
              <a:chOff x="1344" y="1008"/>
              <a:chExt cx="73" cy="217"/>
            </a:xfrm>
          </p:grpSpPr>
          <p:sp>
            <p:nvSpPr>
              <p:cNvPr id="20530" name="Line 11"/>
              <p:cNvSpPr>
                <a:spLocks noChangeShapeType="1"/>
              </p:cNvSpPr>
              <p:nvPr/>
            </p:nvSpPr>
            <p:spPr bwMode="auto">
              <a:xfrm flipV="1">
                <a:off x="1380" y="100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531" name="Oval 12"/>
              <p:cNvSpPr>
                <a:spLocks noChangeArrowheads="1"/>
              </p:cNvSpPr>
              <p:nvPr/>
            </p:nvSpPr>
            <p:spPr bwMode="auto">
              <a:xfrm>
                <a:off x="1344" y="1152"/>
                <a:ext cx="73" cy="73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0490" name="Group 13"/>
            <p:cNvGrpSpPr>
              <a:grpSpLocks/>
            </p:cNvGrpSpPr>
            <p:nvPr/>
          </p:nvGrpSpPr>
          <p:grpSpPr bwMode="auto">
            <a:xfrm rot="5400000">
              <a:off x="3619" y="1617"/>
              <a:ext cx="71" cy="217"/>
              <a:chOff x="1344" y="1008"/>
              <a:chExt cx="73" cy="217"/>
            </a:xfrm>
          </p:grpSpPr>
          <p:sp>
            <p:nvSpPr>
              <p:cNvPr id="20528" name="Line 14"/>
              <p:cNvSpPr>
                <a:spLocks noChangeShapeType="1"/>
              </p:cNvSpPr>
              <p:nvPr/>
            </p:nvSpPr>
            <p:spPr bwMode="auto">
              <a:xfrm flipV="1">
                <a:off x="1380" y="100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529" name="Oval 15"/>
              <p:cNvSpPr>
                <a:spLocks noChangeArrowheads="1"/>
              </p:cNvSpPr>
              <p:nvPr/>
            </p:nvSpPr>
            <p:spPr bwMode="auto">
              <a:xfrm>
                <a:off x="1344" y="1152"/>
                <a:ext cx="73" cy="73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0491" name="Group 16"/>
            <p:cNvGrpSpPr>
              <a:grpSpLocks/>
            </p:cNvGrpSpPr>
            <p:nvPr/>
          </p:nvGrpSpPr>
          <p:grpSpPr bwMode="auto">
            <a:xfrm rot="5400000">
              <a:off x="3619" y="1785"/>
              <a:ext cx="71" cy="217"/>
              <a:chOff x="1344" y="1008"/>
              <a:chExt cx="73" cy="217"/>
            </a:xfrm>
          </p:grpSpPr>
          <p:sp>
            <p:nvSpPr>
              <p:cNvPr id="20526" name="Line 17"/>
              <p:cNvSpPr>
                <a:spLocks noChangeShapeType="1"/>
              </p:cNvSpPr>
              <p:nvPr/>
            </p:nvSpPr>
            <p:spPr bwMode="auto">
              <a:xfrm flipV="1">
                <a:off x="1380" y="100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527" name="Oval 18"/>
              <p:cNvSpPr>
                <a:spLocks noChangeArrowheads="1"/>
              </p:cNvSpPr>
              <p:nvPr/>
            </p:nvSpPr>
            <p:spPr bwMode="auto">
              <a:xfrm>
                <a:off x="1344" y="1152"/>
                <a:ext cx="73" cy="73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0492" name="Group 19"/>
            <p:cNvGrpSpPr>
              <a:grpSpLocks/>
            </p:cNvGrpSpPr>
            <p:nvPr/>
          </p:nvGrpSpPr>
          <p:grpSpPr bwMode="auto">
            <a:xfrm rot="5400000">
              <a:off x="3619" y="2289"/>
              <a:ext cx="71" cy="217"/>
              <a:chOff x="1344" y="1008"/>
              <a:chExt cx="73" cy="217"/>
            </a:xfrm>
          </p:grpSpPr>
          <p:sp>
            <p:nvSpPr>
              <p:cNvPr id="20524" name="Line 20"/>
              <p:cNvSpPr>
                <a:spLocks noChangeShapeType="1"/>
              </p:cNvSpPr>
              <p:nvPr/>
            </p:nvSpPr>
            <p:spPr bwMode="auto">
              <a:xfrm flipV="1">
                <a:off x="1380" y="100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525" name="Oval 21"/>
              <p:cNvSpPr>
                <a:spLocks noChangeArrowheads="1"/>
              </p:cNvSpPr>
              <p:nvPr/>
            </p:nvSpPr>
            <p:spPr bwMode="auto">
              <a:xfrm>
                <a:off x="1344" y="1152"/>
                <a:ext cx="73" cy="73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0493" name="Group 22"/>
            <p:cNvGrpSpPr>
              <a:grpSpLocks/>
            </p:cNvGrpSpPr>
            <p:nvPr/>
          </p:nvGrpSpPr>
          <p:grpSpPr bwMode="auto">
            <a:xfrm rot="5400000">
              <a:off x="3619" y="1953"/>
              <a:ext cx="71" cy="217"/>
              <a:chOff x="1344" y="1008"/>
              <a:chExt cx="73" cy="217"/>
            </a:xfrm>
          </p:grpSpPr>
          <p:sp>
            <p:nvSpPr>
              <p:cNvPr id="20522" name="Line 23"/>
              <p:cNvSpPr>
                <a:spLocks noChangeShapeType="1"/>
              </p:cNvSpPr>
              <p:nvPr/>
            </p:nvSpPr>
            <p:spPr bwMode="auto">
              <a:xfrm flipV="1">
                <a:off x="1380" y="100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523" name="Oval 24"/>
              <p:cNvSpPr>
                <a:spLocks noChangeArrowheads="1"/>
              </p:cNvSpPr>
              <p:nvPr/>
            </p:nvSpPr>
            <p:spPr bwMode="auto">
              <a:xfrm>
                <a:off x="1344" y="1152"/>
                <a:ext cx="73" cy="73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0494" name="Group 25"/>
            <p:cNvGrpSpPr>
              <a:grpSpLocks/>
            </p:cNvGrpSpPr>
            <p:nvPr/>
          </p:nvGrpSpPr>
          <p:grpSpPr bwMode="auto">
            <a:xfrm rot="5400000">
              <a:off x="3619" y="2121"/>
              <a:ext cx="71" cy="217"/>
              <a:chOff x="1344" y="1008"/>
              <a:chExt cx="73" cy="217"/>
            </a:xfrm>
          </p:grpSpPr>
          <p:sp>
            <p:nvSpPr>
              <p:cNvPr id="20520" name="Line 26"/>
              <p:cNvSpPr>
                <a:spLocks noChangeShapeType="1"/>
              </p:cNvSpPr>
              <p:nvPr/>
            </p:nvSpPr>
            <p:spPr bwMode="auto">
              <a:xfrm flipV="1">
                <a:off x="1380" y="100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521" name="Oval 27"/>
              <p:cNvSpPr>
                <a:spLocks noChangeArrowheads="1"/>
              </p:cNvSpPr>
              <p:nvPr/>
            </p:nvSpPr>
            <p:spPr bwMode="auto">
              <a:xfrm>
                <a:off x="1344" y="1152"/>
                <a:ext cx="73" cy="73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0495" name="Group 28"/>
            <p:cNvGrpSpPr>
              <a:grpSpLocks/>
            </p:cNvGrpSpPr>
            <p:nvPr/>
          </p:nvGrpSpPr>
          <p:grpSpPr bwMode="auto">
            <a:xfrm rot="5400000">
              <a:off x="3619" y="2457"/>
              <a:ext cx="71" cy="217"/>
              <a:chOff x="1344" y="1008"/>
              <a:chExt cx="73" cy="217"/>
            </a:xfrm>
          </p:grpSpPr>
          <p:sp>
            <p:nvSpPr>
              <p:cNvPr id="20518" name="Line 29"/>
              <p:cNvSpPr>
                <a:spLocks noChangeShapeType="1"/>
              </p:cNvSpPr>
              <p:nvPr/>
            </p:nvSpPr>
            <p:spPr bwMode="auto">
              <a:xfrm flipV="1">
                <a:off x="1380" y="100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519" name="Oval 30"/>
              <p:cNvSpPr>
                <a:spLocks noChangeArrowheads="1"/>
              </p:cNvSpPr>
              <p:nvPr/>
            </p:nvSpPr>
            <p:spPr bwMode="auto">
              <a:xfrm>
                <a:off x="1344" y="1152"/>
                <a:ext cx="73" cy="73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0496" name="Rectangle 31"/>
            <p:cNvSpPr>
              <a:spLocks noChangeArrowheads="1"/>
            </p:cNvSpPr>
            <p:nvPr/>
          </p:nvSpPr>
          <p:spPr bwMode="auto">
            <a:xfrm rot="-5400000">
              <a:off x="3503" y="1543"/>
              <a:ext cx="1735" cy="120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 anchor="ctr"/>
            <a:lstStyle/>
            <a:p>
              <a:pPr algn="ctr"/>
              <a:r>
                <a:rPr kumimoji="1" lang="zh-CN" altLang="en-US" sz="2800" b="1">
                  <a:solidFill>
                    <a:srgbClr val="996600"/>
                  </a:solidFill>
                  <a:latin typeface="Times New Roman" pitchFamily="18" charset="0"/>
                </a:rPr>
                <a:t>二</a:t>
              </a:r>
              <a:r>
                <a:rPr kumimoji="1" lang="en-US" altLang="zh-CN" sz="2800" b="1">
                  <a:solidFill>
                    <a:srgbClr val="996600"/>
                  </a:solidFill>
                  <a:latin typeface="Times New Roman" pitchFamily="18" charset="0"/>
                </a:rPr>
                <a:t>-</a:t>
              </a:r>
              <a:r>
                <a:rPr kumimoji="1" lang="zh-CN" altLang="en-US" sz="2800" b="1">
                  <a:solidFill>
                    <a:srgbClr val="996600"/>
                  </a:solidFill>
                  <a:latin typeface="Times New Roman" pitchFamily="18" charset="0"/>
                </a:rPr>
                <a:t>十进制</a:t>
              </a:r>
            </a:p>
            <a:p>
              <a:pPr algn="ctr"/>
              <a:r>
                <a:rPr kumimoji="1" lang="zh-CN" altLang="en-US" sz="2800" b="1">
                  <a:solidFill>
                    <a:srgbClr val="996600"/>
                  </a:solidFill>
                  <a:latin typeface="Times New Roman" pitchFamily="18" charset="0"/>
                </a:rPr>
                <a:t>编码器</a:t>
              </a:r>
            </a:p>
          </p:txBody>
        </p:sp>
        <p:sp>
          <p:nvSpPr>
            <p:cNvPr id="20497" name="Text Box 32"/>
            <p:cNvSpPr txBox="1">
              <a:spLocks noChangeArrowheads="1"/>
            </p:cNvSpPr>
            <p:nvPr/>
          </p:nvSpPr>
          <p:spPr bwMode="auto">
            <a:xfrm>
              <a:off x="3052" y="1186"/>
              <a:ext cx="384" cy="1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FF0066"/>
                  </a:solidFill>
                  <a:latin typeface="Times New Roman" pitchFamily="18" charset="0"/>
                </a:rPr>
                <a:t>0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FF0066"/>
                  </a:solidFill>
                  <a:latin typeface="Times New Roman" pitchFamily="18" charset="0"/>
                </a:rPr>
                <a:t>2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FF0066"/>
                  </a:solidFill>
                  <a:latin typeface="Times New Roman" pitchFamily="18" charset="0"/>
                </a:rPr>
                <a:t>4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FF0066"/>
                  </a:solidFill>
                  <a:latin typeface="Times New Roman" pitchFamily="18" charset="0"/>
                </a:rPr>
                <a:t>6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FF0066"/>
                  </a:solidFill>
                  <a:latin typeface="Times New Roman" pitchFamily="18" charset="0"/>
                </a:rPr>
                <a:t>8</a:t>
              </a:r>
              <a:endParaRPr kumimoji="1" lang="en-US" altLang="zh-CN" sz="2400" b="1" baseline="-300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20498" name="Text Box 33"/>
            <p:cNvSpPr txBox="1">
              <a:spLocks noChangeArrowheads="1"/>
            </p:cNvSpPr>
            <p:nvPr/>
          </p:nvSpPr>
          <p:spPr bwMode="auto">
            <a:xfrm>
              <a:off x="3244" y="1378"/>
              <a:ext cx="384" cy="1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FF0066"/>
                  </a:solidFill>
                  <a:latin typeface="Times New Roman" pitchFamily="18" charset="0"/>
                </a:rPr>
                <a:t>1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FF0066"/>
                  </a:solidFill>
                  <a:latin typeface="Times New Roman" pitchFamily="18" charset="0"/>
                </a:rPr>
                <a:t>3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FF0066"/>
                  </a:solidFill>
                  <a:latin typeface="Times New Roman" pitchFamily="18" charset="0"/>
                </a:rPr>
                <a:t>5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FF0066"/>
                  </a:solidFill>
                  <a:latin typeface="Times New Roman" pitchFamily="18" charset="0"/>
                </a:rPr>
                <a:t>7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FF0066"/>
                  </a:solidFill>
                  <a:latin typeface="Times New Roman" pitchFamily="18" charset="0"/>
                </a:rPr>
                <a:t>9</a:t>
              </a:r>
              <a:endParaRPr kumimoji="1" lang="en-US" altLang="zh-CN" sz="2400" b="1" baseline="-300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grpSp>
          <p:nvGrpSpPr>
            <p:cNvPr id="20499" name="Group 34"/>
            <p:cNvGrpSpPr>
              <a:grpSpLocks/>
            </p:cNvGrpSpPr>
            <p:nvPr/>
          </p:nvGrpSpPr>
          <p:grpSpPr bwMode="auto">
            <a:xfrm rot="5400000">
              <a:off x="3619" y="2625"/>
              <a:ext cx="71" cy="217"/>
              <a:chOff x="1344" y="1008"/>
              <a:chExt cx="73" cy="217"/>
            </a:xfrm>
          </p:grpSpPr>
          <p:sp>
            <p:nvSpPr>
              <p:cNvPr id="20516" name="Line 35"/>
              <p:cNvSpPr>
                <a:spLocks noChangeShapeType="1"/>
              </p:cNvSpPr>
              <p:nvPr/>
            </p:nvSpPr>
            <p:spPr bwMode="auto">
              <a:xfrm flipV="1">
                <a:off x="1380" y="100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517" name="Oval 36"/>
              <p:cNvSpPr>
                <a:spLocks noChangeArrowheads="1"/>
              </p:cNvSpPr>
              <p:nvPr/>
            </p:nvSpPr>
            <p:spPr bwMode="auto">
              <a:xfrm>
                <a:off x="1344" y="1152"/>
                <a:ext cx="73" cy="73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0500" name="Group 37"/>
            <p:cNvGrpSpPr>
              <a:grpSpLocks/>
            </p:cNvGrpSpPr>
            <p:nvPr/>
          </p:nvGrpSpPr>
          <p:grpSpPr bwMode="auto">
            <a:xfrm rot="5400000">
              <a:off x="3619" y="2793"/>
              <a:ext cx="71" cy="217"/>
              <a:chOff x="1344" y="1008"/>
              <a:chExt cx="73" cy="217"/>
            </a:xfrm>
          </p:grpSpPr>
          <p:sp>
            <p:nvSpPr>
              <p:cNvPr id="20514" name="Line 38"/>
              <p:cNvSpPr>
                <a:spLocks noChangeShapeType="1"/>
              </p:cNvSpPr>
              <p:nvPr/>
            </p:nvSpPr>
            <p:spPr bwMode="auto">
              <a:xfrm flipV="1">
                <a:off x="1380" y="100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515" name="Oval 39"/>
              <p:cNvSpPr>
                <a:spLocks noChangeArrowheads="1"/>
              </p:cNvSpPr>
              <p:nvPr/>
            </p:nvSpPr>
            <p:spPr bwMode="auto">
              <a:xfrm>
                <a:off x="1344" y="1152"/>
                <a:ext cx="73" cy="73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0501" name="Group 40"/>
            <p:cNvGrpSpPr>
              <a:grpSpLocks/>
            </p:cNvGrpSpPr>
            <p:nvPr/>
          </p:nvGrpSpPr>
          <p:grpSpPr bwMode="auto">
            <a:xfrm>
              <a:off x="4971" y="2603"/>
              <a:ext cx="249" cy="76"/>
              <a:chOff x="4971" y="2603"/>
              <a:chExt cx="249" cy="76"/>
            </a:xfrm>
          </p:grpSpPr>
          <p:sp>
            <p:nvSpPr>
              <p:cNvPr id="20512" name="Line 41"/>
              <p:cNvSpPr>
                <a:spLocks noChangeShapeType="1"/>
              </p:cNvSpPr>
              <p:nvPr/>
            </p:nvSpPr>
            <p:spPr bwMode="auto">
              <a:xfrm rot="16200000" flipV="1">
                <a:off x="5057" y="2552"/>
                <a:ext cx="0" cy="171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513" name="Oval 42"/>
              <p:cNvSpPr>
                <a:spLocks noChangeArrowheads="1"/>
              </p:cNvSpPr>
              <p:nvPr/>
            </p:nvSpPr>
            <p:spPr bwMode="auto">
              <a:xfrm rot="-5400000">
                <a:off x="5143" y="2602"/>
                <a:ext cx="76" cy="78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0502" name="Text Box 43"/>
            <p:cNvSpPr txBox="1">
              <a:spLocks noChangeArrowheads="1"/>
            </p:cNvSpPr>
            <p:nvPr/>
          </p:nvSpPr>
          <p:spPr bwMode="auto">
            <a:xfrm>
              <a:off x="5164" y="1426"/>
              <a:ext cx="384" cy="1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400" b="1" baseline="-30000">
                  <a:solidFill>
                    <a:srgbClr val="FF0066"/>
                  </a:solidFill>
                  <a:latin typeface="Times New Roman" pitchFamily="18" charset="0"/>
                </a:rPr>
                <a:t>0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400" b="1" baseline="-30000">
                  <a:solidFill>
                    <a:srgbClr val="FF0066"/>
                  </a:solidFill>
                  <a:latin typeface="Times New Roman" pitchFamily="18" charset="0"/>
                </a:rPr>
                <a:t>1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400" b="1" baseline="-30000">
                  <a:solidFill>
                    <a:srgbClr val="FF0066"/>
                  </a:solidFill>
                  <a:latin typeface="Times New Roman" pitchFamily="18" charset="0"/>
                </a:rPr>
                <a:t>2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400" b="1" baseline="-30000">
                  <a:solidFill>
                    <a:srgbClr val="FF0066"/>
                  </a:solidFill>
                  <a:latin typeface="Times New Roman" pitchFamily="18" charset="0"/>
                </a:rPr>
                <a:t>3</a:t>
              </a:r>
              <a:endParaRPr kumimoji="1" lang="en-US" altLang="zh-CN" sz="2400" b="1" baseline="-300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grpSp>
          <p:nvGrpSpPr>
            <p:cNvPr id="20503" name="Group 44"/>
            <p:cNvGrpSpPr>
              <a:grpSpLocks/>
            </p:cNvGrpSpPr>
            <p:nvPr/>
          </p:nvGrpSpPr>
          <p:grpSpPr bwMode="auto">
            <a:xfrm>
              <a:off x="4971" y="1546"/>
              <a:ext cx="249" cy="76"/>
              <a:chOff x="4971" y="2603"/>
              <a:chExt cx="249" cy="76"/>
            </a:xfrm>
          </p:grpSpPr>
          <p:sp>
            <p:nvSpPr>
              <p:cNvPr id="20510" name="Line 45"/>
              <p:cNvSpPr>
                <a:spLocks noChangeShapeType="1"/>
              </p:cNvSpPr>
              <p:nvPr/>
            </p:nvSpPr>
            <p:spPr bwMode="auto">
              <a:xfrm rot="16200000" flipV="1">
                <a:off x="5057" y="2552"/>
                <a:ext cx="0" cy="171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511" name="Oval 46"/>
              <p:cNvSpPr>
                <a:spLocks noChangeArrowheads="1"/>
              </p:cNvSpPr>
              <p:nvPr/>
            </p:nvSpPr>
            <p:spPr bwMode="auto">
              <a:xfrm rot="-5400000">
                <a:off x="5143" y="2602"/>
                <a:ext cx="76" cy="78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0504" name="Group 47"/>
            <p:cNvGrpSpPr>
              <a:grpSpLocks/>
            </p:cNvGrpSpPr>
            <p:nvPr/>
          </p:nvGrpSpPr>
          <p:grpSpPr bwMode="auto">
            <a:xfrm>
              <a:off x="4971" y="1898"/>
              <a:ext cx="249" cy="76"/>
              <a:chOff x="4971" y="2603"/>
              <a:chExt cx="249" cy="76"/>
            </a:xfrm>
          </p:grpSpPr>
          <p:sp>
            <p:nvSpPr>
              <p:cNvPr id="20508" name="Line 48"/>
              <p:cNvSpPr>
                <a:spLocks noChangeShapeType="1"/>
              </p:cNvSpPr>
              <p:nvPr/>
            </p:nvSpPr>
            <p:spPr bwMode="auto">
              <a:xfrm rot="16200000" flipV="1">
                <a:off x="5057" y="2552"/>
                <a:ext cx="0" cy="171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509" name="Oval 49"/>
              <p:cNvSpPr>
                <a:spLocks noChangeArrowheads="1"/>
              </p:cNvSpPr>
              <p:nvPr/>
            </p:nvSpPr>
            <p:spPr bwMode="auto">
              <a:xfrm rot="-5400000">
                <a:off x="5143" y="2602"/>
                <a:ext cx="76" cy="78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0505" name="Group 50"/>
            <p:cNvGrpSpPr>
              <a:grpSpLocks/>
            </p:cNvGrpSpPr>
            <p:nvPr/>
          </p:nvGrpSpPr>
          <p:grpSpPr bwMode="auto">
            <a:xfrm>
              <a:off x="4971" y="2250"/>
              <a:ext cx="249" cy="76"/>
              <a:chOff x="4971" y="2603"/>
              <a:chExt cx="249" cy="76"/>
            </a:xfrm>
          </p:grpSpPr>
          <p:sp>
            <p:nvSpPr>
              <p:cNvPr id="20506" name="Line 51"/>
              <p:cNvSpPr>
                <a:spLocks noChangeShapeType="1"/>
              </p:cNvSpPr>
              <p:nvPr/>
            </p:nvSpPr>
            <p:spPr bwMode="auto">
              <a:xfrm rot="16200000" flipV="1">
                <a:off x="5057" y="2552"/>
                <a:ext cx="0" cy="171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507" name="Oval 52"/>
              <p:cNvSpPr>
                <a:spLocks noChangeArrowheads="1"/>
              </p:cNvSpPr>
              <p:nvPr/>
            </p:nvSpPr>
            <p:spPr bwMode="auto">
              <a:xfrm rot="-5400000">
                <a:off x="5143" y="2602"/>
                <a:ext cx="76" cy="78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3477" name="Text Box 53"/>
          <p:cNvSpPr txBox="1">
            <a:spLocks noChangeArrowheads="1"/>
          </p:cNvSpPr>
          <p:nvPr/>
        </p:nvSpPr>
        <p:spPr bwMode="auto">
          <a:xfrm>
            <a:off x="395288" y="3644900"/>
            <a:ext cx="38163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        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0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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9 </a:t>
            </a:r>
            <a:r>
              <a:rPr kumimoji="1" lang="zh-CN" altLang="en-US" sz="2800" b="1">
                <a:latin typeface="宋体" pitchFamily="2" charset="-122"/>
              </a:rPr>
              <a:t>是一组互相排斥的输入变量，任何时刻只能有一个端输入有效信号。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"/>
                                        <p:tgtEl>
                                          <p:spTgt spid="1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build="p" autoUpdateAnimBg="0"/>
      <p:bldP spid="10347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684213" y="477838"/>
            <a:ext cx="3527425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</a:rPr>
              <a:t>8421 BCD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编码器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6245225" y="115888"/>
            <a:ext cx="1495425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编码表</a:t>
            </a:r>
          </a:p>
        </p:txBody>
      </p:sp>
      <p:graphicFrame>
        <p:nvGraphicFramePr>
          <p:cNvPr id="134150" name="Group 6"/>
          <p:cNvGraphicFramePr>
            <a:graphicFrameLocks noGrp="1"/>
          </p:cNvGraphicFramePr>
          <p:nvPr/>
        </p:nvGraphicFramePr>
        <p:xfrm>
          <a:off x="4787900" y="692150"/>
          <a:ext cx="4248150" cy="5553072"/>
        </p:xfrm>
        <a:graphic>
          <a:graphicData uri="http://schemas.openxmlformats.org/drawingml/2006/table">
            <a:tbl>
              <a:tblPr/>
              <a:tblGrid>
                <a:gridCol w="822325"/>
                <a:gridCol w="833438"/>
                <a:gridCol w="863600"/>
                <a:gridCol w="863600"/>
                <a:gridCol w="865187"/>
              </a:tblGrid>
              <a:tr h="46275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输入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输出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27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1" marB="1800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1" marB="1800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1" marB="1800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1" marB="1800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1" marB="1800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1" marB="1800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1" marB="1800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1" marB="1800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1" marB="1800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1" marB="18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4227" name="Text Box 83"/>
          <p:cNvSpPr txBox="1">
            <a:spLocks noChangeArrowheads="1"/>
          </p:cNvSpPr>
          <p:nvPr/>
        </p:nvSpPr>
        <p:spPr bwMode="auto">
          <a:xfrm>
            <a:off x="373063" y="2311400"/>
            <a:ext cx="620712" cy="1196975"/>
          </a:xfrm>
          <a:prstGeom prst="rect">
            <a:avLst/>
          </a:prstGeom>
          <a:solidFill>
            <a:schemeClr val="bg1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函数式</a:t>
            </a:r>
          </a:p>
        </p:txBody>
      </p:sp>
      <p:sp>
        <p:nvSpPr>
          <p:cNvPr id="134228" name="Text Box 84"/>
          <p:cNvSpPr txBox="1">
            <a:spLocks noChangeArrowheads="1"/>
          </p:cNvSpPr>
          <p:nvPr/>
        </p:nvSpPr>
        <p:spPr bwMode="auto">
          <a:xfrm>
            <a:off x="1266825" y="2420938"/>
            <a:ext cx="29337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 baseline="-30000">
                <a:solidFill>
                  <a:srgbClr val="FF0066"/>
                </a:solidFill>
                <a:latin typeface="Times New Roman" pitchFamily="18" charset="0"/>
              </a:rPr>
              <a:t>2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4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5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6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34229" name="Text Box 85"/>
          <p:cNvSpPr txBox="1">
            <a:spLocks noChangeArrowheads="1"/>
          </p:cNvSpPr>
          <p:nvPr/>
        </p:nvSpPr>
        <p:spPr bwMode="auto">
          <a:xfrm>
            <a:off x="1258888" y="3181350"/>
            <a:ext cx="28956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 baseline="-30000">
                <a:solidFill>
                  <a:srgbClr val="FF0066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 i="1" baseline="-30000">
                <a:solidFill>
                  <a:srgbClr val="FF0066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6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34230" name="Text Box 86"/>
          <p:cNvSpPr txBox="1">
            <a:spLocks noChangeArrowheads="1"/>
          </p:cNvSpPr>
          <p:nvPr/>
        </p:nvSpPr>
        <p:spPr bwMode="auto">
          <a:xfrm>
            <a:off x="1258888" y="3989388"/>
            <a:ext cx="34417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 baseline="-30000">
                <a:solidFill>
                  <a:srgbClr val="FF0066"/>
                </a:solidFill>
                <a:latin typeface="Times New Roman" pitchFamily="18" charset="0"/>
              </a:rPr>
              <a:t>0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5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7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400" b="1" i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itchFamily="18" charset="0"/>
              </a:rPr>
              <a:t>9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</a:p>
        </p:txBody>
      </p:sp>
      <p:sp>
        <p:nvSpPr>
          <p:cNvPr id="134231" name="Text Box 87"/>
          <p:cNvSpPr txBox="1">
            <a:spLocks noChangeArrowheads="1"/>
          </p:cNvSpPr>
          <p:nvPr/>
        </p:nvSpPr>
        <p:spPr bwMode="auto">
          <a:xfrm>
            <a:off x="1287463" y="1700213"/>
            <a:ext cx="29337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 baseline="-30000">
                <a:solidFill>
                  <a:srgbClr val="FF0066"/>
                </a:solidFill>
                <a:latin typeface="Times New Roman" pitchFamily="18" charset="0"/>
              </a:rPr>
              <a:t>3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8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4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build="p" autoUpdateAnimBg="0"/>
      <p:bldP spid="134149" grpId="0" build="p" autoUpdateAnimBg="0"/>
      <p:bldP spid="134227" grpId="0" animBg="1" autoUpdateAnimBg="0"/>
      <p:bldP spid="134228" grpId="0" animBg="1" autoUpdateAnimBg="0"/>
      <p:bldP spid="134229" grpId="0" animBg="1" autoUpdateAnimBg="0"/>
      <p:bldP spid="134230" grpId="0" animBg="1" autoUpdateAnimBg="0"/>
      <p:bldP spid="13423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目录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00113" y="1412875"/>
            <a:ext cx="7945437" cy="4454525"/>
          </a:xfrm>
        </p:spPr>
        <p:txBody>
          <a:bodyPr/>
          <a:lstStyle/>
          <a:p>
            <a:pPr eaLnBrk="1" hangingPunct="1"/>
            <a:r>
              <a:rPr lang="en-US" altLang="zh-CN" smtClean="0">
                <a:hlinkClick r:id="rId2" action="ppaction://hlinksldjump"/>
              </a:rPr>
              <a:t>2.1  </a:t>
            </a:r>
            <a:r>
              <a:rPr lang="zh-CN" altLang="en-US" smtClean="0">
                <a:hlinkClick r:id="rId2" action="ppaction://hlinksldjump"/>
              </a:rPr>
              <a:t>概    述</a:t>
            </a:r>
            <a:r>
              <a:rPr lang="zh-CN" altLang="en-US" smtClean="0"/>
              <a:t>	</a:t>
            </a:r>
          </a:p>
          <a:p>
            <a:pPr eaLnBrk="1" hangingPunct="1"/>
            <a:r>
              <a:rPr lang="en-US" altLang="zh-CN" smtClean="0">
                <a:hlinkClick r:id="rId3" action="ppaction://hlinksldjump"/>
              </a:rPr>
              <a:t>2.2  </a:t>
            </a:r>
            <a:r>
              <a:rPr lang="zh-CN" altLang="en-US" smtClean="0">
                <a:hlinkClick r:id="rId3" action="ppaction://hlinksldjump"/>
              </a:rPr>
              <a:t>组合逻辑电路的分析</a:t>
            </a:r>
            <a:endParaRPr lang="zh-CN" altLang="en-US" smtClean="0"/>
          </a:p>
          <a:p>
            <a:pPr eaLnBrk="1" hangingPunct="1"/>
            <a:r>
              <a:rPr lang="en-US" altLang="zh-CN" smtClean="0">
                <a:hlinkClick r:id="rId4" action="ppaction://hlinksldjump"/>
              </a:rPr>
              <a:t>2.3  </a:t>
            </a:r>
            <a:r>
              <a:rPr lang="zh-CN" altLang="en-US" smtClean="0">
                <a:hlinkClick r:id="rId4" action="ppaction://hlinksldjump"/>
              </a:rPr>
              <a:t>常用的组合逻辑电路</a:t>
            </a:r>
            <a:endParaRPr lang="zh-CN" altLang="en-US" smtClean="0"/>
          </a:p>
          <a:p>
            <a:pPr eaLnBrk="1" hangingPunct="1"/>
            <a:r>
              <a:rPr lang="en-US" altLang="zh-CN" smtClean="0">
                <a:hlinkClick r:id="rId5" action="ppaction://hlinksldjump"/>
              </a:rPr>
              <a:t>2.4  </a:t>
            </a:r>
            <a:r>
              <a:rPr lang="zh-CN" altLang="en-US" smtClean="0">
                <a:hlinkClick r:id="rId5" action="ppaction://hlinksldjump"/>
              </a:rPr>
              <a:t>组合逻辑电路的设计</a:t>
            </a:r>
            <a:endParaRPr lang="zh-CN" altLang="en-US" smtClean="0"/>
          </a:p>
          <a:p>
            <a:pPr eaLnBrk="1" hangingPunct="1"/>
            <a:r>
              <a:rPr lang="en-US" altLang="zh-CN" smtClean="0">
                <a:hlinkClick r:id="rId6" action="ppaction://hlinksldjump"/>
              </a:rPr>
              <a:t>2.5  </a:t>
            </a:r>
            <a:r>
              <a:rPr lang="zh-CN" altLang="en-US" smtClean="0">
                <a:hlinkClick r:id="rId6" action="ppaction://hlinksldjump"/>
              </a:rPr>
              <a:t>组合逻辑电路的时序分析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250825" y="2655888"/>
            <a:ext cx="620713" cy="1196975"/>
          </a:xfrm>
          <a:prstGeom prst="rect">
            <a:avLst/>
          </a:prstGeom>
          <a:solidFill>
            <a:schemeClr val="bg1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函数式</a:t>
            </a: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1144588" y="2565400"/>
            <a:ext cx="29337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 baseline="-30000">
                <a:solidFill>
                  <a:srgbClr val="FF0066"/>
                </a:solidFill>
                <a:latin typeface="Times New Roman" pitchFamily="18" charset="0"/>
              </a:rPr>
              <a:t>2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4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5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6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136650" y="3429000"/>
            <a:ext cx="28956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 baseline="-30000">
                <a:solidFill>
                  <a:srgbClr val="FF0066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 i="1" baseline="-30000">
                <a:solidFill>
                  <a:srgbClr val="FF0066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6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1136650" y="4278313"/>
            <a:ext cx="34417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 baseline="-30000">
                <a:solidFill>
                  <a:srgbClr val="FF0066"/>
                </a:solidFill>
                <a:latin typeface="Times New Roman" pitchFamily="18" charset="0"/>
              </a:rPr>
              <a:t>0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5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7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400" b="1" i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itchFamily="18" charset="0"/>
              </a:rPr>
              <a:t>9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1165225" y="1844675"/>
            <a:ext cx="29337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 baseline="-30000">
                <a:solidFill>
                  <a:srgbClr val="FF0066"/>
                </a:solidFill>
                <a:latin typeface="Times New Roman" pitchFamily="18" charset="0"/>
              </a:rPr>
              <a:t>3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8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 baseline="-300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30000">
                <a:solidFill>
                  <a:srgbClr val="0033CC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5241" name="Text Box 73"/>
          <p:cNvSpPr txBox="1">
            <a:spLocks noChangeArrowheads="1"/>
          </p:cNvSpPr>
          <p:nvPr/>
        </p:nvSpPr>
        <p:spPr bwMode="auto">
          <a:xfrm>
            <a:off x="4859338" y="2636838"/>
            <a:ext cx="677862" cy="1382712"/>
          </a:xfrm>
          <a:prstGeom prst="rect">
            <a:avLst/>
          </a:prstGeom>
          <a:solidFill>
            <a:schemeClr val="bg1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FF0066"/>
                </a:solidFill>
                <a:latin typeface="Times New Roman" pitchFamily="18" charset="0"/>
              </a:rPr>
              <a:t>逻</a:t>
            </a:r>
          </a:p>
          <a:p>
            <a:pPr algn="ctr" eaLnBrk="1" hangingPunct="1"/>
            <a:r>
              <a:rPr kumimoji="1" lang="zh-CN" altLang="en-US" sz="2800" b="1">
                <a:solidFill>
                  <a:srgbClr val="FF0066"/>
                </a:solidFill>
                <a:latin typeface="Times New Roman" pitchFamily="18" charset="0"/>
              </a:rPr>
              <a:t>辑</a:t>
            </a:r>
          </a:p>
          <a:p>
            <a:pPr algn="ctr" eaLnBrk="1" hangingPunct="1"/>
            <a:r>
              <a:rPr kumimoji="1" lang="zh-CN" altLang="en-US" sz="2800" b="1">
                <a:solidFill>
                  <a:srgbClr val="FF0066"/>
                </a:solidFill>
                <a:latin typeface="Times New Roman" pitchFamily="18" charset="0"/>
              </a:rPr>
              <a:t>图</a:t>
            </a:r>
          </a:p>
        </p:txBody>
      </p:sp>
      <p:pic>
        <p:nvPicPr>
          <p:cNvPr id="135242" name="Picture 74" descr="2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549275"/>
            <a:ext cx="3032125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5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5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 autoUpdateAnimBg="0"/>
      <p:bldP spid="135173" grpId="0" animBg="1" autoUpdateAnimBg="0"/>
      <p:bldP spid="135174" grpId="0" animBg="1" autoUpdateAnimBg="0"/>
      <p:bldP spid="135175" grpId="0" animBg="1" autoUpdateAnimBg="0"/>
      <p:bldP spid="135176" grpId="0" animBg="1" autoUpdateAnimBg="0"/>
      <p:bldP spid="13524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2.3.1  </a:t>
            </a:r>
            <a:r>
              <a:rPr lang="zh-CN" altLang="en-US" smtClean="0">
                <a:latin typeface="Times New Roman" pitchFamily="18" charset="0"/>
              </a:rPr>
              <a:t>编码器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540750" cy="273685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．优先编码器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优先编码器：允许多个信号同时输入，对输入信号无约束，但电路只对优先级别最高的信号进行编码，优先级别低的信号不起作用。</a:t>
            </a:r>
          </a:p>
          <a:p>
            <a:pPr lvl="1" eaLnBrk="1" hangingPunct="1"/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例：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位二进制优先编码器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4243388" y="4675188"/>
            <a:ext cx="488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输</a:t>
            </a:r>
          </a:p>
          <a:p>
            <a:pPr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入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7923213" y="4665663"/>
            <a:ext cx="542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66"/>
                </a:solidFill>
                <a:latin typeface="Times New Roman" pitchFamily="18" charset="0"/>
              </a:rPr>
              <a:t>输</a:t>
            </a:r>
          </a:p>
          <a:p>
            <a:pPr eaLnBrk="1" hangingPunct="1"/>
            <a:r>
              <a:rPr kumimoji="1" lang="zh-CN" altLang="en-US" sz="2400" b="1">
                <a:solidFill>
                  <a:srgbClr val="FF0066"/>
                </a:solidFill>
                <a:latin typeface="Times New Roman" pitchFamily="18" charset="0"/>
              </a:rPr>
              <a:t>出</a:t>
            </a:r>
          </a:p>
        </p:txBody>
      </p:sp>
      <p:grpSp>
        <p:nvGrpSpPr>
          <p:cNvPr id="104454" name="Group 6"/>
          <p:cNvGrpSpPr>
            <a:grpSpLocks/>
          </p:cNvGrpSpPr>
          <p:nvPr/>
        </p:nvGrpSpPr>
        <p:grpSpPr bwMode="auto">
          <a:xfrm>
            <a:off x="4859338" y="3933825"/>
            <a:ext cx="2921000" cy="2195513"/>
            <a:chOff x="589" y="1105"/>
            <a:chExt cx="1840" cy="1383"/>
          </a:xfrm>
        </p:grpSpPr>
        <p:grpSp>
          <p:nvGrpSpPr>
            <p:cNvPr id="23560" name="Group 7"/>
            <p:cNvGrpSpPr>
              <a:grpSpLocks/>
            </p:cNvGrpSpPr>
            <p:nvPr/>
          </p:nvGrpSpPr>
          <p:grpSpPr bwMode="auto">
            <a:xfrm>
              <a:off x="987" y="1348"/>
              <a:ext cx="217" cy="1047"/>
              <a:chOff x="816" y="1104"/>
              <a:chExt cx="217" cy="1081"/>
            </a:xfrm>
          </p:grpSpPr>
          <p:grpSp>
            <p:nvGrpSpPr>
              <p:cNvPr id="23579" name="Group 8"/>
              <p:cNvGrpSpPr>
                <a:grpSpLocks/>
              </p:cNvGrpSpPr>
              <p:nvPr/>
            </p:nvGrpSpPr>
            <p:grpSpPr bwMode="auto">
              <a:xfrm rot="5400000">
                <a:off x="888" y="1032"/>
                <a:ext cx="73" cy="217"/>
                <a:chOff x="1344" y="1008"/>
                <a:chExt cx="73" cy="217"/>
              </a:xfrm>
            </p:grpSpPr>
            <p:sp>
              <p:nvSpPr>
                <p:cNvPr id="2360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380" y="100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3602" name="Oval 10"/>
                <p:cNvSpPr>
                  <a:spLocks noChangeArrowheads="1"/>
                </p:cNvSpPr>
                <p:nvPr/>
              </p:nvSpPr>
              <p:spPr bwMode="auto">
                <a:xfrm>
                  <a:off x="1344" y="1152"/>
                  <a:ext cx="73" cy="73"/>
                </a:xfrm>
                <a:prstGeom prst="ellips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80" name="Group 11"/>
              <p:cNvGrpSpPr>
                <a:grpSpLocks/>
              </p:cNvGrpSpPr>
              <p:nvPr/>
            </p:nvGrpSpPr>
            <p:grpSpPr bwMode="auto">
              <a:xfrm rot="5400000">
                <a:off x="888" y="1176"/>
                <a:ext cx="73" cy="217"/>
                <a:chOff x="1344" y="1008"/>
                <a:chExt cx="73" cy="217"/>
              </a:xfrm>
            </p:grpSpPr>
            <p:sp>
              <p:nvSpPr>
                <p:cNvPr id="2359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380" y="100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3600" name="Oval 13"/>
                <p:cNvSpPr>
                  <a:spLocks noChangeArrowheads="1"/>
                </p:cNvSpPr>
                <p:nvPr/>
              </p:nvSpPr>
              <p:spPr bwMode="auto">
                <a:xfrm>
                  <a:off x="1344" y="1152"/>
                  <a:ext cx="73" cy="73"/>
                </a:xfrm>
                <a:prstGeom prst="ellips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81" name="Group 14"/>
              <p:cNvGrpSpPr>
                <a:grpSpLocks/>
              </p:cNvGrpSpPr>
              <p:nvPr/>
            </p:nvGrpSpPr>
            <p:grpSpPr bwMode="auto">
              <a:xfrm rot="5400000">
                <a:off x="888" y="1320"/>
                <a:ext cx="73" cy="217"/>
                <a:chOff x="1344" y="1008"/>
                <a:chExt cx="73" cy="217"/>
              </a:xfrm>
            </p:grpSpPr>
            <p:sp>
              <p:nvSpPr>
                <p:cNvPr id="23597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380" y="100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3598" name="Oval 16"/>
                <p:cNvSpPr>
                  <a:spLocks noChangeArrowheads="1"/>
                </p:cNvSpPr>
                <p:nvPr/>
              </p:nvSpPr>
              <p:spPr bwMode="auto">
                <a:xfrm>
                  <a:off x="1344" y="1152"/>
                  <a:ext cx="73" cy="73"/>
                </a:xfrm>
                <a:prstGeom prst="ellips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82" name="Group 17"/>
              <p:cNvGrpSpPr>
                <a:grpSpLocks/>
              </p:cNvGrpSpPr>
              <p:nvPr/>
            </p:nvGrpSpPr>
            <p:grpSpPr bwMode="auto">
              <a:xfrm rot="5400000">
                <a:off x="888" y="1464"/>
                <a:ext cx="73" cy="217"/>
                <a:chOff x="1344" y="1008"/>
                <a:chExt cx="73" cy="217"/>
              </a:xfrm>
            </p:grpSpPr>
            <p:sp>
              <p:nvSpPr>
                <p:cNvPr id="2359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380" y="100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3596" name="Oval 19"/>
                <p:cNvSpPr>
                  <a:spLocks noChangeArrowheads="1"/>
                </p:cNvSpPr>
                <p:nvPr/>
              </p:nvSpPr>
              <p:spPr bwMode="auto">
                <a:xfrm>
                  <a:off x="1344" y="1152"/>
                  <a:ext cx="73" cy="73"/>
                </a:xfrm>
                <a:prstGeom prst="ellips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83" name="Group 20"/>
              <p:cNvGrpSpPr>
                <a:grpSpLocks/>
              </p:cNvGrpSpPr>
              <p:nvPr/>
            </p:nvGrpSpPr>
            <p:grpSpPr bwMode="auto">
              <a:xfrm rot="5400000">
                <a:off x="888" y="1895"/>
                <a:ext cx="73" cy="217"/>
                <a:chOff x="1344" y="1008"/>
                <a:chExt cx="73" cy="217"/>
              </a:xfrm>
            </p:grpSpPr>
            <p:sp>
              <p:nvSpPr>
                <p:cNvPr id="23593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380" y="100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3594" name="Oval 22"/>
                <p:cNvSpPr>
                  <a:spLocks noChangeArrowheads="1"/>
                </p:cNvSpPr>
                <p:nvPr/>
              </p:nvSpPr>
              <p:spPr bwMode="auto">
                <a:xfrm>
                  <a:off x="1344" y="1152"/>
                  <a:ext cx="73" cy="73"/>
                </a:xfrm>
                <a:prstGeom prst="ellips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84" name="Group 23"/>
              <p:cNvGrpSpPr>
                <a:grpSpLocks/>
              </p:cNvGrpSpPr>
              <p:nvPr/>
            </p:nvGrpSpPr>
            <p:grpSpPr bwMode="auto">
              <a:xfrm rot="5400000">
                <a:off x="888" y="1608"/>
                <a:ext cx="73" cy="217"/>
                <a:chOff x="1344" y="1008"/>
                <a:chExt cx="73" cy="217"/>
              </a:xfrm>
            </p:grpSpPr>
            <p:sp>
              <p:nvSpPr>
                <p:cNvPr id="23591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380" y="100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3592" name="Oval 25"/>
                <p:cNvSpPr>
                  <a:spLocks noChangeArrowheads="1"/>
                </p:cNvSpPr>
                <p:nvPr/>
              </p:nvSpPr>
              <p:spPr bwMode="auto">
                <a:xfrm>
                  <a:off x="1344" y="1152"/>
                  <a:ext cx="73" cy="73"/>
                </a:xfrm>
                <a:prstGeom prst="ellips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85" name="Group 26"/>
              <p:cNvGrpSpPr>
                <a:grpSpLocks/>
              </p:cNvGrpSpPr>
              <p:nvPr/>
            </p:nvGrpSpPr>
            <p:grpSpPr bwMode="auto">
              <a:xfrm rot="5400000">
                <a:off x="888" y="1752"/>
                <a:ext cx="73" cy="217"/>
                <a:chOff x="1344" y="1008"/>
                <a:chExt cx="73" cy="217"/>
              </a:xfrm>
            </p:grpSpPr>
            <p:sp>
              <p:nvSpPr>
                <p:cNvPr id="2358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380" y="100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3590" name="Oval 28"/>
                <p:cNvSpPr>
                  <a:spLocks noChangeArrowheads="1"/>
                </p:cNvSpPr>
                <p:nvPr/>
              </p:nvSpPr>
              <p:spPr bwMode="auto">
                <a:xfrm>
                  <a:off x="1344" y="1152"/>
                  <a:ext cx="73" cy="73"/>
                </a:xfrm>
                <a:prstGeom prst="ellips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86" name="Group 29"/>
              <p:cNvGrpSpPr>
                <a:grpSpLocks/>
              </p:cNvGrpSpPr>
              <p:nvPr/>
            </p:nvGrpSpPr>
            <p:grpSpPr bwMode="auto">
              <a:xfrm rot="5400000">
                <a:off x="888" y="2040"/>
                <a:ext cx="73" cy="217"/>
                <a:chOff x="1344" y="1008"/>
                <a:chExt cx="73" cy="217"/>
              </a:xfrm>
            </p:grpSpPr>
            <p:sp>
              <p:nvSpPr>
                <p:cNvPr id="2358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380" y="100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3588" name="Oval 31"/>
                <p:cNvSpPr>
                  <a:spLocks noChangeArrowheads="1"/>
                </p:cNvSpPr>
                <p:nvPr/>
              </p:nvSpPr>
              <p:spPr bwMode="auto">
                <a:xfrm>
                  <a:off x="1344" y="1152"/>
                  <a:ext cx="73" cy="73"/>
                </a:xfrm>
                <a:prstGeom prst="ellipse">
                  <a:avLst/>
                </a:prstGeom>
                <a:noFill/>
                <a:ln w="28575">
                  <a:solidFill>
                    <a:srgbClr val="99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561" name="Line 32"/>
            <p:cNvSpPr>
              <a:spLocks noChangeShapeType="1"/>
            </p:cNvSpPr>
            <p:nvPr/>
          </p:nvSpPr>
          <p:spPr bwMode="auto">
            <a:xfrm rot="16200000" flipV="1">
              <a:off x="2107" y="2130"/>
              <a:ext cx="0" cy="171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562" name="Oval 33"/>
            <p:cNvSpPr>
              <a:spLocks noChangeArrowheads="1"/>
            </p:cNvSpPr>
            <p:nvPr/>
          </p:nvSpPr>
          <p:spPr bwMode="auto">
            <a:xfrm rot="-5400000">
              <a:off x="2193" y="2180"/>
              <a:ext cx="71" cy="73"/>
            </a:xfrm>
            <a:prstGeom prst="ellips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563" name="Line 34"/>
            <p:cNvSpPr>
              <a:spLocks noChangeShapeType="1"/>
            </p:cNvSpPr>
            <p:nvPr/>
          </p:nvSpPr>
          <p:spPr bwMode="auto">
            <a:xfrm rot="16200000" flipV="1">
              <a:off x="2107" y="1760"/>
              <a:ext cx="0" cy="171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564" name="Oval 35"/>
            <p:cNvSpPr>
              <a:spLocks noChangeArrowheads="1"/>
            </p:cNvSpPr>
            <p:nvPr/>
          </p:nvSpPr>
          <p:spPr bwMode="auto">
            <a:xfrm rot="-5400000">
              <a:off x="2194" y="1807"/>
              <a:ext cx="70" cy="73"/>
            </a:xfrm>
            <a:prstGeom prst="ellips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565" name="Line 36"/>
            <p:cNvSpPr>
              <a:spLocks noChangeShapeType="1"/>
            </p:cNvSpPr>
            <p:nvPr/>
          </p:nvSpPr>
          <p:spPr bwMode="auto">
            <a:xfrm rot="16200000" flipV="1">
              <a:off x="2107" y="1433"/>
              <a:ext cx="0" cy="171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566" name="Oval 37"/>
            <p:cNvSpPr>
              <a:spLocks noChangeArrowheads="1"/>
            </p:cNvSpPr>
            <p:nvPr/>
          </p:nvSpPr>
          <p:spPr bwMode="auto">
            <a:xfrm rot="-5400000">
              <a:off x="2193" y="1483"/>
              <a:ext cx="72" cy="74"/>
            </a:xfrm>
            <a:prstGeom prst="ellips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567" name="Rectangle 38"/>
            <p:cNvSpPr>
              <a:spLocks noChangeArrowheads="1"/>
            </p:cNvSpPr>
            <p:nvPr/>
          </p:nvSpPr>
          <p:spPr bwMode="auto">
            <a:xfrm rot="-5400000">
              <a:off x="1057" y="1447"/>
              <a:ext cx="1114" cy="81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3 </a:t>
              </a:r>
              <a:r>
                <a:rPr kumimoji="1" lang="zh-CN" altLang="en-US" sz="2400" b="1">
                  <a:solidFill>
                    <a:srgbClr val="0033CC"/>
                  </a:solidFill>
                  <a:latin typeface="Times New Roman" pitchFamily="18" charset="0"/>
                </a:rPr>
                <a:t>位</a:t>
              </a:r>
            </a:p>
            <a:p>
              <a:pPr algn="ctr"/>
              <a:r>
                <a:rPr kumimoji="1" lang="zh-CN" altLang="en-US" sz="2400" b="1">
                  <a:solidFill>
                    <a:srgbClr val="0033CC"/>
                  </a:solidFill>
                  <a:latin typeface="Times New Roman" pitchFamily="18" charset="0"/>
                </a:rPr>
                <a:t>二进制</a:t>
              </a:r>
            </a:p>
            <a:p>
              <a:pPr algn="ctr"/>
              <a:r>
                <a:rPr kumimoji="1" lang="zh-CN" altLang="en-US" sz="2400" b="1">
                  <a:solidFill>
                    <a:srgbClr val="0033CC"/>
                  </a:solidFill>
                  <a:latin typeface="Times New Roman" pitchFamily="18" charset="0"/>
                </a:rPr>
                <a:t>编码器</a:t>
              </a:r>
            </a:p>
          </p:txBody>
        </p:sp>
        <p:sp>
          <p:nvSpPr>
            <p:cNvPr id="23568" name="Text Box 39"/>
            <p:cNvSpPr txBox="1">
              <a:spLocks noChangeArrowheads="1"/>
            </p:cNvSpPr>
            <p:nvPr/>
          </p:nvSpPr>
          <p:spPr bwMode="auto">
            <a:xfrm>
              <a:off x="733" y="1105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  <a:endParaRPr kumimoji="1" lang="en-US" altLang="zh-CN" sz="2400" b="1" i="1" baseline="-30000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23569" name="Text Box 40"/>
            <p:cNvSpPr txBox="1">
              <a:spLocks noChangeArrowheads="1"/>
            </p:cNvSpPr>
            <p:nvPr/>
          </p:nvSpPr>
          <p:spPr bwMode="auto">
            <a:xfrm>
              <a:off x="589" y="125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1" i="1" baseline="-30000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23570" name="Text Box 41"/>
            <p:cNvSpPr txBox="1">
              <a:spLocks noChangeArrowheads="1"/>
            </p:cNvSpPr>
            <p:nvPr/>
          </p:nvSpPr>
          <p:spPr bwMode="auto">
            <a:xfrm>
              <a:off x="733" y="2010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0033CC"/>
                  </a:solidFill>
                  <a:latin typeface="Times New Roman" pitchFamily="18" charset="0"/>
                </a:rPr>
                <a:t>6</a:t>
              </a:r>
              <a:endPara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571" name="Text Box 42"/>
            <p:cNvSpPr txBox="1">
              <a:spLocks noChangeArrowheads="1"/>
            </p:cNvSpPr>
            <p:nvPr/>
          </p:nvSpPr>
          <p:spPr bwMode="auto">
            <a:xfrm>
              <a:off x="589" y="2200"/>
              <a:ext cx="3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0033CC"/>
                  </a:solidFill>
                  <a:latin typeface="Times New Roman" pitchFamily="18" charset="0"/>
                </a:rPr>
                <a:t>7</a:t>
              </a:r>
              <a:endPara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572" name="Rectangle 43"/>
            <p:cNvSpPr>
              <a:spLocks noChangeArrowheads="1"/>
            </p:cNvSpPr>
            <p:nvPr/>
          </p:nvSpPr>
          <p:spPr bwMode="auto">
            <a:xfrm>
              <a:off x="2120" y="1237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2</a:t>
              </a:r>
              <a:endParaRPr lang="en-US" altLang="zh-CN" sz="2400" b="1" i="1" baseline="-25000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23573" name="Rectangle 44"/>
            <p:cNvSpPr>
              <a:spLocks noChangeArrowheads="1"/>
            </p:cNvSpPr>
            <p:nvPr/>
          </p:nvSpPr>
          <p:spPr bwMode="auto">
            <a:xfrm>
              <a:off x="2132" y="1561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1</a:t>
              </a:r>
              <a:endParaRPr lang="en-US" altLang="zh-CN" sz="2400" b="1" i="1" baseline="-25000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23574" name="Rectangle 45"/>
            <p:cNvSpPr>
              <a:spLocks noChangeArrowheads="1"/>
            </p:cNvSpPr>
            <p:nvPr/>
          </p:nvSpPr>
          <p:spPr bwMode="auto">
            <a:xfrm>
              <a:off x="2114" y="1915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0</a:t>
              </a:r>
              <a:endParaRPr lang="en-US" altLang="zh-CN" sz="2400" b="1" i="1" baseline="-25000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23575" name="Rectangle 46"/>
            <p:cNvSpPr>
              <a:spLocks noChangeArrowheads="1"/>
            </p:cNvSpPr>
            <p:nvPr/>
          </p:nvSpPr>
          <p:spPr bwMode="auto">
            <a:xfrm>
              <a:off x="733" y="140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0033CC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76" name="Rectangle 47"/>
            <p:cNvSpPr>
              <a:spLocks noChangeArrowheads="1"/>
            </p:cNvSpPr>
            <p:nvPr/>
          </p:nvSpPr>
          <p:spPr bwMode="auto">
            <a:xfrm>
              <a:off x="733" y="170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0033CC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77" name="Rectangle 48"/>
            <p:cNvSpPr>
              <a:spLocks noChangeArrowheads="1"/>
            </p:cNvSpPr>
            <p:nvPr/>
          </p:nvSpPr>
          <p:spPr bwMode="auto">
            <a:xfrm>
              <a:off x="589" y="188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0033CC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78" name="Rectangle 49"/>
            <p:cNvSpPr>
              <a:spLocks noChangeArrowheads="1"/>
            </p:cNvSpPr>
            <p:nvPr/>
          </p:nvSpPr>
          <p:spPr bwMode="auto">
            <a:xfrm>
              <a:off x="589" y="156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30000">
                  <a:solidFill>
                    <a:srgbClr val="0033CC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104498" name="Rectangle 50"/>
          <p:cNvSpPr>
            <a:spLocks noChangeArrowheads="1"/>
          </p:cNvSpPr>
          <p:nvPr/>
        </p:nvSpPr>
        <p:spPr bwMode="auto">
          <a:xfrm>
            <a:off x="863600" y="456565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优先顺序：</a:t>
            </a:r>
            <a:r>
              <a:rPr kumimoji="1" lang="en-US" altLang="zh-CN" sz="2800" b="1" i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25000">
                <a:solidFill>
                  <a:schemeClr val="hlink"/>
                </a:solidFill>
                <a:latin typeface="Times New Roman" pitchFamily="18" charset="0"/>
              </a:rPr>
              <a:t>7 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800" b="1" i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2500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10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utoUpdateAnimBg="0"/>
      <p:bldP spid="104453" grpId="0" autoUpdateAnimBg="0"/>
      <p:bldP spid="10449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1692275" y="1268413"/>
            <a:ext cx="1447800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编码表</a:t>
            </a:r>
          </a:p>
        </p:txBody>
      </p:sp>
      <p:sp>
        <p:nvSpPr>
          <p:cNvPr id="136234" name="Text Box 42"/>
          <p:cNvSpPr txBox="1">
            <a:spLocks noChangeArrowheads="1"/>
          </p:cNvSpPr>
          <p:nvPr/>
        </p:nvSpPr>
        <p:spPr bwMode="auto">
          <a:xfrm>
            <a:off x="6423025" y="1412875"/>
            <a:ext cx="1435100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函数式</a:t>
            </a:r>
          </a:p>
        </p:txBody>
      </p:sp>
      <p:sp>
        <p:nvSpPr>
          <p:cNvPr id="136235" name="Text Box 43"/>
          <p:cNvSpPr txBox="1">
            <a:spLocks noChangeArrowheads="1"/>
          </p:cNvSpPr>
          <p:nvPr/>
        </p:nvSpPr>
        <p:spPr bwMode="auto">
          <a:xfrm>
            <a:off x="673100" y="565150"/>
            <a:ext cx="6332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</a:rPr>
              <a:t>3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itchFamily="18" charset="0"/>
              </a:rPr>
              <a:t>位二进制优先编码器</a:t>
            </a:r>
          </a:p>
        </p:txBody>
      </p:sp>
      <p:graphicFrame>
        <p:nvGraphicFramePr>
          <p:cNvPr id="136236" name="Object 44"/>
          <p:cNvGraphicFramePr>
            <a:graphicFrameLocks noChangeAspect="1"/>
          </p:cNvGraphicFramePr>
          <p:nvPr/>
        </p:nvGraphicFramePr>
        <p:xfrm>
          <a:off x="5595938" y="2238375"/>
          <a:ext cx="3098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Equation" r:id="rId3" imgW="1276280" imgH="209468" progId="Equation.3">
                  <p:embed/>
                </p:oleObj>
              </mc:Choice>
              <mc:Fallback>
                <p:oleObj name="Equation" r:id="rId3" imgW="1276280" imgH="209468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938" y="2238375"/>
                        <a:ext cx="3098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37" name="Object 45"/>
          <p:cNvGraphicFramePr>
            <a:graphicFrameLocks noChangeAspect="1"/>
          </p:cNvGraphicFramePr>
          <p:nvPr/>
        </p:nvGraphicFramePr>
        <p:xfrm>
          <a:off x="5595938" y="2974975"/>
          <a:ext cx="3097212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Equation" r:id="rId5" imgW="1276280" imgH="485880" progId="Equation.3">
                  <p:embed/>
                </p:oleObj>
              </mc:Choice>
              <mc:Fallback>
                <p:oleObj name="Equation" r:id="rId5" imgW="1276280" imgH="4858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938" y="2974975"/>
                        <a:ext cx="3097212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38" name="Object 46"/>
          <p:cNvGraphicFramePr>
            <a:graphicFrameLocks noChangeAspect="1"/>
          </p:cNvGraphicFramePr>
          <p:nvPr/>
        </p:nvGraphicFramePr>
        <p:xfrm>
          <a:off x="5595938" y="4300538"/>
          <a:ext cx="3430587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Equation" r:id="rId7" imgW="1419349" imgH="485880" progId="Equation.3">
                  <p:embed/>
                </p:oleObj>
              </mc:Choice>
              <mc:Fallback>
                <p:oleObj name="Equation" r:id="rId7" imgW="1419349" imgH="4858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938" y="4300538"/>
                        <a:ext cx="3430587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354" name="Group 162"/>
          <p:cNvGraphicFramePr>
            <a:graphicFrameLocks noGrp="1"/>
          </p:cNvGraphicFramePr>
          <p:nvPr/>
        </p:nvGraphicFramePr>
        <p:xfrm>
          <a:off x="314325" y="1773238"/>
          <a:ext cx="4978400" cy="3879850"/>
        </p:xfrm>
        <a:graphic>
          <a:graphicData uri="http://schemas.openxmlformats.org/drawingml/2006/table">
            <a:tbl>
              <a:tblPr/>
              <a:tblGrid>
                <a:gridCol w="3621088"/>
                <a:gridCol w="1357312"/>
              </a:tblGrid>
              <a:tr h="4572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输           入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输  出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I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I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 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I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I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I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Y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                      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1    1    1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0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                   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1    1    0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0    0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                 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1    0    1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0    0 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               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1    0    0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0    0 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0    0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           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0    1    1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0    0 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0    0    0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        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0    1    0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0    0 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0    0    0   0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    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0    0    1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0    0 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0    0    0   0    0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0    0    0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6392" name="Object 200"/>
          <p:cNvGraphicFramePr>
            <a:graphicFrameLocks noChangeAspect="1"/>
          </p:cNvGraphicFramePr>
          <p:nvPr/>
        </p:nvGraphicFramePr>
        <p:xfrm>
          <a:off x="908050" y="6165850"/>
          <a:ext cx="27273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公式" r:id="rId9" imgW="1104900" imgH="228600" progId="Equation.3">
                  <p:embed/>
                </p:oleObj>
              </mc:Choice>
              <mc:Fallback>
                <p:oleObj name="公式" r:id="rId9" imgW="1104900" imgH="228600" progId="Equation.3">
                  <p:embed/>
                  <p:pic>
                    <p:nvPicPr>
                      <p:cNvPr id="0" name="Object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6165850"/>
                        <a:ext cx="272732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391" name="Object 199"/>
          <p:cNvGraphicFramePr>
            <a:graphicFrameLocks noChangeAspect="1"/>
          </p:cNvGraphicFramePr>
          <p:nvPr/>
        </p:nvGraphicFramePr>
        <p:xfrm>
          <a:off x="900113" y="6108700"/>
          <a:ext cx="42259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公式" r:id="rId11" imgW="1688367" imgH="253890" progId="Equation.3">
                  <p:embed/>
                </p:oleObj>
              </mc:Choice>
              <mc:Fallback>
                <p:oleObj name="公式" r:id="rId11" imgW="1688367" imgH="253890" progId="Equation.3">
                  <p:embed/>
                  <p:pic>
                    <p:nvPicPr>
                      <p:cNvPr id="0" name="Object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108700"/>
                        <a:ext cx="422592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390" name="Object 198"/>
          <p:cNvGraphicFramePr>
            <a:graphicFrameLocks noChangeAspect="1"/>
          </p:cNvGraphicFramePr>
          <p:nvPr/>
        </p:nvGraphicFramePr>
        <p:xfrm>
          <a:off x="895350" y="6092825"/>
          <a:ext cx="49720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8" name="公式" r:id="rId13" imgW="1968500" imgH="254000" progId="Equation.3">
                  <p:embed/>
                </p:oleObj>
              </mc:Choice>
              <mc:Fallback>
                <p:oleObj name="公式" r:id="rId13" imgW="1968500" imgH="254000" progId="Equation.3">
                  <p:embed/>
                  <p:pic>
                    <p:nvPicPr>
                      <p:cNvPr id="0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6092825"/>
                        <a:ext cx="49720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396" name="Object 204"/>
          <p:cNvGraphicFramePr>
            <a:graphicFrameLocks noChangeAspect="1"/>
          </p:cNvGraphicFramePr>
          <p:nvPr/>
        </p:nvGraphicFramePr>
        <p:xfrm>
          <a:off x="539750" y="5607050"/>
          <a:ext cx="53276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9" name="公式" r:id="rId15" imgW="2159000" imgH="254000" progId="Equation.3">
                  <p:embed/>
                </p:oleObj>
              </mc:Choice>
              <mc:Fallback>
                <p:oleObj name="公式" r:id="rId15" imgW="2159000" imgH="254000" progId="Equation.3">
                  <p:embed/>
                  <p:pic>
                    <p:nvPicPr>
                      <p:cNvPr id="0" name="Object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607050"/>
                        <a:ext cx="53276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397" name="Object 205"/>
          <p:cNvGraphicFramePr>
            <a:graphicFrameLocks noChangeAspect="1"/>
          </p:cNvGraphicFramePr>
          <p:nvPr/>
        </p:nvGraphicFramePr>
        <p:xfrm>
          <a:off x="539750" y="5602288"/>
          <a:ext cx="68627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0" name="公式" r:id="rId17" imgW="2743200" imgH="254000" progId="Equation.3">
                  <p:embed/>
                </p:oleObj>
              </mc:Choice>
              <mc:Fallback>
                <p:oleObj name="公式" r:id="rId17" imgW="2743200" imgH="254000" progId="Equation.3">
                  <p:embed/>
                  <p:pic>
                    <p:nvPicPr>
                      <p:cNvPr id="0" name="Object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602288"/>
                        <a:ext cx="68627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398" name="Object 206"/>
          <p:cNvGraphicFramePr>
            <a:graphicFrameLocks noChangeAspect="1"/>
          </p:cNvGraphicFramePr>
          <p:nvPr/>
        </p:nvGraphicFramePr>
        <p:xfrm>
          <a:off x="539750" y="5610225"/>
          <a:ext cx="75057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公式" r:id="rId19" imgW="3048000" imgH="254000" progId="Equation.3">
                  <p:embed/>
                </p:oleObj>
              </mc:Choice>
              <mc:Fallback>
                <p:oleObj name="公式" r:id="rId19" imgW="3048000" imgH="254000" progId="Equation.3">
                  <p:embed/>
                  <p:pic>
                    <p:nvPicPr>
                      <p:cNvPr id="0" name="Object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610225"/>
                        <a:ext cx="75057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3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13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3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8" grpId="0" animBg="1" autoUpdateAnimBg="0"/>
      <p:bldP spid="136234" grpId="0" animBg="1" autoUpdateAnimBg="0"/>
      <p:bldP spid="13623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1006475" y="836613"/>
            <a:ext cx="1435100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函数式</a:t>
            </a:r>
          </a:p>
        </p:txBody>
      </p:sp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179388" y="1662113"/>
          <a:ext cx="30988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3" imgW="1276280" imgH="209468" progId="Equation.3">
                  <p:embed/>
                </p:oleObj>
              </mc:Choice>
              <mc:Fallback>
                <p:oleObj name="Equation" r:id="rId3" imgW="1276280" imgH="20946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662113"/>
                        <a:ext cx="30988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179388" y="2398713"/>
          <a:ext cx="3097212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5" imgW="1276280" imgH="485880" progId="Equation.3">
                  <p:embed/>
                </p:oleObj>
              </mc:Choice>
              <mc:Fallback>
                <p:oleObj name="Equation" r:id="rId5" imgW="1276280" imgH="485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398713"/>
                        <a:ext cx="3097212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/>
          <p:cNvGraphicFramePr>
            <a:graphicFrameLocks noChangeAspect="1"/>
          </p:cNvGraphicFramePr>
          <p:nvPr/>
        </p:nvGraphicFramePr>
        <p:xfrm>
          <a:off x="179388" y="3724275"/>
          <a:ext cx="3430587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7" imgW="1419349" imgH="485880" progId="Equation.3">
                  <p:embed/>
                </p:oleObj>
              </mc:Choice>
              <mc:Fallback>
                <p:oleObj name="Equation" r:id="rId7" imgW="1419349" imgH="485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724275"/>
                        <a:ext cx="3430587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5724525" y="836613"/>
            <a:ext cx="1366838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逻辑图</a:t>
            </a:r>
          </a:p>
        </p:txBody>
      </p:sp>
      <p:pic>
        <p:nvPicPr>
          <p:cNvPr id="139271" name="Picture 7" descr="2-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339850"/>
            <a:ext cx="5148263" cy="484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nimBg="1" autoUpdateAnimBg="0"/>
      <p:bldP spid="13927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2.3.1  </a:t>
            </a:r>
            <a:r>
              <a:rPr lang="zh-CN" altLang="en-US" smtClean="0">
                <a:latin typeface="Times New Roman" pitchFamily="18" charset="0"/>
              </a:rPr>
              <a:t>编码器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71550" y="1412875"/>
            <a:ext cx="6931025" cy="445452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5</a:t>
            </a:r>
            <a:r>
              <a:rPr lang="zh-CN" altLang="en-US" smtClean="0">
                <a:latin typeface="Times New Roman" pitchFamily="18" charset="0"/>
              </a:rPr>
              <a:t>．编码器集成电路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常用的编码器集成电路有：</a:t>
            </a:r>
          </a:p>
          <a:p>
            <a:pPr lvl="2" eaLnBrk="1" hangingPunct="1"/>
            <a:r>
              <a:rPr lang="en-US" altLang="zh-CN" smtClean="0">
                <a:latin typeface="Times New Roman" pitchFamily="18" charset="0"/>
              </a:rPr>
              <a:t>8</a:t>
            </a:r>
            <a:r>
              <a:rPr lang="zh-CN" altLang="en-US" smtClean="0">
                <a:latin typeface="Times New Roman" pitchFamily="18" charset="0"/>
              </a:rPr>
              <a:t>线</a:t>
            </a:r>
            <a:r>
              <a:rPr lang="en-US" altLang="zh-CN" smtClean="0">
                <a:latin typeface="Times New Roman" pitchFamily="18" charset="0"/>
              </a:rPr>
              <a:t>-3</a:t>
            </a:r>
            <a:r>
              <a:rPr lang="zh-CN" altLang="en-US" smtClean="0">
                <a:latin typeface="Times New Roman" pitchFamily="18" charset="0"/>
              </a:rPr>
              <a:t>线优先编码器</a:t>
            </a:r>
            <a:r>
              <a:rPr lang="en-US" altLang="zh-CN" smtClean="0">
                <a:latin typeface="Times New Roman" pitchFamily="18" charset="0"/>
              </a:rPr>
              <a:t>(74HC148)</a:t>
            </a:r>
          </a:p>
          <a:p>
            <a:pPr lvl="2" eaLnBrk="1" hangingPunct="1"/>
            <a:r>
              <a:rPr lang="en-US" altLang="zh-CN" smtClean="0">
                <a:latin typeface="Times New Roman" pitchFamily="18" charset="0"/>
              </a:rPr>
              <a:t>10</a:t>
            </a:r>
            <a:r>
              <a:rPr lang="zh-CN" altLang="en-US" smtClean="0">
                <a:latin typeface="Times New Roman" pitchFamily="18" charset="0"/>
              </a:rPr>
              <a:t>线</a:t>
            </a:r>
            <a:r>
              <a:rPr lang="en-US" altLang="zh-CN" smtClean="0">
                <a:latin typeface="Times New Roman" pitchFamily="18" charset="0"/>
              </a:rPr>
              <a:t>-4</a:t>
            </a:r>
            <a:r>
              <a:rPr lang="zh-CN" altLang="en-US" smtClean="0">
                <a:latin typeface="Times New Roman" pitchFamily="18" charset="0"/>
              </a:rPr>
              <a:t>线优先编码器</a:t>
            </a:r>
            <a:r>
              <a:rPr lang="en-US" altLang="zh-CN" smtClean="0">
                <a:latin typeface="Times New Roman" pitchFamily="18" charset="0"/>
              </a:rPr>
              <a:t>(74HC147)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6227763" y="908050"/>
            <a:ext cx="1690687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74HC148</a:t>
            </a: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323850" y="1341438"/>
            <a:ext cx="46005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5392" bIns="12696" anchor="ctr">
            <a:spAutoFit/>
          </a:bodyPr>
          <a:lstStyle/>
          <a:p>
            <a:r>
              <a:rPr lang="en-US" altLang="zh-CN" sz="2800" b="1">
                <a:solidFill>
                  <a:schemeClr val="hlink"/>
                </a:solidFill>
              </a:rPr>
              <a:t>1) </a:t>
            </a:r>
            <a:r>
              <a:rPr lang="zh-CN" altLang="en-US" sz="2800" b="1">
                <a:solidFill>
                  <a:schemeClr val="hlink"/>
                </a:solidFill>
              </a:rPr>
              <a:t>集成</a:t>
            </a:r>
            <a:r>
              <a:rPr lang="en-US" altLang="zh-CN" sz="2800" b="1">
                <a:solidFill>
                  <a:schemeClr val="hlink"/>
                </a:solidFill>
              </a:rPr>
              <a:t>8</a:t>
            </a:r>
            <a:r>
              <a:rPr lang="zh-CN" altLang="en-US" sz="2800" b="1">
                <a:solidFill>
                  <a:schemeClr val="hlink"/>
                </a:solidFill>
              </a:rPr>
              <a:t>线</a:t>
            </a:r>
            <a:r>
              <a:rPr lang="en-US" altLang="zh-CN" sz="2800" b="1">
                <a:solidFill>
                  <a:schemeClr val="hlink"/>
                </a:solidFill>
              </a:rPr>
              <a:t>-3</a:t>
            </a:r>
            <a:r>
              <a:rPr lang="zh-CN" altLang="en-US" sz="2800" b="1">
                <a:solidFill>
                  <a:schemeClr val="hlink"/>
                </a:solidFill>
              </a:rPr>
              <a:t>线优先编码器</a:t>
            </a:r>
          </a:p>
        </p:txBody>
      </p:sp>
      <p:graphicFrame>
        <p:nvGraphicFramePr>
          <p:cNvPr id="140304" name="Object 16"/>
          <p:cNvGraphicFramePr>
            <a:graphicFrameLocks noChangeAspect="1"/>
          </p:cNvGraphicFramePr>
          <p:nvPr/>
        </p:nvGraphicFramePr>
        <p:xfrm>
          <a:off x="684213" y="2205038"/>
          <a:ext cx="4540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公式" r:id="rId3" imgW="164957" imgH="203024" progId="Equation.3">
                  <p:embed/>
                </p:oleObj>
              </mc:Choice>
              <mc:Fallback>
                <p:oleObj name="公式" r:id="rId3" imgW="164957" imgH="2030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5038"/>
                        <a:ext cx="4540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3" name="Object 15"/>
          <p:cNvGraphicFramePr>
            <a:graphicFrameLocks noChangeAspect="1"/>
          </p:cNvGraphicFramePr>
          <p:nvPr/>
        </p:nvGraphicFramePr>
        <p:xfrm>
          <a:off x="1800225" y="2205038"/>
          <a:ext cx="4540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公式" r:id="rId5" imgW="164957" imgH="203024" progId="Equation.3">
                  <p:embed/>
                </p:oleObj>
              </mc:Choice>
              <mc:Fallback>
                <p:oleObj name="公式" r:id="rId5" imgW="164957" imgH="20302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2205038"/>
                        <a:ext cx="4540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2" name="Object 14"/>
          <p:cNvGraphicFramePr>
            <a:graphicFrameLocks noChangeAspect="1"/>
          </p:cNvGraphicFramePr>
          <p:nvPr/>
        </p:nvGraphicFramePr>
        <p:xfrm>
          <a:off x="684213" y="2997200"/>
          <a:ext cx="5349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公式" r:id="rId7" imgW="190417" imgH="203112" progId="Equation.3">
                  <p:embed/>
                </p:oleObj>
              </mc:Choice>
              <mc:Fallback>
                <p:oleObj name="公式" r:id="rId7" imgW="190417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97200"/>
                        <a:ext cx="53498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0" name="Object 12"/>
          <p:cNvGraphicFramePr>
            <a:graphicFrameLocks noChangeAspect="1"/>
          </p:cNvGraphicFramePr>
          <p:nvPr/>
        </p:nvGraphicFramePr>
        <p:xfrm>
          <a:off x="1697038" y="2997200"/>
          <a:ext cx="5349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公式" r:id="rId9" imgW="190417" imgH="203112" progId="Equation.3">
                  <p:embed/>
                </p:oleObj>
              </mc:Choice>
              <mc:Fallback>
                <p:oleObj name="公式" r:id="rId9" imgW="190417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2997200"/>
                        <a:ext cx="53498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9" name="Object 11"/>
          <p:cNvGraphicFramePr>
            <a:graphicFrameLocks noChangeAspect="1"/>
          </p:cNvGraphicFramePr>
          <p:nvPr/>
        </p:nvGraphicFramePr>
        <p:xfrm>
          <a:off x="750888" y="3773488"/>
          <a:ext cx="5095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公式" r:id="rId11" imgW="177646" imgH="190335" progId="Equation.3">
                  <p:embed/>
                </p:oleObj>
              </mc:Choice>
              <mc:Fallback>
                <p:oleObj name="公式" r:id="rId11" imgW="177646" imgH="19033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3773488"/>
                        <a:ext cx="50958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8" name="Object 10"/>
          <p:cNvGraphicFramePr>
            <a:graphicFrameLocks noChangeAspect="1"/>
          </p:cNvGraphicFramePr>
          <p:nvPr/>
        </p:nvGraphicFramePr>
        <p:xfrm>
          <a:off x="755650" y="4494213"/>
          <a:ext cx="6413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公式" r:id="rId13" imgW="228501" imgH="203112" progId="Equation.3">
                  <p:embed/>
                </p:oleObj>
              </mc:Choice>
              <mc:Fallback>
                <p:oleObj name="公式" r:id="rId13" imgW="228501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94213"/>
                        <a:ext cx="6413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2411413" y="2133600"/>
            <a:ext cx="197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信号输入端</a:t>
            </a:r>
            <a:endParaRPr lang="zh-CN" altLang="en-US" sz="2800" b="1"/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1223963" y="22050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～</a:t>
            </a:r>
            <a:endParaRPr lang="zh-CN" altLang="en-US" sz="2800" b="1"/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2465388" y="3054350"/>
            <a:ext cx="197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编码输出端</a:t>
            </a:r>
            <a:endParaRPr lang="zh-CN" altLang="en-US" sz="2800" b="1"/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2411413" y="3846513"/>
            <a:ext cx="197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使能输入端</a:t>
            </a:r>
            <a:endParaRPr lang="zh-CN" altLang="en-US" sz="2800" b="1"/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2393950" y="4638675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使能输出端</a:t>
            </a:r>
            <a:endParaRPr lang="zh-CN" altLang="en-US" sz="2800" b="1"/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1763713" y="543083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优先级标志输出端</a:t>
            </a:r>
            <a:endParaRPr lang="zh-CN" altLang="en-US" sz="2800" b="1"/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1152525" y="30686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～</a:t>
            </a:r>
            <a:endParaRPr lang="zh-CN" altLang="en-US" sz="2800" b="1"/>
          </a:p>
        </p:txBody>
      </p:sp>
      <p:graphicFrame>
        <p:nvGraphicFramePr>
          <p:cNvPr id="140315" name="Object 27"/>
          <p:cNvGraphicFramePr>
            <a:graphicFrameLocks noChangeAspect="1"/>
          </p:cNvGraphicFramePr>
          <p:nvPr/>
        </p:nvGraphicFramePr>
        <p:xfrm>
          <a:off x="738188" y="5373688"/>
          <a:ext cx="5937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公式" r:id="rId15" imgW="241091" imgH="215713" progId="Equation.3">
                  <p:embed/>
                </p:oleObj>
              </mc:Choice>
              <mc:Fallback>
                <p:oleObj name="公式" r:id="rId15" imgW="241091" imgH="2157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5373688"/>
                        <a:ext cx="5937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66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489075"/>
            <a:ext cx="37528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4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4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4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5" grpId="0" animBg="1"/>
      <p:bldP spid="140296" grpId="0"/>
      <p:bldP spid="140305" grpId="0"/>
      <p:bldP spid="140306" grpId="0"/>
      <p:bldP spid="140307" grpId="0"/>
      <p:bldP spid="140310" grpId="0"/>
      <p:bldP spid="140311" grpId="0"/>
      <p:bldP spid="140312" grpId="0"/>
      <p:bldP spid="1403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54" name="Picture 11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65175"/>
            <a:ext cx="889635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55" name="Rectangle 1119"/>
          <p:cNvSpPr>
            <a:spLocks noChangeArrowheads="1"/>
          </p:cNvSpPr>
          <p:nvPr/>
        </p:nvSpPr>
        <p:spPr bwMode="auto">
          <a:xfrm>
            <a:off x="3132138" y="260350"/>
            <a:ext cx="3235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74HC148</a:t>
            </a:r>
            <a:r>
              <a:rPr lang="zh-CN" altLang="en-US" sz="3200" b="1"/>
              <a:t>功能表 </a:t>
            </a:r>
          </a:p>
        </p:txBody>
      </p:sp>
      <p:graphicFrame>
        <p:nvGraphicFramePr>
          <p:cNvPr id="143459" name="Object 1123"/>
          <p:cNvGraphicFramePr>
            <a:graphicFrameLocks noChangeAspect="1"/>
          </p:cNvGraphicFramePr>
          <p:nvPr/>
        </p:nvGraphicFramePr>
        <p:xfrm>
          <a:off x="244475" y="4508500"/>
          <a:ext cx="4238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公式" r:id="rId4" imgW="228501" imgH="203112" progId="Equation.3">
                  <p:embed/>
                </p:oleObj>
              </mc:Choice>
              <mc:Fallback>
                <p:oleObj name="公式" r:id="rId4" imgW="228501" imgH="203112" progId="Equation.3">
                  <p:embed/>
                  <p:pic>
                    <p:nvPicPr>
                      <p:cNvPr id="0" name="Object 1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4508500"/>
                        <a:ext cx="4238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1125"/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62" name="Rectangle 1126"/>
          <p:cNvSpPr>
            <a:spLocks noChangeArrowheads="1"/>
          </p:cNvSpPr>
          <p:nvPr/>
        </p:nvSpPr>
        <p:spPr bwMode="auto">
          <a:xfrm>
            <a:off x="755650" y="4508500"/>
            <a:ext cx="7881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时，编码器工作；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时，编码器不工作，输出高电平。</a:t>
            </a:r>
            <a:endParaRPr lang="zh-CN" altLang="en-US" sz="2400" b="1"/>
          </a:p>
        </p:txBody>
      </p:sp>
      <p:graphicFrame>
        <p:nvGraphicFramePr>
          <p:cNvPr id="143472" name="Object 1136"/>
          <p:cNvGraphicFramePr>
            <a:graphicFrameLocks noChangeAspect="1"/>
          </p:cNvGraphicFramePr>
          <p:nvPr/>
        </p:nvGraphicFramePr>
        <p:xfrm>
          <a:off x="271463" y="4997450"/>
          <a:ext cx="3857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公式" r:id="rId6" imgW="177569" imgH="215619" progId="Equation.3">
                  <p:embed/>
                </p:oleObj>
              </mc:Choice>
              <mc:Fallback>
                <p:oleObj name="公式" r:id="rId6" imgW="177569" imgH="215619" progId="Equation.3">
                  <p:embed/>
                  <p:pic>
                    <p:nvPicPr>
                      <p:cNvPr id="0" name="Object 1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4997450"/>
                        <a:ext cx="3857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1" name="Object 1135"/>
          <p:cNvGraphicFramePr>
            <a:graphicFrameLocks noChangeAspect="1"/>
          </p:cNvGraphicFramePr>
          <p:nvPr/>
        </p:nvGraphicFramePr>
        <p:xfrm>
          <a:off x="955675" y="4997450"/>
          <a:ext cx="3857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公式" r:id="rId8" imgW="177569" imgH="215619" progId="Equation.3">
                  <p:embed/>
                </p:oleObj>
              </mc:Choice>
              <mc:Fallback>
                <p:oleObj name="公式" r:id="rId8" imgW="177569" imgH="215619" progId="Equation.3">
                  <p:embed/>
                  <p:pic>
                    <p:nvPicPr>
                      <p:cNvPr id="0" name="Object 1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4997450"/>
                        <a:ext cx="3857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8" name="Object 1132"/>
          <p:cNvGraphicFramePr>
            <a:graphicFrameLocks noChangeAspect="1"/>
          </p:cNvGraphicFramePr>
          <p:nvPr/>
        </p:nvGraphicFramePr>
        <p:xfrm>
          <a:off x="4356100" y="5013325"/>
          <a:ext cx="4826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公式" r:id="rId10" imgW="215619" imgH="215619" progId="Equation.3">
                  <p:embed/>
                </p:oleObj>
              </mc:Choice>
              <mc:Fallback>
                <p:oleObj name="公式" r:id="rId10" imgW="215619" imgH="215619" progId="Equation.3">
                  <p:embed/>
                  <p:pic>
                    <p:nvPicPr>
                      <p:cNvPr id="0" name="Object 1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013325"/>
                        <a:ext cx="4826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7" name="Object 1131"/>
          <p:cNvGraphicFramePr>
            <a:graphicFrameLocks noChangeAspect="1"/>
          </p:cNvGraphicFramePr>
          <p:nvPr/>
        </p:nvGraphicFramePr>
        <p:xfrm>
          <a:off x="5168900" y="5013325"/>
          <a:ext cx="4826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公式" r:id="rId12" imgW="215619" imgH="215619" progId="Equation.3">
                  <p:embed/>
                </p:oleObj>
              </mc:Choice>
              <mc:Fallback>
                <p:oleObj name="公式" r:id="rId12" imgW="215619" imgH="215619" progId="Equation.3">
                  <p:embed/>
                  <p:pic>
                    <p:nvPicPr>
                      <p:cNvPr id="0" name="Object 1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5013325"/>
                        <a:ext cx="4826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Rectangle 1137"/>
          <p:cNvSpPr>
            <a:spLocks noChangeArrowheads="1"/>
          </p:cNvSpPr>
          <p:nvPr/>
        </p:nvSpPr>
        <p:spPr bwMode="auto">
          <a:xfrm>
            <a:off x="0" y="2097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74" name="Rectangle 1138"/>
          <p:cNvSpPr>
            <a:spLocks noChangeArrowheads="1"/>
          </p:cNvSpPr>
          <p:nvPr/>
        </p:nvSpPr>
        <p:spPr bwMode="auto">
          <a:xfrm>
            <a:off x="595313" y="495776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～</a:t>
            </a:r>
            <a:endParaRPr lang="zh-CN" altLang="en-US" sz="2400" b="1"/>
          </a:p>
        </p:txBody>
      </p:sp>
      <p:sp>
        <p:nvSpPr>
          <p:cNvPr id="143475" name="Rectangle 1139"/>
          <p:cNvSpPr>
            <a:spLocks noChangeArrowheads="1"/>
          </p:cNvSpPr>
          <p:nvPr/>
        </p:nvSpPr>
        <p:spPr bwMode="auto">
          <a:xfrm>
            <a:off x="1258888" y="5013325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输入信号低电平有效。</a:t>
            </a:r>
            <a:endParaRPr lang="zh-CN" altLang="en-US" sz="2400" b="1"/>
          </a:p>
        </p:txBody>
      </p:sp>
      <p:sp>
        <p:nvSpPr>
          <p:cNvPr id="143477" name="Rectangle 1141"/>
          <p:cNvSpPr>
            <a:spLocks noChangeArrowheads="1"/>
          </p:cNvSpPr>
          <p:nvPr/>
        </p:nvSpPr>
        <p:spPr bwMode="auto">
          <a:xfrm>
            <a:off x="5651500" y="5013325"/>
            <a:ext cx="232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的输出为反码。</a:t>
            </a:r>
            <a:endParaRPr lang="zh-CN" altLang="en-US" sz="2400" b="1"/>
          </a:p>
        </p:txBody>
      </p:sp>
      <p:sp>
        <p:nvSpPr>
          <p:cNvPr id="143478" name="Rectangle 1142"/>
          <p:cNvSpPr>
            <a:spLocks noChangeArrowheads="1"/>
          </p:cNvSpPr>
          <p:nvPr/>
        </p:nvSpPr>
        <p:spPr bwMode="auto">
          <a:xfrm>
            <a:off x="4716463" y="5013325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～</a:t>
            </a:r>
            <a:endParaRPr lang="zh-CN" altLang="en-US" sz="2400" b="1"/>
          </a:p>
        </p:txBody>
      </p:sp>
      <p:graphicFrame>
        <p:nvGraphicFramePr>
          <p:cNvPr id="143480" name="Object 1144"/>
          <p:cNvGraphicFramePr>
            <a:graphicFrameLocks noChangeAspect="1"/>
          </p:cNvGraphicFramePr>
          <p:nvPr/>
        </p:nvGraphicFramePr>
        <p:xfrm>
          <a:off x="250825" y="5502275"/>
          <a:ext cx="3857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公式" r:id="rId14" imgW="177569" imgH="215619" progId="Equation.3">
                  <p:embed/>
                </p:oleObj>
              </mc:Choice>
              <mc:Fallback>
                <p:oleObj name="公式" r:id="rId14" imgW="177569" imgH="215619" progId="Equation.3">
                  <p:embed/>
                  <p:pic>
                    <p:nvPicPr>
                      <p:cNvPr id="0" name="Object 1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502275"/>
                        <a:ext cx="3857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1" name="Object 1145"/>
          <p:cNvGraphicFramePr>
            <a:graphicFrameLocks noChangeAspect="1"/>
          </p:cNvGraphicFramePr>
          <p:nvPr/>
        </p:nvGraphicFramePr>
        <p:xfrm>
          <a:off x="946150" y="5502275"/>
          <a:ext cx="3857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公式" r:id="rId15" imgW="177569" imgH="215619" progId="Equation.3">
                  <p:embed/>
                </p:oleObj>
              </mc:Choice>
              <mc:Fallback>
                <p:oleObj name="公式" r:id="rId15" imgW="177569" imgH="215619" progId="Equation.3">
                  <p:embed/>
                  <p:pic>
                    <p:nvPicPr>
                      <p:cNvPr id="0" name="Object 1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5502275"/>
                        <a:ext cx="3857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2" name="Rectangle 1146"/>
          <p:cNvSpPr>
            <a:spLocks noChangeArrowheads="1"/>
          </p:cNvSpPr>
          <p:nvPr/>
        </p:nvSpPr>
        <p:spPr bwMode="auto">
          <a:xfrm>
            <a:off x="574675" y="5462588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～</a:t>
            </a:r>
            <a:endParaRPr lang="zh-CN" altLang="en-US" sz="2400" b="1"/>
          </a:p>
        </p:txBody>
      </p:sp>
      <p:sp>
        <p:nvSpPr>
          <p:cNvPr id="143483" name="Rectangle 1147"/>
          <p:cNvSpPr>
            <a:spLocks noChangeArrowheads="1"/>
          </p:cNvSpPr>
          <p:nvPr/>
        </p:nvSpPr>
        <p:spPr bwMode="auto">
          <a:xfrm>
            <a:off x="1403350" y="5516563"/>
            <a:ext cx="294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无有效信号输入时，</a:t>
            </a:r>
            <a:endParaRPr lang="zh-CN" altLang="en-US" sz="2400" b="1"/>
          </a:p>
        </p:txBody>
      </p:sp>
      <p:sp>
        <p:nvSpPr>
          <p:cNvPr id="28692" name="Rectangle 114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84" name="Object 1148"/>
          <p:cNvGraphicFramePr>
            <a:graphicFrameLocks noChangeAspect="1"/>
          </p:cNvGraphicFramePr>
          <p:nvPr/>
        </p:nvGraphicFramePr>
        <p:xfrm>
          <a:off x="4140200" y="5499100"/>
          <a:ext cx="5969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公式" r:id="rId16" imgW="228501" imgH="203112" progId="Equation.3">
                  <p:embed/>
                </p:oleObj>
              </mc:Choice>
              <mc:Fallback>
                <p:oleObj name="公式" r:id="rId16" imgW="228501" imgH="203112" progId="Equation.3">
                  <p:embed/>
                  <p:pic>
                    <p:nvPicPr>
                      <p:cNvPr id="0" name="Object 1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499100"/>
                        <a:ext cx="5969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6" name="Rectangle 1150"/>
          <p:cNvSpPr>
            <a:spLocks noChangeArrowheads="1"/>
          </p:cNvSpPr>
          <p:nvPr/>
        </p:nvSpPr>
        <p:spPr bwMode="auto">
          <a:xfrm>
            <a:off x="4787900" y="5516563"/>
            <a:ext cx="206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，否则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/>
          </a:p>
        </p:txBody>
      </p:sp>
      <p:sp>
        <p:nvSpPr>
          <p:cNvPr id="28695" name="Rectangle 115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87" name="Object 1151"/>
          <p:cNvGraphicFramePr>
            <a:graphicFrameLocks noChangeAspect="1"/>
          </p:cNvGraphicFramePr>
          <p:nvPr/>
        </p:nvGraphicFramePr>
        <p:xfrm>
          <a:off x="250825" y="6092825"/>
          <a:ext cx="5048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公式" r:id="rId18" imgW="215713" imgH="203024" progId="Equation.3">
                  <p:embed/>
                </p:oleObj>
              </mc:Choice>
              <mc:Fallback>
                <p:oleObj name="公式" r:id="rId18" imgW="215713" imgH="203024" progId="Equation.3">
                  <p:embed/>
                  <p:pic>
                    <p:nvPicPr>
                      <p:cNvPr id="0" name="Object 1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092825"/>
                        <a:ext cx="5048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9" name="Rectangle 1153"/>
          <p:cNvSpPr>
            <a:spLocks noChangeArrowheads="1"/>
          </p:cNvSpPr>
          <p:nvPr/>
        </p:nvSpPr>
        <p:spPr bwMode="auto">
          <a:xfrm>
            <a:off x="755650" y="6096000"/>
            <a:ext cx="357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时，表示有编码输出。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4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4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4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4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5" grpId="0"/>
      <p:bldP spid="143462" grpId="0"/>
      <p:bldP spid="143474" grpId="0"/>
      <p:bldP spid="143475" grpId="0"/>
      <p:bldP spid="143477" grpId="0"/>
      <p:bldP spid="143478" grpId="0"/>
      <p:bldP spid="143482" grpId="0"/>
      <p:bldP spid="143483" grpId="0"/>
      <p:bldP spid="143486" grpId="0"/>
      <p:bldP spid="14348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2.3.2  </a:t>
            </a:r>
            <a:r>
              <a:rPr lang="zh-CN" altLang="en-US" smtClean="0">
                <a:latin typeface="Times New Roman" pitchFamily="18" charset="0"/>
              </a:rPr>
              <a:t>译码器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00113" y="1412875"/>
            <a:ext cx="7945437" cy="445452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本小节介绍： 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．译码器原理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</a:rPr>
              <a:t>．二进制译码器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3</a:t>
            </a:r>
            <a:r>
              <a:rPr lang="zh-CN" altLang="en-US" smtClean="0">
                <a:latin typeface="Times New Roman" pitchFamily="18" charset="0"/>
              </a:rPr>
              <a:t>．数码显示译码器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．译码器集成电路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2.3.2  </a:t>
            </a:r>
            <a:r>
              <a:rPr lang="zh-CN" altLang="en-US" smtClean="0">
                <a:latin typeface="Times New Roman" pitchFamily="18" charset="0"/>
              </a:rPr>
              <a:t>译码器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4338638" cy="445452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．译码器原理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译码是编码的逆过程。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译码器的功能是将代码输入后，在相应输出端输出信号。</a:t>
            </a:r>
          </a:p>
        </p:txBody>
      </p:sp>
      <p:pic>
        <p:nvPicPr>
          <p:cNvPr id="107524" name="Picture 4" descr="2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989138"/>
            <a:ext cx="4427537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5" name="Rectangle 5"/>
          <p:cNvSpPr>
            <a:spLocks noRot="1" noChangeArrowheads="1"/>
          </p:cNvSpPr>
          <p:nvPr/>
        </p:nvSpPr>
        <p:spPr bwMode="auto">
          <a:xfrm>
            <a:off x="322263" y="4087813"/>
            <a:ext cx="7850187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zh-CN" altLang="en-US" sz="2800" b="1">
                <a:ea typeface="楷体_GB2312" pitchFamily="49" charset="-122"/>
              </a:rPr>
              <a:t>一般情况下，输入信号和输出信号数量的关系为</a:t>
            </a:r>
          </a:p>
          <a:p>
            <a:pPr marL="742950" lvl="1" indent="-28575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2</a:t>
            </a:r>
            <a:r>
              <a:rPr lang="en-US" altLang="zh-CN" sz="2800" b="1" i="1" baseline="30000">
                <a:ea typeface="楷体_GB2312" pitchFamily="49" charset="-122"/>
              </a:rPr>
              <a:t>n</a:t>
            </a:r>
            <a:r>
              <a:rPr lang="en-US" altLang="zh-CN" sz="2800" b="1" baseline="30000">
                <a:ea typeface="楷体_GB2312" pitchFamily="49" charset="-122"/>
              </a:rPr>
              <a:t>-1</a:t>
            </a:r>
            <a:r>
              <a:rPr lang="zh-CN" altLang="en-US" sz="2800" b="1">
                <a:ea typeface="楷体_GB2312" pitchFamily="49" charset="-122"/>
              </a:rPr>
              <a:t>＜</a:t>
            </a:r>
            <a:r>
              <a:rPr lang="en-US" altLang="zh-CN" sz="2800" b="1" i="1">
                <a:ea typeface="楷体_GB2312" pitchFamily="49" charset="-122"/>
              </a:rPr>
              <a:t>m</a:t>
            </a:r>
            <a:r>
              <a:rPr lang="en-US" altLang="zh-CN" sz="2800" b="1">
                <a:ea typeface="楷体_GB2312" pitchFamily="49" charset="-122"/>
              </a:rPr>
              <a:t>≤2</a:t>
            </a:r>
            <a:r>
              <a:rPr lang="en-US" altLang="zh-CN" sz="2800" b="1" i="1" baseline="30000">
                <a:ea typeface="楷体_GB2312" pitchFamily="49" charset="-122"/>
              </a:rPr>
              <a:t>n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译码器设计的关键也在于译码的规则。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2.3.2  </a:t>
            </a:r>
            <a:r>
              <a:rPr lang="zh-CN" altLang="en-US" smtClean="0">
                <a:latin typeface="Times New Roman" pitchFamily="18" charset="0"/>
              </a:rPr>
              <a:t>译码器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</a:rPr>
              <a:t>．二进制译码器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二进制译码器与二进制编码器的功能相反。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017588" y="3344863"/>
            <a:ext cx="1857375" cy="831850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输入 </a:t>
            </a:r>
            <a:r>
              <a:rPr kumimoji="1" lang="en-US" altLang="zh-CN" sz="2400" b="1" i="1">
                <a:solidFill>
                  <a:srgbClr val="0033CC"/>
                </a:solidFill>
                <a:latin typeface="Times New Roman" pitchFamily="18" charset="0"/>
              </a:rPr>
              <a:t>n </a:t>
            </a:r>
            <a:r>
              <a:rPr kumimoji="1" lang="zh-CN" altLang="zh-CN" sz="2400" b="1">
                <a:solidFill>
                  <a:srgbClr val="0033CC"/>
                </a:solidFill>
                <a:latin typeface="Times New Roman" pitchFamily="18" charset="0"/>
              </a:rPr>
              <a:t>位二进制代码</a:t>
            </a:r>
            <a:endParaRPr kumimoji="1" lang="zh-CN" altLang="en-US" sz="2400" b="1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636588" y="5141913"/>
            <a:ext cx="4344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如： 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</a:rPr>
              <a:t>2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线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</a:rPr>
              <a:t>— 4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线译码器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4651375" y="5159375"/>
            <a:ext cx="375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</a:rPr>
              <a:t>3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itchFamily="18" charset="0"/>
              </a:rPr>
              <a:t>线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</a:rPr>
              <a:t>— 8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itchFamily="18" charset="0"/>
              </a:rPr>
              <a:t>线译码器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1514475" y="5737225"/>
            <a:ext cx="3543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</a:rPr>
              <a:t>4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线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</a:rPr>
              <a:t>— 16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线译码器</a:t>
            </a:r>
          </a:p>
        </p:txBody>
      </p:sp>
      <p:grpSp>
        <p:nvGrpSpPr>
          <p:cNvPr id="108553" name="Group 9"/>
          <p:cNvGrpSpPr>
            <a:grpSpLocks/>
          </p:cNvGrpSpPr>
          <p:nvPr/>
        </p:nvGrpSpPr>
        <p:grpSpPr bwMode="auto">
          <a:xfrm>
            <a:off x="2925763" y="2711450"/>
            <a:ext cx="3671887" cy="2195513"/>
            <a:chOff x="1730" y="1722"/>
            <a:chExt cx="2313" cy="1383"/>
          </a:xfrm>
        </p:grpSpPr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2377" y="1761"/>
              <a:ext cx="912" cy="1344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>
              <a:off x="2185" y="1923"/>
              <a:ext cx="192" cy="0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>
              <a:off x="2185" y="2891"/>
              <a:ext cx="192" cy="0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>
              <a:off x="2189" y="2181"/>
              <a:ext cx="192" cy="0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>
              <a:off x="3289" y="2905"/>
              <a:ext cx="192" cy="0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Line 15"/>
            <p:cNvSpPr>
              <a:spLocks noChangeShapeType="1"/>
            </p:cNvSpPr>
            <p:nvPr/>
          </p:nvSpPr>
          <p:spPr bwMode="auto">
            <a:xfrm>
              <a:off x="3289" y="2193"/>
              <a:ext cx="192" cy="0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>
              <a:off x="3291" y="1921"/>
              <a:ext cx="192" cy="0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Text Box 17"/>
            <p:cNvSpPr txBox="1">
              <a:spLocks noChangeArrowheads="1"/>
            </p:cNvSpPr>
            <p:nvPr/>
          </p:nvSpPr>
          <p:spPr bwMode="auto">
            <a:xfrm>
              <a:off x="1730" y="172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33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  <a:endParaRPr kumimoji="1" lang="en-US" altLang="zh-CN" sz="2800" b="1" i="1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31762" name="Text Box 18"/>
            <p:cNvSpPr txBox="1">
              <a:spLocks noChangeArrowheads="1"/>
            </p:cNvSpPr>
            <p:nvPr/>
          </p:nvSpPr>
          <p:spPr bwMode="auto">
            <a:xfrm>
              <a:off x="3545" y="1722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itchFamily="18" charset="0"/>
                </a:rPr>
                <a:t>0</a:t>
              </a:r>
              <a:endParaRPr kumimoji="1" lang="en-US" altLang="zh-CN" sz="28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31763" name="Text Box 19"/>
            <p:cNvSpPr txBox="1">
              <a:spLocks noChangeArrowheads="1"/>
            </p:cNvSpPr>
            <p:nvPr/>
          </p:nvSpPr>
          <p:spPr bwMode="auto">
            <a:xfrm>
              <a:off x="1730" y="2001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33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  <a:endParaRPr kumimoji="1" lang="en-US" altLang="zh-CN" sz="2800" b="1" i="1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31764" name="Text Box 20"/>
            <p:cNvSpPr txBox="1">
              <a:spLocks noChangeArrowheads="1"/>
            </p:cNvSpPr>
            <p:nvPr/>
          </p:nvSpPr>
          <p:spPr bwMode="auto">
            <a:xfrm>
              <a:off x="1730" y="2761"/>
              <a:ext cx="6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33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800" b="1" i="1" baseline="-25000">
                  <a:solidFill>
                    <a:srgbClr val="0033CC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2800" b="1" baseline="-25000">
                  <a:solidFill>
                    <a:srgbClr val="0033CC"/>
                  </a:solidFill>
                  <a:latin typeface="Times New Roman" pitchFamily="18" charset="0"/>
                </a:rPr>
                <a:t>-1</a:t>
              </a:r>
              <a:endParaRPr kumimoji="1" lang="en-US" altLang="zh-CN" sz="2800" b="1" i="1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31765" name="Text Box 21"/>
            <p:cNvSpPr txBox="1">
              <a:spLocks noChangeArrowheads="1"/>
            </p:cNvSpPr>
            <p:nvPr/>
          </p:nvSpPr>
          <p:spPr bwMode="auto">
            <a:xfrm>
              <a:off x="3545" y="2025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itchFamily="18" charset="0"/>
                </a:rPr>
                <a:t>1</a:t>
              </a:r>
              <a:endParaRPr kumimoji="1" lang="en-US" altLang="zh-CN" sz="28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3545" y="2761"/>
              <a:ext cx="4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800" b="1" i="1" baseline="-25000">
                  <a:solidFill>
                    <a:srgbClr val="FF0066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itchFamily="18" charset="0"/>
                </a:rPr>
                <a:t>-1</a:t>
              </a:r>
              <a:endParaRPr kumimoji="1" lang="en-US" altLang="zh-CN" sz="28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2422" y="2029"/>
              <a:ext cx="79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9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solidFill>
                    <a:srgbClr val="996600"/>
                  </a:solidFill>
                  <a:latin typeface="Times New Roman" pitchFamily="18" charset="0"/>
                  <a:ea typeface="隶书" pitchFamily="49" charset="-122"/>
                </a:rPr>
                <a:t>二进制</a:t>
              </a:r>
            </a:p>
            <a:p>
              <a:pPr algn="ctr" eaLnBrk="1" hangingPunct="1"/>
              <a:r>
                <a:rPr kumimoji="1" lang="zh-CN" altLang="en-US" sz="2800" b="1">
                  <a:solidFill>
                    <a:srgbClr val="996600"/>
                  </a:solidFill>
                  <a:latin typeface="Times New Roman" pitchFamily="18" charset="0"/>
                  <a:ea typeface="隶书" pitchFamily="49" charset="-122"/>
                </a:rPr>
                <a:t>译码器</a:t>
              </a:r>
            </a:p>
          </p:txBody>
        </p:sp>
        <p:sp>
          <p:nvSpPr>
            <p:cNvPr id="31768" name="Oval 24"/>
            <p:cNvSpPr>
              <a:spLocks noChangeArrowheads="1"/>
            </p:cNvSpPr>
            <p:nvPr/>
          </p:nvSpPr>
          <p:spPr bwMode="auto">
            <a:xfrm>
              <a:off x="2122" y="1887"/>
              <a:ext cx="68" cy="68"/>
            </a:xfrm>
            <a:prstGeom prst="ellips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Oval 25"/>
            <p:cNvSpPr>
              <a:spLocks noChangeArrowheads="1"/>
            </p:cNvSpPr>
            <p:nvPr/>
          </p:nvSpPr>
          <p:spPr bwMode="auto">
            <a:xfrm>
              <a:off x="2122" y="2856"/>
              <a:ext cx="68" cy="68"/>
            </a:xfrm>
            <a:prstGeom prst="ellips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Oval 26"/>
            <p:cNvSpPr>
              <a:spLocks noChangeArrowheads="1"/>
            </p:cNvSpPr>
            <p:nvPr/>
          </p:nvSpPr>
          <p:spPr bwMode="auto">
            <a:xfrm>
              <a:off x="3474" y="2156"/>
              <a:ext cx="68" cy="68"/>
            </a:xfrm>
            <a:prstGeom prst="ellips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Oval 27"/>
            <p:cNvSpPr>
              <a:spLocks noChangeArrowheads="1"/>
            </p:cNvSpPr>
            <p:nvPr/>
          </p:nvSpPr>
          <p:spPr bwMode="auto">
            <a:xfrm>
              <a:off x="3474" y="1884"/>
              <a:ext cx="68" cy="68"/>
            </a:xfrm>
            <a:prstGeom prst="ellips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2117" y="2148"/>
              <a:ext cx="68" cy="68"/>
            </a:xfrm>
            <a:prstGeom prst="ellips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3473" y="2866"/>
              <a:ext cx="68" cy="68"/>
            </a:xfrm>
            <a:prstGeom prst="ellips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4" name="Text Box 30"/>
            <p:cNvSpPr txBox="1">
              <a:spLocks noChangeArrowheads="1"/>
            </p:cNvSpPr>
            <p:nvPr/>
          </p:nvSpPr>
          <p:spPr bwMode="auto">
            <a:xfrm rot="5400000">
              <a:off x="2112" y="2352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rgbClr val="996600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1775" name="Text Box 31"/>
            <p:cNvSpPr txBox="1">
              <a:spLocks noChangeArrowheads="1"/>
            </p:cNvSpPr>
            <p:nvPr/>
          </p:nvSpPr>
          <p:spPr bwMode="auto">
            <a:xfrm rot="5400000">
              <a:off x="3312" y="2352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rgbClr val="996600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108576" name="Text Box 32"/>
          <p:cNvSpPr txBox="1">
            <a:spLocks noChangeArrowheads="1"/>
          </p:cNvSpPr>
          <p:nvPr/>
        </p:nvSpPr>
        <p:spPr bwMode="auto">
          <a:xfrm>
            <a:off x="6592888" y="3344863"/>
            <a:ext cx="1803400" cy="831850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0066"/>
                </a:solidFill>
                <a:latin typeface="Times New Roman" pitchFamily="18" charset="0"/>
              </a:rPr>
              <a:t>输出 </a:t>
            </a:r>
            <a:r>
              <a:rPr kumimoji="1" lang="en-US" altLang="zh-CN" sz="2400" b="1" i="1">
                <a:solidFill>
                  <a:srgbClr val="FF0066"/>
                </a:solidFill>
                <a:latin typeface="Times New Roman" pitchFamily="18" charset="0"/>
              </a:rPr>
              <a:t>m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itchFamily="18" charset="0"/>
              </a:rPr>
              <a:t>个</a:t>
            </a:r>
          </a:p>
          <a:p>
            <a:pPr algn="ctr" eaLnBrk="1" hangingPunct="1"/>
            <a:r>
              <a:rPr kumimoji="1" lang="zh-CN" altLang="en-US" sz="2400" b="1">
                <a:solidFill>
                  <a:srgbClr val="FF0066"/>
                </a:solidFill>
                <a:latin typeface="Times New Roman" pitchFamily="18" charset="0"/>
              </a:rPr>
              <a:t>信号 </a:t>
            </a:r>
            <a:r>
              <a:rPr kumimoji="1" lang="en-US" altLang="zh-CN" sz="2400" b="1" i="1">
                <a:solidFill>
                  <a:srgbClr val="FF0066"/>
                </a:solidFill>
                <a:latin typeface="Times New Roman" pitchFamily="18" charset="0"/>
              </a:rPr>
              <a:t>m </a:t>
            </a:r>
            <a:r>
              <a:rPr kumimoji="1" lang="en-US" altLang="zh-CN" sz="2400" b="1">
                <a:solidFill>
                  <a:srgbClr val="FF0066"/>
                </a:solidFill>
                <a:latin typeface="Times New Roman" pitchFamily="18" charset="0"/>
              </a:rPr>
              <a:t>= 2</a:t>
            </a:r>
            <a:r>
              <a:rPr kumimoji="1" lang="en-US" altLang="zh-CN" sz="2400" b="1" i="1" baseline="30000">
                <a:solidFill>
                  <a:srgbClr val="FF0066"/>
                </a:solidFill>
                <a:latin typeface="Times New Roman" pitchFamily="18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 animBg="1" autoUpdateAnimBg="0"/>
      <p:bldP spid="108550" grpId="0" autoUpdateAnimBg="0"/>
      <p:bldP spid="108551" grpId="0" autoUpdateAnimBg="0"/>
      <p:bldP spid="108552" grpId="0" autoUpdateAnimBg="0"/>
      <p:bldP spid="10857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altLang="zh-CN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 </a:t>
            </a:r>
            <a:r>
              <a:rPr kumimoji="1" lang="zh-CN" altLang="en-US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概 述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rgbClr val="FF0066"/>
                </a:solidFill>
              </a:rPr>
              <a:t>1.  </a:t>
            </a:r>
            <a:r>
              <a:rPr kumimoji="1" lang="zh-CN" altLang="en-US" smtClean="0">
                <a:solidFill>
                  <a:srgbClr val="FF0066"/>
                </a:solidFill>
              </a:rPr>
              <a:t>组合电路的特点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787400" y="2060575"/>
            <a:ext cx="313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</a:rPr>
              <a:t>(1) 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逻辑功能特点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87325" y="2636838"/>
            <a:ext cx="55372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latin typeface="宋体" pitchFamily="2" charset="-122"/>
              </a:rPr>
              <a:t>   </a:t>
            </a:r>
            <a:r>
              <a:rPr kumimoji="1" lang="zh-CN" altLang="en-US" sz="2800" b="1">
                <a:latin typeface="宋体" pitchFamily="2" charset="-122"/>
              </a:rPr>
              <a:t>电路在任何时刻的输出状态只取决于该时刻的输入状态，而与原来的状态无关。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822325" y="4349750"/>
            <a:ext cx="310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电路结构特点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333375" y="5005388"/>
            <a:ext cx="7839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输出、输入之间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itchFamily="18" charset="0"/>
              </a:rPr>
              <a:t>没有反馈延迟</a:t>
            </a:r>
            <a:r>
              <a:rPr kumimoji="1" lang="zh-CN" altLang="en-US" sz="2800" b="1">
                <a:latin typeface="Times New Roman" pitchFamily="18" charset="0"/>
              </a:rPr>
              <a:t>电路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323850" y="5646738"/>
            <a:ext cx="8164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不包含记忆性元件</a:t>
            </a:r>
            <a:r>
              <a:rPr kumimoji="1" lang="en-US" altLang="zh-CN" sz="2800" b="1">
                <a:latin typeface="宋体" pitchFamily="2" charset="-122"/>
              </a:rPr>
              <a:t>(</a:t>
            </a:r>
            <a:r>
              <a:rPr kumimoji="1" lang="zh-CN" altLang="en-US" sz="2800" b="1">
                <a:latin typeface="Times New Roman" pitchFamily="18" charset="0"/>
              </a:rPr>
              <a:t>触发器</a:t>
            </a:r>
            <a:r>
              <a:rPr kumimoji="1" lang="en-US" altLang="zh-CN" sz="2800" b="1">
                <a:latin typeface="宋体" pitchFamily="2" charset="-122"/>
              </a:rPr>
              <a:t>)</a:t>
            </a:r>
            <a:r>
              <a:rPr kumimoji="1" lang="zh-CN" altLang="en-US" sz="2800" b="1">
                <a:latin typeface="Times New Roman" pitchFamily="18" charset="0"/>
              </a:rPr>
              <a:t>，仅由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itchFamily="18" charset="0"/>
              </a:rPr>
              <a:t>门电路</a:t>
            </a:r>
            <a:r>
              <a:rPr kumimoji="1" lang="zh-CN" altLang="en-US" sz="2800" b="1">
                <a:latin typeface="Times New Roman" pitchFamily="18" charset="0"/>
              </a:rPr>
              <a:t>构成</a:t>
            </a:r>
          </a:p>
        </p:txBody>
      </p:sp>
      <p:grpSp>
        <p:nvGrpSpPr>
          <p:cNvPr id="7182" name="Group 14"/>
          <p:cNvGrpSpPr>
            <a:grpSpLocks/>
          </p:cNvGrpSpPr>
          <p:nvPr/>
        </p:nvGrpSpPr>
        <p:grpSpPr bwMode="auto">
          <a:xfrm>
            <a:off x="4452938" y="1125538"/>
            <a:ext cx="4943475" cy="1404937"/>
            <a:chOff x="227" y="1127"/>
            <a:chExt cx="3114" cy="885"/>
          </a:xfrm>
        </p:grpSpPr>
        <p:sp>
          <p:nvSpPr>
            <p:cNvPr id="5133" name="Text Box 15"/>
            <p:cNvSpPr txBox="1">
              <a:spLocks noChangeArrowheads="1"/>
            </p:cNvSpPr>
            <p:nvPr/>
          </p:nvSpPr>
          <p:spPr bwMode="auto">
            <a:xfrm>
              <a:off x="227" y="1127"/>
              <a:ext cx="4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0066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34" name="Text Box 16"/>
            <p:cNvSpPr txBox="1">
              <a:spLocks noChangeArrowheads="1"/>
            </p:cNvSpPr>
            <p:nvPr/>
          </p:nvSpPr>
          <p:spPr bwMode="auto">
            <a:xfrm>
              <a:off x="227" y="1348"/>
              <a:ext cx="5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0066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itchFamily="18" charset="0"/>
                </a:rPr>
                <a:t>1</a:t>
              </a:r>
              <a:endParaRPr kumimoji="1" lang="en-US" altLang="zh-CN" sz="2800" b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5135" name="Text Box 17"/>
            <p:cNvSpPr txBox="1">
              <a:spLocks noChangeArrowheads="1"/>
            </p:cNvSpPr>
            <p:nvPr/>
          </p:nvSpPr>
          <p:spPr bwMode="auto">
            <a:xfrm>
              <a:off x="227" y="1685"/>
              <a:ext cx="7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0066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800" b="1" i="1" baseline="-25000">
                  <a:solidFill>
                    <a:srgbClr val="FF0066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itchFamily="18" charset="0"/>
                </a:rPr>
                <a:t>-1</a:t>
              </a:r>
              <a:endParaRPr kumimoji="1" lang="en-US" altLang="zh-CN" sz="28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5136" name="Text Box 18"/>
            <p:cNvSpPr txBox="1">
              <a:spLocks noChangeArrowheads="1"/>
            </p:cNvSpPr>
            <p:nvPr/>
          </p:nvSpPr>
          <p:spPr bwMode="auto">
            <a:xfrm>
              <a:off x="2631" y="1128"/>
              <a:ext cx="4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37" name="Text Box 19"/>
            <p:cNvSpPr txBox="1">
              <a:spLocks noChangeArrowheads="1"/>
            </p:cNvSpPr>
            <p:nvPr/>
          </p:nvSpPr>
          <p:spPr bwMode="auto">
            <a:xfrm>
              <a:off x="2631" y="1348"/>
              <a:ext cx="5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itchFamily="18" charset="0"/>
                </a:rPr>
                <a:t>1</a:t>
              </a:r>
              <a:endParaRPr kumimoji="1" lang="en-US" altLang="zh-CN" sz="2800" b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5138" name="Text Box 20"/>
            <p:cNvSpPr txBox="1">
              <a:spLocks noChangeArrowheads="1"/>
            </p:cNvSpPr>
            <p:nvPr/>
          </p:nvSpPr>
          <p:spPr bwMode="auto">
            <a:xfrm>
              <a:off x="2631" y="1685"/>
              <a:ext cx="7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800" b="1" i="1" baseline="-25000">
                  <a:solidFill>
                    <a:srgbClr val="FF0066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itchFamily="18" charset="0"/>
                </a:rPr>
                <a:t>-1</a:t>
              </a:r>
              <a:endParaRPr kumimoji="1" lang="en-US" altLang="zh-CN" sz="28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5139" name="Rectangle 21"/>
            <p:cNvSpPr>
              <a:spLocks noChangeArrowheads="1"/>
            </p:cNvSpPr>
            <p:nvPr/>
          </p:nvSpPr>
          <p:spPr bwMode="auto">
            <a:xfrm>
              <a:off x="1061" y="1216"/>
              <a:ext cx="1134" cy="765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40" name="Group 22"/>
            <p:cNvGrpSpPr>
              <a:grpSpLocks/>
            </p:cNvGrpSpPr>
            <p:nvPr/>
          </p:nvGrpSpPr>
          <p:grpSpPr bwMode="auto">
            <a:xfrm>
              <a:off x="632" y="1848"/>
              <a:ext cx="421" cy="63"/>
              <a:chOff x="1757" y="2330"/>
              <a:chExt cx="421" cy="63"/>
            </a:xfrm>
          </p:grpSpPr>
          <p:sp>
            <p:nvSpPr>
              <p:cNvPr id="5169" name="Line 23"/>
              <p:cNvSpPr>
                <a:spLocks noChangeShapeType="1"/>
              </p:cNvSpPr>
              <p:nvPr/>
            </p:nvSpPr>
            <p:spPr bwMode="auto">
              <a:xfrm flipH="1">
                <a:off x="1809" y="2358"/>
                <a:ext cx="369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0" name="Oval 24"/>
              <p:cNvSpPr>
                <a:spLocks noChangeArrowheads="1"/>
              </p:cNvSpPr>
              <p:nvPr/>
            </p:nvSpPr>
            <p:spPr bwMode="auto">
              <a:xfrm>
                <a:off x="1757" y="2330"/>
                <a:ext cx="56" cy="63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41" name="Group 25"/>
            <p:cNvGrpSpPr>
              <a:grpSpLocks/>
            </p:cNvGrpSpPr>
            <p:nvPr/>
          </p:nvGrpSpPr>
          <p:grpSpPr bwMode="auto">
            <a:xfrm>
              <a:off x="632" y="1462"/>
              <a:ext cx="421" cy="63"/>
              <a:chOff x="1757" y="2330"/>
              <a:chExt cx="421" cy="63"/>
            </a:xfrm>
          </p:grpSpPr>
          <p:sp>
            <p:nvSpPr>
              <p:cNvPr id="5167" name="Line 26"/>
              <p:cNvSpPr>
                <a:spLocks noChangeShapeType="1"/>
              </p:cNvSpPr>
              <p:nvPr/>
            </p:nvSpPr>
            <p:spPr bwMode="auto">
              <a:xfrm flipH="1">
                <a:off x="1809" y="2358"/>
                <a:ext cx="369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8" name="Oval 27"/>
              <p:cNvSpPr>
                <a:spLocks noChangeArrowheads="1"/>
              </p:cNvSpPr>
              <p:nvPr/>
            </p:nvSpPr>
            <p:spPr bwMode="auto">
              <a:xfrm>
                <a:off x="1757" y="2330"/>
                <a:ext cx="56" cy="63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42" name="Oval 28"/>
            <p:cNvSpPr>
              <a:spLocks noChangeArrowheads="1"/>
            </p:cNvSpPr>
            <p:nvPr/>
          </p:nvSpPr>
          <p:spPr bwMode="auto">
            <a:xfrm>
              <a:off x="844" y="1580"/>
              <a:ext cx="33" cy="35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9"/>
            <p:cNvSpPr>
              <a:spLocks noChangeArrowheads="1"/>
            </p:cNvSpPr>
            <p:nvPr/>
          </p:nvSpPr>
          <p:spPr bwMode="auto">
            <a:xfrm>
              <a:off x="844" y="1669"/>
              <a:ext cx="33" cy="35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30"/>
            <p:cNvSpPr>
              <a:spLocks noChangeArrowheads="1"/>
            </p:cNvSpPr>
            <p:nvPr/>
          </p:nvSpPr>
          <p:spPr bwMode="auto">
            <a:xfrm>
              <a:off x="844" y="1757"/>
              <a:ext cx="33" cy="35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45" name="Group 31"/>
            <p:cNvGrpSpPr>
              <a:grpSpLocks/>
            </p:cNvGrpSpPr>
            <p:nvPr/>
          </p:nvGrpSpPr>
          <p:grpSpPr bwMode="auto">
            <a:xfrm flipH="1">
              <a:off x="2203" y="1296"/>
              <a:ext cx="421" cy="63"/>
              <a:chOff x="1757" y="2330"/>
              <a:chExt cx="421" cy="63"/>
            </a:xfrm>
          </p:grpSpPr>
          <p:sp>
            <p:nvSpPr>
              <p:cNvPr id="5165" name="Line 32"/>
              <p:cNvSpPr>
                <a:spLocks noChangeShapeType="1"/>
              </p:cNvSpPr>
              <p:nvPr/>
            </p:nvSpPr>
            <p:spPr bwMode="auto">
              <a:xfrm flipH="1">
                <a:off x="1809" y="2358"/>
                <a:ext cx="369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6" name="Oval 33"/>
              <p:cNvSpPr>
                <a:spLocks noChangeArrowheads="1"/>
              </p:cNvSpPr>
              <p:nvPr/>
            </p:nvSpPr>
            <p:spPr bwMode="auto">
              <a:xfrm>
                <a:off x="1757" y="2330"/>
                <a:ext cx="56" cy="63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46" name="Group 34"/>
            <p:cNvGrpSpPr>
              <a:grpSpLocks/>
            </p:cNvGrpSpPr>
            <p:nvPr/>
          </p:nvGrpSpPr>
          <p:grpSpPr bwMode="auto">
            <a:xfrm flipH="1">
              <a:off x="2204" y="1845"/>
              <a:ext cx="421" cy="63"/>
              <a:chOff x="1757" y="2330"/>
              <a:chExt cx="421" cy="63"/>
            </a:xfrm>
          </p:grpSpPr>
          <p:sp>
            <p:nvSpPr>
              <p:cNvPr id="5163" name="Line 35"/>
              <p:cNvSpPr>
                <a:spLocks noChangeShapeType="1"/>
              </p:cNvSpPr>
              <p:nvPr/>
            </p:nvSpPr>
            <p:spPr bwMode="auto">
              <a:xfrm flipH="1">
                <a:off x="1809" y="2358"/>
                <a:ext cx="369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4" name="Oval 36"/>
              <p:cNvSpPr>
                <a:spLocks noChangeArrowheads="1"/>
              </p:cNvSpPr>
              <p:nvPr/>
            </p:nvSpPr>
            <p:spPr bwMode="auto">
              <a:xfrm>
                <a:off x="1757" y="2330"/>
                <a:ext cx="56" cy="63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47" name="Group 37"/>
            <p:cNvGrpSpPr>
              <a:grpSpLocks/>
            </p:cNvGrpSpPr>
            <p:nvPr/>
          </p:nvGrpSpPr>
          <p:grpSpPr bwMode="auto">
            <a:xfrm flipH="1">
              <a:off x="2204" y="1459"/>
              <a:ext cx="421" cy="63"/>
              <a:chOff x="1757" y="2330"/>
              <a:chExt cx="421" cy="63"/>
            </a:xfrm>
          </p:grpSpPr>
          <p:sp>
            <p:nvSpPr>
              <p:cNvPr id="5161" name="Line 38"/>
              <p:cNvSpPr>
                <a:spLocks noChangeShapeType="1"/>
              </p:cNvSpPr>
              <p:nvPr/>
            </p:nvSpPr>
            <p:spPr bwMode="auto">
              <a:xfrm flipH="1">
                <a:off x="1809" y="2358"/>
                <a:ext cx="369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2" name="Oval 39"/>
              <p:cNvSpPr>
                <a:spLocks noChangeArrowheads="1"/>
              </p:cNvSpPr>
              <p:nvPr/>
            </p:nvSpPr>
            <p:spPr bwMode="auto">
              <a:xfrm>
                <a:off x="1757" y="2330"/>
                <a:ext cx="56" cy="63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48" name="Oval 40"/>
            <p:cNvSpPr>
              <a:spLocks noChangeArrowheads="1"/>
            </p:cNvSpPr>
            <p:nvPr/>
          </p:nvSpPr>
          <p:spPr bwMode="auto">
            <a:xfrm flipH="1">
              <a:off x="2412" y="1573"/>
              <a:ext cx="33" cy="35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41"/>
            <p:cNvSpPr>
              <a:spLocks noChangeArrowheads="1"/>
            </p:cNvSpPr>
            <p:nvPr/>
          </p:nvSpPr>
          <p:spPr bwMode="auto">
            <a:xfrm flipH="1">
              <a:off x="2412" y="1661"/>
              <a:ext cx="33" cy="35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42"/>
            <p:cNvSpPr>
              <a:spLocks noChangeArrowheads="1"/>
            </p:cNvSpPr>
            <p:nvPr/>
          </p:nvSpPr>
          <p:spPr bwMode="auto">
            <a:xfrm flipH="1">
              <a:off x="2412" y="1750"/>
              <a:ext cx="33" cy="35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Text Box 43"/>
            <p:cNvSpPr txBox="1">
              <a:spLocks noChangeArrowheads="1"/>
            </p:cNvSpPr>
            <p:nvPr/>
          </p:nvSpPr>
          <p:spPr bwMode="auto">
            <a:xfrm>
              <a:off x="1032" y="1339"/>
              <a:ext cx="119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996600"/>
                  </a:solidFill>
                  <a:latin typeface="Times New Roman" pitchFamily="18" charset="0"/>
                </a:rPr>
                <a:t>组合逻辑</a:t>
              </a:r>
            </a:p>
            <a:p>
              <a:pPr algn="ctr" eaLnBrk="1" hangingPunct="1"/>
              <a:r>
                <a:rPr kumimoji="1" lang="zh-CN" altLang="en-US" sz="2400" b="1">
                  <a:solidFill>
                    <a:srgbClr val="996600"/>
                  </a:solidFill>
                  <a:latin typeface="Times New Roman" pitchFamily="18" charset="0"/>
                </a:rPr>
                <a:t>电路</a:t>
              </a:r>
            </a:p>
          </p:txBody>
        </p:sp>
        <p:sp>
          <p:nvSpPr>
            <p:cNvPr id="5152" name="Line 44"/>
            <p:cNvSpPr>
              <a:spLocks noChangeShapeType="1"/>
            </p:cNvSpPr>
            <p:nvPr/>
          </p:nvSpPr>
          <p:spPr bwMode="auto">
            <a:xfrm>
              <a:off x="764" y="1322"/>
              <a:ext cx="16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53" name="Group 45"/>
            <p:cNvGrpSpPr>
              <a:grpSpLocks/>
            </p:cNvGrpSpPr>
            <p:nvPr/>
          </p:nvGrpSpPr>
          <p:grpSpPr bwMode="auto">
            <a:xfrm>
              <a:off x="629" y="1294"/>
              <a:ext cx="421" cy="63"/>
              <a:chOff x="1757" y="2330"/>
              <a:chExt cx="421" cy="63"/>
            </a:xfrm>
          </p:grpSpPr>
          <p:sp>
            <p:nvSpPr>
              <p:cNvPr id="5159" name="Line 46"/>
              <p:cNvSpPr>
                <a:spLocks noChangeShapeType="1"/>
              </p:cNvSpPr>
              <p:nvPr/>
            </p:nvSpPr>
            <p:spPr bwMode="auto">
              <a:xfrm flipH="1">
                <a:off x="1809" y="2358"/>
                <a:ext cx="369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0" name="Oval 47"/>
              <p:cNvSpPr>
                <a:spLocks noChangeArrowheads="1"/>
              </p:cNvSpPr>
              <p:nvPr/>
            </p:nvSpPr>
            <p:spPr bwMode="auto">
              <a:xfrm>
                <a:off x="1757" y="2330"/>
                <a:ext cx="56" cy="63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54" name="Line 48"/>
            <p:cNvSpPr>
              <a:spLocks noChangeShapeType="1"/>
            </p:cNvSpPr>
            <p:nvPr/>
          </p:nvSpPr>
          <p:spPr bwMode="auto">
            <a:xfrm>
              <a:off x="764" y="1491"/>
              <a:ext cx="16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Line 49"/>
            <p:cNvSpPr>
              <a:spLocks noChangeShapeType="1"/>
            </p:cNvSpPr>
            <p:nvPr/>
          </p:nvSpPr>
          <p:spPr bwMode="auto">
            <a:xfrm>
              <a:off x="764" y="1875"/>
              <a:ext cx="16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Line 50"/>
            <p:cNvSpPr>
              <a:spLocks noChangeShapeType="1"/>
            </p:cNvSpPr>
            <p:nvPr/>
          </p:nvSpPr>
          <p:spPr bwMode="auto">
            <a:xfrm>
              <a:off x="2322" y="1324"/>
              <a:ext cx="16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Line 51"/>
            <p:cNvSpPr>
              <a:spLocks noChangeShapeType="1"/>
            </p:cNvSpPr>
            <p:nvPr/>
          </p:nvSpPr>
          <p:spPr bwMode="auto">
            <a:xfrm>
              <a:off x="2321" y="1487"/>
              <a:ext cx="16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Line 52"/>
            <p:cNvSpPr>
              <a:spLocks noChangeShapeType="1"/>
            </p:cNvSpPr>
            <p:nvPr/>
          </p:nvSpPr>
          <p:spPr bwMode="auto">
            <a:xfrm>
              <a:off x="2321" y="1873"/>
              <a:ext cx="16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0" name="Rectangle 54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221" name="Object 53"/>
          <p:cNvGraphicFramePr>
            <a:graphicFrameLocks noChangeAspect="1"/>
          </p:cNvGraphicFramePr>
          <p:nvPr/>
        </p:nvGraphicFramePr>
        <p:xfrm>
          <a:off x="5580063" y="2708275"/>
          <a:ext cx="3563937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公式" r:id="rId3" imgW="1536700" imgH="800100" progId="Equation.3">
                  <p:embed/>
                </p:oleObj>
              </mc:Choice>
              <mc:Fallback>
                <p:oleObj name="公式" r:id="rId3" imgW="1536700" imgH="8001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708275"/>
                        <a:ext cx="3563937" cy="183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55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build="p" autoUpdateAnimBg="0"/>
      <p:bldP spid="7178" grpId="0" autoUpdateAnimBg="0"/>
      <p:bldP spid="7179" grpId="0" autoUpdateAnimBg="0"/>
      <p:bldP spid="7180" grpId="0" autoUpdateAnimBg="0"/>
      <p:bldP spid="718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846138" y="574675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</a:rPr>
              <a:t>3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itchFamily="18" charset="0"/>
              </a:rPr>
              <a:t>位二进制译码器 </a:t>
            </a:r>
            <a:r>
              <a:rPr kumimoji="1" lang="en-US" altLang="zh-CN" sz="2800" b="1">
                <a:latin typeface="Times New Roman" pitchFamily="18" charset="0"/>
              </a:rPr>
              <a:t>( 3 </a:t>
            </a:r>
            <a:r>
              <a:rPr kumimoji="1" lang="zh-CN" altLang="en-US" sz="2800" b="1">
                <a:latin typeface="Times New Roman" pitchFamily="18" charset="0"/>
              </a:rPr>
              <a:t>线 </a:t>
            </a:r>
            <a:r>
              <a:rPr kumimoji="1" lang="en-US" altLang="zh-CN" sz="2800" b="1">
                <a:latin typeface="Times New Roman" pitchFamily="18" charset="0"/>
              </a:rPr>
              <a:t>– 8 </a:t>
            </a:r>
            <a:r>
              <a:rPr kumimoji="1" lang="zh-CN" altLang="en-US" sz="2800" b="1">
                <a:latin typeface="Times New Roman" pitchFamily="18" charset="0"/>
              </a:rPr>
              <a:t>线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6300788" y="549275"/>
            <a:ext cx="1371600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真值表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928688" y="4292600"/>
            <a:ext cx="1365250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函数式</a:t>
            </a:r>
          </a:p>
        </p:txBody>
      </p:sp>
      <p:grpSp>
        <p:nvGrpSpPr>
          <p:cNvPr id="145423" name="Group 15"/>
          <p:cNvGrpSpPr>
            <a:grpSpLocks/>
          </p:cNvGrpSpPr>
          <p:nvPr/>
        </p:nvGrpSpPr>
        <p:grpSpPr bwMode="auto">
          <a:xfrm>
            <a:off x="128588" y="1193800"/>
            <a:ext cx="3232150" cy="2200275"/>
            <a:chOff x="157" y="1018"/>
            <a:chExt cx="2036" cy="1386"/>
          </a:xfrm>
        </p:grpSpPr>
        <p:sp>
          <p:nvSpPr>
            <p:cNvPr id="32817" name="Rectangle 16"/>
            <p:cNvSpPr>
              <a:spLocks noChangeArrowheads="1"/>
            </p:cNvSpPr>
            <p:nvPr/>
          </p:nvSpPr>
          <p:spPr bwMode="auto">
            <a:xfrm>
              <a:off x="734" y="1060"/>
              <a:ext cx="912" cy="1344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8" name="Line 17"/>
            <p:cNvSpPr>
              <a:spLocks noChangeShapeType="1"/>
            </p:cNvSpPr>
            <p:nvPr/>
          </p:nvSpPr>
          <p:spPr bwMode="auto">
            <a:xfrm>
              <a:off x="546" y="1222"/>
              <a:ext cx="192" cy="0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9" name="Line 18"/>
            <p:cNvSpPr>
              <a:spLocks noChangeShapeType="1"/>
            </p:cNvSpPr>
            <p:nvPr/>
          </p:nvSpPr>
          <p:spPr bwMode="auto">
            <a:xfrm>
              <a:off x="542" y="2190"/>
              <a:ext cx="192" cy="0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0" name="Line 19"/>
            <p:cNvSpPr>
              <a:spLocks noChangeShapeType="1"/>
            </p:cNvSpPr>
            <p:nvPr/>
          </p:nvSpPr>
          <p:spPr bwMode="auto">
            <a:xfrm>
              <a:off x="542" y="1684"/>
              <a:ext cx="192" cy="0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1" name="Line 20"/>
            <p:cNvSpPr>
              <a:spLocks noChangeShapeType="1"/>
            </p:cNvSpPr>
            <p:nvPr/>
          </p:nvSpPr>
          <p:spPr bwMode="auto">
            <a:xfrm>
              <a:off x="1646" y="2204"/>
              <a:ext cx="192" cy="0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2" name="Line 21"/>
            <p:cNvSpPr>
              <a:spLocks noChangeShapeType="1"/>
            </p:cNvSpPr>
            <p:nvPr/>
          </p:nvSpPr>
          <p:spPr bwMode="auto">
            <a:xfrm>
              <a:off x="1646" y="1492"/>
              <a:ext cx="192" cy="0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3" name="Line 22"/>
            <p:cNvSpPr>
              <a:spLocks noChangeShapeType="1"/>
            </p:cNvSpPr>
            <p:nvPr/>
          </p:nvSpPr>
          <p:spPr bwMode="auto">
            <a:xfrm>
              <a:off x="1648" y="1220"/>
              <a:ext cx="192" cy="0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4" name="Oval 23"/>
            <p:cNvSpPr>
              <a:spLocks noChangeArrowheads="1"/>
            </p:cNvSpPr>
            <p:nvPr/>
          </p:nvSpPr>
          <p:spPr bwMode="auto">
            <a:xfrm>
              <a:off x="482" y="1648"/>
              <a:ext cx="68" cy="67"/>
            </a:xfrm>
            <a:prstGeom prst="ellips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5" name="Text Box 24"/>
            <p:cNvSpPr txBox="1">
              <a:spLocks noChangeArrowheads="1"/>
            </p:cNvSpPr>
            <p:nvPr/>
          </p:nvSpPr>
          <p:spPr bwMode="auto">
            <a:xfrm>
              <a:off x="157" y="101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33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  <a:endParaRPr kumimoji="1" lang="en-US" altLang="zh-CN" sz="2800" b="1" i="1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32826" name="Text Box 25"/>
            <p:cNvSpPr txBox="1">
              <a:spLocks noChangeArrowheads="1"/>
            </p:cNvSpPr>
            <p:nvPr/>
          </p:nvSpPr>
          <p:spPr bwMode="auto">
            <a:xfrm>
              <a:off x="1864" y="1024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itchFamily="18" charset="0"/>
                </a:rPr>
                <a:t>0</a:t>
              </a:r>
              <a:endParaRPr kumimoji="1" lang="en-US" altLang="zh-CN" sz="28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32827" name="Text Box 26"/>
            <p:cNvSpPr txBox="1">
              <a:spLocks noChangeArrowheads="1"/>
            </p:cNvSpPr>
            <p:nvPr/>
          </p:nvSpPr>
          <p:spPr bwMode="auto">
            <a:xfrm>
              <a:off x="157" y="150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33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  <a:endParaRPr kumimoji="1" lang="en-US" altLang="zh-CN" sz="2800" b="1" i="1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32828" name="Text Box 27"/>
            <p:cNvSpPr txBox="1">
              <a:spLocks noChangeArrowheads="1"/>
            </p:cNvSpPr>
            <p:nvPr/>
          </p:nvSpPr>
          <p:spPr bwMode="auto">
            <a:xfrm>
              <a:off x="157" y="199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33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rgbClr val="0033CC"/>
                  </a:solidFill>
                  <a:latin typeface="Times New Roman" pitchFamily="18" charset="0"/>
                </a:rPr>
                <a:t>2</a:t>
              </a:r>
              <a:endParaRPr kumimoji="1" lang="en-US" altLang="zh-CN" sz="2800" b="1" i="1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32829" name="Text Box 28"/>
            <p:cNvSpPr txBox="1">
              <a:spLocks noChangeArrowheads="1"/>
            </p:cNvSpPr>
            <p:nvPr/>
          </p:nvSpPr>
          <p:spPr bwMode="auto">
            <a:xfrm>
              <a:off x="1864" y="1324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itchFamily="18" charset="0"/>
                </a:rPr>
                <a:t>1</a:t>
              </a:r>
              <a:endParaRPr kumimoji="1" lang="en-US" altLang="zh-CN" sz="28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32830" name="Text Box 29"/>
            <p:cNvSpPr txBox="1">
              <a:spLocks noChangeArrowheads="1"/>
            </p:cNvSpPr>
            <p:nvPr/>
          </p:nvSpPr>
          <p:spPr bwMode="auto">
            <a:xfrm>
              <a:off x="1864" y="2008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itchFamily="18" charset="0"/>
                </a:rPr>
                <a:t>7</a:t>
              </a:r>
              <a:endParaRPr kumimoji="1" lang="en-US" altLang="zh-CN" sz="28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32831" name="Text Box 30"/>
            <p:cNvSpPr txBox="1">
              <a:spLocks noChangeArrowheads="1"/>
            </p:cNvSpPr>
            <p:nvPr/>
          </p:nvSpPr>
          <p:spPr bwMode="auto">
            <a:xfrm>
              <a:off x="779" y="1288"/>
              <a:ext cx="791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996600"/>
                  </a:solidFill>
                  <a:latin typeface="Times New Roman" pitchFamily="18" charset="0"/>
                </a:rPr>
                <a:t>3 </a:t>
              </a:r>
              <a:r>
                <a:rPr kumimoji="1" lang="zh-CN" altLang="en-US" sz="2800" b="1">
                  <a:solidFill>
                    <a:srgbClr val="996600"/>
                  </a:solidFill>
                  <a:latin typeface="Times New Roman" pitchFamily="18" charset="0"/>
                  <a:ea typeface="隶书" pitchFamily="49" charset="-122"/>
                </a:rPr>
                <a:t>位</a:t>
              </a:r>
            </a:p>
            <a:p>
              <a:pPr algn="ctr" eaLnBrk="1" hangingPunct="1"/>
              <a:r>
                <a:rPr kumimoji="1" lang="zh-CN" altLang="en-US" sz="2800" b="1">
                  <a:solidFill>
                    <a:srgbClr val="996600"/>
                  </a:solidFill>
                  <a:latin typeface="Times New Roman" pitchFamily="18" charset="0"/>
                  <a:ea typeface="隶书" pitchFamily="49" charset="-122"/>
                </a:rPr>
                <a:t>二进制</a:t>
              </a:r>
            </a:p>
            <a:p>
              <a:pPr algn="ctr" eaLnBrk="1" hangingPunct="1"/>
              <a:r>
                <a:rPr kumimoji="1" lang="zh-CN" altLang="en-US" sz="2800" b="1">
                  <a:solidFill>
                    <a:srgbClr val="996600"/>
                  </a:solidFill>
                  <a:latin typeface="Times New Roman" pitchFamily="18" charset="0"/>
                  <a:ea typeface="隶书" pitchFamily="49" charset="-122"/>
                </a:rPr>
                <a:t>译码器</a:t>
              </a:r>
            </a:p>
          </p:txBody>
        </p:sp>
        <p:sp>
          <p:nvSpPr>
            <p:cNvPr id="32832" name="Oval 31"/>
            <p:cNvSpPr>
              <a:spLocks noChangeArrowheads="1"/>
            </p:cNvSpPr>
            <p:nvPr/>
          </p:nvSpPr>
          <p:spPr bwMode="auto">
            <a:xfrm>
              <a:off x="484" y="1186"/>
              <a:ext cx="68" cy="67"/>
            </a:xfrm>
            <a:prstGeom prst="ellips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3" name="Oval 32"/>
            <p:cNvSpPr>
              <a:spLocks noChangeArrowheads="1"/>
            </p:cNvSpPr>
            <p:nvPr/>
          </p:nvSpPr>
          <p:spPr bwMode="auto">
            <a:xfrm>
              <a:off x="479" y="2155"/>
              <a:ext cx="68" cy="67"/>
            </a:xfrm>
            <a:prstGeom prst="ellips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4" name="Oval 33"/>
            <p:cNvSpPr>
              <a:spLocks noChangeArrowheads="1"/>
            </p:cNvSpPr>
            <p:nvPr/>
          </p:nvSpPr>
          <p:spPr bwMode="auto">
            <a:xfrm>
              <a:off x="1829" y="1453"/>
              <a:ext cx="68" cy="67"/>
            </a:xfrm>
            <a:prstGeom prst="ellips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5" name="Oval 34"/>
            <p:cNvSpPr>
              <a:spLocks noChangeArrowheads="1"/>
            </p:cNvSpPr>
            <p:nvPr/>
          </p:nvSpPr>
          <p:spPr bwMode="auto">
            <a:xfrm>
              <a:off x="1835" y="1186"/>
              <a:ext cx="68" cy="67"/>
            </a:xfrm>
            <a:prstGeom prst="ellips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6" name="Oval 35"/>
            <p:cNvSpPr>
              <a:spLocks noChangeArrowheads="1"/>
            </p:cNvSpPr>
            <p:nvPr/>
          </p:nvSpPr>
          <p:spPr bwMode="auto">
            <a:xfrm>
              <a:off x="1830" y="2168"/>
              <a:ext cx="68" cy="68"/>
            </a:xfrm>
            <a:prstGeom prst="ellips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7" name="Rectangle 36"/>
            <p:cNvSpPr>
              <a:spLocks noChangeArrowheads="1"/>
            </p:cNvSpPr>
            <p:nvPr/>
          </p:nvSpPr>
          <p:spPr bwMode="auto">
            <a:xfrm rot="5400000">
              <a:off x="1680" y="1680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>
                  <a:solidFill>
                    <a:srgbClr val="996600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aphicFrame>
        <p:nvGraphicFramePr>
          <p:cNvPr id="145445" name="Object 37"/>
          <p:cNvGraphicFramePr>
            <a:graphicFrameLocks noChangeAspect="1"/>
          </p:cNvGraphicFramePr>
          <p:nvPr/>
        </p:nvGraphicFramePr>
        <p:xfrm>
          <a:off x="3627438" y="1336675"/>
          <a:ext cx="12176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8" name="公式" r:id="rId3" imgW="542851" imgH="209468" progId="Equation.3">
                  <p:embed/>
                </p:oleObj>
              </mc:Choice>
              <mc:Fallback>
                <p:oleObj name="公式" r:id="rId3" imgW="542851" imgH="209468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1336675"/>
                        <a:ext cx="12176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46" name="Object 38"/>
          <p:cNvGraphicFramePr>
            <a:graphicFrameLocks noChangeAspect="1"/>
          </p:cNvGraphicFramePr>
          <p:nvPr/>
        </p:nvGraphicFramePr>
        <p:xfrm>
          <a:off x="5200650" y="1325563"/>
          <a:ext cx="34813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9" name="公式" r:id="rId5" imgW="1847745" imgH="209468" progId="Equation.3">
                  <p:embed/>
                </p:oleObj>
              </mc:Choice>
              <mc:Fallback>
                <p:oleObj name="公式" r:id="rId5" imgW="1847745" imgH="209468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1325563"/>
                        <a:ext cx="34813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5246688" y="1808163"/>
            <a:ext cx="3740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  0   0   0   0   0   0   0   </a:t>
            </a:r>
          </a:p>
        </p:txBody>
      </p:sp>
      <p:sp>
        <p:nvSpPr>
          <p:cNvPr id="145448" name="Text Box 40"/>
          <p:cNvSpPr txBox="1">
            <a:spLocks noChangeArrowheads="1"/>
          </p:cNvSpPr>
          <p:nvPr/>
        </p:nvSpPr>
        <p:spPr bwMode="auto">
          <a:xfrm>
            <a:off x="5246688" y="2189163"/>
            <a:ext cx="3829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0 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  0   0   0   0   0   0    </a:t>
            </a:r>
          </a:p>
        </p:txBody>
      </p:sp>
      <p:sp>
        <p:nvSpPr>
          <p:cNvPr id="145449" name="Text Box 41"/>
          <p:cNvSpPr txBox="1">
            <a:spLocks noChangeArrowheads="1"/>
          </p:cNvSpPr>
          <p:nvPr/>
        </p:nvSpPr>
        <p:spPr bwMode="auto">
          <a:xfrm>
            <a:off x="5246688" y="2570163"/>
            <a:ext cx="3829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0   0 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  0   0   0   0   0    </a:t>
            </a:r>
          </a:p>
        </p:txBody>
      </p:sp>
      <p:sp>
        <p:nvSpPr>
          <p:cNvPr id="145450" name="Text Box 42"/>
          <p:cNvSpPr txBox="1">
            <a:spLocks noChangeArrowheads="1"/>
          </p:cNvSpPr>
          <p:nvPr/>
        </p:nvSpPr>
        <p:spPr bwMode="auto">
          <a:xfrm>
            <a:off x="5246688" y="3027363"/>
            <a:ext cx="3829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0   0   0 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  0   0   0   0    </a:t>
            </a:r>
          </a:p>
        </p:txBody>
      </p:sp>
      <p:sp>
        <p:nvSpPr>
          <p:cNvPr id="145451" name="Text Box 43"/>
          <p:cNvSpPr txBox="1">
            <a:spLocks noChangeArrowheads="1"/>
          </p:cNvSpPr>
          <p:nvPr/>
        </p:nvSpPr>
        <p:spPr bwMode="auto">
          <a:xfrm>
            <a:off x="5246688" y="3408363"/>
            <a:ext cx="3829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0   0   0   0 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  0   0   0    </a:t>
            </a:r>
          </a:p>
        </p:txBody>
      </p:sp>
      <p:sp>
        <p:nvSpPr>
          <p:cNvPr id="145452" name="Text Box 44"/>
          <p:cNvSpPr txBox="1">
            <a:spLocks noChangeArrowheads="1"/>
          </p:cNvSpPr>
          <p:nvPr/>
        </p:nvSpPr>
        <p:spPr bwMode="auto">
          <a:xfrm>
            <a:off x="5219700" y="3789363"/>
            <a:ext cx="3756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66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0   0   0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 0   0 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  0   0    </a:t>
            </a:r>
          </a:p>
        </p:txBody>
      </p:sp>
      <p:sp>
        <p:nvSpPr>
          <p:cNvPr id="145453" name="Text Box 45"/>
          <p:cNvSpPr txBox="1">
            <a:spLocks noChangeArrowheads="1"/>
          </p:cNvSpPr>
          <p:nvPr/>
        </p:nvSpPr>
        <p:spPr bwMode="auto">
          <a:xfrm>
            <a:off x="5246688" y="4170363"/>
            <a:ext cx="3829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0   0   0   0   0   0 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  0    </a:t>
            </a:r>
          </a:p>
        </p:txBody>
      </p:sp>
      <p:sp>
        <p:nvSpPr>
          <p:cNvPr id="145454" name="Text Box 46"/>
          <p:cNvSpPr txBox="1">
            <a:spLocks noChangeArrowheads="1"/>
          </p:cNvSpPr>
          <p:nvPr/>
        </p:nvSpPr>
        <p:spPr bwMode="auto">
          <a:xfrm>
            <a:off x="5246688" y="4551363"/>
            <a:ext cx="3829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0   0   0   0   0   0   0 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</a:p>
        </p:txBody>
      </p:sp>
      <p:grpSp>
        <p:nvGrpSpPr>
          <p:cNvPr id="145455" name="Group 47"/>
          <p:cNvGrpSpPr>
            <a:grpSpLocks/>
          </p:cNvGrpSpPr>
          <p:nvPr/>
        </p:nvGrpSpPr>
        <p:grpSpPr bwMode="auto">
          <a:xfrm>
            <a:off x="3492500" y="1844675"/>
            <a:ext cx="2228850" cy="3252788"/>
            <a:chOff x="2244" y="1144"/>
            <a:chExt cx="1404" cy="2049"/>
          </a:xfrm>
        </p:grpSpPr>
        <p:sp>
          <p:nvSpPr>
            <p:cNvPr id="32809" name="Text Box 48"/>
            <p:cNvSpPr txBox="1">
              <a:spLocks noChangeArrowheads="1"/>
            </p:cNvSpPr>
            <p:nvPr/>
          </p:nvSpPr>
          <p:spPr bwMode="auto">
            <a:xfrm>
              <a:off x="2244" y="1144"/>
              <a:ext cx="12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rPr>
                <a:t>0    0    0</a:t>
              </a:r>
            </a:p>
          </p:txBody>
        </p:sp>
        <p:sp>
          <p:nvSpPr>
            <p:cNvPr id="32810" name="Text Box 49"/>
            <p:cNvSpPr txBox="1">
              <a:spLocks noChangeArrowheads="1"/>
            </p:cNvSpPr>
            <p:nvPr/>
          </p:nvSpPr>
          <p:spPr bwMode="auto">
            <a:xfrm>
              <a:off x="2244" y="1390"/>
              <a:ext cx="1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rPr>
                <a:t>0    0    1</a:t>
              </a:r>
            </a:p>
          </p:txBody>
        </p:sp>
        <p:sp>
          <p:nvSpPr>
            <p:cNvPr id="32811" name="Text Box 50"/>
            <p:cNvSpPr txBox="1">
              <a:spLocks noChangeArrowheads="1"/>
            </p:cNvSpPr>
            <p:nvPr/>
          </p:nvSpPr>
          <p:spPr bwMode="auto">
            <a:xfrm>
              <a:off x="2244" y="1636"/>
              <a:ext cx="12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rPr>
                <a:t>0    1    0</a:t>
              </a:r>
            </a:p>
          </p:txBody>
        </p:sp>
        <p:sp>
          <p:nvSpPr>
            <p:cNvPr id="32812" name="Text Box 51"/>
            <p:cNvSpPr txBox="1">
              <a:spLocks noChangeArrowheads="1"/>
            </p:cNvSpPr>
            <p:nvPr/>
          </p:nvSpPr>
          <p:spPr bwMode="auto">
            <a:xfrm>
              <a:off x="2244" y="1882"/>
              <a:ext cx="12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rPr>
                <a:t>0    1    1</a:t>
              </a:r>
            </a:p>
          </p:txBody>
        </p:sp>
        <p:sp>
          <p:nvSpPr>
            <p:cNvPr id="32813" name="Text Box 52"/>
            <p:cNvSpPr txBox="1">
              <a:spLocks noChangeArrowheads="1"/>
            </p:cNvSpPr>
            <p:nvPr/>
          </p:nvSpPr>
          <p:spPr bwMode="auto">
            <a:xfrm>
              <a:off x="2244" y="2128"/>
              <a:ext cx="1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rPr>
                <a:t>1    0    0</a:t>
              </a:r>
            </a:p>
          </p:txBody>
        </p:sp>
        <p:sp>
          <p:nvSpPr>
            <p:cNvPr id="32814" name="Text Box 53"/>
            <p:cNvSpPr txBox="1">
              <a:spLocks noChangeArrowheads="1"/>
            </p:cNvSpPr>
            <p:nvPr/>
          </p:nvSpPr>
          <p:spPr bwMode="auto">
            <a:xfrm>
              <a:off x="2244" y="2374"/>
              <a:ext cx="14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rPr>
                <a:t>1    0    1</a:t>
              </a:r>
            </a:p>
          </p:txBody>
        </p:sp>
        <p:sp>
          <p:nvSpPr>
            <p:cNvPr id="32815" name="Text Box 54"/>
            <p:cNvSpPr txBox="1">
              <a:spLocks noChangeArrowheads="1"/>
            </p:cNvSpPr>
            <p:nvPr/>
          </p:nvSpPr>
          <p:spPr bwMode="auto">
            <a:xfrm>
              <a:off x="2244" y="2620"/>
              <a:ext cx="12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rPr>
                <a:t>1    1    0</a:t>
              </a:r>
            </a:p>
          </p:txBody>
        </p:sp>
        <p:sp>
          <p:nvSpPr>
            <p:cNvPr id="32816" name="Text Box 55"/>
            <p:cNvSpPr txBox="1">
              <a:spLocks noChangeArrowheads="1"/>
            </p:cNvSpPr>
            <p:nvPr/>
          </p:nvSpPr>
          <p:spPr bwMode="auto">
            <a:xfrm>
              <a:off x="2244" y="2866"/>
              <a:ext cx="12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rPr>
                <a:t>1    1    1</a:t>
              </a:r>
            </a:p>
          </p:txBody>
        </p:sp>
      </p:grpSp>
      <p:grpSp>
        <p:nvGrpSpPr>
          <p:cNvPr id="145464" name="Group 56"/>
          <p:cNvGrpSpPr>
            <a:grpSpLocks/>
          </p:cNvGrpSpPr>
          <p:nvPr/>
        </p:nvGrpSpPr>
        <p:grpSpPr bwMode="auto">
          <a:xfrm>
            <a:off x="3459163" y="1273175"/>
            <a:ext cx="5410200" cy="3770313"/>
            <a:chOff x="2222" y="737"/>
            <a:chExt cx="3408" cy="2375"/>
          </a:xfrm>
        </p:grpSpPr>
        <p:sp>
          <p:nvSpPr>
            <p:cNvPr id="32798" name="Line 57"/>
            <p:cNvSpPr>
              <a:spLocks noChangeShapeType="1"/>
            </p:cNvSpPr>
            <p:nvPr/>
          </p:nvSpPr>
          <p:spPr bwMode="auto">
            <a:xfrm>
              <a:off x="2222" y="738"/>
              <a:ext cx="3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9" name="Line 58"/>
            <p:cNvSpPr>
              <a:spLocks noChangeShapeType="1"/>
            </p:cNvSpPr>
            <p:nvPr/>
          </p:nvSpPr>
          <p:spPr bwMode="auto">
            <a:xfrm>
              <a:off x="2246" y="1080"/>
              <a:ext cx="33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0" name="Line 59"/>
            <p:cNvSpPr>
              <a:spLocks noChangeShapeType="1"/>
            </p:cNvSpPr>
            <p:nvPr/>
          </p:nvSpPr>
          <p:spPr bwMode="auto">
            <a:xfrm>
              <a:off x="2246" y="3106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1" name="Line 60"/>
            <p:cNvSpPr>
              <a:spLocks noChangeShapeType="1"/>
            </p:cNvSpPr>
            <p:nvPr/>
          </p:nvSpPr>
          <p:spPr bwMode="auto">
            <a:xfrm flipH="1">
              <a:off x="3251" y="737"/>
              <a:ext cx="0" cy="2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2" name="Line 61"/>
            <p:cNvSpPr>
              <a:spLocks noChangeShapeType="1"/>
            </p:cNvSpPr>
            <p:nvPr/>
          </p:nvSpPr>
          <p:spPr bwMode="auto">
            <a:xfrm>
              <a:off x="2246" y="1352"/>
              <a:ext cx="33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Line 62"/>
            <p:cNvSpPr>
              <a:spLocks noChangeShapeType="1"/>
            </p:cNvSpPr>
            <p:nvPr/>
          </p:nvSpPr>
          <p:spPr bwMode="auto">
            <a:xfrm>
              <a:off x="2246" y="1600"/>
              <a:ext cx="33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4" name="Line 63"/>
            <p:cNvSpPr>
              <a:spLocks noChangeShapeType="1"/>
            </p:cNvSpPr>
            <p:nvPr/>
          </p:nvSpPr>
          <p:spPr bwMode="auto">
            <a:xfrm>
              <a:off x="2246" y="1856"/>
              <a:ext cx="33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5" name="Line 64"/>
            <p:cNvSpPr>
              <a:spLocks noChangeShapeType="1"/>
            </p:cNvSpPr>
            <p:nvPr/>
          </p:nvSpPr>
          <p:spPr bwMode="auto">
            <a:xfrm>
              <a:off x="2246" y="2128"/>
              <a:ext cx="33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Line 65"/>
            <p:cNvSpPr>
              <a:spLocks noChangeShapeType="1"/>
            </p:cNvSpPr>
            <p:nvPr/>
          </p:nvSpPr>
          <p:spPr bwMode="auto">
            <a:xfrm>
              <a:off x="2246" y="2368"/>
              <a:ext cx="33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7" name="Line 66"/>
            <p:cNvSpPr>
              <a:spLocks noChangeShapeType="1"/>
            </p:cNvSpPr>
            <p:nvPr/>
          </p:nvSpPr>
          <p:spPr bwMode="auto">
            <a:xfrm>
              <a:off x="2246" y="2600"/>
              <a:ext cx="33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8" name="Line 67"/>
            <p:cNvSpPr>
              <a:spLocks noChangeShapeType="1"/>
            </p:cNvSpPr>
            <p:nvPr/>
          </p:nvSpPr>
          <p:spPr bwMode="auto">
            <a:xfrm>
              <a:off x="2246" y="2848"/>
              <a:ext cx="33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45479" name="Object 71"/>
          <p:cNvGraphicFramePr>
            <a:graphicFrameLocks noChangeAspect="1"/>
          </p:cNvGraphicFramePr>
          <p:nvPr/>
        </p:nvGraphicFramePr>
        <p:xfrm>
          <a:off x="336550" y="5286375"/>
          <a:ext cx="17875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0" name="公式" r:id="rId7" imgW="761669" imgH="253890" progId="Equation.3">
                  <p:embed/>
                </p:oleObj>
              </mc:Choice>
              <mc:Fallback>
                <p:oleObj name="公式" r:id="rId7" imgW="761669" imgH="25389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5286375"/>
                        <a:ext cx="17875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78" name="Object 70"/>
          <p:cNvGraphicFramePr>
            <a:graphicFrameLocks noChangeAspect="1"/>
          </p:cNvGraphicFramePr>
          <p:nvPr/>
        </p:nvGraphicFramePr>
        <p:xfrm>
          <a:off x="2484438" y="5270500"/>
          <a:ext cx="17637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1" name="公式" r:id="rId9" imgW="723586" imgH="253890" progId="Equation.3">
                  <p:embed/>
                </p:oleObj>
              </mc:Choice>
              <mc:Fallback>
                <p:oleObj name="公式" r:id="rId9" imgW="723586" imgH="25389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270500"/>
                        <a:ext cx="176371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77" name="Object 69"/>
          <p:cNvGraphicFramePr>
            <a:graphicFrameLocks noChangeAspect="1"/>
          </p:cNvGraphicFramePr>
          <p:nvPr/>
        </p:nvGraphicFramePr>
        <p:xfrm>
          <a:off x="4543425" y="5265738"/>
          <a:ext cx="17573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2" name="公式" r:id="rId11" imgW="736600" imgH="241300" progId="Equation.3">
                  <p:embed/>
                </p:oleObj>
              </mc:Choice>
              <mc:Fallback>
                <p:oleObj name="公式" r:id="rId11" imgW="736600" imgH="2413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5265738"/>
                        <a:ext cx="175736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76" name="Object 68"/>
          <p:cNvGraphicFramePr>
            <a:graphicFrameLocks noChangeAspect="1"/>
          </p:cNvGraphicFramePr>
          <p:nvPr/>
        </p:nvGraphicFramePr>
        <p:xfrm>
          <a:off x="6659563" y="5249863"/>
          <a:ext cx="1763712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3" name="公式" r:id="rId13" imgW="710891" imgH="253890" progId="Equation.3">
                  <p:embed/>
                </p:oleObj>
              </mc:Choice>
              <mc:Fallback>
                <p:oleObj name="公式" r:id="rId13" imgW="710891" imgH="25389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5249863"/>
                        <a:ext cx="1763712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0" name="Rectangle 72"/>
          <p:cNvSpPr>
            <a:spLocks noChangeArrowheads="1"/>
          </p:cNvSpPr>
          <p:nvPr/>
        </p:nvSpPr>
        <p:spPr bwMode="auto">
          <a:xfrm>
            <a:off x="0" y="218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91" name="Rectangle 73"/>
          <p:cNvSpPr>
            <a:spLocks noChangeArrowheads="1"/>
          </p:cNvSpPr>
          <p:nvPr/>
        </p:nvSpPr>
        <p:spPr bwMode="auto">
          <a:xfrm>
            <a:off x="4022725" y="2619375"/>
            <a:ext cx="1098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zh-CN"/>
          </a:p>
        </p:txBody>
      </p:sp>
      <p:sp>
        <p:nvSpPr>
          <p:cNvPr id="32792" name="Rectangle 74"/>
          <p:cNvSpPr>
            <a:spLocks noChangeArrowheads="1"/>
          </p:cNvSpPr>
          <p:nvPr/>
        </p:nvSpPr>
        <p:spPr bwMode="auto">
          <a:xfrm>
            <a:off x="4022725" y="3311525"/>
            <a:ext cx="1098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zh-CN"/>
          </a:p>
        </p:txBody>
      </p:sp>
      <p:sp>
        <p:nvSpPr>
          <p:cNvPr id="32793" name="Rectangle 75"/>
          <p:cNvSpPr>
            <a:spLocks noChangeArrowheads="1"/>
          </p:cNvSpPr>
          <p:nvPr/>
        </p:nvSpPr>
        <p:spPr bwMode="auto">
          <a:xfrm>
            <a:off x="4022725" y="3994150"/>
            <a:ext cx="1098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zh-CN"/>
          </a:p>
        </p:txBody>
      </p:sp>
      <p:graphicFrame>
        <p:nvGraphicFramePr>
          <p:cNvPr id="145484" name="Object 76"/>
          <p:cNvGraphicFramePr>
            <a:graphicFrameLocks noChangeAspect="1"/>
          </p:cNvGraphicFramePr>
          <p:nvPr/>
        </p:nvGraphicFramePr>
        <p:xfrm>
          <a:off x="350838" y="6000750"/>
          <a:ext cx="17573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4" name="公式" r:id="rId15" imgW="748975" imgH="241195" progId="Equation.3">
                  <p:embed/>
                </p:oleObj>
              </mc:Choice>
              <mc:Fallback>
                <p:oleObj name="公式" r:id="rId15" imgW="748975" imgH="241195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6000750"/>
                        <a:ext cx="17573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85" name="Object 77"/>
          <p:cNvGraphicFramePr>
            <a:graphicFrameLocks noChangeAspect="1"/>
          </p:cNvGraphicFramePr>
          <p:nvPr/>
        </p:nvGraphicFramePr>
        <p:xfrm>
          <a:off x="2484438" y="5959475"/>
          <a:ext cx="17637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5" name="公式" r:id="rId17" imgW="723586" imgH="253890" progId="Equation.3">
                  <p:embed/>
                </p:oleObj>
              </mc:Choice>
              <mc:Fallback>
                <p:oleObj name="公式" r:id="rId17" imgW="723586" imgH="25389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959475"/>
                        <a:ext cx="176371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86" name="Object 78"/>
          <p:cNvGraphicFramePr>
            <a:graphicFrameLocks noChangeAspect="1"/>
          </p:cNvGraphicFramePr>
          <p:nvPr/>
        </p:nvGraphicFramePr>
        <p:xfrm>
          <a:off x="4573588" y="6005513"/>
          <a:ext cx="17272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6" name="公式" r:id="rId19" imgW="723586" imgH="253890" progId="Equation.3">
                  <p:embed/>
                </p:oleObj>
              </mc:Choice>
              <mc:Fallback>
                <p:oleObj name="公式" r:id="rId19" imgW="723586" imgH="25389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6005513"/>
                        <a:ext cx="17272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87" name="Object 79"/>
          <p:cNvGraphicFramePr>
            <a:graphicFrameLocks noChangeAspect="1"/>
          </p:cNvGraphicFramePr>
          <p:nvPr/>
        </p:nvGraphicFramePr>
        <p:xfrm>
          <a:off x="6659563" y="6032500"/>
          <a:ext cx="17637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7" name="公式" r:id="rId21" imgW="711200" imgH="228600" progId="Equation.3">
                  <p:embed/>
                </p:oleObj>
              </mc:Choice>
              <mc:Fallback>
                <p:oleObj name="公式" r:id="rId21" imgW="711200" imgH="2286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6032500"/>
                        <a:ext cx="176371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4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145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145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145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"/>
                                        <p:tgtEl>
                                          <p:spTgt spid="145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"/>
                                        <p:tgtEl>
                                          <p:spTgt spid="14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"/>
                                        <p:tgtEl>
                                          <p:spTgt spid="14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"/>
                                        <p:tgtEl>
                                          <p:spTgt spid="145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"/>
                                        <p:tgtEl>
                                          <p:spTgt spid="1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4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build="p" autoUpdateAnimBg="0"/>
      <p:bldP spid="145413" grpId="0" animBg="1" autoUpdateAnimBg="0"/>
      <p:bldP spid="145414" grpId="0" animBg="1" autoUpdateAnimBg="0"/>
      <p:bldP spid="145447" grpId="0" build="p" autoUpdateAnimBg="0"/>
      <p:bldP spid="145448" grpId="0" build="p" autoUpdateAnimBg="0"/>
      <p:bldP spid="145449" grpId="0" build="p" autoUpdateAnimBg="0"/>
      <p:bldP spid="145450" grpId="0" build="p" autoUpdateAnimBg="0"/>
      <p:bldP spid="145451" grpId="0" build="p" autoUpdateAnimBg="0"/>
      <p:bldP spid="145452" grpId="0" build="p" autoUpdateAnimBg="0"/>
      <p:bldP spid="145453" grpId="0" build="p" autoUpdateAnimBg="0"/>
      <p:bldP spid="14545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6" name="Picture 4" descr="2-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916113"/>
            <a:ext cx="7885113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509588" y="496888"/>
          <a:ext cx="17875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公式" r:id="rId4" imgW="761669" imgH="253890" progId="Equation.3">
                  <p:embed/>
                </p:oleObj>
              </mc:Choice>
              <mc:Fallback>
                <p:oleObj name="公式" r:id="rId4" imgW="761669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496888"/>
                        <a:ext cx="17875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6"/>
          <p:cNvGraphicFramePr>
            <a:graphicFrameLocks noChangeAspect="1"/>
          </p:cNvGraphicFramePr>
          <p:nvPr/>
        </p:nvGraphicFramePr>
        <p:xfrm>
          <a:off x="2657475" y="481013"/>
          <a:ext cx="17637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公式" r:id="rId6" imgW="723586" imgH="253890" progId="Equation.3">
                  <p:embed/>
                </p:oleObj>
              </mc:Choice>
              <mc:Fallback>
                <p:oleObj name="公式" r:id="rId6" imgW="723586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481013"/>
                        <a:ext cx="176371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Object 7"/>
          <p:cNvGraphicFramePr>
            <a:graphicFrameLocks noChangeAspect="1"/>
          </p:cNvGraphicFramePr>
          <p:nvPr/>
        </p:nvGraphicFramePr>
        <p:xfrm>
          <a:off x="4716463" y="476250"/>
          <a:ext cx="17573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公式" r:id="rId8" imgW="736600" imgH="241300" progId="Equation.3">
                  <p:embed/>
                </p:oleObj>
              </mc:Choice>
              <mc:Fallback>
                <p:oleObj name="公式" r:id="rId8" imgW="7366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76250"/>
                        <a:ext cx="17573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0" name="Object 8"/>
          <p:cNvGraphicFramePr>
            <a:graphicFrameLocks noChangeAspect="1"/>
          </p:cNvGraphicFramePr>
          <p:nvPr/>
        </p:nvGraphicFramePr>
        <p:xfrm>
          <a:off x="6832600" y="460375"/>
          <a:ext cx="176371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公式" r:id="rId10" imgW="710891" imgH="253890" progId="Equation.3">
                  <p:embed/>
                </p:oleObj>
              </mc:Choice>
              <mc:Fallback>
                <p:oleObj name="公式" r:id="rId10" imgW="710891" imgH="2538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0375"/>
                        <a:ext cx="1763713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1" name="Object 9"/>
          <p:cNvGraphicFramePr>
            <a:graphicFrameLocks noChangeAspect="1"/>
          </p:cNvGraphicFramePr>
          <p:nvPr/>
        </p:nvGraphicFramePr>
        <p:xfrm>
          <a:off x="523875" y="1196975"/>
          <a:ext cx="17573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公式" r:id="rId12" imgW="748975" imgH="241195" progId="Equation.3">
                  <p:embed/>
                </p:oleObj>
              </mc:Choice>
              <mc:Fallback>
                <p:oleObj name="公式" r:id="rId12" imgW="748975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1196975"/>
                        <a:ext cx="17573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2" name="Object 10"/>
          <p:cNvGraphicFramePr>
            <a:graphicFrameLocks noChangeAspect="1"/>
          </p:cNvGraphicFramePr>
          <p:nvPr/>
        </p:nvGraphicFramePr>
        <p:xfrm>
          <a:off x="2657475" y="1196975"/>
          <a:ext cx="17637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公式" r:id="rId14" imgW="723586" imgH="253890" progId="Equation.3">
                  <p:embed/>
                </p:oleObj>
              </mc:Choice>
              <mc:Fallback>
                <p:oleObj name="公式" r:id="rId14" imgW="723586" imgH="25389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1196975"/>
                        <a:ext cx="176371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3" name="Object 11"/>
          <p:cNvGraphicFramePr>
            <a:graphicFrameLocks noChangeAspect="1"/>
          </p:cNvGraphicFramePr>
          <p:nvPr/>
        </p:nvGraphicFramePr>
        <p:xfrm>
          <a:off x="4746625" y="1196975"/>
          <a:ext cx="17272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公式" r:id="rId16" imgW="723586" imgH="253890" progId="Equation.3">
                  <p:embed/>
                </p:oleObj>
              </mc:Choice>
              <mc:Fallback>
                <p:oleObj name="公式" r:id="rId16" imgW="723586" imgH="25389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1196975"/>
                        <a:ext cx="17272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4" name="Object 12"/>
          <p:cNvGraphicFramePr>
            <a:graphicFrameLocks noChangeAspect="1"/>
          </p:cNvGraphicFramePr>
          <p:nvPr/>
        </p:nvGraphicFramePr>
        <p:xfrm>
          <a:off x="6832600" y="1268413"/>
          <a:ext cx="17637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公式" r:id="rId18" imgW="711200" imgH="228600" progId="Equation.3">
                  <p:embed/>
                </p:oleObj>
              </mc:Choice>
              <mc:Fallback>
                <p:oleObj name="公式" r:id="rId18" imgW="7112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1268413"/>
                        <a:ext cx="17637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58888" y="404813"/>
            <a:ext cx="7586662" cy="647700"/>
          </a:xfrm>
        </p:spPr>
        <p:txBody>
          <a:bodyPr/>
          <a:lstStyle/>
          <a:p>
            <a:pPr eaLnBrk="1" hangingPunct="1"/>
            <a:r>
              <a:rPr lang="zh-CN" altLang="en-US" smtClean="0"/>
              <a:t>使用与非门</a:t>
            </a:r>
          </a:p>
        </p:txBody>
      </p:sp>
      <p:pic>
        <p:nvPicPr>
          <p:cNvPr id="147460" name="Picture 4" descr="2-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981075"/>
            <a:ext cx="698500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323850" y="5157788"/>
            <a:ext cx="611188" cy="1382712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函数式</a:t>
            </a:r>
          </a:p>
        </p:txBody>
      </p:sp>
      <p:graphicFrame>
        <p:nvGraphicFramePr>
          <p:cNvPr id="147465" name="Object 9"/>
          <p:cNvGraphicFramePr>
            <a:graphicFrameLocks noChangeAspect="1"/>
          </p:cNvGraphicFramePr>
          <p:nvPr/>
        </p:nvGraphicFramePr>
        <p:xfrm>
          <a:off x="1042988" y="5229225"/>
          <a:ext cx="1835150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公式" r:id="rId4" imgW="748975" imgH="520474" progId="Equation.3">
                  <p:embed/>
                </p:oleObj>
              </mc:Choice>
              <mc:Fallback>
                <p:oleObj name="公式" r:id="rId4" imgW="748975" imgH="52047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229225"/>
                        <a:ext cx="1835150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4" name="Object 8"/>
          <p:cNvGraphicFramePr>
            <a:graphicFrameLocks noChangeAspect="1"/>
          </p:cNvGraphicFramePr>
          <p:nvPr/>
        </p:nvGraphicFramePr>
        <p:xfrm>
          <a:off x="3117850" y="5246688"/>
          <a:ext cx="1741488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公式" r:id="rId6" imgW="710891" imgH="520474" progId="Equation.3">
                  <p:embed/>
                </p:oleObj>
              </mc:Choice>
              <mc:Fallback>
                <p:oleObj name="公式" r:id="rId6" imgW="710891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5246688"/>
                        <a:ext cx="1741488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5137150" y="5229225"/>
          <a:ext cx="181133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公式" r:id="rId8" imgW="736600" imgH="520700" progId="Equation.3">
                  <p:embed/>
                </p:oleObj>
              </mc:Choice>
              <mc:Fallback>
                <p:oleObj name="公式" r:id="rId8" imgW="736600" imgH="520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5229225"/>
                        <a:ext cx="1811338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2" name="Object 6"/>
          <p:cNvGraphicFramePr>
            <a:graphicFrameLocks noChangeAspect="1"/>
          </p:cNvGraphicFramePr>
          <p:nvPr/>
        </p:nvGraphicFramePr>
        <p:xfrm>
          <a:off x="7200900" y="5195888"/>
          <a:ext cx="16922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公式" r:id="rId10" imgW="698197" imgH="495085" progId="Equation.3">
                  <p:embed/>
                </p:oleObj>
              </mc:Choice>
              <mc:Fallback>
                <p:oleObj name="公式" r:id="rId10" imgW="698197" imgH="49508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5195888"/>
                        <a:ext cx="169227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2.3.2  </a:t>
            </a:r>
            <a:r>
              <a:rPr lang="zh-CN" altLang="en-US" smtClean="0">
                <a:latin typeface="Times New Roman" pitchFamily="18" charset="0"/>
              </a:rPr>
              <a:t>译码器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3</a:t>
            </a:r>
            <a:r>
              <a:rPr lang="zh-CN" altLang="en-US" smtClean="0">
                <a:latin typeface="Times New Roman" pitchFamily="18" charset="0"/>
              </a:rPr>
              <a:t>．数码显示译码器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数码显示译码器是指直接用于驱动数码显示器的译码器。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6227763" y="3357563"/>
            <a:ext cx="2413000" cy="95567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每字段是一只</a:t>
            </a:r>
          </a:p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发光二极管</a:t>
            </a: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1258888" y="2852738"/>
            <a:ext cx="2376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66"/>
                </a:solidFill>
                <a:latin typeface="Times New Roman" pitchFamily="18" charset="0"/>
              </a:rPr>
              <a:t>数码显示器</a:t>
            </a:r>
          </a:p>
        </p:txBody>
      </p:sp>
      <p:grpSp>
        <p:nvGrpSpPr>
          <p:cNvPr id="109578" name="Group 10"/>
          <p:cNvGrpSpPr>
            <a:grpSpLocks/>
          </p:cNvGrpSpPr>
          <p:nvPr/>
        </p:nvGrpSpPr>
        <p:grpSpPr bwMode="auto">
          <a:xfrm>
            <a:off x="4445000" y="2633663"/>
            <a:ext cx="1354138" cy="1985962"/>
            <a:chOff x="1388" y="192"/>
            <a:chExt cx="853" cy="1251"/>
          </a:xfrm>
        </p:grpSpPr>
        <p:grpSp>
          <p:nvGrpSpPr>
            <p:cNvPr id="35924" name="Group 11"/>
            <p:cNvGrpSpPr>
              <a:grpSpLocks/>
            </p:cNvGrpSpPr>
            <p:nvPr/>
          </p:nvGrpSpPr>
          <p:grpSpPr bwMode="auto">
            <a:xfrm>
              <a:off x="1586" y="478"/>
              <a:ext cx="443" cy="959"/>
              <a:chOff x="1586" y="448"/>
              <a:chExt cx="461" cy="989"/>
            </a:xfrm>
          </p:grpSpPr>
          <p:sp>
            <p:nvSpPr>
              <p:cNvPr id="35932" name="AutoShape 12"/>
              <p:cNvSpPr>
                <a:spLocks noChangeArrowheads="1"/>
              </p:cNvSpPr>
              <p:nvPr/>
            </p:nvSpPr>
            <p:spPr bwMode="auto">
              <a:xfrm>
                <a:off x="1621" y="448"/>
                <a:ext cx="391" cy="38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33" name="AutoShape 13"/>
              <p:cNvSpPr>
                <a:spLocks noChangeArrowheads="1"/>
              </p:cNvSpPr>
              <p:nvPr/>
            </p:nvSpPr>
            <p:spPr bwMode="auto">
              <a:xfrm rot="-5400000">
                <a:off x="1428" y="1164"/>
                <a:ext cx="358" cy="41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34" name="AutoShape 14"/>
              <p:cNvSpPr>
                <a:spLocks noChangeArrowheads="1"/>
              </p:cNvSpPr>
              <p:nvPr/>
            </p:nvSpPr>
            <p:spPr bwMode="auto">
              <a:xfrm>
                <a:off x="1620" y="923"/>
                <a:ext cx="391" cy="38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35" name="AutoShape 15"/>
              <p:cNvSpPr>
                <a:spLocks noChangeArrowheads="1"/>
              </p:cNvSpPr>
              <p:nvPr/>
            </p:nvSpPr>
            <p:spPr bwMode="auto">
              <a:xfrm>
                <a:off x="1621" y="1399"/>
                <a:ext cx="391" cy="38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36" name="AutoShape 16"/>
              <p:cNvSpPr>
                <a:spLocks noChangeArrowheads="1"/>
              </p:cNvSpPr>
              <p:nvPr/>
            </p:nvSpPr>
            <p:spPr bwMode="auto">
              <a:xfrm rot="-5400000">
                <a:off x="1848" y="1164"/>
                <a:ext cx="358" cy="41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37" name="AutoShape 17"/>
              <p:cNvSpPr>
                <a:spLocks noChangeArrowheads="1"/>
              </p:cNvSpPr>
              <p:nvPr/>
            </p:nvSpPr>
            <p:spPr bwMode="auto">
              <a:xfrm rot="-5400000">
                <a:off x="1428" y="684"/>
                <a:ext cx="358" cy="41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38" name="AutoShape 18"/>
              <p:cNvSpPr>
                <a:spLocks noChangeArrowheads="1"/>
              </p:cNvSpPr>
              <p:nvPr/>
            </p:nvSpPr>
            <p:spPr bwMode="auto">
              <a:xfrm rot="-5400000">
                <a:off x="1848" y="684"/>
                <a:ext cx="358" cy="41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925" name="Text Box 19"/>
            <p:cNvSpPr txBox="1">
              <a:spLocks noChangeArrowheads="1"/>
            </p:cNvSpPr>
            <p:nvPr/>
          </p:nvSpPr>
          <p:spPr bwMode="auto">
            <a:xfrm>
              <a:off x="1700" y="19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926" name="Text Box 20"/>
            <p:cNvSpPr txBox="1">
              <a:spLocks noChangeArrowheads="1"/>
            </p:cNvSpPr>
            <p:nvPr/>
          </p:nvSpPr>
          <p:spPr bwMode="auto">
            <a:xfrm>
              <a:off x="1388" y="100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5927" name="Text Box 21"/>
            <p:cNvSpPr txBox="1">
              <a:spLocks noChangeArrowheads="1"/>
            </p:cNvSpPr>
            <p:nvPr/>
          </p:nvSpPr>
          <p:spPr bwMode="auto">
            <a:xfrm>
              <a:off x="2000" y="52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5928" name="Text Box 22"/>
            <p:cNvSpPr txBox="1">
              <a:spLocks noChangeArrowheads="1"/>
            </p:cNvSpPr>
            <p:nvPr/>
          </p:nvSpPr>
          <p:spPr bwMode="auto">
            <a:xfrm>
              <a:off x="1994" y="1002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5929" name="Text Box 23"/>
            <p:cNvSpPr txBox="1">
              <a:spLocks noChangeArrowheads="1"/>
            </p:cNvSpPr>
            <p:nvPr/>
          </p:nvSpPr>
          <p:spPr bwMode="auto">
            <a:xfrm>
              <a:off x="1394" y="528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5930" name="Text Box 24"/>
            <p:cNvSpPr txBox="1">
              <a:spLocks noChangeArrowheads="1"/>
            </p:cNvSpPr>
            <p:nvPr/>
          </p:nvSpPr>
          <p:spPr bwMode="auto">
            <a:xfrm>
              <a:off x="1700" y="62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5931" name="Text Box 25"/>
            <p:cNvSpPr txBox="1">
              <a:spLocks noChangeArrowheads="1"/>
            </p:cNvSpPr>
            <p:nvPr/>
          </p:nvSpPr>
          <p:spPr bwMode="auto">
            <a:xfrm>
              <a:off x="1700" y="1116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109594" name="Text Box 26"/>
          <p:cNvSpPr txBox="1">
            <a:spLocks noChangeArrowheads="1"/>
          </p:cNvSpPr>
          <p:nvPr/>
        </p:nvSpPr>
        <p:spPr bwMode="auto">
          <a:xfrm>
            <a:off x="4427538" y="5229225"/>
            <a:ext cx="1260475" cy="528638"/>
          </a:xfrm>
          <a:prstGeom prst="rect">
            <a:avLst/>
          </a:prstGeom>
          <a:solidFill>
            <a:srgbClr val="CCFFFF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共阴极</a:t>
            </a:r>
          </a:p>
        </p:txBody>
      </p:sp>
      <p:grpSp>
        <p:nvGrpSpPr>
          <p:cNvPr id="109595" name="Group 27"/>
          <p:cNvGrpSpPr>
            <a:grpSpLocks/>
          </p:cNvGrpSpPr>
          <p:nvPr/>
        </p:nvGrpSpPr>
        <p:grpSpPr bwMode="auto">
          <a:xfrm>
            <a:off x="611188" y="3860800"/>
            <a:ext cx="3417887" cy="2393950"/>
            <a:chOff x="320" y="1218"/>
            <a:chExt cx="2153" cy="1508"/>
          </a:xfrm>
        </p:grpSpPr>
        <p:sp>
          <p:nvSpPr>
            <p:cNvPr id="35850" name="Line 28"/>
            <p:cNvSpPr>
              <a:spLocks noChangeShapeType="1"/>
            </p:cNvSpPr>
            <p:nvPr/>
          </p:nvSpPr>
          <p:spPr bwMode="auto">
            <a:xfrm>
              <a:off x="330" y="2109"/>
              <a:ext cx="17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1" name="Line 29"/>
            <p:cNvSpPr>
              <a:spLocks noChangeShapeType="1"/>
            </p:cNvSpPr>
            <p:nvPr/>
          </p:nvSpPr>
          <p:spPr bwMode="auto">
            <a:xfrm flipH="1" flipV="1">
              <a:off x="326" y="2109"/>
              <a:ext cx="84" cy="15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30"/>
            <p:cNvSpPr>
              <a:spLocks noChangeShapeType="1"/>
            </p:cNvSpPr>
            <p:nvPr/>
          </p:nvSpPr>
          <p:spPr bwMode="auto">
            <a:xfrm flipH="1">
              <a:off x="410" y="2105"/>
              <a:ext cx="84" cy="15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31"/>
            <p:cNvSpPr>
              <a:spLocks noChangeShapeType="1"/>
            </p:cNvSpPr>
            <p:nvPr/>
          </p:nvSpPr>
          <p:spPr bwMode="auto">
            <a:xfrm flipV="1">
              <a:off x="338" y="2261"/>
              <a:ext cx="144" cy="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Line 32"/>
            <p:cNvSpPr>
              <a:spLocks noChangeShapeType="1"/>
            </p:cNvSpPr>
            <p:nvPr/>
          </p:nvSpPr>
          <p:spPr bwMode="auto">
            <a:xfrm>
              <a:off x="466" y="2329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Line 33"/>
            <p:cNvSpPr>
              <a:spLocks noChangeShapeType="1"/>
            </p:cNvSpPr>
            <p:nvPr/>
          </p:nvSpPr>
          <p:spPr bwMode="auto">
            <a:xfrm>
              <a:off x="530" y="2305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Text Box 34"/>
            <p:cNvSpPr txBox="1">
              <a:spLocks noChangeArrowheads="1"/>
            </p:cNvSpPr>
            <p:nvPr/>
          </p:nvSpPr>
          <p:spPr bwMode="auto">
            <a:xfrm>
              <a:off x="320" y="15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857" name="Line 35"/>
            <p:cNvSpPr>
              <a:spLocks noChangeShapeType="1"/>
            </p:cNvSpPr>
            <p:nvPr/>
          </p:nvSpPr>
          <p:spPr bwMode="auto">
            <a:xfrm>
              <a:off x="606" y="2109"/>
              <a:ext cx="17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Line 36"/>
            <p:cNvSpPr>
              <a:spLocks noChangeShapeType="1"/>
            </p:cNvSpPr>
            <p:nvPr/>
          </p:nvSpPr>
          <p:spPr bwMode="auto">
            <a:xfrm flipH="1" flipV="1">
              <a:off x="602" y="2109"/>
              <a:ext cx="84" cy="15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Line 37"/>
            <p:cNvSpPr>
              <a:spLocks noChangeShapeType="1"/>
            </p:cNvSpPr>
            <p:nvPr/>
          </p:nvSpPr>
          <p:spPr bwMode="auto">
            <a:xfrm flipH="1">
              <a:off x="686" y="2105"/>
              <a:ext cx="84" cy="15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Line 38"/>
            <p:cNvSpPr>
              <a:spLocks noChangeShapeType="1"/>
            </p:cNvSpPr>
            <p:nvPr/>
          </p:nvSpPr>
          <p:spPr bwMode="auto">
            <a:xfrm flipV="1">
              <a:off x="614" y="2261"/>
              <a:ext cx="144" cy="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Line 39"/>
            <p:cNvSpPr>
              <a:spLocks noChangeShapeType="1"/>
            </p:cNvSpPr>
            <p:nvPr/>
          </p:nvSpPr>
          <p:spPr bwMode="auto">
            <a:xfrm>
              <a:off x="742" y="2329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Line 40"/>
            <p:cNvSpPr>
              <a:spLocks noChangeShapeType="1"/>
            </p:cNvSpPr>
            <p:nvPr/>
          </p:nvSpPr>
          <p:spPr bwMode="auto">
            <a:xfrm>
              <a:off x="806" y="2305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Text Box 41"/>
            <p:cNvSpPr txBox="1">
              <a:spLocks noChangeArrowheads="1"/>
            </p:cNvSpPr>
            <p:nvPr/>
          </p:nvSpPr>
          <p:spPr bwMode="auto">
            <a:xfrm>
              <a:off x="596" y="1555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5864" name="Line 42"/>
            <p:cNvSpPr>
              <a:spLocks noChangeShapeType="1"/>
            </p:cNvSpPr>
            <p:nvPr/>
          </p:nvSpPr>
          <p:spPr bwMode="auto">
            <a:xfrm>
              <a:off x="882" y="2109"/>
              <a:ext cx="17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Line 43"/>
            <p:cNvSpPr>
              <a:spLocks noChangeShapeType="1"/>
            </p:cNvSpPr>
            <p:nvPr/>
          </p:nvSpPr>
          <p:spPr bwMode="auto">
            <a:xfrm flipH="1" flipV="1">
              <a:off x="878" y="2109"/>
              <a:ext cx="84" cy="15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Line 44"/>
            <p:cNvSpPr>
              <a:spLocks noChangeShapeType="1"/>
            </p:cNvSpPr>
            <p:nvPr/>
          </p:nvSpPr>
          <p:spPr bwMode="auto">
            <a:xfrm flipH="1">
              <a:off x="962" y="2105"/>
              <a:ext cx="84" cy="15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Line 45"/>
            <p:cNvSpPr>
              <a:spLocks noChangeShapeType="1"/>
            </p:cNvSpPr>
            <p:nvPr/>
          </p:nvSpPr>
          <p:spPr bwMode="auto">
            <a:xfrm flipV="1">
              <a:off x="890" y="2261"/>
              <a:ext cx="144" cy="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Line 46"/>
            <p:cNvSpPr>
              <a:spLocks noChangeShapeType="1"/>
            </p:cNvSpPr>
            <p:nvPr/>
          </p:nvSpPr>
          <p:spPr bwMode="auto">
            <a:xfrm>
              <a:off x="1018" y="2329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Line 47"/>
            <p:cNvSpPr>
              <a:spLocks noChangeShapeType="1"/>
            </p:cNvSpPr>
            <p:nvPr/>
          </p:nvSpPr>
          <p:spPr bwMode="auto">
            <a:xfrm>
              <a:off x="1082" y="2305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Text Box 48"/>
            <p:cNvSpPr txBox="1">
              <a:spLocks noChangeArrowheads="1"/>
            </p:cNvSpPr>
            <p:nvPr/>
          </p:nvSpPr>
          <p:spPr bwMode="auto">
            <a:xfrm>
              <a:off x="872" y="1555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5871" name="Line 49"/>
            <p:cNvSpPr>
              <a:spLocks noChangeShapeType="1"/>
            </p:cNvSpPr>
            <p:nvPr/>
          </p:nvSpPr>
          <p:spPr bwMode="auto">
            <a:xfrm>
              <a:off x="1158" y="2109"/>
              <a:ext cx="17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Line 50"/>
            <p:cNvSpPr>
              <a:spLocks noChangeShapeType="1"/>
            </p:cNvSpPr>
            <p:nvPr/>
          </p:nvSpPr>
          <p:spPr bwMode="auto">
            <a:xfrm flipH="1" flipV="1">
              <a:off x="1154" y="2109"/>
              <a:ext cx="84" cy="15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3" name="Line 51"/>
            <p:cNvSpPr>
              <a:spLocks noChangeShapeType="1"/>
            </p:cNvSpPr>
            <p:nvPr/>
          </p:nvSpPr>
          <p:spPr bwMode="auto">
            <a:xfrm flipH="1">
              <a:off x="1238" y="2105"/>
              <a:ext cx="84" cy="15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4" name="Line 52"/>
            <p:cNvSpPr>
              <a:spLocks noChangeShapeType="1"/>
            </p:cNvSpPr>
            <p:nvPr/>
          </p:nvSpPr>
          <p:spPr bwMode="auto">
            <a:xfrm flipV="1">
              <a:off x="1166" y="2261"/>
              <a:ext cx="144" cy="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5" name="Line 53"/>
            <p:cNvSpPr>
              <a:spLocks noChangeShapeType="1"/>
            </p:cNvSpPr>
            <p:nvPr/>
          </p:nvSpPr>
          <p:spPr bwMode="auto">
            <a:xfrm>
              <a:off x="1294" y="2329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6" name="Line 54"/>
            <p:cNvSpPr>
              <a:spLocks noChangeShapeType="1"/>
            </p:cNvSpPr>
            <p:nvPr/>
          </p:nvSpPr>
          <p:spPr bwMode="auto">
            <a:xfrm>
              <a:off x="1358" y="2305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7" name="Text Box 55"/>
            <p:cNvSpPr txBox="1">
              <a:spLocks noChangeArrowheads="1"/>
            </p:cNvSpPr>
            <p:nvPr/>
          </p:nvSpPr>
          <p:spPr bwMode="auto">
            <a:xfrm>
              <a:off x="1148" y="1555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5878" name="Line 56"/>
            <p:cNvSpPr>
              <a:spLocks noChangeShapeType="1"/>
            </p:cNvSpPr>
            <p:nvPr/>
          </p:nvSpPr>
          <p:spPr bwMode="auto">
            <a:xfrm>
              <a:off x="1434" y="2109"/>
              <a:ext cx="17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Line 57"/>
            <p:cNvSpPr>
              <a:spLocks noChangeShapeType="1"/>
            </p:cNvSpPr>
            <p:nvPr/>
          </p:nvSpPr>
          <p:spPr bwMode="auto">
            <a:xfrm flipH="1" flipV="1">
              <a:off x="1430" y="2109"/>
              <a:ext cx="84" cy="15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0" name="Line 58"/>
            <p:cNvSpPr>
              <a:spLocks noChangeShapeType="1"/>
            </p:cNvSpPr>
            <p:nvPr/>
          </p:nvSpPr>
          <p:spPr bwMode="auto">
            <a:xfrm flipH="1">
              <a:off x="1514" y="2105"/>
              <a:ext cx="84" cy="15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1" name="Line 59"/>
            <p:cNvSpPr>
              <a:spLocks noChangeShapeType="1"/>
            </p:cNvSpPr>
            <p:nvPr/>
          </p:nvSpPr>
          <p:spPr bwMode="auto">
            <a:xfrm flipV="1">
              <a:off x="1442" y="2261"/>
              <a:ext cx="144" cy="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2" name="Line 60"/>
            <p:cNvSpPr>
              <a:spLocks noChangeShapeType="1"/>
            </p:cNvSpPr>
            <p:nvPr/>
          </p:nvSpPr>
          <p:spPr bwMode="auto">
            <a:xfrm>
              <a:off x="1570" y="2329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3" name="Line 61"/>
            <p:cNvSpPr>
              <a:spLocks noChangeShapeType="1"/>
            </p:cNvSpPr>
            <p:nvPr/>
          </p:nvSpPr>
          <p:spPr bwMode="auto">
            <a:xfrm>
              <a:off x="1634" y="2305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4" name="Text Box 62"/>
            <p:cNvSpPr txBox="1">
              <a:spLocks noChangeArrowheads="1"/>
            </p:cNvSpPr>
            <p:nvPr/>
          </p:nvSpPr>
          <p:spPr bwMode="auto">
            <a:xfrm>
              <a:off x="1424" y="1555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5885" name="Line 63"/>
            <p:cNvSpPr>
              <a:spLocks noChangeShapeType="1"/>
            </p:cNvSpPr>
            <p:nvPr/>
          </p:nvSpPr>
          <p:spPr bwMode="auto">
            <a:xfrm>
              <a:off x="1710" y="2109"/>
              <a:ext cx="17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6" name="Line 64"/>
            <p:cNvSpPr>
              <a:spLocks noChangeShapeType="1"/>
            </p:cNvSpPr>
            <p:nvPr/>
          </p:nvSpPr>
          <p:spPr bwMode="auto">
            <a:xfrm flipH="1" flipV="1">
              <a:off x="1706" y="2109"/>
              <a:ext cx="84" cy="15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7" name="Line 65"/>
            <p:cNvSpPr>
              <a:spLocks noChangeShapeType="1"/>
            </p:cNvSpPr>
            <p:nvPr/>
          </p:nvSpPr>
          <p:spPr bwMode="auto">
            <a:xfrm flipH="1">
              <a:off x="1790" y="2105"/>
              <a:ext cx="84" cy="15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8" name="Line 66"/>
            <p:cNvSpPr>
              <a:spLocks noChangeShapeType="1"/>
            </p:cNvSpPr>
            <p:nvPr/>
          </p:nvSpPr>
          <p:spPr bwMode="auto">
            <a:xfrm flipV="1">
              <a:off x="1718" y="2261"/>
              <a:ext cx="144" cy="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9" name="Line 67"/>
            <p:cNvSpPr>
              <a:spLocks noChangeShapeType="1"/>
            </p:cNvSpPr>
            <p:nvPr/>
          </p:nvSpPr>
          <p:spPr bwMode="auto">
            <a:xfrm>
              <a:off x="1846" y="2329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0" name="Line 68"/>
            <p:cNvSpPr>
              <a:spLocks noChangeShapeType="1"/>
            </p:cNvSpPr>
            <p:nvPr/>
          </p:nvSpPr>
          <p:spPr bwMode="auto">
            <a:xfrm>
              <a:off x="1908" y="2297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1" name="Text Box 69"/>
            <p:cNvSpPr txBox="1">
              <a:spLocks noChangeArrowheads="1"/>
            </p:cNvSpPr>
            <p:nvPr/>
          </p:nvSpPr>
          <p:spPr bwMode="auto">
            <a:xfrm>
              <a:off x="1700" y="1555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5892" name="Line 70"/>
            <p:cNvSpPr>
              <a:spLocks noChangeShapeType="1"/>
            </p:cNvSpPr>
            <p:nvPr/>
          </p:nvSpPr>
          <p:spPr bwMode="auto">
            <a:xfrm>
              <a:off x="1986" y="2109"/>
              <a:ext cx="17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3" name="Line 71"/>
            <p:cNvSpPr>
              <a:spLocks noChangeShapeType="1"/>
            </p:cNvSpPr>
            <p:nvPr/>
          </p:nvSpPr>
          <p:spPr bwMode="auto">
            <a:xfrm flipH="1" flipV="1">
              <a:off x="1982" y="2109"/>
              <a:ext cx="84" cy="15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4" name="Line 72"/>
            <p:cNvSpPr>
              <a:spLocks noChangeShapeType="1"/>
            </p:cNvSpPr>
            <p:nvPr/>
          </p:nvSpPr>
          <p:spPr bwMode="auto">
            <a:xfrm flipH="1">
              <a:off x="2066" y="2105"/>
              <a:ext cx="84" cy="15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5" name="Line 73"/>
            <p:cNvSpPr>
              <a:spLocks noChangeShapeType="1"/>
            </p:cNvSpPr>
            <p:nvPr/>
          </p:nvSpPr>
          <p:spPr bwMode="auto">
            <a:xfrm flipV="1">
              <a:off x="1994" y="2261"/>
              <a:ext cx="144" cy="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6" name="Line 74"/>
            <p:cNvSpPr>
              <a:spLocks noChangeShapeType="1"/>
            </p:cNvSpPr>
            <p:nvPr/>
          </p:nvSpPr>
          <p:spPr bwMode="auto">
            <a:xfrm>
              <a:off x="2122" y="2329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7" name="Line 75"/>
            <p:cNvSpPr>
              <a:spLocks noChangeShapeType="1"/>
            </p:cNvSpPr>
            <p:nvPr/>
          </p:nvSpPr>
          <p:spPr bwMode="auto">
            <a:xfrm>
              <a:off x="2186" y="2305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8" name="Text Box 76"/>
            <p:cNvSpPr txBox="1">
              <a:spLocks noChangeArrowheads="1"/>
            </p:cNvSpPr>
            <p:nvPr/>
          </p:nvSpPr>
          <p:spPr bwMode="auto">
            <a:xfrm>
              <a:off x="1856" y="13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5899" name="Line 77"/>
            <p:cNvSpPr>
              <a:spLocks noChangeShapeType="1"/>
            </p:cNvSpPr>
            <p:nvPr/>
          </p:nvSpPr>
          <p:spPr bwMode="auto">
            <a:xfrm flipV="1">
              <a:off x="1238" y="2565"/>
              <a:ext cx="0" cy="16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0" name="Text Box 78"/>
            <p:cNvSpPr txBox="1">
              <a:spLocks noChangeArrowheads="1"/>
            </p:cNvSpPr>
            <p:nvPr/>
          </p:nvSpPr>
          <p:spPr bwMode="auto">
            <a:xfrm>
              <a:off x="2080" y="153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5901" name="Text Box 79"/>
            <p:cNvSpPr txBox="1">
              <a:spLocks noChangeArrowheads="1"/>
            </p:cNvSpPr>
            <p:nvPr/>
          </p:nvSpPr>
          <p:spPr bwMode="auto">
            <a:xfrm>
              <a:off x="1965" y="1218"/>
              <a:ext cx="5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+5 V</a:t>
              </a:r>
            </a:p>
          </p:txBody>
        </p:sp>
        <p:sp>
          <p:nvSpPr>
            <p:cNvPr id="35902" name="Line 80"/>
            <p:cNvSpPr>
              <a:spLocks noChangeShapeType="1"/>
            </p:cNvSpPr>
            <p:nvPr/>
          </p:nvSpPr>
          <p:spPr bwMode="auto">
            <a:xfrm flipH="1" flipV="1">
              <a:off x="414" y="1869"/>
              <a:ext cx="0" cy="69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3" name="Oval 81"/>
            <p:cNvSpPr>
              <a:spLocks noChangeArrowheads="1"/>
            </p:cNvSpPr>
            <p:nvPr/>
          </p:nvSpPr>
          <p:spPr bwMode="auto">
            <a:xfrm flipV="1">
              <a:off x="386" y="1813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4" name="Line 82"/>
            <p:cNvSpPr>
              <a:spLocks noChangeShapeType="1"/>
            </p:cNvSpPr>
            <p:nvPr/>
          </p:nvSpPr>
          <p:spPr bwMode="auto">
            <a:xfrm flipH="1" flipV="1">
              <a:off x="690" y="1869"/>
              <a:ext cx="0" cy="69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5" name="Oval 83"/>
            <p:cNvSpPr>
              <a:spLocks noChangeArrowheads="1"/>
            </p:cNvSpPr>
            <p:nvPr/>
          </p:nvSpPr>
          <p:spPr bwMode="auto">
            <a:xfrm flipV="1">
              <a:off x="662" y="1813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6" name="Line 84"/>
            <p:cNvSpPr>
              <a:spLocks noChangeShapeType="1"/>
            </p:cNvSpPr>
            <p:nvPr/>
          </p:nvSpPr>
          <p:spPr bwMode="auto">
            <a:xfrm flipH="1" flipV="1">
              <a:off x="966" y="1869"/>
              <a:ext cx="0" cy="69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7" name="Oval 85"/>
            <p:cNvSpPr>
              <a:spLocks noChangeArrowheads="1"/>
            </p:cNvSpPr>
            <p:nvPr/>
          </p:nvSpPr>
          <p:spPr bwMode="auto">
            <a:xfrm flipV="1">
              <a:off x="938" y="1813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8" name="Line 86"/>
            <p:cNvSpPr>
              <a:spLocks noChangeShapeType="1"/>
            </p:cNvSpPr>
            <p:nvPr/>
          </p:nvSpPr>
          <p:spPr bwMode="auto">
            <a:xfrm flipH="1" flipV="1">
              <a:off x="1242" y="1869"/>
              <a:ext cx="0" cy="69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9" name="Oval 87"/>
            <p:cNvSpPr>
              <a:spLocks noChangeArrowheads="1"/>
            </p:cNvSpPr>
            <p:nvPr/>
          </p:nvSpPr>
          <p:spPr bwMode="auto">
            <a:xfrm flipV="1">
              <a:off x="1214" y="1813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0" name="Line 88"/>
            <p:cNvSpPr>
              <a:spLocks noChangeShapeType="1"/>
            </p:cNvSpPr>
            <p:nvPr/>
          </p:nvSpPr>
          <p:spPr bwMode="auto">
            <a:xfrm flipH="1" flipV="1">
              <a:off x="1518" y="1869"/>
              <a:ext cx="0" cy="69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1" name="Oval 89"/>
            <p:cNvSpPr>
              <a:spLocks noChangeArrowheads="1"/>
            </p:cNvSpPr>
            <p:nvPr/>
          </p:nvSpPr>
          <p:spPr bwMode="auto">
            <a:xfrm flipV="1">
              <a:off x="1490" y="1813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2" name="Line 90"/>
            <p:cNvSpPr>
              <a:spLocks noChangeShapeType="1"/>
            </p:cNvSpPr>
            <p:nvPr/>
          </p:nvSpPr>
          <p:spPr bwMode="auto">
            <a:xfrm flipH="1" flipV="1">
              <a:off x="1794" y="1869"/>
              <a:ext cx="0" cy="69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3" name="Oval 91"/>
            <p:cNvSpPr>
              <a:spLocks noChangeArrowheads="1"/>
            </p:cNvSpPr>
            <p:nvPr/>
          </p:nvSpPr>
          <p:spPr bwMode="auto">
            <a:xfrm flipV="1">
              <a:off x="1766" y="1813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4" name="Line 92"/>
            <p:cNvSpPr>
              <a:spLocks noChangeShapeType="1"/>
            </p:cNvSpPr>
            <p:nvPr/>
          </p:nvSpPr>
          <p:spPr bwMode="auto">
            <a:xfrm flipV="1">
              <a:off x="2070" y="1537"/>
              <a:ext cx="1" cy="102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5" name="Oval 93"/>
            <p:cNvSpPr>
              <a:spLocks noChangeArrowheads="1"/>
            </p:cNvSpPr>
            <p:nvPr/>
          </p:nvSpPr>
          <p:spPr bwMode="auto">
            <a:xfrm flipV="1">
              <a:off x="2042" y="1483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6" name="Line 94"/>
            <p:cNvSpPr>
              <a:spLocks noChangeShapeType="1"/>
            </p:cNvSpPr>
            <p:nvPr/>
          </p:nvSpPr>
          <p:spPr bwMode="auto">
            <a:xfrm flipV="1">
              <a:off x="410" y="2561"/>
              <a:ext cx="166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7" name="Rectangle 95"/>
            <p:cNvSpPr>
              <a:spLocks noChangeArrowheads="1"/>
            </p:cNvSpPr>
            <p:nvPr/>
          </p:nvSpPr>
          <p:spPr bwMode="auto">
            <a:xfrm flipV="1">
              <a:off x="2027" y="1613"/>
              <a:ext cx="80" cy="272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8" name="Oval 96"/>
            <p:cNvSpPr>
              <a:spLocks noChangeArrowheads="1"/>
            </p:cNvSpPr>
            <p:nvPr/>
          </p:nvSpPr>
          <p:spPr bwMode="auto">
            <a:xfrm flipV="1">
              <a:off x="668" y="2539"/>
              <a:ext cx="44" cy="44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9" name="Oval 97"/>
            <p:cNvSpPr>
              <a:spLocks noChangeArrowheads="1"/>
            </p:cNvSpPr>
            <p:nvPr/>
          </p:nvSpPr>
          <p:spPr bwMode="auto">
            <a:xfrm flipV="1">
              <a:off x="1770" y="2537"/>
              <a:ext cx="44" cy="44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0" name="Oval 98"/>
            <p:cNvSpPr>
              <a:spLocks noChangeArrowheads="1"/>
            </p:cNvSpPr>
            <p:nvPr/>
          </p:nvSpPr>
          <p:spPr bwMode="auto">
            <a:xfrm flipV="1">
              <a:off x="944" y="2539"/>
              <a:ext cx="44" cy="44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1" name="Oval 99"/>
            <p:cNvSpPr>
              <a:spLocks noChangeArrowheads="1"/>
            </p:cNvSpPr>
            <p:nvPr/>
          </p:nvSpPr>
          <p:spPr bwMode="auto">
            <a:xfrm flipV="1">
              <a:off x="1496" y="2539"/>
              <a:ext cx="44" cy="44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2" name="Oval 100"/>
            <p:cNvSpPr>
              <a:spLocks noChangeArrowheads="1"/>
            </p:cNvSpPr>
            <p:nvPr/>
          </p:nvSpPr>
          <p:spPr bwMode="auto">
            <a:xfrm flipV="1">
              <a:off x="1220" y="2541"/>
              <a:ext cx="44" cy="44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3" name="Line 101"/>
            <p:cNvSpPr>
              <a:spLocks noChangeShapeType="1"/>
            </p:cNvSpPr>
            <p:nvPr/>
          </p:nvSpPr>
          <p:spPr bwMode="auto">
            <a:xfrm>
              <a:off x="1146" y="2726"/>
              <a:ext cx="180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670" name="Text Box 102"/>
          <p:cNvSpPr txBox="1">
            <a:spLocks noChangeArrowheads="1"/>
          </p:cNvSpPr>
          <p:nvPr/>
        </p:nvSpPr>
        <p:spPr bwMode="auto">
          <a:xfrm>
            <a:off x="5795963" y="5229225"/>
            <a:ext cx="2655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—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itchFamily="18" charset="0"/>
              </a:rPr>
              <a:t>高电平</a:t>
            </a:r>
            <a:r>
              <a:rPr kumimoji="1" lang="zh-CN" altLang="en-US" sz="2400" b="1">
                <a:latin typeface="Times New Roman" pitchFamily="18" charset="0"/>
              </a:rPr>
              <a:t>驱动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0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animBg="1" autoUpdateAnimBg="0"/>
      <p:bldP spid="109576" grpId="0" build="p" autoUpdateAnimBg="0"/>
      <p:bldP spid="109594" grpId="0" animBg="1" autoUpdateAnimBg="0"/>
      <p:bldP spid="10967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559" name="Group 79"/>
          <p:cNvGrpSpPr>
            <a:grpSpLocks/>
          </p:cNvGrpSpPr>
          <p:nvPr/>
        </p:nvGrpSpPr>
        <p:grpSpPr bwMode="auto">
          <a:xfrm>
            <a:off x="4002088" y="-100013"/>
            <a:ext cx="4327525" cy="2914651"/>
            <a:chOff x="2673" y="1495"/>
            <a:chExt cx="2726" cy="1836"/>
          </a:xfrm>
        </p:grpSpPr>
        <p:sp>
          <p:nvSpPr>
            <p:cNvPr id="37177" name="Rectangle 80"/>
            <p:cNvSpPr>
              <a:spLocks noChangeArrowheads="1"/>
            </p:cNvSpPr>
            <p:nvPr/>
          </p:nvSpPr>
          <p:spPr bwMode="auto">
            <a:xfrm>
              <a:off x="4625" y="1837"/>
              <a:ext cx="774" cy="1368"/>
            </a:xfrm>
            <a:prstGeom prst="rect">
              <a:avLst/>
            </a:prstGeom>
            <a:solidFill>
              <a:srgbClr val="DDFFEE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178" name="Group 81"/>
            <p:cNvGrpSpPr>
              <a:grpSpLocks/>
            </p:cNvGrpSpPr>
            <p:nvPr/>
          </p:nvGrpSpPr>
          <p:grpSpPr bwMode="auto">
            <a:xfrm>
              <a:off x="4801" y="2021"/>
              <a:ext cx="413" cy="851"/>
              <a:chOff x="1586" y="448"/>
              <a:chExt cx="461" cy="989"/>
            </a:xfrm>
          </p:grpSpPr>
          <p:sp>
            <p:nvSpPr>
              <p:cNvPr id="37218" name="AutoShape 82"/>
              <p:cNvSpPr>
                <a:spLocks noChangeArrowheads="1"/>
              </p:cNvSpPr>
              <p:nvPr/>
            </p:nvSpPr>
            <p:spPr bwMode="auto">
              <a:xfrm>
                <a:off x="1621" y="448"/>
                <a:ext cx="391" cy="38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219" name="AutoShape 83"/>
              <p:cNvSpPr>
                <a:spLocks noChangeArrowheads="1"/>
              </p:cNvSpPr>
              <p:nvPr/>
            </p:nvSpPr>
            <p:spPr bwMode="auto">
              <a:xfrm rot="-5400000">
                <a:off x="1428" y="1164"/>
                <a:ext cx="358" cy="41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220" name="AutoShape 84"/>
              <p:cNvSpPr>
                <a:spLocks noChangeArrowheads="1"/>
              </p:cNvSpPr>
              <p:nvPr/>
            </p:nvSpPr>
            <p:spPr bwMode="auto">
              <a:xfrm>
                <a:off x="1620" y="923"/>
                <a:ext cx="391" cy="38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221" name="AutoShape 85"/>
              <p:cNvSpPr>
                <a:spLocks noChangeArrowheads="1"/>
              </p:cNvSpPr>
              <p:nvPr/>
            </p:nvSpPr>
            <p:spPr bwMode="auto">
              <a:xfrm>
                <a:off x="1621" y="1399"/>
                <a:ext cx="391" cy="38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222" name="AutoShape 86"/>
              <p:cNvSpPr>
                <a:spLocks noChangeArrowheads="1"/>
              </p:cNvSpPr>
              <p:nvPr/>
            </p:nvSpPr>
            <p:spPr bwMode="auto">
              <a:xfrm rot="-5400000">
                <a:off x="1848" y="1164"/>
                <a:ext cx="358" cy="41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223" name="AutoShape 87"/>
              <p:cNvSpPr>
                <a:spLocks noChangeArrowheads="1"/>
              </p:cNvSpPr>
              <p:nvPr/>
            </p:nvSpPr>
            <p:spPr bwMode="auto">
              <a:xfrm rot="-5400000">
                <a:off x="1428" y="684"/>
                <a:ext cx="358" cy="41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224" name="AutoShape 88"/>
              <p:cNvSpPr>
                <a:spLocks noChangeArrowheads="1"/>
              </p:cNvSpPr>
              <p:nvPr/>
            </p:nvSpPr>
            <p:spPr bwMode="auto">
              <a:xfrm rot="-5400000">
                <a:off x="1848" y="684"/>
                <a:ext cx="358" cy="41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179" name="Line 89"/>
            <p:cNvSpPr>
              <a:spLocks noChangeShapeType="1"/>
            </p:cNvSpPr>
            <p:nvPr/>
          </p:nvSpPr>
          <p:spPr bwMode="auto">
            <a:xfrm flipH="1">
              <a:off x="3887" y="1993"/>
              <a:ext cx="738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80" name="Line 90"/>
            <p:cNvSpPr>
              <a:spLocks noChangeShapeType="1"/>
            </p:cNvSpPr>
            <p:nvPr/>
          </p:nvSpPr>
          <p:spPr bwMode="auto">
            <a:xfrm flipH="1">
              <a:off x="3881" y="2509"/>
              <a:ext cx="74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81" name="Line 91"/>
            <p:cNvSpPr>
              <a:spLocks noChangeShapeType="1"/>
            </p:cNvSpPr>
            <p:nvPr/>
          </p:nvSpPr>
          <p:spPr bwMode="auto">
            <a:xfrm flipH="1">
              <a:off x="3878" y="2335"/>
              <a:ext cx="747" cy="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82" name="Line 92"/>
            <p:cNvSpPr>
              <a:spLocks noChangeShapeType="1"/>
            </p:cNvSpPr>
            <p:nvPr/>
          </p:nvSpPr>
          <p:spPr bwMode="auto">
            <a:xfrm flipH="1">
              <a:off x="3884" y="2167"/>
              <a:ext cx="741" cy="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83" name="Line 93"/>
            <p:cNvSpPr>
              <a:spLocks noChangeShapeType="1"/>
            </p:cNvSpPr>
            <p:nvPr/>
          </p:nvSpPr>
          <p:spPr bwMode="auto">
            <a:xfrm flipH="1">
              <a:off x="3881" y="2875"/>
              <a:ext cx="74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84" name="Line 94"/>
            <p:cNvSpPr>
              <a:spLocks noChangeShapeType="1"/>
            </p:cNvSpPr>
            <p:nvPr/>
          </p:nvSpPr>
          <p:spPr bwMode="auto">
            <a:xfrm flipH="1">
              <a:off x="3884" y="3068"/>
              <a:ext cx="738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85" name="Line 95"/>
            <p:cNvSpPr>
              <a:spLocks noChangeShapeType="1"/>
            </p:cNvSpPr>
            <p:nvPr/>
          </p:nvSpPr>
          <p:spPr bwMode="auto">
            <a:xfrm flipH="1">
              <a:off x="3884" y="2695"/>
              <a:ext cx="741" cy="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86" name="Rectangle 96"/>
            <p:cNvSpPr>
              <a:spLocks noChangeArrowheads="1"/>
            </p:cNvSpPr>
            <p:nvPr/>
          </p:nvSpPr>
          <p:spPr bwMode="auto">
            <a:xfrm>
              <a:off x="3113" y="1831"/>
              <a:ext cx="774" cy="1368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87" name="Line 97"/>
            <p:cNvSpPr>
              <a:spLocks noChangeShapeType="1"/>
            </p:cNvSpPr>
            <p:nvPr/>
          </p:nvSpPr>
          <p:spPr bwMode="auto">
            <a:xfrm flipH="1">
              <a:off x="2951" y="2095"/>
              <a:ext cx="16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88" name="Line 98"/>
            <p:cNvSpPr>
              <a:spLocks noChangeShapeType="1"/>
            </p:cNvSpPr>
            <p:nvPr/>
          </p:nvSpPr>
          <p:spPr bwMode="auto">
            <a:xfrm flipH="1">
              <a:off x="2945" y="2377"/>
              <a:ext cx="16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89" name="Line 99"/>
            <p:cNvSpPr>
              <a:spLocks noChangeShapeType="1"/>
            </p:cNvSpPr>
            <p:nvPr/>
          </p:nvSpPr>
          <p:spPr bwMode="auto">
            <a:xfrm flipH="1">
              <a:off x="2951" y="2959"/>
              <a:ext cx="16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90" name="Line 100"/>
            <p:cNvSpPr>
              <a:spLocks noChangeShapeType="1"/>
            </p:cNvSpPr>
            <p:nvPr/>
          </p:nvSpPr>
          <p:spPr bwMode="auto">
            <a:xfrm flipH="1">
              <a:off x="2951" y="2689"/>
              <a:ext cx="16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91" name="Rectangle 101"/>
            <p:cNvSpPr>
              <a:spLocks noChangeArrowheads="1"/>
            </p:cNvSpPr>
            <p:nvPr/>
          </p:nvSpPr>
          <p:spPr bwMode="auto">
            <a:xfrm>
              <a:off x="4196" y="1948"/>
              <a:ext cx="246" cy="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92" name="Rectangle 102"/>
            <p:cNvSpPr>
              <a:spLocks noChangeArrowheads="1"/>
            </p:cNvSpPr>
            <p:nvPr/>
          </p:nvSpPr>
          <p:spPr bwMode="auto">
            <a:xfrm>
              <a:off x="4196" y="2119"/>
              <a:ext cx="246" cy="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93" name="Rectangle 103"/>
            <p:cNvSpPr>
              <a:spLocks noChangeArrowheads="1"/>
            </p:cNvSpPr>
            <p:nvPr/>
          </p:nvSpPr>
          <p:spPr bwMode="auto">
            <a:xfrm>
              <a:off x="4195" y="3023"/>
              <a:ext cx="246" cy="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94" name="Rectangle 104"/>
            <p:cNvSpPr>
              <a:spLocks noChangeArrowheads="1"/>
            </p:cNvSpPr>
            <p:nvPr/>
          </p:nvSpPr>
          <p:spPr bwMode="auto">
            <a:xfrm>
              <a:off x="4196" y="2284"/>
              <a:ext cx="246" cy="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95" name="Rectangle 105"/>
            <p:cNvSpPr>
              <a:spLocks noChangeArrowheads="1"/>
            </p:cNvSpPr>
            <p:nvPr/>
          </p:nvSpPr>
          <p:spPr bwMode="auto">
            <a:xfrm>
              <a:off x="4196" y="2467"/>
              <a:ext cx="246" cy="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96" name="Rectangle 106"/>
            <p:cNvSpPr>
              <a:spLocks noChangeArrowheads="1"/>
            </p:cNvSpPr>
            <p:nvPr/>
          </p:nvSpPr>
          <p:spPr bwMode="auto">
            <a:xfrm>
              <a:off x="4196" y="2647"/>
              <a:ext cx="246" cy="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97" name="Rectangle 107"/>
            <p:cNvSpPr>
              <a:spLocks noChangeArrowheads="1"/>
            </p:cNvSpPr>
            <p:nvPr/>
          </p:nvSpPr>
          <p:spPr bwMode="auto">
            <a:xfrm>
              <a:off x="4196" y="2824"/>
              <a:ext cx="246" cy="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98" name="Text Box 108"/>
            <p:cNvSpPr txBox="1">
              <a:spLocks noChangeArrowheads="1"/>
            </p:cNvSpPr>
            <p:nvPr/>
          </p:nvSpPr>
          <p:spPr bwMode="auto">
            <a:xfrm>
              <a:off x="3872" y="1755"/>
              <a:ext cx="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000" b="1" baseline="-25000">
                  <a:solidFill>
                    <a:srgbClr val="FF0066"/>
                  </a:solidFill>
                  <a:latin typeface="Times New Roman" pitchFamily="18" charset="0"/>
                </a:rPr>
                <a:t>a</a:t>
              </a:r>
              <a:endParaRPr kumimoji="1" lang="en-US" altLang="zh-CN" sz="20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37199" name="Text Box 109"/>
            <p:cNvSpPr txBox="1">
              <a:spLocks noChangeArrowheads="1"/>
            </p:cNvSpPr>
            <p:nvPr/>
          </p:nvSpPr>
          <p:spPr bwMode="auto">
            <a:xfrm>
              <a:off x="2677" y="1923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baseline="-25000">
                  <a:solidFill>
                    <a:srgbClr val="0033CC"/>
                  </a:solidFill>
                  <a:latin typeface="Times New Roman" pitchFamily="18" charset="0"/>
                </a:rPr>
                <a:t>3</a:t>
              </a:r>
              <a:endParaRPr kumimoji="1" lang="en-US" altLang="zh-CN" sz="2800" b="1" i="1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37200" name="Text Box 110"/>
            <p:cNvSpPr txBox="1">
              <a:spLocks noChangeArrowheads="1"/>
            </p:cNvSpPr>
            <p:nvPr/>
          </p:nvSpPr>
          <p:spPr bwMode="auto">
            <a:xfrm>
              <a:off x="2673" y="2197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baseline="-25000">
                  <a:solidFill>
                    <a:srgbClr val="0033CC"/>
                  </a:solidFill>
                  <a:latin typeface="Times New Roman" pitchFamily="18" charset="0"/>
                </a:rPr>
                <a:t>2</a:t>
              </a:r>
              <a:endParaRPr kumimoji="1" lang="en-US" altLang="zh-CN" sz="2800" b="1" i="1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37201" name="Text Box 111"/>
            <p:cNvSpPr txBox="1">
              <a:spLocks noChangeArrowheads="1"/>
            </p:cNvSpPr>
            <p:nvPr/>
          </p:nvSpPr>
          <p:spPr bwMode="auto">
            <a:xfrm>
              <a:off x="2679" y="247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baseline="-25000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  <a:endParaRPr kumimoji="1" lang="en-US" altLang="zh-CN" sz="2800" b="1" i="1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37202" name="Text Box 112"/>
            <p:cNvSpPr txBox="1">
              <a:spLocks noChangeArrowheads="1"/>
            </p:cNvSpPr>
            <p:nvPr/>
          </p:nvSpPr>
          <p:spPr bwMode="auto">
            <a:xfrm>
              <a:off x="2677" y="274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baseline="-25000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  <a:endParaRPr kumimoji="1" lang="en-US" altLang="zh-CN" sz="2800" b="1" i="1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37203" name="Line 113"/>
            <p:cNvSpPr>
              <a:spLocks noChangeShapeType="1"/>
            </p:cNvSpPr>
            <p:nvPr/>
          </p:nvSpPr>
          <p:spPr bwMode="auto">
            <a:xfrm flipH="1" flipV="1">
              <a:off x="3509" y="1741"/>
              <a:ext cx="0" cy="9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04" name="Oval 114"/>
            <p:cNvSpPr>
              <a:spLocks noChangeArrowheads="1"/>
            </p:cNvSpPr>
            <p:nvPr/>
          </p:nvSpPr>
          <p:spPr bwMode="auto">
            <a:xfrm>
              <a:off x="3481" y="1691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05" name="Text Box 115"/>
            <p:cNvSpPr txBox="1">
              <a:spLocks noChangeArrowheads="1"/>
            </p:cNvSpPr>
            <p:nvPr/>
          </p:nvSpPr>
          <p:spPr bwMode="auto">
            <a:xfrm>
              <a:off x="3479" y="1495"/>
              <a:ext cx="7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+V</a:t>
              </a:r>
              <a:r>
                <a:rPr kumimoji="1" lang="en-US" altLang="zh-CN" sz="2400" b="1" baseline="-25000">
                  <a:solidFill>
                    <a:srgbClr val="0033CC"/>
                  </a:solidFill>
                  <a:latin typeface="Times New Roman" pitchFamily="18" charset="0"/>
                </a:rPr>
                <a:t>CC</a:t>
              </a:r>
              <a:endParaRPr kumimoji="1" lang="en-US" altLang="zh-CN" sz="2400" b="1" i="1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37206" name="Text Box 116"/>
            <p:cNvSpPr txBox="1">
              <a:spLocks noChangeArrowheads="1"/>
            </p:cNvSpPr>
            <p:nvPr/>
          </p:nvSpPr>
          <p:spPr bwMode="auto">
            <a:xfrm>
              <a:off x="3163" y="2235"/>
              <a:ext cx="50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996600"/>
                  </a:solidFill>
                  <a:latin typeface="Times New Roman" pitchFamily="18" charset="0"/>
                  <a:ea typeface="隶书" pitchFamily="49" charset="-122"/>
                </a:rPr>
                <a:t>显示</a:t>
              </a:r>
            </a:p>
            <a:p>
              <a:pPr algn="ctr" eaLnBrk="1" hangingPunct="1"/>
              <a:r>
                <a:rPr kumimoji="1" lang="zh-CN" altLang="en-US" sz="2000" b="1">
                  <a:solidFill>
                    <a:srgbClr val="996600"/>
                  </a:solidFill>
                  <a:latin typeface="Times New Roman" pitchFamily="18" charset="0"/>
                  <a:ea typeface="隶书" pitchFamily="49" charset="-122"/>
                </a:rPr>
                <a:t>译码器</a:t>
              </a:r>
            </a:p>
          </p:txBody>
        </p:sp>
        <p:sp>
          <p:nvSpPr>
            <p:cNvPr id="37207" name="Text Box 117"/>
            <p:cNvSpPr txBox="1">
              <a:spLocks noChangeArrowheads="1"/>
            </p:cNvSpPr>
            <p:nvPr/>
          </p:nvSpPr>
          <p:spPr bwMode="auto">
            <a:xfrm>
              <a:off x="4779" y="285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FF0066"/>
                  </a:solidFill>
                  <a:latin typeface="Times New Roman" pitchFamily="18" charset="0"/>
                  <a:ea typeface="隶书" pitchFamily="49" charset="-122"/>
                </a:rPr>
                <a:t>共阴</a:t>
              </a:r>
            </a:p>
          </p:txBody>
        </p:sp>
        <p:sp>
          <p:nvSpPr>
            <p:cNvPr id="37208" name="Text Box 118"/>
            <p:cNvSpPr txBox="1">
              <a:spLocks noChangeArrowheads="1"/>
            </p:cNvSpPr>
            <p:nvPr/>
          </p:nvSpPr>
          <p:spPr bwMode="auto">
            <a:xfrm>
              <a:off x="3872" y="1938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000" b="1" baseline="-25000">
                  <a:solidFill>
                    <a:srgbClr val="FF0066"/>
                  </a:solidFill>
                  <a:latin typeface="Times New Roman" pitchFamily="18" charset="0"/>
                </a:rPr>
                <a:t>b</a:t>
              </a:r>
              <a:endParaRPr kumimoji="1" lang="en-US" altLang="zh-CN" sz="20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37209" name="Text Box 119"/>
            <p:cNvSpPr txBox="1">
              <a:spLocks noChangeArrowheads="1"/>
            </p:cNvSpPr>
            <p:nvPr/>
          </p:nvSpPr>
          <p:spPr bwMode="auto">
            <a:xfrm>
              <a:off x="3872" y="2108"/>
              <a:ext cx="2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000" b="1" baseline="-25000">
                  <a:solidFill>
                    <a:srgbClr val="FF0066"/>
                  </a:solidFill>
                  <a:latin typeface="Times New Roman" pitchFamily="18" charset="0"/>
                </a:rPr>
                <a:t>c</a:t>
              </a:r>
              <a:endParaRPr kumimoji="1" lang="en-US" altLang="zh-CN" sz="20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37210" name="Text Box 120"/>
            <p:cNvSpPr txBox="1">
              <a:spLocks noChangeArrowheads="1"/>
            </p:cNvSpPr>
            <p:nvPr/>
          </p:nvSpPr>
          <p:spPr bwMode="auto">
            <a:xfrm>
              <a:off x="3873" y="2279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000" b="1" baseline="-25000">
                  <a:solidFill>
                    <a:srgbClr val="FF0066"/>
                  </a:solidFill>
                  <a:latin typeface="Times New Roman" pitchFamily="18" charset="0"/>
                </a:rPr>
                <a:t>d</a:t>
              </a:r>
              <a:endParaRPr kumimoji="1" lang="en-US" altLang="zh-CN" sz="20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37211" name="Text Box 121"/>
            <p:cNvSpPr txBox="1">
              <a:spLocks noChangeArrowheads="1"/>
            </p:cNvSpPr>
            <p:nvPr/>
          </p:nvSpPr>
          <p:spPr bwMode="auto">
            <a:xfrm>
              <a:off x="3872" y="2461"/>
              <a:ext cx="2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000" b="1" baseline="-25000">
                  <a:solidFill>
                    <a:srgbClr val="FF0066"/>
                  </a:solidFill>
                  <a:latin typeface="Times New Roman" pitchFamily="18" charset="0"/>
                </a:rPr>
                <a:t>e</a:t>
              </a:r>
              <a:endParaRPr kumimoji="1" lang="en-US" altLang="zh-CN" sz="20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37212" name="Text Box 122"/>
            <p:cNvSpPr txBox="1">
              <a:spLocks noChangeArrowheads="1"/>
            </p:cNvSpPr>
            <p:nvPr/>
          </p:nvSpPr>
          <p:spPr bwMode="auto">
            <a:xfrm>
              <a:off x="3873" y="2644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000" b="1" baseline="-25000">
                  <a:solidFill>
                    <a:srgbClr val="FF0066"/>
                  </a:solidFill>
                  <a:latin typeface="Times New Roman" pitchFamily="18" charset="0"/>
                </a:rPr>
                <a:t>f</a:t>
              </a:r>
              <a:endParaRPr kumimoji="1" lang="en-US" altLang="zh-CN" sz="20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37213" name="Text Box 123"/>
            <p:cNvSpPr txBox="1">
              <a:spLocks noChangeArrowheads="1"/>
            </p:cNvSpPr>
            <p:nvPr/>
          </p:nvSpPr>
          <p:spPr bwMode="auto">
            <a:xfrm>
              <a:off x="3879" y="2821"/>
              <a:ext cx="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000" b="1" baseline="-25000">
                  <a:solidFill>
                    <a:srgbClr val="FF0066"/>
                  </a:solidFill>
                  <a:latin typeface="Times New Roman" pitchFamily="18" charset="0"/>
                </a:rPr>
                <a:t>g</a:t>
              </a:r>
              <a:endParaRPr kumimoji="1" lang="en-US" altLang="zh-CN" sz="20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37214" name="Line 124"/>
            <p:cNvSpPr>
              <a:spLocks noChangeShapeType="1"/>
            </p:cNvSpPr>
            <p:nvPr/>
          </p:nvSpPr>
          <p:spPr bwMode="auto">
            <a:xfrm>
              <a:off x="3518" y="3199"/>
              <a:ext cx="0" cy="129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15" name="Line 125"/>
            <p:cNvSpPr>
              <a:spLocks noChangeShapeType="1"/>
            </p:cNvSpPr>
            <p:nvPr/>
          </p:nvSpPr>
          <p:spPr bwMode="auto">
            <a:xfrm>
              <a:off x="3458" y="3331"/>
              <a:ext cx="111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16" name="Line 126"/>
            <p:cNvSpPr>
              <a:spLocks noChangeShapeType="1"/>
            </p:cNvSpPr>
            <p:nvPr/>
          </p:nvSpPr>
          <p:spPr bwMode="auto">
            <a:xfrm>
              <a:off x="5030" y="3199"/>
              <a:ext cx="0" cy="129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17" name="Line 127"/>
            <p:cNvSpPr>
              <a:spLocks noChangeShapeType="1"/>
            </p:cNvSpPr>
            <p:nvPr/>
          </p:nvSpPr>
          <p:spPr bwMode="auto">
            <a:xfrm>
              <a:off x="4970" y="3331"/>
              <a:ext cx="111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8608" name="Group 128"/>
          <p:cNvGrpSpPr>
            <a:grpSpLocks/>
          </p:cNvGrpSpPr>
          <p:nvPr/>
        </p:nvGrpSpPr>
        <p:grpSpPr bwMode="auto">
          <a:xfrm>
            <a:off x="3635375" y="527050"/>
            <a:ext cx="349250" cy="1917700"/>
            <a:chOff x="2454" y="2394"/>
            <a:chExt cx="220" cy="1208"/>
          </a:xfrm>
        </p:grpSpPr>
        <p:sp>
          <p:nvSpPr>
            <p:cNvPr id="37173" name="Text Box 129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174" name="Text Box 130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175" name="Text Box 131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176" name="Text Box 132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148613" name="Text Box 133"/>
          <p:cNvSpPr txBox="1">
            <a:spLocks noChangeArrowheads="1"/>
          </p:cNvSpPr>
          <p:nvPr/>
        </p:nvSpPr>
        <p:spPr bwMode="auto">
          <a:xfrm>
            <a:off x="5584825" y="461963"/>
            <a:ext cx="311150" cy="2114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148614" name="Group 134"/>
          <p:cNvGrpSpPr>
            <a:grpSpLocks/>
          </p:cNvGrpSpPr>
          <p:nvPr/>
        </p:nvGrpSpPr>
        <p:grpSpPr bwMode="auto">
          <a:xfrm>
            <a:off x="7375525" y="722313"/>
            <a:ext cx="655638" cy="1350962"/>
            <a:chOff x="4774" y="2517"/>
            <a:chExt cx="413" cy="851"/>
          </a:xfrm>
        </p:grpSpPr>
        <p:sp>
          <p:nvSpPr>
            <p:cNvPr id="37166" name="AutoShape 135"/>
            <p:cNvSpPr>
              <a:spLocks noChangeArrowheads="1"/>
            </p:cNvSpPr>
            <p:nvPr/>
          </p:nvSpPr>
          <p:spPr bwMode="auto">
            <a:xfrm>
              <a:off x="4805" y="2517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67" name="AutoShape 136"/>
            <p:cNvSpPr>
              <a:spLocks noChangeArrowheads="1"/>
            </p:cNvSpPr>
            <p:nvPr/>
          </p:nvSpPr>
          <p:spPr bwMode="auto">
            <a:xfrm rot="-5400000">
              <a:off x="4639" y="3132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68" name="AutoShape 137"/>
            <p:cNvSpPr>
              <a:spLocks noChangeArrowheads="1"/>
            </p:cNvSpPr>
            <p:nvPr/>
          </p:nvSpPr>
          <p:spPr bwMode="auto">
            <a:xfrm>
              <a:off x="4804" y="2926"/>
              <a:ext cx="351" cy="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69" name="AutoShape 138"/>
            <p:cNvSpPr>
              <a:spLocks noChangeArrowheads="1"/>
            </p:cNvSpPr>
            <p:nvPr/>
          </p:nvSpPr>
          <p:spPr bwMode="auto">
            <a:xfrm>
              <a:off x="4805" y="3335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70" name="AutoShape 139"/>
            <p:cNvSpPr>
              <a:spLocks noChangeArrowheads="1"/>
            </p:cNvSpPr>
            <p:nvPr/>
          </p:nvSpPr>
          <p:spPr bwMode="auto">
            <a:xfrm rot="-5400000">
              <a:off x="5015" y="3132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71" name="AutoShape 140"/>
            <p:cNvSpPr>
              <a:spLocks noChangeArrowheads="1"/>
            </p:cNvSpPr>
            <p:nvPr/>
          </p:nvSpPr>
          <p:spPr bwMode="auto">
            <a:xfrm rot="-5400000">
              <a:off x="4639" y="2719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72" name="AutoShape 141"/>
            <p:cNvSpPr>
              <a:spLocks noChangeArrowheads="1"/>
            </p:cNvSpPr>
            <p:nvPr/>
          </p:nvSpPr>
          <p:spPr bwMode="auto">
            <a:xfrm rot="-5400000">
              <a:off x="5015" y="2719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8622" name="Group 142"/>
          <p:cNvGrpSpPr>
            <a:grpSpLocks/>
          </p:cNvGrpSpPr>
          <p:nvPr/>
        </p:nvGrpSpPr>
        <p:grpSpPr bwMode="auto">
          <a:xfrm>
            <a:off x="3635375" y="527050"/>
            <a:ext cx="349250" cy="1917700"/>
            <a:chOff x="2454" y="2394"/>
            <a:chExt cx="220" cy="1208"/>
          </a:xfrm>
        </p:grpSpPr>
        <p:sp>
          <p:nvSpPr>
            <p:cNvPr id="37162" name="Text Box 143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163" name="Text Box 144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164" name="Text Box 145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165" name="Text Box 146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48627" name="Group 147"/>
          <p:cNvGrpSpPr>
            <a:grpSpLocks/>
          </p:cNvGrpSpPr>
          <p:nvPr/>
        </p:nvGrpSpPr>
        <p:grpSpPr bwMode="auto">
          <a:xfrm>
            <a:off x="7375525" y="722313"/>
            <a:ext cx="655638" cy="1350962"/>
            <a:chOff x="4870" y="2613"/>
            <a:chExt cx="413" cy="851"/>
          </a:xfrm>
        </p:grpSpPr>
        <p:sp>
          <p:nvSpPr>
            <p:cNvPr id="37155" name="AutoShape 148"/>
            <p:cNvSpPr>
              <a:spLocks noChangeArrowheads="1"/>
            </p:cNvSpPr>
            <p:nvPr/>
          </p:nvSpPr>
          <p:spPr bwMode="auto">
            <a:xfrm>
              <a:off x="4901" y="2613"/>
              <a:ext cx="351" cy="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56" name="AutoShape 149"/>
            <p:cNvSpPr>
              <a:spLocks noChangeArrowheads="1"/>
            </p:cNvSpPr>
            <p:nvPr/>
          </p:nvSpPr>
          <p:spPr bwMode="auto">
            <a:xfrm rot="-5400000">
              <a:off x="4735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57" name="AutoShape 150"/>
            <p:cNvSpPr>
              <a:spLocks noChangeArrowheads="1"/>
            </p:cNvSpPr>
            <p:nvPr/>
          </p:nvSpPr>
          <p:spPr bwMode="auto">
            <a:xfrm>
              <a:off x="4900" y="3022"/>
              <a:ext cx="351" cy="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58" name="AutoShape 151"/>
            <p:cNvSpPr>
              <a:spLocks noChangeArrowheads="1"/>
            </p:cNvSpPr>
            <p:nvPr/>
          </p:nvSpPr>
          <p:spPr bwMode="auto">
            <a:xfrm>
              <a:off x="4901" y="3431"/>
              <a:ext cx="351" cy="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59" name="AutoShape 152"/>
            <p:cNvSpPr>
              <a:spLocks noChangeArrowheads="1"/>
            </p:cNvSpPr>
            <p:nvPr/>
          </p:nvSpPr>
          <p:spPr bwMode="auto">
            <a:xfrm rot="-5400000">
              <a:off x="5111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60" name="AutoShape 153"/>
            <p:cNvSpPr>
              <a:spLocks noChangeArrowheads="1"/>
            </p:cNvSpPr>
            <p:nvPr/>
          </p:nvSpPr>
          <p:spPr bwMode="auto">
            <a:xfrm rot="-5400000">
              <a:off x="4735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61" name="AutoShape 154"/>
            <p:cNvSpPr>
              <a:spLocks noChangeArrowheads="1"/>
            </p:cNvSpPr>
            <p:nvPr/>
          </p:nvSpPr>
          <p:spPr bwMode="auto">
            <a:xfrm rot="-5400000">
              <a:off x="5111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8635" name="Group 155"/>
          <p:cNvGrpSpPr>
            <a:grpSpLocks/>
          </p:cNvGrpSpPr>
          <p:nvPr/>
        </p:nvGrpSpPr>
        <p:grpSpPr bwMode="auto">
          <a:xfrm>
            <a:off x="3635375" y="527050"/>
            <a:ext cx="349250" cy="1917700"/>
            <a:chOff x="2454" y="2394"/>
            <a:chExt cx="220" cy="1208"/>
          </a:xfrm>
        </p:grpSpPr>
        <p:sp>
          <p:nvSpPr>
            <p:cNvPr id="37151" name="Text Box 156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152" name="Text Box 157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153" name="Text Box 158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154" name="Text Box 159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148640" name="Text Box 160"/>
          <p:cNvSpPr txBox="1">
            <a:spLocks noChangeArrowheads="1"/>
          </p:cNvSpPr>
          <p:nvPr/>
        </p:nvSpPr>
        <p:spPr bwMode="auto">
          <a:xfrm>
            <a:off x="5584825" y="461963"/>
            <a:ext cx="311150" cy="2114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48641" name="Text Box 161"/>
          <p:cNvSpPr txBox="1">
            <a:spLocks noChangeArrowheads="1"/>
          </p:cNvSpPr>
          <p:nvPr/>
        </p:nvSpPr>
        <p:spPr bwMode="auto">
          <a:xfrm>
            <a:off x="5584825" y="461963"/>
            <a:ext cx="311150" cy="2114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148642" name="Group 162"/>
          <p:cNvGrpSpPr>
            <a:grpSpLocks/>
          </p:cNvGrpSpPr>
          <p:nvPr/>
        </p:nvGrpSpPr>
        <p:grpSpPr bwMode="auto">
          <a:xfrm>
            <a:off x="7375525" y="722313"/>
            <a:ext cx="655638" cy="1350962"/>
            <a:chOff x="4870" y="2613"/>
            <a:chExt cx="413" cy="851"/>
          </a:xfrm>
        </p:grpSpPr>
        <p:sp>
          <p:nvSpPr>
            <p:cNvPr id="37144" name="AutoShape 163"/>
            <p:cNvSpPr>
              <a:spLocks noChangeArrowheads="1"/>
            </p:cNvSpPr>
            <p:nvPr/>
          </p:nvSpPr>
          <p:spPr bwMode="auto">
            <a:xfrm>
              <a:off x="4901" y="2613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45" name="AutoShape 164"/>
            <p:cNvSpPr>
              <a:spLocks noChangeArrowheads="1"/>
            </p:cNvSpPr>
            <p:nvPr/>
          </p:nvSpPr>
          <p:spPr bwMode="auto">
            <a:xfrm rot="-5400000">
              <a:off x="4735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46" name="AutoShape 165"/>
            <p:cNvSpPr>
              <a:spLocks noChangeArrowheads="1"/>
            </p:cNvSpPr>
            <p:nvPr/>
          </p:nvSpPr>
          <p:spPr bwMode="auto">
            <a:xfrm>
              <a:off x="4900" y="3022"/>
              <a:ext cx="351" cy="3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47" name="AutoShape 166"/>
            <p:cNvSpPr>
              <a:spLocks noChangeArrowheads="1"/>
            </p:cNvSpPr>
            <p:nvPr/>
          </p:nvSpPr>
          <p:spPr bwMode="auto">
            <a:xfrm>
              <a:off x="4901" y="3431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48" name="AutoShape 167"/>
            <p:cNvSpPr>
              <a:spLocks noChangeArrowheads="1"/>
            </p:cNvSpPr>
            <p:nvPr/>
          </p:nvSpPr>
          <p:spPr bwMode="auto">
            <a:xfrm rot="-5400000">
              <a:off x="5111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49" name="AutoShape 168"/>
            <p:cNvSpPr>
              <a:spLocks noChangeArrowheads="1"/>
            </p:cNvSpPr>
            <p:nvPr/>
          </p:nvSpPr>
          <p:spPr bwMode="auto">
            <a:xfrm rot="-5400000">
              <a:off x="4735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50" name="AutoShape 169"/>
            <p:cNvSpPr>
              <a:spLocks noChangeArrowheads="1"/>
            </p:cNvSpPr>
            <p:nvPr/>
          </p:nvSpPr>
          <p:spPr bwMode="auto">
            <a:xfrm rot="-5400000">
              <a:off x="5111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8650" name="Group 170"/>
          <p:cNvGrpSpPr>
            <a:grpSpLocks/>
          </p:cNvGrpSpPr>
          <p:nvPr/>
        </p:nvGrpSpPr>
        <p:grpSpPr bwMode="auto">
          <a:xfrm>
            <a:off x="3635375" y="527050"/>
            <a:ext cx="349250" cy="1917700"/>
            <a:chOff x="2454" y="2394"/>
            <a:chExt cx="220" cy="1208"/>
          </a:xfrm>
        </p:grpSpPr>
        <p:sp>
          <p:nvSpPr>
            <p:cNvPr id="37140" name="Text Box 171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141" name="Text Box 172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142" name="Text Box 173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143" name="Text Box 174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48655" name="Group 175"/>
          <p:cNvGrpSpPr>
            <a:grpSpLocks/>
          </p:cNvGrpSpPr>
          <p:nvPr/>
        </p:nvGrpSpPr>
        <p:grpSpPr bwMode="auto">
          <a:xfrm>
            <a:off x="3635375" y="527050"/>
            <a:ext cx="349250" cy="1917700"/>
            <a:chOff x="2454" y="2394"/>
            <a:chExt cx="220" cy="1208"/>
          </a:xfrm>
        </p:grpSpPr>
        <p:sp>
          <p:nvSpPr>
            <p:cNvPr id="37136" name="Text Box 176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137" name="Text Box 177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138" name="Text Box 178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139" name="Text Box 179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48660" name="Group 180"/>
          <p:cNvGrpSpPr>
            <a:grpSpLocks/>
          </p:cNvGrpSpPr>
          <p:nvPr/>
        </p:nvGrpSpPr>
        <p:grpSpPr bwMode="auto">
          <a:xfrm>
            <a:off x="3635375" y="527050"/>
            <a:ext cx="349250" cy="1917700"/>
            <a:chOff x="2454" y="2394"/>
            <a:chExt cx="220" cy="1208"/>
          </a:xfrm>
        </p:grpSpPr>
        <p:sp>
          <p:nvSpPr>
            <p:cNvPr id="37132" name="Text Box 181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133" name="Text Box 182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134" name="Text Box 183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135" name="Text Box 184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48665" name="Group 185"/>
          <p:cNvGrpSpPr>
            <a:grpSpLocks/>
          </p:cNvGrpSpPr>
          <p:nvPr/>
        </p:nvGrpSpPr>
        <p:grpSpPr bwMode="auto">
          <a:xfrm>
            <a:off x="3635375" y="527050"/>
            <a:ext cx="349250" cy="1917700"/>
            <a:chOff x="2454" y="2394"/>
            <a:chExt cx="220" cy="1208"/>
          </a:xfrm>
        </p:grpSpPr>
        <p:sp>
          <p:nvSpPr>
            <p:cNvPr id="37128" name="Text Box 186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129" name="Text Box 187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130" name="Text Box 188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131" name="Text Box 189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48670" name="Group 190"/>
          <p:cNvGrpSpPr>
            <a:grpSpLocks/>
          </p:cNvGrpSpPr>
          <p:nvPr/>
        </p:nvGrpSpPr>
        <p:grpSpPr bwMode="auto">
          <a:xfrm>
            <a:off x="3635375" y="527050"/>
            <a:ext cx="349250" cy="1917700"/>
            <a:chOff x="2454" y="2394"/>
            <a:chExt cx="220" cy="1208"/>
          </a:xfrm>
        </p:grpSpPr>
        <p:sp>
          <p:nvSpPr>
            <p:cNvPr id="37124" name="Text Box 191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125" name="Text Box 192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126" name="Text Box 193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127" name="Text Box 194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48675" name="Group 195"/>
          <p:cNvGrpSpPr>
            <a:grpSpLocks/>
          </p:cNvGrpSpPr>
          <p:nvPr/>
        </p:nvGrpSpPr>
        <p:grpSpPr bwMode="auto">
          <a:xfrm>
            <a:off x="3635375" y="527050"/>
            <a:ext cx="349250" cy="1917700"/>
            <a:chOff x="2454" y="2394"/>
            <a:chExt cx="220" cy="1208"/>
          </a:xfrm>
        </p:grpSpPr>
        <p:sp>
          <p:nvSpPr>
            <p:cNvPr id="37120" name="Text Box 196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121" name="Text Box 197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122" name="Text Box 198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123" name="Text Box 199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48680" name="Group 200"/>
          <p:cNvGrpSpPr>
            <a:grpSpLocks/>
          </p:cNvGrpSpPr>
          <p:nvPr/>
        </p:nvGrpSpPr>
        <p:grpSpPr bwMode="auto">
          <a:xfrm>
            <a:off x="3635375" y="527050"/>
            <a:ext cx="349250" cy="1917700"/>
            <a:chOff x="2454" y="2394"/>
            <a:chExt cx="220" cy="1208"/>
          </a:xfrm>
        </p:grpSpPr>
        <p:sp>
          <p:nvSpPr>
            <p:cNvPr id="37116" name="Text Box 201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117" name="Text Box 202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118" name="Text Box 203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119" name="Text Box 204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148685" name="Text Box 205"/>
          <p:cNvSpPr txBox="1">
            <a:spLocks noChangeArrowheads="1"/>
          </p:cNvSpPr>
          <p:nvPr/>
        </p:nvSpPr>
        <p:spPr bwMode="auto">
          <a:xfrm>
            <a:off x="5584825" y="461963"/>
            <a:ext cx="311150" cy="2114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48686" name="Text Box 206"/>
          <p:cNvSpPr txBox="1">
            <a:spLocks noChangeArrowheads="1"/>
          </p:cNvSpPr>
          <p:nvPr/>
        </p:nvSpPr>
        <p:spPr bwMode="auto">
          <a:xfrm>
            <a:off x="5584825" y="461963"/>
            <a:ext cx="311150" cy="2114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48687" name="Text Box 207"/>
          <p:cNvSpPr txBox="1">
            <a:spLocks noChangeArrowheads="1"/>
          </p:cNvSpPr>
          <p:nvPr/>
        </p:nvSpPr>
        <p:spPr bwMode="auto">
          <a:xfrm>
            <a:off x="5584825" y="461963"/>
            <a:ext cx="311150" cy="2114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48688" name="Text Box 208"/>
          <p:cNvSpPr txBox="1">
            <a:spLocks noChangeArrowheads="1"/>
          </p:cNvSpPr>
          <p:nvPr/>
        </p:nvSpPr>
        <p:spPr bwMode="auto">
          <a:xfrm>
            <a:off x="5584825" y="461963"/>
            <a:ext cx="311150" cy="2114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48689" name="Text Box 209"/>
          <p:cNvSpPr txBox="1">
            <a:spLocks noChangeArrowheads="1"/>
          </p:cNvSpPr>
          <p:nvPr/>
        </p:nvSpPr>
        <p:spPr bwMode="auto">
          <a:xfrm>
            <a:off x="5561013" y="461963"/>
            <a:ext cx="311150" cy="2114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48690" name="Text Box 210"/>
          <p:cNvSpPr txBox="1">
            <a:spLocks noChangeArrowheads="1"/>
          </p:cNvSpPr>
          <p:nvPr/>
        </p:nvSpPr>
        <p:spPr bwMode="auto">
          <a:xfrm>
            <a:off x="5561013" y="461963"/>
            <a:ext cx="311150" cy="2114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48691" name="Text Box 211"/>
          <p:cNvSpPr txBox="1">
            <a:spLocks noChangeArrowheads="1"/>
          </p:cNvSpPr>
          <p:nvPr/>
        </p:nvSpPr>
        <p:spPr bwMode="auto">
          <a:xfrm>
            <a:off x="5584825" y="461963"/>
            <a:ext cx="311150" cy="2114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148692" name="Group 212"/>
          <p:cNvGrpSpPr>
            <a:grpSpLocks/>
          </p:cNvGrpSpPr>
          <p:nvPr/>
        </p:nvGrpSpPr>
        <p:grpSpPr bwMode="auto">
          <a:xfrm>
            <a:off x="7375525" y="722313"/>
            <a:ext cx="655638" cy="1350962"/>
            <a:chOff x="4870" y="2613"/>
            <a:chExt cx="413" cy="851"/>
          </a:xfrm>
        </p:grpSpPr>
        <p:sp>
          <p:nvSpPr>
            <p:cNvPr id="37109" name="AutoShape 213"/>
            <p:cNvSpPr>
              <a:spLocks noChangeArrowheads="1"/>
            </p:cNvSpPr>
            <p:nvPr/>
          </p:nvSpPr>
          <p:spPr bwMode="auto">
            <a:xfrm>
              <a:off x="4901" y="2613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10" name="AutoShape 214"/>
            <p:cNvSpPr>
              <a:spLocks noChangeArrowheads="1"/>
            </p:cNvSpPr>
            <p:nvPr/>
          </p:nvSpPr>
          <p:spPr bwMode="auto">
            <a:xfrm rot="-5400000">
              <a:off x="4735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11" name="AutoShape 215"/>
            <p:cNvSpPr>
              <a:spLocks noChangeArrowheads="1"/>
            </p:cNvSpPr>
            <p:nvPr/>
          </p:nvSpPr>
          <p:spPr bwMode="auto">
            <a:xfrm>
              <a:off x="4900" y="3022"/>
              <a:ext cx="351" cy="3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12" name="AutoShape 216"/>
            <p:cNvSpPr>
              <a:spLocks noChangeArrowheads="1"/>
            </p:cNvSpPr>
            <p:nvPr/>
          </p:nvSpPr>
          <p:spPr bwMode="auto">
            <a:xfrm>
              <a:off x="4901" y="3431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13" name="AutoShape 217"/>
            <p:cNvSpPr>
              <a:spLocks noChangeArrowheads="1"/>
            </p:cNvSpPr>
            <p:nvPr/>
          </p:nvSpPr>
          <p:spPr bwMode="auto">
            <a:xfrm rot="-5400000">
              <a:off x="5111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14" name="AutoShape 218"/>
            <p:cNvSpPr>
              <a:spLocks noChangeArrowheads="1"/>
            </p:cNvSpPr>
            <p:nvPr/>
          </p:nvSpPr>
          <p:spPr bwMode="auto">
            <a:xfrm rot="-5400000">
              <a:off x="4735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15" name="AutoShape 219"/>
            <p:cNvSpPr>
              <a:spLocks noChangeArrowheads="1"/>
            </p:cNvSpPr>
            <p:nvPr/>
          </p:nvSpPr>
          <p:spPr bwMode="auto">
            <a:xfrm rot="-5400000">
              <a:off x="5111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8700" name="Group 220"/>
          <p:cNvGrpSpPr>
            <a:grpSpLocks/>
          </p:cNvGrpSpPr>
          <p:nvPr/>
        </p:nvGrpSpPr>
        <p:grpSpPr bwMode="auto">
          <a:xfrm>
            <a:off x="7375525" y="722313"/>
            <a:ext cx="655638" cy="1350962"/>
            <a:chOff x="4870" y="2629"/>
            <a:chExt cx="413" cy="851"/>
          </a:xfrm>
        </p:grpSpPr>
        <p:sp>
          <p:nvSpPr>
            <p:cNvPr id="37102" name="AutoShape 221"/>
            <p:cNvSpPr>
              <a:spLocks noChangeArrowheads="1"/>
            </p:cNvSpPr>
            <p:nvPr/>
          </p:nvSpPr>
          <p:spPr bwMode="auto">
            <a:xfrm>
              <a:off x="4901" y="2629"/>
              <a:ext cx="351" cy="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03" name="AutoShape 222"/>
            <p:cNvSpPr>
              <a:spLocks noChangeArrowheads="1"/>
            </p:cNvSpPr>
            <p:nvPr/>
          </p:nvSpPr>
          <p:spPr bwMode="auto">
            <a:xfrm rot="-5400000">
              <a:off x="4735" y="3244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04" name="AutoShape 223"/>
            <p:cNvSpPr>
              <a:spLocks noChangeArrowheads="1"/>
            </p:cNvSpPr>
            <p:nvPr/>
          </p:nvSpPr>
          <p:spPr bwMode="auto">
            <a:xfrm>
              <a:off x="4900" y="3038"/>
              <a:ext cx="351" cy="3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05" name="AutoShape 224"/>
            <p:cNvSpPr>
              <a:spLocks noChangeArrowheads="1"/>
            </p:cNvSpPr>
            <p:nvPr/>
          </p:nvSpPr>
          <p:spPr bwMode="auto">
            <a:xfrm>
              <a:off x="4901" y="3447"/>
              <a:ext cx="351" cy="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06" name="AutoShape 225"/>
            <p:cNvSpPr>
              <a:spLocks noChangeArrowheads="1"/>
            </p:cNvSpPr>
            <p:nvPr/>
          </p:nvSpPr>
          <p:spPr bwMode="auto">
            <a:xfrm rot="-5400000">
              <a:off x="5111" y="3244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07" name="AutoShape 226"/>
            <p:cNvSpPr>
              <a:spLocks noChangeArrowheads="1"/>
            </p:cNvSpPr>
            <p:nvPr/>
          </p:nvSpPr>
          <p:spPr bwMode="auto">
            <a:xfrm rot="-5400000">
              <a:off x="4735" y="2831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08" name="AutoShape 227"/>
            <p:cNvSpPr>
              <a:spLocks noChangeArrowheads="1"/>
            </p:cNvSpPr>
            <p:nvPr/>
          </p:nvSpPr>
          <p:spPr bwMode="auto">
            <a:xfrm rot="-5400000">
              <a:off x="5111" y="2831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8708" name="Group 228"/>
          <p:cNvGrpSpPr>
            <a:grpSpLocks/>
          </p:cNvGrpSpPr>
          <p:nvPr/>
        </p:nvGrpSpPr>
        <p:grpSpPr bwMode="auto">
          <a:xfrm>
            <a:off x="7375525" y="722313"/>
            <a:ext cx="655638" cy="1350962"/>
            <a:chOff x="4870" y="2613"/>
            <a:chExt cx="413" cy="851"/>
          </a:xfrm>
        </p:grpSpPr>
        <p:sp>
          <p:nvSpPr>
            <p:cNvPr id="37095" name="AutoShape 229"/>
            <p:cNvSpPr>
              <a:spLocks noChangeArrowheads="1"/>
            </p:cNvSpPr>
            <p:nvPr/>
          </p:nvSpPr>
          <p:spPr bwMode="auto">
            <a:xfrm>
              <a:off x="4901" y="2613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96" name="AutoShape 230"/>
            <p:cNvSpPr>
              <a:spLocks noChangeArrowheads="1"/>
            </p:cNvSpPr>
            <p:nvPr/>
          </p:nvSpPr>
          <p:spPr bwMode="auto">
            <a:xfrm rot="-5400000">
              <a:off x="4735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97" name="AutoShape 231"/>
            <p:cNvSpPr>
              <a:spLocks noChangeArrowheads="1"/>
            </p:cNvSpPr>
            <p:nvPr/>
          </p:nvSpPr>
          <p:spPr bwMode="auto">
            <a:xfrm>
              <a:off x="4900" y="3022"/>
              <a:ext cx="351" cy="3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98" name="AutoShape 232"/>
            <p:cNvSpPr>
              <a:spLocks noChangeArrowheads="1"/>
            </p:cNvSpPr>
            <p:nvPr/>
          </p:nvSpPr>
          <p:spPr bwMode="auto">
            <a:xfrm>
              <a:off x="4901" y="3431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99" name="AutoShape 233"/>
            <p:cNvSpPr>
              <a:spLocks noChangeArrowheads="1"/>
            </p:cNvSpPr>
            <p:nvPr/>
          </p:nvSpPr>
          <p:spPr bwMode="auto">
            <a:xfrm rot="-5400000">
              <a:off x="5111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00" name="AutoShape 234"/>
            <p:cNvSpPr>
              <a:spLocks noChangeArrowheads="1"/>
            </p:cNvSpPr>
            <p:nvPr/>
          </p:nvSpPr>
          <p:spPr bwMode="auto">
            <a:xfrm rot="-5400000">
              <a:off x="4735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01" name="AutoShape 235"/>
            <p:cNvSpPr>
              <a:spLocks noChangeArrowheads="1"/>
            </p:cNvSpPr>
            <p:nvPr/>
          </p:nvSpPr>
          <p:spPr bwMode="auto">
            <a:xfrm rot="-5400000">
              <a:off x="5111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8716" name="Group 236"/>
          <p:cNvGrpSpPr>
            <a:grpSpLocks/>
          </p:cNvGrpSpPr>
          <p:nvPr/>
        </p:nvGrpSpPr>
        <p:grpSpPr bwMode="auto">
          <a:xfrm>
            <a:off x="7375525" y="723900"/>
            <a:ext cx="655638" cy="1350963"/>
            <a:chOff x="3997" y="3469"/>
            <a:chExt cx="413" cy="851"/>
          </a:xfrm>
        </p:grpSpPr>
        <p:sp>
          <p:nvSpPr>
            <p:cNvPr id="37088" name="AutoShape 237"/>
            <p:cNvSpPr>
              <a:spLocks noChangeArrowheads="1"/>
            </p:cNvSpPr>
            <p:nvPr/>
          </p:nvSpPr>
          <p:spPr bwMode="auto">
            <a:xfrm>
              <a:off x="4028" y="3469"/>
              <a:ext cx="351" cy="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89" name="AutoShape 238"/>
            <p:cNvSpPr>
              <a:spLocks noChangeArrowheads="1"/>
            </p:cNvSpPr>
            <p:nvPr/>
          </p:nvSpPr>
          <p:spPr bwMode="auto">
            <a:xfrm rot="-5400000">
              <a:off x="3862" y="4084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90" name="AutoShape 239"/>
            <p:cNvSpPr>
              <a:spLocks noChangeArrowheads="1"/>
            </p:cNvSpPr>
            <p:nvPr/>
          </p:nvSpPr>
          <p:spPr bwMode="auto">
            <a:xfrm>
              <a:off x="4027" y="3878"/>
              <a:ext cx="351" cy="3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91" name="AutoShape 240"/>
            <p:cNvSpPr>
              <a:spLocks noChangeArrowheads="1"/>
            </p:cNvSpPr>
            <p:nvPr/>
          </p:nvSpPr>
          <p:spPr bwMode="auto">
            <a:xfrm>
              <a:off x="4028" y="4287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92" name="AutoShape 241"/>
            <p:cNvSpPr>
              <a:spLocks noChangeArrowheads="1"/>
            </p:cNvSpPr>
            <p:nvPr/>
          </p:nvSpPr>
          <p:spPr bwMode="auto">
            <a:xfrm rot="-5400000">
              <a:off x="4238" y="4084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93" name="AutoShape 242"/>
            <p:cNvSpPr>
              <a:spLocks noChangeArrowheads="1"/>
            </p:cNvSpPr>
            <p:nvPr/>
          </p:nvSpPr>
          <p:spPr bwMode="auto">
            <a:xfrm rot="-5400000">
              <a:off x="3862" y="3671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94" name="AutoShape 243"/>
            <p:cNvSpPr>
              <a:spLocks noChangeArrowheads="1"/>
            </p:cNvSpPr>
            <p:nvPr/>
          </p:nvSpPr>
          <p:spPr bwMode="auto">
            <a:xfrm rot="-5400000">
              <a:off x="4238" y="3671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8724" name="Group 244"/>
          <p:cNvGrpSpPr>
            <a:grpSpLocks/>
          </p:cNvGrpSpPr>
          <p:nvPr/>
        </p:nvGrpSpPr>
        <p:grpSpPr bwMode="auto">
          <a:xfrm>
            <a:off x="7377113" y="723900"/>
            <a:ext cx="655637" cy="1350963"/>
            <a:chOff x="4878" y="2645"/>
            <a:chExt cx="413" cy="851"/>
          </a:xfrm>
        </p:grpSpPr>
        <p:sp>
          <p:nvSpPr>
            <p:cNvPr id="37081" name="AutoShape 245"/>
            <p:cNvSpPr>
              <a:spLocks noChangeArrowheads="1"/>
            </p:cNvSpPr>
            <p:nvPr/>
          </p:nvSpPr>
          <p:spPr bwMode="auto">
            <a:xfrm>
              <a:off x="4909" y="2645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82" name="AutoShape 246"/>
            <p:cNvSpPr>
              <a:spLocks noChangeArrowheads="1"/>
            </p:cNvSpPr>
            <p:nvPr/>
          </p:nvSpPr>
          <p:spPr bwMode="auto">
            <a:xfrm rot="-5400000">
              <a:off x="4743" y="3260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83" name="AutoShape 247"/>
            <p:cNvSpPr>
              <a:spLocks noChangeArrowheads="1"/>
            </p:cNvSpPr>
            <p:nvPr/>
          </p:nvSpPr>
          <p:spPr bwMode="auto">
            <a:xfrm>
              <a:off x="4908" y="3054"/>
              <a:ext cx="351" cy="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84" name="AutoShape 248"/>
            <p:cNvSpPr>
              <a:spLocks noChangeArrowheads="1"/>
            </p:cNvSpPr>
            <p:nvPr/>
          </p:nvSpPr>
          <p:spPr bwMode="auto">
            <a:xfrm>
              <a:off x="4909" y="3463"/>
              <a:ext cx="351" cy="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85" name="AutoShape 249"/>
            <p:cNvSpPr>
              <a:spLocks noChangeArrowheads="1"/>
            </p:cNvSpPr>
            <p:nvPr/>
          </p:nvSpPr>
          <p:spPr bwMode="auto">
            <a:xfrm rot="-5400000">
              <a:off x="5119" y="3260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86" name="AutoShape 250"/>
            <p:cNvSpPr>
              <a:spLocks noChangeArrowheads="1"/>
            </p:cNvSpPr>
            <p:nvPr/>
          </p:nvSpPr>
          <p:spPr bwMode="auto">
            <a:xfrm rot="-5400000">
              <a:off x="4743" y="2847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87" name="AutoShape 251"/>
            <p:cNvSpPr>
              <a:spLocks noChangeArrowheads="1"/>
            </p:cNvSpPr>
            <p:nvPr/>
          </p:nvSpPr>
          <p:spPr bwMode="auto">
            <a:xfrm rot="-5400000">
              <a:off x="5119" y="2847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8732" name="Group 252"/>
          <p:cNvGrpSpPr>
            <a:grpSpLocks/>
          </p:cNvGrpSpPr>
          <p:nvPr/>
        </p:nvGrpSpPr>
        <p:grpSpPr bwMode="auto">
          <a:xfrm>
            <a:off x="7375525" y="728663"/>
            <a:ext cx="655638" cy="1350962"/>
            <a:chOff x="4886" y="2645"/>
            <a:chExt cx="413" cy="851"/>
          </a:xfrm>
        </p:grpSpPr>
        <p:sp>
          <p:nvSpPr>
            <p:cNvPr id="37074" name="AutoShape 253"/>
            <p:cNvSpPr>
              <a:spLocks noChangeArrowheads="1"/>
            </p:cNvSpPr>
            <p:nvPr/>
          </p:nvSpPr>
          <p:spPr bwMode="auto">
            <a:xfrm>
              <a:off x="4917" y="2645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75" name="AutoShape 254"/>
            <p:cNvSpPr>
              <a:spLocks noChangeArrowheads="1"/>
            </p:cNvSpPr>
            <p:nvPr/>
          </p:nvSpPr>
          <p:spPr bwMode="auto">
            <a:xfrm rot="-5400000">
              <a:off x="4751" y="3260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76" name="AutoShape 255"/>
            <p:cNvSpPr>
              <a:spLocks noChangeArrowheads="1"/>
            </p:cNvSpPr>
            <p:nvPr/>
          </p:nvSpPr>
          <p:spPr bwMode="auto">
            <a:xfrm>
              <a:off x="4916" y="3054"/>
              <a:ext cx="351" cy="3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77" name="AutoShape 256"/>
            <p:cNvSpPr>
              <a:spLocks noChangeArrowheads="1"/>
            </p:cNvSpPr>
            <p:nvPr/>
          </p:nvSpPr>
          <p:spPr bwMode="auto">
            <a:xfrm>
              <a:off x="4917" y="3463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78" name="AutoShape 257"/>
            <p:cNvSpPr>
              <a:spLocks noChangeArrowheads="1"/>
            </p:cNvSpPr>
            <p:nvPr/>
          </p:nvSpPr>
          <p:spPr bwMode="auto">
            <a:xfrm rot="-5400000">
              <a:off x="5127" y="3260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79" name="AutoShape 258"/>
            <p:cNvSpPr>
              <a:spLocks noChangeArrowheads="1"/>
            </p:cNvSpPr>
            <p:nvPr/>
          </p:nvSpPr>
          <p:spPr bwMode="auto">
            <a:xfrm rot="-5400000">
              <a:off x="4751" y="2847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80" name="AutoShape 259"/>
            <p:cNvSpPr>
              <a:spLocks noChangeArrowheads="1"/>
            </p:cNvSpPr>
            <p:nvPr/>
          </p:nvSpPr>
          <p:spPr bwMode="auto">
            <a:xfrm rot="-5400000">
              <a:off x="5127" y="2847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8740" name="Group 260"/>
          <p:cNvGrpSpPr>
            <a:grpSpLocks/>
          </p:cNvGrpSpPr>
          <p:nvPr/>
        </p:nvGrpSpPr>
        <p:grpSpPr bwMode="auto">
          <a:xfrm>
            <a:off x="7380288" y="722313"/>
            <a:ext cx="655637" cy="1350962"/>
            <a:chOff x="5760" y="2238"/>
            <a:chExt cx="413" cy="851"/>
          </a:xfrm>
        </p:grpSpPr>
        <p:sp>
          <p:nvSpPr>
            <p:cNvPr id="37067" name="AutoShape 261"/>
            <p:cNvSpPr>
              <a:spLocks noChangeArrowheads="1"/>
            </p:cNvSpPr>
            <p:nvPr/>
          </p:nvSpPr>
          <p:spPr bwMode="auto">
            <a:xfrm>
              <a:off x="5791" y="2238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68" name="AutoShape 262"/>
            <p:cNvSpPr>
              <a:spLocks noChangeArrowheads="1"/>
            </p:cNvSpPr>
            <p:nvPr/>
          </p:nvSpPr>
          <p:spPr bwMode="auto">
            <a:xfrm rot="-5400000">
              <a:off x="5625" y="2853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69" name="AutoShape 263"/>
            <p:cNvSpPr>
              <a:spLocks noChangeArrowheads="1"/>
            </p:cNvSpPr>
            <p:nvPr/>
          </p:nvSpPr>
          <p:spPr bwMode="auto">
            <a:xfrm>
              <a:off x="5790" y="2647"/>
              <a:ext cx="351" cy="3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70" name="AutoShape 264"/>
            <p:cNvSpPr>
              <a:spLocks noChangeArrowheads="1"/>
            </p:cNvSpPr>
            <p:nvPr/>
          </p:nvSpPr>
          <p:spPr bwMode="auto">
            <a:xfrm>
              <a:off x="5791" y="3056"/>
              <a:ext cx="351" cy="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71" name="AutoShape 265"/>
            <p:cNvSpPr>
              <a:spLocks noChangeArrowheads="1"/>
            </p:cNvSpPr>
            <p:nvPr/>
          </p:nvSpPr>
          <p:spPr bwMode="auto">
            <a:xfrm rot="-5400000">
              <a:off x="6001" y="2853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72" name="AutoShape 266"/>
            <p:cNvSpPr>
              <a:spLocks noChangeArrowheads="1"/>
            </p:cNvSpPr>
            <p:nvPr/>
          </p:nvSpPr>
          <p:spPr bwMode="auto">
            <a:xfrm rot="-5400000">
              <a:off x="5625" y="2440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73" name="AutoShape 267"/>
            <p:cNvSpPr>
              <a:spLocks noChangeArrowheads="1"/>
            </p:cNvSpPr>
            <p:nvPr/>
          </p:nvSpPr>
          <p:spPr bwMode="auto">
            <a:xfrm rot="-5400000">
              <a:off x="6001" y="2440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49734" name="Group 1254"/>
          <p:cNvGraphicFramePr>
            <a:graphicFrameLocks noGrp="1"/>
          </p:cNvGraphicFramePr>
          <p:nvPr>
            <p:ph/>
          </p:nvPr>
        </p:nvGraphicFramePr>
        <p:xfrm>
          <a:off x="333375" y="2892425"/>
          <a:ext cx="8555038" cy="3968761"/>
        </p:xfrm>
        <a:graphic>
          <a:graphicData uri="http://schemas.openxmlformats.org/drawingml/2006/table">
            <a:tbl>
              <a:tblPr/>
              <a:tblGrid>
                <a:gridCol w="701675"/>
                <a:gridCol w="701675"/>
                <a:gridCol w="701675"/>
                <a:gridCol w="701675"/>
                <a:gridCol w="701675"/>
                <a:gridCol w="701675"/>
                <a:gridCol w="701675"/>
                <a:gridCol w="701675"/>
                <a:gridCol w="701675"/>
                <a:gridCol w="701675"/>
                <a:gridCol w="701675"/>
                <a:gridCol w="836613"/>
              </a:tblGrid>
              <a:tr h="340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字形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9725" name="Text Box 1245"/>
          <p:cNvSpPr txBox="1">
            <a:spLocks noChangeArrowheads="1"/>
          </p:cNvSpPr>
          <p:nvPr/>
        </p:nvSpPr>
        <p:spPr bwMode="auto">
          <a:xfrm>
            <a:off x="3276600" y="3248025"/>
            <a:ext cx="460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993300"/>
                </a:solidFill>
              </a:rPr>
              <a:t>1         1	        1	     1	  1        1        0</a:t>
            </a:r>
          </a:p>
        </p:txBody>
      </p:sp>
      <p:sp>
        <p:nvSpPr>
          <p:cNvPr id="149727" name="Text Box 1247"/>
          <p:cNvSpPr txBox="1">
            <a:spLocks noChangeArrowheads="1"/>
          </p:cNvSpPr>
          <p:nvPr/>
        </p:nvSpPr>
        <p:spPr bwMode="auto">
          <a:xfrm>
            <a:off x="3276600" y="3608388"/>
            <a:ext cx="460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993300"/>
                </a:solidFill>
              </a:rPr>
              <a:t>0         1	        1	     0	  0        0        0</a:t>
            </a:r>
          </a:p>
        </p:txBody>
      </p:sp>
      <p:sp>
        <p:nvSpPr>
          <p:cNvPr id="149729" name="Text Box 1249"/>
          <p:cNvSpPr txBox="1">
            <a:spLocks noChangeArrowheads="1"/>
          </p:cNvSpPr>
          <p:nvPr/>
        </p:nvSpPr>
        <p:spPr bwMode="auto">
          <a:xfrm>
            <a:off x="3276600" y="4005263"/>
            <a:ext cx="460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993300"/>
                </a:solidFill>
              </a:rPr>
              <a:t>1         1	        0	     1 	  1        0        1</a:t>
            </a:r>
          </a:p>
        </p:txBody>
      </p:sp>
      <p:sp>
        <p:nvSpPr>
          <p:cNvPr id="149731" name="Text Box 1251"/>
          <p:cNvSpPr txBox="1">
            <a:spLocks noChangeArrowheads="1"/>
          </p:cNvSpPr>
          <p:nvPr/>
        </p:nvSpPr>
        <p:spPr bwMode="auto">
          <a:xfrm>
            <a:off x="3276600" y="4327525"/>
            <a:ext cx="460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993300"/>
                </a:solidFill>
              </a:rPr>
              <a:t>1         1	        1	     1	  0        0        1</a:t>
            </a:r>
          </a:p>
        </p:txBody>
      </p:sp>
      <p:sp>
        <p:nvSpPr>
          <p:cNvPr id="149732" name="Text Box 1252"/>
          <p:cNvSpPr txBox="1">
            <a:spLocks noChangeArrowheads="1"/>
          </p:cNvSpPr>
          <p:nvPr/>
        </p:nvSpPr>
        <p:spPr bwMode="auto">
          <a:xfrm>
            <a:off x="3276600" y="4724400"/>
            <a:ext cx="460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993300"/>
                </a:solidFill>
              </a:rPr>
              <a:t>0         1	        1	     0	  0        1        1</a:t>
            </a:r>
          </a:p>
        </p:txBody>
      </p:sp>
      <p:sp>
        <p:nvSpPr>
          <p:cNvPr id="149733" name="Text Box 1253"/>
          <p:cNvSpPr txBox="1">
            <a:spLocks noChangeArrowheads="1"/>
          </p:cNvSpPr>
          <p:nvPr/>
        </p:nvSpPr>
        <p:spPr bwMode="auto">
          <a:xfrm>
            <a:off x="3276600" y="5084763"/>
            <a:ext cx="460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993300"/>
                </a:solidFill>
              </a:rPr>
              <a:t>1         0	        1	     1	  0        1        1</a:t>
            </a:r>
          </a:p>
        </p:txBody>
      </p:sp>
      <p:sp>
        <p:nvSpPr>
          <p:cNvPr id="149735" name="Text Box 1255"/>
          <p:cNvSpPr txBox="1">
            <a:spLocks noChangeArrowheads="1"/>
          </p:cNvSpPr>
          <p:nvPr/>
        </p:nvSpPr>
        <p:spPr bwMode="auto">
          <a:xfrm>
            <a:off x="3276600" y="5408613"/>
            <a:ext cx="460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993300"/>
                </a:solidFill>
              </a:rPr>
              <a:t>0         0	        1	     1	  1        1        1</a:t>
            </a:r>
          </a:p>
        </p:txBody>
      </p:sp>
      <p:sp>
        <p:nvSpPr>
          <p:cNvPr id="149736" name="Text Box 1256"/>
          <p:cNvSpPr txBox="1">
            <a:spLocks noChangeArrowheads="1"/>
          </p:cNvSpPr>
          <p:nvPr/>
        </p:nvSpPr>
        <p:spPr bwMode="auto">
          <a:xfrm>
            <a:off x="3276600" y="5768975"/>
            <a:ext cx="460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993300"/>
                </a:solidFill>
              </a:rPr>
              <a:t>1         1	        1	     0	  0        0        0</a:t>
            </a:r>
          </a:p>
        </p:txBody>
      </p:sp>
      <p:sp>
        <p:nvSpPr>
          <p:cNvPr id="149737" name="Text Box 1257"/>
          <p:cNvSpPr txBox="1">
            <a:spLocks noChangeArrowheads="1"/>
          </p:cNvSpPr>
          <p:nvPr/>
        </p:nvSpPr>
        <p:spPr bwMode="auto">
          <a:xfrm>
            <a:off x="3276600" y="6127750"/>
            <a:ext cx="460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993300"/>
                </a:solidFill>
              </a:rPr>
              <a:t>1         1	        1	     1	  1        1        1</a:t>
            </a:r>
          </a:p>
        </p:txBody>
      </p:sp>
      <p:sp>
        <p:nvSpPr>
          <p:cNvPr id="149738" name="Text Box 1258"/>
          <p:cNvSpPr txBox="1">
            <a:spLocks noChangeArrowheads="1"/>
          </p:cNvSpPr>
          <p:nvPr/>
        </p:nvSpPr>
        <p:spPr bwMode="auto">
          <a:xfrm>
            <a:off x="3297238" y="6524625"/>
            <a:ext cx="4608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993300"/>
                </a:solidFill>
              </a:rPr>
              <a:t>1         1	        1	     0	  0        1        1</a:t>
            </a:r>
          </a:p>
        </p:txBody>
      </p:sp>
      <p:sp>
        <p:nvSpPr>
          <p:cNvPr id="149739" name="Text Box 1259"/>
          <p:cNvSpPr txBox="1">
            <a:spLocks noChangeArrowheads="1"/>
          </p:cNvSpPr>
          <p:nvPr/>
        </p:nvSpPr>
        <p:spPr bwMode="auto">
          <a:xfrm>
            <a:off x="1258888" y="2060575"/>
            <a:ext cx="1371600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真值表</a:t>
            </a:r>
          </a:p>
        </p:txBody>
      </p:sp>
      <p:sp>
        <p:nvSpPr>
          <p:cNvPr id="37066" name="Text Box 1260"/>
          <p:cNvSpPr txBox="1">
            <a:spLocks noChangeArrowheads="1"/>
          </p:cNvSpPr>
          <p:nvPr/>
        </p:nvSpPr>
        <p:spPr bwMode="auto">
          <a:xfrm>
            <a:off x="468313" y="687388"/>
            <a:ext cx="273526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驱动</a:t>
            </a:r>
            <a:r>
              <a:rPr lang="zh-CN" altLang="en-US" sz="2800" b="1">
                <a:solidFill>
                  <a:schemeClr val="hlink"/>
                </a:solidFill>
                <a:ea typeface="楷体_GB2312" pitchFamily="49" charset="-122"/>
              </a:rPr>
              <a:t>共阴极数码显示器</a:t>
            </a:r>
            <a:r>
              <a:rPr lang="zh-CN" altLang="en-US" sz="2800" b="1">
                <a:ea typeface="楷体_GB2312" pitchFamily="49" charset="-122"/>
              </a:rPr>
              <a:t>的显示译码器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4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4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9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9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4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4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14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4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4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14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14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4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4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14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14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4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4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2" dur="500"/>
                                        <p:tgtEl>
                                          <p:spTgt spid="14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14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4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14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14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4" dur="500"/>
                                        <p:tgtEl>
                                          <p:spTgt spid="14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4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14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500"/>
                                        <p:tgtEl>
                                          <p:spTgt spid="14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2" dur="500"/>
                                        <p:tgtEl>
                                          <p:spTgt spid="14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4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14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6" dur="500"/>
                                        <p:tgtEl>
                                          <p:spTgt spid="14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500"/>
                                        <p:tgtEl>
                                          <p:spTgt spid="14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4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14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4" dur="500"/>
                                        <p:tgtEl>
                                          <p:spTgt spid="14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8" dur="500"/>
                                        <p:tgtEl>
                                          <p:spTgt spid="14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4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1000"/>
                                        <p:tgtEl>
                                          <p:spTgt spid="14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613" grpId="0" animBg="1" autoUpdateAnimBg="0"/>
      <p:bldP spid="148640" grpId="0" animBg="1" autoUpdateAnimBg="0"/>
      <p:bldP spid="148641" grpId="0" animBg="1" autoUpdateAnimBg="0"/>
      <p:bldP spid="148685" grpId="0" animBg="1" autoUpdateAnimBg="0"/>
      <p:bldP spid="148686" grpId="0" animBg="1" autoUpdateAnimBg="0"/>
      <p:bldP spid="148687" grpId="0" animBg="1" autoUpdateAnimBg="0"/>
      <p:bldP spid="148688" grpId="0" animBg="1" autoUpdateAnimBg="0"/>
      <p:bldP spid="148689" grpId="0" animBg="1" autoUpdateAnimBg="0"/>
      <p:bldP spid="148690" grpId="0" animBg="1" autoUpdateAnimBg="0"/>
      <p:bldP spid="148691" grpId="0" animBg="1" autoUpdateAnimBg="0"/>
      <p:bldP spid="149725" grpId="0"/>
      <p:bldP spid="149727" grpId="0"/>
      <p:bldP spid="149729" grpId="0"/>
      <p:bldP spid="149731" grpId="0"/>
      <p:bldP spid="149732" grpId="0"/>
      <p:bldP spid="149733" grpId="0"/>
      <p:bldP spid="149735" grpId="0"/>
      <p:bldP spid="149736" grpId="0"/>
      <p:bldP spid="149737" grpId="0"/>
      <p:bldP spid="149738" grpId="0"/>
      <p:bldP spid="149739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79" name="Group 3"/>
          <p:cNvGraphicFramePr>
            <a:graphicFrameLocks noGrp="1"/>
          </p:cNvGraphicFramePr>
          <p:nvPr/>
        </p:nvGraphicFramePr>
        <p:xfrm>
          <a:off x="323850" y="120650"/>
          <a:ext cx="8555038" cy="3968761"/>
        </p:xfrm>
        <a:graphic>
          <a:graphicData uri="http://schemas.openxmlformats.org/drawingml/2006/table">
            <a:tbl>
              <a:tblPr/>
              <a:tblGrid>
                <a:gridCol w="701675"/>
                <a:gridCol w="701675"/>
                <a:gridCol w="701675"/>
                <a:gridCol w="701675"/>
                <a:gridCol w="701675"/>
                <a:gridCol w="701675"/>
                <a:gridCol w="701675"/>
                <a:gridCol w="701675"/>
                <a:gridCol w="701675"/>
                <a:gridCol w="701675"/>
                <a:gridCol w="701675"/>
                <a:gridCol w="836613"/>
              </a:tblGrid>
              <a:tr h="340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字形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17997" marB="1799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17997" marB="179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2737" name="Text Box 161"/>
          <p:cNvSpPr txBox="1">
            <a:spLocks noChangeArrowheads="1"/>
          </p:cNvSpPr>
          <p:nvPr/>
        </p:nvSpPr>
        <p:spPr bwMode="auto">
          <a:xfrm>
            <a:off x="3267075" y="476250"/>
            <a:ext cx="460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993300"/>
                </a:solidFill>
              </a:rPr>
              <a:t>1         1	        1	     1	  1        1        0</a:t>
            </a:r>
          </a:p>
        </p:txBody>
      </p:sp>
      <p:sp>
        <p:nvSpPr>
          <p:cNvPr id="152738" name="Text Box 162"/>
          <p:cNvSpPr txBox="1">
            <a:spLocks noChangeArrowheads="1"/>
          </p:cNvSpPr>
          <p:nvPr/>
        </p:nvSpPr>
        <p:spPr bwMode="auto">
          <a:xfrm>
            <a:off x="3267075" y="836613"/>
            <a:ext cx="460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993300"/>
                </a:solidFill>
              </a:rPr>
              <a:t>0         1	        1	     0	  0        0        0</a:t>
            </a:r>
          </a:p>
        </p:txBody>
      </p:sp>
      <p:sp>
        <p:nvSpPr>
          <p:cNvPr id="152739" name="Text Box 163"/>
          <p:cNvSpPr txBox="1">
            <a:spLocks noChangeArrowheads="1"/>
          </p:cNvSpPr>
          <p:nvPr/>
        </p:nvSpPr>
        <p:spPr bwMode="auto">
          <a:xfrm>
            <a:off x="3267075" y="1233488"/>
            <a:ext cx="460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993300"/>
                </a:solidFill>
              </a:rPr>
              <a:t>1         1	        0	     1 	  1        0        1</a:t>
            </a:r>
          </a:p>
        </p:txBody>
      </p:sp>
      <p:sp>
        <p:nvSpPr>
          <p:cNvPr id="152740" name="Text Box 164"/>
          <p:cNvSpPr txBox="1">
            <a:spLocks noChangeArrowheads="1"/>
          </p:cNvSpPr>
          <p:nvPr/>
        </p:nvSpPr>
        <p:spPr bwMode="auto">
          <a:xfrm>
            <a:off x="3267075" y="1555750"/>
            <a:ext cx="460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993300"/>
                </a:solidFill>
              </a:rPr>
              <a:t>1         1	        1	     1	  0        0        1</a:t>
            </a:r>
          </a:p>
        </p:txBody>
      </p:sp>
      <p:sp>
        <p:nvSpPr>
          <p:cNvPr id="152741" name="Text Box 165"/>
          <p:cNvSpPr txBox="1">
            <a:spLocks noChangeArrowheads="1"/>
          </p:cNvSpPr>
          <p:nvPr/>
        </p:nvSpPr>
        <p:spPr bwMode="auto">
          <a:xfrm>
            <a:off x="3267075" y="1952625"/>
            <a:ext cx="460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993300"/>
                </a:solidFill>
              </a:rPr>
              <a:t>0         1	        1	     0	  0        1        1</a:t>
            </a:r>
          </a:p>
        </p:txBody>
      </p:sp>
      <p:sp>
        <p:nvSpPr>
          <p:cNvPr id="152742" name="Text Box 166"/>
          <p:cNvSpPr txBox="1">
            <a:spLocks noChangeArrowheads="1"/>
          </p:cNvSpPr>
          <p:nvPr/>
        </p:nvSpPr>
        <p:spPr bwMode="auto">
          <a:xfrm>
            <a:off x="3267075" y="2312988"/>
            <a:ext cx="460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993300"/>
                </a:solidFill>
              </a:rPr>
              <a:t>1         0	        1	     1	  0        1        1</a:t>
            </a:r>
          </a:p>
        </p:txBody>
      </p:sp>
      <p:sp>
        <p:nvSpPr>
          <p:cNvPr id="152743" name="Text Box 167"/>
          <p:cNvSpPr txBox="1">
            <a:spLocks noChangeArrowheads="1"/>
          </p:cNvSpPr>
          <p:nvPr/>
        </p:nvSpPr>
        <p:spPr bwMode="auto">
          <a:xfrm>
            <a:off x="3267075" y="2636838"/>
            <a:ext cx="460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993300"/>
                </a:solidFill>
              </a:rPr>
              <a:t>0         0	        1	     1	  1        1        1</a:t>
            </a:r>
          </a:p>
        </p:txBody>
      </p:sp>
      <p:sp>
        <p:nvSpPr>
          <p:cNvPr id="152744" name="Text Box 168"/>
          <p:cNvSpPr txBox="1">
            <a:spLocks noChangeArrowheads="1"/>
          </p:cNvSpPr>
          <p:nvPr/>
        </p:nvSpPr>
        <p:spPr bwMode="auto">
          <a:xfrm>
            <a:off x="3267075" y="2997200"/>
            <a:ext cx="460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993300"/>
                </a:solidFill>
              </a:rPr>
              <a:t>1         1	        1	     0	  0        0        0</a:t>
            </a:r>
          </a:p>
        </p:txBody>
      </p:sp>
      <p:sp>
        <p:nvSpPr>
          <p:cNvPr id="152745" name="Text Box 169"/>
          <p:cNvSpPr txBox="1">
            <a:spLocks noChangeArrowheads="1"/>
          </p:cNvSpPr>
          <p:nvPr/>
        </p:nvSpPr>
        <p:spPr bwMode="auto">
          <a:xfrm>
            <a:off x="3267075" y="3355975"/>
            <a:ext cx="460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993300"/>
                </a:solidFill>
              </a:rPr>
              <a:t>1         1	        1	     1	  1        1        1</a:t>
            </a:r>
          </a:p>
        </p:txBody>
      </p:sp>
      <p:sp>
        <p:nvSpPr>
          <p:cNvPr id="152746" name="Text Box 170"/>
          <p:cNvSpPr txBox="1">
            <a:spLocks noChangeArrowheads="1"/>
          </p:cNvSpPr>
          <p:nvPr/>
        </p:nvSpPr>
        <p:spPr bwMode="auto">
          <a:xfrm>
            <a:off x="3287713" y="3752850"/>
            <a:ext cx="4608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993300"/>
                </a:solidFill>
              </a:rPr>
              <a:t>1         1	        1	     0	  0        1        1</a:t>
            </a:r>
          </a:p>
        </p:txBody>
      </p:sp>
      <p:graphicFrame>
        <p:nvGraphicFramePr>
          <p:cNvPr id="152752" name="Object 176"/>
          <p:cNvGraphicFramePr>
            <a:graphicFrameLocks noChangeAspect="1"/>
          </p:cNvGraphicFramePr>
          <p:nvPr/>
        </p:nvGraphicFramePr>
        <p:xfrm>
          <a:off x="1206500" y="4703763"/>
          <a:ext cx="29940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2" name="公式" r:id="rId3" imgW="1688367" imgH="253890" progId="Equation.3">
                  <p:embed/>
                </p:oleObj>
              </mc:Choice>
              <mc:Fallback>
                <p:oleObj name="公式" r:id="rId3" imgW="1688367" imgH="253890" progId="Equation.3">
                  <p:embed/>
                  <p:pic>
                    <p:nvPicPr>
                      <p:cNvPr id="0" name="Object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4703763"/>
                        <a:ext cx="29940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756" name="Object 180"/>
          <p:cNvGraphicFramePr>
            <a:graphicFrameLocks noChangeAspect="1"/>
          </p:cNvGraphicFramePr>
          <p:nvPr/>
        </p:nvGraphicFramePr>
        <p:xfrm>
          <a:off x="5435600" y="5235575"/>
          <a:ext cx="31686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3" name="公式" r:id="rId5" imgW="1739900" imgH="508000" progId="Equation.3">
                  <p:embed/>
                </p:oleObj>
              </mc:Choice>
              <mc:Fallback>
                <p:oleObj name="公式" r:id="rId5" imgW="1739900" imgH="508000" progId="Equation.3">
                  <p:embed/>
                  <p:pic>
                    <p:nvPicPr>
                      <p:cNvPr id="0" name="Object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235575"/>
                        <a:ext cx="31686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758" name="Object 182"/>
          <p:cNvGraphicFramePr>
            <a:graphicFrameLocks noChangeAspect="1"/>
          </p:cNvGraphicFramePr>
          <p:nvPr/>
        </p:nvGraphicFramePr>
        <p:xfrm>
          <a:off x="1189038" y="5153025"/>
          <a:ext cx="3743325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4" name="公式" r:id="rId7" imgW="1943100" imgH="673100" progId="Equation.3">
                  <p:embed/>
                </p:oleObj>
              </mc:Choice>
              <mc:Fallback>
                <p:oleObj name="公式" r:id="rId7" imgW="1943100" imgH="673100" progId="Equation.3">
                  <p:embed/>
                  <p:pic>
                    <p:nvPicPr>
                      <p:cNvPr id="0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5153025"/>
                        <a:ext cx="3743325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759" name="Object 183"/>
          <p:cNvGraphicFramePr>
            <a:graphicFrameLocks noChangeAspect="1"/>
          </p:cNvGraphicFramePr>
          <p:nvPr/>
        </p:nvGraphicFramePr>
        <p:xfrm>
          <a:off x="5435600" y="4803775"/>
          <a:ext cx="18351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5" name="公式" r:id="rId9" imgW="1040948" imgH="253890" progId="Equation.3">
                  <p:embed/>
                </p:oleObj>
              </mc:Choice>
              <mc:Fallback>
                <p:oleObj name="公式" r:id="rId9" imgW="1040948" imgH="253890" progId="Equation.3">
                  <p:embed/>
                  <p:pic>
                    <p:nvPicPr>
                      <p:cNvPr id="0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803775"/>
                        <a:ext cx="18351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760" name="Text Box 184"/>
          <p:cNvSpPr txBox="1">
            <a:spLocks noChangeArrowheads="1"/>
          </p:cNvSpPr>
          <p:nvPr/>
        </p:nvSpPr>
        <p:spPr bwMode="auto">
          <a:xfrm>
            <a:off x="207963" y="4940300"/>
            <a:ext cx="619125" cy="1382713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函数式</a:t>
            </a:r>
          </a:p>
        </p:txBody>
      </p:sp>
      <p:sp>
        <p:nvSpPr>
          <p:cNvPr id="152761" name="AutoShape 185"/>
          <p:cNvSpPr>
            <a:spLocks noChangeArrowheads="1"/>
          </p:cNvSpPr>
          <p:nvPr/>
        </p:nvSpPr>
        <p:spPr bwMode="auto">
          <a:xfrm>
            <a:off x="4211638" y="4149725"/>
            <a:ext cx="792162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5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2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2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737" grpId="0"/>
      <p:bldP spid="152738" grpId="0"/>
      <p:bldP spid="152739" grpId="0"/>
      <p:bldP spid="152740" grpId="0"/>
      <p:bldP spid="152741" grpId="0"/>
      <p:bldP spid="152742" grpId="0"/>
      <p:bldP spid="152743" grpId="0"/>
      <p:bldP spid="152744" grpId="0"/>
      <p:bldP spid="152745" grpId="0"/>
      <p:bldP spid="152746" grpId="0"/>
      <p:bldP spid="152760" grpId="0" animBg="1" autoUpdateAnimBg="0"/>
      <p:bldP spid="1527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03" name="Object 3"/>
          <p:cNvGraphicFramePr>
            <a:graphicFrameLocks noChangeAspect="1"/>
          </p:cNvGraphicFramePr>
          <p:nvPr/>
        </p:nvGraphicFramePr>
        <p:xfrm>
          <a:off x="1350963" y="404813"/>
          <a:ext cx="31496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公式" r:id="rId3" imgW="1688367" imgH="253890" progId="Equation.3">
                  <p:embed/>
                </p:oleObj>
              </mc:Choice>
              <mc:Fallback>
                <p:oleObj name="公式" r:id="rId3" imgW="1688367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404813"/>
                        <a:ext cx="3149600" cy="471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4" name="Object 4"/>
          <p:cNvGraphicFramePr>
            <a:graphicFrameLocks noChangeAspect="1"/>
          </p:cNvGraphicFramePr>
          <p:nvPr/>
        </p:nvGraphicFramePr>
        <p:xfrm>
          <a:off x="5580063" y="908050"/>
          <a:ext cx="31686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公式" r:id="rId5" imgW="1739900" imgH="508000" progId="Equation.3">
                  <p:embed/>
                </p:oleObj>
              </mc:Choice>
              <mc:Fallback>
                <p:oleObj name="公式" r:id="rId5" imgW="17399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908050"/>
                        <a:ext cx="3168650" cy="9286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1333500" y="825500"/>
          <a:ext cx="3743325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公式" r:id="rId7" imgW="1943100" imgH="673100" progId="Equation.3">
                  <p:embed/>
                </p:oleObj>
              </mc:Choice>
              <mc:Fallback>
                <p:oleObj name="公式" r:id="rId7" imgW="1943100" imgH="673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825500"/>
                        <a:ext cx="3743325" cy="1300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6" name="Object 6"/>
          <p:cNvGraphicFramePr>
            <a:graphicFrameLocks noChangeAspect="1"/>
          </p:cNvGraphicFramePr>
          <p:nvPr/>
        </p:nvGraphicFramePr>
        <p:xfrm>
          <a:off x="5580063" y="449263"/>
          <a:ext cx="194468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公式" r:id="rId9" imgW="1040948" imgH="253890" progId="Equation.3">
                  <p:embed/>
                </p:oleObj>
              </mc:Choice>
              <mc:Fallback>
                <p:oleObj name="公式" r:id="rId9" imgW="1040948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49263"/>
                        <a:ext cx="1944687" cy="474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352425" y="612775"/>
            <a:ext cx="619125" cy="1382713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函数式</a:t>
            </a:r>
          </a:p>
        </p:txBody>
      </p:sp>
      <p:sp>
        <p:nvSpPr>
          <p:cNvPr id="153608" name="AutoShape 8"/>
          <p:cNvSpPr>
            <a:spLocks noChangeArrowheads="1"/>
          </p:cNvSpPr>
          <p:nvPr/>
        </p:nvSpPr>
        <p:spPr bwMode="auto">
          <a:xfrm>
            <a:off x="3995738" y="2133600"/>
            <a:ext cx="792162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pic>
        <p:nvPicPr>
          <p:cNvPr id="153609" name="Picture 9" descr="2-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586038"/>
            <a:ext cx="48260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395288" y="3573463"/>
            <a:ext cx="619125" cy="1382712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逻辑图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7" grpId="0" animBg="1" autoUpdateAnimBg="0"/>
      <p:bldP spid="153608" grpId="0" animBg="1"/>
      <p:bldP spid="153610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344488" y="1682750"/>
            <a:ext cx="1265237" cy="528638"/>
          </a:xfrm>
          <a:prstGeom prst="rect">
            <a:avLst/>
          </a:prstGeom>
          <a:solidFill>
            <a:srgbClr val="CCFFFF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共阳极</a:t>
            </a:r>
          </a:p>
        </p:txBody>
      </p:sp>
      <p:grpSp>
        <p:nvGrpSpPr>
          <p:cNvPr id="158724" name="Group 4"/>
          <p:cNvGrpSpPr>
            <a:grpSpLocks/>
          </p:cNvGrpSpPr>
          <p:nvPr/>
        </p:nvGrpSpPr>
        <p:grpSpPr bwMode="auto">
          <a:xfrm>
            <a:off x="279400" y="2228850"/>
            <a:ext cx="3181350" cy="2368550"/>
            <a:chOff x="414" y="2335"/>
            <a:chExt cx="2004" cy="1492"/>
          </a:xfrm>
        </p:grpSpPr>
        <p:grpSp>
          <p:nvGrpSpPr>
            <p:cNvPr id="40131" name="Group 5"/>
            <p:cNvGrpSpPr>
              <a:grpSpLocks/>
            </p:cNvGrpSpPr>
            <p:nvPr/>
          </p:nvGrpSpPr>
          <p:grpSpPr bwMode="auto">
            <a:xfrm>
              <a:off x="414" y="2704"/>
              <a:ext cx="346" cy="982"/>
              <a:chOff x="414" y="2704"/>
              <a:chExt cx="346" cy="982"/>
            </a:xfrm>
          </p:grpSpPr>
          <p:sp>
            <p:nvSpPr>
              <p:cNvPr id="40202" name="Line 6"/>
              <p:cNvSpPr>
                <a:spLocks noChangeShapeType="1"/>
              </p:cNvSpPr>
              <p:nvPr/>
            </p:nvSpPr>
            <p:spPr bwMode="auto">
              <a:xfrm flipH="1">
                <a:off x="512" y="2704"/>
                <a:ext cx="0" cy="696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203" name="Oval 7"/>
              <p:cNvSpPr>
                <a:spLocks noChangeArrowheads="1"/>
              </p:cNvSpPr>
              <p:nvPr/>
            </p:nvSpPr>
            <p:spPr bwMode="auto">
              <a:xfrm>
                <a:off x="484" y="3400"/>
                <a:ext cx="56" cy="56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204" name="Line 8"/>
              <p:cNvSpPr>
                <a:spLocks noChangeShapeType="1"/>
              </p:cNvSpPr>
              <p:nvPr/>
            </p:nvSpPr>
            <p:spPr bwMode="auto">
              <a:xfrm>
                <a:off x="432" y="2992"/>
                <a:ext cx="172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205" name="Line 9"/>
              <p:cNvSpPr>
                <a:spLocks noChangeShapeType="1"/>
              </p:cNvSpPr>
              <p:nvPr/>
            </p:nvSpPr>
            <p:spPr bwMode="auto">
              <a:xfrm flipH="1" flipV="1">
                <a:off x="428" y="2992"/>
                <a:ext cx="84" cy="152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206" name="Line 10"/>
              <p:cNvSpPr>
                <a:spLocks noChangeShapeType="1"/>
              </p:cNvSpPr>
              <p:nvPr/>
            </p:nvSpPr>
            <p:spPr bwMode="auto">
              <a:xfrm flipH="1">
                <a:off x="512" y="2988"/>
                <a:ext cx="84" cy="156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207" name="Line 11"/>
              <p:cNvSpPr>
                <a:spLocks noChangeShapeType="1"/>
              </p:cNvSpPr>
              <p:nvPr/>
            </p:nvSpPr>
            <p:spPr bwMode="auto">
              <a:xfrm flipV="1">
                <a:off x="440" y="3144"/>
                <a:ext cx="144" cy="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208" name="Line 12"/>
              <p:cNvSpPr>
                <a:spLocks noChangeShapeType="1"/>
              </p:cNvSpPr>
              <p:nvPr/>
            </p:nvSpPr>
            <p:spPr bwMode="auto">
              <a:xfrm>
                <a:off x="568" y="3212"/>
                <a:ext cx="128" cy="124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209" name="Line 13"/>
              <p:cNvSpPr>
                <a:spLocks noChangeShapeType="1"/>
              </p:cNvSpPr>
              <p:nvPr/>
            </p:nvSpPr>
            <p:spPr bwMode="auto">
              <a:xfrm>
                <a:off x="632" y="3188"/>
                <a:ext cx="128" cy="124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210" name="Text Box 14"/>
              <p:cNvSpPr txBox="1">
                <a:spLocks noChangeArrowheads="1"/>
              </p:cNvSpPr>
              <p:nvPr/>
            </p:nvSpPr>
            <p:spPr bwMode="auto">
              <a:xfrm>
                <a:off x="414" y="339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rgbClr val="FF0066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40132" name="Group 15"/>
            <p:cNvGrpSpPr>
              <a:grpSpLocks/>
            </p:cNvGrpSpPr>
            <p:nvPr/>
          </p:nvGrpSpPr>
          <p:grpSpPr bwMode="auto">
            <a:xfrm>
              <a:off x="690" y="2704"/>
              <a:ext cx="346" cy="982"/>
              <a:chOff x="414" y="2704"/>
              <a:chExt cx="346" cy="982"/>
            </a:xfrm>
          </p:grpSpPr>
          <p:sp>
            <p:nvSpPr>
              <p:cNvPr id="40193" name="Line 16"/>
              <p:cNvSpPr>
                <a:spLocks noChangeShapeType="1"/>
              </p:cNvSpPr>
              <p:nvPr/>
            </p:nvSpPr>
            <p:spPr bwMode="auto">
              <a:xfrm flipH="1">
                <a:off x="512" y="2704"/>
                <a:ext cx="0" cy="696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94" name="Oval 17"/>
              <p:cNvSpPr>
                <a:spLocks noChangeArrowheads="1"/>
              </p:cNvSpPr>
              <p:nvPr/>
            </p:nvSpPr>
            <p:spPr bwMode="auto">
              <a:xfrm>
                <a:off x="484" y="3400"/>
                <a:ext cx="56" cy="56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195" name="Line 18"/>
              <p:cNvSpPr>
                <a:spLocks noChangeShapeType="1"/>
              </p:cNvSpPr>
              <p:nvPr/>
            </p:nvSpPr>
            <p:spPr bwMode="auto">
              <a:xfrm>
                <a:off x="432" y="2992"/>
                <a:ext cx="172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96" name="Line 19"/>
              <p:cNvSpPr>
                <a:spLocks noChangeShapeType="1"/>
              </p:cNvSpPr>
              <p:nvPr/>
            </p:nvSpPr>
            <p:spPr bwMode="auto">
              <a:xfrm flipH="1" flipV="1">
                <a:off x="428" y="2992"/>
                <a:ext cx="84" cy="152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97" name="Line 20"/>
              <p:cNvSpPr>
                <a:spLocks noChangeShapeType="1"/>
              </p:cNvSpPr>
              <p:nvPr/>
            </p:nvSpPr>
            <p:spPr bwMode="auto">
              <a:xfrm flipH="1">
                <a:off x="512" y="2988"/>
                <a:ext cx="84" cy="156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98" name="Line 21"/>
              <p:cNvSpPr>
                <a:spLocks noChangeShapeType="1"/>
              </p:cNvSpPr>
              <p:nvPr/>
            </p:nvSpPr>
            <p:spPr bwMode="auto">
              <a:xfrm flipV="1">
                <a:off x="440" y="3144"/>
                <a:ext cx="144" cy="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99" name="Line 22"/>
              <p:cNvSpPr>
                <a:spLocks noChangeShapeType="1"/>
              </p:cNvSpPr>
              <p:nvPr/>
            </p:nvSpPr>
            <p:spPr bwMode="auto">
              <a:xfrm>
                <a:off x="568" y="3212"/>
                <a:ext cx="128" cy="124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200" name="Line 23"/>
              <p:cNvSpPr>
                <a:spLocks noChangeShapeType="1"/>
              </p:cNvSpPr>
              <p:nvPr/>
            </p:nvSpPr>
            <p:spPr bwMode="auto">
              <a:xfrm>
                <a:off x="632" y="3188"/>
                <a:ext cx="128" cy="124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201" name="Text Box 24"/>
              <p:cNvSpPr txBox="1">
                <a:spLocks noChangeArrowheads="1"/>
              </p:cNvSpPr>
              <p:nvPr/>
            </p:nvSpPr>
            <p:spPr bwMode="auto">
              <a:xfrm>
                <a:off x="414" y="339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rgbClr val="FF0066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40133" name="Group 25"/>
            <p:cNvGrpSpPr>
              <a:grpSpLocks/>
            </p:cNvGrpSpPr>
            <p:nvPr/>
          </p:nvGrpSpPr>
          <p:grpSpPr bwMode="auto">
            <a:xfrm>
              <a:off x="966" y="2704"/>
              <a:ext cx="346" cy="982"/>
              <a:chOff x="414" y="2704"/>
              <a:chExt cx="346" cy="982"/>
            </a:xfrm>
          </p:grpSpPr>
          <p:sp>
            <p:nvSpPr>
              <p:cNvPr id="40184" name="Line 26"/>
              <p:cNvSpPr>
                <a:spLocks noChangeShapeType="1"/>
              </p:cNvSpPr>
              <p:nvPr/>
            </p:nvSpPr>
            <p:spPr bwMode="auto">
              <a:xfrm flipH="1">
                <a:off x="512" y="2704"/>
                <a:ext cx="0" cy="696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85" name="Oval 27"/>
              <p:cNvSpPr>
                <a:spLocks noChangeArrowheads="1"/>
              </p:cNvSpPr>
              <p:nvPr/>
            </p:nvSpPr>
            <p:spPr bwMode="auto">
              <a:xfrm>
                <a:off x="484" y="3400"/>
                <a:ext cx="56" cy="56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186" name="Line 28"/>
              <p:cNvSpPr>
                <a:spLocks noChangeShapeType="1"/>
              </p:cNvSpPr>
              <p:nvPr/>
            </p:nvSpPr>
            <p:spPr bwMode="auto">
              <a:xfrm>
                <a:off x="432" y="2992"/>
                <a:ext cx="172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87" name="Line 29"/>
              <p:cNvSpPr>
                <a:spLocks noChangeShapeType="1"/>
              </p:cNvSpPr>
              <p:nvPr/>
            </p:nvSpPr>
            <p:spPr bwMode="auto">
              <a:xfrm flipH="1" flipV="1">
                <a:off x="428" y="2992"/>
                <a:ext cx="84" cy="152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88" name="Line 30"/>
              <p:cNvSpPr>
                <a:spLocks noChangeShapeType="1"/>
              </p:cNvSpPr>
              <p:nvPr/>
            </p:nvSpPr>
            <p:spPr bwMode="auto">
              <a:xfrm flipH="1">
                <a:off x="512" y="2988"/>
                <a:ext cx="84" cy="156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89" name="Line 31"/>
              <p:cNvSpPr>
                <a:spLocks noChangeShapeType="1"/>
              </p:cNvSpPr>
              <p:nvPr/>
            </p:nvSpPr>
            <p:spPr bwMode="auto">
              <a:xfrm flipV="1">
                <a:off x="440" y="3144"/>
                <a:ext cx="144" cy="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90" name="Line 32"/>
              <p:cNvSpPr>
                <a:spLocks noChangeShapeType="1"/>
              </p:cNvSpPr>
              <p:nvPr/>
            </p:nvSpPr>
            <p:spPr bwMode="auto">
              <a:xfrm>
                <a:off x="568" y="3212"/>
                <a:ext cx="128" cy="124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91" name="Line 33"/>
              <p:cNvSpPr>
                <a:spLocks noChangeShapeType="1"/>
              </p:cNvSpPr>
              <p:nvPr/>
            </p:nvSpPr>
            <p:spPr bwMode="auto">
              <a:xfrm>
                <a:off x="632" y="3188"/>
                <a:ext cx="128" cy="124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92" name="Text Box 34"/>
              <p:cNvSpPr txBox="1">
                <a:spLocks noChangeArrowheads="1"/>
              </p:cNvSpPr>
              <p:nvPr/>
            </p:nvSpPr>
            <p:spPr bwMode="auto">
              <a:xfrm>
                <a:off x="414" y="3398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rgbClr val="FF0066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40134" name="Group 35"/>
            <p:cNvGrpSpPr>
              <a:grpSpLocks/>
            </p:cNvGrpSpPr>
            <p:nvPr/>
          </p:nvGrpSpPr>
          <p:grpSpPr bwMode="auto">
            <a:xfrm>
              <a:off x="1242" y="2704"/>
              <a:ext cx="346" cy="982"/>
              <a:chOff x="414" y="2704"/>
              <a:chExt cx="346" cy="982"/>
            </a:xfrm>
          </p:grpSpPr>
          <p:sp>
            <p:nvSpPr>
              <p:cNvPr id="40175" name="Line 36"/>
              <p:cNvSpPr>
                <a:spLocks noChangeShapeType="1"/>
              </p:cNvSpPr>
              <p:nvPr/>
            </p:nvSpPr>
            <p:spPr bwMode="auto">
              <a:xfrm flipH="1">
                <a:off x="512" y="2704"/>
                <a:ext cx="0" cy="696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76" name="Oval 37"/>
              <p:cNvSpPr>
                <a:spLocks noChangeArrowheads="1"/>
              </p:cNvSpPr>
              <p:nvPr/>
            </p:nvSpPr>
            <p:spPr bwMode="auto">
              <a:xfrm>
                <a:off x="484" y="3400"/>
                <a:ext cx="56" cy="56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177" name="Line 38"/>
              <p:cNvSpPr>
                <a:spLocks noChangeShapeType="1"/>
              </p:cNvSpPr>
              <p:nvPr/>
            </p:nvSpPr>
            <p:spPr bwMode="auto">
              <a:xfrm>
                <a:off x="432" y="2992"/>
                <a:ext cx="172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78" name="Line 39"/>
              <p:cNvSpPr>
                <a:spLocks noChangeShapeType="1"/>
              </p:cNvSpPr>
              <p:nvPr/>
            </p:nvSpPr>
            <p:spPr bwMode="auto">
              <a:xfrm flipH="1" flipV="1">
                <a:off x="428" y="2992"/>
                <a:ext cx="84" cy="152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79" name="Line 40"/>
              <p:cNvSpPr>
                <a:spLocks noChangeShapeType="1"/>
              </p:cNvSpPr>
              <p:nvPr/>
            </p:nvSpPr>
            <p:spPr bwMode="auto">
              <a:xfrm flipH="1">
                <a:off x="512" y="2988"/>
                <a:ext cx="84" cy="156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80" name="Line 41"/>
              <p:cNvSpPr>
                <a:spLocks noChangeShapeType="1"/>
              </p:cNvSpPr>
              <p:nvPr/>
            </p:nvSpPr>
            <p:spPr bwMode="auto">
              <a:xfrm flipV="1">
                <a:off x="440" y="3144"/>
                <a:ext cx="144" cy="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81" name="Line 42"/>
              <p:cNvSpPr>
                <a:spLocks noChangeShapeType="1"/>
              </p:cNvSpPr>
              <p:nvPr/>
            </p:nvSpPr>
            <p:spPr bwMode="auto">
              <a:xfrm>
                <a:off x="568" y="3212"/>
                <a:ext cx="128" cy="124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82" name="Line 43"/>
              <p:cNvSpPr>
                <a:spLocks noChangeShapeType="1"/>
              </p:cNvSpPr>
              <p:nvPr/>
            </p:nvSpPr>
            <p:spPr bwMode="auto">
              <a:xfrm>
                <a:off x="632" y="3188"/>
                <a:ext cx="128" cy="124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83" name="Text Box 44"/>
              <p:cNvSpPr txBox="1">
                <a:spLocks noChangeArrowheads="1"/>
              </p:cNvSpPr>
              <p:nvPr/>
            </p:nvSpPr>
            <p:spPr bwMode="auto">
              <a:xfrm>
                <a:off x="414" y="339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rgbClr val="FF0066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40135" name="Group 45"/>
            <p:cNvGrpSpPr>
              <a:grpSpLocks/>
            </p:cNvGrpSpPr>
            <p:nvPr/>
          </p:nvGrpSpPr>
          <p:grpSpPr bwMode="auto">
            <a:xfrm>
              <a:off x="1518" y="2704"/>
              <a:ext cx="346" cy="982"/>
              <a:chOff x="414" y="2704"/>
              <a:chExt cx="346" cy="982"/>
            </a:xfrm>
          </p:grpSpPr>
          <p:sp>
            <p:nvSpPr>
              <p:cNvPr id="40166" name="Line 46"/>
              <p:cNvSpPr>
                <a:spLocks noChangeShapeType="1"/>
              </p:cNvSpPr>
              <p:nvPr/>
            </p:nvSpPr>
            <p:spPr bwMode="auto">
              <a:xfrm flipH="1">
                <a:off x="512" y="2704"/>
                <a:ext cx="0" cy="696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67" name="Oval 47"/>
              <p:cNvSpPr>
                <a:spLocks noChangeArrowheads="1"/>
              </p:cNvSpPr>
              <p:nvPr/>
            </p:nvSpPr>
            <p:spPr bwMode="auto">
              <a:xfrm>
                <a:off x="484" y="3400"/>
                <a:ext cx="56" cy="56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168" name="Line 48"/>
              <p:cNvSpPr>
                <a:spLocks noChangeShapeType="1"/>
              </p:cNvSpPr>
              <p:nvPr/>
            </p:nvSpPr>
            <p:spPr bwMode="auto">
              <a:xfrm>
                <a:off x="432" y="2992"/>
                <a:ext cx="172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69" name="Line 49"/>
              <p:cNvSpPr>
                <a:spLocks noChangeShapeType="1"/>
              </p:cNvSpPr>
              <p:nvPr/>
            </p:nvSpPr>
            <p:spPr bwMode="auto">
              <a:xfrm flipH="1" flipV="1">
                <a:off x="428" y="2992"/>
                <a:ext cx="84" cy="152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70" name="Line 50"/>
              <p:cNvSpPr>
                <a:spLocks noChangeShapeType="1"/>
              </p:cNvSpPr>
              <p:nvPr/>
            </p:nvSpPr>
            <p:spPr bwMode="auto">
              <a:xfrm flipH="1">
                <a:off x="512" y="2988"/>
                <a:ext cx="84" cy="156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71" name="Line 51"/>
              <p:cNvSpPr>
                <a:spLocks noChangeShapeType="1"/>
              </p:cNvSpPr>
              <p:nvPr/>
            </p:nvSpPr>
            <p:spPr bwMode="auto">
              <a:xfrm flipV="1">
                <a:off x="440" y="3144"/>
                <a:ext cx="144" cy="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72" name="Line 52"/>
              <p:cNvSpPr>
                <a:spLocks noChangeShapeType="1"/>
              </p:cNvSpPr>
              <p:nvPr/>
            </p:nvSpPr>
            <p:spPr bwMode="auto">
              <a:xfrm>
                <a:off x="568" y="3212"/>
                <a:ext cx="128" cy="124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73" name="Line 53"/>
              <p:cNvSpPr>
                <a:spLocks noChangeShapeType="1"/>
              </p:cNvSpPr>
              <p:nvPr/>
            </p:nvSpPr>
            <p:spPr bwMode="auto">
              <a:xfrm>
                <a:off x="632" y="3188"/>
                <a:ext cx="128" cy="124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74" name="Text Box 54"/>
              <p:cNvSpPr txBox="1">
                <a:spLocks noChangeArrowheads="1"/>
              </p:cNvSpPr>
              <p:nvPr/>
            </p:nvSpPr>
            <p:spPr bwMode="auto">
              <a:xfrm>
                <a:off x="414" y="3398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rgbClr val="FF0066"/>
                    </a:solidFill>
                    <a:latin typeface="Times New Roman" pitchFamily="18" charset="0"/>
                  </a:rPr>
                  <a:t>e</a:t>
                </a:r>
              </a:p>
            </p:txBody>
          </p:sp>
        </p:grpSp>
        <p:grpSp>
          <p:nvGrpSpPr>
            <p:cNvPr id="40136" name="Group 55"/>
            <p:cNvGrpSpPr>
              <a:grpSpLocks/>
            </p:cNvGrpSpPr>
            <p:nvPr/>
          </p:nvGrpSpPr>
          <p:grpSpPr bwMode="auto">
            <a:xfrm>
              <a:off x="1794" y="2704"/>
              <a:ext cx="346" cy="982"/>
              <a:chOff x="414" y="2704"/>
              <a:chExt cx="346" cy="982"/>
            </a:xfrm>
          </p:grpSpPr>
          <p:sp>
            <p:nvSpPr>
              <p:cNvPr id="40157" name="Line 56"/>
              <p:cNvSpPr>
                <a:spLocks noChangeShapeType="1"/>
              </p:cNvSpPr>
              <p:nvPr/>
            </p:nvSpPr>
            <p:spPr bwMode="auto">
              <a:xfrm flipH="1">
                <a:off x="512" y="2704"/>
                <a:ext cx="0" cy="696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58" name="Oval 57"/>
              <p:cNvSpPr>
                <a:spLocks noChangeArrowheads="1"/>
              </p:cNvSpPr>
              <p:nvPr/>
            </p:nvSpPr>
            <p:spPr bwMode="auto">
              <a:xfrm>
                <a:off x="484" y="3400"/>
                <a:ext cx="56" cy="56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159" name="Line 58"/>
              <p:cNvSpPr>
                <a:spLocks noChangeShapeType="1"/>
              </p:cNvSpPr>
              <p:nvPr/>
            </p:nvSpPr>
            <p:spPr bwMode="auto">
              <a:xfrm>
                <a:off x="432" y="2992"/>
                <a:ext cx="172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60" name="Line 59"/>
              <p:cNvSpPr>
                <a:spLocks noChangeShapeType="1"/>
              </p:cNvSpPr>
              <p:nvPr/>
            </p:nvSpPr>
            <p:spPr bwMode="auto">
              <a:xfrm flipH="1" flipV="1">
                <a:off x="428" y="2992"/>
                <a:ext cx="84" cy="152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61" name="Line 60"/>
              <p:cNvSpPr>
                <a:spLocks noChangeShapeType="1"/>
              </p:cNvSpPr>
              <p:nvPr/>
            </p:nvSpPr>
            <p:spPr bwMode="auto">
              <a:xfrm flipH="1">
                <a:off x="512" y="2988"/>
                <a:ext cx="84" cy="156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62" name="Line 61"/>
              <p:cNvSpPr>
                <a:spLocks noChangeShapeType="1"/>
              </p:cNvSpPr>
              <p:nvPr/>
            </p:nvSpPr>
            <p:spPr bwMode="auto">
              <a:xfrm flipV="1">
                <a:off x="440" y="3144"/>
                <a:ext cx="144" cy="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63" name="Line 62"/>
              <p:cNvSpPr>
                <a:spLocks noChangeShapeType="1"/>
              </p:cNvSpPr>
              <p:nvPr/>
            </p:nvSpPr>
            <p:spPr bwMode="auto">
              <a:xfrm>
                <a:off x="568" y="3212"/>
                <a:ext cx="128" cy="124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64" name="Line 63"/>
              <p:cNvSpPr>
                <a:spLocks noChangeShapeType="1"/>
              </p:cNvSpPr>
              <p:nvPr/>
            </p:nvSpPr>
            <p:spPr bwMode="auto">
              <a:xfrm>
                <a:off x="632" y="3188"/>
                <a:ext cx="128" cy="124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65" name="Text Box 64"/>
              <p:cNvSpPr txBox="1">
                <a:spLocks noChangeArrowheads="1"/>
              </p:cNvSpPr>
              <p:nvPr/>
            </p:nvSpPr>
            <p:spPr bwMode="auto">
              <a:xfrm>
                <a:off x="414" y="3398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rgbClr val="FF0066"/>
                    </a:solidFill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40137" name="Line 65"/>
            <p:cNvSpPr>
              <a:spLocks noChangeShapeType="1"/>
            </p:cNvSpPr>
            <p:nvPr/>
          </p:nvSpPr>
          <p:spPr bwMode="auto">
            <a:xfrm>
              <a:off x="2168" y="2704"/>
              <a:ext cx="1" cy="102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38" name="Oval 66"/>
            <p:cNvSpPr>
              <a:spLocks noChangeArrowheads="1"/>
            </p:cNvSpPr>
            <p:nvPr/>
          </p:nvSpPr>
          <p:spPr bwMode="auto">
            <a:xfrm>
              <a:off x="2143" y="3724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9" name="Line 67"/>
            <p:cNvSpPr>
              <a:spLocks noChangeShapeType="1"/>
            </p:cNvSpPr>
            <p:nvPr/>
          </p:nvSpPr>
          <p:spPr bwMode="auto">
            <a:xfrm>
              <a:off x="2088" y="2992"/>
              <a:ext cx="17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0" name="Line 68"/>
            <p:cNvSpPr>
              <a:spLocks noChangeShapeType="1"/>
            </p:cNvSpPr>
            <p:nvPr/>
          </p:nvSpPr>
          <p:spPr bwMode="auto">
            <a:xfrm flipH="1" flipV="1">
              <a:off x="2084" y="2992"/>
              <a:ext cx="84" cy="15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1" name="Line 69"/>
            <p:cNvSpPr>
              <a:spLocks noChangeShapeType="1"/>
            </p:cNvSpPr>
            <p:nvPr/>
          </p:nvSpPr>
          <p:spPr bwMode="auto">
            <a:xfrm flipH="1">
              <a:off x="2168" y="2988"/>
              <a:ext cx="84" cy="15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2" name="Line 70"/>
            <p:cNvSpPr>
              <a:spLocks noChangeShapeType="1"/>
            </p:cNvSpPr>
            <p:nvPr/>
          </p:nvSpPr>
          <p:spPr bwMode="auto">
            <a:xfrm flipV="1">
              <a:off x="2096" y="3144"/>
              <a:ext cx="144" cy="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3" name="Line 71"/>
            <p:cNvSpPr>
              <a:spLocks noChangeShapeType="1"/>
            </p:cNvSpPr>
            <p:nvPr/>
          </p:nvSpPr>
          <p:spPr bwMode="auto">
            <a:xfrm>
              <a:off x="2224" y="3212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4" name="Line 72"/>
            <p:cNvSpPr>
              <a:spLocks noChangeShapeType="1"/>
            </p:cNvSpPr>
            <p:nvPr/>
          </p:nvSpPr>
          <p:spPr bwMode="auto">
            <a:xfrm>
              <a:off x="2288" y="3188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5" name="Text Box 73"/>
            <p:cNvSpPr txBox="1">
              <a:spLocks noChangeArrowheads="1"/>
            </p:cNvSpPr>
            <p:nvPr/>
          </p:nvSpPr>
          <p:spPr bwMode="auto">
            <a:xfrm>
              <a:off x="1946" y="353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0146" name="Line 74"/>
            <p:cNvSpPr>
              <a:spLocks noChangeShapeType="1"/>
            </p:cNvSpPr>
            <p:nvPr/>
          </p:nvSpPr>
          <p:spPr bwMode="auto">
            <a:xfrm>
              <a:off x="508" y="2708"/>
              <a:ext cx="166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7" name="Line 75"/>
            <p:cNvSpPr>
              <a:spLocks noChangeShapeType="1"/>
            </p:cNvSpPr>
            <p:nvPr/>
          </p:nvSpPr>
          <p:spPr bwMode="auto">
            <a:xfrm flipV="1">
              <a:off x="1340" y="2544"/>
              <a:ext cx="0" cy="16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8" name="Oval 76"/>
            <p:cNvSpPr>
              <a:spLocks noChangeArrowheads="1"/>
            </p:cNvSpPr>
            <p:nvPr/>
          </p:nvSpPr>
          <p:spPr bwMode="auto">
            <a:xfrm>
              <a:off x="1308" y="2484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9" name="Rectangle 77"/>
            <p:cNvSpPr>
              <a:spLocks noChangeArrowheads="1"/>
            </p:cNvSpPr>
            <p:nvPr/>
          </p:nvSpPr>
          <p:spPr bwMode="auto">
            <a:xfrm>
              <a:off x="2125" y="3384"/>
              <a:ext cx="80" cy="272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0" name="Text Box 78"/>
            <p:cNvSpPr txBox="1">
              <a:spLocks noChangeArrowheads="1"/>
            </p:cNvSpPr>
            <p:nvPr/>
          </p:nvSpPr>
          <p:spPr bwMode="auto">
            <a:xfrm>
              <a:off x="2174" y="337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40151" name="Text Box 79"/>
            <p:cNvSpPr txBox="1">
              <a:spLocks noChangeArrowheads="1"/>
            </p:cNvSpPr>
            <p:nvPr/>
          </p:nvSpPr>
          <p:spPr bwMode="auto">
            <a:xfrm>
              <a:off x="1356" y="2335"/>
              <a:ext cx="5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+ 5 V</a:t>
              </a:r>
            </a:p>
          </p:txBody>
        </p:sp>
        <p:sp>
          <p:nvSpPr>
            <p:cNvPr id="40152" name="Oval 80"/>
            <p:cNvSpPr>
              <a:spLocks noChangeArrowheads="1"/>
            </p:cNvSpPr>
            <p:nvPr/>
          </p:nvSpPr>
          <p:spPr bwMode="auto">
            <a:xfrm>
              <a:off x="766" y="2686"/>
              <a:ext cx="44" cy="44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3" name="Oval 81"/>
            <p:cNvSpPr>
              <a:spLocks noChangeArrowheads="1"/>
            </p:cNvSpPr>
            <p:nvPr/>
          </p:nvSpPr>
          <p:spPr bwMode="auto">
            <a:xfrm>
              <a:off x="1868" y="2688"/>
              <a:ext cx="44" cy="44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4" name="Oval 82"/>
            <p:cNvSpPr>
              <a:spLocks noChangeArrowheads="1"/>
            </p:cNvSpPr>
            <p:nvPr/>
          </p:nvSpPr>
          <p:spPr bwMode="auto">
            <a:xfrm>
              <a:off x="1042" y="2686"/>
              <a:ext cx="44" cy="44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5" name="Oval 83"/>
            <p:cNvSpPr>
              <a:spLocks noChangeArrowheads="1"/>
            </p:cNvSpPr>
            <p:nvPr/>
          </p:nvSpPr>
          <p:spPr bwMode="auto">
            <a:xfrm>
              <a:off x="1594" y="2686"/>
              <a:ext cx="44" cy="44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6" name="Oval 84"/>
            <p:cNvSpPr>
              <a:spLocks noChangeArrowheads="1"/>
            </p:cNvSpPr>
            <p:nvPr/>
          </p:nvSpPr>
          <p:spPr bwMode="auto">
            <a:xfrm>
              <a:off x="1318" y="2684"/>
              <a:ext cx="44" cy="44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8805" name="Group 85"/>
          <p:cNvGrpSpPr>
            <a:grpSpLocks/>
          </p:cNvGrpSpPr>
          <p:nvPr/>
        </p:nvGrpSpPr>
        <p:grpSpPr bwMode="auto">
          <a:xfrm>
            <a:off x="4140200" y="1628775"/>
            <a:ext cx="4589463" cy="2914650"/>
            <a:chOff x="2646" y="1991"/>
            <a:chExt cx="2891" cy="1836"/>
          </a:xfrm>
        </p:grpSpPr>
        <p:sp>
          <p:nvSpPr>
            <p:cNvPr id="40082" name="Rectangle 86"/>
            <p:cNvSpPr>
              <a:spLocks noChangeArrowheads="1"/>
            </p:cNvSpPr>
            <p:nvPr/>
          </p:nvSpPr>
          <p:spPr bwMode="auto">
            <a:xfrm>
              <a:off x="3086" y="2327"/>
              <a:ext cx="774" cy="1368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996600"/>
                </a:solidFill>
                <a:latin typeface="Times New Roman" pitchFamily="18" charset="0"/>
              </a:endParaRPr>
            </a:p>
          </p:txBody>
        </p:sp>
        <p:sp>
          <p:nvSpPr>
            <p:cNvPr id="40083" name="Rectangle 87"/>
            <p:cNvSpPr>
              <a:spLocks noChangeArrowheads="1"/>
            </p:cNvSpPr>
            <p:nvPr/>
          </p:nvSpPr>
          <p:spPr bwMode="auto">
            <a:xfrm>
              <a:off x="4598" y="2333"/>
              <a:ext cx="774" cy="1368"/>
            </a:xfrm>
            <a:prstGeom prst="rect">
              <a:avLst/>
            </a:prstGeom>
            <a:solidFill>
              <a:srgbClr val="DDFFEE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084" name="Group 88"/>
            <p:cNvGrpSpPr>
              <a:grpSpLocks/>
            </p:cNvGrpSpPr>
            <p:nvPr/>
          </p:nvGrpSpPr>
          <p:grpSpPr bwMode="auto">
            <a:xfrm>
              <a:off x="4774" y="2517"/>
              <a:ext cx="413" cy="851"/>
              <a:chOff x="1586" y="448"/>
              <a:chExt cx="461" cy="989"/>
            </a:xfrm>
          </p:grpSpPr>
          <p:sp>
            <p:nvSpPr>
              <p:cNvPr id="40124" name="AutoShape 89"/>
              <p:cNvSpPr>
                <a:spLocks noChangeArrowheads="1"/>
              </p:cNvSpPr>
              <p:nvPr/>
            </p:nvSpPr>
            <p:spPr bwMode="auto">
              <a:xfrm>
                <a:off x="1621" y="448"/>
                <a:ext cx="391" cy="38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125" name="AutoShape 90"/>
              <p:cNvSpPr>
                <a:spLocks noChangeArrowheads="1"/>
              </p:cNvSpPr>
              <p:nvPr/>
            </p:nvSpPr>
            <p:spPr bwMode="auto">
              <a:xfrm rot="-5400000">
                <a:off x="1428" y="1164"/>
                <a:ext cx="358" cy="41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126" name="AutoShape 91"/>
              <p:cNvSpPr>
                <a:spLocks noChangeArrowheads="1"/>
              </p:cNvSpPr>
              <p:nvPr/>
            </p:nvSpPr>
            <p:spPr bwMode="auto">
              <a:xfrm>
                <a:off x="1620" y="923"/>
                <a:ext cx="391" cy="38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127" name="AutoShape 92"/>
              <p:cNvSpPr>
                <a:spLocks noChangeArrowheads="1"/>
              </p:cNvSpPr>
              <p:nvPr/>
            </p:nvSpPr>
            <p:spPr bwMode="auto">
              <a:xfrm>
                <a:off x="1621" y="1399"/>
                <a:ext cx="391" cy="38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128" name="AutoShape 93"/>
              <p:cNvSpPr>
                <a:spLocks noChangeArrowheads="1"/>
              </p:cNvSpPr>
              <p:nvPr/>
            </p:nvSpPr>
            <p:spPr bwMode="auto">
              <a:xfrm rot="-5400000">
                <a:off x="1848" y="1164"/>
                <a:ext cx="358" cy="41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129" name="AutoShape 94"/>
              <p:cNvSpPr>
                <a:spLocks noChangeArrowheads="1"/>
              </p:cNvSpPr>
              <p:nvPr/>
            </p:nvSpPr>
            <p:spPr bwMode="auto">
              <a:xfrm rot="-5400000">
                <a:off x="1428" y="684"/>
                <a:ext cx="358" cy="41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130" name="AutoShape 95"/>
              <p:cNvSpPr>
                <a:spLocks noChangeArrowheads="1"/>
              </p:cNvSpPr>
              <p:nvPr/>
            </p:nvSpPr>
            <p:spPr bwMode="auto">
              <a:xfrm rot="-5400000">
                <a:off x="1848" y="684"/>
                <a:ext cx="358" cy="41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085" name="Line 96"/>
            <p:cNvSpPr>
              <a:spLocks noChangeShapeType="1"/>
            </p:cNvSpPr>
            <p:nvPr/>
          </p:nvSpPr>
          <p:spPr bwMode="auto">
            <a:xfrm flipH="1">
              <a:off x="3860" y="2489"/>
              <a:ext cx="738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6" name="Line 97"/>
            <p:cNvSpPr>
              <a:spLocks noChangeShapeType="1"/>
            </p:cNvSpPr>
            <p:nvPr/>
          </p:nvSpPr>
          <p:spPr bwMode="auto">
            <a:xfrm flipH="1">
              <a:off x="3854" y="3005"/>
              <a:ext cx="74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7" name="Line 98"/>
            <p:cNvSpPr>
              <a:spLocks noChangeShapeType="1"/>
            </p:cNvSpPr>
            <p:nvPr/>
          </p:nvSpPr>
          <p:spPr bwMode="auto">
            <a:xfrm flipH="1" flipV="1">
              <a:off x="3851" y="2834"/>
              <a:ext cx="748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8" name="Line 99"/>
            <p:cNvSpPr>
              <a:spLocks noChangeShapeType="1"/>
            </p:cNvSpPr>
            <p:nvPr/>
          </p:nvSpPr>
          <p:spPr bwMode="auto">
            <a:xfrm flipH="1">
              <a:off x="3857" y="2665"/>
              <a:ext cx="740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9" name="Line 100"/>
            <p:cNvSpPr>
              <a:spLocks noChangeShapeType="1"/>
            </p:cNvSpPr>
            <p:nvPr/>
          </p:nvSpPr>
          <p:spPr bwMode="auto">
            <a:xfrm flipH="1">
              <a:off x="3854" y="3371"/>
              <a:ext cx="74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0" name="Line 101"/>
            <p:cNvSpPr>
              <a:spLocks noChangeShapeType="1"/>
            </p:cNvSpPr>
            <p:nvPr/>
          </p:nvSpPr>
          <p:spPr bwMode="auto">
            <a:xfrm flipH="1">
              <a:off x="3860" y="3551"/>
              <a:ext cx="738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1" name="Line 102"/>
            <p:cNvSpPr>
              <a:spLocks noChangeShapeType="1"/>
            </p:cNvSpPr>
            <p:nvPr/>
          </p:nvSpPr>
          <p:spPr bwMode="auto">
            <a:xfrm flipH="1" flipV="1">
              <a:off x="3857" y="3194"/>
              <a:ext cx="741" cy="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2" name="Line 103"/>
            <p:cNvSpPr>
              <a:spLocks noChangeShapeType="1"/>
            </p:cNvSpPr>
            <p:nvPr/>
          </p:nvSpPr>
          <p:spPr bwMode="auto">
            <a:xfrm flipH="1">
              <a:off x="2924" y="2591"/>
              <a:ext cx="16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3" name="Line 104"/>
            <p:cNvSpPr>
              <a:spLocks noChangeShapeType="1"/>
            </p:cNvSpPr>
            <p:nvPr/>
          </p:nvSpPr>
          <p:spPr bwMode="auto">
            <a:xfrm flipH="1">
              <a:off x="2918" y="2873"/>
              <a:ext cx="16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4" name="Line 105"/>
            <p:cNvSpPr>
              <a:spLocks noChangeShapeType="1"/>
            </p:cNvSpPr>
            <p:nvPr/>
          </p:nvSpPr>
          <p:spPr bwMode="auto">
            <a:xfrm flipH="1">
              <a:off x="2924" y="3455"/>
              <a:ext cx="16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5" name="Line 106"/>
            <p:cNvSpPr>
              <a:spLocks noChangeShapeType="1"/>
            </p:cNvSpPr>
            <p:nvPr/>
          </p:nvSpPr>
          <p:spPr bwMode="auto">
            <a:xfrm flipH="1">
              <a:off x="2924" y="3185"/>
              <a:ext cx="16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6" name="Rectangle 107"/>
            <p:cNvSpPr>
              <a:spLocks noChangeArrowheads="1"/>
            </p:cNvSpPr>
            <p:nvPr/>
          </p:nvSpPr>
          <p:spPr bwMode="auto">
            <a:xfrm>
              <a:off x="4169" y="2444"/>
              <a:ext cx="246" cy="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7" name="Rectangle 108"/>
            <p:cNvSpPr>
              <a:spLocks noChangeArrowheads="1"/>
            </p:cNvSpPr>
            <p:nvPr/>
          </p:nvSpPr>
          <p:spPr bwMode="auto">
            <a:xfrm>
              <a:off x="4169" y="2615"/>
              <a:ext cx="246" cy="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8" name="Rectangle 109"/>
            <p:cNvSpPr>
              <a:spLocks noChangeArrowheads="1"/>
            </p:cNvSpPr>
            <p:nvPr/>
          </p:nvSpPr>
          <p:spPr bwMode="auto">
            <a:xfrm>
              <a:off x="4169" y="3503"/>
              <a:ext cx="246" cy="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9" name="Rectangle 110"/>
            <p:cNvSpPr>
              <a:spLocks noChangeArrowheads="1"/>
            </p:cNvSpPr>
            <p:nvPr/>
          </p:nvSpPr>
          <p:spPr bwMode="auto">
            <a:xfrm>
              <a:off x="4169" y="2780"/>
              <a:ext cx="246" cy="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0" name="Rectangle 111"/>
            <p:cNvSpPr>
              <a:spLocks noChangeArrowheads="1"/>
            </p:cNvSpPr>
            <p:nvPr/>
          </p:nvSpPr>
          <p:spPr bwMode="auto">
            <a:xfrm>
              <a:off x="4169" y="2963"/>
              <a:ext cx="246" cy="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1" name="Rectangle 112"/>
            <p:cNvSpPr>
              <a:spLocks noChangeArrowheads="1"/>
            </p:cNvSpPr>
            <p:nvPr/>
          </p:nvSpPr>
          <p:spPr bwMode="auto">
            <a:xfrm>
              <a:off x="4169" y="3143"/>
              <a:ext cx="246" cy="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2" name="Rectangle 113"/>
            <p:cNvSpPr>
              <a:spLocks noChangeArrowheads="1"/>
            </p:cNvSpPr>
            <p:nvPr/>
          </p:nvSpPr>
          <p:spPr bwMode="auto">
            <a:xfrm>
              <a:off x="4169" y="3320"/>
              <a:ext cx="246" cy="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3" name="Text Box 114"/>
            <p:cNvSpPr txBox="1">
              <a:spLocks noChangeArrowheads="1"/>
            </p:cNvSpPr>
            <p:nvPr/>
          </p:nvSpPr>
          <p:spPr bwMode="auto">
            <a:xfrm>
              <a:off x="3844" y="2250"/>
              <a:ext cx="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000" b="1" baseline="-25000">
                  <a:solidFill>
                    <a:srgbClr val="FF0066"/>
                  </a:solidFill>
                  <a:latin typeface="Times New Roman" pitchFamily="18" charset="0"/>
                </a:rPr>
                <a:t>a</a:t>
              </a:r>
              <a:endParaRPr kumimoji="1" lang="en-US" altLang="zh-CN" sz="20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40104" name="Text Box 115"/>
            <p:cNvSpPr txBox="1">
              <a:spLocks noChangeArrowheads="1"/>
            </p:cNvSpPr>
            <p:nvPr/>
          </p:nvSpPr>
          <p:spPr bwMode="auto">
            <a:xfrm>
              <a:off x="2650" y="245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3</a:t>
              </a:r>
              <a:endParaRPr kumimoji="1" lang="en-US" altLang="zh-CN" sz="24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40105" name="Text Box 116"/>
            <p:cNvSpPr txBox="1">
              <a:spLocks noChangeArrowheads="1"/>
            </p:cNvSpPr>
            <p:nvPr/>
          </p:nvSpPr>
          <p:spPr bwMode="auto">
            <a:xfrm>
              <a:off x="2646" y="273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2</a:t>
              </a:r>
              <a:endParaRPr kumimoji="1" lang="en-US" altLang="zh-CN" sz="24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40106" name="Text Box 117"/>
            <p:cNvSpPr txBox="1">
              <a:spLocks noChangeArrowheads="1"/>
            </p:cNvSpPr>
            <p:nvPr/>
          </p:nvSpPr>
          <p:spPr bwMode="auto">
            <a:xfrm>
              <a:off x="2652" y="300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40107" name="Text Box 118"/>
            <p:cNvSpPr txBox="1">
              <a:spLocks noChangeArrowheads="1"/>
            </p:cNvSpPr>
            <p:nvPr/>
          </p:nvSpPr>
          <p:spPr bwMode="auto">
            <a:xfrm>
              <a:off x="2650" y="327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0</a:t>
              </a:r>
              <a:endParaRPr kumimoji="1" lang="en-US" altLang="zh-CN" sz="24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40108" name="Line 119"/>
            <p:cNvSpPr>
              <a:spLocks noChangeShapeType="1"/>
            </p:cNvSpPr>
            <p:nvPr/>
          </p:nvSpPr>
          <p:spPr bwMode="auto">
            <a:xfrm flipH="1" flipV="1">
              <a:off x="3482" y="2237"/>
              <a:ext cx="0" cy="9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9" name="Oval 120"/>
            <p:cNvSpPr>
              <a:spLocks noChangeArrowheads="1"/>
            </p:cNvSpPr>
            <p:nvPr/>
          </p:nvSpPr>
          <p:spPr bwMode="auto">
            <a:xfrm>
              <a:off x="3454" y="2187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0" name="Text Box 121"/>
            <p:cNvSpPr txBox="1">
              <a:spLocks noChangeArrowheads="1"/>
            </p:cNvSpPr>
            <p:nvPr/>
          </p:nvSpPr>
          <p:spPr bwMode="auto">
            <a:xfrm>
              <a:off x="3452" y="1991"/>
              <a:ext cx="7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+V</a:t>
              </a:r>
              <a:r>
                <a:rPr kumimoji="1" lang="en-US" altLang="zh-CN" sz="2400" b="1" baseline="-25000">
                  <a:solidFill>
                    <a:srgbClr val="0033CC"/>
                  </a:solidFill>
                  <a:latin typeface="Times New Roman" pitchFamily="18" charset="0"/>
                </a:rPr>
                <a:t>CC</a:t>
              </a:r>
              <a:endParaRPr kumimoji="1" lang="en-US" altLang="zh-CN" sz="2400" b="1" i="1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40111" name="Line 122"/>
            <p:cNvSpPr>
              <a:spLocks noChangeShapeType="1"/>
            </p:cNvSpPr>
            <p:nvPr/>
          </p:nvSpPr>
          <p:spPr bwMode="auto">
            <a:xfrm flipH="1" flipV="1">
              <a:off x="4990" y="2241"/>
              <a:ext cx="0" cy="9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2" name="Oval 123"/>
            <p:cNvSpPr>
              <a:spLocks noChangeArrowheads="1"/>
            </p:cNvSpPr>
            <p:nvPr/>
          </p:nvSpPr>
          <p:spPr bwMode="auto">
            <a:xfrm>
              <a:off x="4962" y="2191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3" name="Text Box 124"/>
            <p:cNvSpPr txBox="1">
              <a:spLocks noChangeArrowheads="1"/>
            </p:cNvSpPr>
            <p:nvPr/>
          </p:nvSpPr>
          <p:spPr bwMode="auto">
            <a:xfrm>
              <a:off x="4960" y="1995"/>
              <a:ext cx="5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rPr>
                <a:t>+V</a:t>
              </a:r>
              <a:r>
                <a:rPr kumimoji="1" lang="en-US" altLang="zh-CN" sz="2400" b="1" baseline="-25000">
                  <a:solidFill>
                    <a:srgbClr val="0033CC"/>
                  </a:solidFill>
                  <a:latin typeface="Times New Roman" pitchFamily="18" charset="0"/>
                </a:rPr>
                <a:t>CC</a:t>
              </a:r>
              <a:endParaRPr kumimoji="1" lang="en-US" altLang="zh-CN" sz="2400" b="1" i="1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40114" name="Text Box 125"/>
            <p:cNvSpPr txBox="1">
              <a:spLocks noChangeArrowheads="1"/>
            </p:cNvSpPr>
            <p:nvPr/>
          </p:nvSpPr>
          <p:spPr bwMode="auto">
            <a:xfrm>
              <a:off x="3090" y="2723"/>
              <a:ext cx="59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996600"/>
                  </a:solidFill>
                  <a:latin typeface="Times New Roman" pitchFamily="18" charset="0"/>
                  <a:ea typeface="隶书" pitchFamily="49" charset="-122"/>
                </a:rPr>
                <a:t>显示</a:t>
              </a:r>
            </a:p>
            <a:p>
              <a:pPr algn="ctr" eaLnBrk="1" hangingPunct="1"/>
              <a:r>
                <a:rPr kumimoji="1" lang="zh-CN" altLang="en-US" sz="2000" b="1">
                  <a:solidFill>
                    <a:srgbClr val="996600"/>
                  </a:solidFill>
                  <a:latin typeface="Times New Roman" pitchFamily="18" charset="0"/>
                  <a:ea typeface="隶书" pitchFamily="49" charset="-122"/>
                </a:rPr>
                <a:t>译码器</a:t>
              </a:r>
            </a:p>
          </p:txBody>
        </p:sp>
        <p:sp>
          <p:nvSpPr>
            <p:cNvPr id="40115" name="Text Box 126"/>
            <p:cNvSpPr txBox="1">
              <a:spLocks noChangeArrowheads="1"/>
            </p:cNvSpPr>
            <p:nvPr/>
          </p:nvSpPr>
          <p:spPr bwMode="auto">
            <a:xfrm>
              <a:off x="4750" y="3346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FF0066"/>
                  </a:solidFill>
                  <a:latin typeface="Times New Roman" pitchFamily="18" charset="0"/>
                  <a:ea typeface="隶书" pitchFamily="49" charset="-122"/>
                </a:rPr>
                <a:t>共阳</a:t>
              </a:r>
            </a:p>
          </p:txBody>
        </p:sp>
        <p:sp>
          <p:nvSpPr>
            <p:cNvPr id="40116" name="Text Box 127"/>
            <p:cNvSpPr txBox="1">
              <a:spLocks noChangeArrowheads="1"/>
            </p:cNvSpPr>
            <p:nvPr/>
          </p:nvSpPr>
          <p:spPr bwMode="auto">
            <a:xfrm>
              <a:off x="3844" y="2426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000" b="1" baseline="-25000">
                  <a:solidFill>
                    <a:srgbClr val="FF0066"/>
                  </a:solidFill>
                  <a:latin typeface="Times New Roman" pitchFamily="18" charset="0"/>
                </a:rPr>
                <a:t>b</a:t>
              </a:r>
              <a:endParaRPr kumimoji="1" lang="en-US" altLang="zh-CN" sz="20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40117" name="Text Box 128"/>
            <p:cNvSpPr txBox="1">
              <a:spLocks noChangeArrowheads="1"/>
            </p:cNvSpPr>
            <p:nvPr/>
          </p:nvSpPr>
          <p:spPr bwMode="auto">
            <a:xfrm>
              <a:off x="3844" y="2606"/>
              <a:ext cx="2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000" b="1" baseline="-25000">
                  <a:solidFill>
                    <a:srgbClr val="FF0066"/>
                  </a:solidFill>
                  <a:latin typeface="Times New Roman" pitchFamily="18" charset="0"/>
                </a:rPr>
                <a:t>c</a:t>
              </a:r>
              <a:endParaRPr kumimoji="1" lang="en-US" altLang="zh-CN" sz="20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40118" name="Text Box 129"/>
            <p:cNvSpPr txBox="1">
              <a:spLocks noChangeArrowheads="1"/>
            </p:cNvSpPr>
            <p:nvPr/>
          </p:nvSpPr>
          <p:spPr bwMode="auto">
            <a:xfrm>
              <a:off x="3844" y="2776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000" b="1" baseline="-25000">
                  <a:solidFill>
                    <a:srgbClr val="FF0066"/>
                  </a:solidFill>
                  <a:latin typeface="Times New Roman" pitchFamily="18" charset="0"/>
                </a:rPr>
                <a:t>d</a:t>
              </a:r>
              <a:endParaRPr kumimoji="1" lang="en-US" altLang="zh-CN" sz="20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40119" name="Text Box 130"/>
            <p:cNvSpPr txBox="1">
              <a:spLocks noChangeArrowheads="1"/>
            </p:cNvSpPr>
            <p:nvPr/>
          </p:nvSpPr>
          <p:spPr bwMode="auto">
            <a:xfrm>
              <a:off x="3844" y="2952"/>
              <a:ext cx="2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000" b="1" baseline="-25000">
                  <a:solidFill>
                    <a:srgbClr val="FF0066"/>
                  </a:solidFill>
                  <a:latin typeface="Times New Roman" pitchFamily="18" charset="0"/>
                </a:rPr>
                <a:t>e</a:t>
              </a:r>
              <a:endParaRPr kumimoji="1" lang="en-US" altLang="zh-CN" sz="20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40120" name="Text Box 131"/>
            <p:cNvSpPr txBox="1">
              <a:spLocks noChangeArrowheads="1"/>
            </p:cNvSpPr>
            <p:nvPr/>
          </p:nvSpPr>
          <p:spPr bwMode="auto">
            <a:xfrm>
              <a:off x="3844" y="3136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000" b="1" baseline="-25000">
                  <a:solidFill>
                    <a:srgbClr val="FF0066"/>
                  </a:solidFill>
                  <a:latin typeface="Times New Roman" pitchFamily="18" charset="0"/>
                </a:rPr>
                <a:t>f</a:t>
              </a:r>
              <a:endParaRPr kumimoji="1" lang="en-US" altLang="zh-CN" sz="20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40121" name="Text Box 132"/>
            <p:cNvSpPr txBox="1">
              <a:spLocks noChangeArrowheads="1"/>
            </p:cNvSpPr>
            <p:nvPr/>
          </p:nvSpPr>
          <p:spPr bwMode="auto">
            <a:xfrm>
              <a:off x="3844" y="3308"/>
              <a:ext cx="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000" b="1" baseline="-25000">
                  <a:solidFill>
                    <a:srgbClr val="FF0066"/>
                  </a:solidFill>
                  <a:latin typeface="Times New Roman" pitchFamily="18" charset="0"/>
                </a:rPr>
                <a:t>g</a:t>
              </a:r>
              <a:endParaRPr kumimoji="1" lang="en-US" altLang="zh-CN" sz="20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40122" name="Line 133"/>
            <p:cNvSpPr>
              <a:spLocks noChangeShapeType="1"/>
            </p:cNvSpPr>
            <p:nvPr/>
          </p:nvSpPr>
          <p:spPr bwMode="auto">
            <a:xfrm>
              <a:off x="3491" y="3695"/>
              <a:ext cx="0" cy="129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23" name="Line 134"/>
            <p:cNvSpPr>
              <a:spLocks noChangeShapeType="1"/>
            </p:cNvSpPr>
            <p:nvPr/>
          </p:nvSpPr>
          <p:spPr bwMode="auto">
            <a:xfrm>
              <a:off x="3431" y="3827"/>
              <a:ext cx="111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8855" name="Group 135"/>
          <p:cNvGrpSpPr>
            <a:grpSpLocks/>
          </p:cNvGrpSpPr>
          <p:nvPr/>
        </p:nvGrpSpPr>
        <p:grpSpPr bwMode="auto">
          <a:xfrm>
            <a:off x="3778250" y="2268538"/>
            <a:ext cx="349250" cy="1917700"/>
            <a:chOff x="2454" y="2394"/>
            <a:chExt cx="220" cy="1208"/>
          </a:xfrm>
        </p:grpSpPr>
        <p:sp>
          <p:nvSpPr>
            <p:cNvPr id="40078" name="Text Box 136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079" name="Text Box 137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080" name="Text Box 138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081" name="Text Box 139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158860" name="Text Box 140"/>
          <p:cNvSpPr txBox="1">
            <a:spLocks noChangeArrowheads="1"/>
          </p:cNvSpPr>
          <p:nvPr/>
        </p:nvSpPr>
        <p:spPr bwMode="auto">
          <a:xfrm>
            <a:off x="5715000" y="2190750"/>
            <a:ext cx="311150" cy="2114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158861" name="Group 141"/>
          <p:cNvGrpSpPr>
            <a:grpSpLocks/>
          </p:cNvGrpSpPr>
          <p:nvPr/>
        </p:nvGrpSpPr>
        <p:grpSpPr bwMode="auto">
          <a:xfrm>
            <a:off x="7518400" y="2463800"/>
            <a:ext cx="655638" cy="1350963"/>
            <a:chOff x="4774" y="2517"/>
            <a:chExt cx="413" cy="851"/>
          </a:xfrm>
        </p:grpSpPr>
        <p:sp>
          <p:nvSpPr>
            <p:cNvPr id="40071" name="AutoShape 142"/>
            <p:cNvSpPr>
              <a:spLocks noChangeArrowheads="1"/>
            </p:cNvSpPr>
            <p:nvPr/>
          </p:nvSpPr>
          <p:spPr bwMode="auto">
            <a:xfrm>
              <a:off x="4805" y="2517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72" name="AutoShape 143"/>
            <p:cNvSpPr>
              <a:spLocks noChangeArrowheads="1"/>
            </p:cNvSpPr>
            <p:nvPr/>
          </p:nvSpPr>
          <p:spPr bwMode="auto">
            <a:xfrm rot="-5400000">
              <a:off x="4639" y="3132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73" name="AutoShape 144"/>
            <p:cNvSpPr>
              <a:spLocks noChangeArrowheads="1"/>
            </p:cNvSpPr>
            <p:nvPr/>
          </p:nvSpPr>
          <p:spPr bwMode="auto">
            <a:xfrm>
              <a:off x="4804" y="2926"/>
              <a:ext cx="351" cy="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74" name="AutoShape 145"/>
            <p:cNvSpPr>
              <a:spLocks noChangeArrowheads="1"/>
            </p:cNvSpPr>
            <p:nvPr/>
          </p:nvSpPr>
          <p:spPr bwMode="auto">
            <a:xfrm>
              <a:off x="4805" y="3335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75" name="AutoShape 146"/>
            <p:cNvSpPr>
              <a:spLocks noChangeArrowheads="1"/>
            </p:cNvSpPr>
            <p:nvPr/>
          </p:nvSpPr>
          <p:spPr bwMode="auto">
            <a:xfrm rot="-5400000">
              <a:off x="5015" y="3132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76" name="AutoShape 147"/>
            <p:cNvSpPr>
              <a:spLocks noChangeArrowheads="1"/>
            </p:cNvSpPr>
            <p:nvPr/>
          </p:nvSpPr>
          <p:spPr bwMode="auto">
            <a:xfrm rot="-5400000">
              <a:off x="4639" y="2719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77" name="AutoShape 148"/>
            <p:cNvSpPr>
              <a:spLocks noChangeArrowheads="1"/>
            </p:cNvSpPr>
            <p:nvPr/>
          </p:nvSpPr>
          <p:spPr bwMode="auto">
            <a:xfrm rot="-5400000">
              <a:off x="5015" y="2719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8869" name="Group 149"/>
          <p:cNvGrpSpPr>
            <a:grpSpLocks/>
          </p:cNvGrpSpPr>
          <p:nvPr/>
        </p:nvGrpSpPr>
        <p:grpSpPr bwMode="auto">
          <a:xfrm>
            <a:off x="3778250" y="2268538"/>
            <a:ext cx="349250" cy="1917700"/>
            <a:chOff x="2454" y="2394"/>
            <a:chExt cx="220" cy="1208"/>
          </a:xfrm>
        </p:grpSpPr>
        <p:sp>
          <p:nvSpPr>
            <p:cNvPr id="40067" name="Text Box 150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068" name="Text Box 151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069" name="Text Box 152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070" name="Text Box 153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58874" name="Group 154"/>
          <p:cNvGrpSpPr>
            <a:grpSpLocks/>
          </p:cNvGrpSpPr>
          <p:nvPr/>
        </p:nvGrpSpPr>
        <p:grpSpPr bwMode="auto">
          <a:xfrm>
            <a:off x="7518400" y="2463800"/>
            <a:ext cx="655638" cy="1350963"/>
            <a:chOff x="4870" y="2613"/>
            <a:chExt cx="413" cy="851"/>
          </a:xfrm>
        </p:grpSpPr>
        <p:sp>
          <p:nvSpPr>
            <p:cNvPr id="40060" name="AutoShape 155"/>
            <p:cNvSpPr>
              <a:spLocks noChangeArrowheads="1"/>
            </p:cNvSpPr>
            <p:nvPr/>
          </p:nvSpPr>
          <p:spPr bwMode="auto">
            <a:xfrm>
              <a:off x="4901" y="2613"/>
              <a:ext cx="351" cy="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1" name="AutoShape 156"/>
            <p:cNvSpPr>
              <a:spLocks noChangeArrowheads="1"/>
            </p:cNvSpPr>
            <p:nvPr/>
          </p:nvSpPr>
          <p:spPr bwMode="auto">
            <a:xfrm rot="-5400000">
              <a:off x="4735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2" name="AutoShape 157"/>
            <p:cNvSpPr>
              <a:spLocks noChangeArrowheads="1"/>
            </p:cNvSpPr>
            <p:nvPr/>
          </p:nvSpPr>
          <p:spPr bwMode="auto">
            <a:xfrm>
              <a:off x="4900" y="3022"/>
              <a:ext cx="351" cy="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3" name="AutoShape 158"/>
            <p:cNvSpPr>
              <a:spLocks noChangeArrowheads="1"/>
            </p:cNvSpPr>
            <p:nvPr/>
          </p:nvSpPr>
          <p:spPr bwMode="auto">
            <a:xfrm>
              <a:off x="4901" y="3431"/>
              <a:ext cx="351" cy="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4" name="AutoShape 159"/>
            <p:cNvSpPr>
              <a:spLocks noChangeArrowheads="1"/>
            </p:cNvSpPr>
            <p:nvPr/>
          </p:nvSpPr>
          <p:spPr bwMode="auto">
            <a:xfrm rot="-5400000">
              <a:off x="5111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5" name="AutoShape 160"/>
            <p:cNvSpPr>
              <a:spLocks noChangeArrowheads="1"/>
            </p:cNvSpPr>
            <p:nvPr/>
          </p:nvSpPr>
          <p:spPr bwMode="auto">
            <a:xfrm rot="-5400000">
              <a:off x="4735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6" name="AutoShape 161"/>
            <p:cNvSpPr>
              <a:spLocks noChangeArrowheads="1"/>
            </p:cNvSpPr>
            <p:nvPr/>
          </p:nvSpPr>
          <p:spPr bwMode="auto">
            <a:xfrm rot="-5400000">
              <a:off x="5111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8882" name="Group 162"/>
          <p:cNvGrpSpPr>
            <a:grpSpLocks/>
          </p:cNvGrpSpPr>
          <p:nvPr/>
        </p:nvGrpSpPr>
        <p:grpSpPr bwMode="auto">
          <a:xfrm>
            <a:off x="3778250" y="2268538"/>
            <a:ext cx="349250" cy="1917700"/>
            <a:chOff x="2454" y="2394"/>
            <a:chExt cx="220" cy="1208"/>
          </a:xfrm>
        </p:grpSpPr>
        <p:sp>
          <p:nvSpPr>
            <p:cNvPr id="40056" name="Text Box 163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057" name="Text Box 164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058" name="Text Box 165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059" name="Text Box 166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158887" name="Text Box 167"/>
          <p:cNvSpPr txBox="1">
            <a:spLocks noChangeArrowheads="1"/>
          </p:cNvSpPr>
          <p:nvPr/>
        </p:nvSpPr>
        <p:spPr bwMode="auto">
          <a:xfrm>
            <a:off x="5715000" y="2190750"/>
            <a:ext cx="311150" cy="2114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58888" name="Text Box 168"/>
          <p:cNvSpPr txBox="1">
            <a:spLocks noChangeArrowheads="1"/>
          </p:cNvSpPr>
          <p:nvPr/>
        </p:nvSpPr>
        <p:spPr bwMode="auto">
          <a:xfrm>
            <a:off x="5715000" y="2190750"/>
            <a:ext cx="311150" cy="2114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158889" name="Group 169"/>
          <p:cNvGrpSpPr>
            <a:grpSpLocks/>
          </p:cNvGrpSpPr>
          <p:nvPr/>
        </p:nvGrpSpPr>
        <p:grpSpPr bwMode="auto">
          <a:xfrm>
            <a:off x="7518400" y="2463800"/>
            <a:ext cx="655638" cy="1350963"/>
            <a:chOff x="4870" y="2613"/>
            <a:chExt cx="413" cy="851"/>
          </a:xfrm>
        </p:grpSpPr>
        <p:sp>
          <p:nvSpPr>
            <p:cNvPr id="40049" name="AutoShape 170"/>
            <p:cNvSpPr>
              <a:spLocks noChangeArrowheads="1"/>
            </p:cNvSpPr>
            <p:nvPr/>
          </p:nvSpPr>
          <p:spPr bwMode="auto">
            <a:xfrm>
              <a:off x="4901" y="2613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0" name="AutoShape 171"/>
            <p:cNvSpPr>
              <a:spLocks noChangeArrowheads="1"/>
            </p:cNvSpPr>
            <p:nvPr/>
          </p:nvSpPr>
          <p:spPr bwMode="auto">
            <a:xfrm rot="-5400000">
              <a:off x="4735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1" name="AutoShape 172"/>
            <p:cNvSpPr>
              <a:spLocks noChangeArrowheads="1"/>
            </p:cNvSpPr>
            <p:nvPr/>
          </p:nvSpPr>
          <p:spPr bwMode="auto">
            <a:xfrm>
              <a:off x="4900" y="3022"/>
              <a:ext cx="351" cy="3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2" name="AutoShape 173"/>
            <p:cNvSpPr>
              <a:spLocks noChangeArrowheads="1"/>
            </p:cNvSpPr>
            <p:nvPr/>
          </p:nvSpPr>
          <p:spPr bwMode="auto">
            <a:xfrm>
              <a:off x="4901" y="3431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3" name="AutoShape 174"/>
            <p:cNvSpPr>
              <a:spLocks noChangeArrowheads="1"/>
            </p:cNvSpPr>
            <p:nvPr/>
          </p:nvSpPr>
          <p:spPr bwMode="auto">
            <a:xfrm rot="-5400000">
              <a:off x="5111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4" name="AutoShape 175"/>
            <p:cNvSpPr>
              <a:spLocks noChangeArrowheads="1"/>
            </p:cNvSpPr>
            <p:nvPr/>
          </p:nvSpPr>
          <p:spPr bwMode="auto">
            <a:xfrm rot="-5400000">
              <a:off x="4735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5" name="AutoShape 176"/>
            <p:cNvSpPr>
              <a:spLocks noChangeArrowheads="1"/>
            </p:cNvSpPr>
            <p:nvPr/>
          </p:nvSpPr>
          <p:spPr bwMode="auto">
            <a:xfrm rot="-5400000">
              <a:off x="5111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8897" name="Group 177"/>
          <p:cNvGrpSpPr>
            <a:grpSpLocks/>
          </p:cNvGrpSpPr>
          <p:nvPr/>
        </p:nvGrpSpPr>
        <p:grpSpPr bwMode="auto">
          <a:xfrm>
            <a:off x="3778250" y="2268538"/>
            <a:ext cx="349250" cy="1917700"/>
            <a:chOff x="2454" y="2394"/>
            <a:chExt cx="220" cy="1208"/>
          </a:xfrm>
        </p:grpSpPr>
        <p:sp>
          <p:nvSpPr>
            <p:cNvPr id="40045" name="Text Box 178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046" name="Text Box 179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047" name="Text Box 180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048" name="Text Box 181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58902" name="Group 182"/>
          <p:cNvGrpSpPr>
            <a:grpSpLocks/>
          </p:cNvGrpSpPr>
          <p:nvPr/>
        </p:nvGrpSpPr>
        <p:grpSpPr bwMode="auto">
          <a:xfrm>
            <a:off x="3778250" y="2268538"/>
            <a:ext cx="349250" cy="1917700"/>
            <a:chOff x="2454" y="2394"/>
            <a:chExt cx="220" cy="1208"/>
          </a:xfrm>
        </p:grpSpPr>
        <p:sp>
          <p:nvSpPr>
            <p:cNvPr id="40041" name="Text Box 183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042" name="Text Box 184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043" name="Text Box 185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044" name="Text Box 186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58907" name="Group 187"/>
          <p:cNvGrpSpPr>
            <a:grpSpLocks/>
          </p:cNvGrpSpPr>
          <p:nvPr/>
        </p:nvGrpSpPr>
        <p:grpSpPr bwMode="auto">
          <a:xfrm>
            <a:off x="3778250" y="2268538"/>
            <a:ext cx="349250" cy="1917700"/>
            <a:chOff x="2454" y="2394"/>
            <a:chExt cx="220" cy="1208"/>
          </a:xfrm>
        </p:grpSpPr>
        <p:sp>
          <p:nvSpPr>
            <p:cNvPr id="40037" name="Text Box 188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038" name="Text Box 189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039" name="Text Box 190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040" name="Text Box 191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58912" name="Group 192"/>
          <p:cNvGrpSpPr>
            <a:grpSpLocks/>
          </p:cNvGrpSpPr>
          <p:nvPr/>
        </p:nvGrpSpPr>
        <p:grpSpPr bwMode="auto">
          <a:xfrm>
            <a:off x="3778250" y="2268538"/>
            <a:ext cx="349250" cy="1917700"/>
            <a:chOff x="2454" y="2394"/>
            <a:chExt cx="220" cy="1208"/>
          </a:xfrm>
        </p:grpSpPr>
        <p:sp>
          <p:nvSpPr>
            <p:cNvPr id="40033" name="Text Box 193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034" name="Text Box 194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035" name="Text Box 195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036" name="Text Box 196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158917" name="Text Box 197"/>
          <p:cNvSpPr txBox="1">
            <a:spLocks noChangeArrowheads="1"/>
          </p:cNvSpPr>
          <p:nvPr/>
        </p:nvSpPr>
        <p:spPr bwMode="auto">
          <a:xfrm>
            <a:off x="5715000" y="2190750"/>
            <a:ext cx="311150" cy="2114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8918" name="Text Box 198"/>
          <p:cNvSpPr txBox="1">
            <a:spLocks noChangeArrowheads="1"/>
          </p:cNvSpPr>
          <p:nvPr/>
        </p:nvSpPr>
        <p:spPr bwMode="auto">
          <a:xfrm>
            <a:off x="5715000" y="2190750"/>
            <a:ext cx="311150" cy="2114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8919" name="Text Box 199"/>
          <p:cNvSpPr txBox="1">
            <a:spLocks noChangeArrowheads="1"/>
          </p:cNvSpPr>
          <p:nvPr/>
        </p:nvSpPr>
        <p:spPr bwMode="auto">
          <a:xfrm>
            <a:off x="5715000" y="2190750"/>
            <a:ext cx="311150" cy="2114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8920" name="Text Box 200"/>
          <p:cNvSpPr txBox="1">
            <a:spLocks noChangeArrowheads="1"/>
          </p:cNvSpPr>
          <p:nvPr/>
        </p:nvSpPr>
        <p:spPr bwMode="auto">
          <a:xfrm>
            <a:off x="5715000" y="2190750"/>
            <a:ext cx="311150" cy="2114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158921" name="Group 201"/>
          <p:cNvGrpSpPr>
            <a:grpSpLocks/>
          </p:cNvGrpSpPr>
          <p:nvPr/>
        </p:nvGrpSpPr>
        <p:grpSpPr bwMode="auto">
          <a:xfrm>
            <a:off x="7518400" y="2463800"/>
            <a:ext cx="655638" cy="1350963"/>
            <a:chOff x="4870" y="2613"/>
            <a:chExt cx="413" cy="851"/>
          </a:xfrm>
        </p:grpSpPr>
        <p:sp>
          <p:nvSpPr>
            <p:cNvPr id="40026" name="AutoShape 202"/>
            <p:cNvSpPr>
              <a:spLocks noChangeArrowheads="1"/>
            </p:cNvSpPr>
            <p:nvPr/>
          </p:nvSpPr>
          <p:spPr bwMode="auto">
            <a:xfrm>
              <a:off x="4901" y="2613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7" name="AutoShape 203"/>
            <p:cNvSpPr>
              <a:spLocks noChangeArrowheads="1"/>
            </p:cNvSpPr>
            <p:nvPr/>
          </p:nvSpPr>
          <p:spPr bwMode="auto">
            <a:xfrm rot="-5400000">
              <a:off x="4735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8" name="AutoShape 204"/>
            <p:cNvSpPr>
              <a:spLocks noChangeArrowheads="1"/>
            </p:cNvSpPr>
            <p:nvPr/>
          </p:nvSpPr>
          <p:spPr bwMode="auto">
            <a:xfrm>
              <a:off x="4900" y="3022"/>
              <a:ext cx="351" cy="3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9" name="AutoShape 205"/>
            <p:cNvSpPr>
              <a:spLocks noChangeArrowheads="1"/>
            </p:cNvSpPr>
            <p:nvPr/>
          </p:nvSpPr>
          <p:spPr bwMode="auto">
            <a:xfrm>
              <a:off x="4901" y="3431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30" name="AutoShape 206"/>
            <p:cNvSpPr>
              <a:spLocks noChangeArrowheads="1"/>
            </p:cNvSpPr>
            <p:nvPr/>
          </p:nvSpPr>
          <p:spPr bwMode="auto">
            <a:xfrm rot="-5400000">
              <a:off x="5111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31" name="AutoShape 207"/>
            <p:cNvSpPr>
              <a:spLocks noChangeArrowheads="1"/>
            </p:cNvSpPr>
            <p:nvPr/>
          </p:nvSpPr>
          <p:spPr bwMode="auto">
            <a:xfrm rot="-5400000">
              <a:off x="4735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32" name="AutoShape 208"/>
            <p:cNvSpPr>
              <a:spLocks noChangeArrowheads="1"/>
            </p:cNvSpPr>
            <p:nvPr/>
          </p:nvSpPr>
          <p:spPr bwMode="auto">
            <a:xfrm rot="-5400000">
              <a:off x="5111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8929" name="Group 209"/>
          <p:cNvGrpSpPr>
            <a:grpSpLocks/>
          </p:cNvGrpSpPr>
          <p:nvPr/>
        </p:nvGrpSpPr>
        <p:grpSpPr bwMode="auto">
          <a:xfrm>
            <a:off x="7518400" y="2463800"/>
            <a:ext cx="655638" cy="1350963"/>
            <a:chOff x="4870" y="2629"/>
            <a:chExt cx="413" cy="851"/>
          </a:xfrm>
        </p:grpSpPr>
        <p:sp>
          <p:nvSpPr>
            <p:cNvPr id="40019" name="AutoShape 210"/>
            <p:cNvSpPr>
              <a:spLocks noChangeArrowheads="1"/>
            </p:cNvSpPr>
            <p:nvPr/>
          </p:nvSpPr>
          <p:spPr bwMode="auto">
            <a:xfrm>
              <a:off x="4901" y="2629"/>
              <a:ext cx="351" cy="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0" name="AutoShape 211"/>
            <p:cNvSpPr>
              <a:spLocks noChangeArrowheads="1"/>
            </p:cNvSpPr>
            <p:nvPr/>
          </p:nvSpPr>
          <p:spPr bwMode="auto">
            <a:xfrm rot="-5400000">
              <a:off x="4735" y="3244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1" name="AutoShape 212"/>
            <p:cNvSpPr>
              <a:spLocks noChangeArrowheads="1"/>
            </p:cNvSpPr>
            <p:nvPr/>
          </p:nvSpPr>
          <p:spPr bwMode="auto">
            <a:xfrm>
              <a:off x="4900" y="3038"/>
              <a:ext cx="351" cy="3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2" name="AutoShape 213"/>
            <p:cNvSpPr>
              <a:spLocks noChangeArrowheads="1"/>
            </p:cNvSpPr>
            <p:nvPr/>
          </p:nvSpPr>
          <p:spPr bwMode="auto">
            <a:xfrm>
              <a:off x="4901" y="3447"/>
              <a:ext cx="351" cy="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3" name="AutoShape 214"/>
            <p:cNvSpPr>
              <a:spLocks noChangeArrowheads="1"/>
            </p:cNvSpPr>
            <p:nvPr/>
          </p:nvSpPr>
          <p:spPr bwMode="auto">
            <a:xfrm rot="-5400000">
              <a:off x="5111" y="3244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4" name="AutoShape 215"/>
            <p:cNvSpPr>
              <a:spLocks noChangeArrowheads="1"/>
            </p:cNvSpPr>
            <p:nvPr/>
          </p:nvSpPr>
          <p:spPr bwMode="auto">
            <a:xfrm rot="-5400000">
              <a:off x="4735" y="2831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5" name="AutoShape 216"/>
            <p:cNvSpPr>
              <a:spLocks noChangeArrowheads="1"/>
            </p:cNvSpPr>
            <p:nvPr/>
          </p:nvSpPr>
          <p:spPr bwMode="auto">
            <a:xfrm rot="-5400000">
              <a:off x="5111" y="2831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8937" name="Group 217"/>
          <p:cNvGrpSpPr>
            <a:grpSpLocks/>
          </p:cNvGrpSpPr>
          <p:nvPr/>
        </p:nvGrpSpPr>
        <p:grpSpPr bwMode="auto">
          <a:xfrm>
            <a:off x="7518400" y="2463800"/>
            <a:ext cx="655638" cy="1350963"/>
            <a:chOff x="4870" y="2613"/>
            <a:chExt cx="413" cy="851"/>
          </a:xfrm>
        </p:grpSpPr>
        <p:sp>
          <p:nvSpPr>
            <p:cNvPr id="40012" name="AutoShape 218"/>
            <p:cNvSpPr>
              <a:spLocks noChangeArrowheads="1"/>
            </p:cNvSpPr>
            <p:nvPr/>
          </p:nvSpPr>
          <p:spPr bwMode="auto">
            <a:xfrm>
              <a:off x="4901" y="2613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3" name="AutoShape 219"/>
            <p:cNvSpPr>
              <a:spLocks noChangeArrowheads="1"/>
            </p:cNvSpPr>
            <p:nvPr/>
          </p:nvSpPr>
          <p:spPr bwMode="auto">
            <a:xfrm rot="-5400000">
              <a:off x="4735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4" name="AutoShape 220"/>
            <p:cNvSpPr>
              <a:spLocks noChangeArrowheads="1"/>
            </p:cNvSpPr>
            <p:nvPr/>
          </p:nvSpPr>
          <p:spPr bwMode="auto">
            <a:xfrm>
              <a:off x="4900" y="3022"/>
              <a:ext cx="351" cy="3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5" name="AutoShape 221"/>
            <p:cNvSpPr>
              <a:spLocks noChangeArrowheads="1"/>
            </p:cNvSpPr>
            <p:nvPr/>
          </p:nvSpPr>
          <p:spPr bwMode="auto">
            <a:xfrm>
              <a:off x="4901" y="3431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6" name="AutoShape 222"/>
            <p:cNvSpPr>
              <a:spLocks noChangeArrowheads="1"/>
            </p:cNvSpPr>
            <p:nvPr/>
          </p:nvSpPr>
          <p:spPr bwMode="auto">
            <a:xfrm rot="-5400000">
              <a:off x="5111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7" name="AutoShape 223"/>
            <p:cNvSpPr>
              <a:spLocks noChangeArrowheads="1"/>
            </p:cNvSpPr>
            <p:nvPr/>
          </p:nvSpPr>
          <p:spPr bwMode="auto">
            <a:xfrm rot="-5400000">
              <a:off x="4735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8" name="AutoShape 224"/>
            <p:cNvSpPr>
              <a:spLocks noChangeArrowheads="1"/>
            </p:cNvSpPr>
            <p:nvPr/>
          </p:nvSpPr>
          <p:spPr bwMode="auto">
            <a:xfrm rot="-5400000">
              <a:off x="5111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8945" name="Group 225"/>
          <p:cNvGrpSpPr>
            <a:grpSpLocks/>
          </p:cNvGrpSpPr>
          <p:nvPr/>
        </p:nvGrpSpPr>
        <p:grpSpPr bwMode="auto">
          <a:xfrm>
            <a:off x="7518400" y="2463800"/>
            <a:ext cx="655638" cy="1350963"/>
            <a:chOff x="4894" y="2629"/>
            <a:chExt cx="413" cy="851"/>
          </a:xfrm>
        </p:grpSpPr>
        <p:sp>
          <p:nvSpPr>
            <p:cNvPr id="40005" name="AutoShape 226"/>
            <p:cNvSpPr>
              <a:spLocks noChangeArrowheads="1"/>
            </p:cNvSpPr>
            <p:nvPr/>
          </p:nvSpPr>
          <p:spPr bwMode="auto">
            <a:xfrm>
              <a:off x="4925" y="2629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6" name="AutoShape 227"/>
            <p:cNvSpPr>
              <a:spLocks noChangeArrowheads="1"/>
            </p:cNvSpPr>
            <p:nvPr/>
          </p:nvSpPr>
          <p:spPr bwMode="auto">
            <a:xfrm rot="-5400000">
              <a:off x="4759" y="3244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7" name="AutoShape 228"/>
            <p:cNvSpPr>
              <a:spLocks noChangeArrowheads="1"/>
            </p:cNvSpPr>
            <p:nvPr/>
          </p:nvSpPr>
          <p:spPr bwMode="auto">
            <a:xfrm>
              <a:off x="4924" y="3038"/>
              <a:ext cx="351" cy="3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8" name="AutoShape 229"/>
            <p:cNvSpPr>
              <a:spLocks noChangeArrowheads="1"/>
            </p:cNvSpPr>
            <p:nvPr/>
          </p:nvSpPr>
          <p:spPr bwMode="auto">
            <a:xfrm>
              <a:off x="4925" y="3447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9" name="AutoShape 230"/>
            <p:cNvSpPr>
              <a:spLocks noChangeArrowheads="1"/>
            </p:cNvSpPr>
            <p:nvPr/>
          </p:nvSpPr>
          <p:spPr bwMode="auto">
            <a:xfrm rot="-5400000">
              <a:off x="5135" y="3244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0" name="AutoShape 231"/>
            <p:cNvSpPr>
              <a:spLocks noChangeArrowheads="1"/>
            </p:cNvSpPr>
            <p:nvPr/>
          </p:nvSpPr>
          <p:spPr bwMode="auto">
            <a:xfrm rot="-5400000">
              <a:off x="4759" y="2831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1" name="AutoShape 232"/>
            <p:cNvSpPr>
              <a:spLocks noChangeArrowheads="1"/>
            </p:cNvSpPr>
            <p:nvPr/>
          </p:nvSpPr>
          <p:spPr bwMode="auto">
            <a:xfrm rot="-5400000">
              <a:off x="5135" y="2831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8953" name="Text Box 233"/>
          <p:cNvSpPr txBox="1">
            <a:spLocks noChangeArrowheads="1"/>
          </p:cNvSpPr>
          <p:nvPr/>
        </p:nvSpPr>
        <p:spPr bwMode="auto">
          <a:xfrm>
            <a:off x="1606550" y="1760538"/>
            <a:ext cx="3541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— 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低电平</a:t>
            </a:r>
            <a:r>
              <a:rPr kumimoji="1" lang="zh-CN" altLang="en-US" sz="2400" b="1">
                <a:latin typeface="Times New Roman" pitchFamily="18" charset="0"/>
              </a:rPr>
              <a:t>驱动</a:t>
            </a:r>
          </a:p>
        </p:txBody>
      </p:sp>
      <p:grpSp>
        <p:nvGrpSpPr>
          <p:cNvPr id="158954" name="Group 234"/>
          <p:cNvGrpSpPr>
            <a:grpSpLocks/>
          </p:cNvGrpSpPr>
          <p:nvPr/>
        </p:nvGrpSpPr>
        <p:grpSpPr bwMode="auto">
          <a:xfrm>
            <a:off x="3786188" y="2265363"/>
            <a:ext cx="349250" cy="1917700"/>
            <a:chOff x="2454" y="2394"/>
            <a:chExt cx="220" cy="1208"/>
          </a:xfrm>
        </p:grpSpPr>
        <p:sp>
          <p:nvSpPr>
            <p:cNvPr id="40001" name="Text Box 235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002" name="Text Box 236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003" name="Text Box 237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004" name="Text Box 238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158959" name="Text Box 239"/>
          <p:cNvSpPr txBox="1">
            <a:spLocks noChangeArrowheads="1"/>
          </p:cNvSpPr>
          <p:nvPr/>
        </p:nvSpPr>
        <p:spPr bwMode="auto">
          <a:xfrm>
            <a:off x="5722938" y="2187575"/>
            <a:ext cx="311150" cy="2114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158960" name="Group 240"/>
          <p:cNvGrpSpPr>
            <a:grpSpLocks/>
          </p:cNvGrpSpPr>
          <p:nvPr/>
        </p:nvGrpSpPr>
        <p:grpSpPr bwMode="auto">
          <a:xfrm>
            <a:off x="7526338" y="2460625"/>
            <a:ext cx="655637" cy="1350963"/>
            <a:chOff x="4878" y="2645"/>
            <a:chExt cx="413" cy="851"/>
          </a:xfrm>
        </p:grpSpPr>
        <p:sp>
          <p:nvSpPr>
            <p:cNvPr id="39994" name="AutoShape 241"/>
            <p:cNvSpPr>
              <a:spLocks noChangeArrowheads="1"/>
            </p:cNvSpPr>
            <p:nvPr/>
          </p:nvSpPr>
          <p:spPr bwMode="auto">
            <a:xfrm>
              <a:off x="4909" y="2645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5" name="AutoShape 242"/>
            <p:cNvSpPr>
              <a:spLocks noChangeArrowheads="1"/>
            </p:cNvSpPr>
            <p:nvPr/>
          </p:nvSpPr>
          <p:spPr bwMode="auto">
            <a:xfrm rot="-5400000">
              <a:off x="4743" y="3260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6" name="AutoShape 243"/>
            <p:cNvSpPr>
              <a:spLocks noChangeArrowheads="1"/>
            </p:cNvSpPr>
            <p:nvPr/>
          </p:nvSpPr>
          <p:spPr bwMode="auto">
            <a:xfrm>
              <a:off x="4908" y="3054"/>
              <a:ext cx="351" cy="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7" name="AutoShape 244"/>
            <p:cNvSpPr>
              <a:spLocks noChangeArrowheads="1"/>
            </p:cNvSpPr>
            <p:nvPr/>
          </p:nvSpPr>
          <p:spPr bwMode="auto">
            <a:xfrm>
              <a:off x="4909" y="3463"/>
              <a:ext cx="351" cy="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8" name="AutoShape 245"/>
            <p:cNvSpPr>
              <a:spLocks noChangeArrowheads="1"/>
            </p:cNvSpPr>
            <p:nvPr/>
          </p:nvSpPr>
          <p:spPr bwMode="auto">
            <a:xfrm rot="-5400000">
              <a:off x="5119" y="3260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9" name="AutoShape 246"/>
            <p:cNvSpPr>
              <a:spLocks noChangeArrowheads="1"/>
            </p:cNvSpPr>
            <p:nvPr/>
          </p:nvSpPr>
          <p:spPr bwMode="auto">
            <a:xfrm rot="-5400000">
              <a:off x="4743" y="2847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0" name="AutoShape 247"/>
            <p:cNvSpPr>
              <a:spLocks noChangeArrowheads="1"/>
            </p:cNvSpPr>
            <p:nvPr/>
          </p:nvSpPr>
          <p:spPr bwMode="auto">
            <a:xfrm rot="-5400000">
              <a:off x="5119" y="2847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8968" name="Group 248"/>
          <p:cNvGrpSpPr>
            <a:grpSpLocks/>
          </p:cNvGrpSpPr>
          <p:nvPr/>
        </p:nvGrpSpPr>
        <p:grpSpPr bwMode="auto">
          <a:xfrm>
            <a:off x="3786188" y="2265363"/>
            <a:ext cx="349250" cy="1917700"/>
            <a:chOff x="2454" y="2394"/>
            <a:chExt cx="220" cy="1208"/>
          </a:xfrm>
        </p:grpSpPr>
        <p:sp>
          <p:nvSpPr>
            <p:cNvPr id="39990" name="Text Box 249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9991" name="Text Box 250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9992" name="Text Box 251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9993" name="Text Box 252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158973" name="Text Box 253"/>
          <p:cNvSpPr txBox="1">
            <a:spLocks noChangeArrowheads="1"/>
          </p:cNvSpPr>
          <p:nvPr/>
        </p:nvSpPr>
        <p:spPr bwMode="auto">
          <a:xfrm>
            <a:off x="5722938" y="2187575"/>
            <a:ext cx="311150" cy="2114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158974" name="Group 254"/>
          <p:cNvGrpSpPr>
            <a:grpSpLocks/>
          </p:cNvGrpSpPr>
          <p:nvPr/>
        </p:nvGrpSpPr>
        <p:grpSpPr bwMode="auto">
          <a:xfrm>
            <a:off x="7526338" y="2460625"/>
            <a:ext cx="655637" cy="1350963"/>
            <a:chOff x="4886" y="2645"/>
            <a:chExt cx="413" cy="851"/>
          </a:xfrm>
        </p:grpSpPr>
        <p:sp>
          <p:nvSpPr>
            <p:cNvPr id="39983" name="AutoShape 255"/>
            <p:cNvSpPr>
              <a:spLocks noChangeArrowheads="1"/>
            </p:cNvSpPr>
            <p:nvPr/>
          </p:nvSpPr>
          <p:spPr bwMode="auto">
            <a:xfrm>
              <a:off x="4917" y="2645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4" name="AutoShape 256"/>
            <p:cNvSpPr>
              <a:spLocks noChangeArrowheads="1"/>
            </p:cNvSpPr>
            <p:nvPr/>
          </p:nvSpPr>
          <p:spPr bwMode="auto">
            <a:xfrm rot="-5400000">
              <a:off x="4751" y="3260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5" name="AutoShape 257"/>
            <p:cNvSpPr>
              <a:spLocks noChangeArrowheads="1"/>
            </p:cNvSpPr>
            <p:nvPr/>
          </p:nvSpPr>
          <p:spPr bwMode="auto">
            <a:xfrm>
              <a:off x="4916" y="3054"/>
              <a:ext cx="351" cy="3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6" name="AutoShape 258"/>
            <p:cNvSpPr>
              <a:spLocks noChangeArrowheads="1"/>
            </p:cNvSpPr>
            <p:nvPr/>
          </p:nvSpPr>
          <p:spPr bwMode="auto">
            <a:xfrm>
              <a:off x="4917" y="3463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7" name="AutoShape 259"/>
            <p:cNvSpPr>
              <a:spLocks noChangeArrowheads="1"/>
            </p:cNvSpPr>
            <p:nvPr/>
          </p:nvSpPr>
          <p:spPr bwMode="auto">
            <a:xfrm rot="-5400000">
              <a:off x="5127" y="3260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8" name="AutoShape 260"/>
            <p:cNvSpPr>
              <a:spLocks noChangeArrowheads="1"/>
            </p:cNvSpPr>
            <p:nvPr/>
          </p:nvSpPr>
          <p:spPr bwMode="auto">
            <a:xfrm rot="-5400000">
              <a:off x="4751" y="2847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9" name="AutoShape 261"/>
            <p:cNvSpPr>
              <a:spLocks noChangeArrowheads="1"/>
            </p:cNvSpPr>
            <p:nvPr/>
          </p:nvSpPr>
          <p:spPr bwMode="auto">
            <a:xfrm rot="-5400000">
              <a:off x="5127" y="2847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8982" name="Group 262"/>
          <p:cNvGrpSpPr>
            <a:grpSpLocks/>
          </p:cNvGrpSpPr>
          <p:nvPr/>
        </p:nvGrpSpPr>
        <p:grpSpPr bwMode="auto">
          <a:xfrm>
            <a:off x="3786188" y="2265363"/>
            <a:ext cx="349250" cy="1917700"/>
            <a:chOff x="2454" y="2394"/>
            <a:chExt cx="220" cy="1208"/>
          </a:xfrm>
        </p:grpSpPr>
        <p:sp>
          <p:nvSpPr>
            <p:cNvPr id="39979" name="Text Box 263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9980" name="Text Box 264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9981" name="Text Box 265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9982" name="Text Box 266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158987" name="Text Box 267"/>
          <p:cNvSpPr txBox="1">
            <a:spLocks noChangeArrowheads="1"/>
          </p:cNvSpPr>
          <p:nvPr/>
        </p:nvSpPr>
        <p:spPr bwMode="auto">
          <a:xfrm>
            <a:off x="5722938" y="2187575"/>
            <a:ext cx="311150" cy="2114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158988" name="Group 268"/>
          <p:cNvGrpSpPr>
            <a:grpSpLocks/>
          </p:cNvGrpSpPr>
          <p:nvPr/>
        </p:nvGrpSpPr>
        <p:grpSpPr bwMode="auto">
          <a:xfrm>
            <a:off x="7526338" y="2460625"/>
            <a:ext cx="655637" cy="1350963"/>
            <a:chOff x="4894" y="2685"/>
            <a:chExt cx="413" cy="851"/>
          </a:xfrm>
        </p:grpSpPr>
        <p:sp>
          <p:nvSpPr>
            <p:cNvPr id="39972" name="AutoShape 269"/>
            <p:cNvSpPr>
              <a:spLocks noChangeArrowheads="1"/>
            </p:cNvSpPr>
            <p:nvPr/>
          </p:nvSpPr>
          <p:spPr bwMode="auto">
            <a:xfrm>
              <a:off x="4925" y="2685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3" name="AutoShape 270"/>
            <p:cNvSpPr>
              <a:spLocks noChangeArrowheads="1"/>
            </p:cNvSpPr>
            <p:nvPr/>
          </p:nvSpPr>
          <p:spPr bwMode="auto">
            <a:xfrm rot="-5400000">
              <a:off x="4759" y="3300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4" name="AutoShape 271"/>
            <p:cNvSpPr>
              <a:spLocks noChangeArrowheads="1"/>
            </p:cNvSpPr>
            <p:nvPr/>
          </p:nvSpPr>
          <p:spPr bwMode="auto">
            <a:xfrm>
              <a:off x="4924" y="3094"/>
              <a:ext cx="351" cy="3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5" name="AutoShape 272"/>
            <p:cNvSpPr>
              <a:spLocks noChangeArrowheads="1"/>
            </p:cNvSpPr>
            <p:nvPr/>
          </p:nvSpPr>
          <p:spPr bwMode="auto">
            <a:xfrm>
              <a:off x="4925" y="3503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6" name="AutoShape 273"/>
            <p:cNvSpPr>
              <a:spLocks noChangeArrowheads="1"/>
            </p:cNvSpPr>
            <p:nvPr/>
          </p:nvSpPr>
          <p:spPr bwMode="auto">
            <a:xfrm rot="-5400000">
              <a:off x="5135" y="3300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7" name="AutoShape 274"/>
            <p:cNvSpPr>
              <a:spLocks noChangeArrowheads="1"/>
            </p:cNvSpPr>
            <p:nvPr/>
          </p:nvSpPr>
          <p:spPr bwMode="auto">
            <a:xfrm rot="-5400000">
              <a:off x="4759" y="2887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8" name="AutoShape 275"/>
            <p:cNvSpPr>
              <a:spLocks noChangeArrowheads="1"/>
            </p:cNvSpPr>
            <p:nvPr/>
          </p:nvSpPr>
          <p:spPr bwMode="auto">
            <a:xfrm rot="-5400000">
              <a:off x="5135" y="2887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5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5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5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5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5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15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15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15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15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15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5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15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15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5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15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2" dur="500"/>
                                        <p:tgtEl>
                                          <p:spTgt spid="15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5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15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15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5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4" dur="500"/>
                                        <p:tgtEl>
                                          <p:spTgt spid="15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8" dur="500"/>
                                        <p:tgtEl>
                                          <p:spTgt spid="15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5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7" dur="500"/>
                                        <p:tgtEl>
                                          <p:spTgt spid="15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1" dur="500"/>
                                        <p:tgtEl>
                                          <p:spTgt spid="15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5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nimBg="1" autoUpdateAnimBg="0"/>
      <p:bldP spid="158860" grpId="0" animBg="1" autoUpdateAnimBg="0"/>
      <p:bldP spid="158887" grpId="0" animBg="1" autoUpdateAnimBg="0"/>
      <p:bldP spid="158888" grpId="0" animBg="1" autoUpdateAnimBg="0"/>
      <p:bldP spid="158917" grpId="0" animBg="1" autoUpdateAnimBg="0"/>
      <p:bldP spid="158918" grpId="0" animBg="1" autoUpdateAnimBg="0"/>
      <p:bldP spid="158919" grpId="0" animBg="1" autoUpdateAnimBg="0"/>
      <p:bldP spid="158920" grpId="0" animBg="1" autoUpdateAnimBg="0"/>
      <p:bldP spid="158953" grpId="0" autoUpdateAnimBg="0"/>
      <p:bldP spid="158959" grpId="0" animBg="1" autoUpdateAnimBg="0"/>
      <p:bldP spid="158973" grpId="0" animBg="1" autoUpdateAnimBg="0"/>
      <p:bldP spid="158987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2.3.2  </a:t>
            </a:r>
            <a:r>
              <a:rPr lang="zh-CN" altLang="en-US" smtClean="0"/>
              <a:t>译码器</a:t>
            </a:r>
            <a:endParaRPr lang="zh-CN" altLang="en-US" dirty="0" smtClean="0"/>
          </a:p>
        </p:txBody>
      </p:sp>
      <p:pic>
        <p:nvPicPr>
          <p:cNvPr id="110597" name="Picture 5" descr="2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45" y="1992313"/>
            <a:ext cx="2281238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3300413" y="1028700"/>
            <a:ext cx="6413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</a:t>
            </a:r>
            <a:endParaRPr lang="en-US" altLang="zh-CN" dirty="0"/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3300413" y="3082925"/>
            <a:ext cx="7842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          </a:t>
            </a:r>
            <a:endParaRPr lang="en-US" altLang="zh-CN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6444208" y="1257300"/>
            <a:ext cx="1668462" cy="52387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33CC"/>
                </a:solidFill>
                <a:latin typeface="Times New Roman" pitchFamily="18" charset="0"/>
              </a:rPr>
              <a:t>74HC138</a:t>
            </a:r>
            <a:endParaRPr kumimoji="1" lang="zh-CN" altLang="en-US" sz="28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346200"/>
                <a:ext cx="8540750" cy="4454525"/>
              </a:xfrm>
            </p:spPr>
            <p:txBody>
              <a:bodyPr/>
              <a:lstStyle/>
              <a:p>
                <a:r>
                  <a:rPr lang="en-US" altLang="zh-CN" dirty="0" smtClean="0"/>
                  <a:t>4. </a:t>
                </a:r>
                <a:r>
                  <a:rPr lang="zh-CN" altLang="en-US" dirty="0" smtClean="0"/>
                  <a:t>译码器集成电路</a:t>
                </a:r>
                <a:endParaRPr lang="en-US" altLang="zh-CN" dirty="0" smtClean="0"/>
              </a:p>
              <a:p>
                <a:r>
                  <a:rPr lang="en-US" altLang="zh-CN" dirty="0"/>
                  <a:t>	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）集成</a:t>
                </a:r>
                <a:r>
                  <a:rPr lang="en-US" altLang="zh-CN" sz="2800" dirty="0" smtClean="0"/>
                  <a:t>3</a:t>
                </a:r>
                <a:r>
                  <a:rPr lang="zh-CN" altLang="en-US" sz="2800" dirty="0" smtClean="0"/>
                  <a:t>线</a:t>
                </a:r>
                <a:r>
                  <a:rPr lang="en-US" altLang="zh-CN" sz="2800" dirty="0" smtClean="0"/>
                  <a:t>-8</a:t>
                </a:r>
                <a:r>
                  <a:rPr lang="zh-CN" altLang="en-US" sz="2800" dirty="0" smtClean="0"/>
                  <a:t>线译码器</a:t>
                </a:r>
                <a:endParaRPr lang="en-US" altLang="zh-CN" sz="2800" dirty="0" smtClean="0"/>
              </a:p>
              <a:p>
                <a:endParaRPr lang="en-US" altLang="zh-CN" sz="2800" dirty="0"/>
              </a:p>
              <a:p>
                <a:r>
                  <a:rPr lang="en-US" altLang="zh-CN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80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1" i="1" dirty="0" smtClean="0">
                                <a:latin typeface="Cambria Math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lang="en-US" altLang="zh-CN" sz="28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：使能控制输入端</a:t>
                </a:r>
                <a:endParaRPr lang="en-US" altLang="zh-CN" sz="2800" dirty="0" smtClean="0"/>
              </a:p>
              <a:p>
                <a:r>
                  <a:rPr lang="en-US" altLang="zh-CN" sz="2800" dirty="0"/>
                  <a:t>	</a:t>
                </a:r>
                <a:r>
                  <a:rPr lang="en-US" altLang="zh-CN" sz="28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800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800" i="1" dirty="0" smtClean="0">
                    <a:latin typeface="Times New Roman" pitchFamily="18" charset="0"/>
                    <a:cs typeface="Times New Roman" pitchFamily="18" charset="0"/>
                  </a:rPr>
                  <a:t>~A</a:t>
                </a:r>
                <a:r>
                  <a:rPr lang="en-US" altLang="zh-CN" sz="2800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zh-CN" altLang="en-US" sz="2800" dirty="0" smtClean="0"/>
                  <a:t>：编码输入端</a:t>
                </a:r>
                <a:endParaRPr lang="en-US" altLang="zh-CN" sz="2800" dirty="0" smtClean="0"/>
              </a:p>
              <a:p>
                <a:r>
                  <a:rPr lang="en-US" altLang="zh-CN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𝒀</m:t>
                            </m:r>
                          </m:e>
                        </m:acc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~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80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1" i="1" dirty="0" smtClean="0">
                                <a:latin typeface="Cambria Math"/>
                              </a:rPr>
                              <m:t>𝒀</m:t>
                            </m:r>
                          </m:e>
                        </m:acc>
                      </m:e>
                      <m:sub>
                        <m:r>
                          <a:rPr lang="en-US" altLang="zh-CN" sz="2800" b="1" i="1" dirty="0" smtClean="0">
                            <a:latin typeface="Cambria Math"/>
                          </a:rPr>
                          <m:t>𝟕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：译码输出端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346200"/>
                <a:ext cx="8540750" cy="4454525"/>
              </a:xfrm>
              <a:blipFill rotWithShape="1">
                <a:blip r:embed="rId3"/>
                <a:stretch>
                  <a:fillRect l="-1784" t="-2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14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0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333375"/>
            <a:ext cx="7600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50825" y="1268413"/>
            <a:ext cx="619125" cy="1382712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功能表</a:t>
            </a:r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468313" y="45085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468313" y="4606925"/>
          <a:ext cx="7954962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公式" r:id="rId4" imgW="3305156" imgH="600062" progId="Equation.3">
                  <p:embed/>
                </p:oleObj>
              </mc:Choice>
              <mc:Fallback>
                <p:oleObj name="公式" r:id="rId4" imgW="3305156" imgH="60006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606925"/>
                        <a:ext cx="7954962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647700"/>
            <a:ext cx="8820150" cy="5661025"/>
          </a:xfrm>
        </p:spPr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．组合电路逻辑功能的表示方法 </a:t>
            </a:r>
          </a:p>
          <a:p>
            <a:pPr lvl="1" eaLnBrk="1" hangingPunct="1"/>
            <a:r>
              <a:rPr lang="en-US" altLang="zh-CN" smtClean="0">
                <a:solidFill>
                  <a:schemeClr val="hlink"/>
                </a:solidFill>
              </a:rPr>
              <a:t>(1) </a:t>
            </a:r>
            <a:r>
              <a:rPr lang="zh-CN" altLang="en-US" smtClean="0">
                <a:solidFill>
                  <a:schemeClr val="hlink"/>
                </a:solidFill>
              </a:rPr>
              <a:t>逻辑表达式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运算及变换方便，容易转换成真值表或卡诺图，可直接画出电路的逻辑图。 </a:t>
            </a:r>
          </a:p>
          <a:p>
            <a:pPr lvl="1" eaLnBrk="1" hangingPunct="1"/>
            <a:r>
              <a:rPr lang="en-US" altLang="zh-CN" smtClean="0">
                <a:solidFill>
                  <a:schemeClr val="hlink"/>
                </a:solidFill>
              </a:rPr>
              <a:t>(2) </a:t>
            </a:r>
            <a:r>
              <a:rPr lang="zh-CN" altLang="en-US" smtClean="0">
                <a:solidFill>
                  <a:schemeClr val="hlink"/>
                </a:solidFill>
              </a:rPr>
              <a:t>真值表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直观反映出逻辑关系，可转换成卡诺图及逻辑表达式。但输入信号多时非常繁琐。</a:t>
            </a:r>
          </a:p>
          <a:p>
            <a:pPr lvl="1" eaLnBrk="1" hangingPunct="1"/>
            <a:r>
              <a:rPr lang="en-US" altLang="zh-CN" smtClean="0">
                <a:solidFill>
                  <a:schemeClr val="hlink"/>
                </a:solidFill>
              </a:rPr>
              <a:t>(3) </a:t>
            </a:r>
            <a:r>
              <a:rPr lang="zh-CN" altLang="en-US" smtClean="0">
                <a:solidFill>
                  <a:schemeClr val="hlink"/>
                </a:solidFill>
              </a:rPr>
              <a:t>卡诺图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用于逻辑函数化简。输入信号大于</a:t>
            </a:r>
            <a:r>
              <a:rPr lang="en-US" altLang="zh-CN" smtClean="0"/>
              <a:t>6</a:t>
            </a:r>
            <a:r>
              <a:rPr lang="zh-CN" altLang="en-US" smtClean="0"/>
              <a:t>时不能使用。</a:t>
            </a:r>
          </a:p>
          <a:p>
            <a:pPr lvl="1" eaLnBrk="1" hangingPunct="1"/>
            <a:r>
              <a:rPr lang="en-US" altLang="zh-CN" smtClean="0">
                <a:solidFill>
                  <a:schemeClr val="hlink"/>
                </a:solidFill>
              </a:rPr>
              <a:t>(4) </a:t>
            </a:r>
            <a:r>
              <a:rPr lang="zh-CN" altLang="en-US" smtClean="0">
                <a:solidFill>
                  <a:schemeClr val="hlink"/>
                </a:solidFill>
              </a:rPr>
              <a:t>逻辑图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接近实际电路，与逻辑表达式之间可以相互转换。 无法进行公式化简、变换。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2.3.2  </a:t>
            </a:r>
            <a:r>
              <a:rPr lang="zh-CN" altLang="en-US" smtClean="0">
                <a:latin typeface="Times New Roman" pitchFamily="18" charset="0"/>
              </a:rPr>
              <a:t>译码器</a:t>
            </a:r>
          </a:p>
        </p:txBody>
      </p:sp>
      <p:sp>
        <p:nvSpPr>
          <p:cNvPr id="430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．译码器集成电路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2) </a:t>
            </a:r>
            <a:r>
              <a:rPr lang="zh-CN" altLang="en-US" smtClean="0">
                <a:latin typeface="Times New Roman" pitchFamily="18" charset="0"/>
              </a:rPr>
              <a:t>集成数码显示译码器</a:t>
            </a: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827088" y="3213100"/>
            <a:ext cx="383698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集成数码显示译码器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74HC4511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，输出高电平有效，接共阴极数码显示器。</a:t>
            </a:r>
          </a:p>
        </p:txBody>
      </p:sp>
      <p:pic>
        <p:nvPicPr>
          <p:cNvPr id="4301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1773238"/>
            <a:ext cx="39624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5924550" y="1249363"/>
            <a:ext cx="1800225" cy="52387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</a:rPr>
              <a:t>74HC4511</a:t>
            </a:r>
            <a:endParaRPr kumimoji="1" lang="zh-CN" altLang="en-US" sz="2800" b="1">
              <a:solidFill>
                <a:srgbClr val="0033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4" grpId="0"/>
      <p:bldP spid="155653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9" t="2112" r="20476" b="2138"/>
          <a:stretch>
            <a:fillRect/>
          </a:stretch>
        </p:blipFill>
        <p:spPr bwMode="auto">
          <a:xfrm>
            <a:off x="1476375" y="333375"/>
            <a:ext cx="6911975" cy="547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568325" y="2636838"/>
            <a:ext cx="619125" cy="1382712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功能表</a:t>
            </a:r>
          </a:p>
        </p:txBody>
      </p:sp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755650" y="5876925"/>
          <a:ext cx="431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公式" r:id="rId4" imgW="215713" imgH="190335" progId="Equation.3">
                  <p:embed/>
                </p:oleObj>
              </mc:Choice>
              <mc:Fallback>
                <p:oleObj name="公式" r:id="rId4" imgW="215713" imgH="1903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876925"/>
                        <a:ext cx="431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1403350" y="5876925"/>
            <a:ext cx="30257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是全亮测试控制端。</a:t>
            </a:r>
            <a:r>
              <a:rPr lang="zh-CN" altLang="en-US" sz="2400" b="1"/>
              <a:t> </a:t>
            </a:r>
          </a:p>
        </p:txBody>
      </p:sp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735013" y="6237288"/>
          <a:ext cx="4524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公式" r:id="rId6" imgW="177646" imgH="190335" progId="Equation.3">
                  <p:embed/>
                </p:oleObj>
              </mc:Choice>
              <mc:Fallback>
                <p:oleObj name="公式" r:id="rId6" imgW="177646" imgH="19033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6237288"/>
                        <a:ext cx="4524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1403350" y="6308725"/>
            <a:ext cx="27193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空白输入控制端。</a:t>
            </a:r>
            <a:r>
              <a:rPr lang="zh-CN" altLang="en-US" sz="2400" b="1"/>
              <a:t> </a:t>
            </a:r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4572000" y="6021388"/>
            <a:ext cx="32432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输入锁存使能端。</a:t>
            </a:r>
            <a:r>
              <a:rPr lang="zh-CN" altLang="en-US" sz="24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9" grpId="0" animBg="1" autoUpdateAnimBg="0"/>
      <p:bldP spid="159752" grpId="0" animBg="1"/>
      <p:bldP spid="159755" grpId="0" animBg="1"/>
      <p:bldP spid="15975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2.3.3  </a:t>
            </a:r>
            <a:r>
              <a:rPr lang="zh-CN" altLang="en-US" smtClean="0">
                <a:latin typeface="Times New Roman" pitchFamily="18" charset="0"/>
              </a:rPr>
              <a:t>数据选择器</a:t>
            </a:r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71550" y="1412875"/>
            <a:ext cx="7874000" cy="445452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本小节介绍： 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．数据选择器原理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</a:rPr>
              <a:t>．</a:t>
            </a:r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选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数据选择器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3</a:t>
            </a:r>
            <a:r>
              <a:rPr lang="zh-CN" altLang="en-US" smtClean="0">
                <a:latin typeface="Times New Roman" pitchFamily="18" charset="0"/>
              </a:rPr>
              <a:t>．数据选择器的设计规律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．数据选择器集成电路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892175" y="1630363"/>
            <a:ext cx="608013" cy="266382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FF0066"/>
                </a:solidFill>
                <a:latin typeface="宋体" pitchFamily="2" charset="-122"/>
              </a:rPr>
              <a:t>数</a:t>
            </a:r>
          </a:p>
          <a:p>
            <a:pPr algn="ctr" eaLnBrk="1" hangingPunct="1"/>
            <a:r>
              <a:rPr kumimoji="1" lang="zh-CN" altLang="en-US" sz="2800" b="1">
                <a:solidFill>
                  <a:srgbClr val="FF0066"/>
                </a:solidFill>
                <a:latin typeface="宋体" pitchFamily="2" charset="-122"/>
              </a:rPr>
              <a:t>据</a:t>
            </a:r>
          </a:p>
          <a:p>
            <a:pPr algn="ctr" eaLnBrk="1" hangingPunct="1"/>
            <a:r>
              <a:rPr kumimoji="1" lang="zh-CN" altLang="en-US" sz="2800" b="1">
                <a:solidFill>
                  <a:srgbClr val="FF0066"/>
                </a:solidFill>
                <a:latin typeface="宋体" pitchFamily="2" charset="-122"/>
              </a:rPr>
              <a:t>传</a:t>
            </a:r>
          </a:p>
          <a:p>
            <a:pPr algn="ctr" eaLnBrk="1" hangingPunct="1"/>
            <a:r>
              <a:rPr kumimoji="1" lang="zh-CN" altLang="en-US" sz="2800" b="1">
                <a:solidFill>
                  <a:srgbClr val="FF0066"/>
                </a:solidFill>
                <a:latin typeface="宋体" pitchFamily="2" charset="-122"/>
              </a:rPr>
              <a:t>输</a:t>
            </a:r>
          </a:p>
          <a:p>
            <a:pPr algn="ctr" eaLnBrk="1" hangingPunct="1"/>
            <a:r>
              <a:rPr kumimoji="1" lang="zh-CN" altLang="en-US" sz="2800" b="1">
                <a:solidFill>
                  <a:srgbClr val="FF0066"/>
                </a:solidFill>
                <a:latin typeface="宋体" pitchFamily="2" charset="-122"/>
              </a:rPr>
              <a:t>方</a:t>
            </a:r>
          </a:p>
          <a:p>
            <a:pPr algn="ctr" eaLnBrk="1" hangingPunct="1"/>
            <a:r>
              <a:rPr kumimoji="1" lang="zh-CN" altLang="en-US" sz="2800" b="1">
                <a:solidFill>
                  <a:srgbClr val="FF0066"/>
                </a:solidFill>
                <a:latin typeface="宋体" pitchFamily="2" charset="-122"/>
              </a:rPr>
              <a:t>式</a:t>
            </a:r>
          </a:p>
        </p:txBody>
      </p:sp>
      <p:grpSp>
        <p:nvGrpSpPr>
          <p:cNvPr id="160773" name="Group 5"/>
          <p:cNvGrpSpPr>
            <a:grpSpLocks/>
          </p:cNvGrpSpPr>
          <p:nvPr/>
        </p:nvGrpSpPr>
        <p:grpSpPr bwMode="auto">
          <a:xfrm>
            <a:off x="2317750" y="1273175"/>
            <a:ext cx="177800" cy="1849438"/>
            <a:chOff x="1325" y="979"/>
            <a:chExt cx="112" cy="1165"/>
          </a:xfrm>
        </p:grpSpPr>
        <p:sp>
          <p:nvSpPr>
            <p:cNvPr id="47172" name="Rectangle 6"/>
            <p:cNvSpPr>
              <a:spLocks noChangeArrowheads="1"/>
            </p:cNvSpPr>
            <p:nvPr/>
          </p:nvSpPr>
          <p:spPr bwMode="auto">
            <a:xfrm>
              <a:off x="1325" y="97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0</a:t>
              </a:r>
              <a:endParaRPr kumimoji="1" lang="en-US" altLang="zh-CN" sz="2800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47173" name="Rectangle 7"/>
            <p:cNvSpPr>
              <a:spLocks noChangeArrowheads="1"/>
            </p:cNvSpPr>
            <p:nvPr/>
          </p:nvSpPr>
          <p:spPr bwMode="auto">
            <a:xfrm>
              <a:off x="1325" y="127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1</a:t>
              </a:r>
              <a:endParaRPr kumimoji="1" lang="en-US" altLang="zh-CN" sz="2800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47174" name="Rectangle 8"/>
            <p:cNvSpPr>
              <a:spLocks noChangeArrowheads="1"/>
            </p:cNvSpPr>
            <p:nvPr/>
          </p:nvSpPr>
          <p:spPr bwMode="auto">
            <a:xfrm>
              <a:off x="1325" y="157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1</a:t>
              </a:r>
              <a:endParaRPr kumimoji="1" lang="en-US" altLang="zh-CN" sz="2800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47175" name="Rectangle 9"/>
            <p:cNvSpPr>
              <a:spLocks noChangeArrowheads="1"/>
            </p:cNvSpPr>
            <p:nvPr/>
          </p:nvSpPr>
          <p:spPr bwMode="auto">
            <a:xfrm>
              <a:off x="1325" y="187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0</a:t>
              </a:r>
              <a:endParaRPr kumimoji="1" lang="en-US" altLang="zh-CN" sz="2800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60778" name="Group 10"/>
          <p:cNvGrpSpPr>
            <a:grpSpLocks/>
          </p:cNvGrpSpPr>
          <p:nvPr/>
        </p:nvGrpSpPr>
        <p:grpSpPr bwMode="auto">
          <a:xfrm>
            <a:off x="2089150" y="790575"/>
            <a:ext cx="612775" cy="2322513"/>
            <a:chOff x="1181" y="675"/>
            <a:chExt cx="386" cy="1463"/>
          </a:xfrm>
        </p:grpSpPr>
        <p:grpSp>
          <p:nvGrpSpPr>
            <p:cNvPr id="47166" name="Group 11"/>
            <p:cNvGrpSpPr>
              <a:grpSpLocks/>
            </p:cNvGrpSpPr>
            <p:nvPr/>
          </p:nvGrpSpPr>
          <p:grpSpPr bwMode="auto">
            <a:xfrm>
              <a:off x="1205" y="931"/>
              <a:ext cx="336" cy="1207"/>
              <a:chOff x="1125" y="907"/>
              <a:chExt cx="480" cy="1343"/>
            </a:xfrm>
          </p:grpSpPr>
          <p:sp>
            <p:nvSpPr>
              <p:cNvPr id="47168" name="Rectangle 12"/>
              <p:cNvSpPr>
                <a:spLocks noChangeArrowheads="1"/>
              </p:cNvSpPr>
              <p:nvPr/>
            </p:nvSpPr>
            <p:spPr bwMode="auto">
              <a:xfrm>
                <a:off x="1125" y="907"/>
                <a:ext cx="480" cy="1343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9" name="Line 13"/>
              <p:cNvSpPr>
                <a:spLocks noChangeShapeType="1"/>
              </p:cNvSpPr>
              <p:nvPr/>
            </p:nvSpPr>
            <p:spPr bwMode="auto">
              <a:xfrm>
                <a:off x="1125" y="1243"/>
                <a:ext cx="480" cy="1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70" name="Line 14"/>
              <p:cNvSpPr>
                <a:spLocks noChangeShapeType="1"/>
              </p:cNvSpPr>
              <p:nvPr/>
            </p:nvSpPr>
            <p:spPr bwMode="auto">
              <a:xfrm>
                <a:off x="1125" y="1579"/>
                <a:ext cx="480" cy="1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71" name="Line 15"/>
              <p:cNvSpPr>
                <a:spLocks noChangeShapeType="1"/>
              </p:cNvSpPr>
              <p:nvPr/>
            </p:nvSpPr>
            <p:spPr bwMode="auto">
              <a:xfrm>
                <a:off x="1125" y="1915"/>
                <a:ext cx="480" cy="1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67" name="Rectangle 16"/>
            <p:cNvSpPr>
              <a:spLocks noChangeArrowheads="1"/>
            </p:cNvSpPr>
            <p:nvPr/>
          </p:nvSpPr>
          <p:spPr bwMode="auto">
            <a:xfrm>
              <a:off x="1181" y="675"/>
              <a:ext cx="3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400" b="1">
                  <a:solidFill>
                    <a:srgbClr val="0033CC"/>
                  </a:solidFill>
                  <a:latin typeface="Times New Roman" pitchFamily="18" charset="0"/>
                </a:rPr>
                <a:t>发送</a:t>
              </a:r>
              <a:endParaRPr kumimoji="1" lang="zh-CN" altLang="en-US" sz="2400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60785" name="Group 17"/>
          <p:cNvGrpSpPr>
            <a:grpSpLocks/>
          </p:cNvGrpSpPr>
          <p:nvPr/>
        </p:nvGrpSpPr>
        <p:grpSpPr bwMode="auto">
          <a:xfrm>
            <a:off x="2673350" y="1454150"/>
            <a:ext cx="4203700" cy="1435100"/>
            <a:chOff x="1765" y="1174"/>
            <a:chExt cx="2648" cy="904"/>
          </a:xfrm>
        </p:grpSpPr>
        <p:sp>
          <p:nvSpPr>
            <p:cNvPr id="47162" name="Line 18"/>
            <p:cNvSpPr>
              <a:spLocks noChangeShapeType="1"/>
            </p:cNvSpPr>
            <p:nvPr/>
          </p:nvSpPr>
          <p:spPr bwMode="auto">
            <a:xfrm flipV="1">
              <a:off x="1773" y="1174"/>
              <a:ext cx="2632" cy="0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3" name="Line 19"/>
            <p:cNvSpPr>
              <a:spLocks noChangeShapeType="1"/>
            </p:cNvSpPr>
            <p:nvPr/>
          </p:nvSpPr>
          <p:spPr bwMode="auto">
            <a:xfrm>
              <a:off x="1765" y="1454"/>
              <a:ext cx="2640" cy="0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4" name="Line 20"/>
            <p:cNvSpPr>
              <a:spLocks noChangeShapeType="1"/>
            </p:cNvSpPr>
            <p:nvPr/>
          </p:nvSpPr>
          <p:spPr bwMode="auto">
            <a:xfrm>
              <a:off x="1765" y="1766"/>
              <a:ext cx="2648" cy="0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5" name="Line 21"/>
            <p:cNvSpPr>
              <a:spLocks noChangeShapeType="1"/>
            </p:cNvSpPr>
            <p:nvPr/>
          </p:nvSpPr>
          <p:spPr bwMode="auto">
            <a:xfrm flipV="1">
              <a:off x="1773" y="2078"/>
              <a:ext cx="2624" cy="0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0790" name="Group 22"/>
          <p:cNvGrpSpPr>
            <a:grpSpLocks/>
          </p:cNvGrpSpPr>
          <p:nvPr/>
        </p:nvGrpSpPr>
        <p:grpSpPr bwMode="auto">
          <a:xfrm>
            <a:off x="6940550" y="1209675"/>
            <a:ext cx="1004888" cy="1954213"/>
            <a:chOff x="4453" y="1020"/>
            <a:chExt cx="811" cy="1231"/>
          </a:xfrm>
        </p:grpSpPr>
        <p:sp>
          <p:nvSpPr>
            <p:cNvPr id="47158" name="Text Box 23"/>
            <p:cNvSpPr txBox="1">
              <a:spLocks noChangeArrowheads="1"/>
            </p:cNvSpPr>
            <p:nvPr/>
          </p:nvSpPr>
          <p:spPr bwMode="auto">
            <a:xfrm>
              <a:off x="4467" y="10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7159" name="Text Box 24"/>
            <p:cNvSpPr txBox="1">
              <a:spLocks noChangeArrowheads="1"/>
            </p:cNvSpPr>
            <p:nvPr/>
          </p:nvSpPr>
          <p:spPr bwMode="auto">
            <a:xfrm>
              <a:off x="4467" y="1316"/>
              <a:ext cx="2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47160" name="Text Box 25"/>
            <p:cNvSpPr txBox="1">
              <a:spLocks noChangeArrowheads="1"/>
            </p:cNvSpPr>
            <p:nvPr/>
          </p:nvSpPr>
          <p:spPr bwMode="auto">
            <a:xfrm>
              <a:off x="4467" y="1612"/>
              <a:ext cx="2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47161" name="Text Box 26"/>
            <p:cNvSpPr txBox="1">
              <a:spLocks noChangeArrowheads="1"/>
            </p:cNvSpPr>
            <p:nvPr/>
          </p:nvSpPr>
          <p:spPr bwMode="auto">
            <a:xfrm>
              <a:off x="4453" y="1924"/>
              <a:ext cx="81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160795" name="Text Box 27"/>
          <p:cNvSpPr txBox="1">
            <a:spLocks noChangeArrowheads="1"/>
          </p:cNvSpPr>
          <p:nvPr/>
        </p:nvSpPr>
        <p:spPr bwMode="auto">
          <a:xfrm>
            <a:off x="4038600" y="893763"/>
            <a:ext cx="1676400" cy="466725"/>
          </a:xfrm>
          <a:prstGeom prst="rect">
            <a:avLst/>
          </a:prstGeom>
          <a:solidFill>
            <a:srgbClr val="CCFFFF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33CC"/>
                </a:solidFill>
                <a:latin typeface="宋体" pitchFamily="2" charset="-122"/>
              </a:rPr>
              <a:t>并行传送</a:t>
            </a:r>
          </a:p>
        </p:txBody>
      </p:sp>
      <p:grpSp>
        <p:nvGrpSpPr>
          <p:cNvPr id="160796" name="Group 28"/>
          <p:cNvGrpSpPr>
            <a:grpSpLocks/>
          </p:cNvGrpSpPr>
          <p:nvPr/>
        </p:nvGrpSpPr>
        <p:grpSpPr bwMode="auto">
          <a:xfrm>
            <a:off x="3643313" y="4149725"/>
            <a:ext cx="2438400" cy="152400"/>
            <a:chOff x="2160" y="2959"/>
            <a:chExt cx="1536" cy="96"/>
          </a:xfrm>
        </p:grpSpPr>
        <p:sp>
          <p:nvSpPr>
            <p:cNvPr id="47155" name="Oval 29"/>
            <p:cNvSpPr>
              <a:spLocks noChangeArrowheads="1"/>
            </p:cNvSpPr>
            <p:nvPr/>
          </p:nvSpPr>
          <p:spPr bwMode="auto">
            <a:xfrm>
              <a:off x="2160" y="2959"/>
              <a:ext cx="96" cy="96"/>
            </a:xfrm>
            <a:prstGeom prst="ellips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6" name="Line 30"/>
            <p:cNvSpPr>
              <a:spLocks noChangeShapeType="1"/>
            </p:cNvSpPr>
            <p:nvPr/>
          </p:nvSpPr>
          <p:spPr bwMode="auto">
            <a:xfrm>
              <a:off x="2256" y="3007"/>
              <a:ext cx="1344" cy="0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7" name="Oval 31"/>
            <p:cNvSpPr>
              <a:spLocks noChangeArrowheads="1"/>
            </p:cNvSpPr>
            <p:nvPr/>
          </p:nvSpPr>
          <p:spPr bwMode="auto">
            <a:xfrm>
              <a:off x="3600" y="2959"/>
              <a:ext cx="96" cy="96"/>
            </a:xfrm>
            <a:prstGeom prst="ellips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0800" name="Text Box 32"/>
          <p:cNvSpPr txBox="1">
            <a:spLocks noChangeArrowheads="1"/>
          </p:cNvSpPr>
          <p:nvPr/>
        </p:nvSpPr>
        <p:spPr bwMode="auto">
          <a:xfrm>
            <a:off x="6940550" y="330835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0801" name="Text Box 33"/>
          <p:cNvSpPr txBox="1">
            <a:spLocks noChangeArrowheads="1"/>
          </p:cNvSpPr>
          <p:nvPr/>
        </p:nvSpPr>
        <p:spPr bwMode="auto">
          <a:xfrm>
            <a:off x="6940550" y="37893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60802" name="Text Box 34"/>
          <p:cNvSpPr txBox="1">
            <a:spLocks noChangeArrowheads="1"/>
          </p:cNvSpPr>
          <p:nvPr/>
        </p:nvSpPr>
        <p:spPr bwMode="auto">
          <a:xfrm>
            <a:off x="6940550" y="42703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60803" name="Text Box 35"/>
          <p:cNvSpPr txBox="1">
            <a:spLocks noChangeArrowheads="1"/>
          </p:cNvSpPr>
          <p:nvPr/>
        </p:nvSpPr>
        <p:spPr bwMode="auto">
          <a:xfrm>
            <a:off x="6940550" y="4749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0804" name="Text Box 36"/>
          <p:cNvSpPr txBox="1">
            <a:spLocks noChangeArrowheads="1"/>
          </p:cNvSpPr>
          <p:nvPr/>
        </p:nvSpPr>
        <p:spPr bwMode="auto">
          <a:xfrm>
            <a:off x="4040188" y="3584575"/>
            <a:ext cx="1676400" cy="466725"/>
          </a:xfrm>
          <a:prstGeom prst="rect">
            <a:avLst/>
          </a:prstGeom>
          <a:solidFill>
            <a:srgbClr val="CCFFFF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33CC"/>
                </a:solidFill>
                <a:latin typeface="宋体" pitchFamily="2" charset="-122"/>
              </a:rPr>
              <a:t>串行传送</a:t>
            </a:r>
          </a:p>
        </p:txBody>
      </p:sp>
      <p:sp>
        <p:nvSpPr>
          <p:cNvPr id="160805" name="Text Box 37"/>
          <p:cNvSpPr txBox="1">
            <a:spLocks noChangeArrowheads="1"/>
          </p:cNvSpPr>
          <p:nvPr/>
        </p:nvSpPr>
        <p:spPr bwMode="auto">
          <a:xfrm>
            <a:off x="627063" y="5548313"/>
            <a:ext cx="367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66"/>
                </a:solidFill>
                <a:latin typeface="宋体" pitchFamily="2" charset="-122"/>
              </a:rPr>
              <a:t>并</a:t>
            </a:r>
            <a:r>
              <a:rPr kumimoji="1" lang="en-US" altLang="zh-CN" sz="2400" b="1">
                <a:solidFill>
                  <a:srgbClr val="FF0066"/>
                </a:solidFill>
                <a:latin typeface="宋体" pitchFamily="2" charset="-122"/>
              </a:rPr>
              <a:t>-</a:t>
            </a:r>
            <a:r>
              <a:rPr kumimoji="1" lang="zh-CN" altLang="en-US" sz="2400" b="1">
                <a:solidFill>
                  <a:srgbClr val="FF0066"/>
                </a:solidFill>
                <a:latin typeface="宋体" pitchFamily="2" charset="-122"/>
              </a:rPr>
              <a:t>串转换：</a:t>
            </a:r>
            <a:r>
              <a:rPr kumimoji="1" lang="zh-CN" altLang="en-US" sz="2400" b="1">
                <a:solidFill>
                  <a:srgbClr val="0033CC"/>
                </a:solidFill>
                <a:latin typeface="宋体" pitchFamily="2" charset="-122"/>
              </a:rPr>
              <a:t>数据选择器</a:t>
            </a:r>
            <a:endParaRPr kumimoji="1" lang="zh-CN" altLang="en-US" sz="2400" b="1">
              <a:latin typeface="宋体" pitchFamily="2" charset="-122"/>
            </a:endParaRPr>
          </a:p>
        </p:txBody>
      </p:sp>
      <p:sp>
        <p:nvSpPr>
          <p:cNvPr id="160806" name="Text Box 38"/>
          <p:cNvSpPr txBox="1">
            <a:spLocks noChangeArrowheads="1"/>
          </p:cNvSpPr>
          <p:nvPr/>
        </p:nvSpPr>
        <p:spPr bwMode="auto">
          <a:xfrm>
            <a:off x="5384800" y="5654675"/>
            <a:ext cx="401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66"/>
                </a:solidFill>
                <a:latin typeface="宋体" pitchFamily="2" charset="-122"/>
              </a:rPr>
              <a:t>串</a:t>
            </a:r>
            <a:r>
              <a:rPr kumimoji="1" lang="en-US" altLang="zh-CN" sz="2400" b="1">
                <a:solidFill>
                  <a:srgbClr val="FF0066"/>
                </a:solidFill>
                <a:latin typeface="宋体" pitchFamily="2" charset="-122"/>
              </a:rPr>
              <a:t>-</a:t>
            </a:r>
            <a:r>
              <a:rPr kumimoji="1" lang="zh-CN" altLang="en-US" sz="2400" b="1">
                <a:solidFill>
                  <a:srgbClr val="FF0066"/>
                </a:solidFill>
                <a:latin typeface="宋体" pitchFamily="2" charset="-122"/>
              </a:rPr>
              <a:t>并转换：</a:t>
            </a:r>
            <a:r>
              <a:rPr kumimoji="1" lang="zh-CN" altLang="en-US" sz="2400" b="1">
                <a:solidFill>
                  <a:srgbClr val="0033CC"/>
                </a:solidFill>
                <a:latin typeface="宋体" pitchFamily="2" charset="-122"/>
              </a:rPr>
              <a:t>数据分配器</a:t>
            </a:r>
            <a:endParaRPr kumimoji="1" lang="zh-CN" altLang="en-US" sz="2400" b="1">
              <a:latin typeface="宋体" pitchFamily="2" charset="-122"/>
            </a:endParaRPr>
          </a:p>
        </p:txBody>
      </p:sp>
      <p:grpSp>
        <p:nvGrpSpPr>
          <p:cNvPr id="160807" name="Group 39"/>
          <p:cNvGrpSpPr>
            <a:grpSpLocks/>
          </p:cNvGrpSpPr>
          <p:nvPr/>
        </p:nvGrpSpPr>
        <p:grpSpPr bwMode="auto">
          <a:xfrm>
            <a:off x="6823075" y="765175"/>
            <a:ext cx="612775" cy="2347913"/>
            <a:chOff x="4149" y="659"/>
            <a:chExt cx="386" cy="1479"/>
          </a:xfrm>
        </p:grpSpPr>
        <p:sp>
          <p:nvSpPr>
            <p:cNvPr id="47149" name="Rectangle 40"/>
            <p:cNvSpPr>
              <a:spLocks noChangeArrowheads="1"/>
            </p:cNvSpPr>
            <p:nvPr/>
          </p:nvSpPr>
          <p:spPr bwMode="auto">
            <a:xfrm>
              <a:off x="4149" y="659"/>
              <a:ext cx="3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400" b="1">
                  <a:solidFill>
                    <a:srgbClr val="0033CC"/>
                  </a:solidFill>
                  <a:latin typeface="Times New Roman" pitchFamily="18" charset="0"/>
                </a:rPr>
                <a:t>接收</a:t>
              </a:r>
              <a:endParaRPr kumimoji="1" lang="zh-CN" altLang="en-US" sz="2400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grpSp>
          <p:nvGrpSpPr>
            <p:cNvPr id="47150" name="Group 41"/>
            <p:cNvGrpSpPr>
              <a:grpSpLocks/>
            </p:cNvGrpSpPr>
            <p:nvPr/>
          </p:nvGrpSpPr>
          <p:grpSpPr bwMode="auto">
            <a:xfrm>
              <a:off x="4181" y="931"/>
              <a:ext cx="336" cy="1207"/>
              <a:chOff x="1125" y="907"/>
              <a:chExt cx="480" cy="1343"/>
            </a:xfrm>
          </p:grpSpPr>
          <p:sp>
            <p:nvSpPr>
              <p:cNvPr id="47151" name="Rectangle 42"/>
              <p:cNvSpPr>
                <a:spLocks noChangeArrowheads="1"/>
              </p:cNvSpPr>
              <p:nvPr/>
            </p:nvSpPr>
            <p:spPr bwMode="auto">
              <a:xfrm>
                <a:off x="1125" y="907"/>
                <a:ext cx="480" cy="1343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2" name="Line 43"/>
              <p:cNvSpPr>
                <a:spLocks noChangeShapeType="1"/>
              </p:cNvSpPr>
              <p:nvPr/>
            </p:nvSpPr>
            <p:spPr bwMode="auto">
              <a:xfrm>
                <a:off x="1125" y="1243"/>
                <a:ext cx="480" cy="1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3" name="Line 44"/>
              <p:cNvSpPr>
                <a:spLocks noChangeShapeType="1"/>
              </p:cNvSpPr>
              <p:nvPr/>
            </p:nvSpPr>
            <p:spPr bwMode="auto">
              <a:xfrm>
                <a:off x="1125" y="1579"/>
                <a:ext cx="480" cy="1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4" name="Line 45"/>
              <p:cNvSpPr>
                <a:spLocks noChangeShapeType="1"/>
              </p:cNvSpPr>
              <p:nvPr/>
            </p:nvSpPr>
            <p:spPr bwMode="auto">
              <a:xfrm>
                <a:off x="1125" y="1915"/>
                <a:ext cx="480" cy="1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0814" name="Group 46"/>
          <p:cNvGrpSpPr>
            <a:grpSpLocks/>
          </p:cNvGrpSpPr>
          <p:nvPr/>
        </p:nvGrpSpPr>
        <p:grpSpPr bwMode="auto">
          <a:xfrm>
            <a:off x="2127250" y="3317875"/>
            <a:ext cx="533400" cy="1916113"/>
            <a:chOff x="1125" y="907"/>
            <a:chExt cx="480" cy="1343"/>
          </a:xfrm>
        </p:grpSpPr>
        <p:sp>
          <p:nvSpPr>
            <p:cNvPr id="47145" name="Rectangle 47"/>
            <p:cNvSpPr>
              <a:spLocks noChangeArrowheads="1"/>
            </p:cNvSpPr>
            <p:nvPr/>
          </p:nvSpPr>
          <p:spPr bwMode="auto">
            <a:xfrm>
              <a:off x="1125" y="907"/>
              <a:ext cx="480" cy="1343"/>
            </a:xfrm>
            <a:prstGeom prst="rect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6" name="Line 48"/>
            <p:cNvSpPr>
              <a:spLocks noChangeShapeType="1"/>
            </p:cNvSpPr>
            <p:nvPr/>
          </p:nvSpPr>
          <p:spPr bwMode="auto">
            <a:xfrm>
              <a:off x="1125" y="1243"/>
              <a:ext cx="480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7" name="Line 49"/>
            <p:cNvSpPr>
              <a:spLocks noChangeShapeType="1"/>
            </p:cNvSpPr>
            <p:nvPr/>
          </p:nvSpPr>
          <p:spPr bwMode="auto">
            <a:xfrm>
              <a:off x="1125" y="1579"/>
              <a:ext cx="480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8" name="Line 50"/>
            <p:cNvSpPr>
              <a:spLocks noChangeShapeType="1"/>
            </p:cNvSpPr>
            <p:nvPr/>
          </p:nvSpPr>
          <p:spPr bwMode="auto">
            <a:xfrm>
              <a:off x="1125" y="1915"/>
              <a:ext cx="480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0819" name="Group 51"/>
          <p:cNvGrpSpPr>
            <a:grpSpLocks/>
          </p:cNvGrpSpPr>
          <p:nvPr/>
        </p:nvGrpSpPr>
        <p:grpSpPr bwMode="auto">
          <a:xfrm>
            <a:off x="2317750" y="3381375"/>
            <a:ext cx="177800" cy="1849438"/>
            <a:chOff x="1325" y="979"/>
            <a:chExt cx="112" cy="1165"/>
          </a:xfrm>
        </p:grpSpPr>
        <p:sp>
          <p:nvSpPr>
            <p:cNvPr id="47141" name="Rectangle 52"/>
            <p:cNvSpPr>
              <a:spLocks noChangeArrowheads="1"/>
            </p:cNvSpPr>
            <p:nvPr/>
          </p:nvSpPr>
          <p:spPr bwMode="auto">
            <a:xfrm>
              <a:off x="1325" y="97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0</a:t>
              </a:r>
              <a:endParaRPr kumimoji="1" lang="en-US" altLang="zh-CN" sz="2800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47142" name="Rectangle 53"/>
            <p:cNvSpPr>
              <a:spLocks noChangeArrowheads="1"/>
            </p:cNvSpPr>
            <p:nvPr/>
          </p:nvSpPr>
          <p:spPr bwMode="auto">
            <a:xfrm>
              <a:off x="1325" y="127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1</a:t>
              </a:r>
              <a:endParaRPr kumimoji="1" lang="en-US" altLang="zh-CN" sz="2800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47143" name="Rectangle 54"/>
            <p:cNvSpPr>
              <a:spLocks noChangeArrowheads="1"/>
            </p:cNvSpPr>
            <p:nvPr/>
          </p:nvSpPr>
          <p:spPr bwMode="auto">
            <a:xfrm>
              <a:off x="1325" y="157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1</a:t>
              </a:r>
              <a:endParaRPr kumimoji="1" lang="en-US" altLang="zh-CN" sz="2800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47144" name="Rectangle 55"/>
            <p:cNvSpPr>
              <a:spLocks noChangeArrowheads="1"/>
            </p:cNvSpPr>
            <p:nvPr/>
          </p:nvSpPr>
          <p:spPr bwMode="auto">
            <a:xfrm>
              <a:off x="1325" y="187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0</a:t>
              </a:r>
              <a:endParaRPr kumimoji="1" lang="en-US" altLang="zh-CN" sz="2800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60824" name="Group 56"/>
          <p:cNvGrpSpPr>
            <a:grpSpLocks/>
          </p:cNvGrpSpPr>
          <p:nvPr/>
        </p:nvGrpSpPr>
        <p:grpSpPr bwMode="auto">
          <a:xfrm>
            <a:off x="6851650" y="3317875"/>
            <a:ext cx="533400" cy="1916113"/>
            <a:chOff x="1125" y="907"/>
            <a:chExt cx="480" cy="1343"/>
          </a:xfrm>
        </p:grpSpPr>
        <p:sp>
          <p:nvSpPr>
            <p:cNvPr id="47137" name="Rectangle 57"/>
            <p:cNvSpPr>
              <a:spLocks noChangeArrowheads="1"/>
            </p:cNvSpPr>
            <p:nvPr/>
          </p:nvSpPr>
          <p:spPr bwMode="auto">
            <a:xfrm>
              <a:off x="1125" y="907"/>
              <a:ext cx="480" cy="1343"/>
            </a:xfrm>
            <a:prstGeom prst="rect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8" name="Line 58"/>
            <p:cNvSpPr>
              <a:spLocks noChangeShapeType="1"/>
            </p:cNvSpPr>
            <p:nvPr/>
          </p:nvSpPr>
          <p:spPr bwMode="auto">
            <a:xfrm>
              <a:off x="1125" y="1243"/>
              <a:ext cx="480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9" name="Line 59"/>
            <p:cNvSpPr>
              <a:spLocks noChangeShapeType="1"/>
            </p:cNvSpPr>
            <p:nvPr/>
          </p:nvSpPr>
          <p:spPr bwMode="auto">
            <a:xfrm>
              <a:off x="1125" y="1579"/>
              <a:ext cx="480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0" name="Line 60"/>
            <p:cNvSpPr>
              <a:spLocks noChangeShapeType="1"/>
            </p:cNvSpPr>
            <p:nvPr/>
          </p:nvSpPr>
          <p:spPr bwMode="auto">
            <a:xfrm>
              <a:off x="1125" y="1915"/>
              <a:ext cx="480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0829" name="Group 61"/>
          <p:cNvGrpSpPr>
            <a:grpSpLocks/>
          </p:cNvGrpSpPr>
          <p:nvPr/>
        </p:nvGrpSpPr>
        <p:grpSpPr bwMode="auto">
          <a:xfrm>
            <a:off x="2681288" y="3571875"/>
            <a:ext cx="4157662" cy="636588"/>
            <a:chOff x="1770" y="2508"/>
            <a:chExt cx="2619" cy="401"/>
          </a:xfrm>
        </p:grpSpPr>
        <p:sp>
          <p:nvSpPr>
            <p:cNvPr id="47135" name="Line 62"/>
            <p:cNvSpPr>
              <a:spLocks noChangeShapeType="1"/>
            </p:cNvSpPr>
            <p:nvPr/>
          </p:nvSpPr>
          <p:spPr bwMode="auto">
            <a:xfrm flipH="1" flipV="1">
              <a:off x="1770" y="2516"/>
              <a:ext cx="598" cy="393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6" name="Line 63"/>
            <p:cNvSpPr>
              <a:spLocks noChangeShapeType="1"/>
            </p:cNvSpPr>
            <p:nvPr/>
          </p:nvSpPr>
          <p:spPr bwMode="auto">
            <a:xfrm flipV="1">
              <a:off x="3918" y="2508"/>
              <a:ext cx="471" cy="384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0832" name="Group 64"/>
          <p:cNvGrpSpPr>
            <a:grpSpLocks/>
          </p:cNvGrpSpPr>
          <p:nvPr/>
        </p:nvGrpSpPr>
        <p:grpSpPr bwMode="auto">
          <a:xfrm>
            <a:off x="2681288" y="4030663"/>
            <a:ext cx="4162425" cy="187325"/>
            <a:chOff x="1770" y="2797"/>
            <a:chExt cx="2622" cy="118"/>
          </a:xfrm>
        </p:grpSpPr>
        <p:sp>
          <p:nvSpPr>
            <p:cNvPr id="47133" name="Line 65"/>
            <p:cNvSpPr>
              <a:spLocks noChangeShapeType="1"/>
            </p:cNvSpPr>
            <p:nvPr/>
          </p:nvSpPr>
          <p:spPr bwMode="auto">
            <a:xfrm flipH="1" flipV="1">
              <a:off x="1770" y="2808"/>
              <a:ext cx="590" cy="107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4" name="Line 66"/>
            <p:cNvSpPr>
              <a:spLocks noChangeShapeType="1"/>
            </p:cNvSpPr>
            <p:nvPr/>
          </p:nvSpPr>
          <p:spPr bwMode="auto">
            <a:xfrm flipV="1">
              <a:off x="3924" y="2797"/>
              <a:ext cx="468" cy="11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0835" name="Group 67"/>
          <p:cNvGrpSpPr>
            <a:grpSpLocks/>
          </p:cNvGrpSpPr>
          <p:nvPr/>
        </p:nvGrpSpPr>
        <p:grpSpPr bwMode="auto">
          <a:xfrm>
            <a:off x="2678113" y="4230688"/>
            <a:ext cx="4159250" cy="300037"/>
            <a:chOff x="1768" y="2923"/>
            <a:chExt cx="2620" cy="189"/>
          </a:xfrm>
        </p:grpSpPr>
        <p:sp>
          <p:nvSpPr>
            <p:cNvPr id="47131" name="Line 68"/>
            <p:cNvSpPr>
              <a:spLocks noChangeShapeType="1"/>
            </p:cNvSpPr>
            <p:nvPr/>
          </p:nvSpPr>
          <p:spPr bwMode="auto">
            <a:xfrm flipH="1">
              <a:off x="1768" y="2933"/>
              <a:ext cx="592" cy="179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2" name="Line 69"/>
            <p:cNvSpPr>
              <a:spLocks noChangeShapeType="1"/>
            </p:cNvSpPr>
            <p:nvPr/>
          </p:nvSpPr>
          <p:spPr bwMode="auto">
            <a:xfrm>
              <a:off x="3918" y="2923"/>
              <a:ext cx="470" cy="179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0838" name="Group 70"/>
          <p:cNvGrpSpPr>
            <a:grpSpLocks/>
          </p:cNvGrpSpPr>
          <p:nvPr/>
        </p:nvGrpSpPr>
        <p:grpSpPr bwMode="auto">
          <a:xfrm>
            <a:off x="2682875" y="4246563"/>
            <a:ext cx="4159250" cy="768350"/>
            <a:chOff x="1771" y="2933"/>
            <a:chExt cx="2620" cy="484"/>
          </a:xfrm>
        </p:grpSpPr>
        <p:sp>
          <p:nvSpPr>
            <p:cNvPr id="47129" name="Line 71"/>
            <p:cNvSpPr>
              <a:spLocks noChangeShapeType="1"/>
            </p:cNvSpPr>
            <p:nvPr/>
          </p:nvSpPr>
          <p:spPr bwMode="auto">
            <a:xfrm flipH="1">
              <a:off x="1771" y="2936"/>
              <a:ext cx="605" cy="465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0" name="Line 72"/>
            <p:cNvSpPr>
              <a:spLocks noChangeShapeType="1"/>
            </p:cNvSpPr>
            <p:nvPr/>
          </p:nvSpPr>
          <p:spPr bwMode="auto">
            <a:xfrm>
              <a:off x="3905" y="2933"/>
              <a:ext cx="486" cy="484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0841" name="AutoShape 73"/>
          <p:cNvSpPr>
            <a:spLocks noChangeArrowheads="1"/>
          </p:cNvSpPr>
          <p:nvPr/>
        </p:nvSpPr>
        <p:spPr bwMode="auto">
          <a:xfrm>
            <a:off x="2416175" y="3235325"/>
            <a:ext cx="4749800" cy="2159000"/>
          </a:xfrm>
          <a:prstGeom prst="wedgeRoundRectCallout">
            <a:avLst>
              <a:gd name="adj1" fmla="val -5981"/>
              <a:gd name="adj2" fmla="val -63384"/>
              <a:gd name="adj3" fmla="val 16667"/>
            </a:avLst>
          </a:prstGeom>
          <a:solidFill>
            <a:srgbClr val="FFFFCC"/>
          </a:solidFill>
          <a:ln w="19050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400" b="1">
                <a:solidFill>
                  <a:srgbClr val="0033CC"/>
                </a:solidFill>
                <a:latin typeface="Times New Roman" pitchFamily="18" charset="0"/>
              </a:rPr>
              <a:t>     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在发送端和接收端不需要</a:t>
            </a:r>
          </a:p>
          <a:p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数据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itchFamily="18" charset="0"/>
              </a:rPr>
              <a:t>并</a:t>
            </a:r>
            <a:r>
              <a:rPr kumimoji="1" lang="en-US" altLang="zh-CN" sz="2400" b="1">
                <a:solidFill>
                  <a:srgbClr val="FF0066"/>
                </a:solidFill>
                <a:latin typeface="Times New Roman" pitchFamily="18" charset="0"/>
              </a:rPr>
              <a:t>-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itchFamily="18" charset="0"/>
              </a:rPr>
              <a:t>串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 或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itchFamily="18" charset="0"/>
              </a:rPr>
              <a:t>串</a:t>
            </a:r>
            <a:r>
              <a:rPr kumimoji="1" lang="en-US" altLang="zh-CN" sz="2400" b="1">
                <a:solidFill>
                  <a:srgbClr val="FF0066"/>
                </a:solidFill>
                <a:latin typeface="Times New Roman" pitchFamily="18" charset="0"/>
              </a:rPr>
              <a:t>-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itchFamily="18" charset="0"/>
              </a:rPr>
              <a:t>并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 转换装置，但每位数据各占一条传输线，当传送数据位数增多时，成本较高，且很难实现。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6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6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0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0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0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0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0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7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0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0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16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60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160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8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160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88" presetID="16" presetClass="entr" presetSubtype="37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16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"/>
                                        <p:tgtEl>
                                          <p:spTgt spid="16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4075"/>
                            </p:stCondLst>
                            <p:childTnLst>
                              <p:par>
                                <p:cTn id="9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160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4575"/>
                            </p:stCondLst>
                            <p:childTnLst>
                              <p:par>
                                <p:cTn id="100" presetID="16" presetClass="entr" presetSubtype="37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16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6075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75"/>
                                        <p:tgtEl>
                                          <p:spTgt spid="16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6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 autoUpdateAnimBg="0"/>
      <p:bldP spid="160795" grpId="0" animBg="1" autoUpdateAnimBg="0"/>
      <p:bldP spid="160800" grpId="0" autoUpdateAnimBg="0"/>
      <p:bldP spid="160801" grpId="0" autoUpdateAnimBg="0"/>
      <p:bldP spid="160802" grpId="0" autoUpdateAnimBg="0"/>
      <p:bldP spid="160803" grpId="0" autoUpdateAnimBg="0"/>
      <p:bldP spid="160804" grpId="0" animBg="1" autoUpdateAnimBg="0"/>
      <p:bldP spid="160805" grpId="0" autoUpdateAnimBg="0"/>
      <p:bldP spid="160806" grpId="0" autoUpdateAnimBg="0"/>
      <p:bldP spid="160841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2.3.3  </a:t>
            </a:r>
            <a:r>
              <a:rPr lang="zh-CN" altLang="en-US" smtClean="0">
                <a:latin typeface="Times New Roman" pitchFamily="18" charset="0"/>
              </a:rPr>
              <a:t>数据选择器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．数据选择器原理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数据选择器</a:t>
            </a:r>
            <a:r>
              <a:rPr lang="en-US" altLang="zh-CN" smtClean="0">
                <a:latin typeface="Times New Roman" pitchFamily="18" charset="0"/>
              </a:rPr>
              <a:t>(MUX)</a:t>
            </a:r>
            <a:r>
              <a:rPr lang="zh-CN" altLang="en-US" smtClean="0">
                <a:latin typeface="Times New Roman" pitchFamily="18" charset="0"/>
              </a:rPr>
              <a:t>又称多路选择器或多路开关，是一种多路输入、单路输出的组合逻辑电路。</a:t>
            </a:r>
          </a:p>
        </p:txBody>
      </p:sp>
      <p:pic>
        <p:nvPicPr>
          <p:cNvPr id="112644" name="Picture 4" descr="2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068638"/>
            <a:ext cx="5076825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611188" y="4365625"/>
            <a:ext cx="38227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ea typeface="楷体_GB2312" pitchFamily="49" charset="-122"/>
              </a:rPr>
              <a:t>D</a:t>
            </a:r>
            <a:r>
              <a:rPr lang="en-US" altLang="zh-CN" sz="2800" b="1" baseline="-25000">
                <a:ea typeface="楷体_GB2312" pitchFamily="49" charset="-122"/>
              </a:rPr>
              <a:t>0</a:t>
            </a:r>
            <a:r>
              <a:rPr lang="zh-CN" altLang="en-US" sz="2800" b="1">
                <a:ea typeface="楷体_GB2312" pitchFamily="49" charset="-122"/>
              </a:rPr>
              <a:t>、</a:t>
            </a:r>
            <a:r>
              <a:rPr lang="en-US" altLang="zh-CN" sz="2800" b="1">
                <a:ea typeface="楷体_GB2312" pitchFamily="49" charset="-122"/>
              </a:rPr>
              <a:t>D</a:t>
            </a:r>
            <a:r>
              <a:rPr lang="en-US" altLang="zh-CN" sz="2800" b="1" baseline="-25000">
                <a:ea typeface="楷体_GB2312" pitchFamily="49" charset="-122"/>
              </a:rPr>
              <a:t>1</a:t>
            </a:r>
            <a:r>
              <a:rPr lang="en-US" altLang="zh-CN" sz="2800" b="1">
                <a:ea typeface="楷体_GB2312" pitchFamily="49" charset="-122"/>
              </a:rPr>
              <a:t>……</a:t>
            </a:r>
            <a:r>
              <a:rPr lang="zh-CN" altLang="en-US" sz="2800" b="1">
                <a:ea typeface="楷体_GB2312" pitchFamily="49" charset="-122"/>
              </a:rPr>
              <a:t>数据输入端</a:t>
            </a:r>
          </a:p>
          <a:p>
            <a:pPr eaLnBrk="1" hangingPunct="1"/>
            <a:r>
              <a:rPr lang="en-US" altLang="zh-CN" sz="2800" b="1">
                <a:ea typeface="楷体_GB2312" pitchFamily="49" charset="-122"/>
              </a:rPr>
              <a:t>S</a:t>
            </a:r>
            <a:r>
              <a:rPr lang="en-US" altLang="zh-CN" sz="2800" b="1" baseline="-25000">
                <a:ea typeface="楷体_GB2312" pitchFamily="49" charset="-122"/>
              </a:rPr>
              <a:t>0</a:t>
            </a:r>
            <a:r>
              <a:rPr lang="zh-CN" altLang="en-US" sz="2800" b="1">
                <a:ea typeface="楷体_GB2312" pitchFamily="49" charset="-122"/>
              </a:rPr>
              <a:t>、</a:t>
            </a:r>
            <a:r>
              <a:rPr lang="en-US" altLang="zh-CN" sz="2800" b="1">
                <a:ea typeface="楷体_GB2312" pitchFamily="49" charset="-122"/>
              </a:rPr>
              <a:t>S</a:t>
            </a:r>
            <a:r>
              <a:rPr lang="en-US" altLang="zh-CN" sz="2800" b="1" baseline="-25000">
                <a:ea typeface="楷体_GB2312" pitchFamily="49" charset="-122"/>
              </a:rPr>
              <a:t>1</a:t>
            </a:r>
            <a:r>
              <a:rPr lang="en-US" altLang="zh-CN" sz="2800" b="1">
                <a:ea typeface="楷体_GB2312" pitchFamily="49" charset="-122"/>
              </a:rPr>
              <a:t>……</a:t>
            </a:r>
            <a:r>
              <a:rPr lang="zh-CN" altLang="en-US" sz="2800" b="1">
                <a:ea typeface="楷体_GB2312" pitchFamily="49" charset="-122"/>
              </a:rPr>
              <a:t>选择控制端</a:t>
            </a:r>
          </a:p>
          <a:p>
            <a:pPr eaLnBrk="1" hangingPunct="1"/>
            <a:r>
              <a:rPr lang="en-US" altLang="zh-CN" sz="2800" b="1">
                <a:ea typeface="楷体_GB2312" pitchFamily="49" charset="-122"/>
              </a:rPr>
              <a:t>Y          </a:t>
            </a:r>
            <a:r>
              <a:rPr lang="zh-CN" altLang="en-US" sz="2800" b="1">
                <a:ea typeface="楷体_GB2312" pitchFamily="49" charset="-122"/>
              </a:rPr>
              <a:t>数据输出端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49" name="Group 85"/>
          <p:cNvGrpSpPr>
            <a:grpSpLocks/>
          </p:cNvGrpSpPr>
          <p:nvPr/>
        </p:nvGrpSpPr>
        <p:grpSpPr bwMode="auto">
          <a:xfrm>
            <a:off x="1381125" y="3981450"/>
            <a:ext cx="3305175" cy="2154238"/>
            <a:chOff x="1791" y="1525"/>
            <a:chExt cx="2082" cy="1357"/>
          </a:xfrm>
        </p:grpSpPr>
        <p:grpSp>
          <p:nvGrpSpPr>
            <p:cNvPr id="49196" name="Group 86"/>
            <p:cNvGrpSpPr>
              <a:grpSpLocks/>
            </p:cNvGrpSpPr>
            <p:nvPr/>
          </p:nvGrpSpPr>
          <p:grpSpPr bwMode="auto">
            <a:xfrm flipV="1">
              <a:off x="2694" y="1842"/>
              <a:ext cx="540" cy="208"/>
              <a:chOff x="2694" y="2859"/>
              <a:chExt cx="540" cy="208"/>
            </a:xfrm>
          </p:grpSpPr>
          <p:sp>
            <p:nvSpPr>
              <p:cNvPr id="49217" name="Line 87"/>
              <p:cNvSpPr>
                <a:spLocks noChangeShapeType="1"/>
              </p:cNvSpPr>
              <p:nvPr/>
            </p:nvSpPr>
            <p:spPr bwMode="auto">
              <a:xfrm flipV="1">
                <a:off x="2720" y="2859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8" name="Line 88"/>
              <p:cNvSpPr>
                <a:spLocks noChangeShapeType="1"/>
              </p:cNvSpPr>
              <p:nvPr/>
            </p:nvSpPr>
            <p:spPr bwMode="auto">
              <a:xfrm flipV="1">
                <a:off x="3206" y="2861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9" name="Oval 89"/>
              <p:cNvSpPr>
                <a:spLocks noChangeArrowheads="1"/>
              </p:cNvSpPr>
              <p:nvPr/>
            </p:nvSpPr>
            <p:spPr bwMode="auto">
              <a:xfrm flipV="1">
                <a:off x="3178" y="2999"/>
                <a:ext cx="56" cy="56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20" name="Oval 90"/>
              <p:cNvSpPr>
                <a:spLocks noChangeArrowheads="1"/>
              </p:cNvSpPr>
              <p:nvPr/>
            </p:nvSpPr>
            <p:spPr bwMode="auto">
              <a:xfrm flipV="1">
                <a:off x="2694" y="3011"/>
                <a:ext cx="56" cy="56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197" name="Text Box 91"/>
            <p:cNvSpPr txBox="1">
              <a:spLocks noChangeArrowheads="1"/>
            </p:cNvSpPr>
            <p:nvPr/>
          </p:nvSpPr>
          <p:spPr bwMode="auto">
            <a:xfrm>
              <a:off x="3026" y="1525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0</a:t>
              </a:r>
              <a:endParaRPr kumimoji="1" lang="en-US" altLang="zh-CN" sz="24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49198" name="Line 92"/>
            <p:cNvSpPr>
              <a:spLocks noChangeShapeType="1"/>
            </p:cNvSpPr>
            <p:nvPr/>
          </p:nvSpPr>
          <p:spPr bwMode="auto">
            <a:xfrm>
              <a:off x="3551" y="2458"/>
              <a:ext cx="19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Text Box 93"/>
            <p:cNvSpPr txBox="1">
              <a:spLocks noChangeArrowheads="1"/>
            </p:cNvSpPr>
            <p:nvPr/>
          </p:nvSpPr>
          <p:spPr bwMode="auto">
            <a:xfrm>
              <a:off x="3620" y="2151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0066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9200" name="Oval 94"/>
            <p:cNvSpPr>
              <a:spLocks noChangeArrowheads="1"/>
            </p:cNvSpPr>
            <p:nvPr/>
          </p:nvSpPr>
          <p:spPr bwMode="auto">
            <a:xfrm>
              <a:off x="3734" y="2427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1" name="Line 95"/>
            <p:cNvSpPr>
              <a:spLocks noChangeShapeType="1"/>
            </p:cNvSpPr>
            <p:nvPr/>
          </p:nvSpPr>
          <p:spPr bwMode="auto">
            <a:xfrm>
              <a:off x="2175" y="2157"/>
              <a:ext cx="19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2" name="Line 96"/>
            <p:cNvSpPr>
              <a:spLocks noChangeShapeType="1"/>
            </p:cNvSpPr>
            <p:nvPr/>
          </p:nvSpPr>
          <p:spPr bwMode="auto">
            <a:xfrm>
              <a:off x="2171" y="2742"/>
              <a:ext cx="19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3" name="Line 97"/>
            <p:cNvSpPr>
              <a:spLocks noChangeShapeType="1"/>
            </p:cNvSpPr>
            <p:nvPr/>
          </p:nvSpPr>
          <p:spPr bwMode="auto">
            <a:xfrm>
              <a:off x="2175" y="2355"/>
              <a:ext cx="19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4" name="Line 98"/>
            <p:cNvSpPr>
              <a:spLocks noChangeShapeType="1"/>
            </p:cNvSpPr>
            <p:nvPr/>
          </p:nvSpPr>
          <p:spPr bwMode="auto">
            <a:xfrm>
              <a:off x="2172" y="2550"/>
              <a:ext cx="19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5" name="Oval 99"/>
            <p:cNvSpPr>
              <a:spLocks noChangeArrowheads="1"/>
            </p:cNvSpPr>
            <p:nvPr/>
          </p:nvSpPr>
          <p:spPr bwMode="auto">
            <a:xfrm>
              <a:off x="2118" y="2719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6" name="Oval 100"/>
            <p:cNvSpPr>
              <a:spLocks noChangeArrowheads="1"/>
            </p:cNvSpPr>
            <p:nvPr/>
          </p:nvSpPr>
          <p:spPr bwMode="auto">
            <a:xfrm>
              <a:off x="2114" y="2523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7" name="Oval 101"/>
            <p:cNvSpPr>
              <a:spLocks noChangeArrowheads="1"/>
            </p:cNvSpPr>
            <p:nvPr/>
          </p:nvSpPr>
          <p:spPr bwMode="auto">
            <a:xfrm>
              <a:off x="2114" y="2323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8" name="Oval 102"/>
            <p:cNvSpPr>
              <a:spLocks noChangeArrowheads="1"/>
            </p:cNvSpPr>
            <p:nvPr/>
          </p:nvSpPr>
          <p:spPr bwMode="auto">
            <a:xfrm>
              <a:off x="2114" y="2131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9" name="Rectangle 103"/>
            <p:cNvSpPr>
              <a:spLocks noChangeArrowheads="1"/>
            </p:cNvSpPr>
            <p:nvPr/>
          </p:nvSpPr>
          <p:spPr bwMode="auto">
            <a:xfrm>
              <a:off x="2354" y="2043"/>
              <a:ext cx="1200" cy="816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0" name="Text Box 104"/>
            <p:cNvSpPr txBox="1">
              <a:spLocks noChangeArrowheads="1"/>
            </p:cNvSpPr>
            <p:nvPr/>
          </p:nvSpPr>
          <p:spPr bwMode="auto">
            <a:xfrm>
              <a:off x="2321" y="2126"/>
              <a:ext cx="123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996600"/>
                  </a:solidFill>
                  <a:latin typeface="Times New Roman" pitchFamily="18" charset="0"/>
                  <a:ea typeface="隶书" pitchFamily="49" charset="-122"/>
                </a:rPr>
                <a:t>4</a:t>
              </a:r>
              <a:r>
                <a:rPr kumimoji="1" lang="zh-CN" altLang="en-US" sz="2800" b="1">
                  <a:solidFill>
                    <a:srgbClr val="996600"/>
                  </a:solidFill>
                  <a:latin typeface="Times New Roman" pitchFamily="18" charset="0"/>
                  <a:ea typeface="隶书" pitchFamily="49" charset="-122"/>
                </a:rPr>
                <a:t>选</a:t>
              </a:r>
              <a:r>
                <a:rPr kumimoji="1" lang="en-US" altLang="zh-CN" sz="2800" b="1">
                  <a:solidFill>
                    <a:srgbClr val="996600"/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</a:p>
            <a:p>
              <a:pPr algn="ctr" eaLnBrk="1" hangingPunct="1"/>
              <a:r>
                <a:rPr kumimoji="1" lang="zh-CN" altLang="en-US" sz="2800" b="1">
                  <a:solidFill>
                    <a:srgbClr val="996600"/>
                  </a:solidFill>
                  <a:latin typeface="Times New Roman" pitchFamily="18" charset="0"/>
                  <a:ea typeface="隶书" pitchFamily="49" charset="-122"/>
                </a:rPr>
                <a:t>数据选择器</a:t>
              </a:r>
            </a:p>
          </p:txBody>
        </p:sp>
        <p:grpSp>
          <p:nvGrpSpPr>
            <p:cNvPr id="49211" name="Group 105"/>
            <p:cNvGrpSpPr>
              <a:grpSpLocks/>
            </p:cNvGrpSpPr>
            <p:nvPr/>
          </p:nvGrpSpPr>
          <p:grpSpPr bwMode="auto">
            <a:xfrm>
              <a:off x="1791" y="1979"/>
              <a:ext cx="325" cy="903"/>
              <a:chOff x="2927" y="2192"/>
              <a:chExt cx="325" cy="903"/>
            </a:xfrm>
          </p:grpSpPr>
          <p:sp>
            <p:nvSpPr>
              <p:cNvPr id="49213" name="Text Box 106"/>
              <p:cNvSpPr txBox="1">
                <a:spLocks noChangeArrowheads="1"/>
              </p:cNvSpPr>
              <p:nvPr/>
            </p:nvSpPr>
            <p:spPr bwMode="auto">
              <a:xfrm>
                <a:off x="2930" y="2192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rgbClr val="FF0066"/>
                    </a:solidFill>
                    <a:latin typeface="Times New Roman" pitchFamily="18" charset="0"/>
                  </a:rPr>
                  <a:t>D</a:t>
                </a:r>
                <a:r>
                  <a:rPr kumimoji="1" lang="en-US" altLang="zh-CN" sz="2400" b="1" baseline="-25000">
                    <a:solidFill>
                      <a:srgbClr val="FF0066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 b="1" i="1">
                  <a:solidFill>
                    <a:srgbClr val="FF0066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214" name="Text Box 107"/>
              <p:cNvSpPr txBox="1">
                <a:spLocks noChangeArrowheads="1"/>
              </p:cNvSpPr>
              <p:nvPr/>
            </p:nvSpPr>
            <p:spPr bwMode="auto">
              <a:xfrm>
                <a:off x="2933" y="2807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rgbClr val="FF0066"/>
                    </a:solidFill>
                    <a:latin typeface="Times New Roman" pitchFamily="18" charset="0"/>
                  </a:rPr>
                  <a:t>D</a:t>
                </a:r>
                <a:r>
                  <a:rPr kumimoji="1" lang="en-US" altLang="zh-CN" sz="2400" b="1" baseline="-25000">
                    <a:solidFill>
                      <a:srgbClr val="FF0066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 b="1" i="1">
                  <a:solidFill>
                    <a:srgbClr val="FF0066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215" name="Text Box 108"/>
              <p:cNvSpPr txBox="1">
                <a:spLocks noChangeArrowheads="1"/>
              </p:cNvSpPr>
              <p:nvPr/>
            </p:nvSpPr>
            <p:spPr bwMode="auto">
              <a:xfrm>
                <a:off x="2927" y="2402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rgbClr val="FF0066"/>
                    </a:solidFill>
                    <a:latin typeface="Times New Roman" pitchFamily="18" charset="0"/>
                  </a:rPr>
                  <a:t>D</a:t>
                </a:r>
                <a:r>
                  <a:rPr kumimoji="1" lang="en-US" altLang="zh-CN" sz="2400" b="1" baseline="-25000">
                    <a:solidFill>
                      <a:srgbClr val="FF0066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 b="1" i="1">
                  <a:solidFill>
                    <a:srgbClr val="0033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216" name="Text Box 109"/>
              <p:cNvSpPr txBox="1">
                <a:spLocks noChangeArrowheads="1"/>
              </p:cNvSpPr>
              <p:nvPr/>
            </p:nvSpPr>
            <p:spPr bwMode="auto">
              <a:xfrm>
                <a:off x="2927" y="2609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rgbClr val="FF0066"/>
                    </a:solidFill>
                    <a:latin typeface="Times New Roman" pitchFamily="18" charset="0"/>
                  </a:rPr>
                  <a:t>D</a:t>
                </a:r>
                <a:r>
                  <a:rPr kumimoji="1" lang="en-US" altLang="zh-CN" sz="2400" b="1" baseline="-25000">
                    <a:solidFill>
                      <a:srgbClr val="FF0066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 b="1" i="1">
                  <a:solidFill>
                    <a:srgbClr val="FF0066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49212" name="Text Box 110"/>
            <p:cNvSpPr txBox="1">
              <a:spLocks noChangeArrowheads="1"/>
            </p:cNvSpPr>
            <p:nvPr/>
          </p:nvSpPr>
          <p:spPr bwMode="auto">
            <a:xfrm>
              <a:off x="2554" y="1541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0066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1" i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</p:grpSp>
      <p:sp>
        <p:nvSpPr>
          <p:cNvPr id="4915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2.3.3  </a:t>
            </a:r>
            <a:r>
              <a:rPr lang="zh-CN" altLang="en-US" smtClean="0">
                <a:latin typeface="Times New Roman" pitchFamily="18" charset="0"/>
              </a:rPr>
              <a:t>数据选择器</a:t>
            </a:r>
          </a:p>
        </p:txBody>
      </p:sp>
      <p:sp>
        <p:nvSpPr>
          <p:cNvPr id="4915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540750" cy="331152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</a:rPr>
              <a:t>．</a:t>
            </a:r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选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数据选择器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选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数据选择器有</a:t>
            </a:r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路数据输入信号、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路输出信号，</a:t>
            </a:r>
            <a:r>
              <a:rPr lang="en-US" altLang="zh-CN" smtClean="0">
                <a:latin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</a:rPr>
              <a:t>位选择控制信号。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711200" y="4664075"/>
            <a:ext cx="498475" cy="1562100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33CC"/>
                </a:solidFill>
                <a:latin typeface="宋体" pitchFamily="2" charset="-122"/>
              </a:rPr>
              <a:t>输</a:t>
            </a:r>
          </a:p>
          <a:p>
            <a:pPr eaLnBrk="1" hangingPunct="1"/>
            <a:r>
              <a:rPr kumimoji="1" lang="zh-CN" altLang="en-US" sz="2400" b="1">
                <a:solidFill>
                  <a:srgbClr val="0033CC"/>
                </a:solidFill>
                <a:latin typeface="宋体" pitchFamily="2" charset="-122"/>
              </a:rPr>
              <a:t>入</a:t>
            </a:r>
          </a:p>
          <a:p>
            <a:pPr eaLnBrk="1" hangingPunct="1"/>
            <a:r>
              <a:rPr kumimoji="1" lang="zh-CN" altLang="en-US" sz="2400" b="1">
                <a:solidFill>
                  <a:srgbClr val="0033CC"/>
                </a:solidFill>
                <a:latin typeface="宋体" pitchFamily="2" charset="-122"/>
              </a:rPr>
              <a:t>数</a:t>
            </a:r>
          </a:p>
          <a:p>
            <a:pPr eaLnBrk="1" hangingPunct="1"/>
            <a:r>
              <a:rPr kumimoji="1" lang="zh-CN" altLang="en-US" sz="2400" b="1">
                <a:solidFill>
                  <a:srgbClr val="0033CC"/>
                </a:solidFill>
                <a:latin typeface="宋体" pitchFamily="2" charset="-122"/>
              </a:rPr>
              <a:t>据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4872038" y="4676775"/>
            <a:ext cx="498475" cy="1562100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33CC"/>
                </a:solidFill>
                <a:latin typeface="宋体" pitchFamily="2" charset="-122"/>
              </a:rPr>
              <a:t>输</a:t>
            </a:r>
          </a:p>
          <a:p>
            <a:pPr eaLnBrk="1" hangingPunct="1"/>
            <a:r>
              <a:rPr kumimoji="1" lang="zh-CN" altLang="en-US" sz="2400" b="1">
                <a:solidFill>
                  <a:srgbClr val="0033CC"/>
                </a:solidFill>
                <a:latin typeface="宋体" pitchFamily="2" charset="-122"/>
              </a:rPr>
              <a:t>出</a:t>
            </a:r>
          </a:p>
          <a:p>
            <a:pPr eaLnBrk="1" hangingPunct="1"/>
            <a:r>
              <a:rPr kumimoji="1" lang="zh-CN" altLang="en-US" sz="2400" b="1">
                <a:solidFill>
                  <a:srgbClr val="0033CC"/>
                </a:solidFill>
                <a:latin typeface="宋体" pitchFamily="2" charset="-122"/>
              </a:rPr>
              <a:t>数</a:t>
            </a:r>
          </a:p>
          <a:p>
            <a:pPr eaLnBrk="1" hangingPunct="1"/>
            <a:r>
              <a:rPr kumimoji="1" lang="zh-CN" altLang="en-US" sz="2400" b="1">
                <a:solidFill>
                  <a:srgbClr val="0033CC"/>
                </a:solidFill>
                <a:latin typeface="宋体" pitchFamily="2" charset="-122"/>
              </a:rPr>
              <a:t>据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2327275" y="3590925"/>
            <a:ext cx="2022475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33CC"/>
                </a:solidFill>
                <a:latin typeface="宋体" pitchFamily="2" charset="-122"/>
              </a:rPr>
              <a:t>选择控制信号</a:t>
            </a:r>
          </a:p>
        </p:txBody>
      </p:sp>
      <p:grpSp>
        <p:nvGrpSpPr>
          <p:cNvPr id="113698" name="Group 34"/>
          <p:cNvGrpSpPr>
            <a:grpSpLocks/>
          </p:cNvGrpSpPr>
          <p:nvPr/>
        </p:nvGrpSpPr>
        <p:grpSpPr bwMode="auto">
          <a:xfrm>
            <a:off x="2268538" y="4797425"/>
            <a:ext cx="1917700" cy="1320800"/>
            <a:chOff x="3480" y="1672"/>
            <a:chExt cx="1208" cy="832"/>
          </a:xfrm>
        </p:grpSpPr>
        <p:sp>
          <p:nvSpPr>
            <p:cNvPr id="49185" name="Rectangle 35"/>
            <p:cNvSpPr>
              <a:spLocks noChangeArrowheads="1"/>
            </p:cNvSpPr>
            <p:nvPr/>
          </p:nvSpPr>
          <p:spPr bwMode="auto">
            <a:xfrm>
              <a:off x="3480" y="1672"/>
              <a:ext cx="1208" cy="832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6" name="Line 36"/>
            <p:cNvSpPr>
              <a:spLocks noChangeShapeType="1"/>
            </p:cNvSpPr>
            <p:nvPr/>
          </p:nvSpPr>
          <p:spPr bwMode="auto">
            <a:xfrm>
              <a:off x="3480" y="1790"/>
              <a:ext cx="30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7" name="Line 37"/>
            <p:cNvSpPr>
              <a:spLocks noChangeShapeType="1"/>
            </p:cNvSpPr>
            <p:nvPr/>
          </p:nvSpPr>
          <p:spPr bwMode="auto">
            <a:xfrm>
              <a:off x="4382" y="2097"/>
              <a:ext cx="30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8" name="Line 38"/>
            <p:cNvSpPr>
              <a:spLocks noChangeShapeType="1"/>
            </p:cNvSpPr>
            <p:nvPr/>
          </p:nvSpPr>
          <p:spPr bwMode="auto">
            <a:xfrm>
              <a:off x="3480" y="1987"/>
              <a:ext cx="30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9" name="Line 39"/>
            <p:cNvSpPr>
              <a:spLocks noChangeShapeType="1"/>
            </p:cNvSpPr>
            <p:nvPr/>
          </p:nvSpPr>
          <p:spPr bwMode="auto">
            <a:xfrm>
              <a:off x="3484" y="2183"/>
              <a:ext cx="30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0" name="Line 40"/>
            <p:cNvSpPr>
              <a:spLocks noChangeShapeType="1"/>
            </p:cNvSpPr>
            <p:nvPr/>
          </p:nvSpPr>
          <p:spPr bwMode="auto">
            <a:xfrm>
              <a:off x="3480" y="2376"/>
              <a:ext cx="30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1" name="Oval 41"/>
            <p:cNvSpPr>
              <a:spLocks noChangeArrowheads="1"/>
            </p:cNvSpPr>
            <p:nvPr/>
          </p:nvSpPr>
          <p:spPr bwMode="auto">
            <a:xfrm>
              <a:off x="3775" y="1750"/>
              <a:ext cx="67" cy="6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2" name="Oval 42"/>
            <p:cNvSpPr>
              <a:spLocks noChangeArrowheads="1"/>
            </p:cNvSpPr>
            <p:nvPr/>
          </p:nvSpPr>
          <p:spPr bwMode="auto">
            <a:xfrm>
              <a:off x="3780" y="1956"/>
              <a:ext cx="67" cy="6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3" name="Oval 43"/>
            <p:cNvSpPr>
              <a:spLocks noChangeArrowheads="1"/>
            </p:cNvSpPr>
            <p:nvPr/>
          </p:nvSpPr>
          <p:spPr bwMode="auto">
            <a:xfrm>
              <a:off x="3775" y="2149"/>
              <a:ext cx="67" cy="6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4" name="Oval 44"/>
            <p:cNvSpPr>
              <a:spLocks noChangeArrowheads="1"/>
            </p:cNvSpPr>
            <p:nvPr/>
          </p:nvSpPr>
          <p:spPr bwMode="auto">
            <a:xfrm>
              <a:off x="3780" y="2336"/>
              <a:ext cx="67" cy="6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5" name="Oval 45"/>
            <p:cNvSpPr>
              <a:spLocks noChangeArrowheads="1"/>
            </p:cNvSpPr>
            <p:nvPr/>
          </p:nvSpPr>
          <p:spPr bwMode="auto">
            <a:xfrm>
              <a:off x="4318" y="2058"/>
              <a:ext cx="67" cy="6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710" name="Line 46"/>
          <p:cNvSpPr>
            <a:spLocks noChangeShapeType="1"/>
          </p:cNvSpPr>
          <p:nvPr/>
        </p:nvSpPr>
        <p:spPr bwMode="auto">
          <a:xfrm flipH="1" flipV="1">
            <a:off x="2854325" y="4972050"/>
            <a:ext cx="750888" cy="4778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11" name="Line 47"/>
          <p:cNvSpPr>
            <a:spLocks noChangeShapeType="1"/>
          </p:cNvSpPr>
          <p:nvPr/>
        </p:nvSpPr>
        <p:spPr bwMode="auto">
          <a:xfrm flipH="1" flipV="1">
            <a:off x="2860675" y="5294313"/>
            <a:ext cx="742950" cy="1635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12" name="Line 48"/>
          <p:cNvSpPr>
            <a:spLocks noChangeShapeType="1"/>
          </p:cNvSpPr>
          <p:nvPr/>
        </p:nvSpPr>
        <p:spPr bwMode="auto">
          <a:xfrm flipH="1">
            <a:off x="2854325" y="5461000"/>
            <a:ext cx="738188" cy="1412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13" name="Rectangle 49"/>
          <p:cNvSpPr>
            <a:spLocks noChangeArrowheads="1"/>
          </p:cNvSpPr>
          <p:nvPr/>
        </p:nvSpPr>
        <p:spPr bwMode="auto">
          <a:xfrm>
            <a:off x="2309813" y="3590925"/>
            <a:ext cx="2070100" cy="4826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714" name="Group 50"/>
          <p:cNvGrpSpPr>
            <a:grpSpLocks/>
          </p:cNvGrpSpPr>
          <p:nvPr/>
        </p:nvGrpSpPr>
        <p:grpSpPr bwMode="auto">
          <a:xfrm>
            <a:off x="2681288" y="3590925"/>
            <a:ext cx="1162050" cy="476250"/>
            <a:chOff x="3706" y="3007"/>
            <a:chExt cx="732" cy="300"/>
          </a:xfrm>
        </p:grpSpPr>
        <p:sp>
          <p:nvSpPr>
            <p:cNvPr id="49183" name="Text Box 51"/>
            <p:cNvSpPr txBox="1">
              <a:spLocks noChangeArrowheads="1"/>
            </p:cNvSpPr>
            <p:nvPr/>
          </p:nvSpPr>
          <p:spPr bwMode="auto">
            <a:xfrm>
              <a:off x="3706" y="3007"/>
              <a:ext cx="252" cy="3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   </a:t>
              </a:r>
            </a:p>
          </p:txBody>
        </p:sp>
        <p:sp>
          <p:nvSpPr>
            <p:cNvPr id="49184" name="Text Box 52"/>
            <p:cNvSpPr txBox="1">
              <a:spLocks noChangeArrowheads="1"/>
            </p:cNvSpPr>
            <p:nvPr/>
          </p:nvSpPr>
          <p:spPr bwMode="auto">
            <a:xfrm>
              <a:off x="4186" y="3007"/>
              <a:ext cx="252" cy="3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   </a:t>
              </a:r>
            </a:p>
          </p:txBody>
        </p:sp>
      </p:grpSp>
      <p:grpSp>
        <p:nvGrpSpPr>
          <p:cNvPr id="113717" name="Group 53"/>
          <p:cNvGrpSpPr>
            <a:grpSpLocks/>
          </p:cNvGrpSpPr>
          <p:nvPr/>
        </p:nvGrpSpPr>
        <p:grpSpPr bwMode="auto">
          <a:xfrm>
            <a:off x="2681288" y="3590925"/>
            <a:ext cx="1162050" cy="476250"/>
            <a:chOff x="3706" y="3007"/>
            <a:chExt cx="732" cy="300"/>
          </a:xfrm>
        </p:grpSpPr>
        <p:sp>
          <p:nvSpPr>
            <p:cNvPr id="49181" name="Text Box 54"/>
            <p:cNvSpPr txBox="1">
              <a:spLocks noChangeArrowheads="1"/>
            </p:cNvSpPr>
            <p:nvPr/>
          </p:nvSpPr>
          <p:spPr bwMode="auto">
            <a:xfrm>
              <a:off x="3706" y="3007"/>
              <a:ext cx="252" cy="3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   </a:t>
              </a:r>
            </a:p>
          </p:txBody>
        </p:sp>
        <p:sp>
          <p:nvSpPr>
            <p:cNvPr id="49182" name="Text Box 55"/>
            <p:cNvSpPr txBox="1">
              <a:spLocks noChangeArrowheads="1"/>
            </p:cNvSpPr>
            <p:nvPr/>
          </p:nvSpPr>
          <p:spPr bwMode="auto">
            <a:xfrm>
              <a:off x="4186" y="3007"/>
              <a:ext cx="252" cy="3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   </a:t>
              </a:r>
            </a:p>
          </p:txBody>
        </p:sp>
      </p:grpSp>
      <p:grpSp>
        <p:nvGrpSpPr>
          <p:cNvPr id="113720" name="Group 56"/>
          <p:cNvGrpSpPr>
            <a:grpSpLocks/>
          </p:cNvGrpSpPr>
          <p:nvPr/>
        </p:nvGrpSpPr>
        <p:grpSpPr bwMode="auto">
          <a:xfrm>
            <a:off x="2681288" y="3590925"/>
            <a:ext cx="1162050" cy="476250"/>
            <a:chOff x="3706" y="3007"/>
            <a:chExt cx="732" cy="300"/>
          </a:xfrm>
        </p:grpSpPr>
        <p:sp>
          <p:nvSpPr>
            <p:cNvPr id="49179" name="Text Box 57"/>
            <p:cNvSpPr txBox="1">
              <a:spLocks noChangeArrowheads="1"/>
            </p:cNvSpPr>
            <p:nvPr/>
          </p:nvSpPr>
          <p:spPr bwMode="auto">
            <a:xfrm>
              <a:off x="3706" y="3007"/>
              <a:ext cx="252" cy="3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   </a:t>
              </a:r>
            </a:p>
          </p:txBody>
        </p:sp>
        <p:sp>
          <p:nvSpPr>
            <p:cNvPr id="49180" name="Text Box 58"/>
            <p:cNvSpPr txBox="1">
              <a:spLocks noChangeArrowheads="1"/>
            </p:cNvSpPr>
            <p:nvPr/>
          </p:nvSpPr>
          <p:spPr bwMode="auto">
            <a:xfrm>
              <a:off x="4186" y="3007"/>
              <a:ext cx="252" cy="3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0   </a:t>
              </a:r>
            </a:p>
          </p:txBody>
        </p:sp>
      </p:grpSp>
      <p:grpSp>
        <p:nvGrpSpPr>
          <p:cNvPr id="113723" name="Group 59"/>
          <p:cNvGrpSpPr>
            <a:grpSpLocks/>
          </p:cNvGrpSpPr>
          <p:nvPr/>
        </p:nvGrpSpPr>
        <p:grpSpPr bwMode="auto">
          <a:xfrm>
            <a:off x="2681288" y="3590925"/>
            <a:ext cx="1162050" cy="476250"/>
            <a:chOff x="3706" y="3007"/>
            <a:chExt cx="732" cy="300"/>
          </a:xfrm>
        </p:grpSpPr>
        <p:sp>
          <p:nvSpPr>
            <p:cNvPr id="49177" name="Text Box 60"/>
            <p:cNvSpPr txBox="1">
              <a:spLocks noChangeArrowheads="1"/>
            </p:cNvSpPr>
            <p:nvPr/>
          </p:nvSpPr>
          <p:spPr bwMode="auto">
            <a:xfrm>
              <a:off x="3706" y="3007"/>
              <a:ext cx="252" cy="3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   </a:t>
              </a:r>
            </a:p>
          </p:txBody>
        </p:sp>
        <p:sp>
          <p:nvSpPr>
            <p:cNvPr id="49178" name="Text Box 61"/>
            <p:cNvSpPr txBox="1">
              <a:spLocks noChangeArrowheads="1"/>
            </p:cNvSpPr>
            <p:nvPr/>
          </p:nvSpPr>
          <p:spPr bwMode="auto">
            <a:xfrm>
              <a:off x="4186" y="3007"/>
              <a:ext cx="252" cy="3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1   </a:t>
              </a:r>
            </a:p>
          </p:txBody>
        </p:sp>
      </p:grpSp>
      <p:sp>
        <p:nvSpPr>
          <p:cNvPr id="113726" name="Text Box 62"/>
          <p:cNvSpPr txBox="1">
            <a:spLocks noChangeArrowheads="1"/>
          </p:cNvSpPr>
          <p:nvPr/>
        </p:nvSpPr>
        <p:spPr bwMode="auto">
          <a:xfrm>
            <a:off x="4311650" y="4948238"/>
            <a:ext cx="5064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0066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baseline="-25000">
                <a:solidFill>
                  <a:srgbClr val="FF0066"/>
                </a:solidFill>
                <a:latin typeface="Times New Roman" pitchFamily="18" charset="0"/>
              </a:rPr>
              <a:t>0</a:t>
            </a:r>
            <a:endParaRPr kumimoji="1" lang="en-US" altLang="zh-CN" sz="2400" b="1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113727" name="Text Box 63"/>
          <p:cNvSpPr txBox="1">
            <a:spLocks noChangeArrowheads="1"/>
          </p:cNvSpPr>
          <p:nvPr/>
        </p:nvSpPr>
        <p:spPr bwMode="auto">
          <a:xfrm>
            <a:off x="4311650" y="4948238"/>
            <a:ext cx="5572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0066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baseline="-25000">
                <a:solidFill>
                  <a:srgbClr val="FF0066"/>
                </a:solidFill>
                <a:latin typeface="Times New Roman" pitchFamily="18" charset="0"/>
              </a:rPr>
              <a:t>1</a:t>
            </a:r>
            <a:endParaRPr kumimoji="1" lang="en-US" altLang="zh-CN" sz="2400" b="1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113728" name="Text Box 64"/>
          <p:cNvSpPr txBox="1">
            <a:spLocks noChangeArrowheads="1"/>
          </p:cNvSpPr>
          <p:nvPr/>
        </p:nvSpPr>
        <p:spPr bwMode="auto">
          <a:xfrm>
            <a:off x="4311650" y="4948238"/>
            <a:ext cx="5064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0066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baseline="-25000">
                <a:solidFill>
                  <a:srgbClr val="FF0066"/>
                </a:solidFill>
                <a:latin typeface="Times New Roman" pitchFamily="18" charset="0"/>
              </a:rPr>
              <a:t>2</a:t>
            </a:r>
            <a:endParaRPr kumimoji="1" lang="en-US" altLang="zh-CN" sz="2400" b="1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113729" name="Text Box 65"/>
          <p:cNvSpPr txBox="1">
            <a:spLocks noChangeArrowheads="1"/>
          </p:cNvSpPr>
          <p:nvPr/>
        </p:nvSpPr>
        <p:spPr bwMode="auto">
          <a:xfrm>
            <a:off x="4311650" y="4948238"/>
            <a:ext cx="506413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0066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baseline="-25000">
                <a:solidFill>
                  <a:srgbClr val="FF0066"/>
                </a:solidFill>
                <a:latin typeface="Times New Roman" pitchFamily="18" charset="0"/>
              </a:rPr>
              <a:t>3</a:t>
            </a:r>
            <a:endParaRPr kumimoji="1" lang="en-US" altLang="zh-CN" sz="2400" b="1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113730" name="Line 66"/>
          <p:cNvSpPr>
            <a:spLocks noChangeShapeType="1"/>
          </p:cNvSpPr>
          <p:nvPr/>
        </p:nvSpPr>
        <p:spPr bwMode="auto">
          <a:xfrm flipH="1">
            <a:off x="2860675" y="5465763"/>
            <a:ext cx="741363" cy="4413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76" name="Text Box 112"/>
          <p:cNvSpPr txBox="1">
            <a:spLocks noChangeArrowheads="1"/>
          </p:cNvSpPr>
          <p:nvPr/>
        </p:nvSpPr>
        <p:spPr bwMode="auto">
          <a:xfrm>
            <a:off x="539750" y="2997200"/>
            <a:ext cx="942975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FF0066"/>
                </a:solidFill>
                <a:latin typeface="宋体" pitchFamily="2" charset="-122"/>
              </a:rPr>
              <a:t>原理</a:t>
            </a:r>
          </a:p>
        </p:txBody>
      </p:sp>
      <p:sp>
        <p:nvSpPr>
          <p:cNvPr id="113777" name="Text Box 113"/>
          <p:cNvSpPr txBox="1">
            <a:spLocks noChangeArrowheads="1"/>
          </p:cNvSpPr>
          <p:nvPr/>
        </p:nvSpPr>
        <p:spPr bwMode="auto">
          <a:xfrm>
            <a:off x="6659563" y="2852738"/>
            <a:ext cx="1800225" cy="528637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FF0066"/>
                </a:solidFill>
                <a:latin typeface="宋体" pitchFamily="2" charset="-122"/>
              </a:rPr>
              <a:t>逻辑符号</a:t>
            </a:r>
          </a:p>
        </p:txBody>
      </p:sp>
      <p:pic>
        <p:nvPicPr>
          <p:cNvPr id="113778" name="Picture 114" descr="2-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644900"/>
            <a:ext cx="2398712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1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1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1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0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" dur="500"/>
                                        <p:tgtEl>
                                          <p:spTgt spid="113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1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11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62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1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6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500"/>
                                        <p:tgtEl>
                                          <p:spTgt spid="113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7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11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78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11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8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3" dur="500"/>
                                        <p:tgtEl>
                                          <p:spTgt spid="113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1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9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11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1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11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animBg="1" autoUpdateAnimBg="0"/>
      <p:bldP spid="113670" grpId="0" animBg="1" autoUpdateAnimBg="0"/>
      <p:bldP spid="113671" grpId="0" animBg="1" autoUpdateAnimBg="0"/>
      <p:bldP spid="113710" grpId="0" animBg="1"/>
      <p:bldP spid="113710" grpId="1" animBg="1"/>
      <p:bldP spid="113711" grpId="0" animBg="1"/>
      <p:bldP spid="113711" grpId="1" animBg="1"/>
      <p:bldP spid="113712" grpId="0" animBg="1"/>
      <p:bldP spid="113712" grpId="1" animBg="1"/>
      <p:bldP spid="113713" grpId="0" animBg="1"/>
      <p:bldP spid="113726" grpId="0" animBg="1" autoUpdateAnimBg="0"/>
      <p:bldP spid="113727" grpId="0" animBg="1" autoUpdateAnimBg="0"/>
      <p:bldP spid="113728" grpId="0" animBg="1" autoUpdateAnimBg="0"/>
      <p:bldP spid="113729" grpId="0" animBg="1" autoUpdateAnimBg="0"/>
      <p:bldP spid="113730" grpId="0" animBg="1"/>
      <p:bldP spid="113776" grpId="0" animBg="1" autoUpdateAnimBg="0"/>
      <p:bldP spid="113777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23" name="Text Box 31"/>
          <p:cNvSpPr txBox="1">
            <a:spLocks noChangeArrowheads="1"/>
          </p:cNvSpPr>
          <p:nvPr/>
        </p:nvSpPr>
        <p:spPr bwMode="auto">
          <a:xfrm>
            <a:off x="827088" y="476250"/>
            <a:ext cx="1296987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FF0066"/>
                </a:solidFill>
                <a:latin typeface="宋体" pitchFamily="2" charset="-122"/>
              </a:rPr>
              <a:t>真值表</a:t>
            </a:r>
          </a:p>
        </p:txBody>
      </p:sp>
      <p:graphicFrame>
        <p:nvGraphicFramePr>
          <p:cNvPr id="162425" name="Group 633"/>
          <p:cNvGraphicFramePr>
            <a:graphicFrameLocks noGrp="1"/>
          </p:cNvGraphicFramePr>
          <p:nvPr/>
        </p:nvGraphicFramePr>
        <p:xfrm>
          <a:off x="5156200" y="2133600"/>
          <a:ext cx="2439988" cy="914400"/>
        </p:xfrm>
        <a:graphic>
          <a:graphicData uri="http://schemas.openxmlformats.org/drawingml/2006/table">
            <a:tbl>
              <a:tblPr/>
              <a:tblGrid>
                <a:gridCol w="1220788"/>
                <a:gridCol w="12192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2482" name="Group 690"/>
          <p:cNvGraphicFramePr>
            <a:graphicFrameLocks noGrp="1"/>
          </p:cNvGraphicFramePr>
          <p:nvPr/>
        </p:nvGraphicFramePr>
        <p:xfrm>
          <a:off x="268288" y="2085975"/>
          <a:ext cx="4879975" cy="914400"/>
        </p:xfrm>
        <a:graphic>
          <a:graphicData uri="http://schemas.openxmlformats.org/drawingml/2006/table">
            <a:tbl>
              <a:tblPr/>
              <a:tblGrid>
                <a:gridCol w="1220787"/>
                <a:gridCol w="1219200"/>
                <a:gridCol w="1220788"/>
                <a:gridCol w="12192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2497" name="Group 705"/>
          <p:cNvGraphicFramePr>
            <a:graphicFrameLocks noGrp="1"/>
          </p:cNvGraphicFramePr>
          <p:nvPr/>
        </p:nvGraphicFramePr>
        <p:xfrm>
          <a:off x="7596188" y="2085975"/>
          <a:ext cx="1220787" cy="914400"/>
        </p:xfrm>
        <a:graphic>
          <a:graphicData uri="http://schemas.openxmlformats.org/drawingml/2006/table">
            <a:tbl>
              <a:tblPr/>
              <a:tblGrid>
                <a:gridCol w="1220787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2596" name="Group 804"/>
          <p:cNvGraphicFramePr>
            <a:graphicFrameLocks noGrp="1"/>
          </p:cNvGraphicFramePr>
          <p:nvPr/>
        </p:nvGraphicFramePr>
        <p:xfrm>
          <a:off x="5148263" y="3022600"/>
          <a:ext cx="2439987" cy="914400"/>
        </p:xfrm>
        <a:graphic>
          <a:graphicData uri="http://schemas.openxmlformats.org/drawingml/2006/table">
            <a:tbl>
              <a:tblPr/>
              <a:tblGrid>
                <a:gridCol w="1220787"/>
                <a:gridCol w="12192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2597" name="Group 805"/>
          <p:cNvGraphicFramePr>
            <a:graphicFrameLocks noGrp="1"/>
          </p:cNvGraphicFramePr>
          <p:nvPr/>
        </p:nvGraphicFramePr>
        <p:xfrm>
          <a:off x="268288" y="3022600"/>
          <a:ext cx="4879975" cy="914400"/>
        </p:xfrm>
        <a:graphic>
          <a:graphicData uri="http://schemas.openxmlformats.org/drawingml/2006/table">
            <a:tbl>
              <a:tblPr/>
              <a:tblGrid>
                <a:gridCol w="1220787"/>
                <a:gridCol w="1219200"/>
                <a:gridCol w="1220788"/>
                <a:gridCol w="12192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2598" name="Group 806"/>
          <p:cNvGraphicFramePr>
            <a:graphicFrameLocks noGrp="1"/>
          </p:cNvGraphicFramePr>
          <p:nvPr/>
        </p:nvGraphicFramePr>
        <p:xfrm>
          <a:off x="7596188" y="2997200"/>
          <a:ext cx="1220787" cy="914400"/>
        </p:xfrm>
        <a:graphic>
          <a:graphicData uri="http://schemas.openxmlformats.org/drawingml/2006/table">
            <a:tbl>
              <a:tblPr/>
              <a:tblGrid>
                <a:gridCol w="1220787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2627" name="Group 835"/>
          <p:cNvGraphicFramePr>
            <a:graphicFrameLocks noGrp="1"/>
          </p:cNvGraphicFramePr>
          <p:nvPr/>
        </p:nvGraphicFramePr>
        <p:xfrm>
          <a:off x="5156200" y="3957638"/>
          <a:ext cx="2439988" cy="914400"/>
        </p:xfrm>
        <a:graphic>
          <a:graphicData uri="http://schemas.openxmlformats.org/drawingml/2006/table">
            <a:tbl>
              <a:tblPr/>
              <a:tblGrid>
                <a:gridCol w="1220788"/>
                <a:gridCol w="12192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2684" name="Group 892"/>
          <p:cNvGraphicFramePr>
            <a:graphicFrameLocks noGrp="1"/>
          </p:cNvGraphicFramePr>
          <p:nvPr/>
        </p:nvGraphicFramePr>
        <p:xfrm>
          <a:off x="268288" y="3933825"/>
          <a:ext cx="4879975" cy="914400"/>
        </p:xfrm>
        <a:graphic>
          <a:graphicData uri="http://schemas.openxmlformats.org/drawingml/2006/table">
            <a:tbl>
              <a:tblPr/>
              <a:tblGrid>
                <a:gridCol w="1220787"/>
                <a:gridCol w="1219200"/>
                <a:gridCol w="1220788"/>
                <a:gridCol w="12192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2699" name="Group 907"/>
          <p:cNvGraphicFramePr>
            <a:graphicFrameLocks noGrp="1"/>
          </p:cNvGraphicFramePr>
          <p:nvPr/>
        </p:nvGraphicFramePr>
        <p:xfrm>
          <a:off x="7596188" y="3933825"/>
          <a:ext cx="1220787" cy="914400"/>
        </p:xfrm>
        <a:graphic>
          <a:graphicData uri="http://schemas.openxmlformats.org/drawingml/2006/table">
            <a:tbl>
              <a:tblPr/>
              <a:tblGrid>
                <a:gridCol w="1220787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2785" name="Group 993"/>
          <p:cNvGraphicFramePr>
            <a:graphicFrameLocks noGrp="1"/>
          </p:cNvGraphicFramePr>
          <p:nvPr/>
        </p:nvGraphicFramePr>
        <p:xfrm>
          <a:off x="5156200" y="4868863"/>
          <a:ext cx="2439988" cy="914400"/>
        </p:xfrm>
        <a:graphic>
          <a:graphicData uri="http://schemas.openxmlformats.org/drawingml/2006/table">
            <a:tbl>
              <a:tblPr/>
              <a:tblGrid>
                <a:gridCol w="1220788"/>
                <a:gridCol w="12192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2778" name="Group 986"/>
          <p:cNvGraphicFramePr>
            <a:graphicFrameLocks noGrp="1"/>
          </p:cNvGraphicFramePr>
          <p:nvPr/>
        </p:nvGraphicFramePr>
        <p:xfrm>
          <a:off x="268288" y="4868863"/>
          <a:ext cx="4879975" cy="914400"/>
        </p:xfrm>
        <a:graphic>
          <a:graphicData uri="http://schemas.openxmlformats.org/drawingml/2006/table">
            <a:tbl>
              <a:tblPr/>
              <a:tblGrid>
                <a:gridCol w="1220787"/>
                <a:gridCol w="1219200"/>
                <a:gridCol w="1220788"/>
                <a:gridCol w="12192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2800" name="Group 1008"/>
          <p:cNvGraphicFramePr>
            <a:graphicFrameLocks noGrp="1"/>
          </p:cNvGraphicFramePr>
          <p:nvPr/>
        </p:nvGraphicFramePr>
        <p:xfrm>
          <a:off x="7599363" y="4822825"/>
          <a:ext cx="1220787" cy="914400"/>
        </p:xfrm>
        <a:graphic>
          <a:graphicData uri="http://schemas.openxmlformats.org/drawingml/2006/table">
            <a:tbl>
              <a:tblPr/>
              <a:tblGrid>
                <a:gridCol w="1220787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2274" name="Group 482"/>
          <p:cNvGraphicFramePr>
            <a:graphicFrameLocks noGrp="1"/>
          </p:cNvGraphicFramePr>
          <p:nvPr>
            <p:ph idx="4294967295"/>
          </p:nvPr>
        </p:nvGraphicFramePr>
        <p:xfrm>
          <a:off x="279400" y="1196975"/>
          <a:ext cx="8540750" cy="4572000"/>
        </p:xfrm>
        <a:graphic>
          <a:graphicData uri="http://schemas.openxmlformats.org/drawingml/2006/table">
            <a:tbl>
              <a:tblPr/>
              <a:tblGrid>
                <a:gridCol w="1220788"/>
                <a:gridCol w="1219200"/>
                <a:gridCol w="1220787"/>
                <a:gridCol w="1219200"/>
                <a:gridCol w="1220788"/>
                <a:gridCol w="1219200"/>
                <a:gridCol w="1220787"/>
              </a:tblGrid>
              <a:tr h="44608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数据输入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选择控制信号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2801" name="Text Box 1009"/>
          <p:cNvSpPr txBox="1">
            <a:spLocks noChangeArrowheads="1"/>
          </p:cNvSpPr>
          <p:nvPr/>
        </p:nvSpPr>
        <p:spPr bwMode="auto">
          <a:xfrm>
            <a:off x="468313" y="5876925"/>
            <a:ext cx="1296987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FF0066"/>
                </a:solidFill>
                <a:latin typeface="宋体" pitchFamily="2" charset="-122"/>
              </a:rPr>
              <a:t>函数式</a:t>
            </a:r>
          </a:p>
        </p:txBody>
      </p:sp>
      <p:sp>
        <p:nvSpPr>
          <p:cNvPr id="50334" name="Rectangle 10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802" name="Object 1010"/>
          <p:cNvGraphicFramePr>
            <a:graphicFrameLocks noChangeAspect="1"/>
          </p:cNvGraphicFramePr>
          <p:nvPr/>
        </p:nvGraphicFramePr>
        <p:xfrm>
          <a:off x="2038350" y="5846763"/>
          <a:ext cx="66373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9" name="公式" r:id="rId3" imgW="2616200" imgH="254000" progId="Equation.3">
                  <p:embed/>
                </p:oleObj>
              </mc:Choice>
              <mc:Fallback>
                <p:oleObj name="公式" r:id="rId3" imgW="2616200" imgH="254000" progId="Equation.3">
                  <p:embed/>
                  <p:pic>
                    <p:nvPicPr>
                      <p:cNvPr id="0" name="Object 10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5846763"/>
                        <a:ext cx="663733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36" name="Rectangle 1012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23" grpId="0" animBg="1" autoUpdateAnimBg="0"/>
      <p:bldP spid="162801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61" name="Picture 49" descr="2-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912938"/>
            <a:ext cx="5327650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62" name="Text Box 50"/>
          <p:cNvSpPr txBox="1">
            <a:spLocks noChangeArrowheads="1"/>
          </p:cNvSpPr>
          <p:nvPr/>
        </p:nvSpPr>
        <p:spPr bwMode="auto">
          <a:xfrm>
            <a:off x="468313" y="981075"/>
            <a:ext cx="1296987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FF0066"/>
                </a:solidFill>
                <a:latin typeface="宋体" pitchFamily="2" charset="-122"/>
              </a:rPr>
              <a:t>函数式</a:t>
            </a:r>
          </a:p>
        </p:txBody>
      </p:sp>
      <p:graphicFrame>
        <p:nvGraphicFramePr>
          <p:cNvPr id="166963" name="Object 51"/>
          <p:cNvGraphicFramePr>
            <a:graphicFrameLocks noChangeAspect="1"/>
          </p:cNvGraphicFramePr>
          <p:nvPr/>
        </p:nvGraphicFramePr>
        <p:xfrm>
          <a:off x="1965325" y="950913"/>
          <a:ext cx="66373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公式" r:id="rId4" imgW="2616200" imgH="254000" progId="Equation.3">
                  <p:embed/>
                </p:oleObj>
              </mc:Choice>
              <mc:Fallback>
                <p:oleObj name="公式" r:id="rId4" imgW="2616200" imgH="2540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950913"/>
                        <a:ext cx="6637338" cy="590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64" name="Text Box 52"/>
          <p:cNvSpPr txBox="1">
            <a:spLocks noChangeArrowheads="1"/>
          </p:cNvSpPr>
          <p:nvPr/>
        </p:nvSpPr>
        <p:spPr bwMode="auto">
          <a:xfrm>
            <a:off x="1187450" y="3716338"/>
            <a:ext cx="1296988" cy="528637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FF0066"/>
                </a:solidFill>
                <a:latin typeface="宋体" pitchFamily="2" charset="-122"/>
              </a:rPr>
              <a:t>逻辑图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6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62" grpId="0" animBg="1" autoUpdateAnimBg="0"/>
      <p:bldP spid="166964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2.3.3  </a:t>
            </a:r>
            <a:r>
              <a:rPr lang="zh-CN" altLang="en-US" smtClean="0">
                <a:latin typeface="Times New Roman" pitchFamily="18" charset="0"/>
              </a:rPr>
              <a:t>数据选择器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96975"/>
            <a:ext cx="8540750" cy="158432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3</a:t>
            </a:r>
            <a:r>
              <a:rPr lang="zh-CN" altLang="en-US" smtClean="0">
                <a:latin typeface="Times New Roman" pitchFamily="18" charset="0"/>
              </a:rPr>
              <a:t>．数据选择器的设计规律</a:t>
            </a:r>
          </a:p>
          <a:p>
            <a:pPr lvl="1" eaLnBrk="1" hangingPunct="1"/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4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选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数据选择器逻辑函数表达式</a:t>
            </a: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0" y="3084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684213" y="2276475"/>
          <a:ext cx="80645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公式" r:id="rId3" imgW="4635500" imgH="254000" progId="Equation.3">
                  <p:embed/>
                </p:oleObj>
              </mc:Choice>
              <mc:Fallback>
                <p:oleObj name="公式" r:id="rId3" imgW="46355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76475"/>
                        <a:ext cx="80645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5" name="Rectangle 7"/>
          <p:cNvSpPr>
            <a:spLocks noRot="1" noChangeArrowheads="1"/>
          </p:cNvSpPr>
          <p:nvPr/>
        </p:nvSpPr>
        <p:spPr bwMode="auto">
          <a:xfrm>
            <a:off x="323850" y="2708275"/>
            <a:ext cx="85407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2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选</a:t>
            </a: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数据选择器逻辑函数表达式</a:t>
            </a:r>
          </a:p>
        </p:txBody>
      </p:sp>
      <p:graphicFrame>
        <p:nvGraphicFramePr>
          <p:cNvPr id="114700" name="Object 12"/>
          <p:cNvGraphicFramePr>
            <a:graphicFrameLocks noChangeAspect="1"/>
          </p:cNvGraphicFramePr>
          <p:nvPr/>
        </p:nvGraphicFramePr>
        <p:xfrm>
          <a:off x="755650" y="3213100"/>
          <a:ext cx="35575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公式" r:id="rId5" imgW="2044700" imgH="254000" progId="Equation.3">
                  <p:embed/>
                </p:oleObj>
              </mc:Choice>
              <mc:Fallback>
                <p:oleObj name="公式" r:id="rId5" imgW="2044700" imgH="254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13100"/>
                        <a:ext cx="35575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1" name="Rectangle 13"/>
          <p:cNvSpPr>
            <a:spLocks noRot="1" noChangeArrowheads="1"/>
          </p:cNvSpPr>
          <p:nvPr/>
        </p:nvSpPr>
        <p:spPr bwMode="auto">
          <a:xfrm>
            <a:off x="323850" y="3717925"/>
            <a:ext cx="85407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8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选</a:t>
            </a: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数据选择器逻辑函数表达式</a:t>
            </a:r>
          </a:p>
        </p:txBody>
      </p:sp>
      <p:graphicFrame>
        <p:nvGraphicFramePr>
          <p:cNvPr id="114702" name="Object 14"/>
          <p:cNvGraphicFramePr>
            <a:graphicFrameLocks noChangeAspect="1"/>
          </p:cNvGraphicFramePr>
          <p:nvPr/>
        </p:nvGraphicFramePr>
        <p:xfrm>
          <a:off x="755650" y="4221163"/>
          <a:ext cx="705643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name="公式" r:id="rId7" imgW="4025900" imgH="647700" progId="Equation.3">
                  <p:embed/>
                </p:oleObj>
              </mc:Choice>
              <mc:Fallback>
                <p:oleObj name="公式" r:id="rId7" imgW="4025900" imgH="647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21163"/>
                        <a:ext cx="7056438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Rectangle 16"/>
          <p:cNvSpPr>
            <a:spLocks noChangeArrowheads="1"/>
          </p:cNvSpPr>
          <p:nvPr/>
        </p:nvSpPr>
        <p:spPr bwMode="auto">
          <a:xfrm>
            <a:off x="0" y="3513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4705" name="Rectangle 17"/>
          <p:cNvSpPr>
            <a:spLocks noRot="1" noChangeArrowheads="1"/>
          </p:cNvSpPr>
          <p:nvPr/>
        </p:nvSpPr>
        <p:spPr bwMode="auto">
          <a:xfrm>
            <a:off x="250825" y="5302250"/>
            <a:ext cx="85407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2</a:t>
            </a:r>
            <a:r>
              <a:rPr lang="en-US" altLang="zh-CN" sz="2800" b="1" baseline="30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选</a:t>
            </a: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数据选择器逻辑函数表达式可归纳为</a:t>
            </a:r>
          </a:p>
        </p:txBody>
      </p:sp>
      <p:graphicFrame>
        <p:nvGraphicFramePr>
          <p:cNvPr id="114706" name="Object 18"/>
          <p:cNvGraphicFramePr>
            <a:graphicFrameLocks noChangeAspect="1"/>
          </p:cNvGraphicFramePr>
          <p:nvPr/>
        </p:nvGraphicFramePr>
        <p:xfrm>
          <a:off x="1835150" y="5734050"/>
          <a:ext cx="15843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公式" r:id="rId9" imgW="809553" imgH="438102" progId="Equation.3">
                  <p:embed/>
                </p:oleObj>
              </mc:Choice>
              <mc:Fallback>
                <p:oleObj name="公式" r:id="rId9" imgW="809553" imgH="43810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734050"/>
                        <a:ext cx="158432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/>
      <p:bldP spid="114701" grpId="0"/>
      <p:bldP spid="11470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2.3.3  </a:t>
            </a:r>
            <a:r>
              <a:rPr lang="zh-CN" altLang="en-US" smtClean="0">
                <a:latin typeface="Times New Roman" pitchFamily="18" charset="0"/>
              </a:rPr>
              <a:t>数据选择器</a:t>
            </a:r>
          </a:p>
        </p:txBody>
      </p:sp>
      <p:sp>
        <p:nvSpPr>
          <p:cNvPr id="532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．数据选择器集成电路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集成的数据选择器有：</a:t>
            </a:r>
          </a:p>
          <a:p>
            <a:pPr lvl="2" eaLnBrk="1" hangingPunct="1"/>
            <a:r>
              <a:rPr lang="zh-CN" altLang="en-US" smtClean="0">
                <a:latin typeface="Times New Roman" pitchFamily="18" charset="0"/>
              </a:rPr>
              <a:t>双</a:t>
            </a:r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选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数据选择器</a:t>
            </a:r>
            <a:r>
              <a:rPr lang="en-US" altLang="zh-CN" smtClean="0">
                <a:latin typeface="Times New Roman" pitchFamily="18" charset="0"/>
              </a:rPr>
              <a:t>(74153)</a:t>
            </a:r>
          </a:p>
          <a:p>
            <a:pPr lvl="2" eaLnBrk="1" hangingPunct="1"/>
            <a:r>
              <a:rPr lang="en-US" altLang="zh-CN" smtClean="0">
                <a:latin typeface="Times New Roman" pitchFamily="18" charset="0"/>
              </a:rPr>
              <a:t>8</a:t>
            </a:r>
            <a:r>
              <a:rPr lang="zh-CN" altLang="en-US" smtClean="0">
                <a:latin typeface="Times New Roman" pitchFamily="18" charset="0"/>
              </a:rPr>
              <a:t>选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数据选择器</a:t>
            </a:r>
            <a:r>
              <a:rPr lang="en-US" altLang="zh-CN" smtClean="0">
                <a:latin typeface="Times New Roman" pitchFamily="18" charset="0"/>
              </a:rPr>
              <a:t>(74151)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1) </a:t>
            </a:r>
            <a:r>
              <a:rPr lang="zh-CN" altLang="en-US" smtClean="0">
                <a:latin typeface="Times New Roman" pitchFamily="18" charset="0"/>
              </a:rPr>
              <a:t>集成</a:t>
            </a:r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选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数据选择器</a:t>
            </a:r>
            <a:br>
              <a:rPr lang="zh-CN" altLang="en-US" smtClean="0">
                <a:latin typeface="Times New Roman" pitchFamily="18" charset="0"/>
              </a:rPr>
            </a:br>
            <a:r>
              <a:rPr lang="en-US" altLang="zh-CN" smtClean="0">
                <a:latin typeface="Times New Roman" pitchFamily="18" charset="0"/>
              </a:rPr>
              <a:t>74HC153</a:t>
            </a:r>
          </a:p>
        </p:txBody>
      </p:sp>
      <p:pic>
        <p:nvPicPr>
          <p:cNvPr id="115716" name="Picture 4" descr="2-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349500"/>
            <a:ext cx="2878138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6156325" y="1341438"/>
            <a:ext cx="1295400" cy="528637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引脚图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2.2  </a:t>
            </a:r>
            <a:r>
              <a:rPr lang="zh-CN" altLang="en-US" smtClean="0">
                <a:latin typeface="Times New Roman" pitchFamily="18" charset="0"/>
              </a:rPr>
              <a:t>组合逻辑电路的分析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42988" y="1916113"/>
            <a:ext cx="7802562" cy="3951287"/>
          </a:xfrm>
        </p:spPr>
        <p:txBody>
          <a:bodyPr/>
          <a:lstStyle/>
          <a:p>
            <a:pPr eaLnBrk="1" hangingPunct="1"/>
            <a:r>
              <a:rPr lang="en-US" altLang="zh-CN" b="0" smtClean="0">
                <a:latin typeface="Times New Roman" pitchFamily="18" charset="0"/>
                <a:hlinkClick r:id="rId2" action="ppaction://hlinksldjump"/>
              </a:rPr>
              <a:t>2.2.1  </a:t>
            </a:r>
            <a:r>
              <a:rPr lang="zh-CN" altLang="en-US" smtClean="0">
                <a:latin typeface="Times New Roman" pitchFamily="18" charset="0"/>
                <a:hlinkClick r:id="rId2" action="ppaction://hlinksldjump"/>
              </a:rPr>
              <a:t>组合逻辑电路的分析方法</a:t>
            </a:r>
            <a:endParaRPr lang="zh-CN" altLang="en-US" smtClean="0">
              <a:latin typeface="Times New Roman" pitchFamily="18" charset="0"/>
            </a:endParaRPr>
          </a:p>
          <a:p>
            <a:pPr eaLnBrk="1" hangingPunct="1"/>
            <a:r>
              <a:rPr lang="en-US" altLang="zh-CN" b="0" smtClean="0">
                <a:latin typeface="Times New Roman" pitchFamily="18" charset="0"/>
                <a:hlinkClick r:id="rId3" action="ppaction://hlinksldjump"/>
              </a:rPr>
              <a:t>2.2.2  </a:t>
            </a:r>
            <a:r>
              <a:rPr lang="zh-CN" altLang="en-US" smtClean="0">
                <a:latin typeface="Times New Roman" pitchFamily="18" charset="0"/>
                <a:hlinkClick r:id="rId3" action="ppaction://hlinksldjump"/>
              </a:rPr>
              <a:t>组合逻辑电路的分析举例</a:t>
            </a:r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851275" y="549275"/>
            <a:ext cx="1368425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功能表</a:t>
            </a:r>
          </a:p>
        </p:txBody>
      </p:sp>
      <p:pic>
        <p:nvPicPr>
          <p:cNvPr id="1730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12875"/>
            <a:ext cx="8820150" cy="372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3063" name="Object 7"/>
          <p:cNvGraphicFramePr>
            <a:graphicFrameLocks noChangeAspect="1"/>
          </p:cNvGraphicFramePr>
          <p:nvPr/>
        </p:nvGraphicFramePr>
        <p:xfrm>
          <a:off x="323850" y="5157788"/>
          <a:ext cx="8699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公式" r:id="rId4" imgW="371439" imgH="200021" progId="Equation.3">
                  <p:embed/>
                </p:oleObj>
              </mc:Choice>
              <mc:Fallback>
                <p:oleObj name="公式" r:id="rId4" imgW="371439" imgH="20002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157788"/>
                        <a:ext cx="8699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2" name="Object 6"/>
          <p:cNvGraphicFramePr>
            <a:graphicFrameLocks noChangeAspect="1"/>
          </p:cNvGraphicFramePr>
          <p:nvPr/>
        </p:nvGraphicFramePr>
        <p:xfrm>
          <a:off x="323850" y="5734050"/>
          <a:ext cx="8159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公式" r:id="rId6" imgW="352543" imgH="180855" progId="Equation.3">
                  <p:embed/>
                </p:oleObj>
              </mc:Choice>
              <mc:Fallback>
                <p:oleObj name="公式" r:id="rId6" imgW="352543" imgH="18085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734050"/>
                        <a:ext cx="8159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900113" y="5229225"/>
            <a:ext cx="351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时，数据选择器工作。</a:t>
            </a:r>
            <a:endParaRPr lang="zh-CN" altLang="en-US" sz="2400" b="1"/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900113" y="5832475"/>
            <a:ext cx="695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时，数据选择器不工作，输出端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输出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信号。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 autoUpdateAnimBg="0"/>
      <p:bldP spid="173065" grpId="0"/>
      <p:bldP spid="17306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2.3.3  </a:t>
            </a:r>
            <a:r>
              <a:rPr lang="zh-CN" altLang="en-US" smtClean="0">
                <a:latin typeface="Times New Roman" pitchFamily="18" charset="0"/>
              </a:rPr>
              <a:t>数据选择器</a:t>
            </a: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125538"/>
            <a:ext cx="9144000" cy="1582737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．数据选择器集成电路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2) </a:t>
            </a:r>
            <a:r>
              <a:rPr lang="zh-CN" altLang="en-US" smtClean="0">
                <a:latin typeface="Times New Roman" pitchFamily="18" charset="0"/>
              </a:rPr>
              <a:t>集成数据选择器的扩展</a:t>
            </a:r>
            <a:br>
              <a:rPr lang="zh-CN" altLang="en-US" smtClean="0">
                <a:latin typeface="Times New Roman" pitchFamily="18" charset="0"/>
              </a:rPr>
            </a:b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/>
              <a:t>片</a:t>
            </a:r>
            <a:r>
              <a:rPr lang="en-US" altLang="zh-CN" smtClean="0"/>
              <a:t>74HC153</a:t>
            </a:r>
            <a:r>
              <a:rPr lang="zh-CN" altLang="en-US" smtClean="0"/>
              <a:t>（两个</a:t>
            </a:r>
            <a:r>
              <a:rPr lang="en-US" altLang="zh-CN" smtClean="0"/>
              <a:t>4</a:t>
            </a:r>
            <a:r>
              <a:rPr lang="zh-CN" altLang="en-US" smtClean="0"/>
              <a:t>选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zh-CN" altLang="en-US" smtClean="0">
                <a:sym typeface="Wingdings" pitchFamily="2" charset="2"/>
              </a:rPr>
              <a:t></a:t>
            </a:r>
            <a:r>
              <a:rPr lang="en-US" altLang="zh-CN" smtClean="0"/>
              <a:t>8</a:t>
            </a:r>
            <a:r>
              <a:rPr lang="zh-CN" altLang="en-US" smtClean="0"/>
              <a:t>选</a:t>
            </a:r>
            <a:r>
              <a:rPr lang="en-US" altLang="zh-CN" smtClean="0"/>
              <a:t>1</a:t>
            </a:r>
            <a:r>
              <a:rPr lang="zh-CN" altLang="en-US" smtClean="0"/>
              <a:t>的数据选择器 </a:t>
            </a:r>
          </a:p>
        </p:txBody>
      </p:sp>
      <p:pic>
        <p:nvPicPr>
          <p:cNvPr id="171012" name="Picture 4" descr="2-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708275"/>
            <a:ext cx="381635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755650" y="3644900"/>
            <a:ext cx="576263" cy="1382713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连线图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5724525" y="2852738"/>
            <a:ext cx="2808288" cy="31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=0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时，第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个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选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数据选择器工作，输出端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1Y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输出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～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中的信号。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=1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时，第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个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选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数据选择器工作，输出端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2Y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输出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～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中的信号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7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71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3" grpId="0" animBg="1" autoUpdateAnimBg="0"/>
      <p:bldP spid="17101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2.3.4   </a:t>
            </a:r>
            <a:r>
              <a:rPr lang="zh-CN" altLang="en-US" smtClean="0">
                <a:latin typeface="Times New Roman" pitchFamily="18" charset="0"/>
              </a:rPr>
              <a:t>数值比较器</a:t>
            </a:r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00113" y="1412875"/>
            <a:ext cx="7945437" cy="445452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本小节介绍： 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．数值比较器原理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</a:rPr>
              <a:t>．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位二进制数值比较器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3</a:t>
            </a:r>
            <a:r>
              <a:rPr lang="zh-CN" altLang="en-US" smtClean="0">
                <a:latin typeface="Times New Roman" pitchFamily="18" charset="0"/>
              </a:rPr>
              <a:t>．多位二进制数值比较器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．数值比较器集成电路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2.3.4   </a:t>
            </a:r>
            <a:r>
              <a:rPr lang="zh-CN" altLang="en-US" smtClean="0">
                <a:latin typeface="Times New Roman" pitchFamily="18" charset="0"/>
              </a:rPr>
              <a:t>数值比较器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．数值比较器原理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数值比较器是用于比较两个数的数值大小的逻辑元器件。</a:t>
            </a:r>
          </a:p>
        </p:txBody>
      </p:sp>
      <p:pic>
        <p:nvPicPr>
          <p:cNvPr id="117764" name="Picture 4" descr="2-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97200"/>
            <a:ext cx="4067175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755650" y="3357563"/>
            <a:ext cx="286702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大于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G=1;</a:t>
            </a:r>
          </a:p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小于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S=1;</a:t>
            </a:r>
          </a:p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等于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E=1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7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2.3.4   </a:t>
            </a:r>
            <a:r>
              <a:rPr lang="zh-CN" altLang="en-US" smtClean="0">
                <a:latin typeface="Times New Roman" pitchFamily="18" charset="0"/>
              </a:rPr>
              <a:t>数值比较器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96975"/>
            <a:ext cx="8299450" cy="165576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</a:rPr>
              <a:t>．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位二进制数值比较器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有两个输入信号</a:t>
            </a:r>
            <a:r>
              <a:rPr lang="en-US" altLang="zh-CN" smtClean="0">
                <a:latin typeface="Times New Roman" pitchFamily="18" charset="0"/>
              </a:rPr>
              <a:t>A</a:t>
            </a:r>
            <a:r>
              <a:rPr lang="zh-CN" altLang="en-US" smtClean="0">
                <a:latin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</a:rPr>
              <a:t>B</a:t>
            </a:r>
            <a:r>
              <a:rPr lang="zh-CN" altLang="en-US" smtClean="0">
                <a:latin typeface="Times New Roman" pitchFamily="18" charset="0"/>
              </a:rPr>
              <a:t>，三个输出信号</a:t>
            </a:r>
            <a:r>
              <a:rPr lang="en-US" altLang="zh-CN" smtClean="0">
                <a:latin typeface="Times New Roman" pitchFamily="18" charset="0"/>
              </a:rPr>
              <a:t>G</a:t>
            </a:r>
            <a:r>
              <a:rPr lang="zh-CN" altLang="en-US" smtClean="0">
                <a:latin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</a:rPr>
              <a:t>E</a:t>
            </a:r>
            <a:r>
              <a:rPr lang="zh-CN" altLang="en-US" smtClean="0">
                <a:latin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</a:rPr>
              <a:t>S</a:t>
            </a:r>
            <a:r>
              <a:rPr lang="zh-CN" altLang="en-US" smtClean="0">
                <a:latin typeface="Times New Roman" pitchFamily="18" charset="0"/>
              </a:rPr>
              <a:t>分别代表大于、等于、小于的比较结果。</a:t>
            </a:r>
          </a:p>
        </p:txBody>
      </p:sp>
      <p:graphicFrame>
        <p:nvGraphicFramePr>
          <p:cNvPr id="119112" name="Group 328"/>
          <p:cNvGraphicFramePr>
            <a:graphicFrameLocks noGrp="1"/>
          </p:cNvGraphicFramePr>
          <p:nvPr/>
        </p:nvGraphicFramePr>
        <p:xfrm>
          <a:off x="395288" y="3503613"/>
          <a:ext cx="2919412" cy="2743200"/>
        </p:xfrm>
        <a:graphic>
          <a:graphicData uri="http://schemas.openxmlformats.org/drawingml/2006/table">
            <a:tbl>
              <a:tblPr/>
              <a:tblGrid>
                <a:gridCol w="582612"/>
                <a:gridCol w="569913"/>
                <a:gridCol w="598487"/>
                <a:gridCol w="584200"/>
                <a:gridCol w="584200"/>
              </a:tblGrid>
              <a:tr h="2635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9098" name="Text Box 314"/>
          <p:cNvSpPr txBox="1">
            <a:spLocks noChangeArrowheads="1"/>
          </p:cNvSpPr>
          <p:nvPr/>
        </p:nvSpPr>
        <p:spPr bwMode="auto">
          <a:xfrm>
            <a:off x="1044575" y="2817813"/>
            <a:ext cx="1150938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真值表</a:t>
            </a:r>
          </a:p>
        </p:txBody>
      </p:sp>
      <p:sp>
        <p:nvSpPr>
          <p:cNvPr id="119099" name="Text Box 315"/>
          <p:cNvSpPr txBox="1">
            <a:spLocks noChangeArrowheads="1"/>
          </p:cNvSpPr>
          <p:nvPr/>
        </p:nvSpPr>
        <p:spPr bwMode="auto">
          <a:xfrm>
            <a:off x="3851275" y="2781300"/>
            <a:ext cx="1150938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函数式</a:t>
            </a:r>
          </a:p>
        </p:txBody>
      </p:sp>
      <p:graphicFrame>
        <p:nvGraphicFramePr>
          <p:cNvPr id="119100" name="Object 316"/>
          <p:cNvGraphicFramePr>
            <a:graphicFrameLocks noChangeAspect="1"/>
          </p:cNvGraphicFramePr>
          <p:nvPr/>
        </p:nvGraphicFramePr>
        <p:xfrm>
          <a:off x="3779838" y="3284538"/>
          <a:ext cx="11350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3" name="公式" r:id="rId3" imgW="532937" imgH="215713" progId="Equation.3">
                  <p:embed/>
                </p:oleObj>
              </mc:Choice>
              <mc:Fallback>
                <p:oleObj name="公式" r:id="rId3" imgW="532937" imgH="215713" progId="Equation.3">
                  <p:embed/>
                  <p:pic>
                    <p:nvPicPr>
                      <p:cNvPr id="0" name="Object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284538"/>
                        <a:ext cx="113506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105" name="Object 321"/>
          <p:cNvGraphicFramePr>
            <a:graphicFrameLocks noChangeAspect="1"/>
          </p:cNvGraphicFramePr>
          <p:nvPr/>
        </p:nvGraphicFramePr>
        <p:xfrm>
          <a:off x="5641975" y="3284538"/>
          <a:ext cx="32131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4" name="公式" r:id="rId5" imgW="1511300" imgH="215900" progId="Equation.3">
                  <p:embed/>
                </p:oleObj>
              </mc:Choice>
              <mc:Fallback>
                <p:oleObj name="公式" r:id="rId5" imgW="1511300" imgH="215900" progId="Equation.3">
                  <p:embed/>
                  <p:pic>
                    <p:nvPicPr>
                      <p:cNvPr id="0" name="Object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5" y="3284538"/>
                        <a:ext cx="32131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106" name="Object 322"/>
          <p:cNvGraphicFramePr>
            <a:graphicFrameLocks noChangeAspect="1"/>
          </p:cNvGraphicFramePr>
          <p:nvPr/>
        </p:nvGraphicFramePr>
        <p:xfrm>
          <a:off x="3779838" y="3789363"/>
          <a:ext cx="11064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5" name="公式" r:id="rId7" imgW="520474" imgH="215806" progId="Equation.3">
                  <p:embed/>
                </p:oleObj>
              </mc:Choice>
              <mc:Fallback>
                <p:oleObj name="公式" r:id="rId7" imgW="520474" imgH="215806" progId="Equation.3">
                  <p:embed/>
                  <p:pic>
                    <p:nvPicPr>
                      <p:cNvPr id="0" name="Object 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789363"/>
                        <a:ext cx="1106487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107" name="Object 323"/>
          <p:cNvGraphicFramePr>
            <a:graphicFrameLocks noChangeAspect="1"/>
          </p:cNvGraphicFramePr>
          <p:nvPr/>
        </p:nvGraphicFramePr>
        <p:xfrm>
          <a:off x="5610225" y="3716338"/>
          <a:ext cx="20574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6" name="公式" r:id="rId9" imgW="965200" imgH="241300" progId="Equation.3">
                  <p:embed/>
                </p:oleObj>
              </mc:Choice>
              <mc:Fallback>
                <p:oleObj name="公式" r:id="rId9" imgW="965200" imgH="241300" progId="Equation.3">
                  <p:embed/>
                  <p:pic>
                    <p:nvPicPr>
                      <p:cNvPr id="0" name="Object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3716338"/>
                        <a:ext cx="20574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110" name="Text Box 326"/>
          <p:cNvSpPr txBox="1">
            <a:spLocks noChangeArrowheads="1"/>
          </p:cNvSpPr>
          <p:nvPr/>
        </p:nvSpPr>
        <p:spPr bwMode="auto">
          <a:xfrm>
            <a:off x="3779838" y="4652963"/>
            <a:ext cx="431800" cy="119697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逻辑图</a:t>
            </a:r>
          </a:p>
        </p:txBody>
      </p:sp>
      <p:pic>
        <p:nvPicPr>
          <p:cNvPr id="119111" name="Picture 327" descr="2-3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4581525"/>
            <a:ext cx="4429125" cy="1446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9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9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1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9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9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1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098" grpId="0" animBg="1" autoUpdateAnimBg="0"/>
      <p:bldP spid="119099" grpId="0" animBg="1" autoUpdateAnimBg="0"/>
      <p:bldP spid="119110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2.3.4   </a:t>
            </a:r>
            <a:r>
              <a:rPr lang="zh-CN" altLang="en-US" smtClean="0">
                <a:latin typeface="Times New Roman" pitchFamily="18" charset="0"/>
              </a:rPr>
              <a:t>数值比较器</a:t>
            </a: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540750" cy="47529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3</a:t>
            </a:r>
            <a:r>
              <a:rPr lang="zh-CN" altLang="en-US" smtClean="0">
                <a:latin typeface="Times New Roman" pitchFamily="18" charset="0"/>
              </a:rPr>
              <a:t>．多位二进制数值比较器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1) </a:t>
            </a:r>
            <a:r>
              <a:rPr lang="zh-CN" altLang="en-US" smtClean="0">
                <a:latin typeface="Times New Roman" pitchFamily="18" charset="0"/>
              </a:rPr>
              <a:t>多位无符号二进制数比较器</a:t>
            </a:r>
            <a:br>
              <a:rPr lang="zh-CN" altLang="en-US" smtClean="0">
                <a:latin typeface="Times New Roman" pitchFamily="18" charset="0"/>
              </a:rPr>
            </a:br>
            <a:r>
              <a:rPr lang="zh-CN" altLang="en-US" smtClean="0"/>
              <a:t>比较的方法：从高位向低位逐位依次进行比较，当被比较的两个高位数字不等时，即可得到比较结果；当两个高位的数字相同时，才比较较低位的数字。 </a:t>
            </a:r>
          </a:p>
          <a:p>
            <a:pPr lvl="1" eaLnBrk="1" hangingPunct="1"/>
            <a:r>
              <a:rPr lang="zh-CN" altLang="en-US" smtClean="0"/>
              <a:t>例：</a:t>
            </a:r>
            <a:r>
              <a:rPr lang="en-US" altLang="zh-CN" smtClean="0"/>
              <a:t>4</a:t>
            </a:r>
            <a:r>
              <a:rPr lang="zh-CN" altLang="en-US" smtClean="0"/>
              <a:t>位无符号二进制数比较器。</a:t>
            </a:r>
          </a:p>
          <a:p>
            <a:pPr lvl="2" eaLnBrk="1" hangingPunct="1"/>
            <a:r>
              <a:rPr lang="zh-CN" altLang="en-US" smtClean="0"/>
              <a:t>输入信号：</a:t>
            </a:r>
            <a:r>
              <a:rPr lang="en-US" altLang="zh-CN" i="1" smtClean="0"/>
              <a:t>A</a:t>
            </a:r>
            <a:r>
              <a:rPr lang="zh-CN" altLang="en-US" smtClean="0"/>
              <a:t>数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3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2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B</a:t>
            </a:r>
            <a:r>
              <a:rPr lang="zh-CN" altLang="en-US" smtClean="0"/>
              <a:t>数</a:t>
            </a:r>
            <a:r>
              <a:rPr lang="en-US" altLang="zh-CN" smtClean="0"/>
              <a:t>(</a:t>
            </a:r>
            <a:r>
              <a:rPr lang="en-US" altLang="zh-CN" i="1" smtClean="0"/>
              <a:t>B</a:t>
            </a:r>
            <a:r>
              <a:rPr lang="en-US" altLang="zh-CN" baseline="-25000" smtClean="0"/>
              <a:t>3</a:t>
            </a:r>
            <a:r>
              <a:rPr lang="en-US" altLang="zh-CN" i="1" smtClean="0"/>
              <a:t>B</a:t>
            </a:r>
            <a:r>
              <a:rPr lang="en-US" altLang="zh-CN" baseline="-25000" smtClean="0"/>
              <a:t>2</a:t>
            </a:r>
            <a:r>
              <a:rPr lang="en-US" altLang="zh-CN" i="1" smtClean="0"/>
              <a:t>B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B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</a:p>
          <a:p>
            <a:pPr lvl="2" eaLnBrk="1" hangingPunct="1"/>
            <a:r>
              <a:rPr lang="zh-CN" altLang="en-US" smtClean="0"/>
              <a:t>输出信号：</a:t>
            </a:r>
            <a:r>
              <a:rPr lang="en-US" altLang="zh-CN" i="1" smtClean="0"/>
              <a:t>G</a:t>
            </a:r>
            <a:r>
              <a:rPr lang="zh-CN" altLang="en-US" smtClean="0"/>
              <a:t>、</a:t>
            </a:r>
            <a:r>
              <a:rPr lang="en-US" altLang="zh-CN" i="1" smtClean="0"/>
              <a:t>E</a:t>
            </a:r>
            <a:r>
              <a:rPr lang="zh-CN" altLang="en-US" smtClean="0"/>
              <a:t>、</a:t>
            </a:r>
            <a:r>
              <a:rPr lang="en-US" altLang="zh-CN" i="1" smtClean="0"/>
              <a:t>S</a:t>
            </a:r>
            <a:r>
              <a:rPr lang="en-US" altLang="zh-CN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28" name="Text Box 504"/>
          <p:cNvSpPr txBox="1">
            <a:spLocks noChangeArrowheads="1"/>
          </p:cNvSpPr>
          <p:nvPr/>
        </p:nvSpPr>
        <p:spPr bwMode="auto">
          <a:xfrm>
            <a:off x="3924300" y="188913"/>
            <a:ext cx="1368425" cy="528637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真值表</a:t>
            </a:r>
          </a:p>
        </p:txBody>
      </p:sp>
      <p:sp>
        <p:nvSpPr>
          <p:cNvPr id="180729" name="Rectangle 505"/>
          <p:cNvSpPr>
            <a:spLocks noChangeArrowheads="1"/>
          </p:cNvSpPr>
          <p:nvPr/>
        </p:nvSpPr>
        <p:spPr bwMode="auto">
          <a:xfrm>
            <a:off x="684213" y="1773238"/>
            <a:ext cx="7704137" cy="18002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730" name="Rectangle 506"/>
          <p:cNvSpPr>
            <a:spLocks noChangeArrowheads="1"/>
          </p:cNvSpPr>
          <p:nvPr/>
        </p:nvSpPr>
        <p:spPr bwMode="auto">
          <a:xfrm>
            <a:off x="684213" y="3644900"/>
            <a:ext cx="7704137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731" name="Rectangle 507"/>
          <p:cNvSpPr>
            <a:spLocks noChangeArrowheads="1"/>
          </p:cNvSpPr>
          <p:nvPr/>
        </p:nvSpPr>
        <p:spPr bwMode="auto">
          <a:xfrm>
            <a:off x="684213" y="4076700"/>
            <a:ext cx="7704137" cy="18002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0733" name="Group 509"/>
          <p:cNvGraphicFramePr>
            <a:graphicFrameLocks noGrp="1"/>
          </p:cNvGraphicFramePr>
          <p:nvPr>
            <p:ph idx="1"/>
          </p:nvPr>
        </p:nvGraphicFramePr>
        <p:xfrm>
          <a:off x="684213" y="836613"/>
          <a:ext cx="7723187" cy="5076825"/>
        </p:xfrm>
        <a:graphic>
          <a:graphicData uri="http://schemas.openxmlformats.org/drawingml/2006/table">
            <a:tbl>
              <a:tblPr/>
              <a:tblGrid>
                <a:gridCol w="1336675"/>
                <a:gridCol w="1336675"/>
                <a:gridCol w="1336675"/>
                <a:gridCol w="1336675"/>
                <a:gridCol w="792162"/>
                <a:gridCol w="792163"/>
                <a:gridCol w="792162"/>
              </a:tblGrid>
              <a:tr h="40481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    入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    出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   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 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   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 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   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   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   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   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   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   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   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   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734" name="Object 510"/>
          <p:cNvGraphicFramePr>
            <a:graphicFrameLocks noChangeAspect="1"/>
          </p:cNvGraphicFramePr>
          <p:nvPr/>
        </p:nvGraphicFramePr>
        <p:xfrm>
          <a:off x="755650" y="6043613"/>
          <a:ext cx="56515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8" name="公式" r:id="rId3" imgW="2324100" imgH="228600" progId="Equation.3">
                  <p:embed/>
                </p:oleObj>
              </mc:Choice>
              <mc:Fallback>
                <p:oleObj name="公式" r:id="rId3" imgW="2324100" imgH="228600" progId="Equation.3">
                  <p:embed/>
                  <p:pic>
                    <p:nvPicPr>
                      <p:cNvPr id="0" name="Object 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043613"/>
                        <a:ext cx="56515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735" name="Object 511"/>
          <p:cNvGraphicFramePr>
            <a:graphicFrameLocks noChangeAspect="1"/>
          </p:cNvGraphicFramePr>
          <p:nvPr/>
        </p:nvGraphicFramePr>
        <p:xfrm>
          <a:off x="828675" y="6048375"/>
          <a:ext cx="23479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9" name="公式" r:id="rId5" imgW="965200" imgH="228600" progId="Equation.3">
                  <p:embed/>
                </p:oleObj>
              </mc:Choice>
              <mc:Fallback>
                <p:oleObj name="公式" r:id="rId5" imgW="965200" imgH="228600" progId="Equation.3">
                  <p:embed/>
                  <p:pic>
                    <p:nvPicPr>
                      <p:cNvPr id="0" name="Object 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6048375"/>
                        <a:ext cx="234791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736" name="Object 512"/>
          <p:cNvGraphicFramePr>
            <a:graphicFrameLocks noChangeAspect="1"/>
          </p:cNvGraphicFramePr>
          <p:nvPr/>
        </p:nvGraphicFramePr>
        <p:xfrm>
          <a:off x="812800" y="6048375"/>
          <a:ext cx="55594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0" name="公式" r:id="rId7" imgW="2286000" imgH="228600" progId="Equation.3">
                  <p:embed/>
                </p:oleObj>
              </mc:Choice>
              <mc:Fallback>
                <p:oleObj name="公式" r:id="rId7" imgW="2286000" imgH="228600" progId="Equation.3">
                  <p:embed/>
                  <p:pic>
                    <p:nvPicPr>
                      <p:cNvPr id="0" name="Object 5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6048375"/>
                        <a:ext cx="55594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8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728" grpId="0" animBg="1" autoUpdateAnimBg="0"/>
      <p:bldP spid="180729" grpId="0" animBg="1"/>
      <p:bldP spid="180730" grpId="0" animBg="1"/>
      <p:bldP spid="18073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67" name="Rectangle 12"/>
          <p:cNvSpPr>
            <a:spLocks noChangeArrowheads="1"/>
          </p:cNvSpPr>
          <p:nvPr/>
        </p:nvSpPr>
        <p:spPr bwMode="auto">
          <a:xfrm>
            <a:off x="0" y="3719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68" name="Rectangle 14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2285" name="Object 13"/>
          <p:cNvGraphicFramePr>
            <a:graphicFrameLocks noChangeAspect="1"/>
          </p:cNvGraphicFramePr>
          <p:nvPr/>
        </p:nvGraphicFramePr>
        <p:xfrm>
          <a:off x="2051050" y="1341438"/>
          <a:ext cx="367347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2" name="公式" r:id="rId3" imgW="1574800" imgH="698500" progId="Equation.3">
                  <p:embed/>
                </p:oleObj>
              </mc:Choice>
              <mc:Fallback>
                <p:oleObj name="公式" r:id="rId3" imgW="1574800" imgH="698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341438"/>
                        <a:ext cx="3673475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Rectangle 15"/>
          <p:cNvSpPr>
            <a:spLocks noChangeArrowheads="1"/>
          </p:cNvSpPr>
          <p:nvPr/>
        </p:nvSpPr>
        <p:spPr bwMode="auto">
          <a:xfrm>
            <a:off x="0" y="3776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2288" name="Text Box 16"/>
          <p:cNvSpPr txBox="1">
            <a:spLocks noChangeArrowheads="1"/>
          </p:cNvSpPr>
          <p:nvPr/>
        </p:nvSpPr>
        <p:spPr bwMode="auto">
          <a:xfrm>
            <a:off x="827088" y="1773238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由于</a:t>
            </a:r>
          </a:p>
        </p:txBody>
      </p:sp>
      <p:sp>
        <p:nvSpPr>
          <p:cNvPr id="62472" name="Rectangle 18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2289" name="Object 17"/>
          <p:cNvGraphicFramePr>
            <a:graphicFrameLocks noChangeAspect="1"/>
          </p:cNvGraphicFramePr>
          <p:nvPr/>
        </p:nvGraphicFramePr>
        <p:xfrm>
          <a:off x="250825" y="3322638"/>
          <a:ext cx="8893175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公式" r:id="rId5" imgW="5092700" imgH="1244600" progId="Equation.3">
                  <p:embed/>
                </p:oleObj>
              </mc:Choice>
              <mc:Fallback>
                <p:oleObj name="公式" r:id="rId5" imgW="5092700" imgH="1244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322638"/>
                        <a:ext cx="8893175" cy="218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92" name="Text Box 20"/>
          <p:cNvSpPr txBox="1">
            <a:spLocks noChangeArrowheads="1"/>
          </p:cNvSpPr>
          <p:nvPr/>
        </p:nvSpPr>
        <p:spPr bwMode="auto">
          <a:xfrm>
            <a:off x="468313" y="2852738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则</a:t>
            </a:r>
          </a:p>
        </p:txBody>
      </p:sp>
      <p:graphicFrame>
        <p:nvGraphicFramePr>
          <p:cNvPr id="182295" name="Object 23"/>
          <p:cNvGraphicFramePr>
            <a:graphicFrameLocks noChangeAspect="1"/>
          </p:cNvGraphicFramePr>
          <p:nvPr/>
        </p:nvGraphicFramePr>
        <p:xfrm>
          <a:off x="755650" y="5589588"/>
          <a:ext cx="20574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4" name="公式" r:id="rId7" imgW="965200" imgH="241300" progId="Equation.3">
                  <p:embed/>
                </p:oleObj>
              </mc:Choice>
              <mc:Fallback>
                <p:oleObj name="公式" r:id="rId7" imgW="965200" imgH="2413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589588"/>
                        <a:ext cx="20574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8" grpId="0"/>
      <p:bldP spid="18229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3924300" y="549275"/>
            <a:ext cx="1368425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逻辑图</a:t>
            </a:r>
          </a:p>
        </p:txBody>
      </p:sp>
      <p:pic>
        <p:nvPicPr>
          <p:cNvPr id="184323" name="Picture 3" descr="2-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341438"/>
            <a:ext cx="6553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2.3.4   </a:t>
            </a:r>
            <a:r>
              <a:rPr lang="zh-CN" altLang="en-US" smtClean="0">
                <a:latin typeface="Times New Roman" pitchFamily="18" charset="0"/>
              </a:rPr>
              <a:t>数值比较器</a:t>
            </a:r>
          </a:p>
        </p:txBody>
      </p:sp>
      <p:sp>
        <p:nvSpPr>
          <p:cNvPr id="645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540750" cy="504031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3</a:t>
            </a:r>
            <a:r>
              <a:rPr lang="zh-CN" altLang="en-US" smtClean="0">
                <a:latin typeface="Times New Roman" pitchFamily="18" charset="0"/>
              </a:rPr>
              <a:t>．多位二进制数值比较器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2) </a:t>
            </a:r>
            <a:r>
              <a:rPr lang="zh-CN" altLang="en-US" smtClean="0">
                <a:latin typeface="Times New Roman" pitchFamily="18" charset="0"/>
              </a:rPr>
              <a:t>多位有符号二进制数值比较器</a:t>
            </a:r>
          </a:p>
          <a:p>
            <a:pPr lvl="1" eaLnBrk="1" hangingPunct="1"/>
            <a:r>
              <a:rPr lang="zh-CN" altLang="en-US" smtClean="0"/>
              <a:t>	有符号二进制数一般采用补码的形式进行编码。</a:t>
            </a:r>
          </a:p>
          <a:p>
            <a:pPr lvl="1" eaLnBrk="1" hangingPunct="1"/>
            <a:r>
              <a:rPr lang="zh-CN" altLang="en-US" smtClean="0"/>
              <a:t>	首先比较最高位</a:t>
            </a:r>
            <a:r>
              <a:rPr lang="en-US" altLang="zh-CN" smtClean="0"/>
              <a:t>(</a:t>
            </a:r>
            <a:r>
              <a:rPr lang="zh-CN" altLang="en-US" smtClean="0"/>
              <a:t>即符号位</a:t>
            </a:r>
            <a:r>
              <a:rPr lang="en-US" altLang="zh-CN" smtClean="0"/>
              <a:t>)</a:t>
            </a:r>
            <a:r>
              <a:rPr lang="zh-CN" altLang="en-US" smtClean="0"/>
              <a:t>，符号位不同时，符号位为“</a:t>
            </a:r>
            <a:r>
              <a:rPr lang="en-US" altLang="zh-CN" smtClean="0"/>
              <a:t>0”</a:t>
            </a:r>
            <a:r>
              <a:rPr lang="zh-CN" altLang="en-US" smtClean="0"/>
              <a:t>的那个数大；</a:t>
            </a:r>
          </a:p>
          <a:p>
            <a:pPr lvl="1" eaLnBrk="1" hangingPunct="1"/>
            <a:r>
              <a:rPr lang="zh-CN" altLang="en-US" smtClean="0"/>
              <a:t>符号位相同时，由高位到低位进行逐个比较。</a:t>
            </a:r>
          </a:p>
          <a:p>
            <a:pPr lvl="2" eaLnBrk="1" hangingPunct="1"/>
            <a:r>
              <a:rPr lang="zh-CN" altLang="en-US" smtClean="0"/>
              <a:t>正数，数值位所对应的二进制数较大的那个数大；</a:t>
            </a:r>
          </a:p>
          <a:p>
            <a:pPr lvl="2" eaLnBrk="1" hangingPunct="1"/>
            <a:r>
              <a:rPr lang="zh-CN" altLang="en-US" smtClean="0"/>
              <a:t>负数，也是数值位所对应的二进制数较大的那个数大。</a:t>
            </a:r>
          </a:p>
          <a:p>
            <a:pPr lvl="1" eaLnBrk="1" hangingPunct="1"/>
            <a:r>
              <a:rPr lang="zh-CN" altLang="en-US" smtClean="0"/>
              <a:t>请读者自己分析该比较器结构。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smtClean="0">
                <a:latin typeface="Times New Roman" pitchFamily="18" charset="0"/>
              </a:rPr>
              <a:t>2.2.1  </a:t>
            </a:r>
            <a:r>
              <a:rPr lang="zh-CN" altLang="en-US" smtClean="0">
                <a:latin typeface="Times New Roman" pitchFamily="18" charset="0"/>
              </a:rPr>
              <a:t>组合逻辑电路的分析方法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．分析的目的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(1) </a:t>
            </a:r>
            <a:r>
              <a:rPr lang="zh-CN" altLang="en-US" smtClean="0">
                <a:latin typeface="Times New Roman" pitchFamily="18" charset="0"/>
              </a:rPr>
              <a:t>确定电路的功能。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(2) </a:t>
            </a:r>
            <a:r>
              <a:rPr lang="zh-CN" altLang="en-US" smtClean="0">
                <a:latin typeface="Times New Roman" pitchFamily="18" charset="0"/>
              </a:rPr>
              <a:t>在设计完成后，确定功能是否能够满足设计要求。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(3) </a:t>
            </a:r>
            <a:r>
              <a:rPr lang="zh-CN" altLang="en-US" smtClean="0">
                <a:latin typeface="Times New Roman" pitchFamily="18" charset="0"/>
              </a:rPr>
              <a:t>变换逻辑表达式，以便用不同的电路实现同一逻辑功能要求，或者简化电路。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(4) </a:t>
            </a:r>
            <a:r>
              <a:rPr lang="zh-CN" altLang="en-US" smtClean="0">
                <a:latin typeface="Times New Roman" pitchFamily="18" charset="0"/>
              </a:rPr>
              <a:t>把表达式转换成标准形式，以便用中、大规模集成电路实现。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(5) </a:t>
            </a:r>
            <a:r>
              <a:rPr lang="zh-CN" altLang="en-US" smtClean="0">
                <a:latin typeface="Times New Roman" pitchFamily="18" charset="0"/>
              </a:rPr>
              <a:t>获得表示其功能的逻辑描述。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2.3.4   </a:t>
            </a:r>
            <a:r>
              <a:rPr lang="zh-CN" altLang="en-US" smtClean="0">
                <a:latin typeface="Times New Roman" pitchFamily="18" charset="0"/>
              </a:rPr>
              <a:t>数值比较器</a:t>
            </a:r>
          </a:p>
        </p:txBody>
      </p:sp>
      <p:sp>
        <p:nvSpPr>
          <p:cNvPr id="655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540750" cy="13684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</a:rPr>
              <a:t>．数值比较器集成电路</a:t>
            </a: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</a:rPr>
              <a:t>集成</a:t>
            </a:r>
            <a:r>
              <a:rPr lang="en-US" altLang="zh-CN" dirty="0" smtClean="0">
                <a:latin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</a:rPr>
              <a:t>位数值比较器（</a:t>
            </a:r>
            <a:r>
              <a:rPr lang="en-US" altLang="zh-CN" dirty="0" smtClean="0"/>
              <a:t>74HC85 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endParaRPr lang="zh-CN" altLang="en-US" dirty="0" smtClean="0"/>
          </a:p>
        </p:txBody>
      </p:sp>
      <p:pic>
        <p:nvPicPr>
          <p:cNvPr id="185348" name="Picture 4" descr="2-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50" y="2592388"/>
            <a:ext cx="2916238" cy="357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6877050" y="1676400"/>
            <a:ext cx="1368425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引脚图</a:t>
            </a:r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323850" y="3141663"/>
            <a:ext cx="446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~A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~B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：比较数值输入</a:t>
            </a:r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323850" y="3832225"/>
            <a:ext cx="552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>
                <a:latin typeface="Times New Roman" pitchFamily="18" charset="0"/>
                <a:ea typeface="楷体_GB2312" pitchFamily="49" charset="-122"/>
              </a:rPr>
              <a:t>A 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&lt;</a:t>
            </a:r>
            <a:r>
              <a:rPr lang="en-US" altLang="zh-CN" sz="2400" b="1" i="1" baseline="-25000">
                <a:latin typeface="Times New Roman" pitchFamily="18" charset="0"/>
                <a:ea typeface="楷体_GB2312" pitchFamily="49" charset="-122"/>
              </a:rPr>
              <a:t> B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>
                <a:latin typeface="Times New Roman" pitchFamily="18" charset="0"/>
                <a:ea typeface="楷体_GB2312" pitchFamily="49" charset="-122"/>
              </a:rPr>
              <a:t>A = B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>
                <a:latin typeface="Times New Roman" pitchFamily="18" charset="0"/>
                <a:ea typeface="楷体_GB2312" pitchFamily="49" charset="-122"/>
              </a:rPr>
              <a:t>A &gt; B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：级联输入 </a:t>
            </a:r>
          </a:p>
        </p:txBody>
      </p:sp>
      <p:sp>
        <p:nvSpPr>
          <p:cNvPr id="185354" name="Rectangle 10"/>
          <p:cNvSpPr>
            <a:spLocks noChangeArrowheads="1"/>
          </p:cNvSpPr>
          <p:nvPr/>
        </p:nvSpPr>
        <p:spPr bwMode="auto">
          <a:xfrm>
            <a:off x="323850" y="4652963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en-US" altLang="zh-CN" sz="2400" b="1" i="1" baseline="-25000">
                <a:latin typeface="Times New Roman" pitchFamily="18" charset="0"/>
                <a:ea typeface="楷体_GB2312" pitchFamily="49" charset="-122"/>
              </a:rPr>
              <a:t>A 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&lt;</a:t>
            </a:r>
            <a:r>
              <a:rPr lang="en-US" altLang="zh-CN" sz="2400" b="1" i="1" baseline="-25000">
                <a:latin typeface="Times New Roman" pitchFamily="18" charset="0"/>
                <a:ea typeface="楷体_GB2312" pitchFamily="49" charset="-122"/>
              </a:rPr>
              <a:t> B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en-US" altLang="zh-CN" sz="2400" b="1" i="1" baseline="-25000">
                <a:latin typeface="Times New Roman" pitchFamily="18" charset="0"/>
                <a:ea typeface="楷体_GB2312" pitchFamily="49" charset="-122"/>
              </a:rPr>
              <a:t>A = B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en-US" altLang="zh-CN" sz="2400" b="1" i="1" baseline="-25000">
                <a:latin typeface="Times New Roman" pitchFamily="18" charset="0"/>
                <a:ea typeface="楷体_GB2312" pitchFamily="49" charset="-122"/>
              </a:rPr>
              <a:t>A &gt; B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：比较结果输出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9" grpId="0" animBg="1" autoUpdateAnimBg="0"/>
      <p:bldP spid="185352" grpId="0"/>
      <p:bldP spid="185353" grpId="0"/>
      <p:bldP spid="18535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6613"/>
            <a:ext cx="82296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3851275" y="260350"/>
            <a:ext cx="1368425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功能表</a:t>
            </a:r>
          </a:p>
        </p:txBody>
      </p: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215900" y="5846763"/>
            <a:ext cx="8820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/>
            <a:r>
              <a:rPr lang="en-US" altLang="zh-CN" sz="2400" b="1">
                <a:latin typeface="Times New Roman" pitchFamily="18" charset="0"/>
              </a:rPr>
              <a:t>(1) </a:t>
            </a:r>
            <a:r>
              <a:rPr lang="zh-CN" altLang="en-US" sz="2400" b="1">
                <a:latin typeface="Times New Roman" pitchFamily="18" charset="0"/>
              </a:rPr>
              <a:t>当</a:t>
            </a:r>
            <a:r>
              <a:rPr lang="en-US" altLang="zh-CN" sz="2400" b="1">
                <a:latin typeface="Times New Roman" pitchFamily="18" charset="0"/>
              </a:rPr>
              <a:t>A</a:t>
            </a:r>
            <a:r>
              <a:rPr lang="zh-CN" altLang="en-US" sz="2400" b="1">
                <a:latin typeface="Times New Roman" pitchFamily="18" charset="0"/>
              </a:rPr>
              <a:t>数</a:t>
            </a:r>
            <a:r>
              <a:rPr lang="en-US" altLang="zh-CN" sz="2400" b="1">
                <a:latin typeface="Times New Roman" pitchFamily="18" charset="0"/>
              </a:rPr>
              <a:t>(A</a:t>
            </a:r>
            <a:r>
              <a:rPr lang="en-US" altLang="zh-CN" sz="2400" b="1" baseline="-25000">
                <a:latin typeface="Times New Roman" pitchFamily="18" charset="0"/>
              </a:rPr>
              <a:t>3</a:t>
            </a:r>
            <a:r>
              <a:rPr lang="en-US" altLang="zh-CN" sz="2400" b="1">
                <a:latin typeface="Times New Roman" pitchFamily="18" charset="0"/>
              </a:rPr>
              <a:t>A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r>
              <a:rPr lang="en-US" altLang="zh-CN" sz="2400" b="1">
                <a:latin typeface="Times New Roman" pitchFamily="18" charset="0"/>
              </a:rPr>
              <a:t>A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r>
              <a:rPr lang="en-US" altLang="zh-CN" sz="2400" b="1">
                <a:latin typeface="Times New Roman" pitchFamily="18" charset="0"/>
              </a:rPr>
              <a:t>A</a:t>
            </a:r>
            <a:r>
              <a:rPr lang="en-US" altLang="zh-CN" sz="2400" b="1" baseline="-25000">
                <a:latin typeface="Times New Roman" pitchFamily="18" charset="0"/>
              </a:rPr>
              <a:t>0</a:t>
            </a:r>
            <a:r>
              <a:rPr lang="en-US" altLang="zh-CN" sz="2400" b="1">
                <a:latin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</a:rPr>
              <a:t>和</a:t>
            </a:r>
            <a:r>
              <a:rPr lang="en-US" altLang="zh-CN" sz="2400" b="1">
                <a:latin typeface="Times New Roman" pitchFamily="18" charset="0"/>
              </a:rPr>
              <a:t>B</a:t>
            </a:r>
            <a:r>
              <a:rPr lang="zh-CN" altLang="en-US" sz="2400" b="1">
                <a:latin typeface="Times New Roman" pitchFamily="18" charset="0"/>
              </a:rPr>
              <a:t>数</a:t>
            </a:r>
            <a:r>
              <a:rPr lang="en-US" altLang="zh-CN" sz="2400" b="1">
                <a:latin typeface="Times New Roman" pitchFamily="18" charset="0"/>
              </a:rPr>
              <a:t>(B</a:t>
            </a:r>
            <a:r>
              <a:rPr lang="en-US" altLang="zh-CN" sz="2400" b="1" baseline="-25000">
                <a:latin typeface="Times New Roman" pitchFamily="18" charset="0"/>
              </a:rPr>
              <a:t>3</a:t>
            </a:r>
            <a:r>
              <a:rPr lang="en-US" altLang="zh-CN" sz="2400" b="1">
                <a:latin typeface="Times New Roman" pitchFamily="18" charset="0"/>
              </a:rPr>
              <a:t>B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r>
              <a:rPr lang="en-US" altLang="zh-CN" sz="2400" b="1">
                <a:latin typeface="Times New Roman" pitchFamily="18" charset="0"/>
              </a:rPr>
              <a:t>B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r>
              <a:rPr lang="en-US" altLang="zh-CN" sz="2400" b="1">
                <a:latin typeface="Times New Roman" pitchFamily="18" charset="0"/>
              </a:rPr>
              <a:t>B</a:t>
            </a:r>
            <a:r>
              <a:rPr lang="en-US" altLang="zh-CN" sz="2400" b="1" baseline="-25000">
                <a:latin typeface="Times New Roman" pitchFamily="18" charset="0"/>
              </a:rPr>
              <a:t>0</a:t>
            </a:r>
            <a:r>
              <a:rPr lang="en-US" altLang="zh-CN" sz="2400" b="1">
                <a:latin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</a:rPr>
              <a:t>不相等时，比较器按两数的比较结果输出</a:t>
            </a:r>
            <a:r>
              <a:rPr lang="en-US" altLang="zh-CN" sz="2400" b="1">
                <a:latin typeface="Times New Roman" pitchFamily="18" charset="0"/>
              </a:rPr>
              <a:t>A &gt; B</a:t>
            </a:r>
            <a:r>
              <a:rPr lang="zh-CN" altLang="en-US" sz="2400" b="1">
                <a:latin typeface="Times New Roman" pitchFamily="18" charset="0"/>
              </a:rPr>
              <a:t>或</a:t>
            </a:r>
            <a:r>
              <a:rPr lang="en-US" altLang="zh-CN" sz="2400" b="1">
                <a:latin typeface="Times New Roman" pitchFamily="18" charset="0"/>
              </a:rPr>
              <a:t>A &lt; B</a:t>
            </a:r>
            <a:r>
              <a:rPr lang="zh-CN" altLang="en-US" sz="2400" b="1">
                <a:latin typeface="Times New Roman" pitchFamily="18" charset="0"/>
              </a:rPr>
              <a:t>的信息。</a:t>
            </a:r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215900" y="5949950"/>
            <a:ext cx="8820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/>
            <a:r>
              <a:rPr lang="en-US" altLang="zh-CN" sz="2400" b="1">
                <a:latin typeface="Times New Roman" pitchFamily="18" charset="0"/>
              </a:rPr>
              <a:t>(2) </a:t>
            </a:r>
            <a:r>
              <a:rPr lang="zh-CN" altLang="en-US" sz="2400" b="1">
                <a:latin typeface="Times New Roman" pitchFamily="18" charset="0"/>
              </a:rPr>
              <a:t>当</a:t>
            </a:r>
            <a:r>
              <a:rPr lang="en-US" altLang="zh-CN" sz="2400" b="1">
                <a:latin typeface="Times New Roman" pitchFamily="18" charset="0"/>
              </a:rPr>
              <a:t>A</a:t>
            </a:r>
            <a:r>
              <a:rPr lang="zh-CN" altLang="en-US" sz="2400" b="1">
                <a:latin typeface="Times New Roman" pitchFamily="18" charset="0"/>
              </a:rPr>
              <a:t>数和</a:t>
            </a:r>
            <a:r>
              <a:rPr lang="en-US" altLang="zh-CN" sz="2400" b="1">
                <a:latin typeface="Times New Roman" pitchFamily="18" charset="0"/>
              </a:rPr>
              <a:t>B</a:t>
            </a:r>
            <a:r>
              <a:rPr lang="zh-CN" altLang="en-US" sz="2400" b="1">
                <a:latin typeface="Times New Roman" pitchFamily="18" charset="0"/>
              </a:rPr>
              <a:t>数相等时，由级联输入信号</a:t>
            </a:r>
            <a:r>
              <a:rPr lang="en-US" altLang="zh-CN" sz="2400" b="1">
                <a:latin typeface="Times New Roman" pitchFamily="18" charset="0"/>
              </a:rPr>
              <a:t>I</a:t>
            </a:r>
            <a:r>
              <a:rPr lang="en-US" altLang="zh-CN" sz="2400" b="1" baseline="-25000">
                <a:latin typeface="Times New Roman" pitchFamily="18" charset="0"/>
              </a:rPr>
              <a:t>A &lt; B</a:t>
            </a:r>
            <a:r>
              <a:rPr lang="zh-CN" altLang="en-US" sz="2400" b="1">
                <a:latin typeface="Times New Roman" pitchFamily="18" charset="0"/>
              </a:rPr>
              <a:t>、</a:t>
            </a:r>
            <a:r>
              <a:rPr lang="en-US" altLang="zh-CN" sz="2400" b="1">
                <a:latin typeface="Times New Roman" pitchFamily="18" charset="0"/>
              </a:rPr>
              <a:t>I</a:t>
            </a:r>
            <a:r>
              <a:rPr lang="en-US" altLang="zh-CN" sz="2400" b="1" baseline="-25000">
                <a:latin typeface="Times New Roman" pitchFamily="18" charset="0"/>
              </a:rPr>
              <a:t>A = B</a:t>
            </a:r>
            <a:r>
              <a:rPr lang="zh-CN" altLang="en-US" sz="2400" b="1">
                <a:latin typeface="Times New Roman" pitchFamily="18" charset="0"/>
              </a:rPr>
              <a:t>、</a:t>
            </a:r>
            <a:r>
              <a:rPr lang="en-US" altLang="zh-CN" sz="2400" b="1">
                <a:latin typeface="Times New Roman" pitchFamily="18" charset="0"/>
              </a:rPr>
              <a:t>I</a:t>
            </a:r>
            <a:r>
              <a:rPr lang="en-US" altLang="zh-CN" sz="2400" b="1" baseline="-25000">
                <a:latin typeface="Times New Roman" pitchFamily="18" charset="0"/>
              </a:rPr>
              <a:t>A &gt; B</a:t>
            </a:r>
            <a:r>
              <a:rPr lang="zh-CN" altLang="en-US" sz="2400" b="1">
                <a:latin typeface="Times New Roman" pitchFamily="18" charset="0"/>
              </a:rPr>
              <a:t>决定数值比较器的输出结果。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7" grpId="0" animBg="1" autoUpdateAnimBg="0"/>
      <p:bldP spid="187398" grpId="0"/>
      <p:bldP spid="187398" grpId="1"/>
      <p:bldP spid="18739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2.3.5   </a:t>
            </a:r>
            <a:r>
              <a:rPr lang="zh-CN" altLang="en-US" smtClean="0">
                <a:latin typeface="Times New Roman" pitchFamily="18" charset="0"/>
              </a:rPr>
              <a:t>加法器</a:t>
            </a:r>
          </a:p>
        </p:txBody>
      </p:sp>
      <p:sp>
        <p:nvSpPr>
          <p:cNvPr id="696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71550" y="1412875"/>
            <a:ext cx="7874000" cy="445452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本小节介绍：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．加法器原理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</a:rPr>
              <a:t>．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位二进制加法器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3</a:t>
            </a:r>
            <a:r>
              <a:rPr lang="zh-CN" altLang="en-US" smtClean="0">
                <a:latin typeface="Times New Roman" pitchFamily="18" charset="0"/>
              </a:rPr>
              <a:t>．多位二进制进位加法器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．加法器集成电路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2.3.5   </a:t>
            </a:r>
            <a:r>
              <a:rPr lang="zh-CN" altLang="en-US" smtClean="0">
                <a:latin typeface="Times New Roman" pitchFamily="18" charset="0"/>
              </a:rPr>
              <a:t>加法器</a:t>
            </a:r>
          </a:p>
        </p:txBody>
      </p:sp>
      <p:sp>
        <p:nvSpPr>
          <p:cNvPr id="706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．加法器原理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加法器是进行算数加法运算的逻辑元器件，其功能是实现两个二进制数的加法操作。</a:t>
            </a:r>
          </a:p>
        </p:txBody>
      </p:sp>
      <p:pic>
        <p:nvPicPr>
          <p:cNvPr id="122884" name="Picture 4" descr="2-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141663"/>
            <a:ext cx="5400675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2.3.5   </a:t>
            </a:r>
            <a:r>
              <a:rPr lang="zh-CN" altLang="en-US" smtClean="0">
                <a:latin typeface="Times New Roman" pitchFamily="18" charset="0"/>
              </a:rPr>
              <a:t>加法器</a:t>
            </a:r>
          </a:p>
        </p:txBody>
      </p:sp>
      <p:sp>
        <p:nvSpPr>
          <p:cNvPr id="716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</a:rPr>
              <a:t>．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位二进制加法器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两个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位二进制数的加法运算有两种情况：</a:t>
            </a:r>
          </a:p>
          <a:p>
            <a:pPr lvl="2" eaLnBrk="1" hangingPunct="1"/>
            <a:r>
              <a:rPr lang="zh-CN" altLang="en-US" smtClean="0">
                <a:latin typeface="Times New Roman" pitchFamily="18" charset="0"/>
              </a:rPr>
              <a:t>一种只考虑两个加数本身，而不考虑由低位来的进位，这种加法运算称为半加运算。实现半加运算的逻辑电路</a:t>
            </a:r>
            <a:r>
              <a:rPr lang="zh-CN" altLang="en-US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  <a:sym typeface="Wingdings" pitchFamily="2" charset="2"/>
              </a:rPr>
              <a:t>半加器</a:t>
            </a:r>
            <a:r>
              <a:rPr lang="zh-CN" altLang="en-US" smtClean="0">
                <a:latin typeface="Times New Roman" pitchFamily="18" charset="0"/>
              </a:rPr>
              <a:t>。</a:t>
            </a:r>
          </a:p>
          <a:p>
            <a:pPr lvl="2" eaLnBrk="1" hangingPunct="1"/>
            <a:r>
              <a:rPr lang="zh-CN" altLang="en-US" smtClean="0">
                <a:latin typeface="Times New Roman" pitchFamily="18" charset="0"/>
              </a:rPr>
              <a:t>另一种除了考虑两个加数外，还考虑由低位来的进位，这种加法运算称为全加运算。实现全加运算的逻辑电路</a:t>
            </a:r>
            <a:r>
              <a:rPr lang="zh-CN" altLang="en-US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全加器</a:t>
            </a:r>
          </a:p>
          <a:p>
            <a:pPr lvl="2" eaLnBrk="1" hangingPunct="1"/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2.3.5   </a:t>
            </a:r>
            <a:r>
              <a:rPr lang="zh-CN" altLang="en-US" smtClean="0">
                <a:latin typeface="Times New Roman" pitchFamily="18" charset="0"/>
              </a:rPr>
              <a:t>加法器</a:t>
            </a:r>
          </a:p>
        </p:txBody>
      </p:sp>
      <p:sp>
        <p:nvSpPr>
          <p:cNvPr id="727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96975"/>
            <a:ext cx="8540750" cy="136842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</a:rPr>
              <a:t>．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位二进制加法器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1) </a:t>
            </a:r>
            <a:r>
              <a:rPr lang="zh-CN" altLang="en-US" smtClean="0">
                <a:latin typeface="Times New Roman" pitchFamily="18" charset="0"/>
              </a:rPr>
              <a:t>半加器</a:t>
            </a:r>
          </a:p>
          <a:p>
            <a:pPr lvl="1" eaLnBrk="1" hangingPunct="1"/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88421" name="Line 5"/>
          <p:cNvSpPr>
            <a:spLocks noChangeShapeType="1"/>
          </p:cNvSpPr>
          <p:nvPr/>
        </p:nvSpPr>
        <p:spPr bwMode="auto">
          <a:xfrm flipV="1">
            <a:off x="1473200" y="2449513"/>
            <a:ext cx="24384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2" name="Line 6"/>
          <p:cNvSpPr>
            <a:spLocks noChangeShapeType="1"/>
          </p:cNvSpPr>
          <p:nvPr/>
        </p:nvSpPr>
        <p:spPr bwMode="auto">
          <a:xfrm>
            <a:off x="1473200" y="2982913"/>
            <a:ext cx="24384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3" name="Line 7"/>
          <p:cNvSpPr>
            <a:spLocks noChangeShapeType="1"/>
          </p:cNvSpPr>
          <p:nvPr/>
        </p:nvSpPr>
        <p:spPr bwMode="auto">
          <a:xfrm>
            <a:off x="1473200" y="4506913"/>
            <a:ext cx="25146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 flipH="1">
            <a:off x="2768600" y="2449513"/>
            <a:ext cx="0" cy="20574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8425" name="Object 9"/>
          <p:cNvGraphicFramePr>
            <a:graphicFrameLocks noChangeAspect="1"/>
          </p:cNvGraphicFramePr>
          <p:nvPr/>
        </p:nvGraphicFramePr>
        <p:xfrm>
          <a:off x="1562100" y="2476500"/>
          <a:ext cx="10541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2" name="公式" r:id="rId3" imgW="438114" imgH="219186" progId="Equation.3">
                  <p:embed/>
                </p:oleObj>
              </mc:Choice>
              <mc:Fallback>
                <p:oleObj name="公式" r:id="rId3" imgW="438114" imgH="21918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476500"/>
                        <a:ext cx="10541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6" name="Object 10"/>
          <p:cNvGraphicFramePr>
            <a:graphicFrameLocks noChangeAspect="1"/>
          </p:cNvGraphicFramePr>
          <p:nvPr/>
        </p:nvGraphicFramePr>
        <p:xfrm>
          <a:off x="2749550" y="2451100"/>
          <a:ext cx="12557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3" name="公式" r:id="rId5" imgW="485894" imgH="219186" progId="Equation.3">
                  <p:embed/>
                </p:oleObj>
              </mc:Choice>
              <mc:Fallback>
                <p:oleObj name="公式" r:id="rId5" imgW="485894" imgH="21918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2451100"/>
                        <a:ext cx="125571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7" name="Text Box 11"/>
          <p:cNvSpPr txBox="1">
            <a:spLocks noChangeArrowheads="1"/>
          </p:cNvSpPr>
          <p:nvPr/>
        </p:nvSpPr>
        <p:spPr bwMode="auto">
          <a:xfrm>
            <a:off x="1604963" y="29225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0    0</a:t>
            </a:r>
          </a:p>
        </p:txBody>
      </p: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1604963" y="329882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0    1</a:t>
            </a:r>
          </a:p>
        </p:txBody>
      </p:sp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1604963" y="367506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1    0</a:t>
            </a:r>
          </a:p>
        </p:txBody>
      </p:sp>
      <p:sp>
        <p:nvSpPr>
          <p:cNvPr id="188430" name="Text Box 14"/>
          <p:cNvSpPr txBox="1">
            <a:spLocks noChangeArrowheads="1"/>
          </p:cNvSpPr>
          <p:nvPr/>
        </p:nvSpPr>
        <p:spPr bwMode="auto">
          <a:xfrm>
            <a:off x="1604963" y="404971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1    1</a:t>
            </a:r>
          </a:p>
        </p:txBody>
      </p:sp>
      <p:sp>
        <p:nvSpPr>
          <p:cNvPr id="188431" name="Text Box 15"/>
          <p:cNvSpPr txBox="1">
            <a:spLocks noChangeArrowheads="1"/>
          </p:cNvSpPr>
          <p:nvPr/>
        </p:nvSpPr>
        <p:spPr bwMode="auto">
          <a:xfrm>
            <a:off x="2895600" y="291941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0    0</a:t>
            </a:r>
          </a:p>
        </p:txBody>
      </p:sp>
      <p:sp>
        <p:nvSpPr>
          <p:cNvPr id="188432" name="Text Box 16"/>
          <p:cNvSpPr txBox="1">
            <a:spLocks noChangeArrowheads="1"/>
          </p:cNvSpPr>
          <p:nvPr/>
        </p:nvSpPr>
        <p:spPr bwMode="auto">
          <a:xfrm>
            <a:off x="2895600" y="330041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1    0</a:t>
            </a:r>
          </a:p>
        </p:txBody>
      </p:sp>
      <p:sp>
        <p:nvSpPr>
          <p:cNvPr id="188433" name="Text Box 17"/>
          <p:cNvSpPr txBox="1">
            <a:spLocks noChangeArrowheads="1"/>
          </p:cNvSpPr>
          <p:nvPr/>
        </p:nvSpPr>
        <p:spPr bwMode="auto">
          <a:xfrm>
            <a:off x="2895600" y="368141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1    0</a:t>
            </a:r>
          </a:p>
        </p:txBody>
      </p:sp>
      <p:sp>
        <p:nvSpPr>
          <p:cNvPr id="188434" name="Text Box 18"/>
          <p:cNvSpPr txBox="1">
            <a:spLocks noChangeArrowheads="1"/>
          </p:cNvSpPr>
          <p:nvPr/>
        </p:nvSpPr>
        <p:spPr bwMode="auto">
          <a:xfrm>
            <a:off x="2895600" y="4062413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0    1</a:t>
            </a:r>
          </a:p>
        </p:txBody>
      </p:sp>
      <p:graphicFrame>
        <p:nvGraphicFramePr>
          <p:cNvPr id="188435" name="Object 19"/>
          <p:cNvGraphicFramePr>
            <a:graphicFrameLocks noChangeAspect="1"/>
          </p:cNvGraphicFramePr>
          <p:nvPr/>
        </p:nvGraphicFramePr>
        <p:xfrm>
          <a:off x="5757863" y="2492375"/>
          <a:ext cx="24860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4" name="公式" r:id="rId7" imgW="885946" imgH="180855" progId="Equation.3">
                  <p:embed/>
                </p:oleObj>
              </mc:Choice>
              <mc:Fallback>
                <p:oleObj name="公式" r:id="rId7" imgW="885946" imgH="18085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2492375"/>
                        <a:ext cx="248602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6" name="Object 20"/>
          <p:cNvGraphicFramePr>
            <a:graphicFrameLocks noChangeAspect="1"/>
          </p:cNvGraphicFramePr>
          <p:nvPr/>
        </p:nvGraphicFramePr>
        <p:xfrm>
          <a:off x="5738813" y="3509963"/>
          <a:ext cx="195421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5" name="公式" r:id="rId9" imgW="657306" imgH="209468" progId="Equation.3">
                  <p:embed/>
                </p:oleObj>
              </mc:Choice>
              <mc:Fallback>
                <p:oleObj name="公式" r:id="rId9" imgW="657306" imgH="2094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3" y="3509963"/>
                        <a:ext cx="1954212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37" name="Text Box 21"/>
          <p:cNvSpPr txBox="1">
            <a:spLocks noChangeArrowheads="1"/>
          </p:cNvSpPr>
          <p:nvPr/>
        </p:nvSpPr>
        <p:spPr bwMode="auto">
          <a:xfrm>
            <a:off x="539750" y="2789238"/>
            <a:ext cx="549275" cy="1382712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真</a:t>
            </a:r>
          </a:p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值</a:t>
            </a:r>
          </a:p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表</a:t>
            </a:r>
          </a:p>
        </p:txBody>
      </p:sp>
      <p:sp>
        <p:nvSpPr>
          <p:cNvPr id="188438" name="Text Box 22"/>
          <p:cNvSpPr txBox="1">
            <a:spLocks noChangeArrowheads="1"/>
          </p:cNvSpPr>
          <p:nvPr/>
        </p:nvSpPr>
        <p:spPr bwMode="auto">
          <a:xfrm>
            <a:off x="4716463" y="2708275"/>
            <a:ext cx="504825" cy="1382713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函数式</a:t>
            </a:r>
          </a:p>
        </p:txBody>
      </p:sp>
      <p:graphicFrame>
        <p:nvGraphicFramePr>
          <p:cNvPr id="188439" name="Object 23"/>
          <p:cNvGraphicFramePr>
            <a:graphicFrameLocks noChangeAspect="1"/>
          </p:cNvGraphicFramePr>
          <p:nvPr/>
        </p:nvGraphicFramePr>
        <p:xfrm>
          <a:off x="6127750" y="3059113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6" name="Equation" r:id="rId11" imgW="590631" imgH="161960" progId="Equation.3">
                  <p:embed/>
                </p:oleObj>
              </mc:Choice>
              <mc:Fallback>
                <p:oleObj name="Equation" r:id="rId11" imgW="590631" imgH="1619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3059113"/>
                        <a:ext cx="139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40" name="Text Box 24" descr="未命名"/>
          <p:cNvSpPr txBox="1">
            <a:spLocks noChangeArrowheads="1"/>
          </p:cNvSpPr>
          <p:nvPr/>
        </p:nvSpPr>
        <p:spPr bwMode="auto">
          <a:xfrm>
            <a:off x="2484438" y="1700213"/>
            <a:ext cx="543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3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S 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itchFamily="18" charset="0"/>
              </a:rPr>
              <a:t>和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C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out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itchFamily="18" charset="0"/>
                <a:sym typeface="Symbol" pitchFamily="18" charset="2"/>
              </a:rPr>
              <a:t>进位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endParaRPr kumimoji="1" lang="en-US" altLang="zh-CN" sz="2800" b="1">
              <a:solidFill>
                <a:srgbClr val="FF0066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8441" name="Text Box 25"/>
          <p:cNvSpPr txBox="1">
            <a:spLocks noChangeArrowheads="1"/>
          </p:cNvSpPr>
          <p:nvPr/>
        </p:nvSpPr>
        <p:spPr bwMode="auto">
          <a:xfrm>
            <a:off x="652463" y="4937125"/>
            <a:ext cx="550862" cy="1382713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逻</a:t>
            </a:r>
          </a:p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辑</a:t>
            </a:r>
          </a:p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图</a:t>
            </a:r>
          </a:p>
        </p:txBody>
      </p:sp>
      <p:pic>
        <p:nvPicPr>
          <p:cNvPr id="188442" name="Picture 26" descr="2-3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65" b="-11658"/>
          <a:stretch>
            <a:fillRect/>
          </a:stretch>
        </p:blipFill>
        <p:spPr bwMode="auto">
          <a:xfrm>
            <a:off x="1619250" y="4797425"/>
            <a:ext cx="252095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43" name="Text Box 27"/>
          <p:cNvSpPr txBox="1">
            <a:spLocks noChangeArrowheads="1"/>
          </p:cNvSpPr>
          <p:nvPr/>
        </p:nvSpPr>
        <p:spPr bwMode="auto">
          <a:xfrm>
            <a:off x="4718050" y="4541838"/>
            <a:ext cx="646113" cy="1809750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逻辑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符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号</a:t>
            </a:r>
          </a:p>
        </p:txBody>
      </p:sp>
      <p:pic>
        <p:nvPicPr>
          <p:cNvPr id="188444" name="Picture 28" descr="2-3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7" t="-9073"/>
          <a:stretch>
            <a:fillRect/>
          </a:stretch>
        </p:blipFill>
        <p:spPr bwMode="auto">
          <a:xfrm>
            <a:off x="6084888" y="4365625"/>
            <a:ext cx="23399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8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8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8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8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8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8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8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8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8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1" grpId="0" animBg="1"/>
      <p:bldP spid="188422" grpId="0" animBg="1"/>
      <p:bldP spid="188423" grpId="0" animBg="1"/>
      <p:bldP spid="188424" grpId="0" animBg="1"/>
      <p:bldP spid="188427" grpId="0" build="p" autoUpdateAnimBg="0" advAuto="1000"/>
      <p:bldP spid="188428" grpId="0" build="p" autoUpdateAnimBg="0" advAuto="0"/>
      <p:bldP spid="188429" grpId="0" build="p" autoUpdateAnimBg="0" advAuto="0"/>
      <p:bldP spid="188430" grpId="0" build="p" autoUpdateAnimBg="0" advAuto="0"/>
      <p:bldP spid="188431" grpId="0" build="p" autoUpdateAnimBg="0" advAuto="1000"/>
      <p:bldP spid="188432" grpId="0" build="p" autoUpdateAnimBg="0" advAuto="1000"/>
      <p:bldP spid="188433" grpId="0" build="p" autoUpdateAnimBg="0" advAuto="1000"/>
      <p:bldP spid="188434" grpId="0" build="p" autoUpdateAnimBg="0" advAuto="1000"/>
      <p:bldP spid="188437" grpId="0" animBg="1" autoUpdateAnimBg="0"/>
      <p:bldP spid="188438" grpId="0" animBg="1" autoUpdateAnimBg="0"/>
      <p:bldP spid="188440" grpId="0" animBg="1" autoUpdateAnimBg="0"/>
      <p:bldP spid="188441" grpId="0" animBg="1" autoUpdateAnimBg="0"/>
      <p:bldP spid="188443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2.3.5   </a:t>
            </a:r>
            <a:r>
              <a:rPr lang="zh-CN" altLang="en-US" smtClean="0">
                <a:latin typeface="Times New Roman" pitchFamily="18" charset="0"/>
              </a:rPr>
              <a:t>加法器</a:t>
            </a:r>
          </a:p>
        </p:txBody>
      </p:sp>
      <p:sp>
        <p:nvSpPr>
          <p:cNvPr id="737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540750" cy="720725"/>
          </a:xfrm>
        </p:spPr>
        <p:txBody>
          <a:bodyPr/>
          <a:lstStyle/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2) </a:t>
            </a:r>
            <a:r>
              <a:rPr lang="zh-CN" altLang="en-US" smtClean="0">
                <a:latin typeface="Times New Roman" pitchFamily="18" charset="0"/>
              </a:rPr>
              <a:t>全加器</a:t>
            </a:r>
          </a:p>
          <a:p>
            <a:pPr lvl="1" eaLnBrk="1" hangingPunct="1"/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24932" name="Text Box 4" descr="未命名"/>
          <p:cNvSpPr txBox="1">
            <a:spLocks noChangeArrowheads="1"/>
          </p:cNvSpPr>
          <p:nvPr/>
        </p:nvSpPr>
        <p:spPr bwMode="auto">
          <a:xfrm>
            <a:off x="323850" y="1989138"/>
            <a:ext cx="4895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    A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+ C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in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 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低位进位 </a:t>
            </a:r>
            <a:r>
              <a:rPr kumimoji="1" lang="en-US" altLang="zh-CN"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</a:p>
          <a:p>
            <a:pPr eaLnBrk="1" hangingPunct="1"/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和 </a:t>
            </a:r>
            <a:r>
              <a:rPr kumimoji="1" lang="en-US" altLang="zh-CN"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C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out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en-US" altLang="zh-CN"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 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向高位进位 </a:t>
            </a:r>
            <a:r>
              <a:rPr kumimoji="1" lang="en-US" altLang="zh-CN"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endParaRPr kumimoji="1" lang="en-US" altLang="zh-CN" sz="2400" b="1">
              <a:solidFill>
                <a:srgbClr val="FF0066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6732588" y="620713"/>
            <a:ext cx="1295400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真值表</a:t>
            </a:r>
          </a:p>
        </p:txBody>
      </p:sp>
      <p:sp>
        <p:nvSpPr>
          <p:cNvPr id="124951" name="Text Box 23"/>
          <p:cNvSpPr txBox="1">
            <a:spLocks noChangeArrowheads="1"/>
          </p:cNvSpPr>
          <p:nvPr/>
        </p:nvSpPr>
        <p:spPr bwMode="auto">
          <a:xfrm>
            <a:off x="827088" y="3270250"/>
            <a:ext cx="1223962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函数式</a:t>
            </a:r>
          </a:p>
        </p:txBody>
      </p:sp>
      <p:graphicFrame>
        <p:nvGraphicFramePr>
          <p:cNvPr id="125074" name="Group 146"/>
          <p:cNvGraphicFramePr>
            <a:graphicFrameLocks noGrp="1"/>
          </p:cNvGraphicFramePr>
          <p:nvPr/>
        </p:nvGraphicFramePr>
        <p:xfrm>
          <a:off x="5292725" y="1268413"/>
          <a:ext cx="3587750" cy="4968880"/>
        </p:xfrm>
        <a:graphic>
          <a:graphicData uri="http://schemas.openxmlformats.org/drawingml/2006/table">
            <a:tbl>
              <a:tblPr/>
              <a:tblGrid>
                <a:gridCol w="717550"/>
                <a:gridCol w="717550"/>
                <a:gridCol w="717550"/>
                <a:gridCol w="717550"/>
                <a:gridCol w="717550"/>
              </a:tblGrid>
              <a:tr h="4968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    入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    出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out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5058" name="Text Box 130"/>
          <p:cNvSpPr txBox="1">
            <a:spLocks noChangeArrowheads="1"/>
          </p:cNvSpPr>
          <p:nvPr/>
        </p:nvSpPr>
        <p:spPr bwMode="auto">
          <a:xfrm>
            <a:off x="7669213" y="2266950"/>
            <a:ext cx="115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0066"/>
                </a:solidFill>
                <a:latin typeface="Times New Roman" pitchFamily="18" charset="0"/>
              </a:rPr>
              <a:t>0       0</a:t>
            </a:r>
          </a:p>
        </p:txBody>
      </p:sp>
      <p:sp>
        <p:nvSpPr>
          <p:cNvPr id="125059" name="Text Box 131"/>
          <p:cNvSpPr txBox="1">
            <a:spLocks noChangeArrowheads="1"/>
          </p:cNvSpPr>
          <p:nvPr/>
        </p:nvSpPr>
        <p:spPr bwMode="auto">
          <a:xfrm>
            <a:off x="7669213" y="2781300"/>
            <a:ext cx="121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0066"/>
                </a:solidFill>
                <a:latin typeface="Times New Roman" pitchFamily="18" charset="0"/>
              </a:rPr>
              <a:t>1       0</a:t>
            </a:r>
          </a:p>
        </p:txBody>
      </p:sp>
      <p:sp>
        <p:nvSpPr>
          <p:cNvPr id="125060" name="Text Box 132"/>
          <p:cNvSpPr txBox="1">
            <a:spLocks noChangeArrowheads="1"/>
          </p:cNvSpPr>
          <p:nvPr/>
        </p:nvSpPr>
        <p:spPr bwMode="auto">
          <a:xfrm>
            <a:off x="7669213" y="3284538"/>
            <a:ext cx="121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0066"/>
                </a:solidFill>
                <a:latin typeface="Times New Roman" pitchFamily="18" charset="0"/>
              </a:rPr>
              <a:t>1       0</a:t>
            </a:r>
          </a:p>
        </p:txBody>
      </p:sp>
      <p:sp>
        <p:nvSpPr>
          <p:cNvPr id="125061" name="Text Box 133"/>
          <p:cNvSpPr txBox="1">
            <a:spLocks noChangeArrowheads="1"/>
          </p:cNvSpPr>
          <p:nvPr/>
        </p:nvSpPr>
        <p:spPr bwMode="auto">
          <a:xfrm>
            <a:off x="7669213" y="3789363"/>
            <a:ext cx="121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0066"/>
                </a:solidFill>
                <a:latin typeface="Times New Roman" pitchFamily="18" charset="0"/>
              </a:rPr>
              <a:t>0       1</a:t>
            </a:r>
          </a:p>
        </p:txBody>
      </p:sp>
      <p:sp>
        <p:nvSpPr>
          <p:cNvPr id="125062" name="Text Box 134"/>
          <p:cNvSpPr txBox="1">
            <a:spLocks noChangeArrowheads="1"/>
          </p:cNvSpPr>
          <p:nvPr/>
        </p:nvSpPr>
        <p:spPr bwMode="auto">
          <a:xfrm>
            <a:off x="7669213" y="4292600"/>
            <a:ext cx="121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0066"/>
                </a:solidFill>
                <a:latin typeface="Times New Roman" pitchFamily="18" charset="0"/>
              </a:rPr>
              <a:t>1       0</a:t>
            </a:r>
          </a:p>
        </p:txBody>
      </p:sp>
      <p:sp>
        <p:nvSpPr>
          <p:cNvPr id="125063" name="Text Box 135"/>
          <p:cNvSpPr txBox="1">
            <a:spLocks noChangeArrowheads="1"/>
          </p:cNvSpPr>
          <p:nvPr/>
        </p:nvSpPr>
        <p:spPr bwMode="auto">
          <a:xfrm>
            <a:off x="7669213" y="4772025"/>
            <a:ext cx="121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0066"/>
                </a:solidFill>
                <a:latin typeface="Times New Roman" pitchFamily="18" charset="0"/>
              </a:rPr>
              <a:t>0       1</a:t>
            </a:r>
          </a:p>
        </p:txBody>
      </p:sp>
      <p:sp>
        <p:nvSpPr>
          <p:cNvPr id="125064" name="Text Box 136"/>
          <p:cNvSpPr txBox="1">
            <a:spLocks noChangeArrowheads="1"/>
          </p:cNvSpPr>
          <p:nvPr/>
        </p:nvSpPr>
        <p:spPr bwMode="auto">
          <a:xfrm>
            <a:off x="7669213" y="5276850"/>
            <a:ext cx="121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0066"/>
                </a:solidFill>
                <a:latin typeface="Times New Roman" pitchFamily="18" charset="0"/>
              </a:rPr>
              <a:t>0       1</a:t>
            </a:r>
          </a:p>
        </p:txBody>
      </p:sp>
      <p:sp>
        <p:nvSpPr>
          <p:cNvPr id="125065" name="Text Box 137"/>
          <p:cNvSpPr txBox="1">
            <a:spLocks noChangeArrowheads="1"/>
          </p:cNvSpPr>
          <p:nvPr/>
        </p:nvSpPr>
        <p:spPr bwMode="auto">
          <a:xfrm>
            <a:off x="7669213" y="5780088"/>
            <a:ext cx="1360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0066"/>
                </a:solidFill>
                <a:latin typeface="Times New Roman" pitchFamily="18" charset="0"/>
              </a:rPr>
              <a:t>1       1</a:t>
            </a:r>
          </a:p>
        </p:txBody>
      </p:sp>
      <p:graphicFrame>
        <p:nvGraphicFramePr>
          <p:cNvPr id="125066" name="Object 138"/>
          <p:cNvGraphicFramePr>
            <a:graphicFrameLocks noChangeAspect="1"/>
          </p:cNvGraphicFramePr>
          <p:nvPr/>
        </p:nvGraphicFramePr>
        <p:xfrm>
          <a:off x="649288" y="3949700"/>
          <a:ext cx="42814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4" name="公式" r:id="rId4" imgW="1819401" imgH="409489" progId="Equation.3">
                  <p:embed/>
                </p:oleObj>
              </mc:Choice>
              <mc:Fallback>
                <p:oleObj name="公式" r:id="rId4" imgW="1819401" imgH="409489" progId="Equation.3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3949700"/>
                        <a:ext cx="4281487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075" name="Object 147"/>
          <p:cNvGraphicFramePr>
            <a:graphicFrameLocks noChangeAspect="1"/>
          </p:cNvGraphicFramePr>
          <p:nvPr/>
        </p:nvGraphicFramePr>
        <p:xfrm>
          <a:off x="684213" y="4999038"/>
          <a:ext cx="36020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5" name="公式" r:id="rId6" imgW="1533534" imgH="209468" progId="Equation.3">
                  <p:embed/>
                </p:oleObj>
              </mc:Choice>
              <mc:Fallback>
                <p:oleObj name="公式" r:id="rId6" imgW="1533534" imgH="209468" progId="Equation.3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99038"/>
                        <a:ext cx="36020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2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5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2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 autoUpdateAnimBg="0"/>
      <p:bldP spid="124948" grpId="0" animBg="1" autoUpdateAnimBg="0"/>
      <p:bldP spid="124951" grpId="0" animBg="1" autoUpdateAnimBg="0"/>
      <p:bldP spid="125058" grpId="0" build="p" autoUpdateAnimBg="0" advAuto="1000"/>
      <p:bldP spid="125059" grpId="0" build="p" autoUpdateAnimBg="0" advAuto="1000"/>
      <p:bldP spid="125060" grpId="0" build="p" autoUpdateAnimBg="0" advAuto="1000"/>
      <p:bldP spid="125061" grpId="0" build="p" autoUpdateAnimBg="0" advAuto="1000"/>
      <p:bldP spid="125062" grpId="0" build="p" autoUpdateAnimBg="0" advAuto="1000"/>
      <p:bldP spid="125063" grpId="0" build="p" autoUpdateAnimBg="0" advAuto="1000"/>
      <p:bldP spid="125064" grpId="0" build="p" autoUpdateAnimBg="0" advAuto="1000"/>
      <p:bldP spid="125065" grpId="0" build="p" autoUpdateAnimBg="0" advAuto="100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5" name="Picture 15" descr="2-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64"/>
          <a:stretch>
            <a:fillRect/>
          </a:stretch>
        </p:blipFill>
        <p:spPr bwMode="auto">
          <a:xfrm>
            <a:off x="5616575" y="3789363"/>
            <a:ext cx="2916238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0" y="2981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1042988" y="1930400"/>
          <a:ext cx="5905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5" name="公式" r:id="rId4" imgW="2276411" imgH="238081" progId="Equation.3">
                  <p:embed/>
                </p:oleObj>
              </mc:Choice>
              <mc:Fallback>
                <p:oleObj name="公式" r:id="rId4" imgW="2276411" imgH="23808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30400"/>
                        <a:ext cx="5905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177800" y="949325"/>
            <a:ext cx="1223963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函数式</a:t>
            </a:r>
          </a:p>
        </p:txBody>
      </p:sp>
      <p:graphicFrame>
        <p:nvGraphicFramePr>
          <p:cNvPr id="194568" name="Object 8"/>
          <p:cNvGraphicFramePr>
            <a:graphicFrameLocks noChangeAspect="1"/>
          </p:cNvGraphicFramePr>
          <p:nvPr/>
        </p:nvGraphicFramePr>
        <p:xfrm>
          <a:off x="755650" y="1484313"/>
          <a:ext cx="558006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6" name="公式" r:id="rId6" imgW="2381148" imgH="238081" progId="Equation.3">
                  <p:embed/>
                </p:oleObj>
              </mc:Choice>
              <mc:Fallback>
                <p:oleObj name="公式" r:id="rId6" imgW="2381148" imgH="23808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84313"/>
                        <a:ext cx="5580063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9" name="Object 9"/>
          <p:cNvGraphicFramePr>
            <a:graphicFrameLocks noChangeAspect="1"/>
          </p:cNvGraphicFramePr>
          <p:nvPr/>
        </p:nvGraphicFramePr>
        <p:xfrm>
          <a:off x="754063" y="3055938"/>
          <a:ext cx="36020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7" name="公式" r:id="rId8" imgW="1533534" imgH="209468" progId="Equation.3">
                  <p:embed/>
                </p:oleObj>
              </mc:Choice>
              <mc:Fallback>
                <p:oleObj name="公式" r:id="rId8" imgW="1533534" imgH="2094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3055938"/>
                        <a:ext cx="36020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0" name="Object 10"/>
          <p:cNvGraphicFramePr>
            <a:graphicFrameLocks noChangeAspect="1"/>
          </p:cNvGraphicFramePr>
          <p:nvPr/>
        </p:nvGraphicFramePr>
        <p:xfrm>
          <a:off x="1042988" y="2457450"/>
          <a:ext cx="42021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8" name="公式" r:id="rId10" imgW="1686051" imgH="238081" progId="Equation.3">
                  <p:embed/>
                </p:oleObj>
              </mc:Choice>
              <mc:Fallback>
                <p:oleObj name="公式" r:id="rId10" imgW="1686051" imgH="23808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57450"/>
                        <a:ext cx="42021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1" name="Object 11"/>
          <p:cNvGraphicFramePr>
            <a:graphicFrameLocks noChangeAspect="1"/>
          </p:cNvGraphicFramePr>
          <p:nvPr/>
        </p:nvGraphicFramePr>
        <p:xfrm>
          <a:off x="5364163" y="2492375"/>
          <a:ext cx="22256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9" name="公式" r:id="rId12" imgW="885946" imgH="209468" progId="Equation.3">
                  <p:embed/>
                </p:oleObj>
              </mc:Choice>
              <mc:Fallback>
                <p:oleObj name="公式" r:id="rId12" imgW="885946" imgH="2094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492375"/>
                        <a:ext cx="22256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572" name="Picture 12" descr="2-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50"/>
          <a:stretch>
            <a:fillRect/>
          </a:stretch>
        </p:blipFill>
        <p:spPr bwMode="auto">
          <a:xfrm>
            <a:off x="1042988" y="3789363"/>
            <a:ext cx="4176712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250825" y="4292600"/>
            <a:ext cx="539750" cy="119697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逻辑图</a:t>
            </a:r>
          </a:p>
        </p:txBody>
      </p:sp>
      <p:sp>
        <p:nvSpPr>
          <p:cNvPr id="194574" name="Text Box 14"/>
          <p:cNvSpPr txBox="1">
            <a:spLocks noChangeArrowheads="1"/>
          </p:cNvSpPr>
          <p:nvPr/>
        </p:nvSpPr>
        <p:spPr bwMode="auto">
          <a:xfrm>
            <a:off x="6372225" y="3357563"/>
            <a:ext cx="1439863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逻辑符号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9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7" grpId="0" animBg="1" autoUpdateAnimBg="0"/>
      <p:bldP spid="194573" grpId="0" animBg="1" autoUpdateAnimBg="0"/>
      <p:bldP spid="194574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2.3.5   </a:t>
            </a:r>
            <a:r>
              <a:rPr lang="zh-CN" altLang="en-US" smtClean="0">
                <a:latin typeface="Times New Roman" pitchFamily="18" charset="0"/>
              </a:rPr>
              <a:t>加法器</a:t>
            </a:r>
          </a:p>
        </p:txBody>
      </p:sp>
      <p:sp>
        <p:nvSpPr>
          <p:cNvPr id="757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540750" cy="2376488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3</a:t>
            </a:r>
            <a:r>
              <a:rPr lang="zh-CN" altLang="en-US" smtClean="0">
                <a:latin typeface="Times New Roman" pitchFamily="18" charset="0"/>
              </a:rPr>
              <a:t>．多位二进制进位加法器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1) </a:t>
            </a:r>
            <a:r>
              <a:rPr lang="zh-CN" altLang="en-US" smtClean="0">
                <a:latin typeface="Times New Roman" pitchFamily="18" charset="0"/>
              </a:rPr>
              <a:t>串行</a:t>
            </a:r>
            <a:r>
              <a:rPr lang="en-US" altLang="zh-CN" smtClean="0">
                <a:latin typeface="Times New Roman" pitchFamily="18" charset="0"/>
              </a:rPr>
              <a:t>(</a:t>
            </a:r>
            <a:r>
              <a:rPr lang="zh-CN" altLang="en-US" smtClean="0">
                <a:latin typeface="Times New Roman" pitchFamily="18" charset="0"/>
              </a:rPr>
              <a:t>行波</a:t>
            </a:r>
            <a:r>
              <a:rPr lang="en-US" altLang="zh-CN" smtClean="0">
                <a:latin typeface="Times New Roman" pitchFamily="18" charset="0"/>
              </a:rPr>
              <a:t>)</a:t>
            </a:r>
            <a:r>
              <a:rPr lang="zh-CN" altLang="en-US" smtClean="0">
                <a:latin typeface="Times New Roman" pitchFamily="18" charset="0"/>
              </a:rPr>
              <a:t>进位加法器</a:t>
            </a:r>
          </a:p>
        </p:txBody>
      </p:sp>
      <p:pic>
        <p:nvPicPr>
          <p:cNvPr id="125956" name="Picture 4" descr="2-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708275"/>
            <a:ext cx="6697662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755650" y="4365625"/>
            <a:ext cx="416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优点：电路简单、连接方便。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755650" y="4797425"/>
            <a:ext cx="77041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缺点：必须等到低位相加完成，形成进位后才能进行高位相加，因而运算速度较慢。完成 </a:t>
            </a:r>
            <a:r>
              <a:rPr lang="en-US" altLang="zh-CN" sz="2400" b="1">
                <a:solidFill>
                  <a:srgbClr val="FF0066"/>
                </a:solidFill>
              </a:rPr>
              <a:t>n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位二进制数加法运算需要</a:t>
            </a:r>
            <a:r>
              <a:rPr lang="en-US" altLang="zh-CN" sz="2400" b="1">
                <a:solidFill>
                  <a:srgbClr val="FF0066"/>
                </a:solidFill>
              </a:rPr>
              <a:t>nt</a:t>
            </a:r>
            <a:r>
              <a:rPr lang="en-US" altLang="zh-CN" sz="2400" b="1" baseline="-25000">
                <a:solidFill>
                  <a:srgbClr val="FF0066"/>
                </a:solidFill>
              </a:rPr>
              <a:t>pd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时间。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900113" y="6092825"/>
            <a:ext cx="468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66"/>
                </a:solidFill>
              </a:rPr>
              <a:t>t</a:t>
            </a:r>
            <a:r>
              <a:rPr lang="en-US" altLang="zh-CN" sz="2400" b="1" baseline="-25000">
                <a:solidFill>
                  <a:srgbClr val="FF0066"/>
                </a:solidFill>
              </a:rPr>
              <a:t>pd</a:t>
            </a:r>
            <a:r>
              <a:rPr lang="en-US" altLang="zh-CN" sz="2400" b="1"/>
              <a:t>——1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个全加器的传输延迟时间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/>
      <p:bldP spid="125958" grpId="0"/>
      <p:bldP spid="12596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2.3.5   </a:t>
            </a:r>
            <a:r>
              <a:rPr lang="zh-CN" altLang="en-US" smtClean="0">
                <a:latin typeface="Times New Roman" pitchFamily="18" charset="0"/>
              </a:rPr>
              <a:t>加法器</a:t>
            </a:r>
          </a:p>
        </p:txBody>
      </p:sp>
      <p:sp>
        <p:nvSpPr>
          <p:cNvPr id="76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412875"/>
            <a:ext cx="3979863" cy="4392613"/>
          </a:xfrm>
        </p:spPr>
        <p:txBody>
          <a:bodyPr/>
          <a:lstStyle/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2) </a:t>
            </a:r>
            <a:r>
              <a:rPr lang="zh-CN" altLang="en-US" smtClean="0">
                <a:latin typeface="Times New Roman" pitchFamily="18" charset="0"/>
              </a:rPr>
              <a:t>超前进位加法器</a:t>
            </a:r>
          </a:p>
          <a:p>
            <a:pPr lvl="1" eaLnBrk="1" hangingPunct="1">
              <a:buFont typeface="Wingdings" pitchFamily="2" charset="2"/>
              <a:buChar char=""/>
            </a:pPr>
            <a:r>
              <a:rPr lang="zh-CN" altLang="en-US" smtClean="0"/>
              <a:t>超前进位，指来自低位的进位信号直接通过逻辑电路获得，这样可以大大提高运算速度。</a:t>
            </a:r>
          </a:p>
        </p:txBody>
      </p:sp>
      <p:pic>
        <p:nvPicPr>
          <p:cNvPr id="192517" name="Picture 5" descr="2-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981075"/>
            <a:ext cx="4840288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smtClean="0">
                <a:latin typeface="Times New Roman" pitchFamily="18" charset="0"/>
              </a:rPr>
              <a:t>2.2.1  </a:t>
            </a:r>
            <a:r>
              <a:rPr lang="zh-CN" altLang="en-US" smtClean="0">
                <a:latin typeface="Times New Roman" pitchFamily="18" charset="0"/>
              </a:rPr>
              <a:t>组合逻辑电路的分析方法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</a:rPr>
              <a:t>．分析方法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(1) </a:t>
            </a:r>
            <a:r>
              <a:rPr lang="zh-CN" altLang="en-US" smtClean="0">
                <a:latin typeface="Times New Roman" pitchFamily="18" charset="0"/>
              </a:rPr>
              <a:t>根据电路逻辑图，写出逻辑表达式。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(2) </a:t>
            </a:r>
            <a:r>
              <a:rPr lang="zh-CN" altLang="en-US" smtClean="0">
                <a:latin typeface="Times New Roman" pitchFamily="18" charset="0"/>
              </a:rPr>
              <a:t>进行表达式的变换及化简。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(3) </a:t>
            </a:r>
            <a:r>
              <a:rPr lang="zh-CN" altLang="en-US" smtClean="0">
                <a:latin typeface="Times New Roman" pitchFamily="18" charset="0"/>
              </a:rPr>
              <a:t>根据表达式列出真值表。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(4) </a:t>
            </a:r>
            <a:r>
              <a:rPr lang="zh-CN" altLang="en-US" smtClean="0">
                <a:latin typeface="Times New Roman" pitchFamily="18" charset="0"/>
              </a:rPr>
              <a:t>对给定电路的功能进行逻辑描述。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50825" y="4583113"/>
            <a:ext cx="1195388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逻辑图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009775" y="4583113"/>
            <a:ext cx="1770063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逻辑表达式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371975" y="4583113"/>
            <a:ext cx="847725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化简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5797550" y="4581525"/>
            <a:ext cx="1150938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真值表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7473950" y="4581525"/>
            <a:ext cx="1419225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说明功能</a:t>
            </a: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1520825" y="4745038"/>
            <a:ext cx="387350" cy="141287"/>
          </a:xfrm>
          <a:prstGeom prst="notchedRightArrow">
            <a:avLst>
              <a:gd name="adj1" fmla="val 50000"/>
              <a:gd name="adj2" fmla="val 68540"/>
            </a:avLst>
          </a:prstGeom>
          <a:solidFill>
            <a:srgbClr val="FF0066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3825875" y="4745038"/>
            <a:ext cx="387350" cy="141287"/>
          </a:xfrm>
          <a:prstGeom prst="notchedRightArrow">
            <a:avLst>
              <a:gd name="adj1" fmla="val 50000"/>
              <a:gd name="adj2" fmla="val 68540"/>
            </a:avLst>
          </a:prstGeom>
          <a:solidFill>
            <a:srgbClr val="FF0066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AutoShape 11"/>
          <p:cNvSpPr>
            <a:spLocks noChangeArrowheads="1"/>
          </p:cNvSpPr>
          <p:nvPr/>
        </p:nvSpPr>
        <p:spPr bwMode="auto">
          <a:xfrm>
            <a:off x="5284788" y="4745038"/>
            <a:ext cx="387350" cy="141287"/>
          </a:xfrm>
          <a:prstGeom prst="notchedRightArrow">
            <a:avLst>
              <a:gd name="adj1" fmla="val 50000"/>
              <a:gd name="adj2" fmla="val 68540"/>
            </a:avLst>
          </a:prstGeom>
          <a:solidFill>
            <a:srgbClr val="FF0066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7023100" y="4745038"/>
            <a:ext cx="387350" cy="141287"/>
          </a:xfrm>
          <a:prstGeom prst="notchedRightArrow">
            <a:avLst>
              <a:gd name="adj1" fmla="val 50000"/>
              <a:gd name="adj2" fmla="val 68540"/>
            </a:avLst>
          </a:prstGeom>
          <a:solidFill>
            <a:srgbClr val="FF0066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 autoUpdateAnimBg="0"/>
      <p:bldP spid="24581" grpId="0" animBg="1" autoUpdateAnimBg="0"/>
      <p:bldP spid="24582" grpId="0" animBg="1" autoUpdateAnimBg="0"/>
      <p:bldP spid="24583" grpId="0" animBg="1" autoUpdateAnimBg="0"/>
      <p:bldP spid="24584" grpId="0" animBg="1" autoUpdateAnimBg="0"/>
      <p:bldP spid="24585" grpId="0" animBg="1"/>
      <p:bldP spid="24586" grpId="0" animBg="1"/>
      <p:bldP spid="24587" grpId="0" animBg="1"/>
      <p:bldP spid="2458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827088" y="620713"/>
            <a:ext cx="5186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位超前进位加法器的逻辑函数 </a:t>
            </a:r>
          </a:p>
        </p:txBody>
      </p:sp>
      <p:sp>
        <p:nvSpPr>
          <p:cNvPr id="77827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89" name="Object 5"/>
          <p:cNvGraphicFramePr>
            <a:graphicFrameLocks noChangeAspect="1"/>
          </p:cNvGraphicFramePr>
          <p:nvPr/>
        </p:nvGraphicFramePr>
        <p:xfrm>
          <a:off x="1474788" y="1341438"/>
          <a:ext cx="2463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6" name="公式" r:id="rId3" imgW="1206500" imgH="228600" progId="Equation.3">
                  <p:embed/>
                </p:oleObj>
              </mc:Choice>
              <mc:Fallback>
                <p:oleObj name="公式" r:id="rId3" imgW="1206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1341438"/>
                        <a:ext cx="2463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2" name="Object 8"/>
          <p:cNvGraphicFramePr>
            <a:graphicFrameLocks noChangeAspect="1"/>
          </p:cNvGraphicFramePr>
          <p:nvPr/>
        </p:nvGraphicFramePr>
        <p:xfrm>
          <a:off x="1474788" y="1916113"/>
          <a:ext cx="34242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7" name="公式" r:id="rId5" imgW="1676400" imgH="228600" progId="Equation.3">
                  <p:embed/>
                </p:oleObj>
              </mc:Choice>
              <mc:Fallback>
                <p:oleObj name="公式" r:id="rId5" imgW="16764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1916113"/>
                        <a:ext cx="34242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3" name="Object 9"/>
          <p:cNvGraphicFramePr>
            <a:graphicFrameLocks noChangeAspect="1"/>
          </p:cNvGraphicFramePr>
          <p:nvPr/>
        </p:nvGraphicFramePr>
        <p:xfrm>
          <a:off x="1870075" y="2420938"/>
          <a:ext cx="53625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8" name="公式" r:id="rId7" imgW="2628900" imgH="254000" progId="Equation.3">
                  <p:embed/>
                </p:oleObj>
              </mc:Choice>
              <mc:Fallback>
                <p:oleObj name="公式" r:id="rId7" imgW="26289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2420938"/>
                        <a:ext cx="53625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1849438" y="2997200"/>
          <a:ext cx="38084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9" name="公式" r:id="rId9" imgW="1866090" imgH="253890" progId="Equation.3">
                  <p:embed/>
                </p:oleObj>
              </mc:Choice>
              <mc:Fallback>
                <p:oleObj name="公式" r:id="rId9" imgW="1866090" imgH="25389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2997200"/>
                        <a:ext cx="380841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6" name="Object 12"/>
          <p:cNvGraphicFramePr>
            <a:graphicFrameLocks noChangeAspect="1"/>
          </p:cNvGraphicFramePr>
          <p:nvPr/>
        </p:nvGraphicFramePr>
        <p:xfrm>
          <a:off x="1835150" y="3573463"/>
          <a:ext cx="28813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0" name="公式" r:id="rId11" imgW="1409700" imgH="228600" progId="Equation.3">
                  <p:embed/>
                </p:oleObj>
              </mc:Choice>
              <mc:Fallback>
                <p:oleObj name="公式" r:id="rId11" imgW="14097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573463"/>
                        <a:ext cx="28813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7" name="Rectangle 13"/>
          <p:cNvSpPr>
            <a:spLocks noChangeArrowheads="1"/>
          </p:cNvSpPr>
          <p:nvPr/>
        </p:nvSpPr>
        <p:spPr bwMode="auto">
          <a:xfrm>
            <a:off x="323850" y="1341438"/>
            <a:ext cx="1077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由于 </a:t>
            </a:r>
          </a:p>
        </p:txBody>
      </p:sp>
      <p:sp>
        <p:nvSpPr>
          <p:cNvPr id="195598" name="Rectangle 14"/>
          <p:cNvSpPr>
            <a:spLocks noChangeArrowheads="1"/>
          </p:cNvSpPr>
          <p:nvPr/>
        </p:nvSpPr>
        <p:spPr bwMode="auto">
          <a:xfrm>
            <a:off x="323850" y="4211638"/>
            <a:ext cx="5424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定义生成函数</a:t>
            </a:r>
            <a:r>
              <a:rPr lang="en-US" altLang="zh-CN" sz="2800" b="1" i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en-US" altLang="zh-CN" sz="2800" b="1" baseline="-250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800" b="1" i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800" b="1" baseline="-250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i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sz="2800" b="1" baseline="-250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，传送函数</a:t>
            </a:r>
            <a:endParaRPr lang="zh-CN" altLang="en-US" sz="2800" b="1" baseline="-250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95599" name="Object 15"/>
          <p:cNvGraphicFramePr>
            <a:graphicFrameLocks noChangeAspect="1"/>
          </p:cNvGraphicFramePr>
          <p:nvPr/>
        </p:nvGraphicFramePr>
        <p:xfrm>
          <a:off x="5724525" y="4211638"/>
          <a:ext cx="1727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1" name="公式" r:id="rId13" imgW="771491" imgH="209468" progId="Equation.3">
                  <p:embed/>
                </p:oleObj>
              </mc:Choice>
              <mc:Fallback>
                <p:oleObj name="公式" r:id="rId13" imgW="771491" imgH="20946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211638"/>
                        <a:ext cx="17272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0" name="Rectangle 16"/>
          <p:cNvSpPr>
            <a:spLocks noChangeArrowheads="1"/>
          </p:cNvSpPr>
          <p:nvPr/>
        </p:nvSpPr>
        <p:spPr bwMode="auto">
          <a:xfrm>
            <a:off x="323850" y="4786313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则 </a:t>
            </a:r>
          </a:p>
        </p:txBody>
      </p:sp>
      <p:graphicFrame>
        <p:nvGraphicFramePr>
          <p:cNvPr id="195601" name="Object 17"/>
          <p:cNvGraphicFramePr>
            <a:graphicFrameLocks noChangeAspect="1"/>
          </p:cNvGraphicFramePr>
          <p:nvPr/>
        </p:nvGraphicFramePr>
        <p:xfrm>
          <a:off x="1187450" y="4930775"/>
          <a:ext cx="19732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2" name="公式" r:id="rId15" imgW="876300" imgH="228600" progId="Equation.3">
                  <p:embed/>
                </p:oleObj>
              </mc:Choice>
              <mc:Fallback>
                <p:oleObj name="公式" r:id="rId15" imgW="8763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930775"/>
                        <a:ext cx="19732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8" name="Rectangle 19"/>
          <p:cNvSpPr>
            <a:spLocks noChangeArrowheads="1"/>
          </p:cNvSpPr>
          <p:nvPr/>
        </p:nvSpPr>
        <p:spPr bwMode="auto">
          <a:xfrm>
            <a:off x="0" y="3629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04" name="Object 20"/>
          <p:cNvGraphicFramePr>
            <a:graphicFrameLocks noChangeAspect="1"/>
          </p:cNvGraphicFramePr>
          <p:nvPr/>
        </p:nvGraphicFramePr>
        <p:xfrm>
          <a:off x="3708400" y="4930775"/>
          <a:ext cx="22320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3" name="公式" r:id="rId17" imgW="990600" imgH="228600" progId="Equation.3">
                  <p:embed/>
                </p:oleObj>
              </mc:Choice>
              <mc:Fallback>
                <p:oleObj name="公式" r:id="rId17" imgW="9906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930775"/>
                        <a:ext cx="22320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9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9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9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9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/>
      <p:bldP spid="195597" grpId="0"/>
      <p:bldP spid="195598" grpId="0"/>
      <p:bldP spid="19560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64" name="AutoShape 16"/>
          <p:cNvSpPr>
            <a:spLocks noChangeArrowheads="1"/>
          </p:cNvSpPr>
          <p:nvPr/>
        </p:nvSpPr>
        <p:spPr bwMode="auto">
          <a:xfrm>
            <a:off x="468313" y="1412875"/>
            <a:ext cx="8135937" cy="28082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70" name="AutoShape 22"/>
          <p:cNvSpPr>
            <a:spLocks noChangeArrowheads="1"/>
          </p:cNvSpPr>
          <p:nvPr/>
        </p:nvSpPr>
        <p:spPr bwMode="auto">
          <a:xfrm>
            <a:off x="395288" y="3213100"/>
            <a:ext cx="8208962" cy="338455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1763713" y="476250"/>
          <a:ext cx="19732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7" name="公式" r:id="rId3" imgW="876300" imgH="228600" progId="Equation.3">
                  <p:embed/>
                </p:oleObj>
              </mc:Choice>
              <mc:Fallback>
                <p:oleObj name="公式" r:id="rId3" imgW="876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76250"/>
                        <a:ext cx="19732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1" name="Object 3"/>
          <p:cNvGraphicFramePr>
            <a:graphicFrameLocks noChangeAspect="1"/>
          </p:cNvGraphicFramePr>
          <p:nvPr/>
        </p:nvGraphicFramePr>
        <p:xfrm>
          <a:off x="4284663" y="476250"/>
          <a:ext cx="22320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8" name="公式" r:id="rId5" imgW="990600" imgH="228600" progId="Equation.3">
                  <p:embed/>
                </p:oleObj>
              </mc:Choice>
              <mc:Fallback>
                <p:oleObj name="公式" r:id="rId5" imgW="990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76250"/>
                        <a:ext cx="22320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611188" y="476250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</a:t>
            </a:r>
          </a:p>
        </p:txBody>
      </p:sp>
      <p:graphicFrame>
        <p:nvGraphicFramePr>
          <p:cNvPr id="206854" name="Object 6"/>
          <p:cNvGraphicFramePr>
            <a:graphicFrameLocks noChangeAspect="1"/>
          </p:cNvGraphicFramePr>
          <p:nvPr/>
        </p:nvGraphicFramePr>
        <p:xfrm>
          <a:off x="630238" y="1555750"/>
          <a:ext cx="3365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9" name="公式" r:id="rId7" imgW="1790700" imgH="228600" progId="Equation.3">
                  <p:embed/>
                </p:oleObj>
              </mc:Choice>
              <mc:Fallback>
                <p:oleObj name="公式" r:id="rId7" imgW="1790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1555750"/>
                        <a:ext cx="3365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3" name="Object 5"/>
          <p:cNvGraphicFramePr>
            <a:graphicFrameLocks noChangeAspect="1"/>
          </p:cNvGraphicFramePr>
          <p:nvPr/>
        </p:nvGraphicFramePr>
        <p:xfrm>
          <a:off x="646113" y="3282950"/>
          <a:ext cx="781843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0" name="公式" r:id="rId9" imgW="3949700" imgH="406400" progId="Equation.3">
                  <p:embed/>
                </p:oleObj>
              </mc:Choice>
              <mc:Fallback>
                <p:oleObj name="公式" r:id="rId9" imgW="39497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3282950"/>
                        <a:ext cx="781843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611188" y="1052513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206859" name="Object 11"/>
          <p:cNvGraphicFramePr>
            <a:graphicFrameLocks noChangeAspect="1"/>
          </p:cNvGraphicFramePr>
          <p:nvPr/>
        </p:nvGraphicFramePr>
        <p:xfrm>
          <a:off x="684213" y="4724400"/>
          <a:ext cx="296386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1" name="公式" r:id="rId11" imgW="1524000" imgH="228600" progId="Equation.3">
                  <p:embed/>
                </p:oleObj>
              </mc:Choice>
              <mc:Fallback>
                <p:oleObj name="公式" r:id="rId11" imgW="15240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24400"/>
                        <a:ext cx="296386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2" name="Object 14"/>
          <p:cNvGraphicFramePr>
            <a:graphicFrameLocks noChangeAspect="1"/>
          </p:cNvGraphicFramePr>
          <p:nvPr/>
        </p:nvGraphicFramePr>
        <p:xfrm>
          <a:off x="611188" y="2062163"/>
          <a:ext cx="66595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2" name="公式" r:id="rId13" imgW="3543300" imgH="228600" progId="Equation.3">
                  <p:embed/>
                </p:oleObj>
              </mc:Choice>
              <mc:Fallback>
                <p:oleObj name="公式" r:id="rId13" imgW="35433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062163"/>
                        <a:ext cx="665956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3" name="Object 15"/>
          <p:cNvGraphicFramePr>
            <a:graphicFrameLocks noChangeAspect="1"/>
          </p:cNvGraphicFramePr>
          <p:nvPr/>
        </p:nvGraphicFramePr>
        <p:xfrm>
          <a:off x="646113" y="2522538"/>
          <a:ext cx="5346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3" name="公式" r:id="rId15" imgW="2844800" imgH="406400" progId="Equation.3">
                  <p:embed/>
                </p:oleObj>
              </mc:Choice>
              <mc:Fallback>
                <p:oleObj name="公式" r:id="rId15" imgW="2844800" imgH="406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2522538"/>
                        <a:ext cx="5346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5" name="AutoShape 17"/>
          <p:cNvSpPr>
            <a:spLocks noChangeArrowheads="1"/>
          </p:cNvSpPr>
          <p:nvPr/>
        </p:nvSpPr>
        <p:spPr bwMode="auto">
          <a:xfrm>
            <a:off x="6696075" y="620713"/>
            <a:ext cx="2447925" cy="576262"/>
          </a:xfrm>
          <a:prstGeom prst="wedgeRoundRectCallout">
            <a:avLst>
              <a:gd name="adj1" fmla="val -45329"/>
              <a:gd name="adj2" fmla="val 146144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FF0066"/>
                </a:solidFill>
              </a:rPr>
              <a:t>超前进位逻辑</a:t>
            </a:r>
          </a:p>
        </p:txBody>
      </p:sp>
      <p:sp>
        <p:nvSpPr>
          <p:cNvPr id="206866" name="Rectangle 18"/>
          <p:cNvSpPr>
            <a:spLocks noChangeArrowheads="1"/>
          </p:cNvSpPr>
          <p:nvPr/>
        </p:nvSpPr>
        <p:spPr bwMode="auto">
          <a:xfrm>
            <a:off x="468313" y="4221163"/>
            <a:ext cx="2506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表达式的变换</a:t>
            </a:r>
          </a:p>
        </p:txBody>
      </p:sp>
      <p:graphicFrame>
        <p:nvGraphicFramePr>
          <p:cNvPr id="206867" name="Object 19"/>
          <p:cNvGraphicFramePr>
            <a:graphicFrameLocks noChangeAspect="1"/>
          </p:cNvGraphicFramePr>
          <p:nvPr/>
        </p:nvGraphicFramePr>
        <p:xfrm>
          <a:off x="684213" y="6164263"/>
          <a:ext cx="63944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4" name="公式" r:id="rId17" imgW="3289300" imgH="228600" progId="Equation.3">
                  <p:embed/>
                </p:oleObj>
              </mc:Choice>
              <mc:Fallback>
                <p:oleObj name="公式" r:id="rId17" imgW="32893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164263"/>
                        <a:ext cx="63944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8" name="Object 20"/>
          <p:cNvGraphicFramePr>
            <a:graphicFrameLocks noChangeAspect="1"/>
          </p:cNvGraphicFramePr>
          <p:nvPr/>
        </p:nvGraphicFramePr>
        <p:xfrm>
          <a:off x="684213" y="5227638"/>
          <a:ext cx="39004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5" name="公式" r:id="rId19" imgW="2006600" imgH="228600" progId="Equation.3">
                  <p:embed/>
                </p:oleObj>
              </mc:Choice>
              <mc:Fallback>
                <p:oleObj name="公式" r:id="rId19" imgW="20066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227638"/>
                        <a:ext cx="390048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9" name="Object 21"/>
          <p:cNvGraphicFramePr>
            <a:graphicFrameLocks noChangeAspect="1"/>
          </p:cNvGraphicFramePr>
          <p:nvPr/>
        </p:nvGraphicFramePr>
        <p:xfrm>
          <a:off x="684213" y="5732463"/>
          <a:ext cx="49879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6" name="公式" r:id="rId21" imgW="2565400" imgH="228600" progId="Equation.3">
                  <p:embed/>
                </p:oleObj>
              </mc:Choice>
              <mc:Fallback>
                <p:oleObj name="公式" r:id="rId21" imgW="25654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732463"/>
                        <a:ext cx="49879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73" name="AutoShape 25"/>
          <p:cNvSpPr>
            <a:spLocks noChangeArrowheads="1"/>
          </p:cNvSpPr>
          <p:nvPr/>
        </p:nvSpPr>
        <p:spPr bwMode="auto">
          <a:xfrm>
            <a:off x="6696075" y="1700213"/>
            <a:ext cx="2447925" cy="1009650"/>
          </a:xfrm>
          <a:prstGeom prst="wedgeRoundRectCallout">
            <a:avLst>
              <a:gd name="adj1" fmla="val -45329"/>
              <a:gd name="adj2" fmla="val 10487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FF0066"/>
                </a:solidFill>
              </a:rPr>
              <a:t>超前进位加法器的逻辑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0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0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0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0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0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4" grpId="0" animBg="1"/>
      <p:bldP spid="206870" grpId="0" animBg="1"/>
      <p:bldP spid="206852" grpId="0"/>
      <p:bldP spid="206858" grpId="0"/>
      <p:bldP spid="206865" grpId="0" animBg="1"/>
      <p:bldP spid="206866" grpId="0"/>
      <p:bldP spid="20687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2.3.5   </a:t>
            </a:r>
            <a:r>
              <a:rPr lang="zh-CN" altLang="en-US" smtClean="0">
                <a:latin typeface="Times New Roman" pitchFamily="18" charset="0"/>
              </a:rPr>
              <a:t>加法器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3) </a:t>
            </a:r>
            <a:r>
              <a:rPr lang="zh-CN" altLang="en-US" smtClean="0">
                <a:latin typeface="Times New Roman" pitchFamily="18" charset="0"/>
              </a:rPr>
              <a:t>有符号二进制数加法器</a:t>
            </a:r>
          </a:p>
          <a:p>
            <a:pPr lvl="1" eaLnBrk="1" hangingPunct="1">
              <a:buFont typeface="Wingdings" pitchFamily="2" charset="2"/>
              <a:buChar char=""/>
            </a:pPr>
            <a:r>
              <a:rPr lang="zh-CN" altLang="en-US" smtClean="0">
                <a:latin typeface="Times New Roman" pitchFamily="18" charset="0"/>
              </a:rPr>
              <a:t>前面介绍的加法器，可实现无符号数的加法运算，以原码进行运算，进位作为运算结果的最高位。</a:t>
            </a:r>
          </a:p>
          <a:p>
            <a:pPr lvl="1" eaLnBrk="1" hangingPunct="1">
              <a:buFont typeface="Wingdings" pitchFamily="2" charset="2"/>
              <a:buChar char=""/>
            </a:pPr>
            <a:r>
              <a:rPr lang="zh-CN" altLang="en-US" smtClean="0"/>
              <a:t>有符号数的加法以补码进行运算，由于补码可以将减法转换为加法，所以利用补码可以统一加减法运算。 </a:t>
            </a:r>
            <a:endParaRPr lang="zh-CN" altLang="en-US" smtClean="0">
              <a:latin typeface="Times New Roman" pitchFamily="18" charset="0"/>
            </a:endParaRPr>
          </a:p>
          <a:p>
            <a:pPr lvl="1" eaLnBrk="1" hangingPunct="1"/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2.3.5   </a:t>
            </a:r>
            <a:r>
              <a:rPr lang="zh-CN" altLang="en-US" smtClean="0">
                <a:latin typeface="Times New Roman" pitchFamily="18" charset="0"/>
              </a:rPr>
              <a:t>加法器</a:t>
            </a:r>
          </a:p>
        </p:txBody>
      </p:sp>
      <p:sp>
        <p:nvSpPr>
          <p:cNvPr id="80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540750" cy="475297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分析：</a:t>
            </a:r>
            <a:r>
              <a:rPr lang="en-US" altLang="zh-CN" smtClean="0">
                <a:latin typeface="Times New Roman" pitchFamily="18" charset="0"/>
              </a:rPr>
              <a:t>n</a:t>
            </a:r>
            <a:r>
              <a:rPr lang="zh-CN" altLang="en-US" smtClean="0">
                <a:latin typeface="Times New Roman" pitchFamily="18" charset="0"/>
              </a:rPr>
              <a:t>位有符号数的加法运算</a:t>
            </a:r>
          </a:p>
          <a:p>
            <a:pPr lvl="1" eaLnBrk="1" hangingPunct="1"/>
            <a:r>
              <a:rPr lang="zh-CN" altLang="en-US" smtClean="0"/>
              <a:t>设加数	</a:t>
            </a:r>
            <a:r>
              <a:rPr lang="en-US" altLang="zh-CN" i="1" smtClean="0">
                <a:solidFill>
                  <a:srgbClr val="FF0066"/>
                </a:solidFill>
              </a:rPr>
              <a:t>A</a:t>
            </a:r>
            <a:r>
              <a:rPr lang="en-US" altLang="zh-CN" smtClean="0">
                <a:solidFill>
                  <a:srgbClr val="FF0066"/>
                </a:solidFill>
              </a:rPr>
              <a:t> = </a:t>
            </a:r>
            <a:r>
              <a:rPr lang="en-US" altLang="zh-CN" i="1" smtClean="0">
                <a:solidFill>
                  <a:srgbClr val="FF0066"/>
                </a:solidFill>
              </a:rPr>
              <a:t>A</a:t>
            </a:r>
            <a:r>
              <a:rPr lang="en-US" altLang="zh-CN" i="1" baseline="-25000" smtClean="0">
                <a:solidFill>
                  <a:srgbClr val="FF0066"/>
                </a:solidFill>
              </a:rPr>
              <a:t>n</a:t>
            </a:r>
            <a:r>
              <a:rPr lang="en-US" altLang="zh-CN" baseline="-25000" smtClean="0">
                <a:solidFill>
                  <a:srgbClr val="FF0066"/>
                </a:solidFill>
              </a:rPr>
              <a:t>-1</a:t>
            </a:r>
            <a:r>
              <a:rPr lang="en-US" altLang="zh-CN" smtClean="0">
                <a:solidFill>
                  <a:srgbClr val="FF0066"/>
                </a:solidFill>
              </a:rPr>
              <a:t>…</a:t>
            </a:r>
            <a:r>
              <a:rPr lang="en-US" altLang="zh-CN" i="1" smtClean="0">
                <a:solidFill>
                  <a:srgbClr val="FF0066"/>
                </a:solidFill>
              </a:rPr>
              <a:t>A</a:t>
            </a:r>
            <a:r>
              <a:rPr lang="en-US" altLang="zh-CN" baseline="-25000" smtClean="0">
                <a:solidFill>
                  <a:srgbClr val="FF0066"/>
                </a:solidFill>
              </a:rPr>
              <a:t>1</a:t>
            </a:r>
            <a:r>
              <a:rPr lang="en-US" altLang="zh-CN" i="1" smtClean="0">
                <a:solidFill>
                  <a:srgbClr val="FF0066"/>
                </a:solidFill>
              </a:rPr>
              <a:t>A</a:t>
            </a:r>
            <a:r>
              <a:rPr lang="en-US" altLang="zh-CN" baseline="-25000" smtClean="0">
                <a:solidFill>
                  <a:srgbClr val="FF0066"/>
                </a:solidFill>
              </a:rPr>
              <a:t>0</a:t>
            </a:r>
            <a:r>
              <a:rPr lang="en-US" altLang="zh-CN" baseline="-25000" smtClean="0"/>
              <a:t> </a:t>
            </a:r>
            <a:r>
              <a:rPr lang="en-US" altLang="zh-CN" smtClean="0"/>
              <a:t> (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n-1</a:t>
            </a:r>
            <a:r>
              <a:rPr lang="zh-CN" altLang="en-US" smtClean="0"/>
              <a:t>为符号位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en-US" altLang="zh-CN" smtClean="0"/>
              <a:t>			</a:t>
            </a:r>
            <a:r>
              <a:rPr lang="en-US" altLang="zh-CN" i="1" smtClean="0">
                <a:solidFill>
                  <a:srgbClr val="FF0066"/>
                </a:solidFill>
              </a:rPr>
              <a:t>B</a:t>
            </a:r>
            <a:r>
              <a:rPr lang="en-US" altLang="zh-CN" smtClean="0">
                <a:solidFill>
                  <a:srgbClr val="FF0066"/>
                </a:solidFill>
              </a:rPr>
              <a:t> = </a:t>
            </a:r>
            <a:r>
              <a:rPr lang="en-US" altLang="zh-CN" i="1" smtClean="0">
                <a:solidFill>
                  <a:srgbClr val="FF0066"/>
                </a:solidFill>
              </a:rPr>
              <a:t>B</a:t>
            </a:r>
            <a:r>
              <a:rPr lang="en-US" altLang="zh-CN" baseline="-25000" smtClean="0">
                <a:solidFill>
                  <a:srgbClr val="FF0066"/>
                </a:solidFill>
              </a:rPr>
              <a:t>n-1</a:t>
            </a:r>
            <a:r>
              <a:rPr lang="en-US" altLang="zh-CN" smtClean="0">
                <a:solidFill>
                  <a:srgbClr val="FF0066"/>
                </a:solidFill>
              </a:rPr>
              <a:t>…</a:t>
            </a:r>
            <a:r>
              <a:rPr lang="en-US" altLang="zh-CN" i="1" smtClean="0">
                <a:solidFill>
                  <a:srgbClr val="FF0066"/>
                </a:solidFill>
              </a:rPr>
              <a:t>B</a:t>
            </a:r>
            <a:r>
              <a:rPr lang="en-US" altLang="zh-CN" baseline="-25000" smtClean="0">
                <a:solidFill>
                  <a:srgbClr val="FF0066"/>
                </a:solidFill>
              </a:rPr>
              <a:t>1</a:t>
            </a:r>
            <a:r>
              <a:rPr lang="en-US" altLang="zh-CN" i="1" smtClean="0">
                <a:solidFill>
                  <a:srgbClr val="FF0066"/>
                </a:solidFill>
              </a:rPr>
              <a:t>B</a:t>
            </a:r>
            <a:r>
              <a:rPr lang="en-US" altLang="zh-CN" baseline="-25000" smtClean="0">
                <a:solidFill>
                  <a:srgbClr val="FF0066"/>
                </a:solidFill>
              </a:rPr>
              <a:t>0</a:t>
            </a:r>
            <a:r>
              <a:rPr lang="en-US" altLang="zh-CN" smtClean="0"/>
              <a:t>  (</a:t>
            </a:r>
            <a:r>
              <a:rPr lang="en-US" altLang="zh-CN" i="1" smtClean="0"/>
              <a:t>B</a:t>
            </a:r>
            <a:r>
              <a:rPr lang="en-US" altLang="zh-CN" baseline="-25000" smtClean="0"/>
              <a:t>n-1</a:t>
            </a:r>
            <a:r>
              <a:rPr lang="zh-CN" altLang="en-US" smtClean="0"/>
              <a:t>为符号位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en-US" altLang="zh-CN" smtClean="0"/>
              <a:t>	</a:t>
            </a:r>
            <a:r>
              <a:rPr lang="zh-CN" altLang="en-US" smtClean="0"/>
              <a:t>和	</a:t>
            </a:r>
            <a:r>
              <a:rPr lang="en-US" altLang="zh-CN" i="1" smtClean="0">
                <a:solidFill>
                  <a:srgbClr val="FF0066"/>
                </a:solidFill>
              </a:rPr>
              <a:t>S</a:t>
            </a:r>
            <a:r>
              <a:rPr lang="en-US" altLang="zh-CN" smtClean="0">
                <a:solidFill>
                  <a:srgbClr val="FF0066"/>
                </a:solidFill>
              </a:rPr>
              <a:t> = </a:t>
            </a:r>
            <a:r>
              <a:rPr lang="en-US" altLang="zh-CN" i="1" smtClean="0">
                <a:solidFill>
                  <a:srgbClr val="FF0066"/>
                </a:solidFill>
              </a:rPr>
              <a:t>S</a:t>
            </a:r>
            <a:r>
              <a:rPr lang="en-US" altLang="zh-CN" baseline="-25000" smtClean="0">
                <a:solidFill>
                  <a:srgbClr val="FF0066"/>
                </a:solidFill>
              </a:rPr>
              <a:t>n-1</a:t>
            </a:r>
            <a:r>
              <a:rPr lang="en-US" altLang="zh-CN" smtClean="0">
                <a:solidFill>
                  <a:srgbClr val="FF0066"/>
                </a:solidFill>
              </a:rPr>
              <a:t>…</a:t>
            </a:r>
            <a:r>
              <a:rPr lang="en-US" altLang="zh-CN" i="1" smtClean="0">
                <a:solidFill>
                  <a:srgbClr val="FF0066"/>
                </a:solidFill>
              </a:rPr>
              <a:t>S</a:t>
            </a:r>
            <a:r>
              <a:rPr lang="en-US" altLang="zh-CN" baseline="-25000" smtClean="0">
                <a:solidFill>
                  <a:srgbClr val="FF0066"/>
                </a:solidFill>
              </a:rPr>
              <a:t>1</a:t>
            </a:r>
            <a:r>
              <a:rPr lang="en-US" altLang="zh-CN" i="1" smtClean="0">
                <a:solidFill>
                  <a:srgbClr val="FF0066"/>
                </a:solidFill>
              </a:rPr>
              <a:t>S</a:t>
            </a:r>
            <a:r>
              <a:rPr lang="en-US" altLang="zh-CN" baseline="-25000" smtClean="0">
                <a:solidFill>
                  <a:srgbClr val="FF0066"/>
                </a:solidFill>
              </a:rPr>
              <a:t>0</a:t>
            </a:r>
            <a:r>
              <a:rPr lang="en-US" altLang="zh-CN" smtClean="0"/>
              <a:t>  (</a:t>
            </a:r>
            <a:r>
              <a:rPr lang="en-US" altLang="zh-CN" i="1" smtClean="0"/>
              <a:t>S</a:t>
            </a:r>
            <a:r>
              <a:rPr lang="en-US" altLang="zh-CN" baseline="-25000" smtClean="0"/>
              <a:t>n-1</a:t>
            </a:r>
            <a:r>
              <a:rPr lang="zh-CN" altLang="en-US" smtClean="0"/>
              <a:t>为符号位</a:t>
            </a:r>
            <a:r>
              <a:rPr lang="en-US" altLang="zh-CN" smtClean="0"/>
              <a:t>)</a:t>
            </a:r>
          </a:p>
          <a:p>
            <a:pPr lvl="1" eaLnBrk="1" hangingPunct="1"/>
            <a:endParaRPr lang="en-US" altLang="zh-CN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情况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：</a:t>
            </a:r>
            <a:r>
              <a:rPr lang="en-US" altLang="zh-CN" i="1" smtClean="0"/>
              <a:t>A</a:t>
            </a:r>
            <a:r>
              <a:rPr lang="zh-CN" altLang="en-US" smtClean="0"/>
              <a:t>和</a:t>
            </a:r>
            <a:r>
              <a:rPr lang="en-US" altLang="zh-CN" i="1" smtClean="0"/>
              <a:t>B</a:t>
            </a:r>
            <a:r>
              <a:rPr lang="zh-CN" altLang="en-US" smtClean="0"/>
              <a:t>异号，求和结果</a:t>
            </a:r>
            <a:r>
              <a:rPr lang="en-US" altLang="zh-CN" i="1" smtClean="0"/>
              <a:t>S</a:t>
            </a:r>
            <a:r>
              <a:rPr lang="zh-CN" altLang="en-US" smtClean="0"/>
              <a:t>的值一定正确</a:t>
            </a:r>
          </a:p>
          <a:p>
            <a:pPr lvl="1" eaLnBrk="1" hangingPunct="1"/>
            <a:r>
              <a:rPr lang="zh-CN" altLang="en-US" smtClean="0"/>
              <a:t>例： </a:t>
            </a:r>
          </a:p>
        </p:txBody>
      </p:sp>
      <p:graphicFrame>
        <p:nvGraphicFramePr>
          <p:cNvPr id="209011" name="Group 115"/>
          <p:cNvGraphicFramePr>
            <a:graphicFrameLocks noGrp="1"/>
          </p:cNvGraphicFramePr>
          <p:nvPr/>
        </p:nvGraphicFramePr>
        <p:xfrm>
          <a:off x="2627313" y="4724400"/>
          <a:ext cx="3384550" cy="1554378"/>
        </p:xfrm>
        <a:graphic>
          <a:graphicData uri="http://schemas.openxmlformats.org/drawingml/2006/table">
            <a:tbl>
              <a:tblPr/>
              <a:tblGrid>
                <a:gridCol w="649287"/>
                <a:gridCol w="1293813"/>
                <a:gridCol w="1441450"/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1101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A=-3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0110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B=+6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588" algn="l"/>
                        </a:tabLst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0011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588" algn="l"/>
                        </a:tabLst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S=3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19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情况</a:t>
            </a:r>
            <a:r>
              <a:rPr lang="en-US" altLang="zh-CN" smtClean="0">
                <a:latin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</a:rPr>
              <a:t>：</a:t>
            </a:r>
            <a:r>
              <a:rPr lang="en-US" altLang="zh-CN" i="1" smtClean="0"/>
              <a:t>A</a:t>
            </a:r>
            <a:r>
              <a:rPr lang="zh-CN" altLang="en-US" smtClean="0"/>
              <a:t>和</a:t>
            </a:r>
            <a:r>
              <a:rPr lang="en-US" altLang="zh-CN" i="1" smtClean="0"/>
              <a:t>B</a:t>
            </a:r>
            <a:r>
              <a:rPr lang="zh-CN" altLang="en-US" smtClean="0"/>
              <a:t>同号，求和结果</a:t>
            </a:r>
            <a:r>
              <a:rPr lang="en-US" altLang="zh-CN" i="1" smtClean="0"/>
              <a:t>S</a:t>
            </a:r>
            <a:r>
              <a:rPr lang="zh-CN" altLang="en-US" smtClean="0"/>
              <a:t>的值可能正确，也可能不正确。 </a:t>
            </a:r>
          </a:p>
          <a:p>
            <a:pPr lvl="1" eaLnBrk="1" hangingPunct="1"/>
            <a:r>
              <a:rPr lang="zh-CN" altLang="en-US" smtClean="0"/>
              <a:t>例：</a:t>
            </a:r>
          </a:p>
        </p:txBody>
      </p:sp>
      <p:graphicFrame>
        <p:nvGraphicFramePr>
          <p:cNvPr id="211997" name="Group 29"/>
          <p:cNvGraphicFramePr>
            <a:graphicFrameLocks noGrp="1"/>
          </p:cNvGraphicFramePr>
          <p:nvPr/>
        </p:nvGraphicFramePr>
        <p:xfrm>
          <a:off x="684213" y="2924175"/>
          <a:ext cx="3384550" cy="1554378"/>
        </p:xfrm>
        <a:graphic>
          <a:graphicData uri="http://schemas.openxmlformats.org/drawingml/2006/table">
            <a:tbl>
              <a:tblPr/>
              <a:tblGrid>
                <a:gridCol w="649287"/>
                <a:gridCol w="1293813"/>
                <a:gridCol w="1441450"/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1110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A=-2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1101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B=-3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588" algn="l"/>
                        </a:tabLst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1011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588" algn="l"/>
                        </a:tabLst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S=-5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2070" name="Group 102"/>
          <p:cNvGraphicFramePr>
            <a:graphicFrameLocks noGrp="1"/>
          </p:cNvGraphicFramePr>
          <p:nvPr/>
        </p:nvGraphicFramePr>
        <p:xfrm>
          <a:off x="5076825" y="2924175"/>
          <a:ext cx="3384550" cy="1585913"/>
        </p:xfrm>
        <a:graphic>
          <a:graphicData uri="http://schemas.openxmlformats.org/drawingml/2006/table">
            <a:tbl>
              <a:tblPr/>
              <a:tblGrid>
                <a:gridCol w="649288"/>
                <a:gridCol w="1293812"/>
                <a:gridCol w="1441450"/>
              </a:tblGrid>
              <a:tr h="518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T="45729" marB="4572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1010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A=-6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1001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B=-7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T="45729" marB="45729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588" algn="l"/>
                        </a:tabLst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0011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588" algn="l"/>
                        </a:tabLst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S=3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2071" name="Rectangle 103"/>
          <p:cNvSpPr>
            <a:spLocks noChangeArrowheads="1"/>
          </p:cNvSpPr>
          <p:nvPr/>
        </p:nvSpPr>
        <p:spPr bwMode="auto">
          <a:xfrm>
            <a:off x="1619250" y="4710113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结果正确</a:t>
            </a:r>
          </a:p>
        </p:txBody>
      </p:sp>
      <p:sp>
        <p:nvSpPr>
          <p:cNvPr id="212072" name="Rectangle 104"/>
          <p:cNvSpPr>
            <a:spLocks noChangeArrowheads="1"/>
          </p:cNvSpPr>
          <p:nvPr/>
        </p:nvSpPr>
        <p:spPr bwMode="auto">
          <a:xfrm>
            <a:off x="6084888" y="4703763"/>
            <a:ext cx="223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结果不正确</a:t>
            </a:r>
          </a:p>
        </p:txBody>
      </p:sp>
      <p:sp>
        <p:nvSpPr>
          <p:cNvPr id="212073" name="Rectangle 105"/>
          <p:cNvSpPr>
            <a:spLocks noChangeArrowheads="1"/>
          </p:cNvSpPr>
          <p:nvPr/>
        </p:nvSpPr>
        <p:spPr bwMode="auto">
          <a:xfrm>
            <a:off x="468313" y="5516563"/>
            <a:ext cx="8280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原因：</a:t>
            </a:r>
            <a:r>
              <a:rPr lang="en-US" altLang="zh-CN" sz="2800" b="1">
                <a:ea typeface="楷体_GB2312" pitchFamily="49" charset="-122"/>
              </a:rPr>
              <a:t>n</a:t>
            </a:r>
            <a:r>
              <a:rPr lang="zh-CN" altLang="en-US" sz="2800" b="1">
                <a:ea typeface="楷体_GB2312" pitchFamily="49" charset="-122"/>
              </a:rPr>
              <a:t>位二进制补码数的数值范围是</a:t>
            </a:r>
            <a:r>
              <a:rPr lang="en-US" altLang="zh-CN" sz="2800" b="1">
                <a:solidFill>
                  <a:srgbClr val="FF0066"/>
                </a:solidFill>
                <a:ea typeface="楷体_GB2312" pitchFamily="49" charset="-122"/>
              </a:rPr>
              <a:t>-2</a:t>
            </a:r>
            <a:r>
              <a:rPr lang="en-US" altLang="zh-CN" sz="2800" b="1" baseline="30000">
                <a:solidFill>
                  <a:srgbClr val="FF0066"/>
                </a:solidFill>
                <a:ea typeface="楷体_GB2312" pitchFamily="49" charset="-122"/>
              </a:rPr>
              <a:t>n-1</a:t>
            </a:r>
            <a:r>
              <a:rPr lang="en-US" altLang="zh-CN" sz="2800" b="1">
                <a:solidFill>
                  <a:srgbClr val="FF0066"/>
                </a:solidFill>
                <a:ea typeface="楷体_GB2312" pitchFamily="49" charset="-122"/>
              </a:rPr>
              <a:t>~2</a:t>
            </a:r>
            <a:r>
              <a:rPr lang="en-US" altLang="zh-CN" sz="2800" b="1" baseline="30000">
                <a:solidFill>
                  <a:srgbClr val="FF0066"/>
                </a:solidFill>
                <a:ea typeface="楷体_GB2312" pitchFamily="49" charset="-122"/>
              </a:rPr>
              <a:t>n-1</a:t>
            </a:r>
            <a:r>
              <a:rPr lang="en-US" altLang="zh-CN" sz="2800" b="1">
                <a:solidFill>
                  <a:srgbClr val="FF0066"/>
                </a:solidFill>
                <a:ea typeface="楷体_GB2312" pitchFamily="49" charset="-122"/>
              </a:rPr>
              <a:t>-1</a:t>
            </a:r>
            <a:r>
              <a:rPr lang="zh-CN" altLang="en-US" sz="2800" b="1">
                <a:ea typeface="楷体_GB2312" pitchFamily="49" charset="-122"/>
              </a:rPr>
              <a:t>，当和</a:t>
            </a:r>
            <a:r>
              <a:rPr lang="en-US" altLang="zh-CN" sz="2800" b="1">
                <a:ea typeface="楷体_GB2312" pitchFamily="49" charset="-122"/>
              </a:rPr>
              <a:t>S</a:t>
            </a:r>
            <a:r>
              <a:rPr lang="zh-CN" altLang="en-US" sz="2800" b="1">
                <a:ea typeface="楷体_GB2312" pitchFamily="49" charset="-122"/>
              </a:rPr>
              <a:t>的值超出此范围时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zh-CN" altLang="en-US" sz="2800" b="1">
                <a:ea typeface="楷体_GB2312" pitchFamily="49" charset="-122"/>
              </a:rPr>
              <a:t>即溢出</a:t>
            </a:r>
            <a:r>
              <a:rPr lang="en-US" altLang="zh-CN" sz="2800" b="1">
                <a:ea typeface="楷体_GB2312" pitchFamily="49" charset="-122"/>
              </a:rPr>
              <a:t>)</a:t>
            </a:r>
            <a:r>
              <a:rPr lang="zh-CN" altLang="en-US" sz="2800" b="1">
                <a:ea typeface="楷体_GB2312" pitchFamily="49" charset="-122"/>
              </a:rPr>
              <a:t>，结果一定不正确。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1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1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71" grpId="0"/>
      <p:bldP spid="212072" grpId="0"/>
      <p:bldP spid="21207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如何判断是否有溢出呢？</a:t>
            </a:r>
          </a:p>
          <a:p>
            <a:pPr lvl="1" eaLnBrk="1" hangingPunct="1"/>
            <a:r>
              <a:rPr lang="zh-CN" altLang="en-US" smtClean="0"/>
              <a:t>令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n</a:t>
            </a:r>
            <a:r>
              <a:rPr lang="en-US" altLang="zh-CN" baseline="-25000" smtClean="0"/>
              <a:t>-2</a:t>
            </a:r>
            <a:r>
              <a:rPr lang="zh-CN" altLang="en-US" smtClean="0"/>
              <a:t>表示符号位低一位向符号位的进位，</a:t>
            </a:r>
            <a:br>
              <a:rPr lang="zh-CN" altLang="en-US" smtClean="0"/>
            </a:br>
            <a:r>
              <a:rPr lang="en-US" altLang="zh-CN" i="1" smtClean="0"/>
              <a:t>C</a:t>
            </a:r>
            <a:r>
              <a:rPr lang="en-US" altLang="zh-CN" i="1" baseline="-25000" smtClean="0"/>
              <a:t>n</a:t>
            </a:r>
            <a:r>
              <a:rPr lang="en-US" altLang="zh-CN" baseline="-25000" smtClean="0"/>
              <a:t>-1</a:t>
            </a:r>
            <a:r>
              <a:rPr lang="zh-CN" altLang="en-US" smtClean="0"/>
              <a:t>表示符号位向符号位高一位的进位。</a:t>
            </a:r>
          </a:p>
          <a:p>
            <a:pPr lvl="1" eaLnBrk="1" hangingPunct="1"/>
            <a:endParaRPr lang="zh-CN" altLang="en-US" i="1" smtClean="0"/>
          </a:p>
          <a:p>
            <a:pPr lvl="1" eaLnBrk="1" hangingPunct="1"/>
            <a:r>
              <a:rPr lang="zh-CN" altLang="en-US" smtClean="0"/>
              <a:t>溢出标志</a:t>
            </a:r>
            <a:r>
              <a:rPr lang="en-US" altLang="zh-CN" smtClean="0"/>
              <a:t>OF</a:t>
            </a:r>
            <a:r>
              <a:rPr lang="zh-CN" altLang="en-US" smtClean="0"/>
              <a:t>定义为：</a:t>
            </a:r>
            <a:r>
              <a:rPr lang="en-US" altLang="zh-CN" smtClean="0">
                <a:solidFill>
                  <a:srgbClr val="FF0000"/>
                </a:solidFill>
              </a:rPr>
              <a:t>OF = 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en-US" altLang="zh-CN" i="1" baseline="-25000" smtClean="0">
                <a:solidFill>
                  <a:srgbClr val="FF0000"/>
                </a:solidFill>
              </a:rPr>
              <a:t>n</a:t>
            </a:r>
            <a:r>
              <a:rPr lang="en-US" altLang="zh-CN" baseline="-25000" smtClean="0">
                <a:solidFill>
                  <a:srgbClr val="FF0000"/>
                </a:solidFill>
              </a:rPr>
              <a:t>-2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en-US" altLang="zh-CN" i="1" baseline="-25000" smtClean="0">
                <a:solidFill>
                  <a:srgbClr val="FF0000"/>
                </a:solidFill>
              </a:rPr>
              <a:t>n</a:t>
            </a:r>
            <a:r>
              <a:rPr lang="en-US" altLang="zh-CN" baseline="-25000" smtClean="0">
                <a:solidFill>
                  <a:srgbClr val="FF0000"/>
                </a:solidFill>
              </a:rPr>
              <a:t>-1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如果：</a:t>
            </a:r>
          </a:p>
          <a:p>
            <a:pPr lvl="1" eaLnBrk="1" hangingPunct="1"/>
            <a:r>
              <a:rPr lang="zh-CN" altLang="en-US" smtClean="0"/>
              <a:t>①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n</a:t>
            </a:r>
            <a:r>
              <a:rPr lang="en-US" altLang="zh-CN" baseline="-25000" smtClean="0"/>
              <a:t>-2</a:t>
            </a:r>
            <a:r>
              <a:rPr lang="en-US" altLang="zh-CN" smtClean="0">
                <a:sym typeface="Symbol" pitchFamily="18" charset="2"/>
              </a:rPr>
              <a:t>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n-1</a:t>
            </a:r>
            <a:r>
              <a:rPr lang="en-US" altLang="zh-CN" smtClean="0"/>
              <a:t>=(00)</a:t>
            </a:r>
            <a:r>
              <a:rPr lang="zh-CN" altLang="en-US" smtClean="0"/>
              <a:t>或</a:t>
            </a:r>
            <a:r>
              <a:rPr lang="en-US" altLang="zh-CN" smtClean="0"/>
              <a:t>(11)</a:t>
            </a:r>
            <a:r>
              <a:rPr lang="zh-CN" altLang="en-US" smtClean="0"/>
              <a:t>，</a:t>
            </a:r>
            <a:r>
              <a:rPr lang="en-US" altLang="zh-CN" smtClean="0"/>
              <a:t>OF = 0</a:t>
            </a:r>
            <a:r>
              <a:rPr lang="zh-CN" altLang="en-US" smtClean="0"/>
              <a:t>，表示无溢出；</a:t>
            </a:r>
          </a:p>
          <a:p>
            <a:pPr lvl="1" eaLnBrk="1" hangingPunct="1"/>
            <a:r>
              <a:rPr lang="zh-CN" altLang="en-US" smtClean="0"/>
              <a:t>②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n-2</a:t>
            </a:r>
            <a:r>
              <a:rPr lang="en-US" altLang="zh-CN" smtClean="0">
                <a:sym typeface="Symbol" pitchFamily="18" charset="2"/>
              </a:rPr>
              <a:t>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n-1</a:t>
            </a:r>
            <a:r>
              <a:rPr lang="en-US" altLang="zh-CN" smtClean="0"/>
              <a:t>=(01)</a:t>
            </a:r>
            <a:r>
              <a:rPr lang="zh-CN" altLang="en-US" smtClean="0"/>
              <a:t>或</a:t>
            </a:r>
            <a:r>
              <a:rPr lang="en-US" altLang="zh-CN" smtClean="0"/>
              <a:t>(10)</a:t>
            </a:r>
            <a:r>
              <a:rPr lang="zh-CN" altLang="en-US" smtClean="0"/>
              <a:t>，</a:t>
            </a:r>
            <a:r>
              <a:rPr lang="en-US" altLang="zh-CN" smtClean="0"/>
              <a:t>OF = 1</a:t>
            </a:r>
            <a:r>
              <a:rPr lang="zh-CN" altLang="en-US" smtClean="0"/>
              <a:t>，表示有溢出。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630238"/>
            <a:ext cx="8540750" cy="1862137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zh-CN" altLang="en-US" smtClean="0"/>
              <a:t>对溢出的处理方法：</a:t>
            </a:r>
          </a:p>
          <a:p>
            <a:pPr lvl="1" eaLnBrk="1" hangingPunct="1">
              <a:buFont typeface="Wingdings" pitchFamily="2" charset="2"/>
              <a:buChar char=""/>
            </a:pPr>
            <a:r>
              <a:rPr lang="zh-CN" altLang="en-US" smtClean="0"/>
              <a:t>当产生溢出时，如果和的位数可以扩展，即扩大了和的数值范围，则结果是正确的。</a:t>
            </a:r>
          </a:p>
        </p:txBody>
      </p:sp>
      <p:pic>
        <p:nvPicPr>
          <p:cNvPr id="218116" name="Picture 4" descr="2-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08275"/>
            <a:ext cx="7740650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133350" y="2852738"/>
            <a:ext cx="550863" cy="1382712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逻</a:t>
            </a:r>
          </a:p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辑</a:t>
            </a:r>
          </a:p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图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971550" y="5949950"/>
            <a:ext cx="7127875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eaLnBrk="1" hangingPunct="1"/>
            <a:r>
              <a:rPr lang="en-US" altLang="zh-CN" sz="2800" b="1"/>
              <a:t>1010+1001=</a:t>
            </a:r>
            <a:r>
              <a:rPr lang="en-US" altLang="zh-CN" sz="2800" b="1">
                <a:solidFill>
                  <a:srgbClr val="FF0066"/>
                </a:solidFill>
              </a:rPr>
              <a:t>1 0011</a:t>
            </a:r>
            <a:r>
              <a:rPr lang="en-US" altLang="zh-CN" sz="2800" b="1"/>
              <a:t>	</a:t>
            </a:r>
            <a:r>
              <a:rPr lang="zh-CN" altLang="en-US" sz="2800" b="1"/>
              <a:t>即 </a:t>
            </a:r>
            <a:r>
              <a:rPr lang="en-US" altLang="zh-CN" sz="2800" b="1"/>
              <a:t>- 6 - 7 = -13</a:t>
            </a:r>
            <a:endParaRPr lang="en-US" altLang="zh-CN" sz="2800"/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2627313" y="2149475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4067175" y="2133600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8121" name="Text Box 9"/>
          <p:cNvSpPr txBox="1">
            <a:spLocks noChangeArrowheads="1"/>
          </p:cNvSpPr>
          <p:nvPr/>
        </p:nvSpPr>
        <p:spPr bwMode="auto">
          <a:xfrm>
            <a:off x="5508625" y="2149475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8122" name="Text Box 10"/>
          <p:cNvSpPr txBox="1">
            <a:spLocks noChangeArrowheads="1"/>
          </p:cNvSpPr>
          <p:nvPr/>
        </p:nvSpPr>
        <p:spPr bwMode="auto">
          <a:xfrm>
            <a:off x="6948488" y="2133600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3130550" y="2149475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4570413" y="2133600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011863" y="2149475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>
            <a:off x="7451725" y="2133600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8127" name="Text Box 15"/>
          <p:cNvSpPr txBox="1">
            <a:spLocks noChangeArrowheads="1"/>
          </p:cNvSpPr>
          <p:nvPr/>
        </p:nvSpPr>
        <p:spPr bwMode="auto">
          <a:xfrm>
            <a:off x="2843213" y="4884738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8128" name="Text Box 16"/>
          <p:cNvSpPr txBox="1">
            <a:spLocks noChangeArrowheads="1"/>
          </p:cNvSpPr>
          <p:nvPr/>
        </p:nvSpPr>
        <p:spPr bwMode="auto">
          <a:xfrm>
            <a:off x="4283075" y="4868863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8129" name="Text Box 17"/>
          <p:cNvSpPr txBox="1">
            <a:spLocks noChangeArrowheads="1"/>
          </p:cNvSpPr>
          <p:nvPr/>
        </p:nvSpPr>
        <p:spPr bwMode="auto">
          <a:xfrm>
            <a:off x="5724525" y="4884738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8130" name="Text Box 18"/>
          <p:cNvSpPr txBox="1">
            <a:spLocks noChangeArrowheads="1"/>
          </p:cNvSpPr>
          <p:nvPr/>
        </p:nvSpPr>
        <p:spPr bwMode="auto">
          <a:xfrm>
            <a:off x="7164388" y="4868863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8131" name="Text Box 19"/>
          <p:cNvSpPr txBox="1">
            <a:spLocks noChangeArrowheads="1"/>
          </p:cNvSpPr>
          <p:nvPr/>
        </p:nvSpPr>
        <p:spPr bwMode="auto">
          <a:xfrm>
            <a:off x="1476375" y="2924175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8132" name="Text Box 20"/>
          <p:cNvSpPr txBox="1">
            <a:spLocks noChangeArrowheads="1"/>
          </p:cNvSpPr>
          <p:nvPr/>
        </p:nvSpPr>
        <p:spPr bwMode="auto">
          <a:xfrm>
            <a:off x="3563938" y="2924175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8133" name="Text Box 21"/>
          <p:cNvSpPr txBox="1">
            <a:spLocks noChangeArrowheads="1"/>
          </p:cNvSpPr>
          <p:nvPr/>
        </p:nvSpPr>
        <p:spPr bwMode="auto">
          <a:xfrm>
            <a:off x="611188" y="4652963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8136" name="Text Box 24"/>
          <p:cNvSpPr txBox="1">
            <a:spLocks noChangeArrowheads="1"/>
          </p:cNvSpPr>
          <p:nvPr/>
        </p:nvSpPr>
        <p:spPr bwMode="auto">
          <a:xfrm>
            <a:off x="1547813" y="5229225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8137" name="Text Box 25"/>
          <p:cNvSpPr txBox="1">
            <a:spLocks noChangeArrowheads="1"/>
          </p:cNvSpPr>
          <p:nvPr/>
        </p:nvSpPr>
        <p:spPr bwMode="auto">
          <a:xfrm>
            <a:off x="2627313" y="2149475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18138" name="Text Box 26"/>
          <p:cNvSpPr txBox="1">
            <a:spLocks noChangeArrowheads="1"/>
          </p:cNvSpPr>
          <p:nvPr/>
        </p:nvSpPr>
        <p:spPr bwMode="auto">
          <a:xfrm>
            <a:off x="4067175" y="2133600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18139" name="Text Box 27"/>
          <p:cNvSpPr txBox="1">
            <a:spLocks noChangeArrowheads="1"/>
          </p:cNvSpPr>
          <p:nvPr/>
        </p:nvSpPr>
        <p:spPr bwMode="auto">
          <a:xfrm>
            <a:off x="5508625" y="2149475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8140" name="Text Box 28"/>
          <p:cNvSpPr txBox="1">
            <a:spLocks noChangeArrowheads="1"/>
          </p:cNvSpPr>
          <p:nvPr/>
        </p:nvSpPr>
        <p:spPr bwMode="auto">
          <a:xfrm>
            <a:off x="6948488" y="2133600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8141" name="Text Box 29"/>
          <p:cNvSpPr txBox="1">
            <a:spLocks noChangeArrowheads="1"/>
          </p:cNvSpPr>
          <p:nvPr/>
        </p:nvSpPr>
        <p:spPr bwMode="auto">
          <a:xfrm>
            <a:off x="3130550" y="2149475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8142" name="Text Box 30"/>
          <p:cNvSpPr txBox="1">
            <a:spLocks noChangeArrowheads="1"/>
          </p:cNvSpPr>
          <p:nvPr/>
        </p:nvSpPr>
        <p:spPr bwMode="auto">
          <a:xfrm>
            <a:off x="4570413" y="2133600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18143" name="Text Box 31"/>
          <p:cNvSpPr txBox="1">
            <a:spLocks noChangeArrowheads="1"/>
          </p:cNvSpPr>
          <p:nvPr/>
        </p:nvSpPr>
        <p:spPr bwMode="auto">
          <a:xfrm>
            <a:off x="6011863" y="2149475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8144" name="Text Box 32"/>
          <p:cNvSpPr txBox="1">
            <a:spLocks noChangeArrowheads="1"/>
          </p:cNvSpPr>
          <p:nvPr/>
        </p:nvSpPr>
        <p:spPr bwMode="auto">
          <a:xfrm>
            <a:off x="7451725" y="2133600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18145" name="Text Box 33"/>
          <p:cNvSpPr txBox="1">
            <a:spLocks noChangeArrowheads="1"/>
          </p:cNvSpPr>
          <p:nvPr/>
        </p:nvSpPr>
        <p:spPr bwMode="auto">
          <a:xfrm>
            <a:off x="2843213" y="4884738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8146" name="Text Box 34"/>
          <p:cNvSpPr txBox="1">
            <a:spLocks noChangeArrowheads="1"/>
          </p:cNvSpPr>
          <p:nvPr/>
        </p:nvSpPr>
        <p:spPr bwMode="auto">
          <a:xfrm>
            <a:off x="4283075" y="4868863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8147" name="Text Box 35"/>
          <p:cNvSpPr txBox="1">
            <a:spLocks noChangeArrowheads="1"/>
          </p:cNvSpPr>
          <p:nvPr/>
        </p:nvSpPr>
        <p:spPr bwMode="auto">
          <a:xfrm>
            <a:off x="5724525" y="4884738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8148" name="Text Box 36"/>
          <p:cNvSpPr txBox="1">
            <a:spLocks noChangeArrowheads="1"/>
          </p:cNvSpPr>
          <p:nvPr/>
        </p:nvSpPr>
        <p:spPr bwMode="auto">
          <a:xfrm>
            <a:off x="7164388" y="4868863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18149" name="Text Box 37"/>
          <p:cNvSpPr txBox="1">
            <a:spLocks noChangeArrowheads="1"/>
          </p:cNvSpPr>
          <p:nvPr/>
        </p:nvSpPr>
        <p:spPr bwMode="auto">
          <a:xfrm>
            <a:off x="1476375" y="2924175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18150" name="Text Box 38"/>
          <p:cNvSpPr txBox="1">
            <a:spLocks noChangeArrowheads="1"/>
          </p:cNvSpPr>
          <p:nvPr/>
        </p:nvSpPr>
        <p:spPr bwMode="auto">
          <a:xfrm>
            <a:off x="3563938" y="2924175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18151" name="Text Box 39"/>
          <p:cNvSpPr txBox="1">
            <a:spLocks noChangeArrowheads="1"/>
          </p:cNvSpPr>
          <p:nvPr/>
        </p:nvSpPr>
        <p:spPr bwMode="auto">
          <a:xfrm>
            <a:off x="611188" y="4652963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8152" name="Text Box 40"/>
          <p:cNvSpPr txBox="1">
            <a:spLocks noChangeArrowheads="1"/>
          </p:cNvSpPr>
          <p:nvPr/>
        </p:nvSpPr>
        <p:spPr bwMode="auto">
          <a:xfrm>
            <a:off x="1547813" y="5229225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8154" name="Text Box 42"/>
          <p:cNvSpPr txBox="1">
            <a:spLocks noChangeArrowheads="1"/>
          </p:cNvSpPr>
          <p:nvPr/>
        </p:nvSpPr>
        <p:spPr bwMode="auto">
          <a:xfrm>
            <a:off x="971550" y="5949950"/>
            <a:ext cx="7127875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eaLnBrk="1" hangingPunct="1"/>
            <a:r>
              <a:rPr lang="en-US" altLang="zh-CN" sz="2800" b="1"/>
              <a:t>1100+0101=</a:t>
            </a:r>
            <a:r>
              <a:rPr lang="en-US" altLang="zh-CN" sz="2800" b="1">
                <a:solidFill>
                  <a:srgbClr val="FF0066"/>
                </a:solidFill>
              </a:rPr>
              <a:t>0 0001</a:t>
            </a:r>
            <a:r>
              <a:rPr lang="en-US" altLang="zh-CN" sz="2800" b="1"/>
              <a:t>	</a:t>
            </a:r>
            <a:r>
              <a:rPr lang="zh-CN" altLang="en-US" sz="2800" b="1"/>
              <a:t>即 </a:t>
            </a:r>
            <a:r>
              <a:rPr lang="en-US" altLang="zh-CN" sz="2800" b="1"/>
              <a:t>- 4 + 5 = 1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1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1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1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21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21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21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21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21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1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1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1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1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1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1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1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1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000"/>
                                        <p:tgtEl>
                                          <p:spTgt spid="21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21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1000"/>
                                        <p:tgtEl>
                                          <p:spTgt spid="21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1000"/>
                                        <p:tgtEl>
                                          <p:spTgt spid="21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000"/>
                                        <p:tgtEl>
                                          <p:spTgt spid="21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21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000"/>
                                        <p:tgtEl>
                                          <p:spTgt spid="21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000"/>
                                        <p:tgtEl>
                                          <p:spTgt spid="21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21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 autoUpdateAnimBg="0"/>
      <p:bldP spid="218118" grpId="0" animBg="1"/>
      <p:bldP spid="218118" grpId="1" animBg="1"/>
      <p:bldP spid="218119" grpId="0" animBg="1"/>
      <p:bldP spid="218120" grpId="0" animBg="1"/>
      <p:bldP spid="218121" grpId="0" animBg="1"/>
      <p:bldP spid="218122" grpId="0" animBg="1"/>
      <p:bldP spid="218123" grpId="0" animBg="1"/>
      <p:bldP spid="218124" grpId="0" animBg="1"/>
      <p:bldP spid="218125" grpId="0" animBg="1"/>
      <p:bldP spid="218126" grpId="0" animBg="1"/>
      <p:bldP spid="218127" grpId="0" animBg="1"/>
      <p:bldP spid="218128" grpId="0" animBg="1"/>
      <p:bldP spid="218129" grpId="0" animBg="1"/>
      <p:bldP spid="218130" grpId="0" animBg="1"/>
      <p:bldP spid="218131" grpId="0" animBg="1"/>
      <p:bldP spid="218132" grpId="0" animBg="1"/>
      <p:bldP spid="218133" grpId="0" animBg="1"/>
      <p:bldP spid="218136" grpId="0" animBg="1"/>
      <p:bldP spid="218137" grpId="0" animBg="1"/>
      <p:bldP spid="218138" grpId="0" animBg="1"/>
      <p:bldP spid="218139" grpId="0" animBg="1"/>
      <p:bldP spid="218140" grpId="0" animBg="1"/>
      <p:bldP spid="218141" grpId="0" animBg="1"/>
      <p:bldP spid="218142" grpId="0" animBg="1"/>
      <p:bldP spid="218143" grpId="0" animBg="1"/>
      <p:bldP spid="218144" grpId="0" animBg="1"/>
      <p:bldP spid="218145" grpId="0" animBg="1"/>
      <p:bldP spid="218146" grpId="0" animBg="1"/>
      <p:bldP spid="218147" grpId="0" animBg="1"/>
      <p:bldP spid="218148" grpId="0" animBg="1"/>
      <p:bldP spid="218149" grpId="0" animBg="1"/>
      <p:bldP spid="218150" grpId="0" animBg="1"/>
      <p:bldP spid="218151" grpId="0" animBg="1"/>
      <p:bldP spid="218152" grpId="0" animBg="1"/>
      <p:bldP spid="21815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49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620713"/>
            <a:ext cx="9144000" cy="2087562"/>
          </a:xfrm>
        </p:spPr>
        <p:txBody>
          <a:bodyPr/>
          <a:lstStyle/>
          <a:p>
            <a:pPr eaLnBrk="1" hangingPunct="1"/>
            <a:r>
              <a:rPr lang="zh-CN" altLang="en-US" smtClean="0"/>
              <a:t>对溢出的处理方法：</a:t>
            </a:r>
          </a:p>
          <a:p>
            <a:pPr lvl="1" eaLnBrk="1" hangingPunct="1"/>
            <a:r>
              <a:rPr lang="zh-CN" altLang="en-US" smtClean="0"/>
              <a:t>如果和的位数不能扩展，运算结果一定是不正确的。常用的处理方法有： </a:t>
            </a:r>
          </a:p>
          <a:p>
            <a:pPr lvl="1" eaLnBrk="1" hangingPunct="1"/>
            <a:r>
              <a:rPr lang="zh-CN" altLang="en-US" smtClean="0"/>
              <a:t>① 饱和法：计算结果在最大值</a:t>
            </a:r>
            <a:r>
              <a:rPr lang="en-US" altLang="zh-CN" smtClean="0"/>
              <a:t>(2</a:t>
            </a:r>
            <a:r>
              <a:rPr lang="en-US" altLang="zh-CN" i="1" baseline="30000" smtClean="0"/>
              <a:t>n</a:t>
            </a:r>
            <a:r>
              <a:rPr lang="en-US" altLang="zh-CN" baseline="30000" smtClean="0"/>
              <a:t>-1</a:t>
            </a:r>
            <a:r>
              <a:rPr lang="en-US" altLang="zh-CN" smtClean="0"/>
              <a:t>-1)</a:t>
            </a:r>
            <a:r>
              <a:rPr lang="zh-CN" altLang="en-US" smtClean="0"/>
              <a:t>或最小值</a:t>
            </a:r>
            <a:r>
              <a:rPr lang="en-US" altLang="zh-CN" smtClean="0"/>
              <a:t>(-2</a:t>
            </a:r>
            <a:r>
              <a:rPr lang="en-US" altLang="zh-CN" i="1" baseline="30000" smtClean="0"/>
              <a:t>n</a:t>
            </a:r>
            <a:r>
              <a:rPr lang="en-US" altLang="zh-CN" baseline="30000" smtClean="0"/>
              <a:t>-1</a:t>
            </a:r>
            <a:r>
              <a:rPr lang="en-US" altLang="zh-CN" smtClean="0"/>
              <a:t>) </a:t>
            </a:r>
          </a:p>
        </p:txBody>
      </p:sp>
      <p:pic>
        <p:nvPicPr>
          <p:cNvPr id="219140" name="Picture 4" descr="2-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68638"/>
            <a:ext cx="7416800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133350" y="2852738"/>
            <a:ext cx="550863" cy="1382712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逻</a:t>
            </a:r>
          </a:p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辑</a:t>
            </a:r>
          </a:p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图</a:t>
            </a:r>
          </a:p>
        </p:txBody>
      </p:sp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2627313" y="2581275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4067175" y="2565400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9144" name="Text Box 8"/>
          <p:cNvSpPr txBox="1">
            <a:spLocks noChangeArrowheads="1"/>
          </p:cNvSpPr>
          <p:nvPr/>
        </p:nvSpPr>
        <p:spPr bwMode="auto">
          <a:xfrm>
            <a:off x="5437188" y="2581275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9145" name="Text Box 9"/>
          <p:cNvSpPr txBox="1">
            <a:spLocks noChangeArrowheads="1"/>
          </p:cNvSpPr>
          <p:nvPr/>
        </p:nvSpPr>
        <p:spPr bwMode="auto">
          <a:xfrm>
            <a:off x="6804025" y="2565400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9146" name="Text Box 10"/>
          <p:cNvSpPr txBox="1">
            <a:spLocks noChangeArrowheads="1"/>
          </p:cNvSpPr>
          <p:nvPr/>
        </p:nvSpPr>
        <p:spPr bwMode="auto">
          <a:xfrm>
            <a:off x="3130550" y="2581275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9147" name="Text Box 11"/>
          <p:cNvSpPr txBox="1">
            <a:spLocks noChangeArrowheads="1"/>
          </p:cNvSpPr>
          <p:nvPr/>
        </p:nvSpPr>
        <p:spPr bwMode="auto">
          <a:xfrm>
            <a:off x="4570413" y="2565400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9148" name="Text Box 12"/>
          <p:cNvSpPr txBox="1">
            <a:spLocks noChangeArrowheads="1"/>
          </p:cNvSpPr>
          <p:nvPr/>
        </p:nvSpPr>
        <p:spPr bwMode="auto">
          <a:xfrm>
            <a:off x="5940425" y="2581275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9149" name="Text Box 13"/>
          <p:cNvSpPr txBox="1">
            <a:spLocks noChangeArrowheads="1"/>
          </p:cNvSpPr>
          <p:nvPr/>
        </p:nvSpPr>
        <p:spPr bwMode="auto">
          <a:xfrm>
            <a:off x="7307263" y="2565400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9150" name="Text Box 14"/>
          <p:cNvSpPr txBox="1">
            <a:spLocks noChangeArrowheads="1"/>
          </p:cNvSpPr>
          <p:nvPr/>
        </p:nvSpPr>
        <p:spPr bwMode="auto">
          <a:xfrm>
            <a:off x="3132138" y="4237038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9151" name="Text Box 15"/>
          <p:cNvSpPr txBox="1">
            <a:spLocks noChangeArrowheads="1"/>
          </p:cNvSpPr>
          <p:nvPr/>
        </p:nvSpPr>
        <p:spPr bwMode="auto">
          <a:xfrm>
            <a:off x="4498975" y="4221163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9152" name="Text Box 16"/>
          <p:cNvSpPr txBox="1">
            <a:spLocks noChangeArrowheads="1"/>
          </p:cNvSpPr>
          <p:nvPr/>
        </p:nvSpPr>
        <p:spPr bwMode="auto">
          <a:xfrm>
            <a:off x="5867400" y="4237038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9153" name="Text Box 17"/>
          <p:cNvSpPr txBox="1">
            <a:spLocks noChangeArrowheads="1"/>
          </p:cNvSpPr>
          <p:nvPr/>
        </p:nvSpPr>
        <p:spPr bwMode="auto">
          <a:xfrm>
            <a:off x="7235825" y="4221163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9154" name="Text Box 18"/>
          <p:cNvSpPr txBox="1">
            <a:spLocks noChangeArrowheads="1"/>
          </p:cNvSpPr>
          <p:nvPr/>
        </p:nvSpPr>
        <p:spPr bwMode="auto">
          <a:xfrm>
            <a:off x="1476375" y="3355975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9155" name="Text Box 19"/>
          <p:cNvSpPr txBox="1">
            <a:spLocks noChangeArrowheads="1"/>
          </p:cNvSpPr>
          <p:nvPr/>
        </p:nvSpPr>
        <p:spPr bwMode="auto">
          <a:xfrm>
            <a:off x="3563938" y="3355975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9156" name="Text Box 20"/>
          <p:cNvSpPr txBox="1">
            <a:spLocks noChangeArrowheads="1"/>
          </p:cNvSpPr>
          <p:nvPr/>
        </p:nvSpPr>
        <p:spPr bwMode="auto">
          <a:xfrm>
            <a:off x="611188" y="5084763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9158" name="Text Box 22"/>
          <p:cNvSpPr txBox="1">
            <a:spLocks noChangeArrowheads="1"/>
          </p:cNvSpPr>
          <p:nvPr/>
        </p:nvSpPr>
        <p:spPr bwMode="auto">
          <a:xfrm>
            <a:off x="2627313" y="2581275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19159" name="Text Box 23"/>
          <p:cNvSpPr txBox="1">
            <a:spLocks noChangeArrowheads="1"/>
          </p:cNvSpPr>
          <p:nvPr/>
        </p:nvSpPr>
        <p:spPr bwMode="auto">
          <a:xfrm>
            <a:off x="4067175" y="2565400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19160" name="Text Box 24"/>
          <p:cNvSpPr txBox="1">
            <a:spLocks noChangeArrowheads="1"/>
          </p:cNvSpPr>
          <p:nvPr/>
        </p:nvSpPr>
        <p:spPr bwMode="auto">
          <a:xfrm>
            <a:off x="5437188" y="2581275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9161" name="Text Box 25"/>
          <p:cNvSpPr txBox="1">
            <a:spLocks noChangeArrowheads="1"/>
          </p:cNvSpPr>
          <p:nvPr/>
        </p:nvSpPr>
        <p:spPr bwMode="auto">
          <a:xfrm>
            <a:off x="6804025" y="2565400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9162" name="Text Box 26"/>
          <p:cNvSpPr txBox="1">
            <a:spLocks noChangeArrowheads="1"/>
          </p:cNvSpPr>
          <p:nvPr/>
        </p:nvSpPr>
        <p:spPr bwMode="auto">
          <a:xfrm>
            <a:off x="3130550" y="2581275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9163" name="Text Box 27"/>
          <p:cNvSpPr txBox="1">
            <a:spLocks noChangeArrowheads="1"/>
          </p:cNvSpPr>
          <p:nvPr/>
        </p:nvSpPr>
        <p:spPr bwMode="auto">
          <a:xfrm>
            <a:off x="4570413" y="2565400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19164" name="Text Box 28"/>
          <p:cNvSpPr txBox="1">
            <a:spLocks noChangeArrowheads="1"/>
          </p:cNvSpPr>
          <p:nvPr/>
        </p:nvSpPr>
        <p:spPr bwMode="auto">
          <a:xfrm>
            <a:off x="5940425" y="2581275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9165" name="Text Box 29"/>
          <p:cNvSpPr txBox="1">
            <a:spLocks noChangeArrowheads="1"/>
          </p:cNvSpPr>
          <p:nvPr/>
        </p:nvSpPr>
        <p:spPr bwMode="auto">
          <a:xfrm>
            <a:off x="7307263" y="2565400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19166" name="Text Box 30"/>
          <p:cNvSpPr txBox="1">
            <a:spLocks noChangeArrowheads="1"/>
          </p:cNvSpPr>
          <p:nvPr/>
        </p:nvSpPr>
        <p:spPr bwMode="auto">
          <a:xfrm>
            <a:off x="3132138" y="4237038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9167" name="Text Box 31"/>
          <p:cNvSpPr txBox="1">
            <a:spLocks noChangeArrowheads="1"/>
          </p:cNvSpPr>
          <p:nvPr/>
        </p:nvSpPr>
        <p:spPr bwMode="auto">
          <a:xfrm>
            <a:off x="4498975" y="4221163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9168" name="Text Box 32"/>
          <p:cNvSpPr txBox="1">
            <a:spLocks noChangeArrowheads="1"/>
          </p:cNvSpPr>
          <p:nvPr/>
        </p:nvSpPr>
        <p:spPr bwMode="auto">
          <a:xfrm>
            <a:off x="5867400" y="4237038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9169" name="Text Box 33"/>
          <p:cNvSpPr txBox="1">
            <a:spLocks noChangeArrowheads="1"/>
          </p:cNvSpPr>
          <p:nvPr/>
        </p:nvSpPr>
        <p:spPr bwMode="auto">
          <a:xfrm>
            <a:off x="7235825" y="4221163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19170" name="Text Box 34"/>
          <p:cNvSpPr txBox="1">
            <a:spLocks noChangeArrowheads="1"/>
          </p:cNvSpPr>
          <p:nvPr/>
        </p:nvSpPr>
        <p:spPr bwMode="auto">
          <a:xfrm>
            <a:off x="1476375" y="3355975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19171" name="Text Box 35"/>
          <p:cNvSpPr txBox="1">
            <a:spLocks noChangeArrowheads="1"/>
          </p:cNvSpPr>
          <p:nvPr/>
        </p:nvSpPr>
        <p:spPr bwMode="auto">
          <a:xfrm>
            <a:off x="3563938" y="3355975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19172" name="Text Box 36"/>
          <p:cNvSpPr txBox="1">
            <a:spLocks noChangeArrowheads="1"/>
          </p:cNvSpPr>
          <p:nvPr/>
        </p:nvSpPr>
        <p:spPr bwMode="auto">
          <a:xfrm>
            <a:off x="611188" y="5084763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9174" name="Text Box 38"/>
          <p:cNvSpPr txBox="1">
            <a:spLocks noChangeArrowheads="1"/>
          </p:cNvSpPr>
          <p:nvPr/>
        </p:nvSpPr>
        <p:spPr bwMode="auto">
          <a:xfrm>
            <a:off x="2628900" y="6130925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9175" name="Text Box 39"/>
          <p:cNvSpPr txBox="1">
            <a:spLocks noChangeArrowheads="1"/>
          </p:cNvSpPr>
          <p:nvPr/>
        </p:nvSpPr>
        <p:spPr bwMode="auto">
          <a:xfrm>
            <a:off x="3995738" y="6115050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9176" name="Text Box 40"/>
          <p:cNvSpPr txBox="1">
            <a:spLocks noChangeArrowheads="1"/>
          </p:cNvSpPr>
          <p:nvPr/>
        </p:nvSpPr>
        <p:spPr bwMode="auto">
          <a:xfrm>
            <a:off x="5364163" y="6130925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9177" name="Text Box 41"/>
          <p:cNvSpPr txBox="1">
            <a:spLocks noChangeArrowheads="1"/>
          </p:cNvSpPr>
          <p:nvPr/>
        </p:nvSpPr>
        <p:spPr bwMode="auto">
          <a:xfrm>
            <a:off x="6732588" y="6115050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9178" name="Text Box 42"/>
          <p:cNvSpPr txBox="1">
            <a:spLocks noChangeArrowheads="1"/>
          </p:cNvSpPr>
          <p:nvPr/>
        </p:nvSpPr>
        <p:spPr bwMode="auto">
          <a:xfrm>
            <a:off x="2628900" y="6130925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9179" name="Text Box 43"/>
          <p:cNvSpPr txBox="1">
            <a:spLocks noChangeArrowheads="1"/>
          </p:cNvSpPr>
          <p:nvPr/>
        </p:nvSpPr>
        <p:spPr bwMode="auto">
          <a:xfrm>
            <a:off x="3995738" y="6115050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9180" name="Text Box 44"/>
          <p:cNvSpPr txBox="1">
            <a:spLocks noChangeArrowheads="1"/>
          </p:cNvSpPr>
          <p:nvPr/>
        </p:nvSpPr>
        <p:spPr bwMode="auto">
          <a:xfrm>
            <a:off x="5364163" y="6130925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9181" name="Text Box 45"/>
          <p:cNvSpPr txBox="1">
            <a:spLocks noChangeArrowheads="1"/>
          </p:cNvSpPr>
          <p:nvPr/>
        </p:nvSpPr>
        <p:spPr bwMode="auto">
          <a:xfrm>
            <a:off x="6732588" y="6115050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21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21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1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1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1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21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21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21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2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21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21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1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1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1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1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1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1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1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1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1000"/>
                                        <p:tgtEl>
                                          <p:spTgt spid="21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1000"/>
                                        <p:tgtEl>
                                          <p:spTgt spid="21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000"/>
                                        <p:tgtEl>
                                          <p:spTgt spid="21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2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000"/>
                                        <p:tgtEl>
                                          <p:spTgt spid="21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1000"/>
                                        <p:tgtEl>
                                          <p:spTgt spid="2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1000"/>
                                        <p:tgtEl>
                                          <p:spTgt spid="2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1000"/>
                                        <p:tgtEl>
                                          <p:spTgt spid="21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1000"/>
                                        <p:tgtEl>
                                          <p:spTgt spid="21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1000"/>
                                        <p:tgtEl>
                                          <p:spTgt spid="21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1000"/>
                                        <p:tgtEl>
                                          <p:spTgt spid="21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1" grpId="0" animBg="1" autoUpdateAnimBg="0"/>
      <p:bldP spid="219142" grpId="0" animBg="1"/>
      <p:bldP spid="219143" grpId="0" animBg="1"/>
      <p:bldP spid="219144" grpId="0" animBg="1"/>
      <p:bldP spid="219145" grpId="0" animBg="1"/>
      <p:bldP spid="219146" grpId="0" animBg="1"/>
      <p:bldP spid="219147" grpId="0" animBg="1"/>
      <p:bldP spid="219148" grpId="0" animBg="1"/>
      <p:bldP spid="219149" grpId="0" animBg="1"/>
      <p:bldP spid="219150" grpId="0" animBg="1"/>
      <p:bldP spid="219151" grpId="0" animBg="1"/>
      <p:bldP spid="219152" grpId="0" animBg="1"/>
      <p:bldP spid="219153" grpId="0" animBg="1"/>
      <p:bldP spid="219154" grpId="0" animBg="1"/>
      <p:bldP spid="219155" grpId="0" animBg="1"/>
      <p:bldP spid="219156" grpId="0" animBg="1"/>
      <p:bldP spid="219158" grpId="0" animBg="1"/>
      <p:bldP spid="219159" grpId="0" animBg="1"/>
      <p:bldP spid="219160" grpId="0" animBg="1"/>
      <p:bldP spid="219161" grpId="0" animBg="1"/>
      <p:bldP spid="219162" grpId="0" animBg="1"/>
      <p:bldP spid="219163" grpId="0" animBg="1"/>
      <p:bldP spid="219164" grpId="0" animBg="1"/>
      <p:bldP spid="219165" grpId="0" animBg="1"/>
      <p:bldP spid="219166" grpId="0" animBg="1"/>
      <p:bldP spid="219167" grpId="0" animBg="1"/>
      <p:bldP spid="219168" grpId="0" animBg="1"/>
      <p:bldP spid="219169" grpId="0" animBg="1"/>
      <p:bldP spid="219170" grpId="0" animBg="1"/>
      <p:bldP spid="219171" grpId="0" animBg="1"/>
      <p:bldP spid="219172" grpId="0" animBg="1"/>
      <p:bldP spid="219174" grpId="0" animBg="1"/>
      <p:bldP spid="219175" grpId="0" animBg="1"/>
      <p:bldP spid="219176" grpId="0" animBg="1"/>
      <p:bldP spid="219177" grpId="0" animBg="1"/>
      <p:bldP spid="219178" grpId="0" animBg="1"/>
      <p:bldP spid="219179" grpId="0" animBg="1"/>
      <p:bldP spid="219180" grpId="0" animBg="1"/>
      <p:bldP spid="21918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204" name="Picture 44" descr="2-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563813"/>
            <a:ext cx="75596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602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620713"/>
            <a:ext cx="9144000" cy="1584325"/>
          </a:xfrm>
        </p:spPr>
        <p:txBody>
          <a:bodyPr/>
          <a:lstStyle/>
          <a:p>
            <a:pPr eaLnBrk="1" hangingPunct="1"/>
            <a:r>
              <a:rPr lang="zh-CN" altLang="en-US" smtClean="0"/>
              <a:t>对溢出的处理方法：</a:t>
            </a:r>
          </a:p>
          <a:p>
            <a:pPr lvl="1" eaLnBrk="1" hangingPunct="1"/>
            <a:r>
              <a:rPr lang="zh-CN" altLang="en-US" smtClean="0"/>
              <a:t>② 移位法：以进位位作为结果的最高位，然后右移一位作为加法的结果。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33350" y="2347913"/>
            <a:ext cx="550863" cy="1382712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逻</a:t>
            </a:r>
          </a:p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辑</a:t>
            </a:r>
          </a:p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图</a:t>
            </a: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2627313" y="2076450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20167" name="Text Box 7"/>
          <p:cNvSpPr txBox="1">
            <a:spLocks noChangeArrowheads="1"/>
          </p:cNvSpPr>
          <p:nvPr/>
        </p:nvSpPr>
        <p:spPr bwMode="auto">
          <a:xfrm>
            <a:off x="4067175" y="2060575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5437188" y="2076450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20169" name="Text Box 9"/>
          <p:cNvSpPr txBox="1">
            <a:spLocks noChangeArrowheads="1"/>
          </p:cNvSpPr>
          <p:nvPr/>
        </p:nvSpPr>
        <p:spPr bwMode="auto">
          <a:xfrm>
            <a:off x="6804025" y="2060575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20170" name="Text Box 10"/>
          <p:cNvSpPr txBox="1">
            <a:spLocks noChangeArrowheads="1"/>
          </p:cNvSpPr>
          <p:nvPr/>
        </p:nvSpPr>
        <p:spPr bwMode="auto">
          <a:xfrm>
            <a:off x="3130550" y="2076450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20171" name="Text Box 11"/>
          <p:cNvSpPr txBox="1">
            <a:spLocks noChangeArrowheads="1"/>
          </p:cNvSpPr>
          <p:nvPr/>
        </p:nvSpPr>
        <p:spPr bwMode="auto">
          <a:xfrm>
            <a:off x="4570413" y="2060575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20172" name="Text Box 12"/>
          <p:cNvSpPr txBox="1">
            <a:spLocks noChangeArrowheads="1"/>
          </p:cNvSpPr>
          <p:nvPr/>
        </p:nvSpPr>
        <p:spPr bwMode="auto">
          <a:xfrm>
            <a:off x="5940425" y="2076450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20173" name="Text Box 13"/>
          <p:cNvSpPr txBox="1">
            <a:spLocks noChangeArrowheads="1"/>
          </p:cNvSpPr>
          <p:nvPr/>
        </p:nvSpPr>
        <p:spPr bwMode="auto">
          <a:xfrm>
            <a:off x="7307263" y="2060575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20174" name="Text Box 14"/>
          <p:cNvSpPr txBox="1">
            <a:spLocks noChangeArrowheads="1"/>
          </p:cNvSpPr>
          <p:nvPr/>
        </p:nvSpPr>
        <p:spPr bwMode="auto">
          <a:xfrm>
            <a:off x="3132138" y="3732213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20175" name="Text Box 15"/>
          <p:cNvSpPr txBox="1">
            <a:spLocks noChangeArrowheads="1"/>
          </p:cNvSpPr>
          <p:nvPr/>
        </p:nvSpPr>
        <p:spPr bwMode="auto">
          <a:xfrm>
            <a:off x="4498975" y="3716338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20176" name="Text Box 16"/>
          <p:cNvSpPr txBox="1">
            <a:spLocks noChangeArrowheads="1"/>
          </p:cNvSpPr>
          <p:nvPr/>
        </p:nvSpPr>
        <p:spPr bwMode="auto">
          <a:xfrm>
            <a:off x="5867400" y="3732213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20177" name="Text Box 17"/>
          <p:cNvSpPr txBox="1">
            <a:spLocks noChangeArrowheads="1"/>
          </p:cNvSpPr>
          <p:nvPr/>
        </p:nvSpPr>
        <p:spPr bwMode="auto">
          <a:xfrm>
            <a:off x="7307263" y="3716338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20178" name="Text Box 18"/>
          <p:cNvSpPr txBox="1">
            <a:spLocks noChangeArrowheads="1"/>
          </p:cNvSpPr>
          <p:nvPr/>
        </p:nvSpPr>
        <p:spPr bwMode="auto">
          <a:xfrm>
            <a:off x="1476375" y="2851150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3563938" y="2851150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20180" name="Text Box 20"/>
          <p:cNvSpPr txBox="1">
            <a:spLocks noChangeArrowheads="1"/>
          </p:cNvSpPr>
          <p:nvPr/>
        </p:nvSpPr>
        <p:spPr bwMode="auto">
          <a:xfrm>
            <a:off x="611188" y="4579938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20181" name="Text Box 21"/>
          <p:cNvSpPr txBox="1">
            <a:spLocks noChangeArrowheads="1"/>
          </p:cNvSpPr>
          <p:nvPr/>
        </p:nvSpPr>
        <p:spPr bwMode="auto">
          <a:xfrm>
            <a:off x="2627313" y="2076450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20182" name="Text Box 22"/>
          <p:cNvSpPr txBox="1">
            <a:spLocks noChangeArrowheads="1"/>
          </p:cNvSpPr>
          <p:nvPr/>
        </p:nvSpPr>
        <p:spPr bwMode="auto">
          <a:xfrm>
            <a:off x="4067175" y="2060575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20183" name="Text Box 23"/>
          <p:cNvSpPr txBox="1">
            <a:spLocks noChangeArrowheads="1"/>
          </p:cNvSpPr>
          <p:nvPr/>
        </p:nvSpPr>
        <p:spPr bwMode="auto">
          <a:xfrm>
            <a:off x="5437188" y="2076450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6804025" y="2060575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3130550" y="2076450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20186" name="Text Box 26"/>
          <p:cNvSpPr txBox="1">
            <a:spLocks noChangeArrowheads="1"/>
          </p:cNvSpPr>
          <p:nvPr/>
        </p:nvSpPr>
        <p:spPr bwMode="auto">
          <a:xfrm>
            <a:off x="4570413" y="2060575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20187" name="Text Box 27"/>
          <p:cNvSpPr txBox="1">
            <a:spLocks noChangeArrowheads="1"/>
          </p:cNvSpPr>
          <p:nvPr/>
        </p:nvSpPr>
        <p:spPr bwMode="auto">
          <a:xfrm>
            <a:off x="5940425" y="2076450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20188" name="Text Box 28"/>
          <p:cNvSpPr txBox="1">
            <a:spLocks noChangeArrowheads="1"/>
          </p:cNvSpPr>
          <p:nvPr/>
        </p:nvSpPr>
        <p:spPr bwMode="auto">
          <a:xfrm>
            <a:off x="7307263" y="2060575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3132138" y="3732213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20190" name="Text Box 30"/>
          <p:cNvSpPr txBox="1">
            <a:spLocks noChangeArrowheads="1"/>
          </p:cNvSpPr>
          <p:nvPr/>
        </p:nvSpPr>
        <p:spPr bwMode="auto">
          <a:xfrm>
            <a:off x="4498975" y="3716338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20191" name="Text Box 31"/>
          <p:cNvSpPr txBox="1">
            <a:spLocks noChangeArrowheads="1"/>
          </p:cNvSpPr>
          <p:nvPr/>
        </p:nvSpPr>
        <p:spPr bwMode="auto">
          <a:xfrm>
            <a:off x="5867400" y="3732213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20192" name="Text Box 32"/>
          <p:cNvSpPr txBox="1">
            <a:spLocks noChangeArrowheads="1"/>
          </p:cNvSpPr>
          <p:nvPr/>
        </p:nvSpPr>
        <p:spPr bwMode="auto">
          <a:xfrm>
            <a:off x="7307263" y="3716338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20193" name="Text Box 33"/>
          <p:cNvSpPr txBox="1">
            <a:spLocks noChangeArrowheads="1"/>
          </p:cNvSpPr>
          <p:nvPr/>
        </p:nvSpPr>
        <p:spPr bwMode="auto">
          <a:xfrm>
            <a:off x="1476375" y="2851150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3563938" y="2851150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20195" name="Text Box 35"/>
          <p:cNvSpPr txBox="1">
            <a:spLocks noChangeArrowheads="1"/>
          </p:cNvSpPr>
          <p:nvPr/>
        </p:nvSpPr>
        <p:spPr bwMode="auto">
          <a:xfrm>
            <a:off x="611188" y="4579938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2628900" y="5626100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20197" name="Text Box 37"/>
          <p:cNvSpPr txBox="1">
            <a:spLocks noChangeArrowheads="1"/>
          </p:cNvSpPr>
          <p:nvPr/>
        </p:nvSpPr>
        <p:spPr bwMode="auto">
          <a:xfrm>
            <a:off x="3995738" y="5610225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20198" name="Text Box 38"/>
          <p:cNvSpPr txBox="1">
            <a:spLocks noChangeArrowheads="1"/>
          </p:cNvSpPr>
          <p:nvPr/>
        </p:nvSpPr>
        <p:spPr bwMode="auto">
          <a:xfrm>
            <a:off x="5364163" y="5626100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20199" name="Text Box 39"/>
          <p:cNvSpPr txBox="1">
            <a:spLocks noChangeArrowheads="1"/>
          </p:cNvSpPr>
          <p:nvPr/>
        </p:nvSpPr>
        <p:spPr bwMode="auto">
          <a:xfrm>
            <a:off x="6732588" y="5610225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20200" name="Text Box 40"/>
          <p:cNvSpPr txBox="1">
            <a:spLocks noChangeArrowheads="1"/>
          </p:cNvSpPr>
          <p:nvPr/>
        </p:nvSpPr>
        <p:spPr bwMode="auto">
          <a:xfrm>
            <a:off x="2628900" y="5626100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20201" name="Text Box 41"/>
          <p:cNvSpPr txBox="1">
            <a:spLocks noChangeArrowheads="1"/>
          </p:cNvSpPr>
          <p:nvPr/>
        </p:nvSpPr>
        <p:spPr bwMode="auto">
          <a:xfrm>
            <a:off x="3995738" y="5610225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20202" name="Text Box 42"/>
          <p:cNvSpPr txBox="1">
            <a:spLocks noChangeArrowheads="1"/>
          </p:cNvSpPr>
          <p:nvPr/>
        </p:nvSpPr>
        <p:spPr bwMode="auto">
          <a:xfrm>
            <a:off x="5364163" y="5626100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20203" name="Text Box 43"/>
          <p:cNvSpPr txBox="1">
            <a:spLocks noChangeArrowheads="1"/>
          </p:cNvSpPr>
          <p:nvPr/>
        </p:nvSpPr>
        <p:spPr bwMode="auto">
          <a:xfrm>
            <a:off x="6732588" y="5626100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2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2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22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22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22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22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2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2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2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2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10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10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0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0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000"/>
                                        <p:tgtEl>
                                          <p:spTgt spid="2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1000"/>
                                        <p:tgtEl>
                                          <p:spTgt spid="22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000"/>
                                        <p:tgtEl>
                                          <p:spTgt spid="22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22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1000"/>
                                        <p:tgtEl>
                                          <p:spTgt spid="2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animBg="1" autoUpdateAnimBg="0"/>
      <p:bldP spid="220166" grpId="0" animBg="1"/>
      <p:bldP spid="220167" grpId="0" animBg="1"/>
      <p:bldP spid="220168" grpId="0" animBg="1"/>
      <p:bldP spid="220169" grpId="0" animBg="1"/>
      <p:bldP spid="220170" grpId="0" animBg="1"/>
      <p:bldP spid="220171" grpId="0" animBg="1"/>
      <p:bldP spid="220172" grpId="0" animBg="1"/>
      <p:bldP spid="220173" grpId="0" animBg="1"/>
      <p:bldP spid="220174" grpId="0" animBg="1"/>
      <p:bldP spid="220175" grpId="0" animBg="1"/>
      <p:bldP spid="220176" grpId="0" animBg="1"/>
      <p:bldP spid="220177" grpId="0" animBg="1"/>
      <p:bldP spid="220178" grpId="0" animBg="1"/>
      <p:bldP spid="220179" grpId="0" animBg="1"/>
      <p:bldP spid="220180" grpId="0" animBg="1"/>
      <p:bldP spid="220181" grpId="0" animBg="1"/>
      <p:bldP spid="220182" grpId="0" animBg="1"/>
      <p:bldP spid="220183" grpId="0" animBg="1"/>
      <p:bldP spid="220184" grpId="0" animBg="1"/>
      <p:bldP spid="220185" grpId="0" animBg="1"/>
      <p:bldP spid="220186" grpId="0" animBg="1"/>
      <p:bldP spid="220187" grpId="0" animBg="1"/>
      <p:bldP spid="220188" grpId="0" animBg="1"/>
      <p:bldP spid="220189" grpId="0" animBg="1"/>
      <p:bldP spid="220190" grpId="0" animBg="1"/>
      <p:bldP spid="220191" grpId="0" animBg="1"/>
      <p:bldP spid="220192" grpId="0" animBg="1"/>
      <p:bldP spid="220193" grpId="0" animBg="1"/>
      <p:bldP spid="220194" grpId="0" animBg="1"/>
      <p:bldP spid="220195" grpId="0" animBg="1"/>
      <p:bldP spid="220196" grpId="0" animBg="1"/>
      <p:bldP spid="220197" grpId="0" animBg="1"/>
      <p:bldP spid="220198" grpId="0" animBg="1"/>
      <p:bldP spid="220199" grpId="0" animBg="1"/>
      <p:bldP spid="220200" grpId="0" animBg="1"/>
      <p:bldP spid="220201" grpId="0" animBg="1"/>
      <p:bldP spid="220202" grpId="0" animBg="1"/>
      <p:bldP spid="22020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2.3.5   </a:t>
            </a:r>
            <a:r>
              <a:rPr lang="zh-CN" altLang="en-US" smtClean="0">
                <a:latin typeface="Times New Roman" pitchFamily="18" charset="0"/>
              </a:rPr>
              <a:t>加法器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4554538" cy="396081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．加法器集成电路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1) </a:t>
            </a:r>
            <a:r>
              <a:rPr lang="zh-CN" altLang="en-US" smtClean="0">
                <a:latin typeface="Times New Roman" pitchFamily="18" charset="0"/>
              </a:rPr>
              <a:t>集成的</a:t>
            </a:r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位加法器：</a:t>
            </a:r>
            <a:br>
              <a:rPr lang="zh-CN" altLang="en-US" smtClean="0">
                <a:latin typeface="Times New Roman" pitchFamily="18" charset="0"/>
              </a:rPr>
            </a:br>
            <a:r>
              <a:rPr lang="en-US" altLang="zh-CN" smtClean="0"/>
              <a:t>74HC83</a:t>
            </a:r>
            <a:r>
              <a:rPr lang="zh-CN" altLang="en-US" smtClean="0"/>
              <a:t>、</a:t>
            </a:r>
            <a:r>
              <a:rPr lang="en-US" altLang="zh-CN" smtClean="0"/>
              <a:t>74HC283</a:t>
            </a:r>
            <a:r>
              <a:rPr lang="zh-CN" altLang="en-US" smtClean="0"/>
              <a:t>，</a:t>
            </a:r>
            <a:br>
              <a:rPr lang="zh-CN" altLang="en-US" smtClean="0"/>
            </a:br>
            <a:r>
              <a:rPr lang="en-US" altLang="zh-CN" smtClean="0"/>
              <a:t>4</a:t>
            </a:r>
            <a:r>
              <a:rPr lang="zh-CN" altLang="en-US" smtClean="0"/>
              <a:t>位二进制超前进位加法器。 </a:t>
            </a:r>
          </a:p>
        </p:txBody>
      </p:sp>
      <p:pic>
        <p:nvPicPr>
          <p:cNvPr id="126980" name="Picture 4" descr="2-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1989138"/>
            <a:ext cx="3673475" cy="3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6156325" y="1125538"/>
            <a:ext cx="1295400" cy="528637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引脚图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smtClean="0">
                <a:latin typeface="Times New Roman" pitchFamily="18" charset="0"/>
              </a:rPr>
              <a:t>2.2.2  </a:t>
            </a:r>
            <a:r>
              <a:rPr lang="zh-CN" altLang="en-US" smtClean="0">
                <a:latin typeface="Times New Roman" pitchFamily="18" charset="0"/>
              </a:rPr>
              <a:t>组合逻辑电路的分析举例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540750" cy="72072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【</a:t>
            </a:r>
            <a:r>
              <a:rPr lang="zh-CN" altLang="en-US" smtClean="0">
                <a:latin typeface="Times New Roman" pitchFamily="18" charset="0"/>
              </a:rPr>
              <a:t>例</a:t>
            </a:r>
            <a:r>
              <a:rPr lang="en-US" altLang="zh-CN" smtClean="0">
                <a:latin typeface="Times New Roman" pitchFamily="18" charset="0"/>
              </a:rPr>
              <a:t>2-1】  </a:t>
            </a:r>
            <a:r>
              <a:rPr lang="zh-CN" altLang="en-US" smtClean="0">
                <a:latin typeface="Times New Roman" pitchFamily="18" charset="0"/>
              </a:rPr>
              <a:t>分析电路，说明其功能。</a:t>
            </a:r>
          </a:p>
          <a:p>
            <a:pPr lvl="1" eaLnBrk="1" hangingPunct="1"/>
            <a:endParaRPr lang="zh-CN" altLang="en-US" smtClean="0">
              <a:latin typeface="Times New Roman" pitchFamily="18" charset="0"/>
            </a:endParaRPr>
          </a:p>
          <a:p>
            <a:pPr lvl="1" eaLnBrk="1" hangingPunct="1"/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5604" name="Rectangle 4"/>
          <p:cNvSpPr>
            <a:spLocks noRot="1" noChangeArrowheads="1"/>
          </p:cNvSpPr>
          <p:nvPr/>
        </p:nvSpPr>
        <p:spPr bwMode="auto">
          <a:xfrm>
            <a:off x="107950" y="2349500"/>
            <a:ext cx="5545138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(1) 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写逻辑表达式。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(2) 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变换并化简表达式。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800" b="1"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en-US" altLang="zh-CN" sz="2800" b="1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25605" name="Picture 5" descr="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989138"/>
            <a:ext cx="4498975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684213" y="3673475"/>
          <a:ext cx="24669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公式" r:id="rId4" imgW="1066337" imgH="253890" progId="Equation.3">
                  <p:embed/>
                </p:oleObj>
              </mc:Choice>
              <mc:Fallback>
                <p:oleObj name="公式" r:id="rId4" imgW="1066337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73475"/>
                        <a:ext cx="24669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042988" y="5084763"/>
          <a:ext cx="65532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公式" r:id="rId6" imgW="2908300" imgH="241300" progId="Equation.3">
                  <p:embed/>
                </p:oleObj>
              </mc:Choice>
              <mc:Fallback>
                <p:oleObj name="公式" r:id="rId6" imgW="29083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84763"/>
                        <a:ext cx="65532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1042988" y="4437063"/>
          <a:ext cx="2203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公式" r:id="rId8" imgW="977476" imgH="203112" progId="Equation.3">
                  <p:embed/>
                </p:oleObj>
              </mc:Choice>
              <mc:Fallback>
                <p:oleObj name="公式" r:id="rId8" imgW="977476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37063"/>
                        <a:ext cx="22034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1042988" y="5734050"/>
          <a:ext cx="16589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公式" r:id="rId10" imgW="736600" imgH="203200" progId="Equation.3">
                  <p:embed/>
                </p:oleObj>
              </mc:Choice>
              <mc:Fallback>
                <p:oleObj name="公式" r:id="rId10" imgW="7366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734050"/>
                        <a:ext cx="165893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 bldLvl="2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3635375" y="476250"/>
            <a:ext cx="1873250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功能举例</a:t>
            </a:r>
          </a:p>
        </p:txBody>
      </p:sp>
      <p:graphicFrame>
        <p:nvGraphicFramePr>
          <p:cNvPr id="223944" name="Group 712"/>
          <p:cNvGraphicFramePr>
            <a:graphicFrameLocks noGrp="1"/>
          </p:cNvGraphicFramePr>
          <p:nvPr/>
        </p:nvGraphicFramePr>
        <p:xfrm>
          <a:off x="0" y="1557338"/>
          <a:ext cx="9137650" cy="1828800"/>
        </p:xfrm>
        <a:graphic>
          <a:graphicData uri="http://schemas.openxmlformats.org/drawingml/2006/table">
            <a:tbl>
              <a:tblPr/>
              <a:tblGrid>
                <a:gridCol w="684213"/>
                <a:gridCol w="647700"/>
                <a:gridCol w="557212"/>
                <a:gridCol w="557213"/>
                <a:gridCol w="557212"/>
                <a:gridCol w="557213"/>
                <a:gridCol w="557212"/>
                <a:gridCol w="557213"/>
                <a:gridCol w="557212"/>
                <a:gridCol w="557213"/>
                <a:gridCol w="919162"/>
                <a:gridCol w="606425"/>
                <a:gridCol w="606425"/>
                <a:gridCol w="609600"/>
                <a:gridCol w="606425"/>
              </a:tblGrid>
              <a:tr h="2286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    入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    出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OUT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3945" name="Rectangle 713"/>
          <p:cNvSpPr>
            <a:spLocks noChangeArrowheads="1"/>
          </p:cNvSpPr>
          <p:nvPr/>
        </p:nvSpPr>
        <p:spPr bwMode="auto">
          <a:xfrm>
            <a:off x="0" y="3497263"/>
            <a:ext cx="91440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438150"/>
            <a:r>
              <a:rPr lang="zh-CN" altLang="en-US" sz="2800" b="1">
                <a:ea typeface="楷体_GB2312" pitchFamily="49" charset="-122"/>
              </a:rPr>
              <a:t>注：① </a:t>
            </a:r>
            <a:r>
              <a:rPr lang="en-US" altLang="zh-CN" sz="2800" b="1">
                <a:ea typeface="楷体_GB2312" pitchFamily="49" charset="-122"/>
              </a:rPr>
              <a:t>H—</a:t>
            </a:r>
            <a:r>
              <a:rPr lang="zh-CN" altLang="en-US" sz="2800" b="1">
                <a:ea typeface="楷体_GB2312" pitchFamily="49" charset="-122"/>
              </a:rPr>
              <a:t>高电平；</a:t>
            </a:r>
            <a:r>
              <a:rPr lang="en-US" altLang="zh-CN" sz="2800" b="1">
                <a:ea typeface="楷体_GB2312" pitchFamily="49" charset="-122"/>
              </a:rPr>
              <a:t>L—</a:t>
            </a:r>
            <a:r>
              <a:rPr lang="zh-CN" altLang="en-US" sz="2800" b="1">
                <a:ea typeface="楷体_GB2312" pitchFamily="49" charset="-122"/>
              </a:rPr>
              <a:t>低电平。</a:t>
            </a:r>
          </a:p>
          <a:p>
            <a:pPr indent="438150"/>
            <a:r>
              <a:rPr lang="zh-CN" altLang="en-US" sz="2800" b="1">
                <a:ea typeface="楷体_GB2312" pitchFamily="49" charset="-122"/>
              </a:rPr>
              <a:t>       ② 例</a:t>
            </a: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zh-CN" altLang="en-US" sz="2800" b="1">
                <a:ea typeface="楷体_GB2312" pitchFamily="49" charset="-122"/>
              </a:rPr>
              <a:t>实现的运算：</a:t>
            </a:r>
            <a:r>
              <a:rPr lang="en-US" altLang="zh-CN" sz="2800" b="1">
                <a:ea typeface="楷体_GB2312" pitchFamily="49" charset="-122"/>
              </a:rPr>
              <a:t>0 + 1010 + 1001 = 1 0011</a:t>
            </a:r>
            <a:r>
              <a:rPr lang="zh-CN" altLang="en-US" sz="2800" b="1">
                <a:ea typeface="楷体_GB2312" pitchFamily="49" charset="-122"/>
              </a:rPr>
              <a:t>，	相当于十进制数 </a:t>
            </a:r>
            <a:r>
              <a:rPr lang="en-US" altLang="zh-CN" sz="2800" b="1">
                <a:ea typeface="楷体_GB2312" pitchFamily="49" charset="-122"/>
              </a:rPr>
              <a:t>0 + 10 + 9 = 19</a:t>
            </a:r>
            <a:r>
              <a:rPr lang="zh-CN" altLang="en-US" sz="2800" b="1">
                <a:ea typeface="楷体_GB2312" pitchFamily="49" charset="-122"/>
              </a:rPr>
              <a:t>。</a:t>
            </a:r>
          </a:p>
          <a:p>
            <a:pPr indent="438150"/>
            <a:r>
              <a:rPr lang="zh-CN" altLang="en-US" sz="2800" b="1">
                <a:ea typeface="楷体_GB2312" pitchFamily="49" charset="-122"/>
              </a:rPr>
              <a:t>       ③ 例</a:t>
            </a:r>
            <a:r>
              <a:rPr lang="en-US" altLang="zh-CN" sz="2800" b="1">
                <a:ea typeface="楷体_GB2312" pitchFamily="49" charset="-122"/>
              </a:rPr>
              <a:t>2</a:t>
            </a:r>
            <a:r>
              <a:rPr lang="zh-CN" altLang="en-US" sz="2800" b="1">
                <a:ea typeface="楷体_GB2312" pitchFamily="49" charset="-122"/>
              </a:rPr>
              <a:t>实现的运算：</a:t>
            </a:r>
            <a:r>
              <a:rPr lang="en-US" altLang="zh-CN" sz="2800" b="1">
                <a:ea typeface="楷体_GB2312" pitchFamily="49" charset="-122"/>
              </a:rPr>
              <a:t>1 + 0111 + 1100 = 1 0100</a:t>
            </a:r>
            <a:r>
              <a:rPr lang="zh-CN" altLang="en-US" sz="2800" b="1">
                <a:ea typeface="楷体_GB2312" pitchFamily="49" charset="-122"/>
              </a:rPr>
              <a:t>，	相当于十进制数 </a:t>
            </a:r>
            <a:r>
              <a:rPr lang="en-US" altLang="zh-CN" sz="2800" b="1">
                <a:ea typeface="楷体_GB2312" pitchFamily="49" charset="-122"/>
              </a:rPr>
              <a:t>1 + 7 + 12 = 20</a:t>
            </a:r>
            <a:r>
              <a:rPr lang="zh-CN" altLang="en-US" sz="2800" b="1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3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3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3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 animBg="1" autoUpdateAnimBg="0"/>
      <p:bldP spid="22394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2.4  </a:t>
            </a:r>
            <a:r>
              <a:rPr lang="zh-CN" altLang="en-US" smtClean="0">
                <a:latin typeface="Times New Roman" pitchFamily="18" charset="0"/>
              </a:rPr>
              <a:t>组合逻辑电路的设计</a:t>
            </a:r>
          </a:p>
        </p:txBody>
      </p:sp>
      <p:sp>
        <p:nvSpPr>
          <p:cNvPr id="952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7088" y="1412875"/>
            <a:ext cx="8018462" cy="445452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  <a:hlinkClick r:id="rId2" action="ppaction://hlinksldjump"/>
              </a:rPr>
              <a:t>2.4.1  </a:t>
            </a:r>
            <a:r>
              <a:rPr lang="zh-CN" altLang="en-US" smtClean="0">
                <a:latin typeface="Times New Roman" pitchFamily="18" charset="0"/>
                <a:hlinkClick r:id="rId2" action="ppaction://hlinksldjump"/>
              </a:rPr>
              <a:t>组合逻辑电路的设计方法</a:t>
            </a:r>
            <a:endParaRPr lang="zh-CN" altLang="en-US" smtClean="0">
              <a:latin typeface="Times New Roman" pitchFamily="18" charset="0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  <a:hlinkClick r:id="rId3" action="ppaction://hlinksldjump"/>
              </a:rPr>
              <a:t>2.4.2  </a:t>
            </a:r>
            <a:r>
              <a:rPr lang="zh-CN" altLang="en-US" smtClean="0">
                <a:latin typeface="Times New Roman" pitchFamily="18" charset="0"/>
                <a:hlinkClick r:id="rId3" action="ppaction://hlinksldjump"/>
              </a:rPr>
              <a:t>组合逻辑电路的设计举例</a:t>
            </a:r>
            <a:endParaRPr lang="zh-CN" altLang="en-US" smtClean="0">
              <a:latin typeface="Times New Roman" pitchFamily="18" charset="0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  <a:hlinkClick r:id="rId4" action="ppaction://hlinksldjump"/>
              </a:rPr>
              <a:t>2.4.3  </a:t>
            </a:r>
            <a:r>
              <a:rPr lang="zh-CN" altLang="en-US" smtClean="0">
                <a:latin typeface="Times New Roman" pitchFamily="18" charset="0"/>
                <a:hlinkClick r:id="rId4" action="ppaction://hlinksldjump"/>
              </a:rPr>
              <a:t>利用已有组合集成电路实现其他组合逻辑函数</a:t>
            </a:r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2.4.1  </a:t>
            </a:r>
            <a:r>
              <a:rPr lang="zh-CN" altLang="en-US" smtClean="0">
                <a:latin typeface="Times New Roman" pitchFamily="18" charset="0"/>
              </a:rPr>
              <a:t>组合逻辑电路的设计方法</a:t>
            </a:r>
          </a:p>
        </p:txBody>
      </p:sp>
      <p:sp>
        <p:nvSpPr>
          <p:cNvPr id="962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12875"/>
            <a:ext cx="8521700" cy="4824413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zh-CN" altLang="en-US" smtClean="0">
                <a:latin typeface="Times New Roman" pitchFamily="18" charset="0"/>
              </a:rPr>
              <a:t>设计步骤：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(1) </a:t>
            </a:r>
            <a:r>
              <a:rPr lang="zh-CN" altLang="en-US" smtClean="0">
                <a:latin typeface="Times New Roman" pitchFamily="18" charset="0"/>
              </a:rPr>
              <a:t>分析设计要求，将文字描述的设计要求抽象成输出变量与输入变量的逻辑关系，列出功能表。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(2) </a:t>
            </a:r>
            <a:r>
              <a:rPr lang="zh-CN" altLang="en-US" smtClean="0">
                <a:latin typeface="Times New Roman" pitchFamily="18" charset="0"/>
              </a:rPr>
              <a:t>列真值表。首先定义变量名称，对各输入、输出信号的状态进行赋值，列真值表。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(3) </a:t>
            </a:r>
            <a:r>
              <a:rPr lang="zh-CN" altLang="en-US" smtClean="0">
                <a:latin typeface="Times New Roman" pitchFamily="18" charset="0"/>
              </a:rPr>
              <a:t>写出逻辑表达式并进行化简。 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(4) </a:t>
            </a:r>
            <a:r>
              <a:rPr lang="zh-CN" altLang="en-US" smtClean="0">
                <a:latin typeface="Times New Roman" pitchFamily="18" charset="0"/>
              </a:rPr>
              <a:t>根据所选择的门电路的类型，变换最简表达式，以便用所选择的门电路实现。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(5) </a:t>
            </a:r>
            <a:r>
              <a:rPr lang="zh-CN" altLang="en-US" smtClean="0">
                <a:latin typeface="Times New Roman" pitchFamily="18" charset="0"/>
              </a:rPr>
              <a:t>根据逻辑表达式画出逻辑电路图。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2.4.2  </a:t>
            </a:r>
            <a:r>
              <a:rPr lang="zh-CN" altLang="en-US" smtClean="0">
                <a:latin typeface="Times New Roman" pitchFamily="18" charset="0"/>
              </a:rPr>
              <a:t>组合逻辑电路的设计举例</a:t>
            </a:r>
          </a:p>
        </p:txBody>
      </p:sp>
      <p:sp>
        <p:nvSpPr>
          <p:cNvPr id="97283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 sz="2800" dirty="0" smtClean="0">
                <a:solidFill>
                  <a:srgbClr val="FF0066"/>
                </a:solidFill>
                <a:latin typeface="Times New Roman" pitchFamily="18" charset="0"/>
              </a:rPr>
              <a:t>【</a:t>
            </a:r>
            <a:r>
              <a:rPr lang="zh-CN" altLang="en-US" sz="2800" dirty="0" smtClean="0">
                <a:solidFill>
                  <a:srgbClr val="FF0066"/>
                </a:solidFill>
                <a:latin typeface="Times New Roman" pitchFamily="18" charset="0"/>
              </a:rPr>
              <a:t>例</a:t>
            </a:r>
            <a:r>
              <a:rPr lang="en-US" altLang="zh-CN" sz="2800" dirty="0" smtClean="0">
                <a:solidFill>
                  <a:srgbClr val="FF0066"/>
                </a:solidFill>
                <a:latin typeface="Times New Roman" pitchFamily="18" charset="0"/>
              </a:rPr>
              <a:t>2-6】  </a:t>
            </a:r>
            <a:r>
              <a:rPr lang="zh-CN" altLang="en-US" sz="2800" dirty="0" smtClean="0">
                <a:solidFill>
                  <a:srgbClr val="FF0066"/>
                </a:solidFill>
                <a:latin typeface="Times New Roman" pitchFamily="18" charset="0"/>
              </a:rPr>
              <a:t>设计一举重比赛的裁判表决电路。</a:t>
            </a:r>
          </a:p>
          <a:p>
            <a:pPr marL="0" indent="0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）分析设计要求。</a:t>
            </a:r>
          </a:p>
          <a:p>
            <a:pPr marL="0" indent="0" eaLnBrk="1" hangingPunct="1"/>
            <a:r>
              <a:rPr lang="zh-CN" altLang="en-US" sz="2800" dirty="0" smtClean="0"/>
              <a:t>三名裁判的判定信号作为输入信号，最终判定结果作为输出信号。</a:t>
            </a:r>
          </a:p>
          <a:p>
            <a:pPr marL="0" indent="0" eaLnBrk="1" hangingPunct="1"/>
            <a:r>
              <a:rPr lang="zh-CN" altLang="en-US" sz="2800" dirty="0" smtClean="0"/>
              <a:t>根据规则，列出功能表。</a:t>
            </a:r>
            <a:endParaRPr lang="zh-CN" altLang="en-US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55291" name="Group 315"/>
          <p:cNvGraphicFramePr>
            <a:graphicFrameLocks noGrp="1"/>
          </p:cNvGraphicFramePr>
          <p:nvPr>
            <p:ph sz="half" idx="2"/>
          </p:nvPr>
        </p:nvGraphicFramePr>
        <p:xfrm>
          <a:off x="4651375" y="1412875"/>
          <a:ext cx="4194175" cy="4454527"/>
        </p:xfrm>
        <a:graphic>
          <a:graphicData uri="http://schemas.openxmlformats.org/drawingml/2006/table">
            <a:tbl>
              <a:tblPr/>
              <a:tblGrid>
                <a:gridCol w="1049338"/>
                <a:gridCol w="1047750"/>
                <a:gridCol w="1049337"/>
                <a:gridCol w="1047750"/>
              </a:tblGrid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裁判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裁判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裁判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最终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5254" name="Rectangle 278"/>
          <p:cNvSpPr>
            <a:spLocks noChangeArrowheads="1"/>
          </p:cNvSpPr>
          <p:nvPr/>
        </p:nvSpPr>
        <p:spPr bwMode="auto">
          <a:xfrm>
            <a:off x="539750" y="4941888"/>
            <a:ext cx="26638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66"/>
                </a:solidFill>
              </a:rPr>
              <a:t>×</a:t>
            </a:r>
            <a:r>
              <a:rPr lang="en-US" altLang="zh-CN" sz="2800" b="1"/>
              <a:t>——</a:t>
            </a:r>
            <a:r>
              <a:rPr lang="zh-CN" altLang="en-US" sz="2800" b="1"/>
              <a:t>失败</a:t>
            </a:r>
          </a:p>
          <a:p>
            <a:r>
              <a:rPr lang="zh-CN" altLang="en-US" sz="2800" b="1">
                <a:solidFill>
                  <a:srgbClr val="FF0066"/>
                </a:solidFill>
              </a:rPr>
              <a:t>√</a:t>
            </a:r>
            <a:r>
              <a:rPr lang="en-US" altLang="zh-CN" sz="2800" b="1"/>
              <a:t>——</a:t>
            </a:r>
            <a:r>
              <a:rPr lang="zh-CN" altLang="en-US" sz="2800" b="1"/>
              <a:t>成功</a:t>
            </a:r>
          </a:p>
        </p:txBody>
      </p:sp>
      <p:graphicFrame>
        <p:nvGraphicFramePr>
          <p:cNvPr id="255305" name="Group 329"/>
          <p:cNvGraphicFramePr>
            <a:graphicFrameLocks noGrp="1"/>
          </p:cNvGraphicFramePr>
          <p:nvPr/>
        </p:nvGraphicFramePr>
        <p:xfrm>
          <a:off x="7843838" y="1917700"/>
          <a:ext cx="976312" cy="3959226"/>
        </p:xfrm>
        <a:graphic>
          <a:graphicData uri="http://schemas.openxmlformats.org/drawingml/2006/table">
            <a:tbl>
              <a:tblPr/>
              <a:tblGrid>
                <a:gridCol w="976312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2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25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1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9830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4800" y="1412875"/>
            <a:ext cx="5059363" cy="49688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CN" sz="2800" smtClean="0"/>
              <a:t>(2) </a:t>
            </a:r>
            <a:r>
              <a:rPr lang="zh-CN" altLang="en-US" sz="2800" smtClean="0"/>
              <a:t>列真值表。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2800" smtClean="0">
                <a:solidFill>
                  <a:srgbClr val="993300"/>
                </a:solidFill>
              </a:rPr>
              <a:t>设定变量：</a:t>
            </a:r>
            <a:endParaRPr lang="zh-CN" altLang="en-US" sz="2800" smtClean="0"/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2800" smtClean="0"/>
              <a:t>输入</a:t>
            </a:r>
            <a:r>
              <a:rPr lang="en-US" altLang="zh-CN" sz="2800" i="1" smtClean="0">
                <a:solidFill>
                  <a:srgbClr val="FF0066"/>
                </a:solidFill>
              </a:rPr>
              <a:t>A</a:t>
            </a:r>
            <a:r>
              <a:rPr lang="zh-CN" altLang="en-US" sz="2800" smtClean="0">
                <a:solidFill>
                  <a:srgbClr val="FF0066"/>
                </a:solidFill>
              </a:rPr>
              <a:t>、</a:t>
            </a:r>
            <a:r>
              <a:rPr lang="en-US" altLang="zh-CN" sz="2800" i="1" smtClean="0">
                <a:solidFill>
                  <a:srgbClr val="FF0066"/>
                </a:solidFill>
              </a:rPr>
              <a:t>B</a:t>
            </a:r>
            <a:r>
              <a:rPr lang="zh-CN" altLang="en-US" sz="2800" smtClean="0">
                <a:solidFill>
                  <a:srgbClr val="FF0066"/>
                </a:solidFill>
              </a:rPr>
              <a:t>、</a:t>
            </a:r>
            <a:r>
              <a:rPr lang="en-US" altLang="zh-CN" sz="2800" i="1" smtClean="0">
                <a:solidFill>
                  <a:srgbClr val="FF0066"/>
                </a:solidFill>
              </a:rPr>
              <a:t>C</a:t>
            </a:r>
            <a:r>
              <a:rPr lang="en-US" altLang="zh-CN" sz="2800" smtClean="0"/>
              <a:t> </a:t>
            </a:r>
            <a:r>
              <a:rPr lang="zh-CN" altLang="en-US" sz="2800" smtClean="0"/>
              <a:t>代表裁判</a:t>
            </a:r>
            <a:r>
              <a:rPr lang="en-US" altLang="zh-CN" sz="2800" smtClean="0"/>
              <a:t>1</a:t>
            </a:r>
            <a:r>
              <a:rPr lang="zh-CN" altLang="en-US" sz="2800" smtClean="0"/>
              <a:t>、裁判</a:t>
            </a:r>
            <a:r>
              <a:rPr lang="en-US" altLang="zh-CN" sz="2800" smtClean="0"/>
              <a:t>2</a:t>
            </a:r>
            <a:r>
              <a:rPr lang="zh-CN" altLang="en-US" sz="2800" smtClean="0"/>
              <a:t>、裁判</a:t>
            </a:r>
            <a:r>
              <a:rPr lang="en-US" altLang="zh-CN" sz="2800" smtClean="0"/>
              <a:t>3</a:t>
            </a:r>
            <a:r>
              <a:rPr lang="zh-CN" altLang="en-US" sz="2800" smtClean="0"/>
              <a:t>；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2800" smtClean="0"/>
              <a:t>输出</a:t>
            </a:r>
            <a:r>
              <a:rPr lang="en-US" altLang="zh-CN" sz="2800" i="1" smtClean="0">
                <a:solidFill>
                  <a:srgbClr val="FF0066"/>
                </a:solidFill>
              </a:rPr>
              <a:t>Y </a:t>
            </a:r>
            <a:r>
              <a:rPr lang="zh-CN" altLang="en-US" sz="2800" smtClean="0"/>
              <a:t>代表最终结果。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2800" smtClean="0">
                <a:solidFill>
                  <a:srgbClr val="993300"/>
                </a:solidFill>
              </a:rPr>
              <a:t>状态赋值：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2800" smtClean="0"/>
              <a:t>A</a:t>
            </a:r>
            <a:r>
              <a:rPr lang="zh-CN" altLang="en-US" sz="2800" smtClean="0"/>
              <a:t>、</a:t>
            </a:r>
            <a:r>
              <a:rPr lang="en-US" altLang="zh-CN" sz="2800" smtClean="0"/>
              <a:t>B</a:t>
            </a:r>
            <a:r>
              <a:rPr lang="zh-CN" altLang="en-US" sz="2800" smtClean="0"/>
              <a:t>、</a:t>
            </a:r>
            <a:r>
              <a:rPr lang="en-US" altLang="zh-CN" sz="2800" smtClean="0"/>
              <a:t>C</a:t>
            </a:r>
            <a:r>
              <a:rPr lang="zh-CN" altLang="en-US" sz="2800" smtClean="0"/>
              <a:t>：</a:t>
            </a:r>
            <a:r>
              <a:rPr lang="en-US" altLang="zh-CN" sz="2800" smtClean="0">
                <a:solidFill>
                  <a:srgbClr val="FF0066"/>
                </a:solidFill>
              </a:rPr>
              <a:t>0 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失败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2800" smtClean="0">
                <a:solidFill>
                  <a:srgbClr val="FF0066"/>
                </a:solidFill>
              </a:rPr>
              <a:t>		</a:t>
            </a:r>
            <a:r>
              <a:rPr lang="en-US" altLang="zh-CN" sz="2800" smtClean="0">
                <a:solidFill>
                  <a:srgbClr val="FF0066"/>
                </a:solidFill>
              </a:rPr>
              <a:t>1 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成功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2800" smtClean="0"/>
              <a:t>Y</a:t>
            </a:r>
            <a:r>
              <a:rPr lang="zh-CN" altLang="en-US" sz="2800" smtClean="0"/>
              <a:t>：	</a:t>
            </a:r>
            <a:r>
              <a:rPr lang="en-US" altLang="zh-CN" sz="2800" smtClean="0">
                <a:solidFill>
                  <a:srgbClr val="FF0066"/>
                </a:solidFill>
              </a:rPr>
              <a:t>0 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失败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2800" smtClean="0">
                <a:solidFill>
                  <a:srgbClr val="FF0066"/>
                </a:solidFill>
              </a:rPr>
              <a:t>	</a:t>
            </a:r>
            <a:r>
              <a:rPr lang="en-US" altLang="zh-CN" sz="2800" smtClean="0">
                <a:solidFill>
                  <a:srgbClr val="FF0066"/>
                </a:solidFill>
              </a:rPr>
              <a:t>1 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成功 </a:t>
            </a:r>
          </a:p>
        </p:txBody>
      </p:sp>
      <p:graphicFrame>
        <p:nvGraphicFramePr>
          <p:cNvPr id="272713" name="Group 329"/>
          <p:cNvGraphicFramePr>
            <a:graphicFrameLocks noGrp="1"/>
          </p:cNvGraphicFramePr>
          <p:nvPr>
            <p:ph sz="half" idx="2"/>
          </p:nvPr>
        </p:nvGraphicFramePr>
        <p:xfrm>
          <a:off x="5508625" y="1412875"/>
          <a:ext cx="3336925" cy="4683123"/>
        </p:xfrm>
        <a:graphic>
          <a:graphicData uri="http://schemas.openxmlformats.org/drawingml/2006/table">
            <a:tbl>
              <a:tblPr/>
              <a:tblGrid>
                <a:gridCol w="833438"/>
                <a:gridCol w="835025"/>
                <a:gridCol w="833437"/>
                <a:gridCol w="835025"/>
              </a:tblGrid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2714" name="Group 330"/>
          <p:cNvGraphicFramePr>
            <a:graphicFrameLocks noGrp="1"/>
          </p:cNvGraphicFramePr>
          <p:nvPr/>
        </p:nvGraphicFramePr>
        <p:xfrm>
          <a:off x="7915275" y="1916113"/>
          <a:ext cx="1049338" cy="4145168"/>
        </p:xfrm>
        <a:graphic>
          <a:graphicData uri="http://schemas.openxmlformats.org/drawingml/2006/table">
            <a:tbl>
              <a:tblPr/>
              <a:tblGrid>
                <a:gridCol w="1049338"/>
              </a:tblGrid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99331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540750" cy="720725"/>
          </a:xfrm>
        </p:spPr>
        <p:txBody>
          <a:bodyPr/>
          <a:lstStyle/>
          <a:p>
            <a:pPr eaLnBrk="1" hangingPunct="1"/>
            <a:r>
              <a:rPr lang="en-US" altLang="zh-CN" smtClean="0"/>
              <a:t>(3) </a:t>
            </a:r>
            <a:r>
              <a:rPr lang="zh-CN" altLang="en-US" smtClean="0"/>
              <a:t>化简逻辑函数。</a:t>
            </a:r>
          </a:p>
        </p:txBody>
      </p:sp>
      <p:graphicFrame>
        <p:nvGraphicFramePr>
          <p:cNvPr id="275545" name="Group 89"/>
          <p:cNvGraphicFramePr>
            <a:graphicFrameLocks noGrp="1"/>
          </p:cNvGraphicFramePr>
          <p:nvPr/>
        </p:nvGraphicFramePr>
        <p:xfrm>
          <a:off x="611188" y="1989138"/>
          <a:ext cx="3194050" cy="4683123"/>
        </p:xfrm>
        <a:graphic>
          <a:graphicData uri="http://schemas.openxmlformats.org/drawingml/2006/table">
            <a:tbl>
              <a:tblPr/>
              <a:tblGrid>
                <a:gridCol w="798512"/>
                <a:gridCol w="798513"/>
                <a:gridCol w="796925"/>
                <a:gridCol w="800100"/>
              </a:tblGrid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5547" name="AutoShape 91"/>
          <p:cNvSpPr>
            <a:spLocks noChangeArrowheads="1"/>
          </p:cNvSpPr>
          <p:nvPr/>
        </p:nvSpPr>
        <p:spPr bwMode="auto">
          <a:xfrm>
            <a:off x="4140200" y="2349500"/>
            <a:ext cx="863600" cy="358775"/>
          </a:xfrm>
          <a:prstGeom prst="rightArrow">
            <a:avLst>
              <a:gd name="adj1" fmla="val 50000"/>
              <a:gd name="adj2" fmla="val 601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75548" name="Picture 92" descr="2-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268413"/>
            <a:ext cx="3022600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5549" name="AutoShape 93"/>
          <p:cNvSpPr>
            <a:spLocks noChangeArrowheads="1"/>
          </p:cNvSpPr>
          <p:nvPr/>
        </p:nvSpPr>
        <p:spPr bwMode="auto">
          <a:xfrm>
            <a:off x="6948488" y="3357563"/>
            <a:ext cx="576262" cy="719137"/>
          </a:xfrm>
          <a:prstGeom prst="downArrow">
            <a:avLst>
              <a:gd name="adj1" fmla="val 50000"/>
              <a:gd name="adj2" fmla="val 311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9388" name="Rectangle 9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5550" name="Object 94"/>
          <p:cNvGraphicFramePr>
            <a:graphicFrameLocks noChangeAspect="1"/>
          </p:cNvGraphicFramePr>
          <p:nvPr/>
        </p:nvGraphicFramePr>
        <p:xfrm>
          <a:off x="4557713" y="5243513"/>
          <a:ext cx="43354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5" name="公式" r:id="rId4" imgW="1256755" imgH="177723" progId="Equation.3">
                  <p:embed/>
                </p:oleObj>
              </mc:Choice>
              <mc:Fallback>
                <p:oleObj name="公式" r:id="rId4" imgW="1256755" imgH="177723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5243513"/>
                        <a:ext cx="433546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554" name="Text Box 98"/>
          <p:cNvSpPr txBox="1">
            <a:spLocks noChangeArrowheads="1"/>
          </p:cNvSpPr>
          <p:nvPr/>
        </p:nvSpPr>
        <p:spPr bwMode="auto">
          <a:xfrm>
            <a:off x="0" y="3284538"/>
            <a:ext cx="503238" cy="1382712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真值表</a:t>
            </a:r>
          </a:p>
        </p:txBody>
      </p:sp>
      <p:sp>
        <p:nvSpPr>
          <p:cNvPr id="275555" name="Text Box 99"/>
          <p:cNvSpPr txBox="1">
            <a:spLocks noChangeArrowheads="1"/>
          </p:cNvSpPr>
          <p:nvPr/>
        </p:nvSpPr>
        <p:spPr bwMode="auto">
          <a:xfrm>
            <a:off x="6300788" y="692150"/>
            <a:ext cx="1295400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卡诺图</a:t>
            </a:r>
          </a:p>
        </p:txBody>
      </p:sp>
      <p:sp>
        <p:nvSpPr>
          <p:cNvPr id="275556" name="Text Box 100"/>
          <p:cNvSpPr txBox="1">
            <a:spLocks noChangeArrowheads="1"/>
          </p:cNvSpPr>
          <p:nvPr/>
        </p:nvSpPr>
        <p:spPr bwMode="auto">
          <a:xfrm>
            <a:off x="5795963" y="4437063"/>
            <a:ext cx="2016125" cy="528637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最简与或式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5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5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7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5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5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7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5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5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7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547" grpId="0" animBg="1"/>
      <p:bldP spid="275549" grpId="0" animBg="1"/>
      <p:bldP spid="275554" grpId="0" animBg="1" autoUpdateAnimBg="0"/>
      <p:bldP spid="275555" grpId="0" animBg="1" autoUpdateAnimBg="0"/>
      <p:bldP spid="275556" grpId="0" animBg="1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003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540750" cy="1439863"/>
          </a:xfrm>
        </p:spPr>
        <p:txBody>
          <a:bodyPr/>
          <a:lstStyle/>
          <a:p>
            <a:pPr eaLnBrk="1" hangingPunct="1"/>
            <a:r>
              <a:rPr lang="en-US" altLang="zh-CN" smtClean="0"/>
              <a:t>(4) </a:t>
            </a:r>
            <a:r>
              <a:rPr lang="zh-CN" altLang="en-US" smtClean="0"/>
              <a:t>变换表达式。 </a:t>
            </a:r>
          </a:p>
        </p:txBody>
      </p:sp>
      <p:sp>
        <p:nvSpPr>
          <p:cNvPr id="100356" name="Rectangle 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7508" name="Object 4"/>
          <p:cNvGraphicFramePr>
            <a:graphicFrameLocks noChangeAspect="1"/>
          </p:cNvGraphicFramePr>
          <p:nvPr/>
        </p:nvGraphicFramePr>
        <p:xfrm>
          <a:off x="250825" y="2205038"/>
          <a:ext cx="31511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1" name="公式" r:id="rId3" imgW="1256755" imgH="177723" progId="Equation.3">
                  <p:embed/>
                </p:oleObj>
              </mc:Choice>
              <mc:Fallback>
                <p:oleObj name="公式" r:id="rId3" imgW="1256755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205038"/>
                        <a:ext cx="31511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1" name="Object 7"/>
          <p:cNvGraphicFramePr>
            <a:graphicFrameLocks noChangeAspect="1"/>
          </p:cNvGraphicFramePr>
          <p:nvPr/>
        </p:nvGraphicFramePr>
        <p:xfrm>
          <a:off x="3419475" y="2090738"/>
          <a:ext cx="29241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2" name="公式" r:id="rId5" imgW="1117600" imgH="241300" progId="Equation.3">
                  <p:embed/>
                </p:oleObj>
              </mc:Choice>
              <mc:Fallback>
                <p:oleObj name="公式" r:id="rId5" imgW="11176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090738"/>
                        <a:ext cx="292417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4" name="Object 10"/>
          <p:cNvGraphicFramePr>
            <a:graphicFrameLocks noChangeAspect="1"/>
          </p:cNvGraphicFramePr>
          <p:nvPr/>
        </p:nvGraphicFramePr>
        <p:xfrm>
          <a:off x="6372225" y="2089150"/>
          <a:ext cx="25923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3" name="公式" r:id="rId7" imgW="990170" imgH="241195" progId="Equation.3">
                  <p:embed/>
                </p:oleObj>
              </mc:Choice>
              <mc:Fallback>
                <p:oleObj name="公式" r:id="rId7" imgW="990170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089150"/>
                        <a:ext cx="25923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5" name="Rectangle 11"/>
          <p:cNvSpPr>
            <a:spLocks noRot="1" noChangeArrowheads="1"/>
          </p:cNvSpPr>
          <p:nvPr/>
        </p:nvSpPr>
        <p:spPr bwMode="auto">
          <a:xfrm>
            <a:off x="250825" y="2924175"/>
            <a:ext cx="35290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 b="1">
                <a:ea typeface="楷体_GB2312" pitchFamily="49" charset="-122"/>
              </a:rPr>
              <a:t>(5) </a:t>
            </a:r>
            <a:r>
              <a:rPr lang="zh-CN" altLang="en-US" sz="3200" b="1">
                <a:ea typeface="楷体_GB2312" pitchFamily="49" charset="-122"/>
              </a:rPr>
              <a:t>画逻辑图。 </a:t>
            </a:r>
          </a:p>
        </p:txBody>
      </p:sp>
      <p:pic>
        <p:nvPicPr>
          <p:cNvPr id="277516" name="Picture 12" descr="2-5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451350"/>
            <a:ext cx="3097212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517" name="Picture 13" descr="2-5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4379913"/>
            <a:ext cx="3408362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7518" name="Line 14"/>
          <p:cNvSpPr>
            <a:spLocks noChangeShapeType="1"/>
          </p:cNvSpPr>
          <p:nvPr/>
        </p:nvSpPr>
        <p:spPr bwMode="auto">
          <a:xfrm>
            <a:off x="1908175" y="2565400"/>
            <a:ext cx="71438" cy="158432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19" name="Line 15"/>
          <p:cNvSpPr>
            <a:spLocks noChangeShapeType="1"/>
          </p:cNvSpPr>
          <p:nvPr/>
        </p:nvSpPr>
        <p:spPr bwMode="auto">
          <a:xfrm flipH="1">
            <a:off x="6804025" y="2708275"/>
            <a:ext cx="1008063" cy="151288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7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7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5" grpId="0"/>
      <p:bldP spid="277518" grpId="0" animBg="1"/>
      <p:bldP spid="27751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2.4.2  </a:t>
            </a:r>
            <a:r>
              <a:rPr lang="zh-CN" altLang="en-US" smtClean="0">
                <a:latin typeface="Times New Roman" pitchFamily="18" charset="0"/>
              </a:rPr>
              <a:t>组合逻辑电路的设计举例</a:t>
            </a:r>
          </a:p>
        </p:txBody>
      </p:sp>
      <p:sp>
        <p:nvSpPr>
          <p:cNvPr id="101379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 dirty="0" smtClean="0">
                <a:latin typeface="Times New Roman" pitchFamily="18" charset="0"/>
              </a:rPr>
              <a:t>【</a:t>
            </a:r>
            <a:r>
              <a:rPr lang="zh-CN" altLang="en-US" dirty="0" smtClean="0">
                <a:latin typeface="Times New Roman" pitchFamily="18" charset="0"/>
              </a:rPr>
              <a:t>例</a:t>
            </a:r>
            <a:r>
              <a:rPr lang="en-US" altLang="zh-CN" dirty="0" smtClean="0">
                <a:latin typeface="Times New Roman" pitchFamily="18" charset="0"/>
              </a:rPr>
              <a:t>2-7】  </a:t>
            </a:r>
            <a:r>
              <a:rPr lang="zh-CN" altLang="en-US" dirty="0" smtClean="0">
                <a:latin typeface="Times New Roman" pitchFamily="18" charset="0"/>
              </a:rPr>
              <a:t>设计一个道路交通信号灯故障检测电路。</a:t>
            </a:r>
          </a:p>
          <a:p>
            <a:pPr marL="0" indent="0" eaLnBrk="1" hangingPunct="1"/>
            <a:r>
              <a:rPr lang="en-US" altLang="zh-CN" dirty="0" smtClean="0"/>
              <a:t>(1) </a:t>
            </a:r>
            <a:r>
              <a:rPr lang="zh-CN" altLang="en-US" dirty="0" smtClean="0"/>
              <a:t>分析设计要求。</a:t>
            </a:r>
          </a:p>
          <a:p>
            <a:pPr marL="0" indent="0" eaLnBrk="1" hangingPunct="1"/>
            <a:r>
              <a:rPr lang="zh-CN" altLang="en-US" dirty="0" smtClean="0"/>
              <a:t>当三盏灯全灭或两盏及两盏以上灯亮时，应产生故障报警。 </a:t>
            </a:r>
          </a:p>
        </p:txBody>
      </p:sp>
      <p:graphicFrame>
        <p:nvGraphicFramePr>
          <p:cNvPr id="267540" name="Group 276"/>
          <p:cNvGraphicFramePr>
            <a:graphicFrameLocks noGrp="1"/>
          </p:cNvGraphicFramePr>
          <p:nvPr>
            <p:ph sz="half" idx="2"/>
          </p:nvPr>
        </p:nvGraphicFramePr>
        <p:xfrm>
          <a:off x="4651375" y="1268413"/>
          <a:ext cx="4194175" cy="5110160"/>
        </p:xfrm>
        <a:graphic>
          <a:graphicData uri="http://schemas.openxmlformats.org/drawingml/2006/table">
            <a:tbl>
              <a:tblPr/>
              <a:tblGrid>
                <a:gridCol w="1049338"/>
                <a:gridCol w="1047750"/>
                <a:gridCol w="1049337"/>
                <a:gridCol w="1047750"/>
              </a:tblGrid>
              <a:tr h="947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红灯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黄灯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绿灯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报警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灭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灭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灭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灭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灭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亮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05" marB="468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灭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亮</a:t>
                      </a:r>
                    </a:p>
                  </a:txBody>
                  <a:tcPr marL="0" marR="0" marT="46805" marB="468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灭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05" marB="468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灭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亮</a:t>
                      </a:r>
                    </a:p>
                  </a:txBody>
                  <a:tcPr marL="0" marR="0" marT="46805" marB="468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亮</a:t>
                      </a:r>
                    </a:p>
                  </a:txBody>
                  <a:tcPr marL="0" marR="0" marT="46805" marB="468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亮</a:t>
                      </a:r>
                    </a:p>
                  </a:txBody>
                  <a:tcPr marL="0" marR="0" marT="46805" marB="468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灭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灭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05" marB="468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亮</a:t>
                      </a:r>
                    </a:p>
                  </a:txBody>
                  <a:tcPr marL="0" marR="0" marT="46805" marB="468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灭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亮</a:t>
                      </a:r>
                    </a:p>
                  </a:txBody>
                  <a:tcPr marL="0" marR="0" marT="46805" marB="468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亮</a:t>
                      </a:r>
                    </a:p>
                  </a:txBody>
                  <a:tcPr marL="0" marR="0" marT="46805" marB="468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亮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灭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亮</a:t>
                      </a:r>
                    </a:p>
                  </a:txBody>
                  <a:tcPr marL="0" marR="0" marT="46805" marB="468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亮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亮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5" marB="468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7555" name="Group 291"/>
          <p:cNvGraphicFramePr>
            <a:graphicFrameLocks noGrp="1"/>
          </p:cNvGraphicFramePr>
          <p:nvPr/>
        </p:nvGraphicFramePr>
        <p:xfrm>
          <a:off x="8061325" y="2205038"/>
          <a:ext cx="1047750" cy="4152904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否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否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否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6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26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43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0240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4800" y="765175"/>
            <a:ext cx="4627563" cy="58324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CN" sz="2800" smtClean="0"/>
              <a:t>(2) </a:t>
            </a:r>
            <a:r>
              <a:rPr lang="zh-CN" altLang="en-US" sz="2800" smtClean="0"/>
              <a:t>列真值表。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2800" smtClean="0">
                <a:solidFill>
                  <a:srgbClr val="993300"/>
                </a:solidFill>
              </a:rPr>
              <a:t>设定变量：</a:t>
            </a:r>
            <a:endParaRPr lang="zh-CN" altLang="en-US" sz="2800" smtClean="0"/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2800" i="1" smtClean="0"/>
              <a:t>R</a:t>
            </a:r>
            <a:r>
              <a:rPr lang="en-US" altLang="zh-CN" sz="2800" smtClean="0"/>
              <a:t>(red)——</a:t>
            </a:r>
            <a:r>
              <a:rPr lang="zh-CN" altLang="en-US" sz="2800" smtClean="0"/>
              <a:t>红灯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2800" i="1" smtClean="0"/>
              <a:t>Y</a:t>
            </a:r>
            <a:r>
              <a:rPr lang="en-US" altLang="zh-CN" sz="2800" smtClean="0"/>
              <a:t>(yellow)——</a:t>
            </a:r>
            <a:r>
              <a:rPr lang="zh-CN" altLang="en-US" sz="2800" smtClean="0"/>
              <a:t>黄灯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2800" i="1" smtClean="0"/>
              <a:t>G</a:t>
            </a:r>
            <a:r>
              <a:rPr lang="en-US" altLang="zh-CN" sz="2800" smtClean="0"/>
              <a:t>(green)——</a:t>
            </a:r>
            <a:r>
              <a:rPr lang="zh-CN" altLang="en-US" sz="2800" smtClean="0"/>
              <a:t>绿灯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2800" i="1" smtClean="0"/>
              <a:t>Z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报警信号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2800" smtClean="0">
                <a:solidFill>
                  <a:srgbClr val="993300"/>
                </a:solidFill>
              </a:rPr>
              <a:t>状态赋值：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2800" smtClean="0"/>
              <a:t>R</a:t>
            </a:r>
            <a:r>
              <a:rPr lang="zh-CN" altLang="en-US" sz="2800" smtClean="0"/>
              <a:t>、</a:t>
            </a:r>
            <a:r>
              <a:rPr lang="en-US" altLang="zh-CN" sz="2800" smtClean="0"/>
              <a:t>Y</a:t>
            </a:r>
            <a:r>
              <a:rPr lang="zh-CN" altLang="en-US" sz="2800" smtClean="0"/>
              <a:t>、</a:t>
            </a:r>
            <a:r>
              <a:rPr lang="en-US" altLang="zh-CN" sz="2800" smtClean="0"/>
              <a:t>G </a:t>
            </a:r>
            <a:r>
              <a:rPr lang="zh-CN" altLang="en-US" sz="2800" smtClean="0"/>
              <a:t>：</a:t>
            </a:r>
            <a:r>
              <a:rPr lang="en-US" altLang="zh-CN" sz="2800" smtClean="0">
                <a:solidFill>
                  <a:srgbClr val="FF0066"/>
                </a:solidFill>
              </a:rPr>
              <a:t>0 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灯灭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2800" smtClean="0">
                <a:solidFill>
                  <a:srgbClr val="FF0066"/>
                </a:solidFill>
              </a:rPr>
              <a:t>		 </a:t>
            </a:r>
            <a:r>
              <a:rPr lang="en-US" altLang="zh-CN" sz="2800" smtClean="0">
                <a:solidFill>
                  <a:srgbClr val="FF0066"/>
                </a:solidFill>
              </a:rPr>
              <a:t>1 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灯亮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2800" smtClean="0"/>
              <a:t>Z</a:t>
            </a:r>
            <a:r>
              <a:rPr lang="zh-CN" altLang="en-US" sz="2800" smtClean="0"/>
              <a:t>：	</a:t>
            </a:r>
            <a:r>
              <a:rPr lang="en-US" altLang="zh-CN" sz="2800" smtClean="0">
                <a:solidFill>
                  <a:srgbClr val="FF0066"/>
                </a:solidFill>
              </a:rPr>
              <a:t>0 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不报警</a:t>
            </a:r>
            <a:r>
              <a:rPr lang="zh-CN" altLang="en-US" sz="2800" smtClean="0">
                <a:solidFill>
                  <a:srgbClr val="FF0066"/>
                </a:solidFill>
              </a:rPr>
              <a:t>	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2800" smtClean="0">
                <a:solidFill>
                  <a:srgbClr val="FF0066"/>
                </a:solidFill>
              </a:rPr>
              <a:t>	</a:t>
            </a:r>
            <a:r>
              <a:rPr lang="en-US" altLang="zh-CN" sz="2800" smtClean="0">
                <a:solidFill>
                  <a:srgbClr val="FF0066"/>
                </a:solidFill>
              </a:rPr>
              <a:t>1 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报警 </a:t>
            </a:r>
          </a:p>
        </p:txBody>
      </p:sp>
      <p:graphicFrame>
        <p:nvGraphicFramePr>
          <p:cNvPr id="281014" name="Group 438"/>
          <p:cNvGraphicFramePr>
            <a:graphicFrameLocks noGrp="1"/>
          </p:cNvGraphicFramePr>
          <p:nvPr>
            <p:ph sz="half" idx="2"/>
          </p:nvPr>
        </p:nvGraphicFramePr>
        <p:xfrm>
          <a:off x="5435600" y="1412875"/>
          <a:ext cx="3238500" cy="4683123"/>
        </p:xfrm>
        <a:graphic>
          <a:graphicData uri="http://schemas.openxmlformats.org/drawingml/2006/table">
            <a:tbl>
              <a:tblPr/>
              <a:tblGrid>
                <a:gridCol w="809625"/>
                <a:gridCol w="809625"/>
                <a:gridCol w="809625"/>
                <a:gridCol w="809625"/>
              </a:tblGrid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1012" name="Group 436"/>
          <p:cNvGraphicFramePr>
            <a:graphicFrameLocks noGrp="1"/>
          </p:cNvGraphicFramePr>
          <p:nvPr/>
        </p:nvGraphicFramePr>
        <p:xfrm>
          <a:off x="8101013" y="1952625"/>
          <a:ext cx="831850" cy="4145184"/>
        </p:xfrm>
        <a:graphic>
          <a:graphicData uri="http://schemas.openxmlformats.org/drawingml/2006/table">
            <a:tbl>
              <a:tblPr/>
              <a:tblGrid>
                <a:gridCol w="831850"/>
              </a:tblGrid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8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28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03250" y="1196975"/>
            <a:ext cx="8540750" cy="720725"/>
          </a:xfrm>
        </p:spPr>
        <p:txBody>
          <a:bodyPr/>
          <a:lstStyle/>
          <a:p>
            <a:pPr eaLnBrk="1" hangingPunct="1"/>
            <a:r>
              <a:rPr lang="en-US" altLang="zh-CN" smtClean="0"/>
              <a:t>(3) </a:t>
            </a:r>
            <a:r>
              <a:rPr lang="zh-CN" altLang="en-US" smtClean="0"/>
              <a:t>化简逻辑函数。</a:t>
            </a:r>
          </a:p>
        </p:txBody>
      </p:sp>
      <p:sp>
        <p:nvSpPr>
          <p:cNvPr id="281657" name="AutoShape 57"/>
          <p:cNvSpPr>
            <a:spLocks noChangeArrowheads="1"/>
          </p:cNvSpPr>
          <p:nvPr/>
        </p:nvSpPr>
        <p:spPr bwMode="auto">
          <a:xfrm>
            <a:off x="4140200" y="2349500"/>
            <a:ext cx="863600" cy="358775"/>
          </a:xfrm>
          <a:prstGeom prst="rightArrow">
            <a:avLst>
              <a:gd name="adj1" fmla="val 50000"/>
              <a:gd name="adj2" fmla="val 601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59" name="AutoShape 59"/>
          <p:cNvSpPr>
            <a:spLocks noChangeArrowheads="1"/>
          </p:cNvSpPr>
          <p:nvPr/>
        </p:nvSpPr>
        <p:spPr bwMode="auto">
          <a:xfrm>
            <a:off x="6948488" y="3357563"/>
            <a:ext cx="576262" cy="719137"/>
          </a:xfrm>
          <a:prstGeom prst="downArrow">
            <a:avLst>
              <a:gd name="adj1" fmla="val 50000"/>
              <a:gd name="adj2" fmla="val 311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03429" name="Rectangle 60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1662" name="Text Box 62"/>
          <p:cNvSpPr txBox="1">
            <a:spLocks noChangeArrowheads="1"/>
          </p:cNvSpPr>
          <p:nvPr/>
        </p:nvSpPr>
        <p:spPr bwMode="auto">
          <a:xfrm>
            <a:off x="0" y="3284538"/>
            <a:ext cx="503238" cy="1382712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真值表</a:t>
            </a:r>
          </a:p>
        </p:txBody>
      </p:sp>
      <p:sp>
        <p:nvSpPr>
          <p:cNvPr id="281663" name="Text Box 63"/>
          <p:cNvSpPr txBox="1">
            <a:spLocks noChangeArrowheads="1"/>
          </p:cNvSpPr>
          <p:nvPr/>
        </p:nvSpPr>
        <p:spPr bwMode="auto">
          <a:xfrm>
            <a:off x="6300788" y="692150"/>
            <a:ext cx="1295400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卡诺图</a:t>
            </a:r>
          </a:p>
        </p:txBody>
      </p:sp>
      <p:sp>
        <p:nvSpPr>
          <p:cNvPr id="281664" name="Text Box 64"/>
          <p:cNvSpPr txBox="1">
            <a:spLocks noChangeArrowheads="1"/>
          </p:cNvSpPr>
          <p:nvPr/>
        </p:nvSpPr>
        <p:spPr bwMode="auto">
          <a:xfrm>
            <a:off x="5795963" y="4437063"/>
            <a:ext cx="2016125" cy="528637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最简与或式</a:t>
            </a:r>
          </a:p>
        </p:txBody>
      </p:sp>
      <p:graphicFrame>
        <p:nvGraphicFramePr>
          <p:cNvPr id="281723" name="Group 123"/>
          <p:cNvGraphicFramePr>
            <a:graphicFrameLocks noGrp="1"/>
          </p:cNvGraphicFramePr>
          <p:nvPr/>
        </p:nvGraphicFramePr>
        <p:xfrm>
          <a:off x="755650" y="1916113"/>
          <a:ext cx="3233738" cy="4683123"/>
        </p:xfrm>
        <a:graphic>
          <a:graphicData uri="http://schemas.openxmlformats.org/drawingml/2006/table">
            <a:tbl>
              <a:tblPr/>
              <a:tblGrid>
                <a:gridCol w="809625"/>
                <a:gridCol w="808038"/>
                <a:gridCol w="808037"/>
                <a:gridCol w="808038"/>
              </a:tblGrid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46802" marB="468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81777" name="Picture 177" descr="2-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341438"/>
            <a:ext cx="2808288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88" name="Rectangle 179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1778" name="Object 178"/>
          <p:cNvGraphicFramePr>
            <a:graphicFrameLocks noChangeAspect="1"/>
          </p:cNvGraphicFramePr>
          <p:nvPr/>
        </p:nvGraphicFramePr>
        <p:xfrm>
          <a:off x="4500563" y="5359400"/>
          <a:ext cx="42497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3" name="公式" r:id="rId4" imgW="1713756" imgH="215806" progId="Equation.3">
                  <p:embed/>
                </p:oleObj>
              </mc:Choice>
              <mc:Fallback>
                <p:oleObj name="公式" r:id="rId4" imgW="1713756" imgH="215806" progId="Equation.3">
                  <p:embed/>
                  <p:pic>
                    <p:nvPicPr>
                      <p:cNvPr id="0" name="Objec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359400"/>
                        <a:ext cx="4249737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90" name="Rectangle 180"/>
          <p:cNvSpPr>
            <a:spLocks noChangeArrowheads="1"/>
          </p:cNvSpPr>
          <p:nvPr/>
        </p:nvSpPr>
        <p:spPr bwMode="auto">
          <a:xfrm>
            <a:off x="0" y="3533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8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1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1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8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1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1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8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57" grpId="0" animBg="1"/>
      <p:bldP spid="281659" grpId="0" animBg="1"/>
      <p:bldP spid="281662" grpId="0" animBg="1" autoUpdateAnimBg="0"/>
      <p:bldP spid="281663" grpId="0" animBg="1" autoUpdateAnimBg="0"/>
      <p:bldP spid="28166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-36513" y="1412875"/>
            <a:ext cx="4194176" cy="4454525"/>
          </a:xfrm>
        </p:spPr>
        <p:txBody>
          <a:bodyPr/>
          <a:lstStyle/>
          <a:p>
            <a:pPr marL="457200" lvl="1" indent="0" eaLnBrk="1" hangingPunct="1"/>
            <a:r>
              <a:rPr lang="en-US" altLang="zh-CN" smtClean="0">
                <a:latin typeface="Times New Roman" pitchFamily="18" charset="0"/>
              </a:rPr>
              <a:t>(3) </a:t>
            </a:r>
            <a:r>
              <a:rPr lang="zh-CN" altLang="en-US" smtClean="0">
                <a:latin typeface="Times New Roman" pitchFamily="18" charset="0"/>
              </a:rPr>
              <a:t>列出真值表。</a:t>
            </a:r>
          </a:p>
          <a:p>
            <a:pPr marL="457200" lvl="1" indent="0" eaLnBrk="1" hangingPunct="1"/>
            <a:endParaRPr lang="zh-CN" altLang="en-US" smtClean="0">
              <a:latin typeface="Times New Roman" pitchFamily="18" charset="0"/>
            </a:endParaRPr>
          </a:p>
          <a:p>
            <a:pPr marL="0" indent="0" eaLnBrk="1" hangingPunct="1"/>
            <a:endParaRPr lang="en-US" altLang="zh-CN" sz="2800" smtClean="0"/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4294967295"/>
          </p:nvPr>
        </p:nvGraphicFramePr>
        <p:xfrm>
          <a:off x="5651500" y="1341438"/>
          <a:ext cx="2305050" cy="3048000"/>
        </p:xfrm>
        <a:graphic>
          <a:graphicData uri="http://schemas.openxmlformats.org/drawingml/2006/table">
            <a:tbl>
              <a:tblPr/>
              <a:tblGrid>
                <a:gridCol w="749300"/>
                <a:gridCol w="777875"/>
                <a:gridCol w="77787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49" name="Rectangle 101"/>
          <p:cNvSpPr>
            <a:spLocks noRot="1" noChangeArrowheads="1"/>
          </p:cNvSpPr>
          <p:nvPr/>
        </p:nvSpPr>
        <p:spPr bwMode="auto">
          <a:xfrm>
            <a:off x="0" y="4149725"/>
            <a:ext cx="83883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(4) 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电路功能逻辑描述。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由真值表可知，该电路实现了“异或”逻辑功能。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800" b="1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altLang="zh-CN" sz="3200" b="1">
              <a:ea typeface="楷体_GB2312" pitchFamily="49" charset="-122"/>
            </a:endParaRPr>
          </a:p>
        </p:txBody>
      </p:sp>
      <p:graphicFrame>
        <p:nvGraphicFramePr>
          <p:cNvPr id="11296" name="Object 102"/>
          <p:cNvGraphicFramePr>
            <a:graphicFrameLocks noGrp="1" noChangeAspect="1"/>
          </p:cNvGraphicFramePr>
          <p:nvPr>
            <p:ph sz="half" idx="2"/>
          </p:nvPr>
        </p:nvGraphicFramePr>
        <p:xfrm>
          <a:off x="1187450" y="2133600"/>
          <a:ext cx="2016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公式" r:id="rId3" imgW="876300" imgH="203200" progId="Equation.3">
                  <p:embed/>
                </p:oleObj>
              </mc:Choice>
              <mc:Fallback>
                <p:oleObj name="公式" r:id="rId3" imgW="876300" imgH="203200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20161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7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7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9" grpId="0" build="p" bldLvl="2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044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540750" cy="1439863"/>
          </a:xfrm>
        </p:spPr>
        <p:txBody>
          <a:bodyPr/>
          <a:lstStyle/>
          <a:p>
            <a:pPr eaLnBrk="1" hangingPunct="1"/>
            <a:r>
              <a:rPr lang="en-US" altLang="zh-CN" smtClean="0"/>
              <a:t>(4) </a:t>
            </a:r>
            <a:r>
              <a:rPr lang="zh-CN" altLang="en-US" smtClean="0"/>
              <a:t>变换表达式。 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2632" name="Rectangle 8"/>
          <p:cNvSpPr>
            <a:spLocks noRot="1" noChangeArrowheads="1"/>
          </p:cNvSpPr>
          <p:nvPr/>
        </p:nvSpPr>
        <p:spPr bwMode="auto">
          <a:xfrm>
            <a:off x="250825" y="2924175"/>
            <a:ext cx="35290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 b="1">
                <a:ea typeface="楷体_GB2312" pitchFamily="49" charset="-122"/>
              </a:rPr>
              <a:t>(5) </a:t>
            </a:r>
            <a:r>
              <a:rPr lang="zh-CN" altLang="en-US" sz="3200" b="1">
                <a:ea typeface="楷体_GB2312" pitchFamily="49" charset="-122"/>
              </a:rPr>
              <a:t>画逻辑图。 </a:t>
            </a:r>
          </a:p>
        </p:txBody>
      </p:sp>
      <p:graphicFrame>
        <p:nvGraphicFramePr>
          <p:cNvPr id="282637" name="Object 13"/>
          <p:cNvGraphicFramePr>
            <a:graphicFrameLocks noChangeAspect="1"/>
          </p:cNvGraphicFramePr>
          <p:nvPr/>
        </p:nvGraphicFramePr>
        <p:xfrm>
          <a:off x="395288" y="2127250"/>
          <a:ext cx="400208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1" name="公式" r:id="rId3" imgW="1713756" imgH="215806" progId="Equation.3">
                  <p:embed/>
                </p:oleObj>
              </mc:Choice>
              <mc:Fallback>
                <p:oleObj name="公式" r:id="rId3" imgW="1713756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127250"/>
                        <a:ext cx="400208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40" name="Object 16"/>
          <p:cNvGraphicFramePr>
            <a:graphicFrameLocks noChangeAspect="1"/>
          </p:cNvGraphicFramePr>
          <p:nvPr/>
        </p:nvGraphicFramePr>
        <p:xfrm>
          <a:off x="4549775" y="2133600"/>
          <a:ext cx="42703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2" name="公式" r:id="rId5" imgW="1828800" imgH="215640" progId="Equation.3">
                  <p:embed/>
                </p:oleObj>
              </mc:Choice>
              <mc:Fallback>
                <p:oleObj name="公式" r:id="rId5" imgW="1828800" imgH="215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2133600"/>
                        <a:ext cx="427037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2641" name="Picture 17" descr="2-5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644900"/>
            <a:ext cx="360045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8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2.4.2  </a:t>
            </a:r>
            <a:r>
              <a:rPr lang="zh-CN" altLang="en-US" smtClean="0">
                <a:latin typeface="Times New Roman" pitchFamily="18" charset="0"/>
              </a:rPr>
              <a:t>组合逻辑电路的设计举例</a:t>
            </a:r>
          </a:p>
        </p:txBody>
      </p:sp>
      <p:sp>
        <p:nvSpPr>
          <p:cNvPr id="1054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</a:rPr>
              <a:t>【</a:t>
            </a:r>
            <a:r>
              <a:rPr lang="zh-CN" altLang="en-US" dirty="0" smtClean="0">
                <a:latin typeface="Times New Roman" pitchFamily="18" charset="0"/>
              </a:rPr>
              <a:t>例</a:t>
            </a:r>
            <a:r>
              <a:rPr lang="en-US" altLang="zh-CN" dirty="0" smtClean="0">
                <a:latin typeface="Times New Roman" pitchFamily="18" charset="0"/>
              </a:rPr>
              <a:t>2-8】  </a:t>
            </a:r>
            <a:r>
              <a:rPr lang="zh-CN" altLang="en-US" dirty="0" smtClean="0">
                <a:latin typeface="Times New Roman" pitchFamily="18" charset="0"/>
              </a:rPr>
              <a:t>设计一个</a:t>
            </a:r>
            <a:r>
              <a:rPr lang="en-US" altLang="zh-CN" dirty="0" smtClean="0">
                <a:latin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</a:rPr>
              <a:t>位的原码</a:t>
            </a:r>
            <a:r>
              <a:rPr lang="en-US" altLang="zh-CN" dirty="0" smtClean="0">
                <a:latin typeface="Times New Roman" pitchFamily="18" charset="0"/>
              </a:rPr>
              <a:t>-</a:t>
            </a:r>
            <a:r>
              <a:rPr lang="zh-CN" altLang="en-US" dirty="0" smtClean="0">
                <a:latin typeface="Times New Roman" pitchFamily="18" charset="0"/>
              </a:rPr>
              <a:t>补码转换器。</a:t>
            </a:r>
          </a:p>
          <a:p>
            <a:pPr eaLnBrk="1" hangingPunct="1"/>
            <a:r>
              <a:rPr lang="en-US" altLang="zh-CN" dirty="0" smtClean="0"/>
              <a:t>(1) </a:t>
            </a:r>
            <a:r>
              <a:rPr lang="zh-CN" altLang="en-US" dirty="0" smtClean="0"/>
              <a:t>分析设计要求。 </a:t>
            </a:r>
          </a:p>
          <a:p>
            <a:pPr eaLnBrk="1" hangingPunct="1"/>
            <a:r>
              <a:rPr lang="zh-CN" altLang="en-US" dirty="0" smtClean="0"/>
              <a:t>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位输入（原码）、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位输出（补码）</a:t>
            </a:r>
          </a:p>
          <a:p>
            <a:pPr eaLnBrk="1" hangingPunct="1"/>
            <a:r>
              <a:rPr lang="en-US" altLang="zh-CN" dirty="0" smtClean="0"/>
              <a:t>(2) </a:t>
            </a:r>
            <a:r>
              <a:rPr lang="zh-CN" altLang="en-US" dirty="0" smtClean="0"/>
              <a:t>列真值表。</a:t>
            </a:r>
          </a:p>
          <a:p>
            <a:pPr eaLnBrk="1" hangingPunct="1"/>
            <a:r>
              <a:rPr lang="zh-CN" altLang="en-US" dirty="0" smtClean="0"/>
              <a:t>设定变量：</a:t>
            </a:r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位原码输入为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3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位补码输出为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3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793" name="Group 1073"/>
          <p:cNvGraphicFramePr>
            <a:graphicFrameLocks noGrp="1"/>
          </p:cNvGraphicFramePr>
          <p:nvPr>
            <p:ph idx="1"/>
          </p:nvPr>
        </p:nvGraphicFramePr>
        <p:xfrm>
          <a:off x="282575" y="25400"/>
          <a:ext cx="8537575" cy="6583680"/>
        </p:xfrm>
        <a:graphic>
          <a:graphicData uri="http://schemas.openxmlformats.org/drawingml/2006/table">
            <a:tbl>
              <a:tblPr/>
              <a:tblGrid>
                <a:gridCol w="931863"/>
                <a:gridCol w="931862"/>
                <a:gridCol w="931863"/>
                <a:gridCol w="931862"/>
                <a:gridCol w="931863"/>
                <a:gridCol w="931862"/>
                <a:gridCol w="931863"/>
                <a:gridCol w="931862"/>
                <a:gridCol w="1082675"/>
              </a:tblGrid>
              <a:tr h="36574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    入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    出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十进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制数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07523" name="Rectangle 5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(3) </a:t>
            </a:r>
            <a:r>
              <a:rPr lang="zh-CN" altLang="en-US" smtClean="0"/>
              <a:t>化简逻辑函数。 </a:t>
            </a:r>
          </a:p>
        </p:txBody>
      </p:sp>
      <p:pic>
        <p:nvPicPr>
          <p:cNvPr id="107524" name="Picture 6" descr="2-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9"/>
          <a:stretch>
            <a:fillRect/>
          </a:stretch>
        </p:blipFill>
        <p:spPr bwMode="auto">
          <a:xfrm>
            <a:off x="3722688" y="795338"/>
            <a:ext cx="5313362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5" name="Picture 7" descr="2-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1"/>
          <a:stretch>
            <a:fillRect/>
          </a:stretch>
        </p:blipFill>
        <p:spPr bwMode="auto">
          <a:xfrm>
            <a:off x="3708400" y="3603625"/>
            <a:ext cx="5148263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9800" name="Rectangle 8"/>
          <p:cNvSpPr>
            <a:spLocks noChangeArrowheads="1"/>
          </p:cNvSpPr>
          <p:nvPr/>
        </p:nvSpPr>
        <p:spPr bwMode="auto">
          <a:xfrm>
            <a:off x="3708400" y="765175"/>
            <a:ext cx="2663825" cy="2735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01" name="Rectangle 9"/>
          <p:cNvSpPr>
            <a:spLocks noChangeArrowheads="1"/>
          </p:cNvSpPr>
          <p:nvPr/>
        </p:nvSpPr>
        <p:spPr bwMode="auto">
          <a:xfrm>
            <a:off x="6372225" y="765175"/>
            <a:ext cx="2663825" cy="2735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02" name="Rectangle 10"/>
          <p:cNvSpPr>
            <a:spLocks noChangeArrowheads="1"/>
          </p:cNvSpPr>
          <p:nvPr/>
        </p:nvSpPr>
        <p:spPr bwMode="auto">
          <a:xfrm>
            <a:off x="3635375" y="3500438"/>
            <a:ext cx="2663825" cy="2735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03" name="Rectangle 11"/>
          <p:cNvSpPr>
            <a:spLocks noChangeArrowheads="1"/>
          </p:cNvSpPr>
          <p:nvPr/>
        </p:nvSpPr>
        <p:spPr bwMode="auto">
          <a:xfrm>
            <a:off x="6372225" y="3500438"/>
            <a:ext cx="2663825" cy="2735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0" name="Rectangle 13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9804" name="Object 12"/>
          <p:cNvGraphicFramePr>
            <a:graphicFrameLocks noChangeAspect="1"/>
          </p:cNvGraphicFramePr>
          <p:nvPr/>
        </p:nvGraphicFramePr>
        <p:xfrm>
          <a:off x="250825" y="2349500"/>
          <a:ext cx="3028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3" name="公式" r:id="rId4" imgW="1536700" imgH="228600" progId="Equation.3">
                  <p:embed/>
                </p:oleObj>
              </mc:Choice>
              <mc:Fallback>
                <p:oleObj name="公式" r:id="rId4" imgW="15367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349500"/>
                        <a:ext cx="30289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6" name="Object 14"/>
          <p:cNvGraphicFramePr>
            <a:graphicFrameLocks noChangeAspect="1"/>
          </p:cNvGraphicFramePr>
          <p:nvPr/>
        </p:nvGraphicFramePr>
        <p:xfrm>
          <a:off x="250825" y="2997200"/>
          <a:ext cx="31115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4" name="公式" r:id="rId6" imgW="1574800" imgH="457200" progId="Equation.3">
                  <p:embed/>
                </p:oleObj>
              </mc:Choice>
              <mc:Fallback>
                <p:oleObj name="公式" r:id="rId6" imgW="15748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997200"/>
                        <a:ext cx="31115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7" name="Object 15"/>
          <p:cNvGraphicFramePr>
            <a:graphicFrameLocks noChangeAspect="1"/>
          </p:cNvGraphicFramePr>
          <p:nvPr/>
        </p:nvGraphicFramePr>
        <p:xfrm>
          <a:off x="250825" y="4076700"/>
          <a:ext cx="3384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5" name="公式" r:id="rId8" imgW="1714500" imgH="254000" progId="Equation.3">
                  <p:embed/>
                </p:oleObj>
              </mc:Choice>
              <mc:Fallback>
                <p:oleObj name="公式" r:id="rId8" imgW="1714500" imgH="254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076700"/>
                        <a:ext cx="33845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8" name="Object 16"/>
          <p:cNvGraphicFramePr>
            <a:graphicFrameLocks noChangeAspect="1"/>
          </p:cNvGraphicFramePr>
          <p:nvPr/>
        </p:nvGraphicFramePr>
        <p:xfrm>
          <a:off x="250825" y="4797425"/>
          <a:ext cx="9779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6" name="公式" r:id="rId10" imgW="495085" imgH="228501" progId="Equation.3">
                  <p:embed/>
                </p:oleObj>
              </mc:Choice>
              <mc:Fallback>
                <p:oleObj name="公式" r:id="rId10" imgW="495085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797425"/>
                        <a:ext cx="9779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289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89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8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89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0" grpId="0" animBg="1"/>
      <p:bldP spid="289801" grpId="0" animBg="1"/>
      <p:bldP spid="289802" grpId="0" animBg="1"/>
      <p:bldP spid="28980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085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116013" y="476250"/>
            <a:ext cx="3673475" cy="863600"/>
          </a:xfrm>
        </p:spPr>
        <p:txBody>
          <a:bodyPr/>
          <a:lstStyle/>
          <a:p>
            <a:pPr eaLnBrk="1" hangingPunct="1"/>
            <a:r>
              <a:rPr lang="en-US" altLang="zh-CN" smtClean="0"/>
              <a:t>(4) </a:t>
            </a:r>
            <a:r>
              <a:rPr lang="zh-CN" altLang="en-US" smtClean="0"/>
              <a:t>画逻辑图。 </a:t>
            </a:r>
          </a:p>
        </p:txBody>
      </p:sp>
      <p:pic>
        <p:nvPicPr>
          <p:cNvPr id="291844" name="Picture 4" descr="2-6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557338"/>
            <a:ext cx="6913562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2.5  </a:t>
            </a:r>
            <a:r>
              <a:rPr lang="zh-CN" altLang="en-US" smtClean="0">
                <a:latin typeface="Times New Roman" pitchFamily="18" charset="0"/>
              </a:rPr>
              <a:t>组合逻辑电路的时序分析</a:t>
            </a:r>
          </a:p>
        </p:txBody>
      </p:sp>
      <p:sp>
        <p:nvSpPr>
          <p:cNvPr id="1177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71550" y="1412875"/>
            <a:ext cx="7874000" cy="445452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．组合逻辑电路的波形图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</a:rPr>
              <a:t>．时序分析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3</a:t>
            </a:r>
            <a:r>
              <a:rPr lang="zh-CN" altLang="en-US" smtClean="0">
                <a:latin typeface="Times New Roman" pitchFamily="18" charset="0"/>
              </a:rPr>
              <a:t>．组合逻辑电路的竞争冒险及其原因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．竞争冒险的解决方案</a:t>
            </a:r>
          </a:p>
          <a:p>
            <a:pPr eaLnBrk="1" hangingPunct="1"/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2.5  </a:t>
            </a:r>
            <a:r>
              <a:rPr lang="zh-CN" altLang="en-US" smtClean="0">
                <a:latin typeface="Times New Roman" pitchFamily="18" charset="0"/>
              </a:rPr>
              <a:t>组合逻辑电路的时序分析</a:t>
            </a:r>
          </a:p>
        </p:txBody>
      </p:sp>
      <p:sp>
        <p:nvSpPr>
          <p:cNvPr id="1187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．组合逻辑电路的波形图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CN" altLang="en-US" smtClean="0"/>
              <a:t>组合逻辑电路中，在给出了输入变量随时间变化的波形后，根据函数中变量之间的逻辑关系，以及高低电平的正负逻辑关系，即可得到输出变量随时间变化的波形，这就是</a:t>
            </a:r>
            <a:r>
              <a:rPr lang="zh-CN" altLang="en-US" smtClean="0">
                <a:solidFill>
                  <a:srgbClr val="FF0066"/>
                </a:solidFill>
              </a:rPr>
              <a:t>波形图</a:t>
            </a:r>
            <a:r>
              <a:rPr lang="zh-CN" altLang="en-US" smtClean="0"/>
              <a:t>，也称</a:t>
            </a:r>
            <a:r>
              <a:rPr lang="zh-CN" altLang="en-US" smtClean="0">
                <a:solidFill>
                  <a:srgbClr val="FF0066"/>
                </a:solidFill>
              </a:rPr>
              <a:t>时序图</a:t>
            </a:r>
            <a:r>
              <a:rPr lang="zh-CN" altLang="en-US" smtClean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549275"/>
            <a:ext cx="8540750" cy="647700"/>
          </a:xfrm>
        </p:spPr>
        <p:txBody>
          <a:bodyPr/>
          <a:lstStyle/>
          <a:p>
            <a:pPr eaLnBrk="1" hangingPunct="1"/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2-15】</a:t>
            </a:r>
            <a:r>
              <a:rPr lang="zh-CN" altLang="en-US" smtClean="0"/>
              <a:t>画出函数波形图。 </a:t>
            </a:r>
          </a:p>
        </p:txBody>
      </p:sp>
      <p:sp>
        <p:nvSpPr>
          <p:cNvPr id="119811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5292725" y="476250"/>
          <a:ext cx="37084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4" name="公式" r:id="rId3" imgW="1400183" imgH="200021" progId="Equation.3">
                  <p:embed/>
                </p:oleObj>
              </mc:Choice>
              <mc:Fallback>
                <p:oleObj name="公式" r:id="rId3" imgW="1400183" imgH="20002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76250"/>
                        <a:ext cx="37084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9813" name="Picture 6" descr="2-6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675"/>
            <a:ext cx="8675688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7235825" y="3933825"/>
            <a:ext cx="1584325" cy="122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80" name="Rectangle 8"/>
          <p:cNvSpPr>
            <a:spLocks noChangeArrowheads="1"/>
          </p:cNvSpPr>
          <p:nvPr/>
        </p:nvSpPr>
        <p:spPr bwMode="auto">
          <a:xfrm>
            <a:off x="6732588" y="3933825"/>
            <a:ext cx="1584325" cy="122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81" name="Rectangle 9"/>
          <p:cNvSpPr>
            <a:spLocks noChangeArrowheads="1"/>
          </p:cNvSpPr>
          <p:nvPr/>
        </p:nvSpPr>
        <p:spPr bwMode="auto">
          <a:xfrm>
            <a:off x="5795963" y="3933825"/>
            <a:ext cx="1584325" cy="122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82" name="Rectangle 10"/>
          <p:cNvSpPr>
            <a:spLocks noChangeArrowheads="1"/>
          </p:cNvSpPr>
          <p:nvPr/>
        </p:nvSpPr>
        <p:spPr bwMode="auto">
          <a:xfrm>
            <a:off x="5292725" y="3933825"/>
            <a:ext cx="1584325" cy="122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83" name="Rectangle 11"/>
          <p:cNvSpPr>
            <a:spLocks noChangeArrowheads="1"/>
          </p:cNvSpPr>
          <p:nvPr/>
        </p:nvSpPr>
        <p:spPr bwMode="auto">
          <a:xfrm>
            <a:off x="3419475" y="3933825"/>
            <a:ext cx="1944688" cy="122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84" name="Rectangle 12"/>
          <p:cNvSpPr>
            <a:spLocks noChangeArrowheads="1"/>
          </p:cNvSpPr>
          <p:nvPr/>
        </p:nvSpPr>
        <p:spPr bwMode="auto">
          <a:xfrm>
            <a:off x="2484438" y="3933825"/>
            <a:ext cx="1584325" cy="122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85" name="Rectangle 13"/>
          <p:cNvSpPr>
            <a:spLocks noChangeArrowheads="1"/>
          </p:cNvSpPr>
          <p:nvPr/>
        </p:nvSpPr>
        <p:spPr bwMode="auto">
          <a:xfrm>
            <a:off x="1547813" y="3933825"/>
            <a:ext cx="1584325" cy="122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86" name="Rectangle 14"/>
          <p:cNvSpPr>
            <a:spLocks noChangeArrowheads="1"/>
          </p:cNvSpPr>
          <p:nvPr/>
        </p:nvSpPr>
        <p:spPr bwMode="auto">
          <a:xfrm>
            <a:off x="539750" y="3933825"/>
            <a:ext cx="1584325" cy="122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310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310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310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310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310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000"/>
                                        <p:tgtEl>
                                          <p:spTgt spid="310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9" grpId="0" animBg="1"/>
      <p:bldP spid="310280" grpId="0" animBg="1"/>
      <p:bldP spid="310281" grpId="0" animBg="1"/>
      <p:bldP spid="310282" grpId="0" animBg="1"/>
      <p:bldP spid="310283" grpId="0" animBg="1"/>
      <p:bldP spid="310284" grpId="0" animBg="1"/>
      <p:bldP spid="310285" grpId="0" animBg="1"/>
      <p:bldP spid="31028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4"/>
          <p:cNvSpPr>
            <a:spLocks noRot="1" noChangeArrowheads="1"/>
          </p:cNvSpPr>
          <p:nvPr/>
        </p:nvSpPr>
        <p:spPr bwMode="auto">
          <a:xfrm>
            <a:off x="0" y="549275"/>
            <a:ext cx="85407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 b="1">
                <a:ea typeface="楷体_GB2312" pitchFamily="49" charset="-122"/>
              </a:rPr>
              <a:t>【</a:t>
            </a:r>
            <a:r>
              <a:rPr lang="zh-CN" altLang="en-US" sz="3200" b="1">
                <a:ea typeface="楷体_GB2312" pitchFamily="49" charset="-122"/>
              </a:rPr>
              <a:t>例</a:t>
            </a:r>
            <a:r>
              <a:rPr lang="en-US" altLang="zh-CN" sz="3200" b="1">
                <a:ea typeface="楷体_GB2312" pitchFamily="49" charset="-122"/>
              </a:rPr>
              <a:t>2-15】</a:t>
            </a:r>
            <a:r>
              <a:rPr lang="zh-CN" altLang="en-US" sz="3200" b="1">
                <a:ea typeface="楷体_GB2312" pitchFamily="49" charset="-122"/>
              </a:rPr>
              <a:t>画出图</a:t>
            </a:r>
            <a:r>
              <a:rPr lang="en-US" altLang="zh-CN" sz="3200" b="1">
                <a:ea typeface="楷体_GB2312" pitchFamily="49" charset="-122"/>
              </a:rPr>
              <a:t>2-14</a:t>
            </a:r>
            <a:r>
              <a:rPr lang="zh-CN" altLang="en-US" sz="3200" b="1">
                <a:ea typeface="楷体_GB2312" pitchFamily="49" charset="-122"/>
              </a:rPr>
              <a:t>译码器输出波形。 </a:t>
            </a:r>
          </a:p>
        </p:txBody>
      </p:sp>
      <p:pic>
        <p:nvPicPr>
          <p:cNvPr id="120835" name="Picture 5" descr="2-6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1438"/>
            <a:ext cx="8351838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302" name="Rectangle 6"/>
          <p:cNvSpPr>
            <a:spLocks noChangeArrowheads="1"/>
          </p:cNvSpPr>
          <p:nvPr/>
        </p:nvSpPr>
        <p:spPr bwMode="auto">
          <a:xfrm>
            <a:off x="7993063" y="2781300"/>
            <a:ext cx="1116012" cy="3671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03" name="Rectangle 7"/>
          <p:cNvSpPr>
            <a:spLocks noChangeArrowheads="1"/>
          </p:cNvSpPr>
          <p:nvPr/>
        </p:nvSpPr>
        <p:spPr bwMode="auto">
          <a:xfrm>
            <a:off x="7092950" y="2781300"/>
            <a:ext cx="1116013" cy="3671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04" name="Rectangle 8"/>
          <p:cNvSpPr>
            <a:spLocks noChangeArrowheads="1"/>
          </p:cNvSpPr>
          <p:nvPr/>
        </p:nvSpPr>
        <p:spPr bwMode="auto">
          <a:xfrm>
            <a:off x="6227763" y="2781300"/>
            <a:ext cx="1116012" cy="3671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05" name="Rectangle 9"/>
          <p:cNvSpPr>
            <a:spLocks noChangeArrowheads="1"/>
          </p:cNvSpPr>
          <p:nvPr/>
        </p:nvSpPr>
        <p:spPr bwMode="auto">
          <a:xfrm>
            <a:off x="5327650" y="2781300"/>
            <a:ext cx="1116013" cy="3671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06" name="Rectangle 10"/>
          <p:cNvSpPr>
            <a:spLocks noChangeArrowheads="1"/>
          </p:cNvSpPr>
          <p:nvPr/>
        </p:nvSpPr>
        <p:spPr bwMode="auto">
          <a:xfrm>
            <a:off x="4427538" y="2781300"/>
            <a:ext cx="1116012" cy="3671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07" name="Rectangle 11"/>
          <p:cNvSpPr>
            <a:spLocks noChangeArrowheads="1"/>
          </p:cNvSpPr>
          <p:nvPr/>
        </p:nvSpPr>
        <p:spPr bwMode="auto">
          <a:xfrm>
            <a:off x="3527425" y="2781300"/>
            <a:ext cx="1116013" cy="3671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08" name="Rectangle 12"/>
          <p:cNvSpPr>
            <a:spLocks noChangeArrowheads="1"/>
          </p:cNvSpPr>
          <p:nvPr/>
        </p:nvSpPr>
        <p:spPr bwMode="auto">
          <a:xfrm>
            <a:off x="2627313" y="2781300"/>
            <a:ext cx="1116012" cy="3671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09" name="Rectangle 13"/>
          <p:cNvSpPr>
            <a:spLocks noChangeArrowheads="1"/>
          </p:cNvSpPr>
          <p:nvPr/>
        </p:nvSpPr>
        <p:spPr bwMode="auto">
          <a:xfrm>
            <a:off x="1727200" y="2781300"/>
            <a:ext cx="1116013" cy="3671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10" name="Rectangle 14"/>
          <p:cNvSpPr>
            <a:spLocks noChangeArrowheads="1"/>
          </p:cNvSpPr>
          <p:nvPr/>
        </p:nvSpPr>
        <p:spPr bwMode="auto">
          <a:xfrm>
            <a:off x="827088" y="2781300"/>
            <a:ext cx="1116012" cy="3671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11" name="Text Box 15"/>
          <p:cNvSpPr txBox="1">
            <a:spLocks noChangeArrowheads="1"/>
          </p:cNvSpPr>
          <p:nvPr/>
        </p:nvSpPr>
        <p:spPr bwMode="auto">
          <a:xfrm>
            <a:off x="1116013" y="126841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1312" name="Text Box 16"/>
          <p:cNvSpPr txBox="1">
            <a:spLocks noChangeArrowheads="1"/>
          </p:cNvSpPr>
          <p:nvPr/>
        </p:nvSpPr>
        <p:spPr bwMode="auto">
          <a:xfrm>
            <a:off x="1116013" y="172878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1313" name="Text Box 17"/>
          <p:cNvSpPr txBox="1">
            <a:spLocks noChangeArrowheads="1"/>
          </p:cNvSpPr>
          <p:nvPr/>
        </p:nvSpPr>
        <p:spPr bwMode="auto">
          <a:xfrm>
            <a:off x="1116013" y="21796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1317" name="Text Box 21"/>
          <p:cNvSpPr txBox="1">
            <a:spLocks noChangeArrowheads="1"/>
          </p:cNvSpPr>
          <p:nvPr/>
        </p:nvSpPr>
        <p:spPr bwMode="auto">
          <a:xfrm>
            <a:off x="1979613" y="126841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1318" name="Text Box 22"/>
          <p:cNvSpPr txBox="1">
            <a:spLocks noChangeArrowheads="1"/>
          </p:cNvSpPr>
          <p:nvPr/>
        </p:nvSpPr>
        <p:spPr bwMode="auto">
          <a:xfrm>
            <a:off x="1979613" y="172878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1319" name="Text Box 23"/>
          <p:cNvSpPr txBox="1">
            <a:spLocks noChangeArrowheads="1"/>
          </p:cNvSpPr>
          <p:nvPr/>
        </p:nvSpPr>
        <p:spPr bwMode="auto">
          <a:xfrm>
            <a:off x="1979613" y="21796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1320" name="Text Box 24"/>
          <p:cNvSpPr txBox="1">
            <a:spLocks noChangeArrowheads="1"/>
          </p:cNvSpPr>
          <p:nvPr/>
        </p:nvSpPr>
        <p:spPr bwMode="auto">
          <a:xfrm>
            <a:off x="2916238" y="126841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1321" name="Text Box 25"/>
          <p:cNvSpPr txBox="1">
            <a:spLocks noChangeArrowheads="1"/>
          </p:cNvSpPr>
          <p:nvPr/>
        </p:nvSpPr>
        <p:spPr bwMode="auto">
          <a:xfrm>
            <a:off x="2916238" y="172878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1322" name="Text Box 26"/>
          <p:cNvSpPr txBox="1">
            <a:spLocks noChangeArrowheads="1"/>
          </p:cNvSpPr>
          <p:nvPr/>
        </p:nvSpPr>
        <p:spPr bwMode="auto">
          <a:xfrm>
            <a:off x="2916238" y="21796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1323" name="Text Box 27"/>
          <p:cNvSpPr txBox="1">
            <a:spLocks noChangeArrowheads="1"/>
          </p:cNvSpPr>
          <p:nvPr/>
        </p:nvSpPr>
        <p:spPr bwMode="auto">
          <a:xfrm>
            <a:off x="3779838" y="126841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1324" name="Text Box 28"/>
          <p:cNvSpPr txBox="1">
            <a:spLocks noChangeArrowheads="1"/>
          </p:cNvSpPr>
          <p:nvPr/>
        </p:nvSpPr>
        <p:spPr bwMode="auto">
          <a:xfrm>
            <a:off x="3779838" y="172878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1325" name="Text Box 29"/>
          <p:cNvSpPr txBox="1">
            <a:spLocks noChangeArrowheads="1"/>
          </p:cNvSpPr>
          <p:nvPr/>
        </p:nvSpPr>
        <p:spPr bwMode="auto">
          <a:xfrm>
            <a:off x="3779838" y="21796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1326" name="Text Box 30"/>
          <p:cNvSpPr txBox="1">
            <a:spLocks noChangeArrowheads="1"/>
          </p:cNvSpPr>
          <p:nvPr/>
        </p:nvSpPr>
        <p:spPr bwMode="auto">
          <a:xfrm>
            <a:off x="4716463" y="126841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1327" name="Text Box 31"/>
          <p:cNvSpPr txBox="1">
            <a:spLocks noChangeArrowheads="1"/>
          </p:cNvSpPr>
          <p:nvPr/>
        </p:nvSpPr>
        <p:spPr bwMode="auto">
          <a:xfrm>
            <a:off x="4716463" y="172878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1328" name="Text Box 32"/>
          <p:cNvSpPr txBox="1">
            <a:spLocks noChangeArrowheads="1"/>
          </p:cNvSpPr>
          <p:nvPr/>
        </p:nvSpPr>
        <p:spPr bwMode="auto">
          <a:xfrm>
            <a:off x="4716463" y="21796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1329" name="Text Box 33"/>
          <p:cNvSpPr txBox="1">
            <a:spLocks noChangeArrowheads="1"/>
          </p:cNvSpPr>
          <p:nvPr/>
        </p:nvSpPr>
        <p:spPr bwMode="auto">
          <a:xfrm>
            <a:off x="5580063" y="126841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1330" name="Text Box 34"/>
          <p:cNvSpPr txBox="1">
            <a:spLocks noChangeArrowheads="1"/>
          </p:cNvSpPr>
          <p:nvPr/>
        </p:nvSpPr>
        <p:spPr bwMode="auto">
          <a:xfrm>
            <a:off x="5580063" y="172878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1331" name="Text Box 35"/>
          <p:cNvSpPr txBox="1">
            <a:spLocks noChangeArrowheads="1"/>
          </p:cNvSpPr>
          <p:nvPr/>
        </p:nvSpPr>
        <p:spPr bwMode="auto">
          <a:xfrm>
            <a:off x="5580063" y="21796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1332" name="Text Box 36"/>
          <p:cNvSpPr txBox="1">
            <a:spLocks noChangeArrowheads="1"/>
          </p:cNvSpPr>
          <p:nvPr/>
        </p:nvSpPr>
        <p:spPr bwMode="auto">
          <a:xfrm>
            <a:off x="6516688" y="126841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1333" name="Text Box 37"/>
          <p:cNvSpPr txBox="1">
            <a:spLocks noChangeArrowheads="1"/>
          </p:cNvSpPr>
          <p:nvPr/>
        </p:nvSpPr>
        <p:spPr bwMode="auto">
          <a:xfrm>
            <a:off x="6516688" y="172878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1334" name="Text Box 38"/>
          <p:cNvSpPr txBox="1">
            <a:spLocks noChangeArrowheads="1"/>
          </p:cNvSpPr>
          <p:nvPr/>
        </p:nvSpPr>
        <p:spPr bwMode="auto">
          <a:xfrm>
            <a:off x="6516688" y="21796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1335" name="Text Box 39"/>
          <p:cNvSpPr txBox="1">
            <a:spLocks noChangeArrowheads="1"/>
          </p:cNvSpPr>
          <p:nvPr/>
        </p:nvSpPr>
        <p:spPr bwMode="auto">
          <a:xfrm>
            <a:off x="7380288" y="126841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1336" name="Text Box 40"/>
          <p:cNvSpPr txBox="1">
            <a:spLocks noChangeArrowheads="1"/>
          </p:cNvSpPr>
          <p:nvPr/>
        </p:nvSpPr>
        <p:spPr bwMode="auto">
          <a:xfrm>
            <a:off x="7380288" y="172878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1337" name="Text Box 41"/>
          <p:cNvSpPr txBox="1">
            <a:spLocks noChangeArrowheads="1"/>
          </p:cNvSpPr>
          <p:nvPr/>
        </p:nvSpPr>
        <p:spPr bwMode="auto">
          <a:xfrm>
            <a:off x="7380288" y="21796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1338" name="Text Box 42"/>
          <p:cNvSpPr txBox="1">
            <a:spLocks noChangeArrowheads="1"/>
          </p:cNvSpPr>
          <p:nvPr/>
        </p:nvSpPr>
        <p:spPr bwMode="auto">
          <a:xfrm>
            <a:off x="8172450" y="1268413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1339" name="Text Box 43"/>
          <p:cNvSpPr txBox="1">
            <a:spLocks noChangeArrowheads="1"/>
          </p:cNvSpPr>
          <p:nvPr/>
        </p:nvSpPr>
        <p:spPr bwMode="auto">
          <a:xfrm>
            <a:off x="8172450" y="172878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1340" name="Text Box 44"/>
          <p:cNvSpPr txBox="1">
            <a:spLocks noChangeArrowheads="1"/>
          </p:cNvSpPr>
          <p:nvPr/>
        </p:nvSpPr>
        <p:spPr bwMode="auto">
          <a:xfrm>
            <a:off x="8172450" y="217963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2000"/>
                                        <p:tgtEl>
                                          <p:spTgt spid="311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311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1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2000"/>
                                        <p:tgtEl>
                                          <p:spTgt spid="311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1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1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2000"/>
                                        <p:tgtEl>
                                          <p:spTgt spid="311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1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1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1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2000"/>
                                        <p:tgtEl>
                                          <p:spTgt spid="311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1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20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3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3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20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3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3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9" dur="20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31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31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31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5" dur="20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2" grpId="0" animBg="1"/>
      <p:bldP spid="311303" grpId="0" animBg="1"/>
      <p:bldP spid="311304" grpId="0" animBg="1"/>
      <p:bldP spid="311305" grpId="0" animBg="1"/>
      <p:bldP spid="311306" grpId="0" animBg="1"/>
      <p:bldP spid="311307" grpId="0" animBg="1"/>
      <p:bldP spid="311308" grpId="0" animBg="1"/>
      <p:bldP spid="311309" grpId="0" animBg="1"/>
      <p:bldP spid="311310" grpId="0" animBg="1"/>
      <p:bldP spid="311311" grpId="0"/>
      <p:bldP spid="311312" grpId="0"/>
      <p:bldP spid="311313" grpId="0"/>
      <p:bldP spid="311318" grpId="0"/>
      <p:bldP spid="311319" grpId="0"/>
      <p:bldP spid="311320" grpId="0"/>
      <p:bldP spid="311321" grpId="0"/>
      <p:bldP spid="311322" grpId="0"/>
      <p:bldP spid="311323" grpId="0"/>
      <p:bldP spid="311324" grpId="0"/>
      <p:bldP spid="311325" grpId="0"/>
      <p:bldP spid="311326" grpId="0"/>
      <p:bldP spid="311327" grpId="0"/>
      <p:bldP spid="311328" grpId="0"/>
      <p:bldP spid="311329" grpId="0"/>
      <p:bldP spid="311330" grpId="0"/>
      <p:bldP spid="311331" grpId="0"/>
      <p:bldP spid="311332" grpId="0"/>
      <p:bldP spid="311333" grpId="0"/>
      <p:bldP spid="311334" grpId="0"/>
      <p:bldP spid="311335" grpId="0"/>
      <p:bldP spid="311336" grpId="0"/>
      <p:bldP spid="311337" grpId="0"/>
      <p:bldP spid="311338" grpId="0"/>
      <p:bldP spid="311339" grpId="0"/>
      <p:bldP spid="31134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549275"/>
            <a:ext cx="8540750" cy="6477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例：画出</a:t>
            </a:r>
            <a:r>
              <a:rPr lang="en-US" altLang="zh-CN" smtClean="0"/>
              <a:t>3-8</a:t>
            </a:r>
            <a:r>
              <a:rPr lang="zh-CN" altLang="en-US" smtClean="0"/>
              <a:t>译码器</a:t>
            </a:r>
            <a:r>
              <a:rPr lang="en-US" altLang="zh-CN" smtClean="0"/>
              <a:t>74HC138</a:t>
            </a:r>
            <a:r>
              <a:rPr lang="zh-CN" altLang="en-US" smtClean="0"/>
              <a:t>的输出波形。</a:t>
            </a:r>
          </a:p>
        </p:txBody>
      </p:sp>
      <p:pic>
        <p:nvPicPr>
          <p:cNvPr id="121859" name="Picture 4" descr="2-6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309688"/>
            <a:ext cx="8280400" cy="52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7993063" y="2852738"/>
            <a:ext cx="1116012" cy="3671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7092950" y="2852738"/>
            <a:ext cx="1116013" cy="3671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6227763" y="2852738"/>
            <a:ext cx="1116012" cy="3671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28" name="Rectangle 8"/>
          <p:cNvSpPr>
            <a:spLocks noChangeArrowheads="1"/>
          </p:cNvSpPr>
          <p:nvPr/>
        </p:nvSpPr>
        <p:spPr bwMode="auto">
          <a:xfrm>
            <a:off x="5327650" y="2852738"/>
            <a:ext cx="1116013" cy="3671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29" name="Rectangle 9"/>
          <p:cNvSpPr>
            <a:spLocks noChangeArrowheads="1"/>
          </p:cNvSpPr>
          <p:nvPr/>
        </p:nvSpPr>
        <p:spPr bwMode="auto">
          <a:xfrm>
            <a:off x="4427538" y="2852738"/>
            <a:ext cx="1116012" cy="3671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30" name="Rectangle 10"/>
          <p:cNvSpPr>
            <a:spLocks noChangeArrowheads="1"/>
          </p:cNvSpPr>
          <p:nvPr/>
        </p:nvSpPr>
        <p:spPr bwMode="auto">
          <a:xfrm>
            <a:off x="3527425" y="2852738"/>
            <a:ext cx="1116013" cy="3671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31" name="Rectangle 11"/>
          <p:cNvSpPr>
            <a:spLocks noChangeArrowheads="1"/>
          </p:cNvSpPr>
          <p:nvPr/>
        </p:nvSpPr>
        <p:spPr bwMode="auto">
          <a:xfrm>
            <a:off x="2627313" y="2852738"/>
            <a:ext cx="1116012" cy="3671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32" name="Rectangle 12"/>
          <p:cNvSpPr>
            <a:spLocks noChangeArrowheads="1"/>
          </p:cNvSpPr>
          <p:nvPr/>
        </p:nvSpPr>
        <p:spPr bwMode="auto">
          <a:xfrm>
            <a:off x="1727200" y="2852738"/>
            <a:ext cx="1116013" cy="3671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33" name="Rectangle 13"/>
          <p:cNvSpPr>
            <a:spLocks noChangeArrowheads="1"/>
          </p:cNvSpPr>
          <p:nvPr/>
        </p:nvSpPr>
        <p:spPr bwMode="auto">
          <a:xfrm>
            <a:off x="827088" y="2852738"/>
            <a:ext cx="1116012" cy="3671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34" name="Text Box 14"/>
          <p:cNvSpPr txBox="1">
            <a:spLocks noChangeArrowheads="1"/>
          </p:cNvSpPr>
          <p:nvPr/>
        </p:nvSpPr>
        <p:spPr bwMode="auto">
          <a:xfrm>
            <a:off x="1116013" y="126841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2335" name="Text Box 15"/>
          <p:cNvSpPr txBox="1">
            <a:spLocks noChangeArrowheads="1"/>
          </p:cNvSpPr>
          <p:nvPr/>
        </p:nvSpPr>
        <p:spPr bwMode="auto">
          <a:xfrm>
            <a:off x="1116013" y="172878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2336" name="Text Box 16"/>
          <p:cNvSpPr txBox="1">
            <a:spLocks noChangeArrowheads="1"/>
          </p:cNvSpPr>
          <p:nvPr/>
        </p:nvSpPr>
        <p:spPr bwMode="auto">
          <a:xfrm>
            <a:off x="1116013" y="21796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2337" name="Text Box 17"/>
          <p:cNvSpPr txBox="1">
            <a:spLocks noChangeArrowheads="1"/>
          </p:cNvSpPr>
          <p:nvPr/>
        </p:nvSpPr>
        <p:spPr bwMode="auto">
          <a:xfrm>
            <a:off x="1979613" y="126841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2338" name="Text Box 18"/>
          <p:cNvSpPr txBox="1">
            <a:spLocks noChangeArrowheads="1"/>
          </p:cNvSpPr>
          <p:nvPr/>
        </p:nvSpPr>
        <p:spPr bwMode="auto">
          <a:xfrm>
            <a:off x="1979613" y="172878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2339" name="Text Box 19"/>
          <p:cNvSpPr txBox="1">
            <a:spLocks noChangeArrowheads="1"/>
          </p:cNvSpPr>
          <p:nvPr/>
        </p:nvSpPr>
        <p:spPr bwMode="auto">
          <a:xfrm>
            <a:off x="1979613" y="21796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2340" name="Text Box 20"/>
          <p:cNvSpPr txBox="1">
            <a:spLocks noChangeArrowheads="1"/>
          </p:cNvSpPr>
          <p:nvPr/>
        </p:nvSpPr>
        <p:spPr bwMode="auto">
          <a:xfrm>
            <a:off x="2916238" y="126841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2341" name="Text Box 21"/>
          <p:cNvSpPr txBox="1">
            <a:spLocks noChangeArrowheads="1"/>
          </p:cNvSpPr>
          <p:nvPr/>
        </p:nvSpPr>
        <p:spPr bwMode="auto">
          <a:xfrm>
            <a:off x="2916238" y="172878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2342" name="Text Box 22"/>
          <p:cNvSpPr txBox="1">
            <a:spLocks noChangeArrowheads="1"/>
          </p:cNvSpPr>
          <p:nvPr/>
        </p:nvSpPr>
        <p:spPr bwMode="auto">
          <a:xfrm>
            <a:off x="2916238" y="21796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2343" name="Text Box 23"/>
          <p:cNvSpPr txBox="1">
            <a:spLocks noChangeArrowheads="1"/>
          </p:cNvSpPr>
          <p:nvPr/>
        </p:nvSpPr>
        <p:spPr bwMode="auto">
          <a:xfrm>
            <a:off x="3779838" y="126841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2344" name="Text Box 24"/>
          <p:cNvSpPr txBox="1">
            <a:spLocks noChangeArrowheads="1"/>
          </p:cNvSpPr>
          <p:nvPr/>
        </p:nvSpPr>
        <p:spPr bwMode="auto">
          <a:xfrm>
            <a:off x="3779838" y="172878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2345" name="Text Box 25"/>
          <p:cNvSpPr txBox="1">
            <a:spLocks noChangeArrowheads="1"/>
          </p:cNvSpPr>
          <p:nvPr/>
        </p:nvSpPr>
        <p:spPr bwMode="auto">
          <a:xfrm>
            <a:off x="3779838" y="21796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2346" name="Text Box 26"/>
          <p:cNvSpPr txBox="1">
            <a:spLocks noChangeArrowheads="1"/>
          </p:cNvSpPr>
          <p:nvPr/>
        </p:nvSpPr>
        <p:spPr bwMode="auto">
          <a:xfrm>
            <a:off x="4716463" y="126841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2347" name="Text Box 27"/>
          <p:cNvSpPr txBox="1">
            <a:spLocks noChangeArrowheads="1"/>
          </p:cNvSpPr>
          <p:nvPr/>
        </p:nvSpPr>
        <p:spPr bwMode="auto">
          <a:xfrm>
            <a:off x="4716463" y="172878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2348" name="Text Box 28"/>
          <p:cNvSpPr txBox="1">
            <a:spLocks noChangeArrowheads="1"/>
          </p:cNvSpPr>
          <p:nvPr/>
        </p:nvSpPr>
        <p:spPr bwMode="auto">
          <a:xfrm>
            <a:off x="4716463" y="21796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2349" name="Text Box 29"/>
          <p:cNvSpPr txBox="1">
            <a:spLocks noChangeArrowheads="1"/>
          </p:cNvSpPr>
          <p:nvPr/>
        </p:nvSpPr>
        <p:spPr bwMode="auto">
          <a:xfrm>
            <a:off x="5580063" y="126841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2350" name="Text Box 30"/>
          <p:cNvSpPr txBox="1">
            <a:spLocks noChangeArrowheads="1"/>
          </p:cNvSpPr>
          <p:nvPr/>
        </p:nvSpPr>
        <p:spPr bwMode="auto">
          <a:xfrm>
            <a:off x="5580063" y="172878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2351" name="Text Box 31"/>
          <p:cNvSpPr txBox="1">
            <a:spLocks noChangeArrowheads="1"/>
          </p:cNvSpPr>
          <p:nvPr/>
        </p:nvSpPr>
        <p:spPr bwMode="auto">
          <a:xfrm>
            <a:off x="5580063" y="21796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2352" name="Text Box 32"/>
          <p:cNvSpPr txBox="1">
            <a:spLocks noChangeArrowheads="1"/>
          </p:cNvSpPr>
          <p:nvPr/>
        </p:nvSpPr>
        <p:spPr bwMode="auto">
          <a:xfrm>
            <a:off x="6516688" y="126841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2353" name="Text Box 33"/>
          <p:cNvSpPr txBox="1">
            <a:spLocks noChangeArrowheads="1"/>
          </p:cNvSpPr>
          <p:nvPr/>
        </p:nvSpPr>
        <p:spPr bwMode="auto">
          <a:xfrm>
            <a:off x="6516688" y="172878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2354" name="Text Box 34"/>
          <p:cNvSpPr txBox="1">
            <a:spLocks noChangeArrowheads="1"/>
          </p:cNvSpPr>
          <p:nvPr/>
        </p:nvSpPr>
        <p:spPr bwMode="auto">
          <a:xfrm>
            <a:off x="6516688" y="21796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2355" name="Text Box 35"/>
          <p:cNvSpPr txBox="1">
            <a:spLocks noChangeArrowheads="1"/>
          </p:cNvSpPr>
          <p:nvPr/>
        </p:nvSpPr>
        <p:spPr bwMode="auto">
          <a:xfrm>
            <a:off x="7380288" y="126841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2356" name="Text Box 36"/>
          <p:cNvSpPr txBox="1">
            <a:spLocks noChangeArrowheads="1"/>
          </p:cNvSpPr>
          <p:nvPr/>
        </p:nvSpPr>
        <p:spPr bwMode="auto">
          <a:xfrm>
            <a:off x="7380288" y="172878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2357" name="Text Box 37"/>
          <p:cNvSpPr txBox="1">
            <a:spLocks noChangeArrowheads="1"/>
          </p:cNvSpPr>
          <p:nvPr/>
        </p:nvSpPr>
        <p:spPr bwMode="auto">
          <a:xfrm>
            <a:off x="7380288" y="21796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12358" name="Text Box 38"/>
          <p:cNvSpPr txBox="1">
            <a:spLocks noChangeArrowheads="1"/>
          </p:cNvSpPr>
          <p:nvPr/>
        </p:nvSpPr>
        <p:spPr bwMode="auto">
          <a:xfrm>
            <a:off x="8172450" y="1268413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2359" name="Text Box 39"/>
          <p:cNvSpPr txBox="1">
            <a:spLocks noChangeArrowheads="1"/>
          </p:cNvSpPr>
          <p:nvPr/>
        </p:nvSpPr>
        <p:spPr bwMode="auto">
          <a:xfrm>
            <a:off x="8172450" y="172878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12360" name="Text Box 40"/>
          <p:cNvSpPr txBox="1">
            <a:spLocks noChangeArrowheads="1"/>
          </p:cNvSpPr>
          <p:nvPr/>
        </p:nvSpPr>
        <p:spPr bwMode="auto">
          <a:xfrm>
            <a:off x="8172450" y="217963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2000"/>
                                        <p:tgtEl>
                                          <p:spTgt spid="312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312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2000"/>
                                        <p:tgtEl>
                                          <p:spTgt spid="312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1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2000"/>
                                        <p:tgtEl>
                                          <p:spTgt spid="312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1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1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2000"/>
                                        <p:tgtEl>
                                          <p:spTgt spid="312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1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1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1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2000"/>
                                        <p:tgtEl>
                                          <p:spTgt spid="312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31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31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2000"/>
                                        <p:tgtEl>
                                          <p:spTgt spid="312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3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3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9" dur="2000"/>
                                        <p:tgtEl>
                                          <p:spTgt spid="312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31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31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31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5" dur="2000"/>
                                        <p:tgtEl>
                                          <p:spTgt spid="312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5" grpId="0" animBg="1"/>
      <p:bldP spid="312326" grpId="0" animBg="1"/>
      <p:bldP spid="312327" grpId="0" animBg="1"/>
      <p:bldP spid="312328" grpId="0" animBg="1"/>
      <p:bldP spid="312329" grpId="0" animBg="1"/>
      <p:bldP spid="312330" grpId="0" animBg="1"/>
      <p:bldP spid="312331" grpId="0" animBg="1"/>
      <p:bldP spid="312332" grpId="0" animBg="1"/>
      <p:bldP spid="312333" grpId="0" animBg="1"/>
      <p:bldP spid="312334" grpId="0"/>
      <p:bldP spid="312335" grpId="0"/>
      <p:bldP spid="312336" grpId="0"/>
      <p:bldP spid="312338" grpId="0"/>
      <p:bldP spid="312339" grpId="0"/>
      <p:bldP spid="312340" grpId="0"/>
      <p:bldP spid="312341" grpId="0"/>
      <p:bldP spid="312342" grpId="0"/>
      <p:bldP spid="312343" grpId="0"/>
      <p:bldP spid="312344" grpId="0"/>
      <p:bldP spid="312345" grpId="0"/>
      <p:bldP spid="312346" grpId="0"/>
      <p:bldP spid="312347" grpId="0"/>
      <p:bldP spid="312348" grpId="0"/>
      <p:bldP spid="312349" grpId="0"/>
      <p:bldP spid="312350" grpId="0"/>
      <p:bldP spid="312351" grpId="0"/>
      <p:bldP spid="312352" grpId="0"/>
      <p:bldP spid="312353" grpId="0"/>
      <p:bldP spid="312354" grpId="0"/>
      <p:bldP spid="312355" grpId="0"/>
      <p:bldP spid="312356" grpId="0"/>
      <p:bldP spid="312357" grpId="0"/>
      <p:bldP spid="312358" grpId="0"/>
      <p:bldP spid="312359" grpId="0"/>
      <p:bldP spid="312360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6769</TotalTime>
  <Words>5147</Words>
  <Application>Microsoft Office PowerPoint</Application>
  <PresentationFormat>全屏显示(4:3)</PresentationFormat>
  <Paragraphs>2038</Paragraphs>
  <Slides>107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107</vt:i4>
      </vt:variant>
    </vt:vector>
  </HeadingPairs>
  <TitlesOfParts>
    <vt:vector size="110" baseType="lpstr">
      <vt:lpstr>古瓶荷花</vt:lpstr>
      <vt:lpstr>公式</vt:lpstr>
      <vt:lpstr>Equation</vt:lpstr>
      <vt:lpstr>第2章  组合逻辑电路</vt:lpstr>
      <vt:lpstr>目录</vt:lpstr>
      <vt:lpstr>2.1  概 述</vt:lpstr>
      <vt:lpstr>PowerPoint 演示文稿</vt:lpstr>
      <vt:lpstr>2.2  组合逻辑电路的分析</vt:lpstr>
      <vt:lpstr>2.2.1  组合逻辑电路的分析方法</vt:lpstr>
      <vt:lpstr>2.2.1  组合逻辑电路的分析方法</vt:lpstr>
      <vt:lpstr>2.2.2  组合逻辑电路的分析举例</vt:lpstr>
      <vt:lpstr>PowerPoint 演示文稿</vt:lpstr>
      <vt:lpstr>2.2.2  组合逻辑电路的分析举例</vt:lpstr>
      <vt:lpstr>PowerPoint 演示文稿</vt:lpstr>
      <vt:lpstr>2.3  常用的组合逻辑电路</vt:lpstr>
      <vt:lpstr>2.3.1  编码器</vt:lpstr>
      <vt:lpstr>2.3.1  编码器</vt:lpstr>
      <vt:lpstr>2.3.1  编码器</vt:lpstr>
      <vt:lpstr>PowerPoint 演示文稿</vt:lpstr>
      <vt:lpstr>PowerPoint 演示文稿</vt:lpstr>
      <vt:lpstr>2.3.1  编码器</vt:lpstr>
      <vt:lpstr>PowerPoint 演示文稿</vt:lpstr>
      <vt:lpstr>PowerPoint 演示文稿</vt:lpstr>
      <vt:lpstr>2.3.1  编码器</vt:lpstr>
      <vt:lpstr>PowerPoint 演示文稿</vt:lpstr>
      <vt:lpstr>PowerPoint 演示文稿</vt:lpstr>
      <vt:lpstr>2.3.1  编码器</vt:lpstr>
      <vt:lpstr>PowerPoint 演示文稿</vt:lpstr>
      <vt:lpstr>PowerPoint 演示文稿</vt:lpstr>
      <vt:lpstr>2.3.2  译码器</vt:lpstr>
      <vt:lpstr>2.3.2  译码器</vt:lpstr>
      <vt:lpstr>2.3.2  译码器</vt:lpstr>
      <vt:lpstr>PowerPoint 演示文稿</vt:lpstr>
      <vt:lpstr>PowerPoint 演示文稿</vt:lpstr>
      <vt:lpstr>PowerPoint 演示文稿</vt:lpstr>
      <vt:lpstr>2.3.2  译码器</vt:lpstr>
      <vt:lpstr>PowerPoint 演示文稿</vt:lpstr>
      <vt:lpstr>PowerPoint 演示文稿</vt:lpstr>
      <vt:lpstr>PowerPoint 演示文稿</vt:lpstr>
      <vt:lpstr>PowerPoint 演示文稿</vt:lpstr>
      <vt:lpstr>2.3.2  译码器</vt:lpstr>
      <vt:lpstr>PowerPoint 演示文稿</vt:lpstr>
      <vt:lpstr>2.3.2  译码器</vt:lpstr>
      <vt:lpstr>PowerPoint 演示文稿</vt:lpstr>
      <vt:lpstr>2.3.3  数据选择器</vt:lpstr>
      <vt:lpstr>PowerPoint 演示文稿</vt:lpstr>
      <vt:lpstr>2.3.3  数据选择器</vt:lpstr>
      <vt:lpstr>2.3.3  数据选择器</vt:lpstr>
      <vt:lpstr>PowerPoint 演示文稿</vt:lpstr>
      <vt:lpstr>PowerPoint 演示文稿</vt:lpstr>
      <vt:lpstr>2.3.3  数据选择器</vt:lpstr>
      <vt:lpstr>2.3.3  数据选择器</vt:lpstr>
      <vt:lpstr>PowerPoint 演示文稿</vt:lpstr>
      <vt:lpstr>2.3.3  数据选择器</vt:lpstr>
      <vt:lpstr>2.3.4   数值比较器</vt:lpstr>
      <vt:lpstr>2.3.4   数值比较器</vt:lpstr>
      <vt:lpstr>2.3.4   数值比较器</vt:lpstr>
      <vt:lpstr>2.3.4   数值比较器</vt:lpstr>
      <vt:lpstr>PowerPoint 演示文稿</vt:lpstr>
      <vt:lpstr>PowerPoint 演示文稿</vt:lpstr>
      <vt:lpstr>PowerPoint 演示文稿</vt:lpstr>
      <vt:lpstr>2.3.4   数值比较器</vt:lpstr>
      <vt:lpstr>2.3.4   数值比较器</vt:lpstr>
      <vt:lpstr>PowerPoint 演示文稿</vt:lpstr>
      <vt:lpstr>2.3.5   加法器</vt:lpstr>
      <vt:lpstr>2.3.5   加法器</vt:lpstr>
      <vt:lpstr>2.3.5   加法器</vt:lpstr>
      <vt:lpstr>2.3.5   加法器</vt:lpstr>
      <vt:lpstr>2.3.5   加法器</vt:lpstr>
      <vt:lpstr>PowerPoint 演示文稿</vt:lpstr>
      <vt:lpstr>2.3.5   加法器</vt:lpstr>
      <vt:lpstr>2.3.5   加法器</vt:lpstr>
      <vt:lpstr>PowerPoint 演示文稿</vt:lpstr>
      <vt:lpstr>PowerPoint 演示文稿</vt:lpstr>
      <vt:lpstr>2.3.5   加法器</vt:lpstr>
      <vt:lpstr>2.3.5   加法器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2.3.5   加法器</vt:lpstr>
      <vt:lpstr>PowerPoint 演示文稿</vt:lpstr>
      <vt:lpstr>2.4  组合逻辑电路的设计</vt:lpstr>
      <vt:lpstr>2.4.1  组合逻辑电路的设计方法</vt:lpstr>
      <vt:lpstr>2.4.2  组合逻辑电路的设计举例</vt:lpstr>
      <vt:lpstr>PowerPoint 演示文稿</vt:lpstr>
      <vt:lpstr>PowerPoint 演示文稿</vt:lpstr>
      <vt:lpstr>PowerPoint 演示文稿</vt:lpstr>
      <vt:lpstr>2.4.2  组合逻辑电路的设计举例</vt:lpstr>
      <vt:lpstr>PowerPoint 演示文稿</vt:lpstr>
      <vt:lpstr>PowerPoint 演示文稿</vt:lpstr>
      <vt:lpstr>PowerPoint 演示文稿</vt:lpstr>
      <vt:lpstr>2.4.2  组合逻辑电路的设计举例</vt:lpstr>
      <vt:lpstr>PowerPoint 演示文稿</vt:lpstr>
      <vt:lpstr>PowerPoint 演示文稿</vt:lpstr>
      <vt:lpstr>PowerPoint 演示文稿</vt:lpstr>
      <vt:lpstr>2.5  组合逻辑电路的时序分析</vt:lpstr>
      <vt:lpstr>2.5  组合逻辑电路的时序分析</vt:lpstr>
      <vt:lpstr>PowerPoint 演示文稿</vt:lpstr>
      <vt:lpstr>PowerPoint 演示文稿</vt:lpstr>
      <vt:lpstr>PowerPoint 演示文稿</vt:lpstr>
      <vt:lpstr>2.5  组合逻辑电路的时序分析</vt:lpstr>
      <vt:lpstr>PowerPoint 演示文稿</vt:lpstr>
      <vt:lpstr>2.5  组合逻辑电路的时序分析</vt:lpstr>
      <vt:lpstr>PowerPoint 演示文稿</vt:lpstr>
      <vt:lpstr>PowerPoint 演示文稿</vt:lpstr>
      <vt:lpstr>2.5  组合逻辑电路的时序分析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组合逻辑电路</dc:title>
  <dc:creator>Administrator</dc:creator>
  <cp:lastModifiedBy>hp</cp:lastModifiedBy>
  <cp:revision>67</cp:revision>
  <dcterms:created xsi:type="dcterms:W3CDTF">2012-09-10T02:57:33Z</dcterms:created>
  <dcterms:modified xsi:type="dcterms:W3CDTF">2018-09-24T06:49:03Z</dcterms:modified>
</cp:coreProperties>
</file>