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3"/>
  </p:notesMasterIdLst>
  <p:sldIdLst>
    <p:sldId id="327" r:id="rId2"/>
    <p:sldId id="545" r:id="rId3"/>
    <p:sldId id="340" r:id="rId4"/>
    <p:sldId id="328" r:id="rId5"/>
    <p:sldId id="639" r:id="rId6"/>
    <p:sldId id="397" r:id="rId7"/>
    <p:sldId id="398" r:id="rId8"/>
    <p:sldId id="546" r:id="rId9"/>
    <p:sldId id="457" r:id="rId10"/>
    <p:sldId id="548" r:id="rId11"/>
    <p:sldId id="549" r:id="rId12"/>
    <p:sldId id="547" r:id="rId13"/>
    <p:sldId id="551" r:id="rId14"/>
    <p:sldId id="550" r:id="rId15"/>
    <p:sldId id="458" r:id="rId16"/>
    <p:sldId id="460" r:id="rId17"/>
    <p:sldId id="640" r:id="rId18"/>
    <p:sldId id="399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552" r:id="rId28"/>
    <p:sldId id="469" r:id="rId29"/>
    <p:sldId id="553" r:id="rId30"/>
    <p:sldId id="471" r:id="rId31"/>
    <p:sldId id="473" r:id="rId32"/>
    <p:sldId id="555" r:id="rId33"/>
    <p:sldId id="554" r:id="rId34"/>
    <p:sldId id="474" r:id="rId35"/>
    <p:sldId id="475" r:id="rId36"/>
    <p:sldId id="477" r:id="rId37"/>
    <p:sldId id="476" r:id="rId38"/>
    <p:sldId id="556" r:id="rId39"/>
    <p:sldId id="478" r:id="rId40"/>
    <p:sldId id="479" r:id="rId41"/>
    <p:sldId id="480" r:id="rId42"/>
    <p:sldId id="557" r:id="rId43"/>
    <p:sldId id="481" r:id="rId44"/>
    <p:sldId id="482" r:id="rId45"/>
    <p:sldId id="558" r:id="rId46"/>
    <p:sldId id="483" r:id="rId47"/>
    <p:sldId id="484" r:id="rId48"/>
    <p:sldId id="485" r:id="rId49"/>
    <p:sldId id="560" r:id="rId50"/>
    <p:sldId id="562" r:id="rId51"/>
    <p:sldId id="563" r:id="rId52"/>
    <p:sldId id="565" r:id="rId53"/>
    <p:sldId id="564" r:id="rId54"/>
    <p:sldId id="646" r:id="rId55"/>
    <p:sldId id="566" r:id="rId56"/>
    <p:sldId id="401" r:id="rId57"/>
    <p:sldId id="641" r:id="rId58"/>
    <p:sldId id="487" r:id="rId59"/>
    <p:sldId id="567" r:id="rId60"/>
    <p:sldId id="488" r:id="rId61"/>
    <p:sldId id="568" r:id="rId62"/>
    <p:sldId id="490" r:id="rId63"/>
    <p:sldId id="489" r:id="rId64"/>
    <p:sldId id="491" r:id="rId65"/>
    <p:sldId id="569" r:id="rId66"/>
    <p:sldId id="492" r:id="rId67"/>
    <p:sldId id="570" r:id="rId68"/>
    <p:sldId id="571" r:id="rId69"/>
    <p:sldId id="493" r:id="rId70"/>
    <p:sldId id="494" r:id="rId71"/>
    <p:sldId id="572" r:id="rId72"/>
    <p:sldId id="503" r:id="rId73"/>
    <p:sldId id="642" r:id="rId74"/>
    <p:sldId id="573" r:id="rId75"/>
    <p:sldId id="507" r:id="rId76"/>
    <p:sldId id="575" r:id="rId77"/>
    <p:sldId id="508" r:id="rId78"/>
    <p:sldId id="511" r:id="rId79"/>
    <p:sldId id="576" r:id="rId80"/>
    <p:sldId id="577" r:id="rId81"/>
    <p:sldId id="509" r:id="rId82"/>
    <p:sldId id="578" r:id="rId83"/>
    <p:sldId id="512" r:id="rId84"/>
    <p:sldId id="579" r:id="rId85"/>
    <p:sldId id="513" r:id="rId86"/>
    <p:sldId id="514" r:id="rId87"/>
    <p:sldId id="515" r:id="rId88"/>
    <p:sldId id="580" r:id="rId89"/>
    <p:sldId id="516" r:id="rId90"/>
    <p:sldId id="581" r:id="rId91"/>
    <p:sldId id="517" r:id="rId92"/>
    <p:sldId id="518" r:id="rId93"/>
    <p:sldId id="582" r:id="rId94"/>
    <p:sldId id="583" r:id="rId95"/>
    <p:sldId id="584" r:id="rId96"/>
    <p:sldId id="519" r:id="rId97"/>
    <p:sldId id="520" r:id="rId98"/>
    <p:sldId id="585" r:id="rId99"/>
    <p:sldId id="522" r:id="rId100"/>
    <p:sldId id="523" r:id="rId101"/>
    <p:sldId id="586" r:id="rId102"/>
    <p:sldId id="526" r:id="rId103"/>
    <p:sldId id="524" r:id="rId104"/>
    <p:sldId id="527" r:id="rId105"/>
    <p:sldId id="525" r:id="rId106"/>
    <p:sldId id="528" r:id="rId107"/>
    <p:sldId id="529" r:id="rId108"/>
    <p:sldId id="530" r:id="rId109"/>
    <p:sldId id="531" r:id="rId110"/>
    <p:sldId id="532" r:id="rId111"/>
    <p:sldId id="533" r:id="rId112"/>
    <p:sldId id="534" r:id="rId113"/>
    <p:sldId id="535" r:id="rId114"/>
    <p:sldId id="587" r:id="rId115"/>
    <p:sldId id="537" r:id="rId116"/>
    <p:sldId id="589" r:id="rId117"/>
    <p:sldId id="588" r:id="rId118"/>
    <p:sldId id="536" r:id="rId119"/>
    <p:sldId id="590" r:id="rId120"/>
    <p:sldId id="591" r:id="rId121"/>
    <p:sldId id="592" r:id="rId122"/>
    <p:sldId id="593" r:id="rId123"/>
    <p:sldId id="595" r:id="rId124"/>
    <p:sldId id="596" r:id="rId125"/>
    <p:sldId id="594" r:id="rId126"/>
    <p:sldId id="597" r:id="rId127"/>
    <p:sldId id="598" r:id="rId128"/>
    <p:sldId id="599" r:id="rId129"/>
    <p:sldId id="600" r:id="rId130"/>
    <p:sldId id="601" r:id="rId131"/>
    <p:sldId id="602" r:id="rId132"/>
    <p:sldId id="603" r:id="rId133"/>
    <p:sldId id="604" r:id="rId134"/>
    <p:sldId id="605" r:id="rId135"/>
    <p:sldId id="607" r:id="rId136"/>
    <p:sldId id="608" r:id="rId137"/>
    <p:sldId id="609" r:id="rId138"/>
    <p:sldId id="606" r:id="rId139"/>
    <p:sldId id="610" r:id="rId140"/>
    <p:sldId id="611" r:id="rId141"/>
    <p:sldId id="612" r:id="rId142"/>
    <p:sldId id="613" r:id="rId143"/>
    <p:sldId id="614" r:id="rId144"/>
    <p:sldId id="615" r:id="rId145"/>
    <p:sldId id="616" r:id="rId146"/>
    <p:sldId id="617" r:id="rId147"/>
    <p:sldId id="496" r:id="rId148"/>
    <p:sldId id="643" r:id="rId149"/>
    <p:sldId id="497" r:id="rId150"/>
    <p:sldId id="619" r:id="rId151"/>
    <p:sldId id="618" r:id="rId152"/>
    <p:sldId id="498" r:id="rId153"/>
    <p:sldId id="621" r:id="rId154"/>
    <p:sldId id="620" r:id="rId155"/>
    <p:sldId id="499" r:id="rId156"/>
    <p:sldId id="500" r:id="rId157"/>
    <p:sldId id="501" r:id="rId158"/>
    <p:sldId id="502" r:id="rId159"/>
    <p:sldId id="622" r:id="rId160"/>
    <p:sldId id="623" r:id="rId161"/>
    <p:sldId id="624" r:id="rId162"/>
    <p:sldId id="625" r:id="rId163"/>
    <p:sldId id="627" r:id="rId164"/>
    <p:sldId id="626" r:id="rId165"/>
    <p:sldId id="628" r:id="rId166"/>
    <p:sldId id="629" r:id="rId167"/>
    <p:sldId id="630" r:id="rId168"/>
    <p:sldId id="631" r:id="rId169"/>
    <p:sldId id="632" r:id="rId170"/>
    <p:sldId id="538" r:id="rId171"/>
    <p:sldId id="644" r:id="rId172"/>
    <p:sldId id="645" r:id="rId173"/>
    <p:sldId id="539" r:id="rId174"/>
    <p:sldId id="635" r:id="rId175"/>
    <p:sldId id="634" r:id="rId176"/>
    <p:sldId id="637" r:id="rId177"/>
    <p:sldId id="636" r:id="rId178"/>
    <p:sldId id="541" r:id="rId179"/>
    <p:sldId id="638" r:id="rId180"/>
    <p:sldId id="542" r:id="rId181"/>
    <p:sldId id="543" r:id="rId182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95000"/>
      </a:lnSpc>
      <a:spcBef>
        <a:spcPct val="40000"/>
      </a:spcBef>
      <a:spcAft>
        <a:spcPct val="0"/>
      </a:spcAft>
      <a:buSzPct val="85000"/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95000"/>
      </a:lnSpc>
      <a:spcBef>
        <a:spcPct val="40000"/>
      </a:spcBef>
      <a:spcAft>
        <a:spcPct val="0"/>
      </a:spcAft>
      <a:buSzPct val="85000"/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95000"/>
      </a:lnSpc>
      <a:spcBef>
        <a:spcPct val="40000"/>
      </a:spcBef>
      <a:spcAft>
        <a:spcPct val="0"/>
      </a:spcAft>
      <a:buSzPct val="85000"/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95000"/>
      </a:lnSpc>
      <a:spcBef>
        <a:spcPct val="40000"/>
      </a:spcBef>
      <a:spcAft>
        <a:spcPct val="0"/>
      </a:spcAft>
      <a:buSzPct val="85000"/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95000"/>
      </a:lnSpc>
      <a:spcBef>
        <a:spcPct val="40000"/>
      </a:spcBef>
      <a:spcAft>
        <a:spcPct val="0"/>
      </a:spcAft>
      <a:buSzPct val="85000"/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FFFFFF"/>
    <a:srgbClr val="00FFFF"/>
    <a:srgbClr val="FF0000"/>
    <a:srgbClr val="CCFFFF"/>
    <a:srgbClr val="FF99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0" autoAdjust="0"/>
    <p:restoredTop sz="94382" autoAdjust="0"/>
  </p:normalViewPr>
  <p:slideViewPr>
    <p:cSldViewPr>
      <p:cViewPr>
        <p:scale>
          <a:sx n="50" d="100"/>
          <a:sy n="50" d="100"/>
        </p:scale>
        <p:origin x="-90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430"/>
    </p:cViewPr>
  </p:sorterViewPr>
  <p:notesViewPr>
    <p:cSldViewPr>
      <p:cViewPr varScale="1">
        <p:scale>
          <a:sx n="41" d="100"/>
          <a:sy n="41" d="100"/>
        </p:scale>
        <p:origin x="-14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wmf"/><Relationship Id="rId1" Type="http://schemas.openxmlformats.org/officeDocument/2006/relationships/image" Target="../media/image16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999CCD-6AC1-4EF6-9FD4-AD29E3AE01EB}" type="datetimeFigureOut">
              <a:rPr lang="zh-CN" altLang="en-US"/>
              <a:pPr>
                <a:defRPr/>
              </a:pPr>
              <a:t>2018-09-24</a:t>
            </a:fld>
            <a:endParaRPr lang="zh-CN" altLang="en-US"/>
          </a:p>
        </p:txBody>
      </p:sp>
      <p:sp>
        <p:nvSpPr>
          <p:cNvPr id="189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4E1429-DC3C-4F5A-BB67-D8B5196B0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0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E1429-DC3C-4F5A-BB67-D8B5196B0B53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195"/>
              </a:schemeClr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 b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 b="0"/>
          </a:p>
        </p:txBody>
      </p:sp>
      <p:sp>
        <p:nvSpPr>
          <p:cNvPr id="6" name="AutoShape 57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 b="0"/>
          </a:p>
        </p:txBody>
      </p:sp>
      <p:sp>
        <p:nvSpPr>
          <p:cNvPr id="7" name="AutoShape 58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 b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 b="0"/>
          </a:p>
        </p:txBody>
      </p:sp>
      <p:sp>
        <p:nvSpPr>
          <p:cNvPr id="9" name="AutoShape 61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 b="0"/>
          </a:p>
        </p:txBody>
      </p:sp>
      <p:sp>
        <p:nvSpPr>
          <p:cNvPr id="10" name="Rectangle 62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 b="0"/>
          </a:p>
        </p:txBody>
      </p:sp>
      <p:sp>
        <p:nvSpPr>
          <p:cNvPr id="3135" name="Rectangle 63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36" name="Rectangle 6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6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SzTx/>
              <a:defRPr kumimoji="0" sz="1400" b="0"/>
            </a:lvl1pPr>
          </a:lstStyle>
          <a:p>
            <a:pPr>
              <a:defRPr/>
            </a:pPr>
            <a:fld id="{EC1811F6-EE75-48FB-903E-C8AF207DE3A0}" type="datetime1">
              <a:rPr lang="zh-CN" altLang="en-US"/>
              <a:pPr>
                <a:defRPr/>
              </a:pPr>
              <a:t>2018-09-24</a:t>
            </a:fld>
            <a:endParaRPr lang="zh-CN" altLang="en-US"/>
          </a:p>
        </p:txBody>
      </p:sp>
      <p:sp>
        <p:nvSpPr>
          <p:cNvPr id="12" name="Rectangle 6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defRPr kumimoji="0" sz="14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Rectangle 6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8125" y="6237288"/>
            <a:ext cx="1905000" cy="457200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8C16AED-4BA8-4878-BA67-559E87D757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3858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CE33D-350C-405B-8DB1-204378897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02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60363"/>
            <a:ext cx="1943100" cy="57356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60363"/>
            <a:ext cx="5676900" cy="57356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436E9-D73B-4D03-AD96-F7C783DB37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29646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360363"/>
            <a:ext cx="7772400" cy="573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5A818-AE9B-4D11-AEFB-51ECB9F812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527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18B77-70EE-4559-B29A-63BD127267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9841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B9AD4-4392-4B2F-902A-EE7D4B5C48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7358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733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733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47D80-818F-4372-A509-3E32F8612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7301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F115A-0227-4CE0-BCE5-FDE255BABD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14425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7E2B2-E0B8-410C-817C-8C3ECACAB2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0698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93C6C-CDA5-43AD-B7B2-8EF1CFF457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4637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B5080-4D89-4794-98BB-0DAE288D08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6986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285D9-5C52-476A-8F2B-15AFF2B015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5250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8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0363"/>
            <a:ext cx="7467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5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endParaRPr lang="zh-CN" altLang="en-US" smtClean="0"/>
          </a:p>
        </p:txBody>
      </p:sp>
      <p:sp>
        <p:nvSpPr>
          <p:cNvPr id="1028" name="Rectangle 66"/>
          <p:cNvSpPr>
            <a:spLocks noChangeArrowheads="1"/>
          </p:cNvSpPr>
          <p:nvPr/>
        </p:nvSpPr>
        <p:spPr bwMode="auto">
          <a:xfrm>
            <a:off x="0" y="1066800"/>
            <a:ext cx="8458200" cy="873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 b="0"/>
          </a:p>
        </p:txBody>
      </p:sp>
      <p:sp>
        <p:nvSpPr>
          <p:cNvPr id="1029" name="Rectangle 6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2400" b="0"/>
          </a:p>
        </p:txBody>
      </p:sp>
      <p:sp>
        <p:nvSpPr>
          <p:cNvPr id="2110" name="Rectangle 62" descr="Large confetti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defRPr kumimoji="0"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72F0E1A-F274-45C7-B9F1-7CE5B378FD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6732588" y="6570663"/>
            <a:ext cx="323850" cy="287337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7235825" y="6570663"/>
            <a:ext cx="323850" cy="287337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rId14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8243888" y="6524625"/>
            <a:ext cx="395287" cy="333375"/>
          </a:xfrm>
          <a:prstGeom prst="actionButtonHome">
            <a:avLst/>
          </a:prstGeom>
          <a:solidFill>
            <a:schemeClr val="accent1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60000"/>
        </a:spcBef>
        <a:spcAft>
          <a:spcPct val="0"/>
        </a:spcAft>
        <a:buSzPct val="85000"/>
        <a:buBlip>
          <a:blip r:embed="rId15"/>
        </a:buBlip>
        <a:defRPr kumimoji="1" sz="28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kumimoji="1" sz="2800" b="1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3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3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28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29.xml"/><Relationship Id="rId2" Type="http://schemas.openxmlformats.org/officeDocument/2006/relationships/slide" Target="slide11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131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4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122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70.wmf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3.wmf"/><Relationship Id="rId5" Type="http://schemas.openxmlformats.org/officeDocument/2006/relationships/image" Target="../media/image169.wmf"/><Relationship Id="rId4" Type="http://schemas.openxmlformats.org/officeDocument/2006/relationships/oleObject" Target="../embeddings/oleObject31.bin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73.wmf"/><Relationship Id="rId4" Type="http://schemas.openxmlformats.org/officeDocument/2006/relationships/image" Target="../media/image176.png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80.w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9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2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7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196.wmf"/><Relationship Id="rId4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8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7" Type="http://schemas.openxmlformats.org/officeDocument/2006/relationships/image" Target="../media/image2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03.wmf"/><Relationship Id="rId4" Type="http://schemas.openxmlformats.org/officeDocument/2006/relationships/oleObject" Target="../embeddings/oleObject38.bin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07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7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7.xml"/><Relationship Id="rId5" Type="http://schemas.openxmlformats.org/officeDocument/2006/relationships/slide" Target="slide72.xml"/><Relationship Id="rId4" Type="http://schemas.openxmlformats.org/officeDocument/2006/relationships/slide" Target="slide5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3.w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" Target="slide1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4.png"/><Relationship Id="rId5" Type="http://schemas.openxmlformats.org/officeDocument/2006/relationships/image" Target="../media/image73.wmf"/><Relationship Id="rId4" Type="http://schemas.openxmlformats.org/officeDocument/2006/relationships/image" Target="../media/image7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3.wmf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7.png"/><Relationship Id="rId5" Type="http://schemas.openxmlformats.org/officeDocument/2006/relationships/image" Target="../media/image75.wmf"/><Relationship Id="rId4" Type="http://schemas.openxmlformats.org/officeDocument/2006/relationships/oleObject" Target="../embeddings/oleObject8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89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21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7.png"/><Relationship Id="rId4" Type="http://schemas.openxmlformats.org/officeDocument/2006/relationships/image" Target="../media/image116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 descr="Large confetti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第</a:t>
            </a:r>
            <a:r>
              <a:rPr lang="en-US" altLang="zh-CN" smtClean="0">
                <a:latin typeface="宋体" pitchFamily="2" charset="-122"/>
              </a:rPr>
              <a:t>3</a:t>
            </a:r>
            <a:r>
              <a:rPr lang="zh-CN" altLang="en-US" smtClean="0">
                <a:latin typeface="宋体" pitchFamily="2" charset="-122"/>
              </a:rPr>
              <a:t>章 时序逻辑电路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797425"/>
            <a:ext cx="6400800" cy="6985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</a:pPr>
            <a:r>
              <a:rPr lang="zh-CN" altLang="en-US" smtClean="0">
                <a:latin typeface="Times New Roman" pitchFamily="18" charset="0"/>
              </a:rPr>
              <a:t>广东工业大学计算机学院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6429FCF0-F5CF-43F9-A539-BDA1C39B5D3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229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状态表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  <a:endParaRPr lang="zh-CN" altLang="en-US" sz="3200" smtClean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640763" cy="1223963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mtClean="0"/>
              <a:t>状态编码：对字母所表示的状态进行编码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mtClean="0"/>
              <a:t>状态转换真值表：编码后的状态表书写为真值表形式</a:t>
            </a:r>
          </a:p>
        </p:txBody>
      </p:sp>
      <p:graphicFrame>
        <p:nvGraphicFramePr>
          <p:cNvPr id="179623" name="Group 423"/>
          <p:cNvGraphicFramePr>
            <a:graphicFrameLocks noGrp="1"/>
          </p:cNvGraphicFramePr>
          <p:nvPr/>
        </p:nvGraphicFramePr>
        <p:xfrm>
          <a:off x="468313" y="2924175"/>
          <a:ext cx="3744912" cy="1370013"/>
        </p:xfrm>
        <a:graphic>
          <a:graphicData uri="http://schemas.openxmlformats.org/drawingml/2006/table">
            <a:tbl>
              <a:tblPr/>
              <a:tblGrid>
                <a:gridCol w="566737"/>
                <a:gridCol w="801688"/>
                <a:gridCol w="792162"/>
                <a:gridCol w="792163"/>
                <a:gridCol w="792162"/>
              </a:tblGrid>
              <a:tr h="4138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9" name="Rectangle 133"/>
          <p:cNvSpPr>
            <a:spLocks noChangeArrowheads="1"/>
          </p:cNvSpPr>
          <p:nvPr/>
        </p:nvSpPr>
        <p:spPr bwMode="auto">
          <a:xfrm>
            <a:off x="1662113" y="1851025"/>
            <a:ext cx="5397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9313" name="AutoShape 113"/>
          <p:cNvSpPr>
            <a:spLocks noChangeArrowheads="1"/>
          </p:cNvSpPr>
          <p:nvPr/>
        </p:nvSpPr>
        <p:spPr bwMode="auto">
          <a:xfrm>
            <a:off x="3708400" y="5157788"/>
            <a:ext cx="647700" cy="8651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9625" name="Group 425"/>
          <p:cNvGraphicFramePr>
            <a:graphicFrameLocks noGrp="1"/>
          </p:cNvGraphicFramePr>
          <p:nvPr/>
        </p:nvGraphicFramePr>
        <p:xfrm>
          <a:off x="4572000" y="2490788"/>
          <a:ext cx="4392613" cy="4370385"/>
        </p:xfrm>
        <a:graphic>
          <a:graphicData uri="http://schemas.openxmlformats.org/drawingml/2006/table">
            <a:tbl>
              <a:tblPr/>
              <a:tblGrid>
                <a:gridCol w="1008063"/>
                <a:gridCol w="1166812"/>
                <a:gridCol w="1112838"/>
                <a:gridCol w="1104900"/>
              </a:tblGrid>
              <a:tr h="764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当前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状态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下一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状态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输出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3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3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39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3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55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3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39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620" name="Group 420"/>
          <p:cNvGraphicFramePr>
            <a:graphicFrameLocks noGrp="1"/>
          </p:cNvGraphicFramePr>
          <p:nvPr/>
        </p:nvGraphicFramePr>
        <p:xfrm>
          <a:off x="4572000" y="3251200"/>
          <a:ext cx="4392613" cy="3606803"/>
        </p:xfrm>
        <a:graphic>
          <a:graphicData uri="http://schemas.openxmlformats.org/drawingml/2006/table">
            <a:tbl>
              <a:tblPr/>
              <a:tblGrid>
                <a:gridCol w="1004888"/>
                <a:gridCol w="1169987"/>
                <a:gridCol w="1112838"/>
                <a:gridCol w="1104900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9621" name="Text Box 421"/>
          <p:cNvSpPr txBox="1">
            <a:spLocks noChangeArrowheads="1"/>
          </p:cNvSpPr>
          <p:nvPr/>
        </p:nvSpPr>
        <p:spPr bwMode="auto">
          <a:xfrm>
            <a:off x="1187450" y="4941888"/>
            <a:ext cx="237490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/>
              <a:t>状态编码：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0</a:t>
            </a:r>
            <a:r>
              <a:rPr lang="en-US" altLang="zh-CN" sz="2400"/>
              <a:t>(00)</a:t>
            </a:r>
            <a:r>
              <a:rPr lang="zh-CN" altLang="en-US" sz="2400"/>
              <a:t>、</a:t>
            </a: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r>
              <a:rPr lang="en-US" altLang="zh-CN" sz="2400"/>
              <a:t>(01)</a:t>
            </a:r>
            <a:r>
              <a:rPr lang="zh-CN" altLang="en-US" sz="2400"/>
              <a:t>、</a:t>
            </a:r>
            <a:r>
              <a:rPr lang="en-US" altLang="zh-CN" sz="2400"/>
              <a:t>S</a:t>
            </a:r>
            <a:r>
              <a:rPr lang="en-US" altLang="zh-CN" sz="2400" baseline="-25000"/>
              <a:t>2</a:t>
            </a:r>
            <a:r>
              <a:rPr lang="en-US" altLang="zh-CN" sz="2400"/>
              <a:t>(10)</a:t>
            </a:r>
            <a:r>
              <a:rPr lang="zh-CN" altLang="en-US" sz="2400"/>
              <a:t>、</a:t>
            </a: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r>
              <a:rPr lang="en-US" altLang="zh-CN" sz="2400"/>
              <a:t>(11) </a:t>
            </a:r>
            <a:endParaRPr lang="zh-CN" altLang="en-US" sz="2400"/>
          </a:p>
        </p:txBody>
      </p:sp>
      <p:sp>
        <p:nvSpPr>
          <p:cNvPr id="179626" name="Rectangle 426"/>
          <p:cNvSpPr>
            <a:spLocks noChangeArrowheads="1"/>
          </p:cNvSpPr>
          <p:nvPr/>
        </p:nvSpPr>
        <p:spPr bwMode="auto">
          <a:xfrm>
            <a:off x="1476375" y="4437063"/>
            <a:ext cx="2124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</a:rPr>
              <a:t>下一状态 </a:t>
            </a:r>
            <a:r>
              <a:rPr lang="en-US" altLang="zh-CN" sz="2400">
                <a:solidFill>
                  <a:srgbClr val="FF0000"/>
                </a:solidFill>
              </a:rPr>
              <a:t>/ 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7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0"/>
                                        <p:tgtEl>
                                          <p:spTgt spid="1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13" grpId="0" animBg="1"/>
      <p:bldP spid="179621" grpId="0"/>
      <p:bldP spid="17962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7A8FDA49-077E-4DC0-8117-09FE4B177B66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100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0547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2.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  十进制同步计数器</a:t>
            </a:r>
          </a:p>
        </p:txBody>
      </p:sp>
      <p:sp>
        <p:nvSpPr>
          <p:cNvPr id="151556" name="Rectangle 3"/>
          <p:cNvSpPr>
            <a:spLocks noChangeArrowheads="1"/>
          </p:cNvSpPr>
          <p:nvPr/>
        </p:nvSpPr>
        <p:spPr bwMode="auto">
          <a:xfrm>
            <a:off x="395288" y="2492375"/>
            <a:ext cx="79914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solidFill>
                  <a:srgbClr val="FF0000"/>
                </a:solidFill>
                <a:latin typeface="Arial" charset="0"/>
              </a:rPr>
              <a:t>进行十进制计数器的设计前，首先要确定什么？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答：采用哪一种二进制编码方案对十进制数进行编码，也就是</a:t>
            </a:r>
            <a:r>
              <a:rPr lang="en-US" altLang="zh-CN">
                <a:latin typeface="Arial" charset="0"/>
              </a:rPr>
              <a:t>BCD</a:t>
            </a:r>
            <a:r>
              <a:rPr lang="zh-CN" altLang="en-US">
                <a:latin typeface="Arial" charset="0"/>
              </a:rPr>
              <a:t>码的选择。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    这里，我们以使用最多的</a:t>
            </a:r>
            <a:r>
              <a:rPr lang="en-US" altLang="zh-CN">
                <a:latin typeface="Arial" charset="0"/>
              </a:rPr>
              <a:t>8421BCD</a:t>
            </a:r>
            <a:r>
              <a:rPr lang="zh-CN" altLang="en-US">
                <a:latin typeface="Arial" charset="0"/>
              </a:rPr>
              <a:t>码为例介绍十进制计数器的设计。</a:t>
            </a:r>
            <a:endParaRPr lang="zh-CN" altLang="en-US" sz="2400" b="0">
              <a:latin typeface="Arial" charset="0"/>
            </a:endParaRPr>
          </a:p>
        </p:txBody>
      </p:sp>
      <p:sp>
        <p:nvSpPr>
          <p:cNvPr id="151561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1275" y="1268413"/>
            <a:ext cx="1008063" cy="865187"/>
          </a:xfrm>
          <a:prstGeom prst="actionButtonHelp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2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076825" y="4797425"/>
            <a:ext cx="1008063" cy="865188"/>
          </a:xfrm>
          <a:prstGeom prst="actionButtonHelp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6156325" y="5084763"/>
            <a:ext cx="18716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/>
              <a:t>8421BCD</a:t>
            </a:r>
            <a:r>
              <a:rPr lang="zh-CN" altLang="en-US"/>
              <a:t>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500"/>
                                        <p:tgtEl>
                                          <p:spTgt spid="151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500"/>
                                        <p:tgtEl>
                                          <p:spTgt spid="151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500"/>
                                        <p:tgtEl>
                                          <p:spTgt spid="151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nimBg="1"/>
      <p:bldP spid="15156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5E5AC77F-751F-402A-B451-B0D3E46644A7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101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0649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 十进制同步加法计数器</a:t>
            </a:r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468313" y="1268413"/>
            <a:ext cx="82804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① 画出状态图</a:t>
            </a: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  根据</a:t>
            </a:r>
            <a:r>
              <a:rPr lang="en-US" altLang="zh-CN">
                <a:latin typeface="Arial" charset="0"/>
              </a:rPr>
              <a:t>8421BCD</a:t>
            </a:r>
            <a:r>
              <a:rPr lang="zh-CN" altLang="en-US">
                <a:latin typeface="Arial" charset="0"/>
              </a:rPr>
              <a:t>码加法计数器的计数规律，可画出状态转换图：</a:t>
            </a:r>
          </a:p>
        </p:txBody>
      </p:sp>
      <p:pic>
        <p:nvPicPr>
          <p:cNvPr id="106501" name="Picture 6" descr="Snap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141663"/>
            <a:ext cx="8497887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066747CA-AA69-467F-A9AF-DAAC41D99F78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102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0752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88913"/>
            <a:ext cx="7467600" cy="630237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由状态转换列出状态转换表</a:t>
            </a:r>
            <a:r>
              <a:rPr lang="zh-CN" altLang="en-US" sz="2400" b="0" smtClean="0">
                <a:solidFill>
                  <a:srgbClr val="CC3300"/>
                </a:solidFill>
              </a:rPr>
              <a:t> </a:t>
            </a:r>
          </a:p>
        </p:txBody>
      </p:sp>
      <p:pic>
        <p:nvPicPr>
          <p:cNvPr id="107524" name="Picture 6" descr="Snap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"/>
          <a:stretch>
            <a:fillRect/>
          </a:stretch>
        </p:blipFill>
        <p:spPr bwMode="auto">
          <a:xfrm>
            <a:off x="0" y="908050"/>
            <a:ext cx="8748713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31" name="AutoShape 7"/>
          <p:cNvSpPr>
            <a:spLocks noChangeArrowheads="1"/>
          </p:cNvSpPr>
          <p:nvPr/>
        </p:nvSpPr>
        <p:spPr bwMode="auto">
          <a:xfrm>
            <a:off x="323850" y="4508500"/>
            <a:ext cx="727233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2" name="Oval 8"/>
          <p:cNvSpPr>
            <a:spLocks noChangeArrowheads="1"/>
          </p:cNvSpPr>
          <p:nvPr/>
        </p:nvSpPr>
        <p:spPr bwMode="auto">
          <a:xfrm>
            <a:off x="7956550" y="4508500"/>
            <a:ext cx="576263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3" name="AutoShape 9"/>
          <p:cNvSpPr>
            <a:spLocks noChangeArrowheads="1"/>
          </p:cNvSpPr>
          <p:nvPr/>
        </p:nvSpPr>
        <p:spPr bwMode="auto">
          <a:xfrm>
            <a:off x="395288" y="4868863"/>
            <a:ext cx="8208962" cy="19891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2124075" y="5229225"/>
            <a:ext cx="5832475" cy="1079500"/>
          </a:xfrm>
          <a:prstGeom prst="rect">
            <a:avLst/>
          </a:prstGeom>
          <a:solidFill>
            <a:srgbClr val="FF9900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/>
              <a:t>无效状态</a:t>
            </a:r>
            <a:r>
              <a:rPr lang="en-US" altLang="zh-CN"/>
              <a:t>1010</a:t>
            </a:r>
            <a:r>
              <a:rPr lang="zh-CN" altLang="en-US"/>
              <a:t>～</a:t>
            </a:r>
            <a:r>
              <a:rPr lang="en-US" altLang="zh-CN"/>
              <a:t>1111</a:t>
            </a:r>
            <a:r>
              <a:rPr lang="zh-CN" altLang="en-US"/>
              <a:t>表示为约束项，</a:t>
            </a:r>
          </a:p>
          <a:p>
            <a:r>
              <a:rPr lang="zh-CN" altLang="en-US"/>
              <a:t>其次态及进位输出用“</a:t>
            </a:r>
            <a:r>
              <a:rPr lang="en-US" altLang="zh-CN"/>
              <a:t>×”</a:t>
            </a:r>
            <a:r>
              <a:rPr lang="zh-CN" altLang="en-US"/>
              <a:t>表示。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 animBg="1"/>
      <p:bldP spid="154632" grpId="0" animBg="1"/>
      <p:bldP spid="154633" grpId="0" animBg="1"/>
      <p:bldP spid="15463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BABC22D-64FB-47E9-96F5-FF3DA1E3E83F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103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0854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8569325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② 写出输出进位函数及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个触发器的次态函数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pic>
        <p:nvPicPr>
          <p:cNvPr id="108548" name="Picture 8" descr="Snap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38893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5" name="Picture 9" descr="Snap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5759450" cy="32845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587" name="Picture 11" descr="Snap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196975"/>
            <a:ext cx="2700337" cy="49037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EC8CE85-93C6-4820-8133-3620C0EBD68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104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0957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③ 分析是否能自启动</a:t>
            </a:r>
            <a:r>
              <a:rPr lang="zh-CN" altLang="en-US" sz="28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611188" y="1268413"/>
            <a:ext cx="80645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endParaRPr lang="zh-CN" altLang="en-US" sz="2400" b="0">
              <a:latin typeface="Arial" charset="0"/>
            </a:endParaRPr>
          </a:p>
        </p:txBody>
      </p:sp>
      <p:pic>
        <p:nvPicPr>
          <p:cNvPr id="155653" name="Picture 5" descr="Snap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33513"/>
            <a:ext cx="8893175" cy="47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E4BDAB5-C30E-47C1-817F-3354390EDF6A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105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611188" y="1268413"/>
            <a:ext cx="82804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将结果填入到状态图中：</a:t>
            </a: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 无效状态没有构成无效循环，电路是能自启动时序电路。 </a:t>
            </a:r>
          </a:p>
        </p:txBody>
      </p:sp>
      <p:pic>
        <p:nvPicPr>
          <p:cNvPr id="110596" name="Picture 9" descr="Snap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864235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63957AC7-A36A-47D0-9AF0-32DED7FA459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106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1161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④ 画逻辑图</a:t>
            </a:r>
          </a:p>
        </p:txBody>
      </p:sp>
      <p:pic>
        <p:nvPicPr>
          <p:cNvPr id="111620" name="Picture 7" descr="Snap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76475"/>
            <a:ext cx="87852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C7FBC45-813E-4D92-97E1-8DC2D65AEA2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107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1264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）十进制同步减法计数器</a:t>
            </a: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468313" y="1268413"/>
            <a:ext cx="82804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① 画出状态图</a:t>
            </a: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  根据</a:t>
            </a:r>
            <a:r>
              <a:rPr lang="en-US" altLang="zh-CN">
                <a:latin typeface="Arial" charset="0"/>
              </a:rPr>
              <a:t>8421BCD</a:t>
            </a:r>
            <a:r>
              <a:rPr lang="zh-CN" altLang="en-US">
                <a:latin typeface="Arial" charset="0"/>
              </a:rPr>
              <a:t>码减法计数器的计数规律，可画出状态转换图：</a:t>
            </a:r>
          </a:p>
        </p:txBody>
      </p:sp>
      <p:pic>
        <p:nvPicPr>
          <p:cNvPr id="112645" name="Picture 8" descr="Snap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68638"/>
            <a:ext cx="8497888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3019425E-1945-457B-B74D-668AB4B4EE5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108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pic>
        <p:nvPicPr>
          <p:cNvPr id="113667" name="Picture 6" descr="Snap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/>
          <a:stretch>
            <a:fillRect/>
          </a:stretch>
        </p:blipFill>
        <p:spPr bwMode="auto">
          <a:xfrm>
            <a:off x="0" y="836613"/>
            <a:ext cx="9144000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8" name="Rectangle 2" descr="Large confetti"/>
          <p:cNvSpPr>
            <a:spLocks noChangeArrowheads="1"/>
          </p:cNvSpPr>
          <p:nvPr/>
        </p:nvSpPr>
        <p:spPr bwMode="auto">
          <a:xfrm>
            <a:off x="684213" y="188913"/>
            <a:ext cx="7467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由状态转换列出状态转换表</a:t>
            </a:r>
            <a:r>
              <a:rPr lang="zh-CN" altLang="en-US" sz="3200" b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395288" y="4868863"/>
            <a:ext cx="8497887" cy="19891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2124075" y="5229225"/>
            <a:ext cx="6037263" cy="1079500"/>
          </a:xfrm>
          <a:prstGeom prst="rect">
            <a:avLst/>
          </a:prstGeom>
          <a:solidFill>
            <a:srgbClr val="FF9900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/>
              <a:t>无效状态</a:t>
            </a:r>
            <a:r>
              <a:rPr lang="en-US" altLang="zh-CN"/>
              <a:t>1010</a:t>
            </a:r>
            <a:r>
              <a:rPr lang="zh-CN" altLang="en-US"/>
              <a:t>～</a:t>
            </a:r>
            <a:r>
              <a:rPr lang="en-US" altLang="zh-CN"/>
              <a:t>1111</a:t>
            </a:r>
            <a:r>
              <a:rPr lang="zh-CN" altLang="en-US"/>
              <a:t>表示为约束项，</a:t>
            </a:r>
          </a:p>
          <a:p>
            <a:r>
              <a:rPr lang="zh-CN" altLang="en-US"/>
              <a:t>其次态及进位输出用“</a:t>
            </a:r>
            <a:r>
              <a:rPr lang="en-US" altLang="zh-CN"/>
              <a:t>×”</a:t>
            </a:r>
            <a:r>
              <a:rPr lang="zh-CN" altLang="en-US"/>
              <a:t>表示。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8" grpId="0" animBg="1"/>
      <p:bldP spid="15872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53498171-59D2-48E0-AE1D-7E84080C8C6F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109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pic>
        <p:nvPicPr>
          <p:cNvPr id="114691" name="Picture 8" descr="Snap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464050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3" name="Picture 9" descr="Snap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4900"/>
            <a:ext cx="5183188" cy="30241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54" name="Picture 10" descr="Snap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96975"/>
            <a:ext cx="2986088" cy="50403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4" name="Rectangle 2" descr="Large confetti"/>
          <p:cNvSpPr>
            <a:spLocks noChangeArrowheads="1"/>
          </p:cNvSpPr>
          <p:nvPr/>
        </p:nvSpPr>
        <p:spPr bwMode="auto">
          <a:xfrm>
            <a:off x="250825" y="333375"/>
            <a:ext cx="856932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② 写出输出借位函数及 </a:t>
            </a: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个触发器的次态函数</a:t>
            </a:r>
            <a:r>
              <a:rPr lang="zh-CN" altLang="en-US" sz="3600">
                <a:solidFill>
                  <a:srgbClr val="CC3300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575D711D-80F5-43F0-A597-ED6E9C2B7E8A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331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状态表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pic>
        <p:nvPicPr>
          <p:cNvPr id="180229" name="Picture 5" descr="Snap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412875"/>
            <a:ext cx="889317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32CCC861-172C-49EB-B7CD-E6205EF0C433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110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50825" y="1341438"/>
            <a:ext cx="8353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  将无效状态</a:t>
            </a:r>
            <a:r>
              <a:rPr lang="en-US" altLang="zh-CN">
                <a:latin typeface="Arial" charset="0"/>
              </a:rPr>
              <a:t>1010~1111</a:t>
            </a:r>
            <a:r>
              <a:rPr lang="zh-CN" altLang="en-US">
                <a:latin typeface="Arial" charset="0"/>
              </a:rPr>
              <a:t>分别代入输出函数及状态函数计算，得到以下结果：</a:t>
            </a:r>
          </a:p>
        </p:txBody>
      </p:sp>
      <p:pic>
        <p:nvPicPr>
          <p:cNvPr id="115716" name="Picture 6" descr="Snap2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492375"/>
            <a:ext cx="33496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7" name="Rectangle 2" descr="Large confetti"/>
          <p:cNvSpPr>
            <a:spLocks noChangeArrowheads="1"/>
          </p:cNvSpPr>
          <p:nvPr/>
        </p:nvSpPr>
        <p:spPr bwMode="auto">
          <a:xfrm>
            <a:off x="684213" y="333375"/>
            <a:ext cx="746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③ 分析是否能自启动</a:t>
            </a:r>
            <a:r>
              <a:rPr lang="zh-CN" altLang="en-US" sz="3200">
                <a:solidFill>
                  <a:srgbClr val="CC3300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47228AA5-4D51-411E-AB1E-FE7E2C1690D4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111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188913"/>
            <a:ext cx="9144000" cy="129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将结果填入到状态图中：</a:t>
            </a: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 无效状态没有构成无效循环，电路是能自启动时序电路</a:t>
            </a:r>
          </a:p>
        </p:txBody>
      </p:sp>
      <p:pic>
        <p:nvPicPr>
          <p:cNvPr id="116740" name="Picture 8" descr="Snap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8064500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0288AF23-9C7F-4620-ABEA-A9F5EFAEA16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112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1776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④ 画逻辑图</a:t>
            </a:r>
          </a:p>
        </p:txBody>
      </p:sp>
      <p:pic>
        <p:nvPicPr>
          <p:cNvPr id="117764" name="Picture 7" descr="Snap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87487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D7A87EC3-8709-489B-9625-AA6DA3440EF2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113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1878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）十进制同步可逆计数器</a:t>
            </a:r>
          </a:p>
        </p:txBody>
      </p:sp>
      <p:sp>
        <p:nvSpPr>
          <p:cNvPr id="118788" name="Rectangle 3"/>
          <p:cNvSpPr>
            <a:spLocks noChangeArrowheads="1"/>
          </p:cNvSpPr>
          <p:nvPr/>
        </p:nvSpPr>
        <p:spPr bwMode="auto">
          <a:xfrm>
            <a:off x="611188" y="1412875"/>
            <a:ext cx="78486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30000"/>
              </a:lnSpc>
              <a:spcBef>
                <a:spcPct val="60000"/>
              </a:spcBef>
            </a:pPr>
            <a:r>
              <a:rPr lang="zh-CN" altLang="en-US" b="0">
                <a:latin typeface="Arial" charset="0"/>
              </a:rPr>
              <a:t>    </a:t>
            </a:r>
            <a:r>
              <a:rPr lang="zh-CN" altLang="en-US">
                <a:latin typeface="Arial" charset="0"/>
              </a:rPr>
              <a:t>参照前面二进制同步可逆计数器的设计原理，可设计出十进制同步可逆计数器 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9E447B23-F630-49B9-8F1D-7FCDADA08102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114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1981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．计数器集成电路</a:t>
            </a:r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charset="0"/>
              </a:rPr>
              <a:t>  集成的</a:t>
            </a:r>
            <a:r>
              <a:rPr lang="en-US" altLang="zh-CN">
                <a:latin typeface="Arial" charset="0"/>
              </a:rPr>
              <a:t>74</a:t>
            </a:r>
            <a:r>
              <a:rPr lang="zh-CN" altLang="en-US">
                <a:latin typeface="Arial" charset="0"/>
              </a:rPr>
              <a:t>系列计数器有：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 sz="2400">
                <a:latin typeface="Arial" charset="0"/>
              </a:rPr>
              <a:t>74161—4</a:t>
            </a:r>
            <a:r>
              <a:rPr lang="zh-CN" altLang="en-US" sz="2400">
                <a:latin typeface="Arial" charset="0"/>
              </a:rPr>
              <a:t>位二进制同步加法计数器，异步清零，同步置数；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 sz="2400">
                <a:latin typeface="Arial" charset="0"/>
              </a:rPr>
              <a:t>74163—4</a:t>
            </a:r>
            <a:r>
              <a:rPr lang="zh-CN" altLang="en-US" sz="2400">
                <a:latin typeface="Arial" charset="0"/>
              </a:rPr>
              <a:t>位二进制同步加法计数器，同步清零，同步置数；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 sz="2400">
                <a:latin typeface="Arial" charset="0"/>
              </a:rPr>
              <a:t>74191—4</a:t>
            </a:r>
            <a:r>
              <a:rPr lang="zh-CN" altLang="en-US" sz="2400">
                <a:latin typeface="Arial" charset="0"/>
              </a:rPr>
              <a:t>位二进制同步可逆计数器，异步置数；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 sz="2400">
                <a:latin typeface="Arial" charset="0"/>
              </a:rPr>
              <a:t>74193—4</a:t>
            </a:r>
            <a:r>
              <a:rPr lang="zh-CN" altLang="en-US" sz="2400">
                <a:latin typeface="Arial" charset="0"/>
              </a:rPr>
              <a:t>位二进制同步可逆计数器，异步清零，异步置数，双时钟；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 sz="2400">
                <a:latin typeface="Arial" charset="0"/>
              </a:rPr>
              <a:t>74160—</a:t>
            </a:r>
            <a:r>
              <a:rPr lang="zh-CN" altLang="en-US" sz="2400">
                <a:latin typeface="Arial" charset="0"/>
              </a:rPr>
              <a:t>十进制同步计数器，异步清零，同步置数；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 sz="2400">
                <a:latin typeface="Arial" charset="0"/>
              </a:rPr>
              <a:t>74162—</a:t>
            </a:r>
            <a:r>
              <a:rPr lang="zh-CN" altLang="en-US" sz="2400">
                <a:latin typeface="Arial" charset="0"/>
              </a:rPr>
              <a:t>十进制同步计数器，同步清零，同步置数；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 sz="2400">
                <a:latin typeface="Arial" charset="0"/>
              </a:rPr>
              <a:t>74190—</a:t>
            </a:r>
            <a:r>
              <a:rPr lang="zh-CN" altLang="en-US" sz="2400">
                <a:latin typeface="Arial" charset="0"/>
              </a:rPr>
              <a:t>十进制同步可逆计数器，异步置数；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 sz="2400">
                <a:latin typeface="Arial" charset="0"/>
              </a:rPr>
              <a:t>74192—</a:t>
            </a:r>
            <a:r>
              <a:rPr lang="zh-CN" altLang="en-US" sz="2400">
                <a:latin typeface="Arial" charset="0"/>
              </a:rPr>
              <a:t>十进制同步可逆计数器，异步清零，异步置数，双时钟。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0BC74A7-BDC5-4D60-8506-18F97267C9F7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115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2083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5724525" cy="1368425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  4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位二进制同步加法计数器</a:t>
            </a:r>
            <a:b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</a:b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74HC161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的引脚图及功能表</a:t>
            </a:r>
          </a:p>
        </p:txBody>
      </p:sp>
      <p:pic>
        <p:nvPicPr>
          <p:cNvPr id="120836" name="Picture 10" descr="Snap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175"/>
            <a:ext cx="7513638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7" name="Picture 11" descr="Snap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0"/>
            <a:ext cx="34194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8" name="AutoShape 1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6092825"/>
            <a:ext cx="1692275" cy="404813"/>
          </a:xfrm>
          <a:prstGeom prst="actionButtonBlank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/>
              <a:t>返回例</a:t>
            </a:r>
            <a:r>
              <a:rPr lang="en-US" altLang="zh-CN"/>
              <a:t>3-4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0CDAA6E-28EA-46CD-80D5-53B869B8F0BB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116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2185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60350"/>
            <a:ext cx="8532813" cy="647700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位二进制同步加法计数器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74HC161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的逻辑图</a:t>
            </a:r>
          </a:p>
        </p:txBody>
      </p:sp>
      <p:pic>
        <p:nvPicPr>
          <p:cNvPr id="121860" name="Picture 7" descr="Snap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8497888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8DF7F8F-236F-4184-842F-F09A91EA8B7B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117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2288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8208962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位二进制同步加法计数器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74HC161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功能说明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96975"/>
            <a:ext cx="8497887" cy="54006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/>
              <a:t>CP</a:t>
            </a:r>
            <a:r>
              <a:rPr lang="zh-CN" altLang="en-US" sz="2000" smtClean="0"/>
              <a:t>：时钟脉冲输入端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i="1" smtClean="0"/>
              <a:t>D</a:t>
            </a:r>
            <a:r>
              <a:rPr lang="en-US" altLang="zh-CN" sz="2000" baseline="-25000" smtClean="0"/>
              <a:t>3</a:t>
            </a:r>
            <a:r>
              <a:rPr lang="zh-CN" altLang="en-US" sz="2000" smtClean="0"/>
              <a:t>～</a:t>
            </a:r>
            <a:r>
              <a:rPr lang="en-US" altLang="zh-CN" sz="2000" i="1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：并行数据输入端</a:t>
            </a:r>
            <a:r>
              <a:rPr lang="en-US" altLang="zh-CN" sz="2000" smtClean="0"/>
              <a:t>——</a:t>
            </a:r>
            <a:r>
              <a:rPr lang="zh-CN" altLang="en-US" sz="2000" smtClean="0"/>
              <a:t>异步清零输入端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/>
              <a:t>CET</a:t>
            </a:r>
            <a:r>
              <a:rPr lang="zh-CN" altLang="en-US" sz="2000" smtClean="0"/>
              <a:t>、</a:t>
            </a:r>
            <a:r>
              <a:rPr lang="en-US" altLang="zh-CN" sz="2000" smtClean="0"/>
              <a:t>CEP</a:t>
            </a:r>
            <a:r>
              <a:rPr lang="zh-CN" altLang="en-US" sz="2000" smtClean="0"/>
              <a:t>：两个使能控制端</a:t>
            </a:r>
            <a:r>
              <a:rPr lang="en-US" altLang="zh-CN" sz="2000" smtClean="0"/>
              <a:t>——</a:t>
            </a:r>
            <a:r>
              <a:rPr lang="zh-CN" altLang="en-US" sz="2000" smtClean="0"/>
              <a:t>并行输入控制端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i="1" smtClean="0"/>
              <a:t>Q</a:t>
            </a:r>
            <a:r>
              <a:rPr lang="en-US" altLang="zh-CN" sz="2000" baseline="-25000" smtClean="0"/>
              <a:t>3</a:t>
            </a:r>
            <a:r>
              <a:rPr lang="zh-CN" altLang="en-US" sz="2000" smtClean="0"/>
              <a:t>～</a:t>
            </a:r>
            <a:r>
              <a:rPr lang="en-US" altLang="zh-CN" sz="2000" i="1" smtClean="0"/>
              <a:t>Q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：计数值输出端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000" smtClean="0"/>
              <a:t>(1) </a:t>
            </a:r>
            <a:r>
              <a:rPr lang="zh-CN" altLang="en-US" sz="2000" smtClean="0"/>
              <a:t>       </a:t>
            </a:r>
            <a:r>
              <a:rPr lang="en-US" altLang="zh-CN" sz="2000" smtClean="0"/>
              <a:t>= 0</a:t>
            </a:r>
            <a:r>
              <a:rPr lang="zh-CN" altLang="en-US" sz="2000" smtClean="0"/>
              <a:t>：输出端</a:t>
            </a:r>
            <a:r>
              <a:rPr lang="en-US" altLang="zh-CN" sz="2000" i="1" smtClean="0"/>
              <a:t>Q</a:t>
            </a:r>
            <a:r>
              <a:rPr lang="en-US" altLang="zh-CN" sz="2000" baseline="-25000" smtClean="0"/>
              <a:t>3</a:t>
            </a:r>
            <a:r>
              <a:rPr lang="zh-CN" altLang="en-US" sz="2000" smtClean="0"/>
              <a:t>～</a:t>
            </a:r>
            <a:r>
              <a:rPr lang="en-US" altLang="zh-CN" sz="2000" i="1" smtClean="0"/>
              <a:t>Q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立即全输出</a:t>
            </a:r>
            <a:r>
              <a:rPr lang="en-US" altLang="zh-CN" sz="2000" smtClean="0"/>
              <a:t>0——</a:t>
            </a:r>
            <a:r>
              <a:rPr lang="zh-CN" altLang="en-US" sz="2000" smtClean="0">
                <a:solidFill>
                  <a:srgbClr val="FF0000"/>
                </a:solidFill>
              </a:rPr>
              <a:t>异步清零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000" smtClean="0"/>
              <a:t>(2)        = 1</a:t>
            </a:r>
            <a:r>
              <a:rPr lang="zh-CN" altLang="en-US" sz="2000" smtClean="0"/>
              <a:t>、     </a:t>
            </a:r>
            <a:r>
              <a:rPr lang="en-US" altLang="zh-CN" sz="2000" smtClean="0"/>
              <a:t>= 0</a:t>
            </a:r>
            <a:r>
              <a:rPr lang="zh-CN" altLang="en-US" sz="2000" smtClean="0"/>
              <a:t>期间：当下一个时钟上升沿到来时，并行输入</a:t>
            </a:r>
            <a:r>
              <a:rPr lang="en-US" altLang="zh-CN" sz="2000" i="1" smtClean="0"/>
              <a:t>D</a:t>
            </a:r>
            <a:r>
              <a:rPr lang="en-US" altLang="zh-CN" sz="2000" baseline="-25000" smtClean="0"/>
              <a:t>3</a:t>
            </a:r>
            <a:r>
              <a:rPr lang="zh-CN" altLang="en-US" sz="2000" smtClean="0"/>
              <a:t>～</a:t>
            </a:r>
            <a:r>
              <a:rPr lang="en-US" altLang="zh-CN" sz="2000" i="1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数据</a:t>
            </a:r>
            <a:r>
              <a:rPr lang="en-US" altLang="zh-CN" sz="2000" smtClean="0"/>
              <a:t>——</a:t>
            </a:r>
            <a:r>
              <a:rPr lang="zh-CN" altLang="en-US" sz="2000" smtClean="0">
                <a:solidFill>
                  <a:srgbClr val="FF0000"/>
                </a:solidFill>
              </a:rPr>
              <a:t>同步置数</a:t>
            </a:r>
            <a:r>
              <a:rPr lang="zh-CN" altLang="en-US" sz="2000" smtClean="0"/>
              <a:t>。此数据作为计数初始值，从而可改变计数容量。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000" smtClean="0"/>
              <a:t>(3)        = 1</a:t>
            </a:r>
            <a:r>
              <a:rPr lang="zh-CN" altLang="en-US" sz="2000" smtClean="0"/>
              <a:t>、      </a:t>
            </a:r>
            <a:r>
              <a:rPr lang="en-US" altLang="zh-CN" sz="2000" smtClean="0"/>
              <a:t>= 1</a:t>
            </a:r>
            <a:r>
              <a:rPr lang="zh-CN" altLang="en-US" sz="2000" smtClean="0"/>
              <a:t>期间：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/>
              <a:t>CET= CEP= 1</a:t>
            </a:r>
            <a:r>
              <a:rPr lang="zh-CN" altLang="en-US" sz="2000" smtClean="0"/>
              <a:t>：在时钟上升沿到来时，计数器进行计数工作。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/>
              <a:t>CET= 0 </a:t>
            </a:r>
            <a:r>
              <a:rPr lang="zh-CN" altLang="en-US" sz="2000" smtClean="0"/>
              <a:t>或 </a:t>
            </a:r>
            <a:r>
              <a:rPr lang="en-US" altLang="zh-CN" sz="2000" smtClean="0"/>
              <a:t>CEP= 0</a:t>
            </a:r>
            <a:r>
              <a:rPr lang="zh-CN" altLang="en-US" sz="2000" smtClean="0"/>
              <a:t>：均不进行计数工作，计数器状态保持不变。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000" smtClean="0"/>
              <a:t>(4) </a:t>
            </a:r>
            <a:r>
              <a:rPr lang="zh-CN" altLang="en-US" sz="2000" smtClean="0"/>
              <a:t>并行输入状态、计数状态或保持状态：进位输出端</a:t>
            </a:r>
            <a:r>
              <a:rPr lang="en-US" altLang="zh-CN" sz="2000" smtClean="0"/>
              <a:t>TC</a:t>
            </a:r>
            <a:r>
              <a:rPr lang="zh-CN" altLang="en-US" sz="2000" smtClean="0"/>
              <a:t>是否产生进位输出受</a:t>
            </a:r>
            <a:r>
              <a:rPr lang="en-US" altLang="zh-CN" sz="2000" smtClean="0"/>
              <a:t>CET</a:t>
            </a:r>
            <a:r>
              <a:rPr lang="zh-CN" altLang="en-US" sz="2000" smtClean="0"/>
              <a:t>控制：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/>
              <a:t>CET= 0</a:t>
            </a:r>
            <a:r>
              <a:rPr lang="zh-CN" altLang="en-US" sz="2000" smtClean="0"/>
              <a:t>：不论</a:t>
            </a:r>
            <a:r>
              <a:rPr lang="en-US" altLang="zh-CN" sz="2000" i="1" smtClean="0"/>
              <a:t>Q</a:t>
            </a:r>
            <a:r>
              <a:rPr lang="en-US" altLang="zh-CN" sz="2000" baseline="-25000" smtClean="0"/>
              <a:t>3</a:t>
            </a:r>
            <a:r>
              <a:rPr lang="zh-CN" altLang="en-US" sz="2000" smtClean="0"/>
              <a:t>～</a:t>
            </a:r>
            <a:r>
              <a:rPr lang="en-US" altLang="zh-CN" sz="2000" i="1" smtClean="0"/>
              <a:t>Q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为何值，</a:t>
            </a:r>
            <a:r>
              <a:rPr lang="en-US" altLang="zh-CN" sz="2000" smtClean="0"/>
              <a:t>TC</a:t>
            </a:r>
            <a:r>
              <a:rPr lang="zh-CN" altLang="en-US" sz="2000" smtClean="0"/>
              <a:t>均输出</a:t>
            </a:r>
            <a:r>
              <a:rPr lang="en-US" altLang="zh-CN" sz="2000" smtClean="0"/>
              <a:t>0</a:t>
            </a:r>
            <a:r>
              <a:rPr lang="zh-CN" altLang="en-US" sz="2000" smtClean="0"/>
              <a:t>信号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/>
              <a:t>CET= 1</a:t>
            </a:r>
            <a:r>
              <a:rPr lang="zh-CN" altLang="en-US" sz="2000" smtClean="0"/>
              <a:t>：根据</a:t>
            </a:r>
            <a:r>
              <a:rPr lang="en-US" altLang="zh-CN" sz="2000" i="1" smtClean="0"/>
              <a:t>Q</a:t>
            </a:r>
            <a:r>
              <a:rPr lang="en-US" altLang="zh-CN" sz="2000" baseline="-25000" smtClean="0"/>
              <a:t>3</a:t>
            </a:r>
            <a:r>
              <a:rPr lang="zh-CN" altLang="en-US" sz="2000" smtClean="0"/>
              <a:t>～</a:t>
            </a:r>
            <a:r>
              <a:rPr lang="en-US" altLang="zh-CN" sz="2000" i="1" smtClean="0"/>
              <a:t>Q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的值决定</a:t>
            </a:r>
            <a:r>
              <a:rPr lang="en-US" altLang="zh-CN" sz="2000" smtClean="0"/>
              <a:t>TC</a:t>
            </a:r>
            <a:r>
              <a:rPr lang="zh-CN" altLang="en-US" sz="2000" smtClean="0"/>
              <a:t>的进位输出值</a:t>
            </a:r>
          </a:p>
        </p:txBody>
      </p:sp>
      <p:sp>
        <p:nvSpPr>
          <p:cNvPr id="122885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886" name="Object 7"/>
          <p:cNvGraphicFramePr>
            <a:graphicFrameLocks noChangeAspect="1"/>
          </p:cNvGraphicFramePr>
          <p:nvPr/>
        </p:nvGraphicFramePr>
        <p:xfrm>
          <a:off x="827088" y="2636838"/>
          <a:ext cx="5397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7" name="公式" r:id="rId3" imgW="266469" imgH="190335" progId="Equation.3">
                  <p:embed/>
                </p:oleObj>
              </mc:Choice>
              <mc:Fallback>
                <p:oleObj name="公式" r:id="rId3" imgW="266469" imgH="1903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36838"/>
                        <a:ext cx="5397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9"/>
          <p:cNvGraphicFramePr>
            <a:graphicFrameLocks noChangeAspect="1"/>
          </p:cNvGraphicFramePr>
          <p:nvPr/>
        </p:nvGraphicFramePr>
        <p:xfrm>
          <a:off x="827088" y="2997200"/>
          <a:ext cx="5397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8" name="公式" r:id="rId5" imgW="266469" imgH="190335" progId="Equation.3">
                  <p:embed/>
                </p:oleObj>
              </mc:Choice>
              <mc:Fallback>
                <p:oleObj name="公式" r:id="rId5" imgW="266469" imgH="19033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97200"/>
                        <a:ext cx="5397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10"/>
          <p:cNvGraphicFramePr>
            <a:graphicFrameLocks noChangeAspect="1"/>
          </p:cNvGraphicFramePr>
          <p:nvPr/>
        </p:nvGraphicFramePr>
        <p:xfrm>
          <a:off x="827088" y="3716338"/>
          <a:ext cx="5397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9" name="公式" r:id="rId6" imgW="266469" imgH="190335" progId="Equation.3">
                  <p:embed/>
                </p:oleObj>
              </mc:Choice>
              <mc:Fallback>
                <p:oleObj name="公式" r:id="rId6" imgW="266469" imgH="19033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16338"/>
                        <a:ext cx="5397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9" name="Rectangle 12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890" name="Object 11"/>
          <p:cNvGraphicFramePr>
            <a:graphicFrameLocks noChangeAspect="1"/>
          </p:cNvGraphicFramePr>
          <p:nvPr/>
        </p:nvGraphicFramePr>
        <p:xfrm>
          <a:off x="1979613" y="3000375"/>
          <a:ext cx="395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0" name="公式" r:id="rId7" imgW="203112" imgH="190417" progId="Equation.3">
                  <p:embed/>
                </p:oleObj>
              </mc:Choice>
              <mc:Fallback>
                <p:oleObj name="公式" r:id="rId7" imgW="203112" imgH="1904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000375"/>
                        <a:ext cx="3952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13"/>
          <p:cNvGraphicFramePr>
            <a:graphicFrameLocks noChangeAspect="1"/>
          </p:cNvGraphicFramePr>
          <p:nvPr/>
        </p:nvGraphicFramePr>
        <p:xfrm>
          <a:off x="1979613" y="3716338"/>
          <a:ext cx="3952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1" name="公式" r:id="rId9" imgW="203112" imgH="190417" progId="Equation.3">
                  <p:embed/>
                </p:oleObj>
              </mc:Choice>
              <mc:Fallback>
                <p:oleObj name="公式" r:id="rId9" imgW="203112" imgH="19041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16338"/>
                        <a:ext cx="39528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C79ACD09-2A9D-4DF8-93B8-2BBA789D38C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118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2390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．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N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进制计数器的设计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12875"/>
            <a:ext cx="8569325" cy="4514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1) </a:t>
            </a:r>
            <a:r>
              <a:rPr lang="zh-CN" altLang="en-US" smtClean="0">
                <a:hlinkClick r:id="rId2" action="ppaction://hlinksldjump"/>
              </a:rPr>
              <a:t>使用触发器设计 </a:t>
            </a:r>
            <a:r>
              <a:rPr lang="en-US" altLang="zh-CN" smtClean="0">
                <a:hlinkClick r:id="rId2" action="ppaction://hlinksldjump"/>
              </a:rPr>
              <a:t>N </a:t>
            </a:r>
            <a:r>
              <a:rPr lang="zh-CN" altLang="en-US" smtClean="0">
                <a:hlinkClick r:id="rId2" action="ppaction://hlinksldjump"/>
              </a:rPr>
              <a:t>进制计数器 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en-US" altLang="zh-CN" smtClean="0"/>
              <a:t>2) </a:t>
            </a:r>
            <a:r>
              <a:rPr lang="zh-CN" altLang="en-US" smtClean="0">
                <a:hlinkClick r:id="rId3" action="ppaction://hlinksldjump"/>
              </a:rPr>
              <a:t>使用集成的计数器设计 </a:t>
            </a:r>
            <a:r>
              <a:rPr lang="en-US" altLang="zh-CN" smtClean="0">
                <a:hlinkClick r:id="rId3" action="ppaction://hlinksldjump"/>
              </a:rPr>
              <a:t>N </a:t>
            </a:r>
            <a:r>
              <a:rPr lang="zh-CN" altLang="en-US" smtClean="0">
                <a:hlinkClick r:id="rId3" action="ppaction://hlinksldjump"/>
              </a:rPr>
              <a:t>进制计数器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23766FE6-D1C1-4103-8D2C-0C46EE316338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119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2493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1)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使用触发器设计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N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进制计数器</a:t>
            </a:r>
            <a:r>
              <a:rPr lang="zh-CN" altLang="en-US" sz="32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41438"/>
            <a:ext cx="8569325" cy="51831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mtClean="0"/>
              <a:t>设计步骤：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zh-CN" altLang="en-US" sz="90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(1) </a:t>
            </a:r>
            <a:r>
              <a:rPr lang="zh-CN" altLang="en-US" smtClean="0"/>
              <a:t>确定触发器个数。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  触发器个数</a:t>
            </a:r>
            <a:r>
              <a:rPr lang="en-US" altLang="zh-CN" i="1" smtClean="0"/>
              <a:t>n</a:t>
            </a:r>
            <a:r>
              <a:rPr lang="zh-CN" altLang="en-US" smtClean="0"/>
              <a:t>的选择，最低应满足以下关系式：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               2</a:t>
            </a:r>
            <a:r>
              <a:rPr lang="en-US" altLang="zh-CN" i="1" baseline="30000" smtClean="0"/>
              <a:t>n</a:t>
            </a:r>
            <a:r>
              <a:rPr lang="en-US" altLang="zh-CN" baseline="30000" smtClean="0"/>
              <a:t>-1 </a:t>
            </a:r>
            <a:r>
              <a:rPr lang="en-US" altLang="zh-CN" smtClean="0"/>
              <a:t>&lt; </a:t>
            </a:r>
            <a:r>
              <a:rPr lang="en-US" altLang="zh-CN" i="1" smtClean="0"/>
              <a:t>N </a:t>
            </a:r>
            <a:r>
              <a:rPr lang="en-US" altLang="zh-CN" smtClean="0"/>
              <a:t>≤ 2</a:t>
            </a:r>
            <a:r>
              <a:rPr lang="en-US" altLang="zh-CN" baseline="30000" smtClean="0"/>
              <a:t>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zh-CN" altLang="en-US" smtClean="0"/>
              <a:t>对各计数状态进行编码，画出状态图。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(3) </a:t>
            </a:r>
            <a:r>
              <a:rPr lang="zh-CN" altLang="en-US" smtClean="0"/>
              <a:t>选择触发器类型，求出电路的状态函数、输出函数及激励函数。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(4) </a:t>
            </a:r>
            <a:r>
              <a:rPr lang="zh-CN" altLang="en-US" smtClean="0"/>
              <a:t>如存在无效状态，应分析电路是否能自启动。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(5) </a:t>
            </a:r>
            <a:r>
              <a:rPr lang="zh-CN" altLang="en-US" smtClean="0"/>
              <a:t>画逻辑图。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1179711-9CAA-49F6-B916-BCF225E40195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433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3.1.2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时序电路逻辑功能的表示方法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96975"/>
            <a:ext cx="8431213" cy="5334000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  <a:buFontTx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．状态图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通过几何图形方式，将时序电路的状态转换关系及转换条件表示出来，又称</a:t>
            </a:r>
            <a:r>
              <a:rPr lang="zh-CN" altLang="en-US" smtClean="0">
                <a:solidFill>
                  <a:srgbClr val="CC3300"/>
                </a:solidFill>
              </a:rPr>
              <a:t>状态转换图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只有给状态进行编码后，才能开始时序逻辑电路的</a:t>
            </a:r>
            <a:r>
              <a:rPr lang="zh-CN" altLang="en-US" smtClean="0">
                <a:solidFill>
                  <a:srgbClr val="CC3300"/>
                </a:solidFill>
              </a:rPr>
              <a:t>设计</a:t>
            </a:r>
            <a:r>
              <a:rPr lang="zh-CN" alt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步骤：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）画出电路的所有状态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（一个圆圈对应一个存储状态 ）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）用箭头描述状态的转换方向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）箭头旁边注明状态转换的条件及输出结果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8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78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8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78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78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78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E03BD81-16F8-4580-AD77-D5172AF2EA0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120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2595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举例：使用触发器设计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N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进制计数器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84313"/>
            <a:ext cx="8064500" cy="45148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200" smtClean="0"/>
              <a:t>【</a:t>
            </a:r>
            <a:r>
              <a:rPr lang="zh-CN" altLang="en-US" sz="3200" smtClean="0"/>
              <a:t>例</a:t>
            </a:r>
            <a:r>
              <a:rPr lang="en-US" altLang="zh-CN" sz="3200" smtClean="0"/>
              <a:t>3-3】 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3200" smtClean="0"/>
              <a:t>   使用下降沿触发的 </a:t>
            </a:r>
            <a:r>
              <a:rPr lang="en-US" altLang="zh-CN" sz="3200" smtClean="0">
                <a:hlinkClick r:id="rId2" action="ppaction://hlinksldjump"/>
              </a:rPr>
              <a:t>JK </a:t>
            </a:r>
            <a:r>
              <a:rPr lang="zh-CN" altLang="en-US" sz="3200" smtClean="0">
                <a:hlinkClick r:id="rId2" action="ppaction://hlinksldjump"/>
              </a:rPr>
              <a:t>触发器</a:t>
            </a:r>
            <a:r>
              <a:rPr lang="en-US" altLang="zh-CN" sz="3200" smtClean="0">
                <a:hlinkClick r:id="rId2" action="ppaction://hlinksldjump"/>
              </a:rPr>
              <a:t>(74HC112) </a:t>
            </a:r>
            <a:r>
              <a:rPr lang="zh-CN" altLang="en-US" sz="3200" smtClean="0"/>
              <a:t>及门电路，设计同步十二进制计数器。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068BBAF6-FD3A-48A8-9074-FBDD7EE99694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121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12875"/>
            <a:ext cx="8064500" cy="5111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(1)</a:t>
            </a:r>
            <a:r>
              <a:rPr lang="en-US" altLang="zh-CN" smtClean="0">
                <a:latin typeface="宋体" pitchFamily="2" charset="-122"/>
              </a:rPr>
              <a:t> </a:t>
            </a:r>
            <a:r>
              <a:rPr lang="zh-CN" altLang="en-US" smtClean="0">
                <a:latin typeface="宋体" pitchFamily="2" charset="-122"/>
              </a:rPr>
              <a:t>确定触发器个数</a:t>
            </a:r>
            <a:endParaRPr lang="zh-CN" altLang="en-US" smtClean="0"/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∵ 十二进制计数器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/>
              <a:t>∴ </a:t>
            </a:r>
            <a:r>
              <a:rPr lang="en-US" altLang="zh-CN" i="1" smtClean="0"/>
              <a:t>N</a:t>
            </a:r>
            <a:r>
              <a:rPr lang="en-US" altLang="zh-CN" smtClean="0"/>
              <a:t> = 12</a:t>
            </a:r>
            <a:endParaRPr lang="zh-CN" altLang="en-US" smtClean="0"/>
          </a:p>
          <a:p>
            <a:pPr lvl="1">
              <a:buFont typeface="Wingdings" pitchFamily="2" charset="2"/>
              <a:buNone/>
            </a:pPr>
            <a:r>
              <a:rPr lang="en-US" altLang="zh-CN" smtClean="0"/>
              <a:t>∵ </a:t>
            </a:r>
            <a:r>
              <a:rPr lang="zh-CN" altLang="en-US" smtClean="0"/>
              <a:t>由 </a:t>
            </a:r>
            <a:r>
              <a:rPr lang="en-US" altLang="zh-CN" smtClean="0"/>
              <a:t>2</a:t>
            </a:r>
            <a:r>
              <a:rPr lang="en-US" altLang="zh-CN" i="1" baseline="30000" smtClean="0"/>
              <a:t>n</a:t>
            </a:r>
            <a:r>
              <a:rPr lang="en-US" altLang="zh-CN" baseline="30000" smtClean="0"/>
              <a:t>-1 </a:t>
            </a:r>
            <a:r>
              <a:rPr lang="en-US" altLang="zh-CN" smtClean="0"/>
              <a:t>&lt; </a:t>
            </a:r>
            <a:r>
              <a:rPr lang="en-US" altLang="zh-CN" i="1" smtClean="0"/>
              <a:t>N </a:t>
            </a:r>
            <a:r>
              <a:rPr lang="en-US" altLang="zh-CN" smtClean="0"/>
              <a:t>≤ 2</a:t>
            </a:r>
            <a:r>
              <a:rPr lang="en-US" altLang="zh-CN" baseline="30000" smtClean="0"/>
              <a:t>n</a:t>
            </a:r>
            <a:r>
              <a:rPr lang="en-US" altLang="zh-CN" smtClean="0"/>
              <a:t>  </a:t>
            </a:r>
            <a:r>
              <a:rPr lang="zh-CN" altLang="en-US" smtClean="0"/>
              <a:t>→ 可计算出 </a:t>
            </a:r>
            <a:r>
              <a:rPr lang="en-US" altLang="zh-CN" i="1" smtClean="0"/>
              <a:t>n</a:t>
            </a:r>
            <a:r>
              <a:rPr lang="en-US" altLang="zh-CN" smtClean="0"/>
              <a:t> = 4</a:t>
            </a:r>
            <a:endParaRPr lang="zh-CN" altLang="en-US" smtClean="0"/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∴ 可使用 </a:t>
            </a:r>
            <a:r>
              <a:rPr lang="en-US" altLang="zh-CN" smtClean="0"/>
              <a:t>4 </a:t>
            </a:r>
            <a:r>
              <a:rPr lang="zh-CN" altLang="en-US" smtClean="0"/>
              <a:t>个触发器实现十二进制计数器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∵ 一片 </a:t>
            </a:r>
            <a:r>
              <a:rPr lang="en-US" altLang="zh-CN" smtClean="0"/>
              <a:t>74HC112 </a:t>
            </a:r>
            <a:r>
              <a:rPr lang="zh-CN" altLang="en-US" smtClean="0"/>
              <a:t>含两个 </a:t>
            </a:r>
            <a:r>
              <a:rPr lang="en-US" altLang="zh-CN" smtClean="0"/>
              <a:t>JK </a:t>
            </a:r>
            <a:r>
              <a:rPr lang="zh-CN" altLang="en-US" smtClean="0"/>
              <a:t>触发器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∴ 需要两片 </a:t>
            </a:r>
            <a:r>
              <a:rPr lang="en-US" altLang="zh-CN" smtClean="0"/>
              <a:t>74HC112 </a:t>
            </a:r>
            <a:r>
              <a:rPr lang="zh-CN" altLang="en-US" smtClean="0"/>
              <a:t>实现十二进制计数器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9E60E786-0157-4721-A8B5-39A46BFBE268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122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12875"/>
            <a:ext cx="8064500" cy="7207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(2) </a:t>
            </a:r>
            <a:r>
              <a:rPr lang="zh-CN" altLang="en-US" smtClean="0"/>
              <a:t>对各计数状态进行编码，画出状态图。 </a:t>
            </a:r>
          </a:p>
        </p:txBody>
      </p:sp>
      <p:pic>
        <p:nvPicPr>
          <p:cNvPr id="128004" name="Picture 5" descr="Snap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92375"/>
            <a:ext cx="84597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5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92950" y="5876925"/>
            <a:ext cx="1835150" cy="404813"/>
          </a:xfrm>
          <a:prstGeom prst="actionButtonBlank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/>
              <a:t>返回例</a:t>
            </a:r>
            <a:r>
              <a:rPr lang="en-US" altLang="zh-CN"/>
              <a:t>3-4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1B404B5-A0C4-4DFD-A20A-0C5CCBBCDD2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123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12875"/>
            <a:ext cx="8064500" cy="25923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(3) </a:t>
            </a:r>
            <a:r>
              <a:rPr lang="zh-CN" altLang="en-US" smtClean="0"/>
              <a:t>选择触发器类型，求电路的</a:t>
            </a:r>
          </a:p>
          <a:p>
            <a:pPr lvl="1"/>
            <a:r>
              <a:rPr lang="zh-CN" altLang="en-US" smtClean="0"/>
              <a:t>状态函数</a:t>
            </a:r>
          </a:p>
          <a:p>
            <a:pPr lvl="1"/>
            <a:r>
              <a:rPr lang="zh-CN" altLang="en-US" smtClean="0"/>
              <a:t>输出函数</a:t>
            </a:r>
          </a:p>
          <a:p>
            <a:pPr lvl="1"/>
            <a:r>
              <a:rPr lang="zh-CN" altLang="en-US" smtClean="0"/>
              <a:t>激励函数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C677CF8-E1B3-4B88-A404-1E554C38807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124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3005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0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根据状态图，列出状态表：</a:t>
            </a:r>
            <a:r>
              <a:rPr lang="zh-CN" altLang="en-US" smtClean="0"/>
              <a:t> </a:t>
            </a:r>
          </a:p>
        </p:txBody>
      </p:sp>
      <p:pic>
        <p:nvPicPr>
          <p:cNvPr id="130052" name="Picture 5" descr="Sna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8675688" cy="628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419DAD8-61F5-469F-873C-DEA89617CE3B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125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pic>
        <p:nvPicPr>
          <p:cNvPr id="131075" name="Picture 7" descr="Sna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6156325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60" name="Picture 8" descr="Snap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948488" cy="30845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361" name="Picture 9" descr="Snap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2205038"/>
            <a:ext cx="2225675" cy="43497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29EA64D-5150-43E7-ABD7-443EA490EE0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126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96975"/>
            <a:ext cx="8353425" cy="2952750"/>
          </a:xfrm>
        </p:spPr>
        <p:txBody>
          <a:bodyPr/>
          <a:lstStyle/>
          <a:p>
            <a:pPr algn="just">
              <a:lnSpc>
                <a:spcPct val="95000"/>
              </a:lnSpc>
              <a:buFontTx/>
              <a:buNone/>
            </a:pPr>
            <a:r>
              <a:rPr lang="en-US" altLang="zh-CN" smtClean="0"/>
              <a:t>(4) </a:t>
            </a:r>
            <a:r>
              <a:rPr lang="zh-CN" altLang="en-US" smtClean="0"/>
              <a:t>分析电路是否能自启动。</a:t>
            </a:r>
          </a:p>
          <a:p>
            <a:pPr algn="just">
              <a:lnSpc>
                <a:spcPct val="95000"/>
              </a:lnSpc>
              <a:buFontTx/>
              <a:buNone/>
            </a:pPr>
            <a:r>
              <a:rPr lang="zh-CN" altLang="en-US" smtClean="0"/>
              <a:t>∵ 电路存在无效状态</a:t>
            </a:r>
            <a:r>
              <a:rPr lang="en-US" altLang="zh-CN" smtClean="0"/>
              <a:t>1100</a:t>
            </a:r>
            <a:r>
              <a:rPr lang="zh-CN" altLang="en-US" smtClean="0"/>
              <a:t>、</a:t>
            </a:r>
            <a:r>
              <a:rPr lang="en-US" altLang="zh-CN" smtClean="0"/>
              <a:t>1101</a:t>
            </a:r>
            <a:r>
              <a:rPr lang="zh-CN" altLang="en-US" smtClean="0"/>
              <a:t>、</a:t>
            </a:r>
            <a:r>
              <a:rPr lang="en-US" altLang="zh-CN" smtClean="0"/>
              <a:t>1110</a:t>
            </a:r>
            <a:r>
              <a:rPr lang="zh-CN" altLang="en-US" smtClean="0"/>
              <a:t>、</a:t>
            </a:r>
            <a:r>
              <a:rPr lang="en-US" altLang="zh-CN" smtClean="0"/>
              <a:t>1111</a:t>
            </a:r>
          </a:p>
          <a:p>
            <a:pPr algn="just">
              <a:lnSpc>
                <a:spcPct val="95000"/>
              </a:lnSpc>
              <a:buFontTx/>
              <a:buNone/>
            </a:pPr>
            <a:r>
              <a:rPr lang="zh-CN" altLang="en-US" smtClean="0"/>
              <a:t>∴ 需要检测是否能自启动。</a:t>
            </a:r>
          </a:p>
          <a:p>
            <a:pPr algn="just">
              <a:lnSpc>
                <a:spcPct val="95000"/>
              </a:lnSpc>
              <a:buFontTx/>
              <a:buNone/>
            </a:pPr>
            <a:r>
              <a:rPr lang="zh-CN" altLang="en-US" smtClean="0"/>
              <a:t> 将无效状态</a:t>
            </a:r>
            <a:r>
              <a:rPr lang="en-US" altLang="zh-CN" smtClean="0"/>
              <a:t>1100</a:t>
            </a:r>
            <a:r>
              <a:rPr lang="zh-CN" altLang="en-US" smtClean="0"/>
              <a:t>～</a:t>
            </a:r>
            <a:r>
              <a:rPr lang="en-US" altLang="zh-CN" smtClean="0"/>
              <a:t>1111</a:t>
            </a:r>
            <a:r>
              <a:rPr lang="zh-CN" altLang="en-US" smtClean="0"/>
              <a:t>分别代入输入函数及状态函数计算，得到以下结果：</a:t>
            </a:r>
          </a:p>
        </p:txBody>
      </p:sp>
      <p:pic>
        <p:nvPicPr>
          <p:cNvPr id="132100" name="Picture 5" descr="Snap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49725"/>
            <a:ext cx="8599488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8636C24-1679-480B-B58A-57929F36ADE7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127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96975"/>
            <a:ext cx="8353425" cy="1368425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mtClean="0"/>
              <a:t> 包含无效状态的状态图如图所示：</a:t>
            </a:r>
          </a:p>
          <a:p>
            <a:pPr algn="just">
              <a:buFontTx/>
              <a:buNone/>
            </a:pPr>
            <a:r>
              <a:rPr lang="zh-CN" altLang="en-US" smtClean="0"/>
              <a:t>显然，电路为能自启动电路。</a:t>
            </a:r>
          </a:p>
        </p:txBody>
      </p:sp>
      <p:pic>
        <p:nvPicPr>
          <p:cNvPr id="133124" name="Picture 6" descr="Snap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24175"/>
            <a:ext cx="8569325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AD5328C4-0FB9-4B8C-9FE2-52C9B502873B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128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96975"/>
            <a:ext cx="8569325" cy="2879725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 </a:t>
            </a:r>
            <a:r>
              <a:rPr lang="en-US" altLang="zh-CN" smtClean="0"/>
              <a:t>(5) </a:t>
            </a:r>
            <a:r>
              <a:rPr lang="zh-CN" altLang="en-US" smtClean="0"/>
              <a:t>画逻辑图。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需要 </a:t>
            </a:r>
            <a:r>
              <a:rPr lang="en-US" altLang="zh-CN" smtClean="0"/>
              <a:t>4 </a:t>
            </a:r>
            <a:r>
              <a:rPr lang="zh-CN" altLang="en-US" smtClean="0"/>
              <a:t>个 </a:t>
            </a:r>
            <a:r>
              <a:rPr lang="en-US" altLang="zh-CN" smtClean="0"/>
              <a:t>JK </a:t>
            </a:r>
            <a:r>
              <a:rPr lang="zh-CN" altLang="en-US" smtClean="0"/>
              <a:t>触发器及 </a:t>
            </a:r>
            <a:r>
              <a:rPr lang="en-US" altLang="zh-CN" smtClean="0"/>
              <a:t>4 </a:t>
            </a:r>
            <a:r>
              <a:rPr lang="zh-CN" altLang="en-US" smtClean="0"/>
              <a:t>个与门电路，即：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mtClean="0"/>
              <a:t> 两片集成 </a:t>
            </a:r>
            <a:r>
              <a:rPr lang="en-US" altLang="zh-CN" smtClean="0"/>
              <a:t>JK </a:t>
            </a:r>
            <a:r>
              <a:rPr lang="zh-CN" altLang="en-US" smtClean="0"/>
              <a:t>触发器 </a:t>
            </a:r>
            <a:r>
              <a:rPr lang="en-US" altLang="zh-CN" smtClean="0"/>
              <a:t>74HC112</a:t>
            </a:r>
            <a:endParaRPr lang="zh-CN" altLang="en-US" smtClean="0"/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mtClean="0"/>
              <a:t> 一片与门芯片 </a:t>
            </a:r>
            <a:r>
              <a:rPr lang="en-US" altLang="zh-CN" smtClean="0"/>
              <a:t>74HC04 ( </a:t>
            </a:r>
            <a:r>
              <a:rPr lang="zh-CN" altLang="en-US" smtClean="0"/>
              <a:t>包含 </a:t>
            </a:r>
            <a:r>
              <a:rPr lang="en-US" altLang="zh-CN" smtClean="0"/>
              <a:t>4 </a:t>
            </a:r>
            <a:r>
              <a:rPr lang="zh-CN" altLang="en-US" smtClean="0"/>
              <a:t>个 </a:t>
            </a:r>
            <a:r>
              <a:rPr lang="en-US" altLang="zh-CN" smtClean="0"/>
              <a:t>2 </a:t>
            </a:r>
            <a:r>
              <a:rPr lang="zh-CN" altLang="en-US" smtClean="0"/>
              <a:t>输入与门 </a:t>
            </a:r>
            <a:r>
              <a:rPr lang="en-US" altLang="zh-CN" smtClean="0"/>
              <a:t>) </a:t>
            </a:r>
            <a:endParaRPr lang="zh-CN" altLang="en-US" smtClean="0"/>
          </a:p>
        </p:txBody>
      </p:sp>
      <p:pic>
        <p:nvPicPr>
          <p:cNvPr id="134148" name="Picture 6" descr="Snap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44900"/>
            <a:ext cx="856932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3EFDD61-2DAA-421E-B28E-9C7F224D535F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129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3517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775575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2)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使用集成的计数器设计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N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进制计数器</a:t>
            </a:r>
            <a:r>
              <a:rPr lang="zh-CN" altLang="en-US" sz="32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135172" name="Rectangle 3"/>
          <p:cNvSpPr>
            <a:spLocks noChangeArrowheads="1"/>
          </p:cNvSpPr>
          <p:nvPr/>
        </p:nvSpPr>
        <p:spPr bwMode="auto">
          <a:xfrm>
            <a:off x="468313" y="1341438"/>
            <a:ext cx="80645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常见的集成计数器：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位二进制计数器 </a:t>
            </a:r>
            <a:r>
              <a:rPr lang="en-US" altLang="zh-CN">
                <a:latin typeface="Arial" charset="0"/>
              </a:rPr>
              <a:t>( </a:t>
            </a:r>
            <a:r>
              <a:rPr lang="zh-CN" altLang="en-US">
                <a:latin typeface="Arial" charset="0"/>
              </a:rPr>
              <a:t>即十六进制计数器 </a:t>
            </a:r>
            <a:r>
              <a:rPr lang="en-US" altLang="zh-CN">
                <a:latin typeface="Arial" charset="0"/>
              </a:rPr>
              <a:t>)</a:t>
            </a:r>
            <a:endParaRPr lang="zh-CN" altLang="en-US">
              <a:latin typeface="Arial" charset="0"/>
            </a:endParaRP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十进制计数器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根据</a:t>
            </a:r>
            <a:r>
              <a:rPr lang="en-US" altLang="zh-CN" i="1">
                <a:latin typeface="Arial" charset="0"/>
              </a:rPr>
              <a:t>N</a:t>
            </a:r>
            <a:r>
              <a:rPr lang="zh-CN" altLang="en-US">
                <a:latin typeface="Arial" charset="0"/>
              </a:rPr>
              <a:t>值的大小，选择不同的方法设计： 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 i="1">
                <a:latin typeface="Arial" charset="0"/>
              </a:rPr>
              <a:t>N </a:t>
            </a:r>
            <a:r>
              <a:rPr lang="zh-CN" altLang="en-US">
                <a:latin typeface="Arial" charset="0"/>
              </a:rPr>
              <a:t>小于一片计数器的计数容量：采用清零法或置数法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 i="1">
                <a:latin typeface="Arial" charset="0"/>
              </a:rPr>
              <a:t>N </a:t>
            </a:r>
            <a:r>
              <a:rPr lang="zh-CN" altLang="en-US">
                <a:latin typeface="Arial" charset="0"/>
              </a:rPr>
              <a:t>大于一片计数器的计数容量：采用多片计数器级联的方式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25EDCAF1-2978-4CC3-9DA9-8A7EAE61E23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536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状态图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pic>
        <p:nvPicPr>
          <p:cNvPr id="182278" name="Picture 6" descr="Snap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852738"/>
            <a:ext cx="43211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2306" name="Group 34"/>
          <p:cNvGraphicFramePr>
            <a:graphicFrameLocks noGrp="1"/>
          </p:cNvGraphicFramePr>
          <p:nvPr/>
        </p:nvGraphicFramePr>
        <p:xfrm>
          <a:off x="395288" y="1341438"/>
          <a:ext cx="5689600" cy="1182698"/>
        </p:xfrm>
        <a:graphic>
          <a:graphicData uri="http://schemas.openxmlformats.org/drawingml/2006/table">
            <a:tbl>
              <a:tblPr/>
              <a:tblGrid>
                <a:gridCol w="860425"/>
                <a:gridCol w="1219200"/>
                <a:gridCol w="1203325"/>
                <a:gridCol w="1203325"/>
                <a:gridCol w="1203325"/>
              </a:tblGrid>
              <a:tr h="4114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3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/0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2307" name="Oval 35"/>
          <p:cNvSpPr>
            <a:spLocks noChangeArrowheads="1"/>
          </p:cNvSpPr>
          <p:nvPr/>
        </p:nvSpPr>
        <p:spPr bwMode="auto">
          <a:xfrm>
            <a:off x="971550" y="3716338"/>
            <a:ext cx="576263" cy="576262"/>
          </a:xfrm>
          <a:prstGeom prst="ellipse">
            <a:avLst/>
          </a:prstGeom>
          <a:noFill/>
          <a:ln w="28575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S</a:t>
            </a:r>
            <a:r>
              <a:rPr lang="en-US" altLang="zh-CN" baseline="-25000"/>
              <a:t>0</a:t>
            </a:r>
          </a:p>
        </p:txBody>
      </p:sp>
      <p:sp>
        <p:nvSpPr>
          <p:cNvPr id="182308" name="Oval 36"/>
          <p:cNvSpPr>
            <a:spLocks noChangeArrowheads="1"/>
          </p:cNvSpPr>
          <p:nvPr/>
        </p:nvSpPr>
        <p:spPr bwMode="auto">
          <a:xfrm>
            <a:off x="2411413" y="3716338"/>
            <a:ext cx="576262" cy="576262"/>
          </a:xfrm>
          <a:prstGeom prst="ellipse">
            <a:avLst/>
          </a:prstGeom>
          <a:noFill/>
          <a:ln w="28575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S</a:t>
            </a:r>
            <a:r>
              <a:rPr lang="en-US" altLang="zh-CN" baseline="-25000"/>
              <a:t>1</a:t>
            </a:r>
          </a:p>
        </p:txBody>
      </p:sp>
      <p:sp>
        <p:nvSpPr>
          <p:cNvPr id="182309" name="Oval 37"/>
          <p:cNvSpPr>
            <a:spLocks noChangeArrowheads="1"/>
          </p:cNvSpPr>
          <p:nvPr/>
        </p:nvSpPr>
        <p:spPr bwMode="auto">
          <a:xfrm>
            <a:off x="2411413" y="5084763"/>
            <a:ext cx="576262" cy="576262"/>
          </a:xfrm>
          <a:prstGeom prst="ellipse">
            <a:avLst/>
          </a:prstGeom>
          <a:noFill/>
          <a:ln w="28575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S</a:t>
            </a:r>
            <a:r>
              <a:rPr lang="en-US" altLang="zh-CN" baseline="-25000"/>
              <a:t>2</a:t>
            </a:r>
          </a:p>
        </p:txBody>
      </p:sp>
      <p:sp>
        <p:nvSpPr>
          <p:cNvPr id="182310" name="Oval 38"/>
          <p:cNvSpPr>
            <a:spLocks noChangeArrowheads="1"/>
          </p:cNvSpPr>
          <p:nvPr/>
        </p:nvSpPr>
        <p:spPr bwMode="auto">
          <a:xfrm>
            <a:off x="971550" y="5084763"/>
            <a:ext cx="576263" cy="576262"/>
          </a:xfrm>
          <a:prstGeom prst="ellipse">
            <a:avLst/>
          </a:prstGeom>
          <a:noFill/>
          <a:ln w="28575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S</a:t>
            </a:r>
            <a:r>
              <a:rPr lang="en-US" altLang="zh-CN" baseline="-25000"/>
              <a:t>3</a:t>
            </a:r>
          </a:p>
        </p:txBody>
      </p:sp>
      <p:sp>
        <p:nvSpPr>
          <p:cNvPr id="182311" name="Rectangle 39"/>
          <p:cNvSpPr>
            <a:spLocks noChangeArrowheads="1"/>
          </p:cNvSpPr>
          <p:nvPr/>
        </p:nvSpPr>
        <p:spPr bwMode="auto">
          <a:xfrm>
            <a:off x="3419475" y="3357563"/>
            <a:ext cx="6477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X/Y</a:t>
            </a:r>
          </a:p>
        </p:txBody>
      </p:sp>
      <p:sp>
        <p:nvSpPr>
          <p:cNvPr id="182312" name="Oval 40"/>
          <p:cNvSpPr>
            <a:spLocks noChangeArrowheads="1"/>
          </p:cNvSpPr>
          <p:nvPr/>
        </p:nvSpPr>
        <p:spPr bwMode="auto">
          <a:xfrm>
            <a:off x="1547813" y="1700213"/>
            <a:ext cx="792162" cy="4333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13" name="Freeform 41"/>
          <p:cNvSpPr>
            <a:spLocks/>
          </p:cNvSpPr>
          <p:nvPr/>
        </p:nvSpPr>
        <p:spPr bwMode="auto">
          <a:xfrm>
            <a:off x="395288" y="3429000"/>
            <a:ext cx="744537" cy="768350"/>
          </a:xfrm>
          <a:custGeom>
            <a:avLst/>
            <a:gdLst>
              <a:gd name="T0" fmla="*/ 2147483647 w 469"/>
              <a:gd name="T1" fmla="*/ 2147483647 h 484"/>
              <a:gd name="T2" fmla="*/ 2147483647 w 469"/>
              <a:gd name="T3" fmla="*/ 2147483647 h 484"/>
              <a:gd name="T4" fmla="*/ 2147483647 w 469"/>
              <a:gd name="T5" fmla="*/ 2147483647 h 484"/>
              <a:gd name="T6" fmla="*/ 2147483647 w 469"/>
              <a:gd name="T7" fmla="*/ 2147483647 h 484"/>
              <a:gd name="T8" fmla="*/ 2147483647 w 469"/>
              <a:gd name="T9" fmla="*/ 2147483647 h 484"/>
              <a:gd name="T10" fmla="*/ 2147483647 w 469"/>
              <a:gd name="T11" fmla="*/ 2147483647 h 4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9"/>
              <a:gd name="T19" fmla="*/ 0 h 484"/>
              <a:gd name="T20" fmla="*/ 469 w 469"/>
              <a:gd name="T21" fmla="*/ 484 h 4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9" h="484">
                <a:moveTo>
                  <a:pt x="378" y="424"/>
                </a:moveTo>
                <a:cubicBezTo>
                  <a:pt x="317" y="454"/>
                  <a:pt x="257" y="484"/>
                  <a:pt x="197" y="469"/>
                </a:cubicBezTo>
                <a:cubicBezTo>
                  <a:pt x="137" y="454"/>
                  <a:pt x="30" y="393"/>
                  <a:pt x="15" y="333"/>
                </a:cubicBezTo>
                <a:cubicBezTo>
                  <a:pt x="0" y="273"/>
                  <a:pt x="53" y="159"/>
                  <a:pt x="106" y="106"/>
                </a:cubicBezTo>
                <a:cubicBezTo>
                  <a:pt x="159" y="53"/>
                  <a:pt x="273" y="0"/>
                  <a:pt x="333" y="15"/>
                </a:cubicBezTo>
                <a:cubicBezTo>
                  <a:pt x="393" y="30"/>
                  <a:pt x="446" y="167"/>
                  <a:pt x="469" y="197"/>
                </a:cubicBezTo>
              </a:path>
            </a:pathLst>
          </a:custGeom>
          <a:noFill/>
          <a:ln w="28575">
            <a:solidFill>
              <a:srgbClr val="08080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14" name="Rectangle 42"/>
          <p:cNvSpPr>
            <a:spLocks noChangeArrowheads="1"/>
          </p:cNvSpPr>
          <p:nvPr/>
        </p:nvSpPr>
        <p:spPr bwMode="auto">
          <a:xfrm>
            <a:off x="179388" y="3141663"/>
            <a:ext cx="6477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0/1</a:t>
            </a:r>
          </a:p>
        </p:txBody>
      </p:sp>
      <p:sp>
        <p:nvSpPr>
          <p:cNvPr id="182315" name="Oval 43"/>
          <p:cNvSpPr>
            <a:spLocks noChangeArrowheads="1"/>
          </p:cNvSpPr>
          <p:nvPr/>
        </p:nvSpPr>
        <p:spPr bwMode="auto">
          <a:xfrm>
            <a:off x="1547813" y="2133600"/>
            <a:ext cx="792162" cy="4333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16" name="Line 44"/>
          <p:cNvSpPr>
            <a:spLocks noChangeShapeType="1"/>
          </p:cNvSpPr>
          <p:nvPr/>
        </p:nvSpPr>
        <p:spPr bwMode="auto">
          <a:xfrm>
            <a:off x="1547813" y="4005263"/>
            <a:ext cx="863600" cy="0"/>
          </a:xfrm>
          <a:prstGeom prst="line">
            <a:avLst/>
          </a:prstGeom>
          <a:noFill/>
          <a:ln w="28575">
            <a:solidFill>
              <a:srgbClr val="08080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17" name="Rectangle 45"/>
          <p:cNvSpPr>
            <a:spLocks noChangeArrowheads="1"/>
          </p:cNvSpPr>
          <p:nvPr/>
        </p:nvSpPr>
        <p:spPr bwMode="auto">
          <a:xfrm>
            <a:off x="1619250" y="3573463"/>
            <a:ext cx="6477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1/1</a:t>
            </a:r>
          </a:p>
        </p:txBody>
      </p:sp>
      <p:sp>
        <p:nvSpPr>
          <p:cNvPr id="182318" name="Oval 46"/>
          <p:cNvSpPr>
            <a:spLocks noChangeArrowheads="1"/>
          </p:cNvSpPr>
          <p:nvPr/>
        </p:nvSpPr>
        <p:spPr bwMode="auto">
          <a:xfrm>
            <a:off x="2771775" y="1700213"/>
            <a:ext cx="792163" cy="4333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19" name="Oval 47"/>
          <p:cNvSpPr>
            <a:spLocks noChangeArrowheads="1"/>
          </p:cNvSpPr>
          <p:nvPr/>
        </p:nvSpPr>
        <p:spPr bwMode="auto">
          <a:xfrm>
            <a:off x="2771775" y="2133600"/>
            <a:ext cx="792163" cy="4333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20" name="Line 48"/>
          <p:cNvSpPr>
            <a:spLocks noChangeShapeType="1"/>
          </p:cNvSpPr>
          <p:nvPr/>
        </p:nvSpPr>
        <p:spPr bwMode="auto">
          <a:xfrm>
            <a:off x="2700338" y="4292600"/>
            <a:ext cx="0" cy="792163"/>
          </a:xfrm>
          <a:prstGeom prst="line">
            <a:avLst/>
          </a:prstGeom>
          <a:noFill/>
          <a:ln w="28575">
            <a:solidFill>
              <a:srgbClr val="08080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21" name="Rectangle 49"/>
          <p:cNvSpPr>
            <a:spLocks noChangeArrowheads="1"/>
          </p:cNvSpPr>
          <p:nvPr/>
        </p:nvSpPr>
        <p:spPr bwMode="auto">
          <a:xfrm>
            <a:off x="2843213" y="4508500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1/1</a:t>
            </a:r>
          </a:p>
        </p:txBody>
      </p:sp>
      <p:sp>
        <p:nvSpPr>
          <p:cNvPr id="182322" name="Oval 50"/>
          <p:cNvSpPr>
            <a:spLocks noChangeArrowheads="1"/>
          </p:cNvSpPr>
          <p:nvPr/>
        </p:nvSpPr>
        <p:spPr bwMode="auto">
          <a:xfrm>
            <a:off x="3995738" y="1700213"/>
            <a:ext cx="792162" cy="4333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23" name="Line 51"/>
          <p:cNvSpPr>
            <a:spLocks noChangeShapeType="1"/>
          </p:cNvSpPr>
          <p:nvPr/>
        </p:nvSpPr>
        <p:spPr bwMode="auto">
          <a:xfrm flipH="1" flipV="1">
            <a:off x="1476375" y="4221163"/>
            <a:ext cx="1008063" cy="936625"/>
          </a:xfrm>
          <a:prstGeom prst="line">
            <a:avLst/>
          </a:prstGeom>
          <a:noFill/>
          <a:ln w="28575">
            <a:solidFill>
              <a:srgbClr val="08080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24" name="Rectangle 52"/>
          <p:cNvSpPr>
            <a:spLocks noChangeArrowheads="1"/>
          </p:cNvSpPr>
          <p:nvPr/>
        </p:nvSpPr>
        <p:spPr bwMode="auto">
          <a:xfrm>
            <a:off x="1835150" y="4292600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0/1</a:t>
            </a:r>
          </a:p>
        </p:txBody>
      </p:sp>
      <p:sp>
        <p:nvSpPr>
          <p:cNvPr id="182325" name="Oval 53"/>
          <p:cNvSpPr>
            <a:spLocks noChangeArrowheads="1"/>
          </p:cNvSpPr>
          <p:nvPr/>
        </p:nvSpPr>
        <p:spPr bwMode="auto">
          <a:xfrm>
            <a:off x="3995738" y="2133600"/>
            <a:ext cx="792162" cy="4333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26" name="Line 54"/>
          <p:cNvSpPr>
            <a:spLocks noChangeShapeType="1"/>
          </p:cNvSpPr>
          <p:nvPr/>
        </p:nvSpPr>
        <p:spPr bwMode="auto">
          <a:xfrm flipH="1">
            <a:off x="1547813" y="5445125"/>
            <a:ext cx="863600" cy="0"/>
          </a:xfrm>
          <a:prstGeom prst="line">
            <a:avLst/>
          </a:prstGeom>
          <a:noFill/>
          <a:ln w="28575">
            <a:solidFill>
              <a:srgbClr val="08080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27" name="Rectangle 55"/>
          <p:cNvSpPr>
            <a:spLocks noChangeArrowheads="1"/>
          </p:cNvSpPr>
          <p:nvPr/>
        </p:nvSpPr>
        <p:spPr bwMode="auto">
          <a:xfrm>
            <a:off x="1692275" y="5445125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1/0</a:t>
            </a:r>
          </a:p>
        </p:txBody>
      </p:sp>
      <p:sp>
        <p:nvSpPr>
          <p:cNvPr id="182328" name="Oval 56"/>
          <p:cNvSpPr>
            <a:spLocks noChangeArrowheads="1"/>
          </p:cNvSpPr>
          <p:nvPr/>
        </p:nvSpPr>
        <p:spPr bwMode="auto">
          <a:xfrm>
            <a:off x="5148263" y="1700213"/>
            <a:ext cx="792162" cy="4333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29" name="Freeform 57"/>
          <p:cNvSpPr>
            <a:spLocks/>
          </p:cNvSpPr>
          <p:nvPr/>
        </p:nvSpPr>
        <p:spPr bwMode="auto">
          <a:xfrm>
            <a:off x="1258888" y="3068638"/>
            <a:ext cx="1441450" cy="646112"/>
          </a:xfrm>
          <a:custGeom>
            <a:avLst/>
            <a:gdLst>
              <a:gd name="T0" fmla="*/ 2147483647 w 908"/>
              <a:gd name="T1" fmla="*/ 2147483647 h 407"/>
              <a:gd name="T2" fmla="*/ 2147483647 w 908"/>
              <a:gd name="T3" fmla="*/ 2147483647 h 407"/>
              <a:gd name="T4" fmla="*/ 2147483647 w 908"/>
              <a:gd name="T5" fmla="*/ 2147483647 h 407"/>
              <a:gd name="T6" fmla="*/ 0 w 908"/>
              <a:gd name="T7" fmla="*/ 2147483647 h 407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407"/>
              <a:gd name="T14" fmla="*/ 908 w 908"/>
              <a:gd name="T15" fmla="*/ 407 h 4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407">
                <a:moveTo>
                  <a:pt x="908" y="407"/>
                </a:moveTo>
                <a:cubicBezTo>
                  <a:pt x="885" y="301"/>
                  <a:pt x="863" y="195"/>
                  <a:pt x="772" y="135"/>
                </a:cubicBezTo>
                <a:cubicBezTo>
                  <a:pt x="681" y="75"/>
                  <a:pt x="492" y="0"/>
                  <a:pt x="363" y="45"/>
                </a:cubicBezTo>
                <a:cubicBezTo>
                  <a:pt x="234" y="90"/>
                  <a:pt x="61" y="347"/>
                  <a:pt x="0" y="407"/>
                </a:cubicBezTo>
              </a:path>
            </a:pathLst>
          </a:custGeom>
          <a:noFill/>
          <a:ln w="28575">
            <a:solidFill>
              <a:srgbClr val="08080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30" name="Rectangle 58"/>
          <p:cNvSpPr>
            <a:spLocks noChangeArrowheads="1"/>
          </p:cNvSpPr>
          <p:nvPr/>
        </p:nvSpPr>
        <p:spPr bwMode="auto">
          <a:xfrm>
            <a:off x="1692275" y="2781300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0/1</a:t>
            </a:r>
          </a:p>
        </p:txBody>
      </p:sp>
      <p:sp>
        <p:nvSpPr>
          <p:cNvPr id="182331" name="Line 59"/>
          <p:cNvSpPr>
            <a:spLocks noChangeShapeType="1"/>
          </p:cNvSpPr>
          <p:nvPr/>
        </p:nvSpPr>
        <p:spPr bwMode="auto">
          <a:xfrm flipV="1">
            <a:off x="1258888" y="4292600"/>
            <a:ext cx="0" cy="792163"/>
          </a:xfrm>
          <a:prstGeom prst="line">
            <a:avLst/>
          </a:prstGeom>
          <a:noFill/>
          <a:ln w="28575">
            <a:solidFill>
              <a:srgbClr val="08080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32" name="Rectangle 60"/>
          <p:cNvSpPr>
            <a:spLocks noChangeArrowheads="1"/>
          </p:cNvSpPr>
          <p:nvPr/>
        </p:nvSpPr>
        <p:spPr bwMode="auto">
          <a:xfrm>
            <a:off x="611188" y="4437063"/>
            <a:ext cx="6477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0/1</a:t>
            </a:r>
          </a:p>
        </p:txBody>
      </p:sp>
      <p:sp>
        <p:nvSpPr>
          <p:cNvPr id="182333" name="Oval 61"/>
          <p:cNvSpPr>
            <a:spLocks noChangeArrowheads="1"/>
          </p:cNvSpPr>
          <p:nvPr/>
        </p:nvSpPr>
        <p:spPr bwMode="auto">
          <a:xfrm>
            <a:off x="5148263" y="2133600"/>
            <a:ext cx="792162" cy="4333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34" name="Freeform 62"/>
          <p:cNvSpPr>
            <a:spLocks/>
          </p:cNvSpPr>
          <p:nvPr/>
        </p:nvSpPr>
        <p:spPr bwMode="auto">
          <a:xfrm>
            <a:off x="395288" y="4941888"/>
            <a:ext cx="647700" cy="719137"/>
          </a:xfrm>
          <a:custGeom>
            <a:avLst/>
            <a:gdLst>
              <a:gd name="T0" fmla="*/ 2147483647 w 469"/>
              <a:gd name="T1" fmla="*/ 2147483647 h 484"/>
              <a:gd name="T2" fmla="*/ 2147483647 w 469"/>
              <a:gd name="T3" fmla="*/ 2147483647 h 484"/>
              <a:gd name="T4" fmla="*/ 2147483647 w 469"/>
              <a:gd name="T5" fmla="*/ 2147483647 h 484"/>
              <a:gd name="T6" fmla="*/ 2147483647 w 469"/>
              <a:gd name="T7" fmla="*/ 2147483647 h 484"/>
              <a:gd name="T8" fmla="*/ 2147483647 w 469"/>
              <a:gd name="T9" fmla="*/ 2147483647 h 484"/>
              <a:gd name="T10" fmla="*/ 2147483647 w 469"/>
              <a:gd name="T11" fmla="*/ 2147483647 h 4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9"/>
              <a:gd name="T19" fmla="*/ 0 h 484"/>
              <a:gd name="T20" fmla="*/ 469 w 469"/>
              <a:gd name="T21" fmla="*/ 484 h 4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9" h="484">
                <a:moveTo>
                  <a:pt x="378" y="424"/>
                </a:moveTo>
                <a:cubicBezTo>
                  <a:pt x="317" y="454"/>
                  <a:pt x="257" y="484"/>
                  <a:pt x="197" y="469"/>
                </a:cubicBezTo>
                <a:cubicBezTo>
                  <a:pt x="137" y="454"/>
                  <a:pt x="30" y="393"/>
                  <a:pt x="15" y="333"/>
                </a:cubicBezTo>
                <a:cubicBezTo>
                  <a:pt x="0" y="273"/>
                  <a:pt x="53" y="159"/>
                  <a:pt x="106" y="106"/>
                </a:cubicBezTo>
                <a:cubicBezTo>
                  <a:pt x="159" y="53"/>
                  <a:pt x="273" y="0"/>
                  <a:pt x="333" y="15"/>
                </a:cubicBezTo>
                <a:cubicBezTo>
                  <a:pt x="393" y="30"/>
                  <a:pt x="446" y="167"/>
                  <a:pt x="469" y="197"/>
                </a:cubicBezTo>
              </a:path>
            </a:pathLst>
          </a:custGeom>
          <a:noFill/>
          <a:ln w="28575">
            <a:solidFill>
              <a:srgbClr val="08080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35" name="Rectangle 63"/>
          <p:cNvSpPr>
            <a:spLocks noChangeArrowheads="1"/>
          </p:cNvSpPr>
          <p:nvPr/>
        </p:nvSpPr>
        <p:spPr bwMode="auto">
          <a:xfrm>
            <a:off x="250825" y="5661025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1/0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1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1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18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18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8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18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18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1000"/>
                                        <p:tgtEl>
                                          <p:spTgt spid="18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1000"/>
                                        <p:tgtEl>
                                          <p:spTgt spid="18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18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0"/>
                                        <p:tgtEl>
                                          <p:spTgt spid="18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0"/>
                                        <p:tgtEl>
                                          <p:spTgt spid="18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18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0"/>
                                        <p:tgtEl>
                                          <p:spTgt spid="18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1000"/>
                                        <p:tgtEl>
                                          <p:spTgt spid="1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1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1000"/>
                                        <p:tgtEl>
                                          <p:spTgt spid="18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0"/>
                                        <p:tgtEl>
                                          <p:spTgt spid="18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000"/>
                                        <p:tgtEl>
                                          <p:spTgt spid="18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07" grpId="0" animBg="1"/>
      <p:bldP spid="182308" grpId="0" animBg="1"/>
      <p:bldP spid="182309" grpId="0" animBg="1"/>
      <p:bldP spid="182310" grpId="0" animBg="1"/>
      <p:bldP spid="182311" grpId="0"/>
      <p:bldP spid="182312" grpId="0" animBg="1"/>
      <p:bldP spid="182313" grpId="0" animBg="1"/>
      <p:bldP spid="182314" grpId="0"/>
      <p:bldP spid="182315" grpId="0" animBg="1"/>
      <p:bldP spid="182316" grpId="0" animBg="1"/>
      <p:bldP spid="182317" grpId="0"/>
      <p:bldP spid="182318" grpId="0" animBg="1"/>
      <p:bldP spid="182319" grpId="0" animBg="1"/>
      <p:bldP spid="182320" grpId="0" animBg="1"/>
      <p:bldP spid="182321" grpId="0"/>
      <p:bldP spid="182322" grpId="0" animBg="1"/>
      <p:bldP spid="182323" grpId="0" animBg="1"/>
      <p:bldP spid="182324" grpId="0"/>
      <p:bldP spid="182325" grpId="0" animBg="1"/>
      <p:bldP spid="182326" grpId="0" animBg="1"/>
      <p:bldP spid="182327" grpId="0"/>
      <p:bldP spid="182328" grpId="0" animBg="1"/>
      <p:bldP spid="182329" grpId="0" animBg="1"/>
      <p:bldP spid="182330" grpId="0"/>
      <p:bldP spid="182331" grpId="0" animBg="1"/>
      <p:bldP spid="182332" grpId="0"/>
      <p:bldP spid="182333" grpId="0" animBg="1"/>
      <p:bldP spid="182334" grpId="0" animBg="1"/>
      <p:bldP spid="182335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EB9F630-1084-4E61-B871-67ED9E9BF082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130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3619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775575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(1)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清零法设计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N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进制计数器</a:t>
            </a:r>
            <a:r>
              <a:rPr lang="zh-CN" altLang="en-US" sz="32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136196" name="Rectangle 3"/>
          <p:cNvSpPr>
            <a:spLocks noChangeArrowheads="1"/>
          </p:cNvSpPr>
          <p:nvPr/>
        </p:nvSpPr>
        <p:spPr bwMode="auto">
          <a:xfrm>
            <a:off x="395288" y="1341438"/>
            <a:ext cx="813752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原理：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>
                <a:latin typeface="Arial" charset="0"/>
              </a:rPr>
              <a:t>   当计数器的计数值达到 </a:t>
            </a:r>
            <a:r>
              <a:rPr lang="en-US" altLang="zh-CN" i="1">
                <a:latin typeface="Arial" charset="0"/>
              </a:rPr>
              <a:t>N </a:t>
            </a:r>
            <a:r>
              <a:rPr lang="zh-CN" altLang="en-US">
                <a:latin typeface="Arial" charset="0"/>
              </a:rPr>
              <a:t>时，利用组合逻辑电路产生清零信号，使计数值变为 </a:t>
            </a:r>
            <a:r>
              <a:rPr lang="en-US" altLang="zh-CN">
                <a:latin typeface="Arial" charset="0"/>
              </a:rPr>
              <a:t>0</a:t>
            </a:r>
            <a:r>
              <a:rPr lang="zh-CN" altLang="en-US">
                <a:latin typeface="Arial" charset="0"/>
              </a:rPr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D2253D2E-7CDD-4867-BB75-03F5DDF0E2E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131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3721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775575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(1)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清零法设计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N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进制计数器</a:t>
            </a:r>
            <a:r>
              <a:rPr lang="zh-CN" altLang="en-US" sz="32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137220" name="Rectangle 3"/>
          <p:cNvSpPr>
            <a:spLocks noChangeArrowheads="1"/>
          </p:cNvSpPr>
          <p:nvPr/>
        </p:nvSpPr>
        <p:spPr bwMode="auto">
          <a:xfrm>
            <a:off x="468313" y="1341438"/>
            <a:ext cx="8064500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>
                <a:latin typeface="Arial" charset="0"/>
              </a:rPr>
              <a:t>【</a:t>
            </a:r>
            <a:r>
              <a:rPr lang="zh-CN" altLang="en-US">
                <a:latin typeface="Arial" charset="0"/>
              </a:rPr>
              <a:t>例</a:t>
            </a:r>
            <a:r>
              <a:rPr lang="en-US" altLang="zh-CN">
                <a:latin typeface="Arial" charset="0"/>
              </a:rPr>
              <a:t>3-4】  </a:t>
            </a:r>
            <a:r>
              <a:rPr lang="zh-CN" altLang="en-US">
                <a:latin typeface="Arial" charset="0"/>
              </a:rPr>
              <a:t>使用</a:t>
            </a: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位二进制计数器 </a:t>
            </a:r>
            <a:r>
              <a:rPr lang="en-US" altLang="zh-CN">
                <a:latin typeface="Arial" charset="0"/>
              </a:rPr>
              <a:t>74HC161 </a:t>
            </a:r>
            <a:r>
              <a:rPr lang="zh-CN" altLang="en-US">
                <a:latin typeface="Arial" charset="0"/>
              </a:rPr>
              <a:t>设计十二进制计数器（清零法）。 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解：  </a:t>
            </a:r>
            <a:r>
              <a:rPr lang="en-US" altLang="zh-CN">
                <a:latin typeface="Arial" charset="0"/>
                <a:hlinkClick r:id="rId2" action="ppaction://hlinksldjump"/>
              </a:rPr>
              <a:t>74HC161</a:t>
            </a:r>
            <a:r>
              <a:rPr lang="zh-CN" altLang="en-US">
                <a:latin typeface="Arial" charset="0"/>
              </a:rPr>
              <a:t>是具有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异步清零</a:t>
            </a:r>
            <a:r>
              <a:rPr lang="zh-CN" altLang="en-US">
                <a:latin typeface="Arial" charset="0"/>
              </a:rPr>
              <a:t>及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同步置数</a:t>
            </a:r>
            <a:r>
              <a:rPr lang="zh-CN" altLang="en-US">
                <a:latin typeface="Arial" charset="0"/>
              </a:rPr>
              <a:t>功能的</a:t>
            </a:r>
            <a:r>
              <a:rPr lang="en-US" altLang="zh-CN">
                <a:latin typeface="Arial" charset="0"/>
              </a:rPr>
              <a:t>4 </a:t>
            </a:r>
            <a:r>
              <a:rPr lang="zh-CN" altLang="en-US">
                <a:latin typeface="Arial" charset="0"/>
              </a:rPr>
              <a:t>位二进制同步加法计数器，可利用其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异步清零</a:t>
            </a:r>
            <a:r>
              <a:rPr lang="zh-CN" altLang="en-US">
                <a:latin typeface="Arial" charset="0"/>
              </a:rPr>
              <a:t>或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同步置位</a:t>
            </a:r>
            <a:r>
              <a:rPr lang="zh-CN" altLang="en-US">
                <a:latin typeface="Arial" charset="0"/>
              </a:rPr>
              <a:t>的方式使计数值达到一定值时归零。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设定十二进制计数器的计数规则：</a:t>
            </a:r>
            <a:r>
              <a:rPr lang="en-US" altLang="zh-CN">
                <a:latin typeface="Arial" charset="0"/>
              </a:rPr>
              <a:t>0000→…→1011</a:t>
            </a:r>
            <a:r>
              <a:rPr lang="zh-CN" altLang="en-US">
                <a:latin typeface="Arial" charset="0"/>
              </a:rPr>
              <a:t>循环，其</a:t>
            </a:r>
            <a:r>
              <a:rPr lang="zh-CN" altLang="en-US">
                <a:latin typeface="Arial" charset="0"/>
                <a:hlinkClick r:id="rId3" action="ppaction://hlinksldjump"/>
              </a:rPr>
              <a:t>状态图如图</a:t>
            </a:r>
            <a:r>
              <a:rPr lang="zh-CN" altLang="en-US">
                <a:latin typeface="Arial" charset="0"/>
              </a:rPr>
              <a:t>。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4"/>
              </a:buBlip>
            </a:pPr>
            <a:r>
              <a:rPr lang="zh-CN" altLang="en-US">
                <a:latin typeface="Arial" charset="0"/>
              </a:rPr>
              <a:t>方法一：利用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异步清零</a:t>
            </a:r>
            <a:r>
              <a:rPr lang="zh-CN" altLang="en-US">
                <a:latin typeface="Arial" charset="0"/>
              </a:rPr>
              <a:t>方式清零。 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4"/>
              </a:buBlip>
            </a:pPr>
            <a:r>
              <a:rPr lang="zh-CN" altLang="en-US">
                <a:latin typeface="Arial" charset="0"/>
              </a:rPr>
              <a:t>方法二：利用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同步置位</a:t>
            </a:r>
            <a:r>
              <a:rPr lang="zh-CN" altLang="en-US">
                <a:latin typeface="Arial" charset="0"/>
              </a:rPr>
              <a:t>方式置零。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67075B7D-03CB-45E1-8693-E61B0D89B96B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132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3824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920037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3-4】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方法一：利用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异步清零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方式清零</a:t>
            </a:r>
            <a:endParaRPr lang="zh-CN" altLang="en-US" smtClean="0">
              <a:solidFill>
                <a:schemeClr val="folHlink"/>
              </a:solidFill>
            </a:endParaRPr>
          </a:p>
        </p:txBody>
      </p:sp>
      <p:sp>
        <p:nvSpPr>
          <p:cNvPr id="138244" name="Rectangle 3"/>
          <p:cNvSpPr>
            <a:spLocks noChangeArrowheads="1"/>
          </p:cNvSpPr>
          <p:nvPr/>
        </p:nvSpPr>
        <p:spPr bwMode="auto">
          <a:xfrm>
            <a:off x="250825" y="1341438"/>
            <a:ext cx="856932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∵ 异步清零端</a:t>
            </a:r>
            <a:r>
              <a:rPr lang="en-US" altLang="zh-CN">
                <a:latin typeface="Arial" charset="0"/>
              </a:rPr>
              <a:t>(      )</a:t>
            </a:r>
            <a:r>
              <a:rPr lang="zh-CN" altLang="en-US">
                <a:latin typeface="Arial" charset="0"/>
              </a:rPr>
              <a:t>的清零是立即执行的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∴ 只要在计数值达到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1100</a:t>
            </a:r>
            <a:r>
              <a:rPr lang="zh-CN" altLang="en-US">
                <a:latin typeface="Arial" charset="0"/>
              </a:rPr>
              <a:t>时，立刻产生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清零</a:t>
            </a:r>
            <a:r>
              <a:rPr lang="zh-CN" altLang="en-US">
                <a:latin typeface="Arial" charset="0"/>
              </a:rPr>
              <a:t>信号，即可使输出状态由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1100</a:t>
            </a:r>
            <a:r>
              <a:rPr lang="zh-CN" altLang="en-US">
                <a:latin typeface="Arial" charset="0"/>
              </a:rPr>
              <a:t>→</a:t>
            </a:r>
            <a:r>
              <a:rPr lang="en-US" altLang="zh-CN">
                <a:latin typeface="Arial" charset="0"/>
              </a:rPr>
              <a:t>0000</a:t>
            </a:r>
            <a:r>
              <a:rPr lang="zh-CN" altLang="en-US">
                <a:latin typeface="Arial" charset="0"/>
              </a:rPr>
              <a:t>。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3"/>
              </a:buBlip>
            </a:pPr>
            <a:r>
              <a:rPr lang="zh-CN" altLang="en-US">
                <a:latin typeface="Arial" charset="0"/>
              </a:rPr>
              <a:t>当输出端状态</a:t>
            </a:r>
            <a:r>
              <a:rPr lang="en-US" altLang="zh-CN" i="1">
                <a:latin typeface="Arial" charset="0"/>
              </a:rPr>
              <a:t>Q</a:t>
            </a:r>
            <a:r>
              <a:rPr lang="en-US" altLang="zh-CN" baseline="-25000">
                <a:latin typeface="Arial" charset="0"/>
              </a:rPr>
              <a:t>3</a:t>
            </a:r>
            <a:r>
              <a:rPr lang="en-US" altLang="zh-CN" i="1">
                <a:latin typeface="Arial" charset="0"/>
              </a:rPr>
              <a:t>Q</a:t>
            </a:r>
            <a:r>
              <a:rPr lang="en-US" altLang="zh-CN" baseline="-25000">
                <a:latin typeface="Arial" charset="0"/>
              </a:rPr>
              <a:t>2</a:t>
            </a:r>
            <a:r>
              <a:rPr lang="en-US" altLang="zh-CN" i="1">
                <a:latin typeface="Arial" charset="0"/>
              </a:rPr>
              <a:t>Q</a:t>
            </a:r>
            <a:r>
              <a:rPr lang="en-US" altLang="zh-CN" baseline="-25000">
                <a:latin typeface="Arial" charset="0"/>
              </a:rPr>
              <a:t>1</a:t>
            </a:r>
            <a:r>
              <a:rPr lang="en-US" altLang="zh-CN" i="1">
                <a:latin typeface="Arial" charset="0"/>
              </a:rPr>
              <a:t>Q</a:t>
            </a:r>
            <a:r>
              <a:rPr lang="en-US" altLang="zh-CN" baseline="-25000">
                <a:latin typeface="Arial" charset="0"/>
              </a:rPr>
              <a:t>0</a:t>
            </a:r>
            <a:r>
              <a:rPr lang="en-US" altLang="zh-CN">
                <a:latin typeface="Arial" charset="0"/>
              </a:rPr>
              <a:t> =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1100</a:t>
            </a:r>
            <a:r>
              <a:rPr lang="zh-CN" altLang="en-US">
                <a:latin typeface="Arial" charset="0"/>
              </a:rPr>
              <a:t>时，应使       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= 0</a:t>
            </a:r>
            <a:r>
              <a:rPr lang="zh-CN" altLang="en-US">
                <a:latin typeface="Arial" charset="0"/>
              </a:rPr>
              <a:t>，则对应的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清零</a:t>
            </a:r>
            <a:r>
              <a:rPr lang="zh-CN" altLang="en-US">
                <a:latin typeface="Arial" charset="0"/>
              </a:rPr>
              <a:t>信号的逻辑关系是：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3"/>
              </a:buBlip>
            </a:pPr>
            <a:r>
              <a:rPr lang="zh-CN" altLang="en-US">
                <a:latin typeface="Arial" charset="0"/>
              </a:rPr>
              <a:t>在输出端状态为</a:t>
            </a:r>
            <a:r>
              <a:rPr lang="en-US" altLang="zh-CN">
                <a:latin typeface="Arial" charset="0"/>
              </a:rPr>
              <a:t>1011</a:t>
            </a:r>
            <a:r>
              <a:rPr lang="zh-CN" altLang="en-US">
                <a:latin typeface="Arial" charset="0"/>
              </a:rPr>
              <a:t>时，使进位</a:t>
            </a:r>
            <a:r>
              <a:rPr lang="en-US" altLang="zh-CN" i="1">
                <a:latin typeface="Arial" charset="0"/>
              </a:rPr>
              <a:t>C</a:t>
            </a:r>
            <a:r>
              <a:rPr lang="en-US" altLang="zh-CN">
                <a:latin typeface="Arial" charset="0"/>
              </a:rPr>
              <a:t> = 1</a:t>
            </a:r>
            <a:r>
              <a:rPr lang="zh-CN" altLang="en-US">
                <a:latin typeface="Arial" charset="0"/>
              </a:rPr>
              <a:t>，             则对应的进位输出的逻辑关系是：</a:t>
            </a:r>
          </a:p>
        </p:txBody>
      </p:sp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1438"/>
            <a:ext cx="6477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3141663"/>
            <a:ext cx="6477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7" name="Rectangle 8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8248" name="Object 7"/>
          <p:cNvGraphicFramePr>
            <a:graphicFrameLocks noChangeAspect="1"/>
          </p:cNvGraphicFramePr>
          <p:nvPr/>
        </p:nvGraphicFramePr>
        <p:xfrm>
          <a:off x="6011863" y="3644900"/>
          <a:ext cx="16557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3" name="公式" r:id="rId5" imgW="710891" imgH="253890" progId="Equation.3">
                  <p:embed/>
                </p:oleObj>
              </mc:Choice>
              <mc:Fallback>
                <p:oleObj name="公式" r:id="rId5" imgW="710891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644900"/>
                        <a:ext cx="16557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0" y="3573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82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8251" name="Object 10"/>
          <p:cNvGraphicFramePr>
            <a:graphicFrameLocks noChangeAspect="1"/>
          </p:cNvGraphicFramePr>
          <p:nvPr/>
        </p:nvGraphicFramePr>
        <p:xfrm>
          <a:off x="5867400" y="4724400"/>
          <a:ext cx="18732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4" name="公式" r:id="rId7" imgW="761669" imgH="228501" progId="Equation.3">
                  <p:embed/>
                </p:oleObj>
              </mc:Choice>
              <mc:Fallback>
                <p:oleObj name="公式" r:id="rId7" imgW="761669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724400"/>
                        <a:ext cx="18732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ACFC29AF-4280-4ABE-B8B2-17D0C850BA7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133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68313" y="1341438"/>
            <a:ext cx="80645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   由上述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清零逻辑</a:t>
            </a:r>
            <a:r>
              <a:rPr lang="zh-CN" altLang="en-US">
                <a:latin typeface="Arial" charset="0"/>
              </a:rPr>
              <a:t>及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进位逻辑</a:t>
            </a:r>
            <a:r>
              <a:rPr lang="zh-CN" altLang="en-US">
                <a:latin typeface="Arial" charset="0"/>
              </a:rPr>
              <a:t>，可画出由</a:t>
            </a:r>
            <a:r>
              <a:rPr lang="en-US" altLang="zh-CN">
                <a:latin typeface="Arial" charset="0"/>
              </a:rPr>
              <a:t>74HC161</a:t>
            </a:r>
            <a:r>
              <a:rPr lang="zh-CN" altLang="en-US">
                <a:latin typeface="Arial" charset="0"/>
              </a:rPr>
              <a:t>及门电路构成的十二进制计数器的逻辑图：</a:t>
            </a:r>
          </a:p>
        </p:txBody>
      </p:sp>
      <p:pic>
        <p:nvPicPr>
          <p:cNvPr id="139268" name="Picture 5" descr="Snap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49500"/>
            <a:ext cx="748823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D1FF496C-A832-436F-85F2-6F06CB3AE9DD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134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250825" y="1341438"/>
            <a:ext cx="856932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    当计数值达到某一值时，通过置数方式将</a:t>
            </a:r>
            <a:r>
              <a:rPr lang="en-US" altLang="zh-CN" i="1">
                <a:latin typeface="Arial" charset="0"/>
              </a:rPr>
              <a:t>D</a:t>
            </a:r>
            <a:r>
              <a:rPr lang="en-US" altLang="zh-CN" baseline="-25000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～</a:t>
            </a:r>
            <a:r>
              <a:rPr lang="en-US" altLang="zh-CN" i="1">
                <a:latin typeface="Arial" charset="0"/>
              </a:rPr>
              <a:t>D</a:t>
            </a:r>
            <a:r>
              <a:rPr lang="en-US" altLang="zh-CN" baseline="-25000">
                <a:latin typeface="Arial" charset="0"/>
              </a:rPr>
              <a:t>0     </a:t>
            </a:r>
            <a:r>
              <a:rPr lang="en-US" altLang="zh-CN">
                <a:latin typeface="Arial" charset="0"/>
              </a:rPr>
              <a:t>( </a:t>
            </a:r>
            <a:r>
              <a:rPr lang="zh-CN" altLang="en-US">
                <a:latin typeface="Arial" charset="0"/>
              </a:rPr>
              <a:t>其值为 </a:t>
            </a:r>
            <a:r>
              <a:rPr lang="en-US" altLang="zh-CN">
                <a:latin typeface="Arial" charset="0"/>
              </a:rPr>
              <a:t>0000 ) </a:t>
            </a:r>
            <a:r>
              <a:rPr lang="zh-CN" altLang="en-US">
                <a:latin typeface="Arial" charset="0"/>
              </a:rPr>
              <a:t>并行输入至计数器。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∵ 当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同步置位</a:t>
            </a:r>
            <a:r>
              <a:rPr lang="zh-CN" altLang="en-US">
                <a:latin typeface="Arial" charset="0"/>
              </a:rPr>
              <a:t>信号产生时，需等到下一个时钟脉冲到来时才会产生置位操作。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∴ 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同步置位</a:t>
            </a:r>
            <a:r>
              <a:rPr lang="zh-CN" altLang="en-US">
                <a:latin typeface="Arial" charset="0"/>
              </a:rPr>
              <a:t>信号应该在输出为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1011</a:t>
            </a:r>
            <a:r>
              <a:rPr lang="zh-CN" altLang="en-US">
                <a:latin typeface="Arial" charset="0"/>
              </a:rPr>
              <a:t>时产生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3"/>
              </a:buBlip>
            </a:pPr>
            <a:r>
              <a:rPr lang="zh-CN" altLang="en-US">
                <a:latin typeface="Arial" charset="0"/>
              </a:rPr>
              <a:t>当输出端状态</a:t>
            </a:r>
            <a:r>
              <a:rPr lang="en-US" altLang="zh-CN" i="1">
                <a:latin typeface="Arial" charset="0"/>
              </a:rPr>
              <a:t>Q</a:t>
            </a:r>
            <a:r>
              <a:rPr lang="en-US" altLang="zh-CN" baseline="-25000">
                <a:latin typeface="Arial" charset="0"/>
              </a:rPr>
              <a:t>3</a:t>
            </a:r>
            <a:r>
              <a:rPr lang="en-US" altLang="zh-CN" i="1">
                <a:latin typeface="Arial" charset="0"/>
              </a:rPr>
              <a:t>Q</a:t>
            </a:r>
            <a:r>
              <a:rPr lang="en-US" altLang="zh-CN" baseline="-25000">
                <a:latin typeface="Arial" charset="0"/>
              </a:rPr>
              <a:t>2</a:t>
            </a:r>
            <a:r>
              <a:rPr lang="en-US" altLang="zh-CN" i="1">
                <a:latin typeface="Arial" charset="0"/>
              </a:rPr>
              <a:t>Q</a:t>
            </a:r>
            <a:r>
              <a:rPr lang="en-US" altLang="zh-CN" baseline="-25000">
                <a:latin typeface="Arial" charset="0"/>
              </a:rPr>
              <a:t>1</a:t>
            </a:r>
            <a:r>
              <a:rPr lang="en-US" altLang="zh-CN" i="1">
                <a:latin typeface="Arial" charset="0"/>
              </a:rPr>
              <a:t>Q</a:t>
            </a:r>
            <a:r>
              <a:rPr lang="en-US" altLang="zh-CN" baseline="-25000">
                <a:latin typeface="Arial" charset="0"/>
              </a:rPr>
              <a:t>0</a:t>
            </a:r>
            <a:r>
              <a:rPr lang="en-US" altLang="zh-CN">
                <a:latin typeface="Arial" charset="0"/>
              </a:rPr>
              <a:t> = 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1011</a:t>
            </a:r>
            <a:r>
              <a:rPr lang="zh-CN" altLang="en-US">
                <a:latin typeface="Arial" charset="0"/>
              </a:rPr>
              <a:t>时，应使     </a:t>
            </a:r>
            <a:r>
              <a:rPr lang="en-US" altLang="zh-CN">
                <a:latin typeface="Arial" charset="0"/>
              </a:rPr>
              <a:t>= 0</a:t>
            </a:r>
            <a:r>
              <a:rPr lang="zh-CN" altLang="en-US">
                <a:latin typeface="Arial" charset="0"/>
              </a:rPr>
              <a:t>，则对应的置零信号的逻辑关系是：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3"/>
              </a:buBlip>
            </a:pPr>
            <a:r>
              <a:rPr lang="zh-CN" altLang="en-US">
                <a:latin typeface="Arial" charset="0"/>
              </a:rPr>
              <a:t>在输出端状态为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1011</a:t>
            </a:r>
            <a:r>
              <a:rPr lang="zh-CN" altLang="en-US">
                <a:latin typeface="Arial" charset="0"/>
              </a:rPr>
              <a:t>时，使进位</a:t>
            </a:r>
            <a:r>
              <a:rPr lang="en-US" altLang="zh-CN" i="1">
                <a:latin typeface="Arial" charset="0"/>
              </a:rPr>
              <a:t>C</a:t>
            </a:r>
            <a:r>
              <a:rPr lang="en-US" altLang="zh-CN">
                <a:latin typeface="Arial" charset="0"/>
              </a:rPr>
              <a:t> = 1</a:t>
            </a:r>
            <a:r>
              <a:rPr lang="zh-CN" altLang="en-US">
                <a:latin typeface="Arial" charset="0"/>
              </a:rPr>
              <a:t>，             则对应的进位输出的逻辑关系是： </a:t>
            </a:r>
          </a:p>
        </p:txBody>
      </p:sp>
      <p:sp>
        <p:nvSpPr>
          <p:cNvPr id="140292" name="Rectangle 7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029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0294" name="Object 11"/>
          <p:cNvGraphicFramePr>
            <a:graphicFrameLocks noChangeAspect="1"/>
          </p:cNvGraphicFramePr>
          <p:nvPr/>
        </p:nvGraphicFramePr>
        <p:xfrm>
          <a:off x="5867400" y="5876925"/>
          <a:ext cx="18732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0" name="公式" r:id="rId4" imgW="761669" imgH="228501" progId="Equation.3">
                  <p:embed/>
                </p:oleObj>
              </mc:Choice>
              <mc:Fallback>
                <p:oleObj name="公式" r:id="rId4" imgW="761669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876925"/>
                        <a:ext cx="18732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5" name="Rectangle 12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0296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356100"/>
            <a:ext cx="5048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7" name="Rectangle 15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0298" name="Object 14"/>
          <p:cNvGraphicFramePr>
            <a:graphicFrameLocks noChangeAspect="1"/>
          </p:cNvGraphicFramePr>
          <p:nvPr/>
        </p:nvGraphicFramePr>
        <p:xfrm>
          <a:off x="5940425" y="4797425"/>
          <a:ext cx="20875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1" name="公式" r:id="rId7" imgW="812447" imgH="253890" progId="Equation.3">
                  <p:embed/>
                </p:oleObj>
              </mc:Choice>
              <mc:Fallback>
                <p:oleObj name="公式" r:id="rId7" imgW="812447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797425"/>
                        <a:ext cx="20875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9" name="Rectangle 16"/>
          <p:cNvSpPr>
            <a:spLocks noChangeArrowheads="1"/>
          </p:cNvSpPr>
          <p:nvPr/>
        </p:nvSpPr>
        <p:spPr bwMode="auto">
          <a:xfrm>
            <a:off x="0" y="3552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D2E114A5-8F85-4F32-BED0-3A51AD18021D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135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4131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920037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3-4】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方法二：利用</a:t>
            </a:r>
            <a:r>
              <a:rPr lang="zh-CN" altLang="en-US" sz="3200" smtClean="0">
                <a:solidFill>
                  <a:srgbClr val="FF0000"/>
                </a:solidFill>
              </a:rPr>
              <a:t>同步置位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方式置零</a:t>
            </a:r>
          </a:p>
        </p:txBody>
      </p:sp>
      <p:sp>
        <p:nvSpPr>
          <p:cNvPr id="141316" name="Rectangle 3"/>
          <p:cNvSpPr>
            <a:spLocks noChangeArrowheads="1"/>
          </p:cNvSpPr>
          <p:nvPr/>
        </p:nvSpPr>
        <p:spPr bwMode="auto">
          <a:xfrm>
            <a:off x="0" y="1341438"/>
            <a:ext cx="8569325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zh-CN" altLang="en-US">
                <a:latin typeface="Arial" charset="0"/>
              </a:rPr>
              <a:t>       由上述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置零逻辑</a:t>
            </a:r>
            <a:r>
              <a:rPr lang="zh-CN" altLang="en-US">
                <a:latin typeface="Arial" charset="0"/>
              </a:rPr>
              <a:t>及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进位逻辑</a:t>
            </a:r>
            <a:r>
              <a:rPr lang="zh-CN" altLang="en-US">
                <a:latin typeface="Arial" charset="0"/>
              </a:rPr>
              <a:t>，可画出由</a:t>
            </a:r>
            <a:r>
              <a:rPr lang="en-US" altLang="zh-CN">
                <a:latin typeface="Arial" charset="0"/>
              </a:rPr>
              <a:t>74HC161</a:t>
            </a:r>
          </a:p>
          <a:p>
            <a:pPr marL="342900" indent="-342900"/>
            <a:r>
              <a:rPr lang="zh-CN" altLang="en-US">
                <a:latin typeface="Arial" charset="0"/>
              </a:rPr>
              <a:t>及门电路构成的十二进制计数器的逻辑图：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19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20" name="Rectangle 10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21" name="Rectangle 12"/>
          <p:cNvSpPr>
            <a:spLocks noChangeArrowheads="1"/>
          </p:cNvSpPr>
          <p:nvPr/>
        </p:nvSpPr>
        <p:spPr bwMode="auto">
          <a:xfrm>
            <a:off x="0" y="3552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1322" name="Picture 13" descr="Snap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640873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D5519672-6384-4D38-8D0A-BA74601B5CA5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136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4233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775575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(2)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置数法设计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N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进制计数器</a:t>
            </a:r>
            <a:r>
              <a:rPr lang="zh-CN" altLang="en-US" sz="32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142340" name="Rectangle 3"/>
          <p:cNvSpPr>
            <a:spLocks noChangeArrowheads="1"/>
          </p:cNvSpPr>
          <p:nvPr/>
        </p:nvSpPr>
        <p:spPr bwMode="auto">
          <a:xfrm>
            <a:off x="323850" y="1196975"/>
            <a:ext cx="8424863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原理：通过设置初始状态，改变计数的容量。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folHlink"/>
                </a:solidFill>
                <a:latin typeface="Arial" charset="0"/>
              </a:rPr>
              <a:t>【</a:t>
            </a:r>
            <a:r>
              <a:rPr lang="zh-CN" altLang="en-US">
                <a:solidFill>
                  <a:schemeClr val="folHlink"/>
                </a:solidFill>
                <a:latin typeface="Arial" charset="0"/>
              </a:rPr>
              <a:t>例</a:t>
            </a:r>
            <a:r>
              <a:rPr lang="en-US" altLang="zh-CN">
                <a:solidFill>
                  <a:schemeClr val="folHlink"/>
                </a:solidFill>
                <a:latin typeface="Arial" charset="0"/>
              </a:rPr>
              <a:t>3-5】  </a:t>
            </a:r>
            <a:r>
              <a:rPr lang="zh-CN" altLang="en-US">
                <a:solidFill>
                  <a:schemeClr val="folHlink"/>
                </a:solidFill>
                <a:latin typeface="Arial" charset="0"/>
              </a:rPr>
              <a:t>使用</a:t>
            </a:r>
            <a:r>
              <a:rPr lang="en-US" altLang="zh-CN">
                <a:solidFill>
                  <a:schemeClr val="folHlink"/>
                </a:solidFill>
                <a:latin typeface="Arial" charset="0"/>
              </a:rPr>
              <a:t>4</a:t>
            </a:r>
            <a:r>
              <a:rPr lang="zh-CN" altLang="en-US">
                <a:solidFill>
                  <a:schemeClr val="folHlink"/>
                </a:solidFill>
                <a:latin typeface="Arial" charset="0"/>
              </a:rPr>
              <a:t>位二进制计数器</a:t>
            </a:r>
            <a:r>
              <a:rPr lang="en-US" altLang="zh-CN">
                <a:solidFill>
                  <a:schemeClr val="folHlink"/>
                </a:solidFill>
                <a:latin typeface="Arial" charset="0"/>
              </a:rPr>
              <a:t>74HC161</a:t>
            </a:r>
            <a:r>
              <a:rPr lang="zh-CN" altLang="en-US">
                <a:solidFill>
                  <a:schemeClr val="folHlink"/>
                </a:solidFill>
                <a:latin typeface="Arial" charset="0"/>
              </a:rPr>
              <a:t>设计十二进制计数器 </a:t>
            </a:r>
            <a:r>
              <a:rPr lang="en-US" altLang="zh-CN">
                <a:solidFill>
                  <a:schemeClr val="folHlink"/>
                </a:solidFill>
                <a:latin typeface="Arial" charset="0"/>
              </a:rPr>
              <a:t>( </a:t>
            </a:r>
            <a:r>
              <a:rPr lang="zh-CN" altLang="en-US">
                <a:solidFill>
                  <a:schemeClr val="folHlink"/>
                </a:solidFill>
                <a:latin typeface="Arial" charset="0"/>
              </a:rPr>
              <a:t>置数法 </a:t>
            </a:r>
            <a:r>
              <a:rPr lang="en-US" altLang="zh-CN">
                <a:solidFill>
                  <a:schemeClr val="folHlink"/>
                </a:solidFill>
                <a:latin typeface="Arial" charset="0"/>
              </a:rPr>
              <a:t>) </a:t>
            </a:r>
            <a:r>
              <a:rPr lang="zh-CN" altLang="en-US">
                <a:solidFill>
                  <a:schemeClr val="folHlink"/>
                </a:solidFill>
                <a:latin typeface="Arial" charset="0"/>
              </a:rPr>
              <a:t>。 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解：∵  十二进制计数器的计数容量是</a:t>
            </a:r>
            <a:r>
              <a:rPr lang="en-US" altLang="zh-CN">
                <a:latin typeface="Arial" charset="0"/>
              </a:rPr>
              <a:t>12</a:t>
            </a:r>
            <a:r>
              <a:rPr lang="zh-CN" altLang="en-US">
                <a:latin typeface="Arial" charset="0"/>
              </a:rPr>
              <a:t>，而计数器</a:t>
            </a:r>
            <a:r>
              <a:rPr lang="en-US" altLang="zh-CN">
                <a:latin typeface="Arial" charset="0"/>
              </a:rPr>
              <a:t>74HC161</a:t>
            </a:r>
            <a:r>
              <a:rPr lang="zh-CN" altLang="en-US">
                <a:latin typeface="Arial" charset="0"/>
              </a:rPr>
              <a:t>的计数容量为</a:t>
            </a:r>
            <a:r>
              <a:rPr lang="en-US" altLang="zh-CN">
                <a:latin typeface="Arial" charset="0"/>
              </a:rPr>
              <a:t>16</a:t>
            </a:r>
            <a:r>
              <a:rPr lang="zh-CN" altLang="en-US">
                <a:latin typeface="Arial" charset="0"/>
              </a:rPr>
              <a:t>。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∴使</a:t>
            </a:r>
            <a:r>
              <a:rPr lang="en-US" altLang="zh-CN">
                <a:latin typeface="Arial" charset="0"/>
              </a:rPr>
              <a:t>74HC161</a:t>
            </a:r>
            <a:r>
              <a:rPr lang="zh-CN" altLang="en-US">
                <a:latin typeface="Arial" charset="0"/>
              </a:rPr>
              <a:t>的计数初值由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altLang="zh-CN">
                <a:latin typeface="Arial" charset="0"/>
              </a:rPr>
              <a:t>(</a:t>
            </a:r>
            <a:r>
              <a:rPr lang="zh-CN" altLang="en-US">
                <a:latin typeface="Arial" charset="0"/>
              </a:rPr>
              <a:t>对应二进制数为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0100</a:t>
            </a:r>
            <a:r>
              <a:rPr lang="en-US" altLang="zh-CN">
                <a:latin typeface="Arial" charset="0"/>
              </a:rPr>
              <a:t>)</a:t>
            </a:r>
            <a:r>
              <a:rPr lang="zh-CN" altLang="en-US">
                <a:latin typeface="Arial" charset="0"/>
              </a:rPr>
              <a:t>开始，将计数容量由</a:t>
            </a:r>
            <a:r>
              <a:rPr lang="en-US" altLang="zh-CN">
                <a:latin typeface="Arial" charset="0"/>
              </a:rPr>
              <a:t>16</a:t>
            </a:r>
            <a:r>
              <a:rPr lang="zh-CN" altLang="en-US">
                <a:latin typeface="Arial" charset="0"/>
              </a:rPr>
              <a:t>变为</a:t>
            </a:r>
            <a:r>
              <a:rPr lang="en-US" altLang="zh-CN">
                <a:latin typeface="Arial" charset="0"/>
              </a:rPr>
              <a:t>12 </a:t>
            </a:r>
            <a:r>
              <a:rPr lang="zh-CN" altLang="en-US">
                <a:latin typeface="Arial" charset="0"/>
              </a:rPr>
              <a:t>→ 得到十二进制计数器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907D83E7-A015-4E0B-8BB2-CF027D5DC503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137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4336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775575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状态图</a:t>
            </a:r>
          </a:p>
        </p:txBody>
      </p:sp>
      <p:sp>
        <p:nvSpPr>
          <p:cNvPr id="143364" name="Rectangle 3"/>
          <p:cNvSpPr>
            <a:spLocks noChangeArrowheads="1"/>
          </p:cNvSpPr>
          <p:nvPr/>
        </p:nvSpPr>
        <p:spPr bwMode="auto">
          <a:xfrm>
            <a:off x="250825" y="3429000"/>
            <a:ext cx="849788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3"/>
              </a:buBlip>
            </a:pPr>
            <a:r>
              <a:rPr lang="zh-CN" altLang="en-US">
                <a:latin typeface="Arial" charset="0"/>
              </a:rPr>
              <a:t>需要在每次计数值达到</a:t>
            </a:r>
            <a:r>
              <a:rPr lang="en-US" altLang="zh-CN">
                <a:latin typeface="Arial" charset="0"/>
              </a:rPr>
              <a:t>1111</a:t>
            </a:r>
            <a:r>
              <a:rPr lang="zh-CN" altLang="en-US">
                <a:latin typeface="Arial" charset="0"/>
              </a:rPr>
              <a:t>后，下一个状态从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0100</a:t>
            </a:r>
            <a:r>
              <a:rPr lang="zh-CN" altLang="en-US">
                <a:latin typeface="Arial" charset="0"/>
              </a:rPr>
              <a:t>开始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   ∴ 应使</a:t>
            </a:r>
            <a:r>
              <a:rPr lang="en-US" altLang="zh-CN" i="1">
                <a:latin typeface="Arial" charset="0"/>
              </a:rPr>
              <a:t>D</a:t>
            </a:r>
            <a:r>
              <a:rPr lang="en-US" altLang="zh-CN" baseline="-25000">
                <a:latin typeface="Arial" charset="0"/>
              </a:rPr>
              <a:t>3</a:t>
            </a:r>
            <a:r>
              <a:rPr lang="en-US" altLang="zh-CN" i="1">
                <a:latin typeface="Arial" charset="0"/>
              </a:rPr>
              <a:t>D</a:t>
            </a:r>
            <a:r>
              <a:rPr lang="en-US" altLang="zh-CN" baseline="-25000">
                <a:latin typeface="Arial" charset="0"/>
              </a:rPr>
              <a:t>2</a:t>
            </a:r>
            <a:r>
              <a:rPr lang="en-US" altLang="zh-CN" i="1">
                <a:latin typeface="Arial" charset="0"/>
              </a:rPr>
              <a:t>D</a:t>
            </a:r>
            <a:r>
              <a:rPr lang="en-US" altLang="zh-CN" baseline="-25000">
                <a:latin typeface="Arial" charset="0"/>
              </a:rPr>
              <a:t>1</a:t>
            </a:r>
            <a:r>
              <a:rPr lang="en-US" altLang="zh-CN" i="1">
                <a:latin typeface="Arial" charset="0"/>
              </a:rPr>
              <a:t>D</a:t>
            </a:r>
            <a:r>
              <a:rPr lang="en-US" altLang="zh-CN" baseline="-25000">
                <a:latin typeface="Arial" charset="0"/>
              </a:rPr>
              <a:t>0</a:t>
            </a:r>
            <a:r>
              <a:rPr lang="en-US" altLang="zh-CN">
                <a:latin typeface="Arial" charset="0"/>
              </a:rPr>
              <a:t> = 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0100</a:t>
            </a:r>
            <a:endParaRPr lang="zh-CN" altLang="en-US">
              <a:solidFill>
                <a:srgbClr val="FF0000"/>
              </a:solidFill>
              <a:latin typeface="Arial" charset="0"/>
            </a:endParaRP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3"/>
              </a:buBlip>
            </a:pPr>
            <a:r>
              <a:rPr lang="zh-CN" altLang="en-US">
                <a:latin typeface="Arial" charset="0"/>
              </a:rPr>
              <a:t>需生成置位信号        ：可通过将进位输出</a:t>
            </a:r>
            <a:r>
              <a:rPr lang="en-US" altLang="zh-CN">
                <a:latin typeface="Arial" charset="0"/>
              </a:rPr>
              <a:t>(TC)</a:t>
            </a:r>
            <a:r>
              <a:rPr lang="zh-CN" altLang="en-US">
                <a:latin typeface="Arial" charset="0"/>
              </a:rPr>
              <a:t>取反获得，即 </a:t>
            </a:r>
          </a:p>
        </p:txBody>
      </p:sp>
      <p:pic>
        <p:nvPicPr>
          <p:cNvPr id="143365" name="Picture 5" descr="3-7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856932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54625"/>
            <a:ext cx="50323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7" name="Rectangle 8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68" name="Object 7"/>
          <p:cNvGraphicFramePr>
            <a:graphicFrameLocks noChangeAspect="1"/>
          </p:cNvGraphicFramePr>
          <p:nvPr/>
        </p:nvGraphicFramePr>
        <p:xfrm>
          <a:off x="2195513" y="5734050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4" name="公式" r:id="rId6" imgW="520474" imgH="203112" progId="Equation.3">
                  <p:embed/>
                </p:oleObj>
              </mc:Choice>
              <mc:Fallback>
                <p:oleObj name="公式" r:id="rId6" imgW="520474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734050"/>
                        <a:ext cx="1295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E858AF15-BEE0-4279-8D9A-6AEFE2B4F6B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138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250825" y="1268413"/>
            <a:ext cx="86407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根据以上逻辑关系绘制十二进制计数器的逻辑图：</a:t>
            </a:r>
          </a:p>
        </p:txBody>
      </p:sp>
      <p:pic>
        <p:nvPicPr>
          <p:cNvPr id="144388" name="Picture 6" descr="3-7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16113"/>
            <a:ext cx="5903912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731B07B-BC12-4693-9296-9824483111FA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139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4541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775575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(3)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级联方式设计 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N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进制计数器</a:t>
            </a:r>
            <a:endParaRPr lang="zh-CN" altLang="en-US" smtClean="0">
              <a:solidFill>
                <a:schemeClr val="folHlink"/>
              </a:solidFill>
            </a:endParaRPr>
          </a:p>
        </p:txBody>
      </p:sp>
      <p:sp>
        <p:nvSpPr>
          <p:cNvPr id="145412" name="Rectangle 3"/>
          <p:cNvSpPr>
            <a:spLocks noChangeArrowheads="1"/>
          </p:cNvSpPr>
          <p:nvPr/>
        </p:nvSpPr>
        <p:spPr bwMode="auto">
          <a:xfrm>
            <a:off x="323850" y="1196975"/>
            <a:ext cx="8424863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原理：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>
                <a:latin typeface="Arial" charset="0"/>
              </a:rPr>
              <a:t>   当待设计的</a:t>
            </a:r>
            <a:r>
              <a:rPr lang="en-US" altLang="zh-CN" i="1">
                <a:latin typeface="Arial" charset="0"/>
              </a:rPr>
              <a:t>N</a:t>
            </a:r>
            <a:r>
              <a:rPr lang="zh-CN" altLang="en-US">
                <a:latin typeface="Arial" charset="0"/>
              </a:rPr>
              <a:t>进制计数器的计数容量大于集成计数器的容量时，可通过将多片计数器级联的方式设计</a:t>
            </a:r>
            <a:r>
              <a:rPr lang="en-US" altLang="zh-CN" i="1">
                <a:latin typeface="Arial" charset="0"/>
              </a:rPr>
              <a:t>N</a:t>
            </a:r>
            <a:r>
              <a:rPr lang="zh-CN" altLang="en-US">
                <a:latin typeface="Arial" charset="0"/>
              </a:rPr>
              <a:t>进制计数器。 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latin typeface="Arial" charset="0"/>
              </a:rPr>
              <a:t>【</a:t>
            </a:r>
            <a:r>
              <a:rPr lang="zh-CN" altLang="en-US">
                <a:latin typeface="Arial" charset="0"/>
              </a:rPr>
              <a:t>例</a:t>
            </a:r>
            <a:r>
              <a:rPr lang="en-US" altLang="zh-CN">
                <a:latin typeface="Arial" charset="0"/>
              </a:rPr>
              <a:t>3-6】</a:t>
            </a:r>
            <a:r>
              <a:rPr lang="zh-CN" altLang="en-US">
                <a:latin typeface="Arial" charset="0"/>
              </a:rPr>
              <a:t>用两片</a:t>
            </a:r>
            <a:r>
              <a:rPr lang="en-US" altLang="zh-CN">
                <a:latin typeface="Arial" charset="0"/>
              </a:rPr>
              <a:t>74HC161</a:t>
            </a:r>
            <a:r>
              <a:rPr lang="zh-CN" altLang="en-US">
                <a:latin typeface="Arial" charset="0"/>
              </a:rPr>
              <a:t>构造</a:t>
            </a:r>
            <a:r>
              <a:rPr lang="en-US" altLang="zh-CN">
                <a:latin typeface="Arial" charset="0"/>
              </a:rPr>
              <a:t>256</a:t>
            </a:r>
            <a:r>
              <a:rPr lang="zh-CN" altLang="en-US">
                <a:latin typeface="Arial" charset="0"/>
              </a:rPr>
              <a:t>进制计数器。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9A02E53-B229-4391-836F-2E7EDF630F2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638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3.1.2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时序电路逻辑功能的表示方法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8431213" cy="38163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．时序图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   可反映出在时钟脉冲序列及输入信号的作用下，电路状态及输出状态随时间变化的波形</a:t>
            </a:r>
          </a:p>
        </p:txBody>
      </p:sp>
      <p:pic>
        <p:nvPicPr>
          <p:cNvPr id="181253" name="Picture 5" descr="Snap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500438"/>
            <a:ext cx="49720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97B2B15C-355D-4165-A7C8-2A01C7349B2B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140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4643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864235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3-6】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用两片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74HC161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构造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256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进制计数器</a:t>
            </a:r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323850" y="1196975"/>
            <a:ext cx="8424863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解：一片 </a:t>
            </a:r>
            <a:r>
              <a:rPr lang="en-US" altLang="zh-CN">
                <a:latin typeface="Arial" charset="0"/>
              </a:rPr>
              <a:t>4 </a:t>
            </a:r>
            <a:r>
              <a:rPr lang="zh-CN" altLang="en-US">
                <a:latin typeface="Arial" charset="0"/>
              </a:rPr>
              <a:t>位二进制计数器</a:t>
            </a:r>
            <a:r>
              <a:rPr lang="en-US" altLang="zh-CN">
                <a:latin typeface="Arial" charset="0"/>
              </a:rPr>
              <a:t>74HC161</a:t>
            </a:r>
            <a:r>
              <a:rPr lang="zh-CN" altLang="en-US">
                <a:latin typeface="Arial" charset="0"/>
              </a:rPr>
              <a:t>可以看做一个十六进制计数器，也就是每</a:t>
            </a:r>
            <a:r>
              <a:rPr lang="en-US" altLang="zh-CN">
                <a:latin typeface="Arial" charset="0"/>
              </a:rPr>
              <a:t>16</a:t>
            </a:r>
            <a:r>
              <a:rPr lang="zh-CN" altLang="en-US">
                <a:latin typeface="Arial" charset="0"/>
              </a:rPr>
              <a:t>个时钟</a:t>
            </a:r>
            <a:r>
              <a:rPr lang="en-US" altLang="zh-CN">
                <a:latin typeface="Arial" charset="0"/>
              </a:rPr>
              <a:t>(Clk)</a:t>
            </a:r>
            <a:r>
              <a:rPr lang="zh-CN" altLang="en-US">
                <a:latin typeface="Arial" charset="0"/>
              </a:rPr>
              <a:t>脉冲会产生一个进位脉冲输出。 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方法一：用低位芯片的进位输出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取反</a:t>
            </a:r>
            <a:r>
              <a:rPr lang="zh-CN" altLang="en-US">
                <a:latin typeface="Arial" charset="0"/>
              </a:rPr>
              <a:t>后作为高位芯片的时钟脉冲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输入</a:t>
            </a:r>
            <a:r>
              <a:rPr lang="zh-CN" altLang="en-US">
                <a:latin typeface="Arial" charset="0"/>
              </a:rPr>
              <a:t>信号 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方法二：用低位芯片的进位输出端</a:t>
            </a:r>
            <a:r>
              <a:rPr lang="en-US" altLang="zh-CN">
                <a:latin typeface="Arial" charset="0"/>
              </a:rPr>
              <a:t>(TC)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控制</a:t>
            </a:r>
            <a:r>
              <a:rPr lang="zh-CN" altLang="en-US">
                <a:latin typeface="Arial" charset="0"/>
              </a:rPr>
              <a:t>高位芯片的</a:t>
            </a:r>
            <a:r>
              <a:rPr lang="en-US" altLang="zh-CN" i="1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latin typeface="Arial" charset="0"/>
              </a:rPr>
              <a:t>EP</a:t>
            </a:r>
            <a:r>
              <a:rPr lang="zh-CN" altLang="en-US">
                <a:latin typeface="Arial" charset="0"/>
              </a:rPr>
              <a:t>端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6284957D-0C53-4816-99AE-66592502BE32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141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4745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864235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3-6】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方法一</a:t>
            </a:r>
          </a:p>
        </p:txBody>
      </p:sp>
      <p:sp>
        <p:nvSpPr>
          <p:cNvPr id="147460" name="Rectangle 3"/>
          <p:cNvSpPr>
            <a:spLocks noChangeArrowheads="1"/>
          </p:cNvSpPr>
          <p:nvPr/>
        </p:nvSpPr>
        <p:spPr bwMode="auto">
          <a:xfrm>
            <a:off x="323850" y="1196975"/>
            <a:ext cx="8424863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方法一：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∵ 用低位芯片的进位输出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取反</a:t>
            </a:r>
            <a:r>
              <a:rPr lang="zh-CN" altLang="en-US">
                <a:latin typeface="Arial" charset="0"/>
              </a:rPr>
              <a:t>后作为高位芯片的时钟脉冲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输入</a:t>
            </a:r>
            <a:r>
              <a:rPr lang="zh-CN" altLang="en-US">
                <a:latin typeface="Arial" charset="0"/>
              </a:rPr>
              <a:t>信号 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∴ 每</a:t>
            </a:r>
            <a:r>
              <a:rPr lang="en-US" altLang="zh-CN">
                <a:latin typeface="Arial" charset="0"/>
              </a:rPr>
              <a:t>16</a:t>
            </a:r>
            <a:r>
              <a:rPr lang="zh-CN" altLang="en-US">
                <a:latin typeface="Arial" charset="0"/>
              </a:rPr>
              <a:t>个低位芯片的进位输出信号可使高位芯片产生一个进位脉冲输出，即每</a:t>
            </a:r>
            <a:r>
              <a:rPr lang="en-US" altLang="zh-CN">
                <a:latin typeface="Arial" charset="0"/>
              </a:rPr>
              <a:t>256(16 × 16)</a:t>
            </a:r>
            <a:r>
              <a:rPr lang="zh-CN" altLang="en-US">
                <a:latin typeface="Arial" charset="0"/>
              </a:rPr>
              <a:t>个时钟</a:t>
            </a:r>
            <a:r>
              <a:rPr lang="en-US" altLang="zh-CN">
                <a:latin typeface="Arial" charset="0"/>
              </a:rPr>
              <a:t>(Clk)</a:t>
            </a:r>
            <a:r>
              <a:rPr lang="zh-CN" altLang="en-US">
                <a:latin typeface="Arial" charset="0"/>
              </a:rPr>
              <a:t>脉冲会在高位芯片产生一次进位输出，也就是</a:t>
            </a:r>
            <a:r>
              <a:rPr lang="en-US" altLang="zh-CN">
                <a:latin typeface="Arial" charset="0"/>
              </a:rPr>
              <a:t>256</a:t>
            </a:r>
            <a:r>
              <a:rPr lang="zh-CN" altLang="en-US">
                <a:latin typeface="Arial" charset="0"/>
              </a:rPr>
              <a:t>进制计数器。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AC717EC-535A-40E1-BAC1-3C87B59F846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142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4848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864235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电路连线图</a:t>
            </a:r>
          </a:p>
        </p:txBody>
      </p:sp>
      <p:pic>
        <p:nvPicPr>
          <p:cNvPr id="148484" name="Picture 5" descr="3-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28"/>
          <a:stretch>
            <a:fillRect/>
          </a:stretch>
        </p:blipFill>
        <p:spPr bwMode="auto">
          <a:xfrm>
            <a:off x="395288" y="1341438"/>
            <a:ext cx="828040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A9A7204B-0575-42E4-B53E-B5D13F80E935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143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4950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864235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3-6】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方法二</a:t>
            </a:r>
          </a:p>
        </p:txBody>
      </p:sp>
      <p:sp>
        <p:nvSpPr>
          <p:cNvPr id="149508" name="Rectangle 3"/>
          <p:cNvSpPr>
            <a:spLocks noChangeArrowheads="1"/>
          </p:cNvSpPr>
          <p:nvPr/>
        </p:nvSpPr>
        <p:spPr bwMode="auto">
          <a:xfrm>
            <a:off x="323850" y="1196975"/>
            <a:ext cx="8424863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方法二：用低位芯片的进位输出端</a:t>
            </a:r>
            <a:r>
              <a:rPr lang="en-US" altLang="zh-CN">
                <a:latin typeface="Arial" charset="0"/>
              </a:rPr>
              <a:t>(TC)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控制</a:t>
            </a:r>
            <a:r>
              <a:rPr lang="zh-CN" altLang="en-US">
                <a:latin typeface="Arial" charset="0"/>
              </a:rPr>
              <a:t>高位芯片的</a:t>
            </a:r>
            <a:r>
              <a:rPr lang="en-US" altLang="zh-CN" i="1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latin typeface="Arial" charset="0"/>
              </a:rPr>
              <a:t>EP</a:t>
            </a:r>
            <a:r>
              <a:rPr lang="zh-CN" altLang="en-US">
                <a:latin typeface="Arial" charset="0"/>
              </a:rPr>
              <a:t>端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∵ 计数器只在</a:t>
            </a:r>
            <a:r>
              <a:rPr lang="en-US" altLang="zh-CN" i="1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latin typeface="Arial" charset="0"/>
              </a:rPr>
              <a:t>EP</a:t>
            </a:r>
            <a:r>
              <a:rPr lang="en-US" altLang="zh-CN">
                <a:latin typeface="Arial" charset="0"/>
              </a:rPr>
              <a:t>  = 1</a:t>
            </a:r>
            <a:r>
              <a:rPr lang="zh-CN" altLang="en-US">
                <a:latin typeface="Arial" charset="0"/>
              </a:rPr>
              <a:t>期间计数 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∴ 只有当低位芯片的 </a:t>
            </a:r>
            <a:r>
              <a:rPr lang="en-US" altLang="zh-CN">
                <a:latin typeface="Arial" charset="0"/>
              </a:rPr>
              <a:t>TC = 1 </a:t>
            </a:r>
            <a:r>
              <a:rPr lang="zh-CN" altLang="en-US">
                <a:latin typeface="Arial" charset="0"/>
              </a:rPr>
              <a:t>时，在时钟</a:t>
            </a:r>
            <a:r>
              <a:rPr lang="en-US" altLang="zh-CN">
                <a:latin typeface="Arial" charset="0"/>
              </a:rPr>
              <a:t>(Clk)</a:t>
            </a:r>
            <a:r>
              <a:rPr lang="zh-CN" altLang="en-US">
                <a:latin typeface="Arial" charset="0"/>
              </a:rPr>
              <a:t>脉冲到来时才计数一次。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F04D46A-973F-4E3D-BD27-8B9EA21D281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144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5053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864235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电路连线图</a:t>
            </a:r>
          </a:p>
        </p:txBody>
      </p:sp>
      <p:pic>
        <p:nvPicPr>
          <p:cNvPr id="150532" name="Picture 5" descr="3-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9" b="2621"/>
          <a:stretch>
            <a:fillRect/>
          </a:stretch>
        </p:blipFill>
        <p:spPr bwMode="auto">
          <a:xfrm>
            <a:off x="468313" y="1503363"/>
            <a:ext cx="8280400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08B7ECB9-13BF-47B8-81F8-1C9EA4984CB3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145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5155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864235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3-7】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利用 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74HC161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设计 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200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进制计数器</a:t>
            </a:r>
            <a:r>
              <a:rPr lang="zh-CN" altLang="en-US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252932" name="Rectangle 3"/>
          <p:cNvSpPr>
            <a:spLocks noChangeArrowheads="1"/>
          </p:cNvSpPr>
          <p:nvPr/>
        </p:nvSpPr>
        <p:spPr bwMode="auto">
          <a:xfrm>
            <a:off x="323850" y="1196975"/>
            <a:ext cx="8640763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解：可以在前面设计的</a:t>
            </a:r>
            <a:r>
              <a:rPr lang="en-US" altLang="zh-CN">
                <a:latin typeface="Arial" charset="0"/>
              </a:rPr>
              <a:t>256</a:t>
            </a:r>
            <a:r>
              <a:rPr lang="zh-CN" altLang="en-US">
                <a:latin typeface="Arial" charset="0"/>
              </a:rPr>
              <a:t>进制计数器的基础上完成。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方法一：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清零法</a:t>
            </a:r>
            <a:r>
              <a:rPr lang="zh-CN" altLang="en-US">
                <a:latin typeface="Arial" charset="0"/>
              </a:rPr>
              <a:t>                 方法二：预置数法 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∵十进制数 </a:t>
            </a:r>
            <a:r>
              <a:rPr lang="en-US" altLang="zh-CN">
                <a:latin typeface="Arial" charset="0"/>
              </a:rPr>
              <a:t>200 </a:t>
            </a:r>
            <a:r>
              <a:rPr lang="zh-CN" altLang="en-US">
                <a:latin typeface="Arial" charset="0"/>
              </a:rPr>
              <a:t>对应的二进制数是 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altLang="zh-CN">
                <a:latin typeface="Arial" charset="0"/>
              </a:rPr>
              <a:t>00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>
                <a:latin typeface="Arial" charset="0"/>
              </a:rPr>
              <a:t>000</a:t>
            </a: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∴当</a:t>
            </a:r>
            <a:r>
              <a:rPr lang="en-US" altLang="zh-CN">
                <a:latin typeface="Arial" charset="0"/>
              </a:rPr>
              <a:t>256</a:t>
            </a:r>
            <a:r>
              <a:rPr lang="zh-CN" altLang="en-US">
                <a:latin typeface="Arial" charset="0"/>
              </a:rPr>
              <a:t>进制计数器的</a:t>
            </a:r>
            <a:r>
              <a:rPr lang="en-US" altLang="zh-CN" i="1">
                <a:latin typeface="Arial" charset="0"/>
              </a:rPr>
              <a:t>Q</a:t>
            </a:r>
            <a:r>
              <a:rPr lang="en-US" altLang="zh-CN" baseline="-25000">
                <a:latin typeface="Arial" charset="0"/>
              </a:rPr>
              <a:t>7</a:t>
            </a:r>
            <a:r>
              <a:rPr lang="zh-CN" altLang="en-US">
                <a:latin typeface="Arial" charset="0"/>
              </a:rPr>
              <a:t>～</a:t>
            </a:r>
            <a:r>
              <a:rPr lang="en-US" altLang="zh-CN" i="1">
                <a:latin typeface="Arial" charset="0"/>
              </a:rPr>
              <a:t>Q</a:t>
            </a:r>
            <a:r>
              <a:rPr lang="en-US" altLang="zh-CN" baseline="-25000">
                <a:latin typeface="Arial" charset="0"/>
              </a:rPr>
              <a:t>0</a:t>
            </a:r>
            <a:r>
              <a:rPr lang="zh-CN" altLang="en-US">
                <a:latin typeface="Arial" charset="0"/>
              </a:rPr>
              <a:t>输出端中</a:t>
            </a:r>
            <a:r>
              <a:rPr lang="en-US" altLang="zh-CN" i="1">
                <a:solidFill>
                  <a:srgbClr val="FF0000"/>
                </a:solidFill>
                <a:latin typeface="Arial" charset="0"/>
              </a:rPr>
              <a:t>Q</a:t>
            </a:r>
            <a:r>
              <a:rPr lang="en-US" altLang="zh-CN" baseline="-25000">
                <a:solidFill>
                  <a:srgbClr val="FF0000"/>
                </a:solidFill>
                <a:latin typeface="Arial" charset="0"/>
              </a:rPr>
              <a:t>7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 i="1">
                <a:solidFill>
                  <a:srgbClr val="FF0000"/>
                </a:solidFill>
                <a:latin typeface="Arial" charset="0"/>
              </a:rPr>
              <a:t>Q</a:t>
            </a:r>
            <a:r>
              <a:rPr lang="en-US" altLang="zh-CN" baseline="-25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 i="1">
                <a:solidFill>
                  <a:srgbClr val="FF0000"/>
                </a:solidFill>
                <a:latin typeface="Arial" charset="0"/>
              </a:rPr>
              <a:t>Q</a:t>
            </a:r>
            <a:r>
              <a:rPr lang="en-US" altLang="zh-CN" baseline="-25000">
                <a:solidFill>
                  <a:srgbClr val="FF0000"/>
                </a:solidFill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均为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时，计数器应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清零</a:t>
            </a:r>
            <a:r>
              <a:rPr lang="zh-CN" altLang="en-US">
                <a:latin typeface="Arial" charset="0"/>
              </a:rPr>
              <a:t>→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清零逻辑：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∵ 当计数值达到</a:t>
            </a:r>
            <a:r>
              <a:rPr lang="en-US" altLang="zh-CN">
                <a:latin typeface="Arial" charset="0"/>
              </a:rPr>
              <a:t>199(</a:t>
            </a:r>
            <a:r>
              <a:rPr lang="zh-CN" altLang="en-US">
                <a:latin typeface="Arial" charset="0"/>
              </a:rPr>
              <a:t>对应二进制数为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11</a:t>
            </a:r>
            <a:r>
              <a:rPr lang="en-US" altLang="zh-CN">
                <a:latin typeface="Arial" charset="0"/>
              </a:rPr>
              <a:t>000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111</a:t>
            </a:r>
            <a:r>
              <a:rPr lang="en-US" altLang="zh-CN">
                <a:latin typeface="Arial" charset="0"/>
              </a:rPr>
              <a:t>)</a:t>
            </a:r>
            <a:r>
              <a:rPr lang="zh-CN" altLang="en-US">
                <a:latin typeface="Arial" charset="0"/>
              </a:rPr>
              <a:t>时，即</a:t>
            </a:r>
            <a:r>
              <a:rPr lang="en-US" altLang="zh-CN" i="1">
                <a:solidFill>
                  <a:srgbClr val="0000FF"/>
                </a:solidFill>
                <a:latin typeface="Arial" charset="0"/>
              </a:rPr>
              <a:t>Q</a:t>
            </a:r>
            <a:r>
              <a:rPr lang="en-US" altLang="zh-CN" baseline="-25000">
                <a:solidFill>
                  <a:srgbClr val="0000FF"/>
                </a:solidFill>
                <a:latin typeface="Arial" charset="0"/>
              </a:rPr>
              <a:t>7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 i="1">
                <a:solidFill>
                  <a:srgbClr val="0000FF"/>
                </a:solidFill>
                <a:latin typeface="Arial" charset="0"/>
              </a:rPr>
              <a:t>Q</a:t>
            </a:r>
            <a:r>
              <a:rPr lang="en-US" altLang="zh-CN" baseline="-25000">
                <a:solidFill>
                  <a:srgbClr val="0000FF"/>
                </a:solidFill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 i="1">
                <a:solidFill>
                  <a:srgbClr val="0000FF"/>
                </a:solidFill>
                <a:latin typeface="Arial" charset="0"/>
              </a:rPr>
              <a:t>Q</a:t>
            </a:r>
            <a:r>
              <a:rPr lang="en-US" altLang="zh-CN" baseline="-25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 i="1">
                <a:solidFill>
                  <a:srgbClr val="0000FF"/>
                </a:solidFill>
                <a:latin typeface="Arial" charset="0"/>
              </a:rPr>
              <a:t>Q</a:t>
            </a:r>
            <a:r>
              <a:rPr lang="en-US" altLang="zh-CN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 i="1">
                <a:solidFill>
                  <a:srgbClr val="0000FF"/>
                </a:solidFill>
                <a:latin typeface="Arial" charset="0"/>
              </a:rPr>
              <a:t>Q</a:t>
            </a:r>
            <a:r>
              <a:rPr lang="en-US" altLang="zh-CN" baseline="-25000">
                <a:solidFill>
                  <a:srgbClr val="0000FF"/>
                </a:solidFill>
                <a:latin typeface="Arial" charset="0"/>
              </a:rPr>
              <a:t>0</a:t>
            </a:r>
            <a:r>
              <a:rPr lang="zh-CN" altLang="en-US">
                <a:latin typeface="Arial" charset="0"/>
              </a:rPr>
              <a:t>均为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时，产生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进位输出</a:t>
            </a: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∴ 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进位逻辑</a:t>
            </a:r>
            <a:r>
              <a:rPr lang="zh-CN" altLang="en-US">
                <a:latin typeface="Arial" charset="0"/>
              </a:rPr>
              <a:t>：</a:t>
            </a:r>
          </a:p>
        </p:txBody>
      </p:sp>
      <p:sp>
        <p:nvSpPr>
          <p:cNvPr id="1515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2933" name="Object 5"/>
          <p:cNvGraphicFramePr>
            <a:graphicFrameLocks noChangeAspect="1"/>
          </p:cNvGraphicFramePr>
          <p:nvPr/>
        </p:nvGraphicFramePr>
        <p:xfrm>
          <a:off x="6156325" y="3500438"/>
          <a:ext cx="20891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3" name="公式" r:id="rId3" imgW="863225" imgH="253890" progId="Equation.3">
                  <p:embed/>
                </p:oleObj>
              </mc:Choice>
              <mc:Fallback>
                <p:oleObj name="公式" r:id="rId3" imgW="863225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500438"/>
                        <a:ext cx="20891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247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1560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2936" name="Object 8"/>
          <p:cNvGraphicFramePr>
            <a:graphicFrameLocks noChangeAspect="1"/>
          </p:cNvGraphicFramePr>
          <p:nvPr/>
        </p:nvGraphicFramePr>
        <p:xfrm>
          <a:off x="2555875" y="5229225"/>
          <a:ext cx="25923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4" name="公式" r:id="rId5" imgW="1104900" imgH="228600" progId="Equation.3">
                  <p:embed/>
                </p:oleObj>
              </mc:Choice>
              <mc:Fallback>
                <p:oleObj name="公式" r:id="rId5" imgW="1104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229225"/>
                        <a:ext cx="25923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5F752E90-B273-4C3A-91C2-BFB6FE3D9906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146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5257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864235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电路连线逻辑图</a:t>
            </a:r>
          </a:p>
        </p:txBody>
      </p:sp>
      <p:sp>
        <p:nvSpPr>
          <p:cNvPr id="152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2581" name="Rectangle 7"/>
          <p:cNvSpPr>
            <a:spLocks noChangeArrowheads="1"/>
          </p:cNvSpPr>
          <p:nvPr/>
        </p:nvSpPr>
        <p:spPr bwMode="auto">
          <a:xfrm>
            <a:off x="0" y="247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2582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2583" name="Picture 11" descr="3-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864076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1268413"/>
            <a:ext cx="720725" cy="647700"/>
          </a:xfrm>
          <a:prstGeom prst="actionButtonHome">
            <a:avLst/>
          </a:prstGeom>
          <a:solidFill>
            <a:srgbClr val="FF99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01DD0F60-561E-45E9-925F-EB316A6BDEE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147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5360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folHlink"/>
                </a:solidFill>
                <a:latin typeface="宋体" pitchFamily="2" charset="-122"/>
              </a:rPr>
              <a:t>3.5 </a:t>
            </a:r>
            <a:r>
              <a:rPr lang="en-US" altLang="zh-CN" smtClean="0">
                <a:solidFill>
                  <a:schemeClr val="folHlink"/>
                </a:solidFill>
              </a:rPr>
              <a:t> </a:t>
            </a:r>
            <a:r>
              <a:rPr lang="zh-CN" altLang="en-US" smtClean="0">
                <a:solidFill>
                  <a:schemeClr val="folHlink"/>
                </a:solidFill>
                <a:latin typeface="宋体" pitchFamily="2" charset="-122"/>
              </a:rPr>
              <a:t>时序电路的设计方法</a:t>
            </a:r>
            <a:r>
              <a:rPr lang="zh-CN" altLang="en-US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84313"/>
            <a:ext cx="8229600" cy="50403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smtClean="0"/>
              <a:t>1．设计步骤</a:t>
            </a:r>
          </a:p>
          <a:p>
            <a:pPr>
              <a:buFontTx/>
              <a:buNone/>
            </a:pPr>
            <a:r>
              <a:rPr lang="en-US" altLang="en-US" sz="3200" smtClean="0"/>
              <a:t>2．时序电路的设计举例</a:t>
            </a:r>
            <a:endParaRPr lang="zh-CN" alt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24DFED1F-B34B-44F0-A874-50914DFB9A02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148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5462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folHlink"/>
                </a:solidFill>
                <a:latin typeface="宋体" pitchFamily="2" charset="-122"/>
              </a:rPr>
              <a:t>3.5 </a:t>
            </a:r>
            <a:r>
              <a:rPr lang="en-US" altLang="zh-CN" smtClean="0">
                <a:solidFill>
                  <a:schemeClr val="folHlink"/>
                </a:solidFill>
              </a:rPr>
              <a:t> </a:t>
            </a:r>
            <a:r>
              <a:rPr lang="zh-CN" altLang="en-US" smtClean="0">
                <a:solidFill>
                  <a:schemeClr val="folHlink"/>
                </a:solidFill>
                <a:latin typeface="宋体" pitchFamily="2" charset="-122"/>
              </a:rPr>
              <a:t>时序电路的设计方法</a:t>
            </a:r>
            <a:r>
              <a:rPr lang="zh-CN" altLang="en-US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280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229600" cy="53054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．设计步骤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）分析设计要求，建立原始状态图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mtClean="0">
                <a:latin typeface="宋体" pitchFamily="2" charset="-122"/>
              </a:rPr>
              <a:t>（</a:t>
            </a:r>
            <a:r>
              <a:rPr lang="zh-CN" altLang="en-US" smtClean="0"/>
              <a:t>2</a:t>
            </a:r>
            <a:r>
              <a:rPr lang="zh-CN" altLang="en-US" smtClean="0">
                <a:latin typeface="宋体" pitchFamily="2" charset="-122"/>
              </a:rPr>
              <a:t>）</a:t>
            </a:r>
            <a:r>
              <a:rPr lang="zh-CN" altLang="en-US" smtClean="0"/>
              <a:t>进行状态化简，消去多余状态，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mtClean="0"/>
              <a:t>         画出最简状态图 </a:t>
            </a:r>
            <a:endParaRPr lang="zh-CN" altLang="en-US" smtClean="0"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mtClean="0">
                <a:latin typeface="宋体" pitchFamily="2" charset="-122"/>
              </a:rPr>
              <a:t>（</a:t>
            </a:r>
            <a:r>
              <a:rPr lang="zh-CN" altLang="en-US" smtClean="0"/>
              <a:t>3</a:t>
            </a:r>
            <a:r>
              <a:rPr lang="zh-CN" altLang="en-US" smtClean="0">
                <a:latin typeface="宋体" pitchFamily="2" charset="-122"/>
              </a:rPr>
              <a:t>）</a:t>
            </a:r>
            <a:r>
              <a:rPr lang="zh-CN" altLang="en-US" smtClean="0"/>
              <a:t>状态分配，画出编码后的状态图</a:t>
            </a:r>
            <a:endParaRPr lang="zh-CN" altLang="en-US" smtClean="0"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mtClean="0">
                <a:latin typeface="宋体" pitchFamily="2" charset="-122"/>
              </a:rPr>
              <a:t>（</a:t>
            </a:r>
            <a:r>
              <a:rPr lang="zh-CN" altLang="en-US" smtClean="0"/>
              <a:t>4</a:t>
            </a:r>
            <a:r>
              <a:rPr lang="zh-CN" altLang="en-US" smtClean="0">
                <a:latin typeface="宋体" pitchFamily="2" charset="-122"/>
              </a:rPr>
              <a:t>）</a:t>
            </a:r>
            <a:r>
              <a:rPr lang="zh-CN" altLang="en-US" smtClean="0"/>
              <a:t>选择触发器类型，求出电路的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mtClean="0"/>
              <a:t>         状态函数、输出函数及激励函数</a:t>
            </a:r>
            <a:endParaRPr lang="zh-CN" altLang="en-US" smtClean="0"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mtClean="0">
                <a:latin typeface="宋体" pitchFamily="2" charset="-122"/>
              </a:rPr>
              <a:t>（</a:t>
            </a:r>
            <a:r>
              <a:rPr lang="zh-CN" altLang="en-US" smtClean="0"/>
              <a:t>5</a:t>
            </a:r>
            <a:r>
              <a:rPr lang="zh-CN" altLang="en-US" smtClean="0">
                <a:latin typeface="宋体" pitchFamily="2" charset="-122"/>
              </a:rPr>
              <a:t>）</a:t>
            </a:r>
            <a:r>
              <a:rPr lang="zh-CN" altLang="en-US" smtClean="0"/>
              <a:t>如果电路存在无效状态，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mtClean="0"/>
              <a:t>         应判断电路是否为能自启动电路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）画逻辑图</a:t>
            </a:r>
          </a:p>
        </p:txBody>
      </p:sp>
      <p:sp>
        <p:nvSpPr>
          <p:cNvPr id="280581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516688" y="3284538"/>
            <a:ext cx="504825" cy="503237"/>
          </a:xfrm>
          <a:prstGeom prst="actionButtonHelp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7092950" y="3284538"/>
            <a:ext cx="1619250" cy="50482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</a:rPr>
              <a:t>如何编码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0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0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0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0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0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0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0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 animBg="1"/>
      <p:bldP spid="280582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DDB5172C-E717-4583-92C0-6FCFE4A712A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149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5565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2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．时序电路的设计举例</a:t>
            </a:r>
            <a:r>
              <a:rPr lang="zh-CN" altLang="en-US" sz="3200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96975"/>
            <a:ext cx="8229600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3-8】  </a:t>
            </a:r>
            <a:r>
              <a:rPr lang="zh-CN" altLang="en-US" smtClean="0"/>
              <a:t>设计一个串行数据检测电路，要求：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mtClean="0"/>
              <a:t>连续输入 </a:t>
            </a:r>
            <a:r>
              <a:rPr lang="en-US" altLang="zh-CN" smtClean="0"/>
              <a:t>3 </a:t>
            </a:r>
            <a:r>
              <a:rPr lang="zh-CN" altLang="en-US" smtClean="0"/>
              <a:t>个或 </a:t>
            </a:r>
            <a:r>
              <a:rPr lang="en-US" altLang="zh-CN" smtClean="0"/>
              <a:t>3 </a:t>
            </a:r>
            <a:r>
              <a:rPr lang="zh-CN" altLang="en-US" smtClean="0"/>
              <a:t>个以上的 </a:t>
            </a:r>
            <a:r>
              <a:rPr lang="en-US" altLang="zh-CN" smtClean="0"/>
              <a:t>1 </a:t>
            </a:r>
            <a:r>
              <a:rPr lang="zh-CN" altLang="en-US" smtClean="0"/>
              <a:t>时：输出为 </a:t>
            </a:r>
            <a:r>
              <a:rPr lang="en-US" altLang="zh-CN" smtClean="0"/>
              <a:t>1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mtClean="0"/>
              <a:t>其余情况：输出为 </a:t>
            </a:r>
            <a:r>
              <a:rPr lang="en-US" altLang="zh-CN" smtClean="0"/>
              <a:t>0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endParaRPr lang="zh-CN" altLang="en-US" smtClean="0"/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zh-CN" altLang="en-US" smtClean="0"/>
              <a:t>解：（</a:t>
            </a:r>
            <a:r>
              <a:rPr lang="en-US" altLang="zh-CN" smtClean="0"/>
              <a:t>1</a:t>
            </a:r>
            <a:r>
              <a:rPr lang="zh-CN" altLang="en-US" smtClean="0"/>
              <a:t>）分析设计要求，建立原始状态图 。</a:t>
            </a:r>
          </a:p>
          <a:p>
            <a:pPr lvl="2">
              <a:lnSpc>
                <a:spcPct val="120000"/>
              </a:lnSpc>
            </a:pPr>
            <a:r>
              <a:rPr lang="zh-CN" altLang="en-US" b="1" smtClean="0"/>
              <a:t>电路有一个串行数据输入信号，</a:t>
            </a:r>
          </a:p>
          <a:p>
            <a:pPr lvl="2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/>
              <a:t>    有一个检测结果输出信号。</a:t>
            </a:r>
          </a:p>
          <a:p>
            <a:pPr lvl="2">
              <a:lnSpc>
                <a:spcPct val="120000"/>
              </a:lnSpc>
            </a:pPr>
            <a:r>
              <a:rPr lang="zh-CN" altLang="en-US" b="1" smtClean="0"/>
              <a:t>电路的内部状态初步设定</a:t>
            </a:r>
            <a:r>
              <a:rPr lang="en-US" altLang="zh-CN" b="1" smtClean="0"/>
              <a:t>4</a:t>
            </a:r>
            <a:r>
              <a:rPr lang="zh-CN" altLang="en-US" b="1" smtClean="0"/>
              <a:t>个，分别是：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4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4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4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4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4785856C-86A0-404D-AF8F-736C44ADDF5A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741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3.1.3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时序电路的分类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96975"/>
            <a:ext cx="8431213" cy="5334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．按触发器的时钟脉冲控制方式分类</a:t>
            </a:r>
          </a:p>
          <a:p>
            <a:pPr lvl="1" eaLnBrk="1" hangingPunct="1"/>
            <a:r>
              <a:rPr lang="zh-CN" altLang="en-US" smtClean="0"/>
              <a:t>同步时序电路 ：</a:t>
            </a:r>
            <a:r>
              <a:rPr lang="zh-CN" altLang="en-US" sz="2400" smtClean="0"/>
              <a:t>存储电路中所有的触发器状态的改变都是在同一个时钟脉冲（</a:t>
            </a:r>
            <a:r>
              <a:rPr lang="en-US" altLang="zh-CN" sz="2400" smtClean="0"/>
              <a:t>Clk</a:t>
            </a:r>
            <a:r>
              <a:rPr lang="zh-CN" altLang="en-US" sz="2400" smtClean="0"/>
              <a:t>）控制下同时发生 </a:t>
            </a:r>
          </a:p>
          <a:p>
            <a:pPr lvl="1" eaLnBrk="1" hangingPunct="1"/>
            <a:r>
              <a:rPr lang="zh-CN" altLang="en-US" smtClean="0"/>
              <a:t>异步时序电路 ：</a:t>
            </a:r>
            <a:r>
              <a:rPr lang="zh-CN" altLang="en-US" sz="2400" smtClean="0"/>
              <a:t>存储电路中的触发器由两个或两个以上的</a:t>
            </a:r>
            <a:r>
              <a:rPr lang="en-US" altLang="zh-CN" sz="2400" smtClean="0"/>
              <a:t>Clk</a:t>
            </a:r>
            <a:r>
              <a:rPr lang="zh-CN" altLang="en-US" sz="2400" smtClean="0"/>
              <a:t>控制或没有</a:t>
            </a:r>
            <a:r>
              <a:rPr lang="en-US" altLang="zh-CN" sz="2400" smtClean="0"/>
              <a:t>Clk</a:t>
            </a:r>
            <a:r>
              <a:rPr lang="zh-CN" altLang="en-US" sz="2400" smtClean="0"/>
              <a:t>控制 </a:t>
            </a:r>
            <a:endParaRPr lang="zh-CN" altLang="en-US" sz="2400" smtClean="0">
              <a:latin typeface="宋体" pitchFamily="2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．按输出和输入的关系分类</a:t>
            </a:r>
          </a:p>
          <a:p>
            <a:pPr lvl="1" eaLnBrk="1" hangingPunct="1"/>
            <a:r>
              <a:rPr lang="en-US" altLang="zh-CN" smtClean="0"/>
              <a:t>Mealy</a:t>
            </a:r>
            <a:r>
              <a:rPr lang="zh-CN" altLang="en-US" smtClean="0"/>
              <a:t>型时序电路 ：</a:t>
            </a:r>
            <a:r>
              <a:rPr lang="zh-CN" altLang="en-US" sz="2400" smtClean="0"/>
              <a:t>输出信号不仅取决于存储电路的状态，而且还与输入直接有关系。即 </a:t>
            </a:r>
            <a:r>
              <a:rPr lang="en-US" altLang="zh-CN" b="0" smtClean="0"/>
              <a:t>Y</a:t>
            </a:r>
            <a:r>
              <a:rPr lang="en-US" altLang="zh-CN" smtClean="0"/>
              <a:t> = </a:t>
            </a:r>
            <a:r>
              <a:rPr lang="en-US" altLang="zh-CN" b="0" smtClean="0"/>
              <a:t>F </a:t>
            </a:r>
            <a:r>
              <a:rPr lang="en-US" altLang="zh-CN" smtClean="0"/>
              <a:t>[ </a:t>
            </a:r>
            <a:r>
              <a:rPr lang="en-US" altLang="zh-CN" b="0" smtClean="0"/>
              <a:t>X</a:t>
            </a:r>
            <a:r>
              <a:rPr lang="zh-CN" altLang="en-US" smtClean="0"/>
              <a:t>，</a:t>
            </a:r>
            <a:r>
              <a:rPr lang="en-US" altLang="zh-CN" b="0" smtClean="0"/>
              <a:t>Q </a:t>
            </a:r>
            <a:r>
              <a:rPr lang="en-US" altLang="zh-CN" smtClean="0"/>
              <a:t>] </a:t>
            </a:r>
            <a:endParaRPr lang="zh-CN" altLang="en-US" sz="2400" smtClean="0"/>
          </a:p>
          <a:p>
            <a:pPr lvl="1" eaLnBrk="1" hangingPunct="1"/>
            <a:r>
              <a:rPr lang="en-US" altLang="zh-CN" smtClean="0"/>
              <a:t>Moore</a:t>
            </a:r>
            <a:r>
              <a:rPr lang="zh-CN" altLang="en-US" smtClean="0"/>
              <a:t>型时序电路 ：</a:t>
            </a:r>
            <a:r>
              <a:rPr lang="zh-CN" altLang="en-US" sz="2400" smtClean="0"/>
              <a:t>输出信号仅仅取决于存储电路的状态。即 </a:t>
            </a:r>
            <a:r>
              <a:rPr lang="en-US" altLang="zh-CN" b="0" smtClean="0"/>
              <a:t>Y</a:t>
            </a:r>
            <a:r>
              <a:rPr lang="en-US" altLang="zh-CN" smtClean="0"/>
              <a:t> = </a:t>
            </a:r>
            <a:r>
              <a:rPr lang="en-US" altLang="zh-CN" b="0" smtClean="0"/>
              <a:t>F </a:t>
            </a:r>
            <a:r>
              <a:rPr lang="en-US" altLang="zh-CN" smtClean="0"/>
              <a:t>[</a:t>
            </a:r>
            <a:r>
              <a:rPr lang="en-US" altLang="zh-CN" b="0" smtClean="0"/>
              <a:t>Q </a:t>
            </a:r>
            <a:r>
              <a:rPr lang="en-US" altLang="zh-CN" smtClean="0"/>
              <a:t>] </a:t>
            </a:r>
            <a:endParaRPr lang="zh-CN" altLang="en-US" smtClean="0"/>
          </a:p>
        </p:txBody>
      </p:sp>
      <p:pic>
        <p:nvPicPr>
          <p:cNvPr id="80904" name="Picture 8" descr="Sn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87137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Picture 9" descr="Snap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86741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0F9BCE23-5025-4C6F-B00D-3499CC319B2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150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96975"/>
            <a:ext cx="8229600" cy="54006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400" smtClean="0"/>
              <a:t>状态 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0 </a:t>
            </a:r>
            <a:r>
              <a:rPr lang="zh-CN" altLang="en-US" sz="2400" smtClean="0"/>
              <a:t>：起始状态。</a:t>
            </a:r>
          </a:p>
          <a:p>
            <a:pPr lvl="1">
              <a:lnSpc>
                <a:spcPct val="80000"/>
              </a:lnSpc>
            </a:pPr>
            <a:r>
              <a:rPr lang="zh-CN" altLang="en-US" sz="2400" smtClean="0"/>
              <a:t>输入</a:t>
            </a:r>
            <a:r>
              <a:rPr lang="en-US" altLang="zh-CN" sz="2400" smtClean="0"/>
              <a:t>0</a:t>
            </a:r>
            <a:r>
              <a:rPr lang="zh-CN" altLang="en-US" sz="2400" smtClean="0"/>
              <a:t>→输出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，次态仍为起始状态 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0 </a:t>
            </a:r>
            <a:r>
              <a:rPr lang="zh-CN" altLang="en-US" sz="2400" smtClean="0"/>
              <a:t>；</a:t>
            </a:r>
          </a:p>
          <a:p>
            <a:pPr lvl="1">
              <a:lnSpc>
                <a:spcPct val="80000"/>
              </a:lnSpc>
            </a:pPr>
            <a:r>
              <a:rPr lang="zh-CN" altLang="en-US" sz="2400" smtClean="0"/>
              <a:t>输入</a:t>
            </a:r>
            <a:r>
              <a:rPr lang="en-US" altLang="zh-CN" sz="2400" smtClean="0"/>
              <a:t>1</a:t>
            </a:r>
            <a:r>
              <a:rPr lang="zh-CN" altLang="en-US" sz="2400" smtClean="0"/>
              <a:t>→输出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，次态为下一状态 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1 </a:t>
            </a:r>
            <a:r>
              <a:rPr lang="zh-CN" altLang="en-US" sz="2400" smtClean="0"/>
              <a:t>。</a:t>
            </a:r>
          </a:p>
          <a:p>
            <a:pPr>
              <a:lnSpc>
                <a:spcPct val="85000"/>
              </a:lnSpc>
            </a:pPr>
            <a:r>
              <a:rPr lang="zh-CN" altLang="en-US" sz="2400" smtClean="0"/>
              <a:t>状态 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1 </a:t>
            </a:r>
            <a:r>
              <a:rPr lang="zh-CN" altLang="en-US" sz="2400" smtClean="0"/>
              <a:t>：连续检测到一个</a:t>
            </a:r>
            <a:r>
              <a:rPr lang="en-US" altLang="zh-CN" sz="2400" smtClean="0"/>
              <a:t>1</a:t>
            </a:r>
            <a:r>
              <a:rPr lang="zh-CN" altLang="en-US" sz="2400" smtClean="0"/>
              <a:t>之后的状态。</a:t>
            </a:r>
          </a:p>
          <a:p>
            <a:pPr lvl="1">
              <a:lnSpc>
                <a:spcPct val="80000"/>
              </a:lnSpc>
            </a:pPr>
            <a:r>
              <a:rPr lang="zh-CN" altLang="en-US" sz="2400" smtClean="0"/>
              <a:t>输入</a:t>
            </a:r>
            <a:r>
              <a:rPr lang="en-US" altLang="zh-CN" sz="2400" smtClean="0"/>
              <a:t>0</a:t>
            </a:r>
            <a:r>
              <a:rPr lang="zh-CN" altLang="en-US" sz="2400" smtClean="0"/>
              <a:t>→输出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，次态回到起始状态 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0 </a:t>
            </a:r>
            <a:r>
              <a:rPr lang="zh-CN" altLang="en-US" sz="2400" smtClean="0"/>
              <a:t>；</a:t>
            </a:r>
          </a:p>
          <a:p>
            <a:pPr lvl="1">
              <a:lnSpc>
                <a:spcPct val="80000"/>
              </a:lnSpc>
            </a:pPr>
            <a:r>
              <a:rPr lang="zh-CN" altLang="en-US" sz="2400" smtClean="0"/>
              <a:t>输入</a:t>
            </a:r>
            <a:r>
              <a:rPr lang="en-US" altLang="zh-CN" sz="2400" smtClean="0"/>
              <a:t>1</a:t>
            </a:r>
            <a:r>
              <a:rPr lang="zh-CN" altLang="en-US" sz="2400" smtClean="0"/>
              <a:t>→输出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，次态为下一状态 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2 </a:t>
            </a:r>
            <a:r>
              <a:rPr lang="zh-CN" altLang="en-US" sz="2400" smtClean="0"/>
              <a:t>。</a:t>
            </a:r>
          </a:p>
          <a:p>
            <a:pPr>
              <a:lnSpc>
                <a:spcPct val="85000"/>
              </a:lnSpc>
            </a:pPr>
            <a:r>
              <a:rPr lang="zh-CN" altLang="en-US" sz="2400" smtClean="0"/>
              <a:t>状态 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2 </a:t>
            </a:r>
            <a:r>
              <a:rPr lang="zh-CN" altLang="en-US" sz="2400" smtClean="0"/>
              <a:t>：连续检测到两个</a:t>
            </a:r>
            <a:r>
              <a:rPr lang="en-US" altLang="zh-CN" sz="2400" smtClean="0"/>
              <a:t>1</a:t>
            </a:r>
            <a:r>
              <a:rPr lang="zh-CN" altLang="en-US" sz="2400" smtClean="0"/>
              <a:t>之后的状态。</a:t>
            </a:r>
          </a:p>
          <a:p>
            <a:pPr lvl="1">
              <a:lnSpc>
                <a:spcPct val="80000"/>
              </a:lnSpc>
            </a:pPr>
            <a:r>
              <a:rPr lang="zh-CN" altLang="en-US" sz="2400" smtClean="0"/>
              <a:t>输入</a:t>
            </a:r>
            <a:r>
              <a:rPr lang="en-US" altLang="zh-CN" sz="2400" smtClean="0"/>
              <a:t>0</a:t>
            </a:r>
            <a:r>
              <a:rPr lang="zh-CN" altLang="en-US" sz="2400" smtClean="0"/>
              <a:t>→输出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，次态回到起始状态 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0 </a:t>
            </a:r>
            <a:r>
              <a:rPr lang="zh-CN" altLang="en-US" sz="2400" smtClean="0"/>
              <a:t>；</a:t>
            </a:r>
          </a:p>
          <a:p>
            <a:pPr lvl="1">
              <a:lnSpc>
                <a:spcPct val="80000"/>
              </a:lnSpc>
            </a:pPr>
            <a:r>
              <a:rPr lang="zh-CN" altLang="en-US" sz="2400" smtClean="0"/>
              <a:t>输入</a:t>
            </a:r>
            <a:r>
              <a:rPr lang="en-US" altLang="zh-CN" sz="2400" smtClean="0"/>
              <a:t>1</a:t>
            </a:r>
            <a:r>
              <a:rPr lang="zh-CN" altLang="en-US" sz="2400" smtClean="0"/>
              <a:t>→输出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，次态为下一状态 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3 </a:t>
            </a:r>
            <a:r>
              <a:rPr lang="zh-CN" altLang="en-US" sz="2400" smtClean="0"/>
              <a:t>。</a:t>
            </a:r>
          </a:p>
          <a:p>
            <a:pPr>
              <a:lnSpc>
                <a:spcPct val="85000"/>
              </a:lnSpc>
            </a:pPr>
            <a:r>
              <a:rPr lang="zh-CN" altLang="en-US" sz="2400" smtClean="0"/>
              <a:t>状态 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3 </a:t>
            </a:r>
            <a:r>
              <a:rPr lang="zh-CN" altLang="en-US" sz="2400" smtClean="0"/>
              <a:t>：连续检测到三个及三个以上</a:t>
            </a:r>
            <a:r>
              <a:rPr lang="en-US" altLang="zh-CN" sz="2400" smtClean="0"/>
              <a:t>1</a:t>
            </a:r>
            <a:r>
              <a:rPr lang="zh-CN" altLang="en-US" sz="2400" smtClean="0"/>
              <a:t>之后的状态。</a:t>
            </a:r>
          </a:p>
          <a:p>
            <a:pPr lvl="1">
              <a:lnSpc>
                <a:spcPct val="80000"/>
              </a:lnSpc>
            </a:pPr>
            <a:r>
              <a:rPr lang="zh-CN" altLang="en-US" sz="2400" smtClean="0"/>
              <a:t>输入</a:t>
            </a:r>
            <a:r>
              <a:rPr lang="en-US" altLang="zh-CN" sz="2400" smtClean="0"/>
              <a:t>0</a:t>
            </a:r>
            <a:r>
              <a:rPr lang="zh-CN" altLang="en-US" sz="2400" smtClean="0"/>
              <a:t>→输出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，次态回到起始状态 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0 </a:t>
            </a:r>
            <a:r>
              <a:rPr lang="zh-CN" altLang="en-US" sz="2400" smtClean="0"/>
              <a:t>；</a:t>
            </a:r>
          </a:p>
          <a:p>
            <a:pPr lvl="1">
              <a:lnSpc>
                <a:spcPct val="80000"/>
              </a:lnSpc>
            </a:pPr>
            <a:r>
              <a:rPr lang="zh-CN" altLang="en-US" sz="2400" smtClean="0"/>
              <a:t>输入</a:t>
            </a:r>
            <a:r>
              <a:rPr lang="en-US" altLang="zh-CN" sz="2400" smtClean="0"/>
              <a:t>1</a:t>
            </a:r>
            <a:r>
              <a:rPr lang="zh-CN" altLang="en-US" sz="2400" smtClean="0"/>
              <a:t>→输出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，次态仍为状态 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3 </a:t>
            </a:r>
            <a:r>
              <a:rPr lang="zh-CN" altLang="en-US" sz="2400" smtClean="0"/>
              <a:t>。 </a:t>
            </a:r>
          </a:p>
        </p:txBody>
      </p:sp>
      <p:sp>
        <p:nvSpPr>
          <p:cNvPr id="156676" name="Rectangle 2" descr="Large confetti"/>
          <p:cNvSpPr>
            <a:spLocks noChangeArrowheads="1"/>
          </p:cNvSpPr>
          <p:nvPr/>
        </p:nvSpPr>
        <p:spPr bwMode="auto">
          <a:xfrm>
            <a:off x="684213" y="333375"/>
            <a:ext cx="746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320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>
                <a:solidFill>
                  <a:schemeClr val="folHlink"/>
                </a:solidFill>
                <a:latin typeface="宋体" pitchFamily="2" charset="-122"/>
              </a:rPr>
              <a:t>3-8】</a:t>
            </a:r>
            <a:r>
              <a:rPr lang="zh-CN" altLang="en-US" sz="4000">
                <a:solidFill>
                  <a:schemeClr val="folHlink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DB9997BA-6DEC-4EED-9747-1A0184AB60C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151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6983412" cy="792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根据以上分析，画出原始状态图 ：</a:t>
            </a:r>
          </a:p>
        </p:txBody>
      </p:sp>
      <p:pic>
        <p:nvPicPr>
          <p:cNvPr id="157700" name="Picture 6" descr="3-7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36838"/>
            <a:ext cx="8426450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1" name="Rectangle 2" descr="Large confetti"/>
          <p:cNvSpPr>
            <a:spLocks noChangeArrowheads="1"/>
          </p:cNvSpPr>
          <p:nvPr/>
        </p:nvSpPr>
        <p:spPr bwMode="auto">
          <a:xfrm>
            <a:off x="684213" y="333375"/>
            <a:ext cx="746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320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>
                <a:solidFill>
                  <a:schemeClr val="folHlink"/>
                </a:solidFill>
                <a:latin typeface="宋体" pitchFamily="2" charset="-122"/>
              </a:rPr>
              <a:t>3-8】</a:t>
            </a:r>
            <a:r>
              <a:rPr lang="zh-CN" altLang="en-US" sz="3200">
                <a:solidFill>
                  <a:schemeClr val="folHlink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EF4E0E94-04A8-4308-8FCD-05B85554053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152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5872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3-8】</a:t>
            </a:r>
            <a:r>
              <a:rPr lang="zh-CN" altLang="en-US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96975"/>
            <a:ext cx="8459787" cy="3311525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 进行状态化简，画出最简状态图。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   分析原始状态图：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smtClean="0">
                <a:latin typeface="Arial" charset="0"/>
              </a:rPr>
              <a:t>∵ S</a:t>
            </a:r>
            <a:r>
              <a:rPr lang="en-US" altLang="zh-CN" b="1" baseline="-25000" smtClean="0">
                <a:latin typeface="Arial" charset="0"/>
              </a:rPr>
              <a:t>2 </a:t>
            </a:r>
            <a:r>
              <a:rPr lang="zh-CN" altLang="en-US" b="1" smtClean="0">
                <a:latin typeface="Arial" charset="0"/>
              </a:rPr>
              <a:t>与 </a:t>
            </a:r>
            <a:r>
              <a:rPr lang="en-US" altLang="zh-CN" b="1" smtClean="0">
                <a:latin typeface="Arial" charset="0"/>
              </a:rPr>
              <a:t>S</a:t>
            </a:r>
            <a:r>
              <a:rPr lang="en-US" altLang="zh-CN" b="1" baseline="-25000" smtClean="0">
                <a:latin typeface="Arial" charset="0"/>
              </a:rPr>
              <a:t>3 </a:t>
            </a:r>
            <a:r>
              <a:rPr lang="zh-CN" altLang="en-US" b="1" smtClean="0">
                <a:latin typeface="Arial" charset="0"/>
              </a:rPr>
              <a:t>在相同的输入下有相同的输出，且都转换到同一个次态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smtClean="0">
                <a:latin typeface="Arial" charset="0"/>
              </a:rPr>
              <a:t>∴ 状态 </a:t>
            </a:r>
            <a:r>
              <a:rPr lang="en-US" altLang="zh-CN" b="1" smtClean="0">
                <a:latin typeface="Arial" charset="0"/>
              </a:rPr>
              <a:t>S</a:t>
            </a:r>
            <a:r>
              <a:rPr lang="en-US" altLang="zh-CN" b="1" baseline="-25000" smtClean="0">
                <a:latin typeface="Arial" charset="0"/>
              </a:rPr>
              <a:t>2 </a:t>
            </a:r>
            <a:r>
              <a:rPr lang="zh-CN" altLang="en-US" b="1" smtClean="0">
                <a:latin typeface="Arial" charset="0"/>
              </a:rPr>
              <a:t>和 </a:t>
            </a:r>
            <a:r>
              <a:rPr lang="en-US" altLang="zh-CN" b="1" smtClean="0">
                <a:latin typeface="Arial" charset="0"/>
              </a:rPr>
              <a:t>S</a:t>
            </a:r>
            <a:r>
              <a:rPr lang="en-US" altLang="zh-CN" b="1" baseline="-25000" smtClean="0">
                <a:latin typeface="Arial" charset="0"/>
              </a:rPr>
              <a:t>3 </a:t>
            </a:r>
            <a:r>
              <a:rPr lang="zh-CN" altLang="en-US" b="1" smtClean="0">
                <a:latin typeface="Arial" charset="0"/>
              </a:rPr>
              <a:t>是等价状态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smtClean="0">
                <a:latin typeface="Arial" charset="0"/>
              </a:rPr>
              <a:t>∴ 可将 </a:t>
            </a:r>
            <a:r>
              <a:rPr lang="en-US" altLang="zh-CN" b="1" smtClean="0">
                <a:latin typeface="Arial" charset="0"/>
              </a:rPr>
              <a:t>S</a:t>
            </a:r>
            <a:r>
              <a:rPr lang="en-US" altLang="zh-CN" b="1" baseline="-25000" smtClean="0">
                <a:latin typeface="Arial" charset="0"/>
              </a:rPr>
              <a:t>2 </a:t>
            </a:r>
            <a:r>
              <a:rPr lang="zh-CN" altLang="en-US" b="1" smtClean="0">
                <a:latin typeface="Arial" charset="0"/>
              </a:rPr>
              <a:t>和 </a:t>
            </a:r>
            <a:r>
              <a:rPr lang="en-US" altLang="zh-CN" b="1" smtClean="0">
                <a:latin typeface="Arial" charset="0"/>
              </a:rPr>
              <a:t>S</a:t>
            </a:r>
            <a:r>
              <a:rPr lang="en-US" altLang="zh-CN" b="1" baseline="-25000" smtClean="0">
                <a:latin typeface="Arial" charset="0"/>
              </a:rPr>
              <a:t>3 </a:t>
            </a:r>
            <a:r>
              <a:rPr lang="zh-CN" altLang="en-US" b="1" smtClean="0">
                <a:latin typeface="Arial" charset="0"/>
              </a:rPr>
              <a:t>状态合并，画出最简状态图 ：</a:t>
            </a:r>
          </a:p>
        </p:txBody>
      </p:sp>
      <p:pic>
        <p:nvPicPr>
          <p:cNvPr id="158725" name="Picture 9" descr="3-7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508500"/>
            <a:ext cx="7129463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62F5535E-0BDE-45A9-B0FB-19641688B546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153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96975"/>
            <a:ext cx="8459787" cy="360045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 状态分配，画出编码后的状态图。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∵ 状态数 </a:t>
            </a:r>
            <a:r>
              <a:rPr lang="en-US" altLang="zh-CN" i="1" smtClean="0"/>
              <a:t>M</a:t>
            </a:r>
            <a:r>
              <a:rPr lang="en-US" altLang="zh-CN" smtClean="0"/>
              <a:t> = 3</a:t>
            </a:r>
            <a:endParaRPr lang="zh-CN" altLang="en-US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∴ 应取 </a:t>
            </a:r>
            <a:r>
              <a:rPr lang="en-US" altLang="zh-CN" i="1" smtClean="0"/>
              <a:t>n </a:t>
            </a:r>
            <a:r>
              <a:rPr lang="zh-CN" altLang="en-US" smtClean="0"/>
              <a:t>值为 </a:t>
            </a:r>
            <a:r>
              <a:rPr lang="en-US" altLang="zh-CN" smtClean="0"/>
              <a:t>2</a:t>
            </a:r>
            <a:r>
              <a:rPr lang="zh-CN" altLang="en-US" smtClean="0"/>
              <a:t>，即电路需要 </a:t>
            </a:r>
            <a:r>
              <a:rPr lang="en-US" altLang="zh-CN" smtClean="0"/>
              <a:t>2 </a:t>
            </a:r>
            <a:r>
              <a:rPr lang="zh-CN" altLang="en-US" smtClean="0"/>
              <a:t>个触发器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对各状态进行编码，这里采用二进制码的顺序，为 </a:t>
            </a:r>
            <a:r>
              <a:rPr lang="en-US" altLang="zh-CN" smtClean="0"/>
              <a:t>3 </a:t>
            </a:r>
            <a:r>
              <a:rPr lang="zh-CN" altLang="en-US" smtClean="0"/>
              <a:t>个 状态进行编码：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0</a:t>
            </a:r>
            <a:r>
              <a:rPr lang="en-US" altLang="zh-CN" smtClean="0"/>
              <a:t> = 00</a:t>
            </a:r>
            <a:r>
              <a:rPr lang="zh-CN" altLang="en-US" smtClean="0"/>
              <a:t>，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1</a:t>
            </a:r>
            <a:r>
              <a:rPr lang="en-US" altLang="zh-CN" smtClean="0"/>
              <a:t> = 01</a:t>
            </a:r>
            <a:r>
              <a:rPr lang="zh-CN" altLang="en-US" smtClean="0"/>
              <a:t>，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2</a:t>
            </a:r>
            <a:r>
              <a:rPr lang="en-US" altLang="zh-CN" smtClean="0"/>
              <a:t> = 10</a:t>
            </a:r>
            <a:r>
              <a:rPr lang="zh-CN" altLang="en-US" smtClean="0"/>
              <a:t>，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得到编码后的状态图 ：</a:t>
            </a:r>
          </a:p>
        </p:txBody>
      </p:sp>
      <p:pic>
        <p:nvPicPr>
          <p:cNvPr id="159748" name="Picture 6" descr="3-7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868863"/>
            <a:ext cx="684053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9" name="Rectangle 2" descr="Large confetti"/>
          <p:cNvSpPr>
            <a:spLocks noChangeArrowheads="1"/>
          </p:cNvSpPr>
          <p:nvPr/>
        </p:nvSpPr>
        <p:spPr bwMode="auto">
          <a:xfrm>
            <a:off x="755650" y="333375"/>
            <a:ext cx="746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320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>
                <a:solidFill>
                  <a:schemeClr val="folHlink"/>
                </a:solidFill>
                <a:latin typeface="宋体" pitchFamily="2" charset="-122"/>
              </a:rPr>
              <a:t>3-8】</a:t>
            </a:r>
            <a:r>
              <a:rPr lang="zh-CN" altLang="en-US" sz="3200">
                <a:solidFill>
                  <a:schemeClr val="folHlink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E7D9BEC-4995-4036-8DFF-9F67EE281346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154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6077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3-8】</a:t>
            </a:r>
            <a:endParaRPr lang="zh-CN" altLang="en-US" sz="3200" smtClean="0">
              <a:solidFill>
                <a:schemeClr val="folHlink"/>
              </a:solidFill>
              <a:latin typeface="宋体" pitchFamily="2" charset="-122"/>
            </a:endParaRP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135938" cy="719138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对应的状态转换表 ：</a:t>
            </a:r>
          </a:p>
        </p:txBody>
      </p:sp>
      <p:pic>
        <p:nvPicPr>
          <p:cNvPr id="160773" name="Picture 10" descr="Snap1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684688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362E785-DF96-4DB8-9314-4A3F7D026213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155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713787" cy="48244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）选择触发器类型，求出电路的状态函数、输出函数及激励函数 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根据状态表中的数据，利用卡诺图化简，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可写出电路的输出函数及状态函数：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zh-CN" altLang="en-US" smtClean="0"/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若选用下降沿触发的 </a:t>
            </a:r>
            <a:r>
              <a:rPr lang="en-US" altLang="zh-CN" smtClean="0"/>
              <a:t>D </a:t>
            </a:r>
            <a:r>
              <a:rPr lang="zh-CN" altLang="en-US" smtClean="0"/>
              <a:t>触发器，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由</a:t>
            </a:r>
            <a:r>
              <a:rPr lang="en-US" altLang="zh-CN" smtClean="0"/>
              <a:t>D</a:t>
            </a:r>
            <a:r>
              <a:rPr lang="zh-CN" altLang="en-US" smtClean="0"/>
              <a:t>触发器的特性函数 ：              </a:t>
            </a:r>
            <a:r>
              <a:rPr lang="en-US" altLang="zh-CN" smtClean="0"/>
              <a:t>(Clk</a:t>
            </a:r>
            <a:r>
              <a:rPr lang="zh-CN" altLang="en-US" smtClean="0"/>
              <a:t>下降沿有效</a:t>
            </a:r>
            <a:r>
              <a:rPr lang="en-US" altLang="zh-CN" smtClean="0"/>
              <a:t>) </a:t>
            </a:r>
            <a:endParaRPr lang="zh-CN" altLang="en-US" smtClean="0"/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可得到触发器的激励函数：</a:t>
            </a:r>
          </a:p>
        </p:txBody>
      </p:sp>
      <p:pic>
        <p:nvPicPr>
          <p:cNvPr id="161796" name="Picture 8" descr="Sna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068638"/>
            <a:ext cx="2736850" cy="15335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797" name="Picture 9" descr="Snap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16488"/>
            <a:ext cx="12969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8" name="Picture 10" descr="Snap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589588"/>
            <a:ext cx="2376487" cy="9572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9" name="Rectangle 2" descr="Large confetti"/>
          <p:cNvSpPr>
            <a:spLocks noChangeArrowheads="1"/>
          </p:cNvSpPr>
          <p:nvPr/>
        </p:nvSpPr>
        <p:spPr bwMode="auto">
          <a:xfrm>
            <a:off x="684213" y="333375"/>
            <a:ext cx="746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320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>
                <a:solidFill>
                  <a:schemeClr val="folHlink"/>
                </a:solidFill>
                <a:latin typeface="宋体" pitchFamily="2" charset="-122"/>
              </a:rPr>
              <a:t>3-8】</a:t>
            </a:r>
            <a:endParaRPr lang="zh-CN" altLang="en-US" sz="3200">
              <a:solidFill>
                <a:schemeClr val="fol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7276201F-E9AC-4DC5-81F9-950264FE87F8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156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6281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3-8】</a:t>
            </a:r>
            <a:endParaRPr lang="zh-CN" altLang="en-US" sz="3200" smtClean="0">
              <a:solidFill>
                <a:schemeClr val="folHlink"/>
              </a:solidFill>
              <a:latin typeface="宋体" pitchFamily="2" charset="-122"/>
            </a:endParaRP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713787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5</a:t>
            </a:r>
            <a:r>
              <a:rPr lang="zh-CN" altLang="en-US" sz="2400" smtClean="0"/>
              <a:t>）分析是否能自启动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∵ 存在无效状态 </a:t>
            </a:r>
            <a:r>
              <a:rPr lang="en-US" altLang="zh-CN" sz="2400" smtClean="0">
                <a:solidFill>
                  <a:srgbClr val="FF0000"/>
                </a:solidFill>
              </a:rPr>
              <a:t>11</a:t>
            </a:r>
            <a:r>
              <a:rPr lang="zh-CN" altLang="en-US" sz="2400" smtClean="0">
                <a:solidFill>
                  <a:srgbClr val="FF0000"/>
                </a:solidFill>
              </a:rPr>
              <a:t> </a:t>
            </a:r>
            <a:r>
              <a:rPr lang="zh-CN" altLang="en-US" sz="2400" smtClean="0"/>
              <a:t>    ∴ 需分析所设计的电路是否能自启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smtClean="0"/>
              <a:t>将输入 </a:t>
            </a:r>
            <a:r>
              <a:rPr lang="en-US" altLang="zh-CN" sz="2400" smtClean="0"/>
              <a:t>X = 0 </a:t>
            </a:r>
            <a:r>
              <a:rPr lang="zh-CN" altLang="en-US" sz="2400" smtClean="0"/>
              <a:t>及           </a:t>
            </a:r>
            <a:r>
              <a:rPr lang="en-US" altLang="zh-CN" sz="2400" smtClean="0"/>
              <a:t>= </a:t>
            </a:r>
            <a:r>
              <a:rPr lang="en-US" altLang="zh-CN" sz="2400" smtClean="0">
                <a:solidFill>
                  <a:srgbClr val="FF0000"/>
                </a:solidFill>
              </a:rPr>
              <a:t>11</a:t>
            </a:r>
            <a:r>
              <a:rPr lang="en-US" altLang="zh-CN" sz="2400" smtClean="0"/>
              <a:t> </a:t>
            </a:r>
            <a:r>
              <a:rPr lang="zh-CN" altLang="en-US" sz="2400" smtClean="0"/>
              <a:t>代入到输出函数及状态函数，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     得 ：</a:t>
            </a:r>
            <a:r>
              <a:rPr lang="en-US" altLang="zh-CN" sz="2400" smtClean="0"/>
              <a:t>Y = 0 </a:t>
            </a:r>
            <a:r>
              <a:rPr lang="zh-CN" altLang="en-US" sz="2400" smtClean="0"/>
              <a:t>，            </a:t>
            </a:r>
            <a:r>
              <a:rPr lang="en-US" altLang="zh-CN" sz="2400" smtClean="0"/>
              <a:t>= </a:t>
            </a:r>
            <a:r>
              <a:rPr lang="en-US" altLang="zh-CN" sz="2400" smtClean="0">
                <a:solidFill>
                  <a:srgbClr val="0000FF"/>
                </a:solidFill>
              </a:rPr>
              <a:t>00</a:t>
            </a:r>
            <a:r>
              <a:rPr lang="en-US" altLang="zh-CN" sz="2400" smtClean="0"/>
              <a:t> </a:t>
            </a:r>
            <a:r>
              <a:rPr lang="zh-CN" altLang="en-US" sz="2400" smtClean="0"/>
              <a:t>。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smtClean="0"/>
              <a:t>将输入 </a:t>
            </a:r>
            <a:r>
              <a:rPr lang="en-US" altLang="zh-CN" sz="2400" smtClean="0"/>
              <a:t>X = 1 </a:t>
            </a:r>
            <a:r>
              <a:rPr lang="zh-CN" altLang="en-US" sz="2400" smtClean="0"/>
              <a:t>及           </a:t>
            </a:r>
            <a:r>
              <a:rPr lang="en-US" altLang="zh-CN" sz="2400" smtClean="0"/>
              <a:t>= </a:t>
            </a:r>
            <a:r>
              <a:rPr lang="en-US" altLang="zh-CN" sz="2400" smtClean="0">
                <a:solidFill>
                  <a:srgbClr val="FF0000"/>
                </a:solidFill>
              </a:rPr>
              <a:t>11</a:t>
            </a:r>
            <a:r>
              <a:rPr lang="en-US" altLang="zh-CN" sz="2400" smtClean="0"/>
              <a:t> </a:t>
            </a:r>
            <a:r>
              <a:rPr lang="zh-CN" altLang="en-US" sz="2400" smtClean="0"/>
              <a:t>代入到输出函数及状态函数，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     得： </a:t>
            </a:r>
            <a:r>
              <a:rPr lang="en-US" altLang="zh-CN" sz="2400" smtClean="0"/>
              <a:t>Y = 1 </a:t>
            </a:r>
            <a:r>
              <a:rPr lang="zh-CN" altLang="en-US" sz="2400" smtClean="0"/>
              <a:t>，              </a:t>
            </a:r>
            <a:r>
              <a:rPr lang="en-US" altLang="zh-CN" sz="2400" smtClean="0"/>
              <a:t>= </a:t>
            </a:r>
            <a:r>
              <a:rPr lang="en-US" altLang="zh-CN" sz="2400" smtClean="0">
                <a:solidFill>
                  <a:srgbClr val="0000FF"/>
                </a:solidFill>
              </a:rPr>
              <a:t>10</a:t>
            </a:r>
            <a:r>
              <a:rPr lang="zh-CN" altLang="en-US" sz="2400" smtClean="0"/>
              <a:t>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     包含了无效状态的状态图：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zh-CN" altLang="en-US" sz="2400" smtClean="0"/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  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显然，设计结果为能自启动电路。 </a:t>
            </a:r>
          </a:p>
        </p:txBody>
      </p:sp>
      <p:pic>
        <p:nvPicPr>
          <p:cNvPr id="162821" name="Picture 8" descr="Snap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78"/>
          <a:stretch>
            <a:fillRect/>
          </a:stretch>
        </p:blipFill>
        <p:spPr bwMode="auto">
          <a:xfrm>
            <a:off x="2840038" y="2387600"/>
            <a:ext cx="7921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22" name="Picture 10" descr="Snap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2924175"/>
            <a:ext cx="971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23" name="Picture 11" descr="Snap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922713"/>
            <a:ext cx="1063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24" name="Picture 13" descr="3-7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860800"/>
            <a:ext cx="51133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25" name="Picture 14" descr="Snap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78"/>
          <a:stretch>
            <a:fillRect/>
          </a:stretch>
        </p:blipFill>
        <p:spPr bwMode="auto">
          <a:xfrm>
            <a:off x="2843213" y="3408363"/>
            <a:ext cx="7921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210AA4C-ED1B-424A-8023-9F7F37AD5F96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157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6384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3-8】</a:t>
            </a:r>
            <a:endParaRPr lang="zh-CN" altLang="en-US" sz="3200" smtClean="0">
              <a:solidFill>
                <a:schemeClr val="folHlink"/>
              </a:solidFill>
              <a:latin typeface="宋体" pitchFamily="2" charset="-122"/>
            </a:endParaRPr>
          </a:p>
        </p:txBody>
      </p:sp>
      <p:sp>
        <p:nvSpPr>
          <p:cNvPr id="163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280400" cy="13684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）画逻辑图。根据激励函数及输出函数，画出由</a:t>
            </a:r>
            <a:r>
              <a:rPr lang="en-US" altLang="zh-CN" smtClean="0"/>
              <a:t>2 </a:t>
            </a:r>
            <a:r>
              <a:rPr lang="zh-CN" altLang="en-US" smtClean="0"/>
              <a:t>个 </a:t>
            </a:r>
            <a:r>
              <a:rPr lang="en-US" altLang="zh-CN" smtClean="0"/>
              <a:t>D </a:t>
            </a:r>
            <a:r>
              <a:rPr lang="zh-CN" altLang="en-US" smtClean="0"/>
              <a:t>触发器及若干门电路构成的同步时序逻辑电路图 ：</a:t>
            </a:r>
          </a:p>
        </p:txBody>
      </p:sp>
      <p:pic>
        <p:nvPicPr>
          <p:cNvPr id="163845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20938"/>
            <a:ext cx="76327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D70A61AA-67E4-429E-A6D4-FE0E4541C17A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158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6486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9144000" cy="9350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28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800" smtClean="0">
                <a:solidFill>
                  <a:schemeClr val="folHlink"/>
                </a:solidFill>
                <a:latin typeface="宋体" pitchFamily="2" charset="-122"/>
              </a:rPr>
              <a:t>3-9】</a:t>
            </a:r>
            <a:r>
              <a:rPr lang="zh-CN" altLang="en-US" sz="2800" smtClean="0">
                <a:solidFill>
                  <a:schemeClr val="folHlink"/>
                </a:solidFill>
                <a:latin typeface="宋体" pitchFamily="2" charset="-122"/>
              </a:rPr>
              <a:t>上例中，从第（</a:t>
            </a:r>
            <a:r>
              <a:rPr lang="en-US" altLang="zh-CN" sz="2800" smtClean="0">
                <a:solidFill>
                  <a:schemeClr val="folHlink"/>
                </a:solidFill>
                <a:latin typeface="宋体" pitchFamily="2" charset="-122"/>
              </a:rPr>
              <a:t>3</a:t>
            </a:r>
            <a:r>
              <a:rPr lang="zh-CN" altLang="en-US" sz="2800" smtClean="0">
                <a:solidFill>
                  <a:schemeClr val="folHlink"/>
                </a:solidFill>
                <a:latin typeface="宋体" pitchFamily="2" charset="-122"/>
              </a:rPr>
              <a:t>）步开始，改用格雷码对各状态进行编码。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569325" cy="1727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mtClean="0"/>
              <a:t>解：（</a:t>
            </a:r>
            <a:r>
              <a:rPr lang="en-US" altLang="zh-CN" smtClean="0"/>
              <a:t>3</a:t>
            </a:r>
            <a:r>
              <a:rPr lang="zh-CN" altLang="en-US" smtClean="0"/>
              <a:t>）状态分配，画出编码后的状态图。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mtClean="0"/>
              <a:t>采用格雷码对各状态编码：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0</a:t>
            </a:r>
            <a:r>
              <a:rPr lang="en-US" altLang="zh-CN" smtClean="0"/>
              <a:t>=00</a:t>
            </a:r>
            <a:r>
              <a:rPr lang="zh-CN" altLang="en-US" smtClean="0"/>
              <a:t>，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1</a:t>
            </a:r>
            <a:r>
              <a:rPr lang="en-US" altLang="zh-CN" smtClean="0"/>
              <a:t>=01</a:t>
            </a:r>
            <a:r>
              <a:rPr lang="zh-CN" altLang="en-US" smtClean="0"/>
              <a:t>，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2</a:t>
            </a:r>
            <a:r>
              <a:rPr lang="en-US" altLang="zh-CN" smtClean="0"/>
              <a:t>=11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mtClean="0"/>
              <a:t>得到编码后的状态图：</a:t>
            </a:r>
          </a:p>
        </p:txBody>
      </p:sp>
      <p:pic>
        <p:nvPicPr>
          <p:cNvPr id="130056" name="Picture 8" descr="Snap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349500"/>
            <a:ext cx="441166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7" name="Picture 9" descr="3-8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141663"/>
            <a:ext cx="4392613" cy="15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D7E0533-0A1B-4140-A238-10DA2D475BDF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159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713787" cy="48244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）选择触发器类型，求出电路的状态函数、输出函数及激励函数 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根据状态表中的数据，利用卡诺图化简，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可写出电路的输出函数及状态函数：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zh-CN" altLang="en-US" smtClean="0"/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若选用下降沿触发的 </a:t>
            </a:r>
            <a:r>
              <a:rPr lang="en-US" altLang="zh-CN" smtClean="0"/>
              <a:t>D </a:t>
            </a:r>
            <a:r>
              <a:rPr lang="zh-CN" altLang="en-US" smtClean="0"/>
              <a:t>触发器，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由</a:t>
            </a:r>
            <a:r>
              <a:rPr lang="en-US" altLang="zh-CN" smtClean="0"/>
              <a:t>D</a:t>
            </a:r>
            <a:r>
              <a:rPr lang="zh-CN" altLang="en-US" smtClean="0"/>
              <a:t>触发器的特性函数 ：              </a:t>
            </a:r>
            <a:r>
              <a:rPr lang="en-US" altLang="zh-CN" smtClean="0"/>
              <a:t>(Clk</a:t>
            </a:r>
            <a:r>
              <a:rPr lang="zh-CN" altLang="en-US" smtClean="0"/>
              <a:t>下降沿有效</a:t>
            </a:r>
            <a:r>
              <a:rPr lang="en-US" altLang="zh-CN" smtClean="0"/>
              <a:t>) </a:t>
            </a:r>
            <a:endParaRPr lang="zh-CN" altLang="en-US" smtClean="0"/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可得到触发器的激励函数：</a:t>
            </a:r>
          </a:p>
        </p:txBody>
      </p:sp>
      <p:pic>
        <p:nvPicPr>
          <p:cNvPr id="165892" name="Picture 5" descr="Snap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16488"/>
            <a:ext cx="12969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3" name="Rectangle 2" descr="Large confetti"/>
          <p:cNvSpPr>
            <a:spLocks noChangeArrowheads="1"/>
          </p:cNvSpPr>
          <p:nvPr/>
        </p:nvSpPr>
        <p:spPr bwMode="auto">
          <a:xfrm>
            <a:off x="684213" y="333375"/>
            <a:ext cx="746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320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>
                <a:solidFill>
                  <a:schemeClr val="folHlink"/>
                </a:solidFill>
                <a:latin typeface="宋体" pitchFamily="2" charset="-122"/>
              </a:rPr>
              <a:t>3-9】</a:t>
            </a:r>
            <a:endParaRPr lang="zh-CN" altLang="en-US" sz="3200">
              <a:solidFill>
                <a:schemeClr val="folHlink"/>
              </a:solidFill>
              <a:latin typeface="宋体" pitchFamily="2" charset="-122"/>
            </a:endParaRPr>
          </a:p>
        </p:txBody>
      </p:sp>
      <p:sp>
        <p:nvSpPr>
          <p:cNvPr id="165894" name="Rectangle 9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5895" name="Object 8"/>
          <p:cNvGraphicFramePr>
            <a:graphicFrameLocks noChangeAspect="1"/>
          </p:cNvGraphicFramePr>
          <p:nvPr/>
        </p:nvGraphicFramePr>
        <p:xfrm>
          <a:off x="6300788" y="3068638"/>
          <a:ext cx="17272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8" name="公式" r:id="rId4" imgW="749300" imgH="647700" progId="Equation.3">
                  <p:embed/>
                </p:oleObj>
              </mc:Choice>
              <mc:Fallback>
                <p:oleObj name="公式" r:id="rId4" imgW="749300" imgH="647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068638"/>
                        <a:ext cx="1727200" cy="1482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6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5897" name="Object 10"/>
          <p:cNvGraphicFramePr>
            <a:graphicFrameLocks noChangeAspect="1"/>
          </p:cNvGraphicFramePr>
          <p:nvPr/>
        </p:nvGraphicFramePr>
        <p:xfrm>
          <a:off x="4859338" y="5516563"/>
          <a:ext cx="15843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9" name="公式" r:id="rId6" imgW="634449" imgH="431425" progId="Equation.3">
                  <p:embed/>
                </p:oleObj>
              </mc:Choice>
              <mc:Fallback>
                <p:oleObj name="公式" r:id="rId6" imgW="634449" imgH="4314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516563"/>
                        <a:ext cx="1584325" cy="9350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AC394AB8-1904-45E1-8D72-6041D56799D3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843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88913"/>
            <a:ext cx="4392612" cy="63023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C3300"/>
                </a:solidFill>
              </a:rPr>
              <a:t>3.2 </a:t>
            </a:r>
            <a:r>
              <a:rPr lang="zh-CN" altLang="en-US" smtClean="0">
                <a:solidFill>
                  <a:srgbClr val="CC3300"/>
                </a:solidFill>
              </a:rPr>
              <a:t>锁存器及触发器 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765175"/>
            <a:ext cx="8748713" cy="5688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 algn="l" eaLnBrk="0" hangingPunct="0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/>
              <a:t>3.2.1  </a:t>
            </a:r>
            <a:r>
              <a:rPr lang="zh-CN" altLang="en-US"/>
              <a:t>锁存器</a:t>
            </a:r>
          </a:p>
          <a:p>
            <a:pPr marL="1600200" lvl="3" indent="-228600" algn="l" eaLnBrk="0" hangingPunct="0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b="0"/>
              <a:t>1</a:t>
            </a:r>
            <a:r>
              <a:rPr lang="zh-CN" altLang="en-US" b="0"/>
              <a:t>．基本</a:t>
            </a:r>
            <a:r>
              <a:rPr lang="en-US" altLang="zh-CN" b="0"/>
              <a:t>RS</a:t>
            </a:r>
            <a:r>
              <a:rPr lang="zh-CN" altLang="en-US" b="0"/>
              <a:t>锁存器</a:t>
            </a:r>
          </a:p>
          <a:p>
            <a:pPr marL="1600200" lvl="3" indent="-228600" algn="l" eaLnBrk="0" hangingPunct="0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b="0"/>
              <a:t>2</a:t>
            </a:r>
            <a:r>
              <a:rPr lang="zh-CN" altLang="en-US" b="0"/>
              <a:t>．</a:t>
            </a:r>
            <a:r>
              <a:rPr lang="en-US" altLang="zh-CN" b="0"/>
              <a:t>D</a:t>
            </a:r>
            <a:r>
              <a:rPr lang="zh-CN" altLang="en-US" b="0"/>
              <a:t>锁存器</a:t>
            </a:r>
          </a:p>
          <a:p>
            <a:pPr marL="1600200" lvl="3" indent="-228600" algn="l" eaLnBrk="0" hangingPunct="0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b="0"/>
              <a:t>3</a:t>
            </a:r>
            <a:r>
              <a:rPr lang="zh-CN" altLang="en-US" b="0"/>
              <a:t>．门控</a:t>
            </a:r>
            <a:r>
              <a:rPr lang="en-US" altLang="zh-CN" b="0"/>
              <a:t>D</a:t>
            </a:r>
            <a:r>
              <a:rPr lang="zh-CN" altLang="en-US" b="0"/>
              <a:t>锁存器</a:t>
            </a:r>
          </a:p>
          <a:p>
            <a:pPr marL="1143000" lvl="2" indent="-228600" algn="l" eaLnBrk="0" hangingPunct="0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/>
              <a:t>3.2.2  </a:t>
            </a:r>
            <a:r>
              <a:rPr lang="zh-CN" altLang="en-US"/>
              <a:t>触发器</a:t>
            </a:r>
          </a:p>
          <a:p>
            <a:pPr marL="1600200" lvl="3" indent="-228600" algn="l" eaLnBrk="0" hangingPunct="0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b="0"/>
              <a:t>1</a:t>
            </a:r>
            <a:r>
              <a:rPr lang="zh-CN" altLang="en-US" b="0"/>
              <a:t>．</a:t>
            </a:r>
            <a:r>
              <a:rPr lang="en-US" altLang="zh-CN" b="0"/>
              <a:t>D</a:t>
            </a:r>
            <a:r>
              <a:rPr lang="zh-CN" altLang="en-US" b="0"/>
              <a:t>触发器</a:t>
            </a:r>
          </a:p>
          <a:p>
            <a:pPr marL="1600200" lvl="3" indent="-228600" algn="l" eaLnBrk="0" hangingPunct="0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b="0"/>
              <a:t>2</a:t>
            </a:r>
            <a:r>
              <a:rPr lang="zh-CN" altLang="en-US" b="0"/>
              <a:t>．</a:t>
            </a:r>
            <a:r>
              <a:rPr lang="en-US" altLang="zh-CN" b="0"/>
              <a:t>JK</a:t>
            </a:r>
            <a:r>
              <a:rPr lang="zh-CN" altLang="en-US" b="0"/>
              <a:t>触发器</a:t>
            </a:r>
          </a:p>
          <a:p>
            <a:pPr marL="1600200" lvl="3" indent="-228600" algn="l" eaLnBrk="0" hangingPunct="0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b="0"/>
              <a:t>3</a:t>
            </a:r>
            <a:r>
              <a:rPr lang="zh-CN" altLang="en-US" b="0"/>
              <a:t>．</a:t>
            </a:r>
            <a:r>
              <a:rPr lang="en-US" altLang="zh-CN" b="0"/>
              <a:t>RS</a:t>
            </a:r>
            <a:r>
              <a:rPr lang="zh-CN" altLang="en-US" b="0"/>
              <a:t>触发器</a:t>
            </a:r>
          </a:p>
          <a:p>
            <a:pPr marL="1600200" lvl="3" indent="-228600" algn="l" eaLnBrk="0" hangingPunct="0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b="0"/>
              <a:t>4</a:t>
            </a:r>
            <a:r>
              <a:rPr lang="zh-CN" altLang="en-US" b="0"/>
              <a:t>．</a:t>
            </a:r>
            <a:r>
              <a:rPr lang="en-US" altLang="zh-CN" b="0"/>
              <a:t>T</a:t>
            </a:r>
            <a:r>
              <a:rPr lang="zh-CN" altLang="en-US" b="0"/>
              <a:t>触发器</a:t>
            </a:r>
          </a:p>
          <a:p>
            <a:pPr marL="1600200" lvl="3" indent="-228600" algn="l" eaLnBrk="0" hangingPunct="0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b="0"/>
              <a:t>5</a:t>
            </a:r>
            <a:r>
              <a:rPr lang="zh-CN" altLang="en-US" b="0"/>
              <a:t>．带置位、清零端的触发器</a:t>
            </a:r>
          </a:p>
          <a:p>
            <a:pPr marL="1600200" lvl="3" indent="-228600" algn="l" eaLnBrk="0" hangingPunct="0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b="0"/>
              <a:t>6</a:t>
            </a:r>
            <a:r>
              <a:rPr lang="zh-CN" altLang="en-US" b="0"/>
              <a:t>．触发器集成电路</a:t>
            </a:r>
          </a:p>
          <a:p>
            <a:pPr marL="1600200" lvl="3" indent="-228600" algn="l" eaLnBrk="0" hangingPunct="0">
              <a:lnSpc>
                <a:spcPct val="10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b="0"/>
              <a:t>7</a:t>
            </a:r>
            <a:r>
              <a:rPr lang="zh-CN" altLang="en-US" b="0"/>
              <a:t>．触发器逻辑功能的转换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D0412F2-705E-4149-9810-3E123F193B9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160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6691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3-9】</a:t>
            </a:r>
            <a:endParaRPr lang="zh-CN" altLang="en-US" sz="3200" smtClean="0">
              <a:solidFill>
                <a:schemeClr val="folHlink"/>
              </a:solidFill>
              <a:latin typeface="宋体" pitchFamily="2" charset="-122"/>
            </a:endParaRP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713787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5</a:t>
            </a:r>
            <a:r>
              <a:rPr lang="zh-CN" altLang="en-US" sz="2400" smtClean="0"/>
              <a:t>）分析是否能自启动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∵ 存在无效状态 </a:t>
            </a:r>
            <a:r>
              <a:rPr lang="en-US" altLang="zh-CN" sz="2400" smtClean="0">
                <a:solidFill>
                  <a:srgbClr val="FF0000"/>
                </a:solidFill>
              </a:rPr>
              <a:t>10</a:t>
            </a:r>
            <a:r>
              <a:rPr lang="zh-CN" altLang="en-US" sz="2400" smtClean="0">
                <a:solidFill>
                  <a:srgbClr val="FF0000"/>
                </a:solidFill>
              </a:rPr>
              <a:t> </a:t>
            </a:r>
            <a:r>
              <a:rPr lang="zh-CN" altLang="en-US" sz="2400" smtClean="0"/>
              <a:t>    ∴ 需分析所设计的电路是否能自启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smtClean="0"/>
              <a:t>将输入 </a:t>
            </a:r>
            <a:r>
              <a:rPr lang="en-US" altLang="zh-CN" sz="2400" smtClean="0"/>
              <a:t>X = 0 </a:t>
            </a:r>
            <a:r>
              <a:rPr lang="zh-CN" altLang="en-US" sz="2400" smtClean="0"/>
              <a:t>及           </a:t>
            </a:r>
            <a:r>
              <a:rPr lang="en-US" altLang="zh-CN" sz="2400" smtClean="0"/>
              <a:t>= </a:t>
            </a:r>
            <a:r>
              <a:rPr lang="en-US" altLang="zh-CN" sz="2400" smtClean="0">
                <a:solidFill>
                  <a:srgbClr val="FF0000"/>
                </a:solidFill>
              </a:rPr>
              <a:t>10</a:t>
            </a:r>
            <a:r>
              <a:rPr lang="en-US" altLang="zh-CN" sz="2400" smtClean="0"/>
              <a:t> </a:t>
            </a:r>
            <a:r>
              <a:rPr lang="zh-CN" altLang="en-US" sz="2400" smtClean="0"/>
              <a:t>代入到输出函数及状态函数，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     得 ：</a:t>
            </a:r>
            <a:r>
              <a:rPr lang="en-US" altLang="zh-CN" sz="2400" smtClean="0"/>
              <a:t>Y = 0 </a:t>
            </a:r>
            <a:r>
              <a:rPr lang="zh-CN" altLang="en-US" sz="2400" smtClean="0"/>
              <a:t>，            </a:t>
            </a:r>
            <a:r>
              <a:rPr lang="en-US" altLang="zh-CN" sz="2400" smtClean="0"/>
              <a:t>= </a:t>
            </a:r>
            <a:r>
              <a:rPr lang="en-US" altLang="zh-CN" sz="2400" smtClean="0">
                <a:solidFill>
                  <a:srgbClr val="0000FF"/>
                </a:solidFill>
              </a:rPr>
              <a:t>00</a:t>
            </a:r>
            <a:r>
              <a:rPr lang="en-US" altLang="zh-CN" sz="2400" smtClean="0"/>
              <a:t> </a:t>
            </a:r>
            <a:r>
              <a:rPr lang="zh-CN" altLang="en-US" sz="2400" smtClean="0"/>
              <a:t>。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smtClean="0"/>
              <a:t>将输入 </a:t>
            </a:r>
            <a:r>
              <a:rPr lang="en-US" altLang="zh-CN" sz="2400" smtClean="0"/>
              <a:t>X = 1 </a:t>
            </a:r>
            <a:r>
              <a:rPr lang="zh-CN" altLang="en-US" sz="2400" smtClean="0"/>
              <a:t>及           </a:t>
            </a:r>
            <a:r>
              <a:rPr lang="en-US" altLang="zh-CN" sz="2400" smtClean="0"/>
              <a:t>= </a:t>
            </a:r>
            <a:r>
              <a:rPr lang="en-US" altLang="zh-CN" sz="2400" smtClean="0">
                <a:solidFill>
                  <a:srgbClr val="FF0000"/>
                </a:solidFill>
              </a:rPr>
              <a:t>10</a:t>
            </a:r>
            <a:r>
              <a:rPr lang="en-US" altLang="zh-CN" sz="2400" smtClean="0"/>
              <a:t> </a:t>
            </a:r>
            <a:r>
              <a:rPr lang="zh-CN" altLang="en-US" sz="2400" smtClean="0"/>
              <a:t>代入到输出函数及状态函数，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     得： </a:t>
            </a:r>
            <a:r>
              <a:rPr lang="en-US" altLang="zh-CN" sz="2400" smtClean="0"/>
              <a:t>Y = 1 </a:t>
            </a:r>
            <a:r>
              <a:rPr lang="zh-CN" altLang="en-US" sz="2400" smtClean="0"/>
              <a:t>，              </a:t>
            </a:r>
            <a:r>
              <a:rPr lang="en-US" altLang="zh-CN" sz="2400" smtClean="0"/>
              <a:t>= </a:t>
            </a:r>
            <a:r>
              <a:rPr lang="en-US" altLang="zh-CN" sz="2400" smtClean="0">
                <a:solidFill>
                  <a:srgbClr val="0000FF"/>
                </a:solidFill>
              </a:rPr>
              <a:t>01</a:t>
            </a:r>
            <a:r>
              <a:rPr lang="zh-CN" altLang="en-US" sz="2400" smtClean="0"/>
              <a:t>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     包含了无效状态的状态图：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zh-CN" altLang="en-US" sz="2400" smtClean="0"/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  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显然，设计结果为能自启动电路。 </a:t>
            </a:r>
          </a:p>
        </p:txBody>
      </p:sp>
      <p:pic>
        <p:nvPicPr>
          <p:cNvPr id="166917" name="Picture 5" descr="Snap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78"/>
          <a:stretch>
            <a:fillRect/>
          </a:stretch>
        </p:blipFill>
        <p:spPr bwMode="auto">
          <a:xfrm>
            <a:off x="2840038" y="2387600"/>
            <a:ext cx="7921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8" name="Picture 6" descr="Snap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2924175"/>
            <a:ext cx="971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9" name="Picture 7" descr="Snap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922713"/>
            <a:ext cx="1063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20" name="Picture 9" descr="Snap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78"/>
          <a:stretch>
            <a:fillRect/>
          </a:stretch>
        </p:blipFill>
        <p:spPr bwMode="auto">
          <a:xfrm>
            <a:off x="2843213" y="3408363"/>
            <a:ext cx="7921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21" name="Picture 10" descr="3-8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933825"/>
            <a:ext cx="4752975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BFD8F93-1654-445E-9CC7-E03FE2A050ED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161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6793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3-9】</a:t>
            </a:r>
            <a:endParaRPr lang="zh-CN" altLang="en-US" sz="3200" smtClean="0">
              <a:solidFill>
                <a:schemeClr val="folHlink"/>
              </a:solidFill>
              <a:latin typeface="宋体" pitchFamily="2" charset="-122"/>
            </a:endParaRP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569325" cy="54006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）画逻辑图。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根据激励函数及输出函数，画出由</a:t>
            </a:r>
            <a:r>
              <a:rPr lang="en-US" altLang="zh-CN" smtClean="0"/>
              <a:t>2 </a:t>
            </a:r>
            <a:r>
              <a:rPr lang="zh-CN" altLang="en-US" smtClean="0"/>
              <a:t>个 </a:t>
            </a:r>
            <a:r>
              <a:rPr lang="en-US" altLang="zh-CN" smtClean="0"/>
              <a:t>D </a:t>
            </a:r>
            <a:r>
              <a:rPr lang="zh-CN" altLang="en-US" smtClean="0"/>
              <a:t>触发器及若干门电路构成的同步时序逻辑电路图 ：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mtClean="0"/>
              <a:t>   比较前后两次的设计：后一种方案的设计结果电路成本更低（构建电路所需的门个数更少些）。</a:t>
            </a:r>
          </a:p>
        </p:txBody>
      </p:sp>
      <p:pic>
        <p:nvPicPr>
          <p:cNvPr id="167941" name="Picture 6" descr="3-8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852738"/>
            <a:ext cx="72009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127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87675" y="1773238"/>
            <a:ext cx="1081088" cy="935037"/>
          </a:xfrm>
          <a:prstGeom prst="actionButtonHelp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8" name="AutoShape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140200" y="1700213"/>
            <a:ext cx="2305050" cy="1079500"/>
          </a:xfrm>
          <a:prstGeom prst="flowChartProcess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Mealy</a:t>
            </a:r>
            <a:r>
              <a:rPr lang="zh-CN" altLang="en-US">
                <a:solidFill>
                  <a:srgbClr val="FF0000"/>
                </a:solidFill>
              </a:rPr>
              <a:t>型 </a:t>
            </a:r>
            <a:r>
              <a:rPr lang="en-US" altLang="zh-CN">
                <a:solidFill>
                  <a:srgbClr val="FF0000"/>
                </a:solidFill>
              </a:rPr>
              <a:t>?</a:t>
            </a:r>
          </a:p>
          <a:p>
            <a:r>
              <a:rPr lang="en-US" altLang="zh-CN">
                <a:solidFill>
                  <a:srgbClr val="FF0000"/>
                </a:solidFill>
              </a:rPr>
              <a:t>Moore</a:t>
            </a:r>
            <a:r>
              <a:rPr lang="zh-CN" altLang="en-US">
                <a:solidFill>
                  <a:srgbClr val="FF0000"/>
                </a:solidFill>
              </a:rPr>
              <a:t>型 </a:t>
            </a:r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61129" name="AutoShape 9"/>
          <p:cNvSpPr>
            <a:spLocks noChangeArrowheads="1"/>
          </p:cNvSpPr>
          <p:nvPr/>
        </p:nvSpPr>
        <p:spPr bwMode="auto">
          <a:xfrm>
            <a:off x="323850" y="2924175"/>
            <a:ext cx="8497888" cy="3313113"/>
          </a:xfrm>
          <a:prstGeom prst="flowChartProcess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r>
              <a:rPr lang="en-US" altLang="zh-CN"/>
              <a:t>Mealy</a:t>
            </a:r>
            <a:r>
              <a:rPr lang="zh-CN" altLang="en-US"/>
              <a:t>型时序电路的缺点：</a:t>
            </a:r>
          </a:p>
          <a:p>
            <a:pPr algn="l"/>
            <a:r>
              <a:rPr lang="zh-CN" altLang="en-US"/>
              <a:t>∵ 输入信号可能在一个时钟周期内的任意时刻变化</a:t>
            </a:r>
          </a:p>
          <a:p>
            <a:pPr algn="l"/>
            <a:r>
              <a:rPr lang="zh-CN" altLang="en-US"/>
              <a:t>∴ 产生问题：</a:t>
            </a:r>
          </a:p>
          <a:p>
            <a:pPr algn="l"/>
            <a:r>
              <a:rPr lang="en-US" altLang="zh-CN"/>
              <a:t>1</a:t>
            </a:r>
            <a:r>
              <a:rPr lang="zh-CN" altLang="en-US"/>
              <a:t>、输出可能在非时钟边沿产生；</a:t>
            </a:r>
          </a:p>
          <a:p>
            <a:pPr algn="l"/>
            <a:r>
              <a:rPr lang="en-US" altLang="zh-CN"/>
              <a:t>2</a:t>
            </a:r>
            <a:r>
              <a:rPr lang="zh-CN" altLang="en-US"/>
              <a:t>、输入的噪声</a:t>
            </a:r>
            <a:r>
              <a:rPr lang="en-US" altLang="zh-CN"/>
              <a:t>(</a:t>
            </a:r>
            <a:r>
              <a:rPr lang="zh-CN" altLang="en-US"/>
              <a:t>干扰信号</a:t>
            </a:r>
            <a:r>
              <a:rPr lang="en-US" altLang="zh-CN"/>
              <a:t>)</a:t>
            </a:r>
            <a:r>
              <a:rPr lang="zh-CN" altLang="en-US"/>
              <a:t>也会影响时序电路的输出。 </a:t>
            </a:r>
          </a:p>
        </p:txBody>
      </p:sp>
      <p:sp>
        <p:nvSpPr>
          <p:cNvPr id="261130" name="AutoShap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16688" y="1773238"/>
            <a:ext cx="792162" cy="9366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7" grpId="0" animBg="1"/>
      <p:bldP spid="261128" grpId="0" animBg="1"/>
      <p:bldP spid="261129" grpId="0" animBg="1"/>
      <p:bldP spid="261130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32F651B7-0A76-4A7D-912D-CF3DCD3350B6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162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6896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3-9】</a:t>
            </a:r>
            <a:endParaRPr lang="zh-CN" altLang="en-US" sz="3200" smtClean="0">
              <a:solidFill>
                <a:schemeClr val="folHlink"/>
              </a:solidFill>
              <a:latin typeface="宋体" pitchFamily="2" charset="-122"/>
            </a:endParaRP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569325" cy="16557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mtClean="0"/>
              <a:t>时序图</a:t>
            </a:r>
            <a:r>
              <a:rPr lang="en-US" altLang="zh-CN" smtClean="0"/>
              <a:t>: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Q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Q</a:t>
            </a:r>
            <a:r>
              <a:rPr lang="en-US" altLang="zh-CN" baseline="-25000" smtClean="0"/>
              <a:t>0 </a:t>
            </a:r>
            <a:r>
              <a:rPr lang="zh-CN" altLang="en-US" smtClean="0"/>
              <a:t>的状态为 </a:t>
            </a:r>
            <a:r>
              <a:rPr lang="en-US" altLang="zh-CN" smtClean="0">
                <a:solidFill>
                  <a:srgbClr val="FF0000"/>
                </a:solidFill>
              </a:rPr>
              <a:t>11</a:t>
            </a:r>
            <a:r>
              <a:rPr lang="en-US" altLang="zh-CN" smtClean="0"/>
              <a:t> </a:t>
            </a:r>
            <a:r>
              <a:rPr lang="zh-CN" altLang="en-US" smtClean="0"/>
              <a:t>时，输出信号随输入信号变化。 </a:t>
            </a:r>
          </a:p>
        </p:txBody>
      </p:sp>
      <p:pic>
        <p:nvPicPr>
          <p:cNvPr id="168965" name="Picture 6" descr="3-8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08275"/>
            <a:ext cx="856932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151" name="AutoShape 7"/>
          <p:cNvSpPr>
            <a:spLocks noChangeArrowheads="1"/>
          </p:cNvSpPr>
          <p:nvPr/>
        </p:nvSpPr>
        <p:spPr bwMode="auto">
          <a:xfrm>
            <a:off x="4500563" y="3284538"/>
            <a:ext cx="1008062" cy="3095625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152" name="AutoShape 8"/>
          <p:cNvSpPr>
            <a:spLocks noChangeArrowheads="1"/>
          </p:cNvSpPr>
          <p:nvPr/>
        </p:nvSpPr>
        <p:spPr bwMode="auto">
          <a:xfrm>
            <a:off x="6877050" y="3284538"/>
            <a:ext cx="1727200" cy="3095625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1" grpId="0" animBg="1"/>
      <p:bldP spid="262152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D4A2828C-F06D-4235-BF3C-E7EC3CB6D278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163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6998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33375"/>
            <a:ext cx="8424863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3-10】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将上例改为 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Moore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型时序电路。</a:t>
            </a:r>
            <a:r>
              <a:rPr lang="zh-CN" altLang="en-US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264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569325" cy="48244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解：</a:t>
            </a:r>
          </a:p>
          <a:p>
            <a:pPr>
              <a:buFontTx/>
              <a:buNone/>
            </a:pPr>
            <a:r>
              <a:rPr lang="zh-CN" altLang="en-US" smtClean="0"/>
              <a:t>    ∵  </a:t>
            </a:r>
            <a:r>
              <a:rPr lang="en-US" altLang="zh-CN" smtClean="0"/>
              <a:t>Moore</a:t>
            </a:r>
            <a:r>
              <a:rPr lang="zh-CN" altLang="en-US" smtClean="0"/>
              <a:t>型时序电路的特点：将输入与输出信号隔离开来，使输入对输出的影响在下一个时钟周期才反映出来</a:t>
            </a:r>
          </a:p>
          <a:p>
            <a:pPr>
              <a:buFontTx/>
              <a:buNone/>
            </a:pPr>
            <a:r>
              <a:rPr lang="zh-CN" altLang="en-US" smtClean="0"/>
              <a:t>   ∴  解决此问题可以采用两种方法：</a:t>
            </a:r>
          </a:p>
          <a:p>
            <a:pPr lvl="1"/>
            <a:r>
              <a:rPr lang="zh-CN" altLang="en-US" smtClean="0"/>
              <a:t>方法一：增加时序电路的状态数 </a:t>
            </a:r>
          </a:p>
          <a:p>
            <a:pPr lvl="1"/>
            <a:r>
              <a:rPr lang="zh-CN" altLang="en-US" smtClean="0"/>
              <a:t>方法二：</a:t>
            </a:r>
            <a:r>
              <a:rPr lang="en-US" altLang="zh-CN" smtClean="0"/>
              <a:t>Mealy </a:t>
            </a:r>
            <a:r>
              <a:rPr lang="zh-CN" altLang="en-US" smtClean="0"/>
              <a:t>型时序电路输出端加寄存器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/>
              <a:t>                 (</a:t>
            </a:r>
            <a:r>
              <a:rPr lang="zh-CN" altLang="en-US" smtClean="0"/>
              <a:t>触发器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63DEDE6-ECC4-4019-A1F8-D9FB2A96B9A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164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7101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8713788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3-10】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方法一：增加时序电路的状态数。</a:t>
            </a:r>
          </a:p>
        </p:txBody>
      </p:sp>
      <p:sp>
        <p:nvSpPr>
          <p:cNvPr id="263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25538"/>
            <a:ext cx="8280400" cy="5472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）将上例的 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en-US" altLang="zh-CN" smtClean="0"/>
              <a:t> </a:t>
            </a:r>
            <a:r>
              <a:rPr lang="zh-CN" altLang="en-US" smtClean="0"/>
              <a:t>个状态数增加为 </a:t>
            </a:r>
            <a:r>
              <a:rPr lang="en-US" altLang="zh-CN" smtClean="0">
                <a:solidFill>
                  <a:srgbClr val="FF0000"/>
                </a:solidFill>
              </a:rPr>
              <a:t>4 </a:t>
            </a:r>
            <a:r>
              <a:rPr lang="zh-CN" altLang="en-US" smtClean="0"/>
              <a:t>个状态数。</a:t>
            </a:r>
          </a:p>
          <a:p>
            <a:pPr>
              <a:buFontTx/>
              <a:buNone/>
            </a:pPr>
            <a:endParaRPr lang="zh-CN" altLang="en-US" smtClean="0"/>
          </a:p>
          <a:p>
            <a:pPr>
              <a:buFontTx/>
              <a:buNone/>
            </a:pPr>
            <a:endParaRPr lang="zh-CN" altLang="en-US" smtClean="0"/>
          </a:p>
          <a:p>
            <a:pPr>
              <a:buFontTx/>
              <a:buNone/>
            </a:pPr>
            <a:endParaRPr lang="zh-CN" altLang="en-US" smtClean="0"/>
          </a:p>
          <a:p>
            <a:pPr>
              <a:buFontTx/>
              <a:buNone/>
            </a:pPr>
            <a:endParaRPr lang="zh-CN" altLang="en-US" smtClean="0"/>
          </a:p>
          <a:p>
            <a:pPr>
              <a:buFontTx/>
              <a:buNone/>
            </a:pPr>
            <a:endParaRPr lang="zh-CN" altLang="en-US" sz="1800" smtClean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/>
              <a:t>连续输入 </a:t>
            </a:r>
            <a:r>
              <a:rPr lang="en-US" altLang="zh-CN" smtClean="0"/>
              <a:t>3 </a:t>
            </a:r>
            <a:r>
              <a:rPr lang="zh-CN" altLang="en-US" smtClean="0"/>
              <a:t>个 </a:t>
            </a:r>
            <a:r>
              <a:rPr lang="en-US" altLang="zh-CN" smtClean="0"/>
              <a:t>1 </a:t>
            </a:r>
            <a:r>
              <a:rPr lang="zh-CN" altLang="en-US" smtClean="0"/>
              <a:t>信号后 → 状态变成 </a:t>
            </a:r>
            <a:r>
              <a:rPr lang="en-US" altLang="zh-CN" smtClean="0"/>
              <a:t>10 </a:t>
            </a:r>
            <a:r>
              <a:rPr lang="zh-CN" altLang="en-US" smtClean="0"/>
              <a:t>，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/>
              <a:t>状态为 </a:t>
            </a:r>
            <a:r>
              <a:rPr lang="en-US" altLang="zh-CN" smtClean="0"/>
              <a:t>10 </a:t>
            </a:r>
            <a:r>
              <a:rPr lang="zh-CN" altLang="en-US" smtClean="0"/>
              <a:t>→ 输出 </a:t>
            </a:r>
            <a:r>
              <a:rPr lang="en-US" altLang="zh-CN" smtClean="0"/>
              <a:t>1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mtClean="0"/>
              <a:t>∴  输出与输入之间就没有直接的关系。 </a:t>
            </a:r>
          </a:p>
        </p:txBody>
      </p:sp>
      <p:pic>
        <p:nvPicPr>
          <p:cNvPr id="263176" name="Picture 8" descr="3-8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4319588" cy="15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177" name="Picture 9" descr="3-8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852738"/>
            <a:ext cx="583247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9" name="AutoShape 11"/>
          <p:cNvSpPr>
            <a:spLocks noChangeArrowheads="1"/>
          </p:cNvSpPr>
          <p:nvPr/>
        </p:nvSpPr>
        <p:spPr bwMode="auto">
          <a:xfrm rot="5400000">
            <a:off x="1439069" y="3464719"/>
            <a:ext cx="1296987" cy="13684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5881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063" y="0"/>
                </a:moveTo>
                <a:lnTo>
                  <a:pt x="10526" y="7200"/>
                </a:lnTo>
                <a:lnTo>
                  <a:pt x="13612" y="7200"/>
                </a:lnTo>
                <a:lnTo>
                  <a:pt x="13612" y="15881"/>
                </a:lnTo>
                <a:lnTo>
                  <a:pt x="0" y="15881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6063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3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3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3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9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420E0B78-C747-4EB0-B17E-022ADCE675E2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165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pic>
        <p:nvPicPr>
          <p:cNvPr id="172035" name="Picture 10" descr="3-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597693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6" name="Picture 8" descr="Snap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700213"/>
            <a:ext cx="5686425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7" name="AutoShape 11"/>
          <p:cNvSpPr>
            <a:spLocks noChangeArrowheads="1"/>
          </p:cNvSpPr>
          <p:nvPr/>
        </p:nvSpPr>
        <p:spPr bwMode="auto">
          <a:xfrm rot="5400000">
            <a:off x="935832" y="2888456"/>
            <a:ext cx="1296988" cy="13684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5881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063" y="0"/>
                </a:moveTo>
                <a:lnTo>
                  <a:pt x="10526" y="7200"/>
                </a:lnTo>
                <a:lnTo>
                  <a:pt x="13612" y="7200"/>
                </a:lnTo>
                <a:lnTo>
                  <a:pt x="13612" y="15881"/>
                </a:lnTo>
                <a:lnTo>
                  <a:pt x="0" y="15881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6063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2C66D655-03F5-48D9-A43F-B48320492631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166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713787" cy="48244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）选择触发器类型，求出电路的状态函数、输出函数及激励函数 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利用卡诺图化简，可写出电路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的输出函数及状态函数：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zh-CN" altLang="en-US" smtClean="0"/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若选用下降沿触发的 </a:t>
            </a:r>
            <a:r>
              <a:rPr lang="en-US" altLang="zh-CN" smtClean="0"/>
              <a:t>D </a:t>
            </a:r>
            <a:r>
              <a:rPr lang="zh-CN" altLang="en-US" smtClean="0"/>
              <a:t>触发器，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由</a:t>
            </a:r>
            <a:r>
              <a:rPr lang="en-US" altLang="zh-CN" smtClean="0"/>
              <a:t>D</a:t>
            </a:r>
            <a:r>
              <a:rPr lang="zh-CN" altLang="en-US" smtClean="0"/>
              <a:t>触发器的特性函数 ：              </a:t>
            </a:r>
            <a:r>
              <a:rPr lang="en-US" altLang="zh-CN" smtClean="0"/>
              <a:t>(Clk</a:t>
            </a:r>
            <a:r>
              <a:rPr lang="zh-CN" altLang="en-US" smtClean="0"/>
              <a:t>下降沿有效</a:t>
            </a:r>
            <a:r>
              <a:rPr lang="en-US" altLang="zh-CN" smtClean="0"/>
              <a:t>) </a:t>
            </a:r>
            <a:endParaRPr lang="zh-CN" altLang="en-US" smtClean="0"/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可得到触发器的激励函数：</a:t>
            </a:r>
          </a:p>
        </p:txBody>
      </p:sp>
      <p:pic>
        <p:nvPicPr>
          <p:cNvPr id="173060" name="Picture 4" descr="Snap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16488"/>
            <a:ext cx="12969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1" name="Rectangle 2" descr="Large confetti"/>
          <p:cNvSpPr>
            <a:spLocks noChangeArrowheads="1"/>
          </p:cNvSpPr>
          <p:nvPr/>
        </p:nvSpPr>
        <p:spPr bwMode="auto">
          <a:xfrm>
            <a:off x="684213" y="333375"/>
            <a:ext cx="746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320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>
                <a:solidFill>
                  <a:schemeClr val="folHlink"/>
                </a:solidFill>
                <a:latin typeface="宋体" pitchFamily="2" charset="-122"/>
              </a:rPr>
              <a:t>3-10】</a:t>
            </a:r>
            <a:r>
              <a:rPr lang="zh-CN" altLang="en-US" sz="3200">
                <a:solidFill>
                  <a:schemeClr val="folHlink"/>
                </a:solidFill>
                <a:latin typeface="宋体" pitchFamily="2" charset="-122"/>
              </a:rPr>
              <a:t>方法一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3063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3064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3065" name="Object 10"/>
          <p:cNvGraphicFramePr>
            <a:graphicFrameLocks noChangeAspect="1"/>
          </p:cNvGraphicFramePr>
          <p:nvPr/>
        </p:nvGraphicFramePr>
        <p:xfrm>
          <a:off x="4500563" y="2924175"/>
          <a:ext cx="41751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9" name="公式" r:id="rId4" imgW="2120900" imgH="736600" progId="Equation.3">
                  <p:embed/>
                </p:oleObj>
              </mc:Choice>
              <mc:Fallback>
                <p:oleObj name="公式" r:id="rId4" imgW="2120900" imgH="736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924175"/>
                        <a:ext cx="4175125" cy="1352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6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3067" name="Object 13"/>
          <p:cNvGraphicFramePr>
            <a:graphicFrameLocks noChangeAspect="1"/>
          </p:cNvGraphicFramePr>
          <p:nvPr/>
        </p:nvGraphicFramePr>
        <p:xfrm>
          <a:off x="4932363" y="5516563"/>
          <a:ext cx="23764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0" name="公式" r:id="rId6" imgW="1117115" imgH="482391" progId="Equation.3">
                  <p:embed/>
                </p:oleObj>
              </mc:Choice>
              <mc:Fallback>
                <p:oleObj name="公式" r:id="rId6" imgW="1117115" imgH="4823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516563"/>
                        <a:ext cx="2376487" cy="1009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8" name="Rectangle 15"/>
          <p:cNvSpPr>
            <a:spLocks noChangeArrowheads="1"/>
          </p:cNvSpPr>
          <p:nvPr/>
        </p:nvSpPr>
        <p:spPr bwMode="auto">
          <a:xfrm>
            <a:off x="0" y="3643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F1BC8D9-B66D-4621-A716-CCF59C8715A6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167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8913"/>
            <a:ext cx="8893175" cy="482441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）由于不存在无效状态，故电路能自启动。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）逻辑图：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zh-CN" altLang="en-US" smtClean="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zh-CN" altLang="en-US" smtClean="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zh-CN" altLang="en-US" smtClean="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zh-CN" altLang="en-US" smtClean="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）时序图：</a:t>
            </a:r>
          </a:p>
        </p:txBody>
      </p:sp>
      <p:sp>
        <p:nvSpPr>
          <p:cNvPr id="174084" name="Rectangle 6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085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086" name="Rectangle 8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087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088" name="Rectangle 12"/>
          <p:cNvSpPr>
            <a:spLocks noChangeArrowheads="1"/>
          </p:cNvSpPr>
          <p:nvPr/>
        </p:nvSpPr>
        <p:spPr bwMode="auto">
          <a:xfrm>
            <a:off x="0" y="364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74089" name="Picture 13" descr="3-8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08050"/>
            <a:ext cx="77057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90" name="Picture 14" descr="3-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365625"/>
            <a:ext cx="7561262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280" name="AutoShape 1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23850" y="2852738"/>
            <a:ext cx="1081088" cy="935037"/>
          </a:xfrm>
          <a:prstGeom prst="actionButtonHelp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81" name="AutoShape 17"/>
          <p:cNvSpPr>
            <a:spLocks noChangeArrowheads="1"/>
          </p:cNvSpPr>
          <p:nvPr/>
        </p:nvSpPr>
        <p:spPr bwMode="auto">
          <a:xfrm>
            <a:off x="1403350" y="3068638"/>
            <a:ext cx="2519363" cy="574675"/>
          </a:xfrm>
          <a:prstGeom prst="flowChartProcess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Y</a:t>
            </a:r>
            <a:r>
              <a:rPr lang="zh-CN" altLang="en-US">
                <a:solidFill>
                  <a:srgbClr val="FF0000"/>
                </a:solidFill>
              </a:rPr>
              <a:t>与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zh-CN" altLang="en-US">
                <a:solidFill>
                  <a:srgbClr val="FF0000"/>
                </a:solidFill>
              </a:rPr>
              <a:t>的关系 </a:t>
            </a:r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4093" name="Rectangle 2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094" name="Rectangle 22"/>
          <p:cNvSpPr>
            <a:spLocks noChangeArrowheads="1"/>
          </p:cNvSpPr>
          <p:nvPr/>
        </p:nvSpPr>
        <p:spPr bwMode="auto">
          <a:xfrm>
            <a:off x="0" y="3789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095" name="Rectangle 2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7287" name="Object 23"/>
          <p:cNvGraphicFramePr>
            <a:graphicFrameLocks noChangeAspect="1"/>
          </p:cNvGraphicFramePr>
          <p:nvPr/>
        </p:nvGraphicFramePr>
        <p:xfrm>
          <a:off x="3995738" y="3068638"/>
          <a:ext cx="23764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2" name="公式" r:id="rId5" imgW="1124584" imgH="475785" progId="Equation.3">
                  <p:embed/>
                </p:oleObj>
              </mc:Choice>
              <mc:Fallback>
                <p:oleObj name="公式" r:id="rId5" imgW="1124584" imgH="47578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068638"/>
                        <a:ext cx="2376487" cy="61595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80" grpId="0" animBg="1"/>
      <p:bldP spid="267281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72BA2DF1-F32D-4799-8B13-FF7740B15D18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168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7510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713788" cy="122396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【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3-10】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方法二： </a:t>
            </a:r>
            <a:b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</a:br>
            <a:r>
              <a:rPr lang="zh-CN" altLang="en-US" sz="2800" smtClean="0">
                <a:solidFill>
                  <a:schemeClr val="folHlink"/>
                </a:solidFill>
                <a:latin typeface="宋体" pitchFamily="2" charset="-122"/>
              </a:rPr>
              <a:t>   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Mealy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型时序电路输出端加寄存器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(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触发器</a:t>
            </a:r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)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。</a:t>
            </a:r>
            <a:r>
              <a:rPr lang="zh-CN" altLang="en-US" smtClean="0">
                <a:solidFill>
                  <a:schemeClr val="folHlink"/>
                </a:solidFill>
              </a:rPr>
              <a:t> </a:t>
            </a:r>
          </a:p>
        </p:txBody>
      </p:sp>
      <p:pic>
        <p:nvPicPr>
          <p:cNvPr id="268296" name="Picture 8" descr="3-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44675"/>
            <a:ext cx="640873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297" name="Picture 9" descr="3-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221163"/>
            <a:ext cx="81153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8298" name="AutoShape 10"/>
          <p:cNvSpPr>
            <a:spLocks noChangeArrowheads="1"/>
          </p:cNvSpPr>
          <p:nvPr/>
        </p:nvSpPr>
        <p:spPr bwMode="auto">
          <a:xfrm rot="5400000">
            <a:off x="6912769" y="2529681"/>
            <a:ext cx="1511300" cy="1582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9" name="Oval 11"/>
          <p:cNvSpPr>
            <a:spLocks noChangeArrowheads="1"/>
          </p:cNvSpPr>
          <p:nvPr/>
        </p:nvSpPr>
        <p:spPr bwMode="auto">
          <a:xfrm>
            <a:off x="7164388" y="4292600"/>
            <a:ext cx="1511300" cy="223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00" name="AutoShape 12"/>
          <p:cNvSpPr>
            <a:spLocks noChangeArrowheads="1"/>
          </p:cNvSpPr>
          <p:nvPr/>
        </p:nvSpPr>
        <p:spPr bwMode="auto">
          <a:xfrm>
            <a:off x="179388" y="2565400"/>
            <a:ext cx="1439862" cy="574675"/>
          </a:xfrm>
          <a:prstGeom prst="flowChartProcess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Mealy</a:t>
            </a:r>
            <a:r>
              <a:rPr lang="zh-CN" altLang="en-US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268301" name="AutoShape 13"/>
          <p:cNvSpPr>
            <a:spLocks noChangeArrowheads="1"/>
          </p:cNvSpPr>
          <p:nvPr/>
        </p:nvSpPr>
        <p:spPr bwMode="auto">
          <a:xfrm>
            <a:off x="152400" y="5013325"/>
            <a:ext cx="1439863" cy="574675"/>
          </a:xfrm>
          <a:prstGeom prst="flowChartProcess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Moore</a:t>
            </a:r>
            <a:r>
              <a:rPr lang="zh-CN" altLang="en-US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268302" name="AutoShape 14"/>
          <p:cNvSpPr>
            <a:spLocks noChangeArrowheads="1"/>
          </p:cNvSpPr>
          <p:nvPr/>
        </p:nvSpPr>
        <p:spPr bwMode="auto">
          <a:xfrm>
            <a:off x="179388" y="2565400"/>
            <a:ext cx="7345362" cy="1368425"/>
          </a:xfrm>
          <a:prstGeom prst="flowChartProcess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/>
              <a:t>输出端增加一</a:t>
            </a:r>
            <a:r>
              <a:rPr lang="en-US" altLang="zh-CN"/>
              <a:t>D</a:t>
            </a:r>
            <a:r>
              <a:rPr lang="zh-CN" altLang="en-US"/>
              <a:t>触发器，将输出与输入隔离，</a:t>
            </a:r>
          </a:p>
          <a:p>
            <a:r>
              <a:rPr lang="zh-CN" altLang="en-US"/>
              <a:t>则输出信号仅在时钟边沿到来时才发生变化。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8" grpId="0" animBg="1"/>
      <p:bldP spid="268299" grpId="0" animBg="1"/>
      <p:bldP spid="268300" grpId="0" animBg="1"/>
      <p:bldP spid="268301" grpId="0" animBg="1"/>
      <p:bldP spid="26830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982163E3-73E8-4EC7-A772-4D2FAF29D463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169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12875"/>
            <a:ext cx="5329237" cy="72072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时序图：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0" y="364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7" name="Rectangle 13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8" name="Rectangle 14"/>
          <p:cNvSpPr>
            <a:spLocks noChangeArrowheads="1"/>
          </p:cNvSpPr>
          <p:nvPr/>
        </p:nvSpPr>
        <p:spPr bwMode="auto">
          <a:xfrm>
            <a:off x="0" y="3789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76139" name="Picture 18" descr="3-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708275"/>
            <a:ext cx="78486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40" name="AutoShape 1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2450" y="188913"/>
            <a:ext cx="720725" cy="647700"/>
          </a:xfrm>
          <a:prstGeom prst="actionButtonHome">
            <a:avLst/>
          </a:prstGeom>
          <a:solidFill>
            <a:srgbClr val="FF99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97369B55-0075-4B0F-B955-0F7BA80AF9A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945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4392612" cy="6302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C3300"/>
                </a:solidFill>
              </a:rPr>
              <a:t>3.2 </a:t>
            </a:r>
            <a:r>
              <a:rPr lang="zh-CN" altLang="en-US" smtClean="0">
                <a:solidFill>
                  <a:srgbClr val="CC3300"/>
                </a:solidFill>
              </a:rPr>
              <a:t>锁存器及触发器 </a:t>
            </a: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539750" y="1219200"/>
            <a:ext cx="820896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共同点：具有存储功能的</a:t>
            </a:r>
            <a:r>
              <a:rPr lang="zh-CN" altLang="en-US">
                <a:solidFill>
                  <a:srgbClr val="FF9900"/>
                </a:solidFill>
                <a:latin typeface="Arial" charset="0"/>
              </a:rPr>
              <a:t> </a:t>
            </a:r>
            <a:r>
              <a:rPr lang="zh-CN" altLang="en-US" u="sng">
                <a:solidFill>
                  <a:srgbClr val="CC3300"/>
                </a:solidFill>
                <a:latin typeface="Arial" charset="0"/>
              </a:rPr>
              <a:t>双稳态 </a:t>
            </a:r>
            <a:r>
              <a:rPr lang="zh-CN" altLang="en-US">
                <a:latin typeface="Arial" charset="0"/>
              </a:rPr>
              <a:t>元器件</a:t>
            </a:r>
          </a:p>
          <a:p>
            <a:pPr marL="342900" indent="-342900" algn="l" fontAlgn="t"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不同点：</a:t>
            </a:r>
            <a:endParaRPr lang="zh-CN" altLang="en-US" sz="2400">
              <a:solidFill>
                <a:srgbClr val="FF9900"/>
              </a:solidFill>
              <a:latin typeface="Arial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锁存器是电平敏感的存储元件</a:t>
            </a:r>
            <a:endParaRPr lang="zh-CN" altLang="en-US" sz="2400">
              <a:latin typeface="Arial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触发器是边沿触发的存储元件</a:t>
            </a:r>
            <a:endParaRPr lang="zh-CN" altLang="en-US" sz="2400">
              <a:latin typeface="Arial" charset="0"/>
            </a:endParaRPr>
          </a:p>
          <a:p>
            <a:pPr marL="342900" indent="-342900" algn="l"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锁存器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>
                <a:latin typeface="Arial" charset="0"/>
              </a:rPr>
              <a:t>基本</a:t>
            </a:r>
            <a:r>
              <a:rPr lang="en-US" altLang="zh-CN">
                <a:latin typeface="Arial" charset="0"/>
              </a:rPr>
              <a:t>RS</a:t>
            </a:r>
            <a:r>
              <a:rPr lang="zh-CN" altLang="en-US">
                <a:latin typeface="Arial" charset="0"/>
              </a:rPr>
              <a:t>锁存器，</a:t>
            </a:r>
            <a:r>
              <a:rPr lang="en-US" altLang="zh-CN">
                <a:latin typeface="Arial" charset="0"/>
              </a:rPr>
              <a:t>D</a:t>
            </a:r>
            <a:r>
              <a:rPr lang="zh-CN" altLang="en-US">
                <a:latin typeface="Arial" charset="0"/>
              </a:rPr>
              <a:t>锁存器 ，门控</a:t>
            </a:r>
            <a:r>
              <a:rPr lang="en-US" altLang="zh-CN">
                <a:latin typeface="Arial" charset="0"/>
              </a:rPr>
              <a:t>D</a:t>
            </a:r>
            <a:r>
              <a:rPr lang="zh-CN" altLang="en-US">
                <a:latin typeface="Arial" charset="0"/>
              </a:rPr>
              <a:t>锁存器</a:t>
            </a:r>
            <a:endParaRPr lang="zh-CN" altLang="en-US" sz="2400" b="0">
              <a:solidFill>
                <a:schemeClr val="hlink"/>
              </a:solidFill>
              <a:latin typeface="Arial" charset="0"/>
            </a:endParaRPr>
          </a:p>
          <a:p>
            <a:pPr marL="342900" indent="-342900" algn="l"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触发器 </a:t>
            </a:r>
            <a:endParaRPr lang="zh-CN" altLang="en-US">
              <a:latin typeface="宋体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>
                <a:latin typeface="Arial" charset="0"/>
              </a:rPr>
              <a:t>D</a:t>
            </a:r>
            <a:r>
              <a:rPr lang="zh-CN" altLang="en-US">
                <a:latin typeface="Arial" charset="0"/>
              </a:rPr>
              <a:t>触发器</a:t>
            </a:r>
            <a:r>
              <a:rPr lang="zh-CN" altLang="en-US" b="0">
                <a:latin typeface="Arial" charset="0"/>
              </a:rPr>
              <a:t> ，</a:t>
            </a:r>
            <a:r>
              <a:rPr lang="en-US" altLang="zh-CN">
                <a:latin typeface="Arial" charset="0"/>
              </a:rPr>
              <a:t>JK</a:t>
            </a:r>
            <a:r>
              <a:rPr lang="zh-CN" altLang="en-US">
                <a:latin typeface="Arial" charset="0"/>
              </a:rPr>
              <a:t>触发器， </a:t>
            </a:r>
            <a:r>
              <a:rPr lang="en-US" altLang="zh-CN">
                <a:latin typeface="Arial" charset="0"/>
              </a:rPr>
              <a:t>RS</a:t>
            </a:r>
            <a:r>
              <a:rPr lang="zh-CN" altLang="en-US">
                <a:latin typeface="Arial" charset="0"/>
              </a:rPr>
              <a:t>触发器 ，</a:t>
            </a:r>
            <a:r>
              <a:rPr lang="en-US" altLang="zh-CN">
                <a:latin typeface="Arial" charset="0"/>
              </a:rPr>
              <a:t>T</a:t>
            </a:r>
            <a:r>
              <a:rPr lang="zh-CN" altLang="en-US">
                <a:latin typeface="Arial" charset="0"/>
              </a:rPr>
              <a:t>触发器 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>
                <a:latin typeface="Arial" charset="0"/>
              </a:rPr>
              <a:t>带置位、清零端的触发器 ，触发器集成电路</a:t>
            </a:r>
            <a:r>
              <a:rPr lang="zh-CN" altLang="en-US" b="0">
                <a:latin typeface="Arial" charset="0"/>
              </a:rPr>
              <a:t> 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2700338" y="1700213"/>
            <a:ext cx="59753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CC3300"/>
                </a:solidFill>
              </a:rPr>
              <a:t>存储状态 </a:t>
            </a:r>
            <a:r>
              <a:rPr lang="en-US" altLang="zh-CN">
                <a:solidFill>
                  <a:srgbClr val="CC3300"/>
                </a:solidFill>
              </a:rPr>
              <a:t>0 </a:t>
            </a:r>
            <a:r>
              <a:rPr lang="zh-CN" altLang="en-US">
                <a:solidFill>
                  <a:srgbClr val="CC3300"/>
                </a:solidFill>
              </a:rPr>
              <a:t>态和 </a:t>
            </a:r>
            <a:r>
              <a:rPr lang="en-US" altLang="zh-CN">
                <a:solidFill>
                  <a:srgbClr val="CC3300"/>
                </a:solidFill>
              </a:rPr>
              <a:t>1 </a:t>
            </a:r>
            <a:r>
              <a:rPr lang="zh-CN" altLang="en-US">
                <a:solidFill>
                  <a:srgbClr val="CC3300"/>
                </a:solidFill>
              </a:rPr>
              <a:t>态均为稳定的状态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77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7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77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77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7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6466528-EAA0-48B5-ADDC-D155E21BA688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170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7715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04813"/>
            <a:ext cx="7991475" cy="63023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folHlink"/>
                </a:solidFill>
                <a:latin typeface="宋体" pitchFamily="2" charset="-122"/>
              </a:rPr>
              <a:t>3.6 </a:t>
            </a:r>
            <a:r>
              <a:rPr lang="zh-CN" altLang="en-US" smtClean="0">
                <a:solidFill>
                  <a:schemeClr val="folHlink"/>
                </a:solidFill>
                <a:latin typeface="宋体" pitchFamily="2" charset="-122"/>
              </a:rPr>
              <a:t>时序逻辑电路时序分析的基本概念</a:t>
            </a:r>
          </a:p>
        </p:txBody>
      </p:sp>
      <p:sp>
        <p:nvSpPr>
          <p:cNvPr id="177156" name="Rectangle 3"/>
          <p:cNvSpPr>
            <a:spLocks noChangeArrowheads="1"/>
          </p:cNvSpPr>
          <p:nvPr/>
        </p:nvSpPr>
        <p:spPr bwMode="auto">
          <a:xfrm>
            <a:off x="755650" y="1628775"/>
            <a:ext cx="755967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．时钟信号</a:t>
            </a:r>
          </a:p>
          <a:p>
            <a:pPr marL="533400" indent="-5334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．建立时间、保持时间和最大传播延迟时间</a:t>
            </a:r>
          </a:p>
          <a:p>
            <a:pPr marL="533400" indent="-5334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．稳态与亚稳态</a:t>
            </a:r>
          </a:p>
          <a:p>
            <a:pPr marL="533400" indent="-5334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．分辨时间</a:t>
            </a:r>
          </a:p>
          <a:p>
            <a:pPr marL="533400" indent="-5334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>
                <a:latin typeface="Arial" charset="0"/>
              </a:rPr>
              <a:t>5</a:t>
            </a:r>
            <a:r>
              <a:rPr lang="zh-CN" altLang="en-US">
                <a:latin typeface="Arial" charset="0"/>
              </a:rPr>
              <a:t>．时钟偏差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3E89809D-2354-4563-85A4-ADC27BDDF316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171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7817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04813"/>
            <a:ext cx="7991475" cy="63023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folHlink"/>
                </a:solidFill>
                <a:latin typeface="宋体" pitchFamily="2" charset="-122"/>
              </a:rPr>
              <a:t>3.6 </a:t>
            </a:r>
            <a:r>
              <a:rPr lang="zh-CN" altLang="en-US" smtClean="0">
                <a:solidFill>
                  <a:schemeClr val="folHlink"/>
                </a:solidFill>
                <a:latin typeface="宋体" pitchFamily="2" charset="-122"/>
              </a:rPr>
              <a:t>时序逻辑电路时序分析的基本概念</a:t>
            </a:r>
          </a:p>
        </p:txBody>
      </p:sp>
      <p:sp>
        <p:nvSpPr>
          <p:cNvPr id="281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79613" y="1412875"/>
            <a:ext cx="3960812" cy="720725"/>
          </a:xfrm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3200" smtClean="0">
                <a:solidFill>
                  <a:srgbClr val="FF0000"/>
                </a:solidFill>
              </a:rPr>
              <a:t>时序分析的目的？</a:t>
            </a:r>
          </a:p>
        </p:txBody>
      </p:sp>
      <p:sp>
        <p:nvSpPr>
          <p:cNvPr id="281606" name="Rectangle 3"/>
          <p:cNvSpPr>
            <a:spLocks noChangeArrowheads="1"/>
          </p:cNvSpPr>
          <p:nvPr/>
        </p:nvSpPr>
        <p:spPr bwMode="auto">
          <a:xfrm>
            <a:off x="755650" y="2276475"/>
            <a:ext cx="75596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∵ 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实际</a:t>
            </a:r>
            <a:r>
              <a:rPr lang="zh-CN" altLang="en-US">
                <a:latin typeface="Arial" charset="0"/>
              </a:rPr>
              <a:t>电路的信号传送过程中，信号经过任何一个门电路都会产生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时间延迟</a:t>
            </a:r>
          </a:p>
          <a:p>
            <a:pPr marL="533400" indent="-5334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∴ 电路中，当输入信号达到稳定状态后，输出并不会立刻达到稳定的状态→ </a:t>
            </a:r>
            <a:r>
              <a:rPr kumimoji="0" lang="zh-CN" altLang="en-US">
                <a:solidFill>
                  <a:srgbClr val="FF0000"/>
                </a:solidFill>
                <a:latin typeface="Arial" charset="0"/>
              </a:rPr>
              <a:t>传输延迟</a:t>
            </a:r>
          </a:p>
        </p:txBody>
      </p:sp>
      <p:sp>
        <p:nvSpPr>
          <p:cNvPr id="281607" name="Rectangle 3"/>
          <p:cNvSpPr>
            <a:spLocks noChangeArrowheads="1"/>
          </p:cNvSpPr>
          <p:nvPr/>
        </p:nvSpPr>
        <p:spPr bwMode="auto">
          <a:xfrm>
            <a:off x="1258888" y="4797425"/>
            <a:ext cx="48958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l" eaLnBrk="0" hangingPunct="0">
              <a:lnSpc>
                <a:spcPct val="105000"/>
              </a:lnSpc>
              <a:spcBef>
                <a:spcPct val="0"/>
              </a:spcBef>
              <a:buSzTx/>
              <a:buFontTx/>
              <a:buChar char="•"/>
            </a:pPr>
            <a:r>
              <a:rPr lang="zh-CN" altLang="en-US"/>
              <a:t>组合逻辑电路的竞争冒险</a:t>
            </a:r>
          </a:p>
          <a:p>
            <a:pPr marL="533400" indent="-533400" algn="l" eaLnBrk="0" hangingPunct="0">
              <a:lnSpc>
                <a:spcPct val="105000"/>
              </a:lnSpc>
              <a:spcBef>
                <a:spcPct val="0"/>
              </a:spcBef>
              <a:buSzTx/>
              <a:buFontTx/>
              <a:buChar char="•"/>
            </a:pPr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时序逻辑电路的？</a:t>
            </a:r>
          </a:p>
        </p:txBody>
      </p:sp>
      <p:sp>
        <p:nvSpPr>
          <p:cNvPr id="281608" name="AutoShape 8"/>
          <p:cNvSpPr>
            <a:spLocks noChangeArrowheads="1"/>
          </p:cNvSpPr>
          <p:nvPr/>
        </p:nvSpPr>
        <p:spPr bwMode="auto">
          <a:xfrm>
            <a:off x="3779838" y="4292600"/>
            <a:ext cx="935037" cy="5032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1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build="p"/>
      <p:bldP spid="281606" grpId="0" build="p"/>
      <p:bldP spid="281607" grpId="0" build="p"/>
      <p:bldP spid="281608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7920038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9203" name="灯片编号占位符 1"/>
          <p:cNvSpPr>
            <a:spLocks noGrp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D62953E-1C97-42F8-84BE-2F160A39EB7C}" type="slidenum">
              <a:rPr kumimoji="0" lang="zh-CN" altLang="en-US" sz="1400" b="0" smtClean="0">
                <a:solidFill>
                  <a:schemeClr val="bg1"/>
                </a:solidFill>
              </a:rPr>
              <a:pPr eaLnBrk="1" hangingPunct="1"/>
              <a:t>172</a:t>
            </a:fld>
            <a:endParaRPr kumimoji="0" lang="en-US" altLang="zh-CN" sz="1400" b="0" smtClean="0">
              <a:solidFill>
                <a:schemeClr val="bg1"/>
              </a:solidFill>
            </a:endParaRPr>
          </a:p>
        </p:txBody>
      </p:sp>
      <p:sp>
        <p:nvSpPr>
          <p:cNvPr id="179204" name="Rectangle 2" descr="Large confetti"/>
          <p:cNvSpPr txBox="1">
            <a:spLocks noChangeArrowheads="1"/>
          </p:cNvSpPr>
          <p:nvPr/>
        </p:nvSpPr>
        <p:spPr bwMode="auto">
          <a:xfrm>
            <a:off x="468313" y="404813"/>
            <a:ext cx="79914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>
                <a:solidFill>
                  <a:schemeClr val="folHlink"/>
                </a:solidFill>
              </a:rPr>
              <a:t>1.  </a:t>
            </a:r>
            <a:r>
              <a:rPr lang="zh-CN" altLang="en-US" sz="3200">
                <a:solidFill>
                  <a:schemeClr val="folHlink"/>
                </a:solidFill>
              </a:rPr>
              <a:t>时钟信号</a:t>
            </a:r>
          </a:p>
        </p:txBody>
      </p:sp>
      <p:sp>
        <p:nvSpPr>
          <p:cNvPr id="7" name="AutoShape 11"/>
          <p:cNvSpPr>
            <a:spLocks/>
          </p:cNvSpPr>
          <p:nvPr/>
        </p:nvSpPr>
        <p:spPr bwMode="auto">
          <a:xfrm>
            <a:off x="3879850" y="4513263"/>
            <a:ext cx="3455988" cy="1727200"/>
          </a:xfrm>
          <a:prstGeom prst="borderCallout1">
            <a:avLst>
              <a:gd name="adj1" fmla="val 29750"/>
              <a:gd name="adj2" fmla="val -551"/>
              <a:gd name="adj3" fmla="val 44444"/>
              <a:gd name="adj4" fmla="val -34361"/>
            </a:avLst>
          </a:prstGeom>
          <a:solidFill>
            <a:srgbClr val="FF9900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下降沿时间</a:t>
            </a:r>
            <a:r>
              <a:rPr lang="en-US" altLang="zh-CN" i="1"/>
              <a:t>t</a:t>
            </a:r>
            <a:r>
              <a:rPr lang="en-US" altLang="zh-CN" baseline="-25000"/>
              <a:t>f</a:t>
            </a:r>
            <a:r>
              <a:rPr lang="en-US" altLang="zh-CN"/>
              <a:t> </a:t>
            </a:r>
            <a:r>
              <a:rPr lang="zh-CN" altLang="en-US"/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信号从下降沿的</a:t>
            </a:r>
            <a:r>
              <a:rPr lang="en-US" altLang="zh-CN"/>
              <a:t>90%</a:t>
            </a:r>
            <a:r>
              <a:rPr lang="zh-CN" altLang="en-US"/>
              <a:t>到</a:t>
            </a:r>
            <a:r>
              <a:rPr lang="en-US" altLang="zh-CN"/>
              <a:t>10%</a:t>
            </a:r>
            <a:r>
              <a:rPr lang="zh-CN" altLang="en-US"/>
              <a:t>区间所需时间 </a:t>
            </a:r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>
            <a:off x="5580063" y="3644900"/>
            <a:ext cx="3563937" cy="1728788"/>
          </a:xfrm>
          <a:prstGeom prst="borderCallout1">
            <a:avLst>
              <a:gd name="adj1" fmla="val 38565"/>
              <a:gd name="adj2" fmla="val 532"/>
              <a:gd name="adj3" fmla="val 86227"/>
              <a:gd name="adj4" fmla="val -23519"/>
            </a:avLst>
          </a:prstGeom>
          <a:solidFill>
            <a:srgbClr val="FF9900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上升沿时间 </a:t>
            </a:r>
            <a:r>
              <a:rPr lang="en-US" altLang="zh-CN" i="1"/>
              <a:t>t</a:t>
            </a:r>
            <a:r>
              <a:rPr lang="en-US" altLang="zh-CN" baseline="-25000"/>
              <a:t>r</a:t>
            </a:r>
            <a:r>
              <a:rPr lang="zh-CN" altLang="en-US"/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信号从上升沿的</a:t>
            </a:r>
            <a:r>
              <a:rPr lang="en-US" altLang="zh-CN"/>
              <a:t>10%</a:t>
            </a:r>
            <a:r>
              <a:rPr lang="zh-CN" altLang="en-US"/>
              <a:t>到</a:t>
            </a:r>
            <a:r>
              <a:rPr lang="en-US" altLang="zh-CN"/>
              <a:t>90%</a:t>
            </a:r>
            <a:r>
              <a:rPr lang="zh-CN" altLang="en-US"/>
              <a:t>区间所需时间 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1979613" y="5084763"/>
            <a:ext cx="1008062" cy="576262"/>
          </a:xfrm>
          <a:prstGeom prst="ellipse">
            <a:avLst/>
          </a:prstGeom>
          <a:noFill/>
          <a:ln w="28575">
            <a:solidFill>
              <a:srgbClr val="CC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995738" y="5084763"/>
            <a:ext cx="1008062" cy="576262"/>
          </a:xfrm>
          <a:prstGeom prst="ellipse">
            <a:avLst/>
          </a:prstGeom>
          <a:noFill/>
          <a:ln w="28575">
            <a:solidFill>
              <a:srgbClr val="CC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6" name="AutoShape 13"/>
          <p:cNvSpPr>
            <a:spLocks/>
          </p:cNvSpPr>
          <p:nvPr/>
        </p:nvSpPr>
        <p:spPr bwMode="auto">
          <a:xfrm>
            <a:off x="5038725" y="3305175"/>
            <a:ext cx="4105275" cy="3097213"/>
          </a:xfrm>
          <a:prstGeom prst="borderCallout1">
            <a:avLst>
              <a:gd name="adj1" fmla="val 50435"/>
              <a:gd name="adj2" fmla="val -463"/>
              <a:gd name="adj3" fmla="val 82829"/>
              <a:gd name="adj4" fmla="val -8273"/>
            </a:avLst>
          </a:prstGeom>
          <a:solidFill>
            <a:srgbClr val="FF99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10000"/>
              </a:lnSpc>
              <a:spcBef>
                <a:spcPct val="0"/>
              </a:spcBef>
              <a:buFont typeface="Symbol" pitchFamily="18" charset="2"/>
              <a:buChar char="·"/>
            </a:pPr>
            <a:r>
              <a:rPr lang="zh-CN" altLang="en-US"/>
              <a:t> 时钟周期 </a:t>
            </a:r>
            <a:r>
              <a:rPr lang="en-US" altLang="zh-CN" i="1"/>
              <a:t>T</a:t>
            </a:r>
            <a:r>
              <a:rPr lang="en-US" altLang="zh-CN"/>
              <a:t> = </a:t>
            </a:r>
            <a:r>
              <a:rPr lang="en-US" altLang="zh-CN" i="1"/>
              <a:t>T</a:t>
            </a:r>
            <a:r>
              <a:rPr lang="en-US" altLang="zh-CN" baseline="-25000"/>
              <a:t>H</a:t>
            </a:r>
            <a:r>
              <a:rPr lang="en-US" altLang="zh-CN"/>
              <a:t> + </a:t>
            </a:r>
            <a:r>
              <a:rPr lang="en-US" altLang="zh-CN" i="1"/>
              <a:t>T</a:t>
            </a:r>
            <a:r>
              <a:rPr lang="en-US" altLang="zh-CN" baseline="-25000"/>
              <a:t>L</a:t>
            </a:r>
            <a:endParaRPr lang="zh-CN" altLang="en-US"/>
          </a:p>
          <a:p>
            <a:pPr algn="l"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i="1"/>
              <a:t>              T</a:t>
            </a:r>
            <a:r>
              <a:rPr lang="en-US" altLang="zh-CN" sz="2400" baseline="-25000"/>
              <a:t>H</a:t>
            </a:r>
            <a:r>
              <a:rPr lang="zh-CN" altLang="en-US" sz="2400"/>
              <a:t>：高电平的时间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i="1"/>
              <a:t>              T</a:t>
            </a:r>
            <a:r>
              <a:rPr lang="en-US" altLang="zh-CN" sz="2400" baseline="-25000"/>
              <a:t>L</a:t>
            </a:r>
            <a:r>
              <a:rPr lang="zh-CN" altLang="en-US" sz="2400"/>
              <a:t>：低电平的时间</a:t>
            </a:r>
            <a:endParaRPr lang="zh-CN" altLang="en-US" sz="2400">
              <a:sym typeface="Symbol" pitchFamily="18" charset="2"/>
            </a:endParaRPr>
          </a:p>
          <a:p>
            <a:pPr algn="l"/>
            <a:r>
              <a:rPr lang="zh-CN" altLang="en-US">
                <a:sym typeface="Symbol" pitchFamily="18" charset="2"/>
              </a:rPr>
              <a:t></a:t>
            </a:r>
            <a:r>
              <a:rPr lang="zh-CN" altLang="en-US"/>
              <a:t>  时钟频率 </a:t>
            </a:r>
            <a:r>
              <a:rPr lang="en-US" altLang="zh-CN" i="1"/>
              <a:t>f</a:t>
            </a:r>
            <a:r>
              <a:rPr lang="en-US" altLang="zh-CN"/>
              <a:t> = 1/</a:t>
            </a:r>
            <a:r>
              <a:rPr lang="en-US" altLang="zh-CN" i="1"/>
              <a:t>T</a:t>
            </a:r>
            <a:endParaRPr lang="zh-CN" altLang="en-US">
              <a:sym typeface="Symbol" pitchFamily="18" charset="2"/>
            </a:endParaRPr>
          </a:p>
          <a:p>
            <a:pPr algn="l">
              <a:buFont typeface="Symbol" pitchFamily="18" charset="2"/>
              <a:buChar char="·"/>
            </a:pPr>
            <a:r>
              <a:rPr lang="zh-CN" altLang="en-US"/>
              <a:t>  时钟的占空比：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/>
              <a:t>    </a:t>
            </a:r>
            <a:r>
              <a:rPr lang="en-US" altLang="zh-CN"/>
              <a:t>[</a:t>
            </a:r>
            <a:r>
              <a:rPr lang="en-US" altLang="zh-CN" i="1"/>
              <a:t>T</a:t>
            </a:r>
            <a:r>
              <a:rPr lang="en-US" altLang="zh-CN" baseline="-25000"/>
              <a:t>H</a:t>
            </a:r>
            <a:r>
              <a:rPr lang="en-US" altLang="zh-CN"/>
              <a:t>/(</a:t>
            </a:r>
            <a:r>
              <a:rPr lang="en-US" altLang="zh-CN" i="1"/>
              <a:t>T</a:t>
            </a:r>
            <a:r>
              <a:rPr lang="en-US" altLang="zh-CN" baseline="-25000"/>
              <a:t>H</a:t>
            </a:r>
            <a:r>
              <a:rPr lang="en-US" altLang="zh-CN"/>
              <a:t> + </a:t>
            </a:r>
            <a:r>
              <a:rPr lang="en-US" altLang="zh-CN" i="1"/>
              <a:t>T</a:t>
            </a:r>
            <a:r>
              <a:rPr lang="en-US" altLang="zh-CN" baseline="-25000"/>
              <a:t>L</a:t>
            </a:r>
            <a:r>
              <a:rPr lang="en-US" altLang="zh-CN"/>
              <a:t>)]× 100%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 bwMode="auto">
          <a:xfrm>
            <a:off x="3995738" y="5661025"/>
            <a:ext cx="1008062" cy="576263"/>
          </a:xfrm>
          <a:prstGeom prst="ellipse">
            <a:avLst/>
          </a:prstGeom>
          <a:noFill/>
          <a:ln w="28575">
            <a:solidFill>
              <a:srgbClr val="CC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3" grpId="0" animBg="1"/>
      <p:bldP spid="3" grpId="1" animBg="1"/>
      <p:bldP spid="10" grpId="0" animBg="1"/>
      <p:bldP spid="10" grpId="1" animBg="1"/>
      <p:bldP spid="6" grpId="0" animBg="1"/>
      <p:bldP spid="6" grpId="1" animBg="1"/>
      <p:bldP spid="11" grpId="0" animBg="1"/>
      <p:bldP spid="11" grpId="1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CDA80FF4-3096-4FA3-A0A6-D09249D8F2E7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173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8022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84963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2.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建立时间、保持时间和最大传播延迟时间</a:t>
            </a:r>
            <a:r>
              <a:rPr lang="zh-CN" altLang="en-US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557338"/>
            <a:ext cx="8569325" cy="4392612"/>
          </a:xfrm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zh-CN" altLang="en-US" sz="3200" smtClean="0"/>
              <a:t>∵ 触发器：</a:t>
            </a:r>
            <a:r>
              <a:rPr lang="zh-CN" altLang="en-US" sz="3200" smtClean="0">
                <a:solidFill>
                  <a:srgbClr val="FF0000"/>
                </a:solidFill>
              </a:rPr>
              <a:t>边沿</a:t>
            </a:r>
            <a:r>
              <a:rPr lang="zh-CN" altLang="en-US" sz="3200" smtClean="0"/>
              <a:t>触发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zh-CN" altLang="en-US" sz="3200" smtClean="0"/>
              <a:t>∴ 只在时钟信号的</a:t>
            </a:r>
            <a:r>
              <a:rPr lang="zh-CN" altLang="en-US" sz="3200" smtClean="0">
                <a:solidFill>
                  <a:srgbClr val="FF0000"/>
                </a:solidFill>
              </a:rPr>
              <a:t>上升沿</a:t>
            </a:r>
            <a:r>
              <a:rPr lang="zh-CN" altLang="en-US" sz="3200" smtClean="0"/>
              <a:t>或</a:t>
            </a:r>
            <a:r>
              <a:rPr lang="zh-CN" altLang="en-US" sz="3200" smtClean="0">
                <a:solidFill>
                  <a:srgbClr val="FF0000"/>
                </a:solidFill>
              </a:rPr>
              <a:t>下降沿</a:t>
            </a:r>
            <a:r>
              <a:rPr lang="zh-CN" altLang="en-US" sz="3200" smtClean="0"/>
              <a:t>这极其</a:t>
            </a:r>
            <a:r>
              <a:rPr lang="zh-CN" altLang="en-US" sz="3200" smtClean="0">
                <a:solidFill>
                  <a:srgbClr val="FF0000"/>
                </a:solidFill>
              </a:rPr>
              <a:t>短暂</a:t>
            </a:r>
            <a:r>
              <a:rPr lang="zh-CN" altLang="en-US" sz="3200" smtClean="0"/>
              <a:t>的时间内才对信号进行</a:t>
            </a:r>
            <a:r>
              <a:rPr lang="zh-CN" altLang="en-US" sz="3200" smtClean="0">
                <a:solidFill>
                  <a:srgbClr val="FF0000"/>
                </a:solidFill>
              </a:rPr>
              <a:t>采样</a:t>
            </a:r>
            <a:r>
              <a:rPr lang="zh-CN" altLang="en-US" sz="3200" smtClean="0"/>
              <a:t>并传送至输出端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zh-CN" altLang="en-US" sz="3200" smtClean="0"/>
              <a:t>∴ 为保证信号</a:t>
            </a:r>
            <a:r>
              <a:rPr lang="zh-CN" altLang="en-US" sz="3200" smtClean="0">
                <a:solidFill>
                  <a:srgbClr val="FF0000"/>
                </a:solidFill>
              </a:rPr>
              <a:t>可靠</a:t>
            </a:r>
            <a:r>
              <a:rPr lang="zh-CN" altLang="en-US" sz="3200" smtClean="0"/>
              <a:t>地采样及传输，在时钟</a:t>
            </a:r>
            <a:r>
              <a:rPr lang="zh-CN" altLang="en-US" sz="3200" smtClean="0">
                <a:solidFill>
                  <a:srgbClr val="FF0000"/>
                </a:solidFill>
              </a:rPr>
              <a:t>边沿附近</a:t>
            </a:r>
            <a:r>
              <a:rPr lang="zh-CN" altLang="en-US" sz="3200" smtClean="0"/>
              <a:t>的</a:t>
            </a:r>
            <a:r>
              <a:rPr lang="zh-CN" altLang="en-US" sz="3200" smtClean="0">
                <a:solidFill>
                  <a:srgbClr val="FF0000"/>
                </a:solidFill>
              </a:rPr>
              <a:t>短暂</a:t>
            </a:r>
            <a:r>
              <a:rPr lang="zh-CN" altLang="en-US" sz="3200" smtClean="0"/>
              <a:t>时间内的各参数对时序电路的执行起着关键作用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zh-CN" altLang="en-US" sz="3200" smtClean="0"/>
              <a:t>  以</a:t>
            </a:r>
            <a:r>
              <a:rPr lang="zh-CN" altLang="en-US" sz="3200" smtClean="0">
                <a:solidFill>
                  <a:srgbClr val="FF0000"/>
                </a:solidFill>
              </a:rPr>
              <a:t>同步</a:t>
            </a:r>
            <a:r>
              <a:rPr lang="zh-CN" altLang="en-US" sz="3200" smtClean="0"/>
              <a:t>时序逻辑电路</a:t>
            </a:r>
            <a:r>
              <a:rPr lang="zh-CN" altLang="en-US" sz="3200" smtClean="0">
                <a:solidFill>
                  <a:srgbClr val="FF0000"/>
                </a:solidFill>
              </a:rPr>
              <a:t>上升沿</a:t>
            </a:r>
            <a:r>
              <a:rPr lang="zh-CN" altLang="en-US" sz="3200" smtClean="0"/>
              <a:t>为例进行说明。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39D44177-6045-414C-9105-EA9B06BB564D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174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8125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84963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2.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建立时间、保持时间和最大传播延迟时间</a:t>
            </a:r>
            <a:r>
              <a:rPr lang="zh-CN" altLang="en-US" smtClean="0">
                <a:solidFill>
                  <a:schemeClr val="folHlink"/>
                </a:solidFill>
              </a:rPr>
              <a:t> </a:t>
            </a:r>
          </a:p>
        </p:txBody>
      </p:sp>
      <p:pic>
        <p:nvPicPr>
          <p:cNvPr id="1812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835342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26E43B8-7259-4B5D-8222-C7D4D5DACC14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175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8227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84963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2.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建立时间、保持时间和最大传播延迟时间</a:t>
            </a:r>
            <a:r>
              <a:rPr lang="zh-CN" altLang="en-US" sz="4000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271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96975"/>
            <a:ext cx="8280400" cy="53276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触发信号的建立时间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baseline="-25000" smtClean="0">
                <a:solidFill>
                  <a:srgbClr val="FF0000"/>
                </a:solidFill>
              </a:rPr>
              <a:t>su</a:t>
            </a:r>
            <a:r>
              <a:rPr lang="en-US" altLang="zh-CN" smtClean="0"/>
              <a:t> </a:t>
            </a:r>
            <a:r>
              <a:rPr lang="zh-CN" altLang="en-US" smtClean="0"/>
              <a:t>：时钟</a:t>
            </a:r>
            <a:r>
              <a:rPr lang="zh-CN" altLang="en-US" smtClean="0">
                <a:solidFill>
                  <a:srgbClr val="FF0000"/>
                </a:solidFill>
              </a:rPr>
              <a:t>边沿</a:t>
            </a:r>
            <a:r>
              <a:rPr lang="zh-CN" altLang="en-US" smtClean="0"/>
              <a:t>之前输入信号的有效时间。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/>
              <a:t>   </a:t>
            </a:r>
            <a:r>
              <a:rPr lang="zh-CN" altLang="en-US" smtClean="0">
                <a:solidFill>
                  <a:srgbClr val="0000FF"/>
                </a:solidFill>
              </a:rPr>
              <a:t>如果建立时间不够，数据将不能在这个时钟上升沿跳变时被送入触发器。</a:t>
            </a:r>
          </a:p>
          <a:p>
            <a:pPr>
              <a:lnSpc>
                <a:spcPct val="85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保持时间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baseline="-25000" smtClean="0">
                <a:solidFill>
                  <a:srgbClr val="FF0000"/>
                </a:solidFill>
              </a:rPr>
              <a:t>hold</a:t>
            </a:r>
            <a:r>
              <a:rPr lang="en-US" altLang="zh-CN" smtClean="0"/>
              <a:t> </a:t>
            </a:r>
            <a:r>
              <a:rPr lang="zh-CN" altLang="en-US" smtClean="0"/>
              <a:t>：在时钟上升</a:t>
            </a:r>
            <a:r>
              <a:rPr lang="zh-CN" altLang="en-US" smtClean="0">
                <a:solidFill>
                  <a:srgbClr val="FF0000"/>
                </a:solidFill>
              </a:rPr>
              <a:t>边沿</a:t>
            </a:r>
            <a:r>
              <a:rPr lang="zh-CN" altLang="en-US" smtClean="0"/>
              <a:t>之后输入信息必须</a:t>
            </a:r>
            <a:r>
              <a:rPr lang="zh-CN" altLang="en-US" smtClean="0">
                <a:solidFill>
                  <a:srgbClr val="0000FF"/>
                </a:solidFill>
              </a:rPr>
              <a:t>保持稳定</a:t>
            </a:r>
            <a:r>
              <a:rPr lang="zh-CN" altLang="en-US" smtClean="0"/>
              <a:t>不变的有效时间。</a:t>
            </a:r>
          </a:p>
          <a:p>
            <a:pPr>
              <a:lnSpc>
                <a:spcPct val="85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时序元件的孔径时间</a:t>
            </a:r>
            <a:r>
              <a:rPr lang="en-US" altLang="zh-CN" smtClean="0">
                <a:solidFill>
                  <a:srgbClr val="FF0000"/>
                </a:solidFill>
              </a:rPr>
              <a:t>(aperture time)</a:t>
            </a:r>
            <a:r>
              <a:rPr lang="zh-CN" altLang="en-US" smtClean="0"/>
              <a:t>：建立时间和保持时间之和，即输入信号</a:t>
            </a:r>
            <a:r>
              <a:rPr lang="zh-CN" altLang="en-US" smtClean="0">
                <a:solidFill>
                  <a:srgbClr val="0000FF"/>
                </a:solidFill>
              </a:rPr>
              <a:t>保持稳定</a:t>
            </a:r>
            <a:r>
              <a:rPr lang="zh-CN" altLang="en-US" smtClean="0"/>
              <a:t>状态的时间总和。</a:t>
            </a:r>
          </a:p>
          <a:p>
            <a:pPr>
              <a:lnSpc>
                <a:spcPct val="85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时序电路的动态约束规则</a:t>
            </a:r>
            <a:r>
              <a:rPr lang="zh-CN" altLang="en-US" smtClean="0"/>
              <a:t>：为保证数据的可靠输入，要求时序电路的输入信息在时钟</a:t>
            </a:r>
            <a:r>
              <a:rPr lang="zh-CN" altLang="en-US" smtClean="0">
                <a:solidFill>
                  <a:srgbClr val="FF0000"/>
                </a:solidFill>
              </a:rPr>
              <a:t>边沿附近</a:t>
            </a:r>
            <a:r>
              <a:rPr lang="zh-CN" altLang="en-US" smtClean="0"/>
              <a:t>的孔径时间内必须</a:t>
            </a:r>
            <a:r>
              <a:rPr lang="zh-CN" altLang="en-US" smtClean="0">
                <a:solidFill>
                  <a:srgbClr val="0000FF"/>
                </a:solidFill>
              </a:rPr>
              <a:t>保持稳定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431AAAF4-3B89-48AA-911A-61A1183F5B7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176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8329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84963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2.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建立时间、保持时间和最大传播延迟时间</a:t>
            </a:r>
            <a:r>
              <a:rPr lang="zh-CN" altLang="en-US" sz="4000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274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530350"/>
            <a:ext cx="8280400" cy="398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最小延迟时间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baseline="-25000" smtClean="0">
                <a:solidFill>
                  <a:srgbClr val="FF0000"/>
                </a:solidFill>
              </a:rPr>
              <a:t>min_q</a:t>
            </a:r>
            <a:r>
              <a:rPr lang="en-US" altLang="zh-CN" smtClean="0"/>
              <a:t> </a:t>
            </a:r>
            <a:r>
              <a:rPr lang="zh-CN" altLang="en-US" smtClean="0"/>
              <a:t>：从时钟</a:t>
            </a:r>
            <a:r>
              <a:rPr lang="zh-CN" altLang="en-US" smtClean="0">
                <a:solidFill>
                  <a:srgbClr val="FF0000"/>
                </a:solidFill>
              </a:rPr>
              <a:t>上升沿</a:t>
            </a:r>
            <a:r>
              <a:rPr lang="zh-CN" altLang="en-US" smtClean="0"/>
              <a:t>到输出信号开始发生变化的延迟时间。</a:t>
            </a:r>
          </a:p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最大传播延迟时间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baseline="-25000" smtClean="0">
                <a:solidFill>
                  <a:srgbClr val="FF0000"/>
                </a:solidFill>
              </a:rPr>
              <a:t>max_q</a:t>
            </a:r>
            <a:r>
              <a:rPr lang="en-US" altLang="zh-CN" smtClean="0"/>
              <a:t> </a:t>
            </a:r>
            <a:r>
              <a:rPr lang="zh-CN" altLang="en-US" smtClean="0"/>
              <a:t>：在满足建立时间和保持时间的前提下，输入信号在最坏的条件下，从时钟</a:t>
            </a:r>
            <a:r>
              <a:rPr lang="zh-CN" altLang="en-US" smtClean="0">
                <a:solidFill>
                  <a:srgbClr val="FF0000"/>
                </a:solidFill>
              </a:rPr>
              <a:t>上升沿</a:t>
            </a:r>
            <a:r>
              <a:rPr lang="zh-CN" altLang="en-US" smtClean="0"/>
              <a:t>开始到输出信号达到</a:t>
            </a:r>
            <a:r>
              <a:rPr lang="zh-CN" altLang="en-US" smtClean="0">
                <a:solidFill>
                  <a:srgbClr val="0000FF"/>
                </a:solidFill>
              </a:rPr>
              <a:t>稳定状态</a:t>
            </a:r>
            <a:r>
              <a:rPr lang="zh-CN" altLang="en-US" smtClean="0"/>
              <a:t>的延迟时间。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72D31BD-F4EC-4DE8-9D9E-37EC6CA9D70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177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8432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84963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2.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建立时间、保持时间和最大传播延迟时间</a:t>
            </a:r>
            <a:r>
              <a:rPr lang="zh-CN" altLang="en-US" sz="4000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273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12875"/>
            <a:ext cx="8137525" cy="48958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∵ 同步时序电路</a:t>
            </a:r>
          </a:p>
          <a:p>
            <a:pPr>
              <a:buFontTx/>
              <a:buNone/>
            </a:pPr>
            <a:r>
              <a:rPr lang="zh-CN" altLang="en-US" smtClean="0"/>
              <a:t>∴ 时钟周期 </a:t>
            </a:r>
            <a:r>
              <a:rPr lang="en-US" altLang="zh-CN" i="1" smtClean="0"/>
              <a:t>T </a:t>
            </a:r>
            <a:r>
              <a:rPr lang="zh-CN" altLang="en-US" smtClean="0"/>
              <a:t>必须满足电路所有路径的最长延迟   （关键路径）时间：</a:t>
            </a:r>
            <a:r>
              <a:rPr lang="zh-CN" altLang="en-US" b="0" smtClean="0"/>
              <a:t> </a:t>
            </a:r>
          </a:p>
          <a:p>
            <a:pPr>
              <a:buFontTx/>
              <a:buNone/>
            </a:pPr>
            <a:r>
              <a:rPr lang="en-US" altLang="zh-CN" b="0" smtClean="0"/>
              <a:t>                        </a:t>
            </a:r>
            <a:r>
              <a:rPr lang="en-US" altLang="zh-CN" sz="3200" smtClean="0"/>
              <a:t>T &gt;= t </a:t>
            </a:r>
            <a:r>
              <a:rPr lang="en-US" altLang="zh-CN" sz="3200" baseline="-25000" smtClean="0"/>
              <a:t>max_q </a:t>
            </a:r>
            <a:r>
              <a:rPr lang="en-US" altLang="zh-CN" sz="3200" smtClean="0"/>
              <a:t>+ t </a:t>
            </a:r>
            <a:r>
              <a:rPr lang="en-US" altLang="zh-CN" sz="3200" baseline="-25000" smtClean="0"/>
              <a:t>su</a:t>
            </a:r>
          </a:p>
          <a:p>
            <a:r>
              <a:rPr lang="zh-CN" altLang="en-US" smtClean="0"/>
              <a:t>影响时序电路的时钟速度关键：保证触发器时序参数数值的最小化。</a:t>
            </a:r>
          </a:p>
          <a:p>
            <a:r>
              <a:rPr lang="zh-CN" altLang="en-US" smtClean="0"/>
              <a:t>若电路中还包括组合逻辑单元：对系统的最小时钟周期的影响还应包括组合逻辑的门电路</a:t>
            </a:r>
            <a:r>
              <a:rPr lang="zh-CN" altLang="en-US" smtClean="0">
                <a:solidFill>
                  <a:srgbClr val="FF0000"/>
                </a:solidFill>
              </a:rPr>
              <a:t>延时</a:t>
            </a:r>
            <a:r>
              <a:rPr lang="zh-CN" altLang="en-US" smtClean="0"/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3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73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73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73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73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5FC72DC0-0DDA-4411-A4EA-ECEBA734C304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178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8534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360045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3.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稳态与亚稳态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41438"/>
            <a:ext cx="8208962" cy="5183187"/>
          </a:xfrm>
        </p:spPr>
        <p:txBody>
          <a:bodyPr/>
          <a:lstStyle/>
          <a:p>
            <a:r>
              <a:rPr lang="zh-CN" altLang="zh-CN" smtClean="0">
                <a:solidFill>
                  <a:srgbClr val="FF0000"/>
                </a:solidFill>
              </a:rPr>
              <a:t>亚稳态</a:t>
            </a:r>
            <a:r>
              <a:rPr lang="zh-CN" altLang="zh-CN" smtClean="0"/>
              <a:t>：当触发器的输入信号在孔径时间内发生变化时，输出端在时钟边沿之后较长的一段时间输出不确定的状态。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zh-CN" smtClean="0"/>
              <a:t>毛刺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zh-CN" smtClean="0"/>
              <a:t>振荡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zh-CN" smtClean="0"/>
              <a:t>随机固定在</a:t>
            </a:r>
            <a:r>
              <a:rPr lang="en-US" altLang="zh-CN" smtClean="0"/>
              <a:t>0</a:t>
            </a:r>
            <a:r>
              <a:rPr lang="zh-CN" altLang="en-US" smtClean="0"/>
              <a:t>到</a:t>
            </a:r>
            <a:r>
              <a:rPr lang="en-US" altLang="zh-CN" smtClean="0"/>
              <a:t>1</a:t>
            </a:r>
            <a:r>
              <a:rPr lang="zh-CN" altLang="en-US" smtClean="0"/>
              <a:t>之间的一个电压值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分辨时间</a:t>
            </a:r>
            <a:r>
              <a:rPr lang="zh-CN" altLang="en-US" smtClean="0"/>
              <a:t>：亚稳态的时间</a:t>
            </a:r>
          </a:p>
          <a:p>
            <a:r>
              <a:rPr lang="zh-CN" altLang="en-US" smtClean="0"/>
              <a:t>经过分辨时间后，触发器将最终稳定在 </a:t>
            </a:r>
            <a:r>
              <a:rPr lang="en-US" altLang="zh-CN" smtClean="0"/>
              <a:t>0 </a:t>
            </a:r>
            <a:r>
              <a:rPr lang="zh-CN" altLang="en-US" smtClean="0"/>
              <a:t>或 </a:t>
            </a:r>
            <a:r>
              <a:rPr lang="en-US" altLang="zh-CN" smtClean="0"/>
              <a:t>1 </a:t>
            </a:r>
            <a:r>
              <a:rPr lang="zh-CN" altLang="en-US" smtClean="0"/>
              <a:t>状态，但此时稳定状态与输入无关，是</a:t>
            </a:r>
            <a:r>
              <a:rPr lang="zh-CN" altLang="en-US" smtClean="0">
                <a:solidFill>
                  <a:srgbClr val="FF0000"/>
                </a:solidFill>
              </a:rPr>
              <a:t>随机</a:t>
            </a:r>
            <a:r>
              <a:rPr lang="zh-CN" altLang="en-US" smtClean="0"/>
              <a:t>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69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69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69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69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69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C7B226E-5589-4193-9EBB-4303F8A7CC2A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179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8637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7993063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3.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稳态与亚稳态</a:t>
            </a:r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96975"/>
            <a:ext cx="5184775" cy="5256213"/>
          </a:xfrm>
        </p:spPr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zh-CN" altLang="en-US" smtClean="0"/>
              <a:t>   </a:t>
            </a:r>
            <a:r>
              <a:rPr lang="zh-CN" altLang="zh-CN" smtClean="0"/>
              <a:t>当输入信号在</a:t>
            </a:r>
            <a:r>
              <a:rPr lang="zh-CN" altLang="zh-CN" smtClean="0">
                <a:solidFill>
                  <a:srgbClr val="FF0000"/>
                </a:solidFill>
              </a:rPr>
              <a:t>孔径时间内</a:t>
            </a:r>
            <a:r>
              <a:rPr lang="zh-CN" altLang="zh-CN" smtClean="0"/>
              <a:t>变化时，触发器的输出情况</a:t>
            </a:r>
            <a:r>
              <a:rPr lang="zh-CN" altLang="en-US" smtClean="0"/>
              <a:t>：</a:t>
            </a:r>
          </a:p>
          <a:p>
            <a:pPr>
              <a:lnSpc>
                <a:spcPct val="85000"/>
              </a:lnSpc>
            </a:pPr>
            <a:r>
              <a:rPr lang="zh-CN" altLang="zh-CN" smtClean="0"/>
              <a:t>按键在孔径时间内被按下</a:t>
            </a:r>
            <a:endParaRPr lang="zh-CN" altLang="en-US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/>
              <a:t>∵ </a:t>
            </a:r>
            <a:r>
              <a:rPr lang="zh-CN" altLang="zh-CN" smtClean="0"/>
              <a:t>输入不满足动态约束规则</a:t>
            </a:r>
            <a:endParaRPr lang="zh-CN" altLang="en-US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/>
              <a:t>∴ </a:t>
            </a:r>
            <a:r>
              <a:rPr lang="zh-CN" altLang="zh-CN" smtClean="0"/>
              <a:t>输出将无法确定</a:t>
            </a:r>
            <a:endParaRPr lang="zh-CN" altLang="en-US" smtClean="0"/>
          </a:p>
          <a:p>
            <a:pPr>
              <a:lnSpc>
                <a:spcPct val="85000"/>
              </a:lnSpc>
            </a:pPr>
            <a:r>
              <a:rPr lang="zh-CN" altLang="en-US" smtClean="0"/>
              <a:t>亚稳态的不良影响：</a:t>
            </a:r>
          </a:p>
          <a:p>
            <a:pPr lvl="1">
              <a:lnSpc>
                <a:spcPct val="80000"/>
              </a:lnSpc>
            </a:pPr>
            <a:r>
              <a:rPr lang="zh-CN" altLang="en-US" smtClean="0"/>
              <a:t>导致逻辑判断错误</a:t>
            </a:r>
          </a:p>
          <a:p>
            <a:pPr lvl="1">
              <a:lnSpc>
                <a:spcPct val="80000"/>
              </a:lnSpc>
            </a:pPr>
            <a:r>
              <a:rPr lang="zh-CN" altLang="en-US" smtClean="0"/>
              <a:t>若输出</a:t>
            </a:r>
            <a:r>
              <a:rPr lang="en-US" altLang="zh-CN" smtClean="0"/>
              <a:t>0</a:t>
            </a:r>
            <a:r>
              <a:rPr lang="zh-CN" altLang="en-US" smtClean="0"/>
              <a:t>～</a:t>
            </a:r>
            <a:r>
              <a:rPr lang="en-US" altLang="zh-CN" smtClean="0"/>
              <a:t>1</a:t>
            </a:r>
            <a:r>
              <a:rPr lang="zh-CN" altLang="en-US" smtClean="0"/>
              <a:t>之间的电压，会使下一级触发器产生亚稳态，从而导致亚稳态的传播。 </a:t>
            </a:r>
          </a:p>
        </p:txBody>
      </p:sp>
      <p:pic>
        <p:nvPicPr>
          <p:cNvPr id="275462" name="Picture 6" descr="3-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88913"/>
            <a:ext cx="370840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5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5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3A99F65-ACA6-4157-8335-1B656DF474EB}" type="slidenum">
              <a:rPr kumimoji="0" lang="zh-CN" altLang="en-US" sz="1400" b="0" smtClean="0">
                <a:solidFill>
                  <a:schemeClr val="bg1"/>
                </a:solidFill>
              </a:rPr>
              <a:pPr eaLnBrk="1" hangingPunct="1"/>
              <a:t>18</a:t>
            </a:fld>
            <a:endParaRPr kumimoji="0" lang="en-US" altLang="zh-CN" sz="1400" b="0" smtClean="0">
              <a:solidFill>
                <a:schemeClr val="bg1"/>
              </a:solidFill>
            </a:endParaRPr>
          </a:p>
        </p:txBody>
      </p:sp>
      <p:sp>
        <p:nvSpPr>
          <p:cNvPr id="2048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3.2.1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锁存器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96975"/>
            <a:ext cx="8569325" cy="1439863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30000"/>
              </a:spcBef>
              <a:buFontTx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．基本</a:t>
            </a:r>
            <a:r>
              <a:rPr lang="en-US" altLang="zh-CN" smtClean="0"/>
              <a:t>RS</a:t>
            </a:r>
            <a:r>
              <a:rPr lang="zh-CN" altLang="en-US" smtClean="0"/>
              <a:t>锁存器 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FontTx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）基本结构及工作原理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FontTx/>
              <a:buNone/>
            </a:pPr>
            <a:r>
              <a:rPr lang="zh-CN" altLang="en-US" sz="2400" b="0" smtClean="0"/>
              <a:t>         由一对或非门交叉耦合而成的基本锁存器</a:t>
            </a:r>
            <a:r>
              <a:rPr lang="en-US" altLang="zh-CN" sz="2400" b="0" smtClean="0"/>
              <a:t>:</a:t>
            </a:r>
          </a:p>
        </p:txBody>
      </p:sp>
      <p:pic>
        <p:nvPicPr>
          <p:cNvPr id="8204" name="Picture 12" descr="Sna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2708275"/>
            <a:ext cx="467995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3" descr="Snap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63"/>
          <a:stretch>
            <a:fillRect/>
          </a:stretch>
        </p:blipFill>
        <p:spPr bwMode="auto">
          <a:xfrm>
            <a:off x="4500563" y="5516563"/>
            <a:ext cx="403225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5" descr="Snap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97201"/>
            <a:ext cx="216058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6" descr="Snap1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068638"/>
            <a:ext cx="1727200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17" descr="Snap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6" t="-2699" r="37497" b="72163"/>
          <a:stretch>
            <a:fillRect/>
          </a:stretch>
        </p:blipFill>
        <p:spPr bwMode="auto">
          <a:xfrm>
            <a:off x="4811713" y="5083175"/>
            <a:ext cx="12731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4B97E759-FEBF-47FB-BB82-B1BB3EB1B42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180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8739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7993063" cy="630238"/>
          </a:xfrm>
        </p:spPr>
        <p:txBody>
          <a:bodyPr/>
          <a:lstStyle/>
          <a:p>
            <a:pPr marL="685800" indent="-685800"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4.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分辨时间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96975"/>
            <a:ext cx="8497887" cy="48958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    </a:t>
            </a:r>
            <a:r>
              <a:rPr lang="zh-CN" altLang="en-US" smtClean="0">
                <a:solidFill>
                  <a:srgbClr val="FF0000"/>
                </a:solidFill>
              </a:rPr>
              <a:t>分辨时间 </a:t>
            </a:r>
            <a:r>
              <a:rPr lang="en-US" altLang="zh-CN" smtClean="0">
                <a:solidFill>
                  <a:srgbClr val="FF0000"/>
                </a:solidFill>
              </a:rPr>
              <a:t>t </a:t>
            </a:r>
            <a:r>
              <a:rPr lang="en-US" altLang="zh-CN" baseline="-25000" smtClean="0">
                <a:solidFill>
                  <a:srgbClr val="FF0000"/>
                </a:solidFill>
              </a:rPr>
              <a:t>res</a:t>
            </a:r>
            <a:r>
              <a:rPr lang="en-US" altLang="zh-CN" smtClean="0"/>
              <a:t> </a:t>
            </a:r>
            <a:r>
              <a:rPr lang="zh-CN" altLang="en-US" smtClean="0"/>
              <a:t>：触发器在时钟边沿发生改变时，为达到一个</a:t>
            </a:r>
            <a:r>
              <a:rPr lang="zh-CN" altLang="en-US" smtClean="0">
                <a:solidFill>
                  <a:srgbClr val="0000FF"/>
                </a:solidFill>
              </a:rPr>
              <a:t>稳定状态</a:t>
            </a:r>
            <a:r>
              <a:rPr lang="zh-CN" altLang="en-US" smtClean="0"/>
              <a:t>所需的时间。</a:t>
            </a:r>
          </a:p>
          <a:p>
            <a:r>
              <a:rPr lang="zh-CN" altLang="en-US" smtClean="0"/>
              <a:t>如果输入信号是在孔径时间外变化：</a:t>
            </a:r>
          </a:p>
          <a:p>
            <a:pPr>
              <a:buFontTx/>
              <a:buNone/>
            </a:pPr>
            <a:r>
              <a:rPr lang="en-US" altLang="zh-CN" smtClean="0"/>
              <a:t>                    t</a:t>
            </a:r>
            <a:r>
              <a:rPr lang="en-US" altLang="zh-CN" baseline="-25000" smtClean="0"/>
              <a:t>res</a:t>
            </a:r>
            <a:r>
              <a:rPr lang="en-US" altLang="zh-CN" smtClean="0"/>
              <a:t> = t</a:t>
            </a:r>
            <a:r>
              <a:rPr lang="en-US" altLang="zh-CN" baseline="-25000" smtClean="0"/>
              <a:t>max_q</a:t>
            </a:r>
            <a:endParaRPr lang="zh-CN" altLang="en-US" smtClean="0"/>
          </a:p>
          <a:p>
            <a:r>
              <a:rPr lang="zh-CN" altLang="en-US" smtClean="0"/>
              <a:t>如果输入信号在孔径时间内发生变化：</a:t>
            </a:r>
          </a:p>
          <a:p>
            <a:pPr lvl="2"/>
            <a:r>
              <a:rPr lang="en-US" altLang="zh-CN" b="1" smtClean="0">
                <a:latin typeface="Arial" charset="0"/>
              </a:rPr>
              <a:t>  t</a:t>
            </a:r>
            <a:r>
              <a:rPr lang="en-US" altLang="zh-CN" b="1" baseline="-25000" smtClean="0">
                <a:latin typeface="Arial" charset="0"/>
              </a:rPr>
              <a:t>res</a:t>
            </a:r>
            <a:r>
              <a:rPr lang="zh-CN" altLang="en-US" b="1" smtClean="0">
                <a:latin typeface="Arial" charset="0"/>
              </a:rPr>
              <a:t>一定比较长</a:t>
            </a:r>
          </a:p>
          <a:p>
            <a:pPr lvl="2"/>
            <a:r>
              <a:rPr lang="zh-CN" altLang="en-US" b="1" smtClean="0">
                <a:latin typeface="Arial" charset="0"/>
              </a:rPr>
              <a:t> 到达稳定状态的分辨时间无界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1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3E1EA07D-A8C2-4442-88D1-FF3D956F8EA2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181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8841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7993063" cy="630238"/>
          </a:xfrm>
        </p:spPr>
        <p:txBody>
          <a:bodyPr/>
          <a:lstStyle/>
          <a:p>
            <a:pPr marL="685800" indent="-685800" eaLnBrk="1" hangingPunct="1"/>
            <a:r>
              <a:rPr lang="en-US" altLang="zh-CN" sz="3200" smtClean="0">
                <a:solidFill>
                  <a:schemeClr val="folHlink"/>
                </a:solidFill>
                <a:latin typeface="宋体" pitchFamily="2" charset="-122"/>
              </a:rPr>
              <a:t>5. </a:t>
            </a:r>
            <a:r>
              <a:rPr lang="zh-CN" altLang="en-US" sz="3200" smtClean="0">
                <a:solidFill>
                  <a:schemeClr val="folHlink"/>
                </a:solidFill>
                <a:latin typeface="宋体" pitchFamily="2" charset="-122"/>
              </a:rPr>
              <a:t>时钟偏差</a:t>
            </a:r>
          </a:p>
        </p:txBody>
      </p:sp>
      <p:sp>
        <p:nvSpPr>
          <p:cNvPr id="172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41438"/>
            <a:ext cx="8497887" cy="4751387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时钟偏差（</a:t>
            </a:r>
            <a:r>
              <a:rPr lang="en-US" altLang="zh-CN" smtClean="0">
                <a:solidFill>
                  <a:srgbClr val="FF0000"/>
                </a:solidFill>
              </a:rPr>
              <a:t>clock skew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zh-CN" altLang="en-US" smtClean="0"/>
              <a:t>：不同寄存器时钟边沿到达的时间差 。</a:t>
            </a:r>
          </a:p>
          <a:p>
            <a:r>
              <a:rPr lang="zh-CN" altLang="en-US" smtClean="0"/>
              <a:t>原因：</a:t>
            </a:r>
          </a:p>
          <a:p>
            <a:pPr lvl="1"/>
            <a:r>
              <a:rPr lang="zh-CN" altLang="en-US" smtClean="0"/>
              <a:t>时钟到各个寄存器之间的连线长度不同</a:t>
            </a:r>
          </a:p>
          <a:p>
            <a:pPr lvl="1"/>
            <a:r>
              <a:rPr lang="zh-CN" altLang="en-US" smtClean="0"/>
              <a:t>噪声</a:t>
            </a:r>
          </a:p>
          <a:p>
            <a:r>
              <a:rPr lang="zh-CN" altLang="en-US" smtClean="0"/>
              <a:t>在进行时序分析时，需要考虑</a:t>
            </a:r>
            <a:r>
              <a:rPr lang="zh-CN" altLang="en-US" smtClean="0">
                <a:solidFill>
                  <a:srgbClr val="FF0000"/>
                </a:solidFill>
              </a:rPr>
              <a:t>最坏</a:t>
            </a:r>
            <a:r>
              <a:rPr lang="zh-CN" altLang="en-US" smtClean="0"/>
              <a:t>的情况，以保证电路在所有环境下都可以工作。 </a:t>
            </a:r>
          </a:p>
        </p:txBody>
      </p:sp>
      <p:sp>
        <p:nvSpPr>
          <p:cNvPr id="18842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2450" y="188913"/>
            <a:ext cx="720725" cy="647700"/>
          </a:xfrm>
          <a:prstGeom prst="actionButtonHome">
            <a:avLst/>
          </a:prstGeom>
          <a:solidFill>
            <a:srgbClr val="FF99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2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2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91872BE5-8C98-4777-BDDD-4E784B326FC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150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基本</a:t>
            </a:r>
            <a:r>
              <a:rPr lang="zh-CN" altLang="en-US" sz="100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R</a:t>
            </a:r>
            <a:r>
              <a:rPr lang="en-US" altLang="zh-CN" sz="100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S</a:t>
            </a:r>
            <a:r>
              <a:rPr lang="en-US" altLang="zh-CN" sz="100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锁存器的工作原理</a:t>
            </a:r>
            <a:r>
              <a:rPr lang="zh-CN" altLang="en-US" sz="32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933825"/>
            <a:ext cx="8893175" cy="259238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 smtClean="0"/>
              <a:t>R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</a:t>
            </a:r>
            <a:r>
              <a:rPr lang="zh-CN" altLang="en-US" sz="2400" smtClean="0"/>
              <a:t>、 </a:t>
            </a:r>
            <a:r>
              <a:rPr lang="en-US" altLang="zh-CN" sz="2400" smtClean="0"/>
              <a:t>S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 </a:t>
            </a:r>
            <a:r>
              <a:rPr lang="zh-CN" altLang="en-US" sz="2400" smtClean="0"/>
              <a:t>：输出为稳定的 </a:t>
            </a:r>
            <a:r>
              <a:rPr lang="en-US" altLang="zh-CN" sz="2400" smtClean="0"/>
              <a:t>0 </a:t>
            </a:r>
            <a:r>
              <a:rPr lang="zh-CN" altLang="en-US" sz="2400" smtClean="0"/>
              <a:t>态 或 </a:t>
            </a:r>
            <a:r>
              <a:rPr lang="en-US" altLang="zh-CN" sz="2400" smtClean="0"/>
              <a:t>1 </a:t>
            </a:r>
            <a:r>
              <a:rPr lang="zh-CN" altLang="en-US" sz="2400" smtClean="0"/>
              <a:t>态 ， 即 </a:t>
            </a:r>
            <a:r>
              <a:rPr lang="en-US" altLang="zh-CN" sz="2400" i="1" smtClean="0"/>
              <a:t>Q</a:t>
            </a:r>
            <a:r>
              <a:rPr lang="en-US" altLang="zh-CN" sz="2400" i="1" baseline="30000" smtClean="0"/>
              <a:t>n</a:t>
            </a:r>
            <a:r>
              <a:rPr lang="en-US" altLang="zh-CN" sz="2400" baseline="30000" smtClean="0"/>
              <a:t>+1</a:t>
            </a:r>
            <a:r>
              <a:rPr lang="en-US" altLang="zh-CN" sz="2400" smtClean="0"/>
              <a:t> =  </a:t>
            </a:r>
            <a:r>
              <a:rPr lang="en-US" altLang="zh-CN" sz="2400" i="1" smtClean="0"/>
              <a:t>Q</a:t>
            </a:r>
            <a:r>
              <a:rPr lang="en-US" altLang="zh-CN" sz="2400" i="1" baseline="30000" smtClean="0"/>
              <a:t>n</a:t>
            </a:r>
            <a:r>
              <a:rPr lang="en-US" altLang="zh-CN" sz="2000" smtClean="0"/>
              <a:t>  </a:t>
            </a:r>
            <a:endParaRPr lang="zh-CN" altLang="en-US" sz="2400" smtClean="0"/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 smtClean="0"/>
              <a:t>R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</a:t>
            </a:r>
            <a:r>
              <a:rPr lang="zh-CN" altLang="en-US" sz="2400" smtClean="0"/>
              <a:t>、 </a:t>
            </a:r>
            <a:r>
              <a:rPr lang="en-US" altLang="zh-CN" sz="2400" smtClean="0"/>
              <a:t>S</a:t>
            </a:r>
            <a:r>
              <a:rPr lang="zh-CN" altLang="en-US" sz="2400" smtClean="0"/>
              <a:t>＝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：输出状态为 </a:t>
            </a:r>
            <a:r>
              <a:rPr lang="en-US" altLang="zh-CN" sz="2400" smtClean="0"/>
              <a:t>1 </a:t>
            </a:r>
            <a:r>
              <a:rPr lang="zh-CN" altLang="en-US" sz="2400" smtClean="0"/>
              <a:t>态。即 </a:t>
            </a:r>
            <a:r>
              <a:rPr lang="en-US" altLang="zh-CN" sz="2400" i="1" smtClean="0"/>
              <a:t>Q</a:t>
            </a:r>
            <a:r>
              <a:rPr lang="en-US" altLang="zh-CN" sz="2400" i="1" baseline="30000" smtClean="0"/>
              <a:t>n</a:t>
            </a:r>
            <a:r>
              <a:rPr lang="en-US" altLang="zh-CN" sz="2400" baseline="30000" smtClean="0"/>
              <a:t>+1</a:t>
            </a:r>
            <a:r>
              <a:rPr lang="en-US" altLang="zh-CN" sz="2400" smtClean="0"/>
              <a:t> = 1</a:t>
            </a:r>
            <a:r>
              <a:rPr lang="en-US" altLang="zh-CN" sz="2000" smtClean="0"/>
              <a:t> </a:t>
            </a:r>
            <a:endParaRPr lang="zh-CN" altLang="en-US" sz="2400" smtClean="0"/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 smtClean="0"/>
              <a:t>R</a:t>
            </a:r>
            <a:r>
              <a:rPr lang="zh-CN" altLang="en-US" sz="2400" smtClean="0"/>
              <a:t>＝</a:t>
            </a:r>
            <a:r>
              <a:rPr lang="en-US" altLang="zh-CN" sz="2400" smtClean="0"/>
              <a:t>1</a:t>
            </a:r>
            <a:r>
              <a:rPr lang="zh-CN" altLang="en-US" sz="2400" smtClean="0"/>
              <a:t> 、</a:t>
            </a:r>
            <a:r>
              <a:rPr lang="en-US" altLang="zh-CN" sz="2400" smtClean="0"/>
              <a:t>S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</a:t>
            </a:r>
            <a:r>
              <a:rPr lang="zh-CN" altLang="en-US" sz="2400" smtClean="0"/>
              <a:t>：输出状态为 </a:t>
            </a:r>
            <a:r>
              <a:rPr lang="en-US" altLang="zh-CN" sz="2400" smtClean="0"/>
              <a:t>0 </a:t>
            </a:r>
            <a:r>
              <a:rPr lang="zh-CN" altLang="en-US" sz="2400" smtClean="0"/>
              <a:t>态。即 </a:t>
            </a:r>
            <a:r>
              <a:rPr lang="en-US" altLang="zh-CN" sz="2400" i="1" smtClean="0"/>
              <a:t>Q</a:t>
            </a:r>
            <a:r>
              <a:rPr lang="en-US" altLang="zh-CN" sz="2400" i="1" baseline="30000" smtClean="0"/>
              <a:t>n</a:t>
            </a:r>
            <a:r>
              <a:rPr lang="en-US" altLang="zh-CN" sz="2400" baseline="30000" smtClean="0"/>
              <a:t>+1</a:t>
            </a:r>
            <a:r>
              <a:rPr lang="en-US" altLang="zh-CN" sz="2400" smtClean="0"/>
              <a:t> = 0</a:t>
            </a:r>
            <a:endParaRPr lang="zh-CN" altLang="en-US" sz="2400" smtClean="0"/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 smtClean="0"/>
              <a:t>R</a:t>
            </a:r>
            <a:r>
              <a:rPr lang="zh-CN" altLang="en-US" sz="2400" smtClean="0"/>
              <a:t>＝</a:t>
            </a:r>
            <a:r>
              <a:rPr lang="en-US" altLang="zh-CN" sz="2400" smtClean="0"/>
              <a:t>1</a:t>
            </a:r>
            <a:r>
              <a:rPr lang="zh-CN" altLang="en-US" sz="2400" smtClean="0"/>
              <a:t>、 </a:t>
            </a:r>
            <a:r>
              <a:rPr lang="en-US" altLang="zh-CN" sz="2400" smtClean="0"/>
              <a:t>S</a:t>
            </a:r>
            <a:r>
              <a:rPr lang="zh-CN" altLang="en-US" sz="2400" smtClean="0"/>
              <a:t>＝</a:t>
            </a:r>
            <a:r>
              <a:rPr lang="en-US" altLang="zh-CN" sz="2400" smtClean="0"/>
              <a:t>1 </a:t>
            </a:r>
            <a:r>
              <a:rPr lang="zh-CN" altLang="en-US" sz="2400" smtClean="0"/>
              <a:t>：</a:t>
            </a:r>
            <a:r>
              <a:rPr lang="en-US" altLang="zh-CN" sz="2400" smtClean="0"/>
              <a:t>Q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</a:t>
            </a:r>
            <a:r>
              <a:rPr lang="zh-CN" altLang="en-US" sz="2400" smtClean="0"/>
              <a:t>、    ＝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，此输出既非</a:t>
            </a:r>
            <a:r>
              <a:rPr lang="en-US" altLang="zh-CN" sz="2400" smtClean="0"/>
              <a:t>0</a:t>
            </a:r>
            <a:r>
              <a:rPr lang="zh-CN" altLang="en-US" sz="2400" smtClean="0"/>
              <a:t>态，也非</a:t>
            </a:r>
            <a:r>
              <a:rPr lang="en-US" altLang="zh-CN" sz="2400" smtClean="0"/>
              <a:t>1</a:t>
            </a:r>
            <a:r>
              <a:rPr lang="zh-CN" altLang="en-US" sz="2400" smtClean="0"/>
              <a:t>态。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    这种状态非锁存器的正常工作状态，应避免出现。 </a:t>
            </a:r>
          </a:p>
        </p:txBody>
      </p:sp>
      <p:sp>
        <p:nvSpPr>
          <p:cNvPr id="83977" name="Rectangle 3"/>
          <p:cNvSpPr>
            <a:spLocks noChangeArrowheads="1"/>
          </p:cNvSpPr>
          <p:nvPr/>
        </p:nvSpPr>
        <p:spPr bwMode="auto">
          <a:xfrm>
            <a:off x="250825" y="1125538"/>
            <a:ext cx="38877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>
                <a:latin typeface="Arial" charset="0"/>
              </a:rPr>
              <a:t>Q</a:t>
            </a:r>
            <a:r>
              <a:rPr lang="en-US" altLang="zh-CN" sz="2400" baseline="30000">
                <a:latin typeface="Arial" charset="0"/>
              </a:rPr>
              <a:t>n</a:t>
            </a:r>
            <a:r>
              <a:rPr lang="zh-CN" altLang="en-US" sz="2400">
                <a:latin typeface="Arial" charset="0"/>
              </a:rPr>
              <a:t>： 接收信号之前的状态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>
                <a:latin typeface="Arial" charset="0"/>
              </a:rPr>
              <a:t>      （简称现态）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>
                <a:latin typeface="Arial" charset="0"/>
              </a:rPr>
              <a:t>Q</a:t>
            </a:r>
            <a:r>
              <a:rPr lang="en-US" altLang="zh-CN" sz="2400" baseline="30000">
                <a:latin typeface="Arial" charset="0"/>
              </a:rPr>
              <a:t>n+1</a:t>
            </a:r>
            <a:r>
              <a:rPr lang="zh-CN" altLang="en-US" sz="2400">
                <a:latin typeface="Arial" charset="0"/>
              </a:rPr>
              <a:t>：接收信号之后的状态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>
                <a:latin typeface="Arial" charset="0"/>
              </a:rPr>
              <a:t>        （简称次态）</a:t>
            </a:r>
            <a:endParaRPr lang="zh-CN" altLang="en-US">
              <a:latin typeface="Arial" charset="0"/>
            </a:endParaRPr>
          </a:p>
        </p:txBody>
      </p:sp>
      <p:pic>
        <p:nvPicPr>
          <p:cNvPr id="83982" name="Picture 14" descr="Snap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445125"/>
            <a:ext cx="2905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8" name="Picture 20" descr="Snap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268413"/>
            <a:ext cx="500380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89" name="AutoShape 21"/>
          <p:cNvSpPr>
            <a:spLocks noChangeArrowheads="1"/>
          </p:cNvSpPr>
          <p:nvPr/>
        </p:nvSpPr>
        <p:spPr bwMode="auto">
          <a:xfrm flipH="1">
            <a:off x="2411413" y="3141663"/>
            <a:ext cx="1223962" cy="431800"/>
          </a:xfrm>
          <a:prstGeom prst="rightArrow">
            <a:avLst>
              <a:gd name="adj1" fmla="val 50000"/>
              <a:gd name="adj2" fmla="val 70864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827088" y="3068638"/>
            <a:ext cx="13954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双稳态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83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3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3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build="allAtOnce"/>
      <p:bldP spid="83989" grpId="0" animBg="1"/>
      <p:bldP spid="839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5AAE3E1D-3986-4BA8-BAC8-87BD11383797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409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3581400" cy="6302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9900"/>
                </a:solidFill>
              </a:rPr>
              <a:t>问题的提出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41438"/>
            <a:ext cx="8642350" cy="52260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mtClean="0">
                <a:latin typeface="宋体" pitchFamily="2" charset="-122"/>
              </a:rPr>
              <a:t>数字逻辑电路分为两大类：</a:t>
            </a:r>
          </a:p>
          <a:p>
            <a:pPr algn="just" eaLnBrk="1" hangingPunct="1"/>
            <a:r>
              <a:rPr lang="zh-CN" altLang="en-US" smtClean="0">
                <a:latin typeface="宋体" pitchFamily="2" charset="-122"/>
              </a:rPr>
              <a:t>组合电路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smtClean="0">
              <a:latin typeface="宋体" pitchFamily="2" charset="-122"/>
            </a:endParaRPr>
          </a:p>
          <a:p>
            <a:pPr algn="just" eaLnBrk="1" hangingPunct="1"/>
            <a:endParaRPr lang="zh-CN" altLang="en-US" b="0" smtClean="0">
              <a:latin typeface="宋体" pitchFamily="2" charset="-122"/>
            </a:endParaRPr>
          </a:p>
          <a:p>
            <a:pPr algn="just" eaLnBrk="1" hangingPunct="1"/>
            <a:r>
              <a:rPr lang="zh-CN" altLang="en-US" smtClean="0">
                <a:latin typeface="宋体" pitchFamily="2" charset="-122"/>
              </a:rPr>
              <a:t>时序电路 </a:t>
            </a:r>
          </a:p>
          <a:p>
            <a:pPr algn="just" eaLnBrk="1" hangingPunct="1">
              <a:buFontTx/>
              <a:buNone/>
            </a:pPr>
            <a:r>
              <a:rPr lang="zh-CN" altLang="en-US" b="0" smtClean="0"/>
              <a:t>   </a:t>
            </a:r>
            <a:endParaRPr lang="zh-CN" altLang="en-US" b="0" smtClean="0">
              <a:latin typeface="宋体" pitchFamily="2" charset="-122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684213" y="2852738"/>
            <a:ext cx="80645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/>
            <a:r>
              <a:rPr lang="zh-CN" altLang="en-US" b="0"/>
              <a:t>编码器 ，译码器 ，数据选择器 ，数值比较器，加法器 ，乘法器</a:t>
            </a:r>
          </a:p>
        </p:txBody>
      </p:sp>
      <p:sp>
        <p:nvSpPr>
          <p:cNvPr id="17408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84438" y="1916113"/>
            <a:ext cx="863600" cy="792162"/>
          </a:xfrm>
          <a:prstGeom prst="actionButtonHelp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3348038" y="2133600"/>
            <a:ext cx="504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/>
              <a:t>知识回顾：常用的组合电路？</a:t>
            </a:r>
          </a:p>
        </p:txBody>
      </p:sp>
      <p:sp>
        <p:nvSpPr>
          <p:cNvPr id="174089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84438" y="3860800"/>
            <a:ext cx="863600" cy="792163"/>
          </a:xfrm>
          <a:prstGeom prst="actionButtonHelp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3348038" y="4076700"/>
            <a:ext cx="504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/>
              <a:t>问题：为什么要用时序电路？</a:t>
            </a: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755650" y="4724400"/>
            <a:ext cx="7920038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/>
            <a:r>
              <a:rPr lang="zh-CN" altLang="en-US" b="0"/>
              <a:t>典型的时序电路：</a:t>
            </a:r>
          </a:p>
          <a:p>
            <a:pPr lvl="1" algn="l" eaLnBrk="1" hangingPunct="1"/>
            <a:r>
              <a:rPr lang="zh-CN" altLang="en-US" b="0"/>
              <a:t>寄存器，计数器，读</a:t>
            </a:r>
            <a:r>
              <a:rPr lang="en-US" altLang="zh-CN" b="0"/>
              <a:t>/</a:t>
            </a:r>
            <a:r>
              <a:rPr lang="zh-CN" altLang="en-US" b="0"/>
              <a:t>写存储器，移位寄存器，顺序脉冲发生器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4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500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500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500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500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500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500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/>
      <p:bldP spid="174086" grpId="0" animBg="1"/>
      <p:bldP spid="174088" grpId="0" build="allAtOnce"/>
      <p:bldP spid="174089" grpId="0" animBg="1"/>
      <p:bldP spid="1740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CA71AEBD-2761-4F79-8CA4-7806114DEEF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20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253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991475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）基本</a:t>
            </a:r>
            <a:r>
              <a:rPr lang="zh-CN" altLang="en-US" sz="100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R</a:t>
            </a:r>
            <a:r>
              <a:rPr lang="en-US" altLang="zh-CN" sz="100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S</a:t>
            </a:r>
            <a:r>
              <a:rPr lang="en-US" altLang="zh-CN" sz="100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锁存器的特性表及特性函数</a:t>
            </a:r>
            <a:r>
              <a:rPr lang="zh-CN" altLang="en-US" sz="32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052513"/>
            <a:ext cx="8424862" cy="19446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smtClean="0"/>
              <a:t>特性表：</a:t>
            </a:r>
            <a:r>
              <a:rPr lang="zh-CN" altLang="en-US" sz="2400" b="0" smtClean="0"/>
              <a:t>反映锁存器或触发器的次态（</a:t>
            </a:r>
            <a:r>
              <a:rPr lang="en-US" altLang="zh-CN" sz="2400" b="0" smtClean="0"/>
              <a:t>Q</a:t>
            </a:r>
            <a:r>
              <a:rPr lang="en-US" altLang="zh-CN" sz="2400" b="0" baseline="30000" smtClean="0"/>
              <a:t>n+1</a:t>
            </a:r>
            <a:r>
              <a:rPr lang="zh-CN" altLang="en-US" sz="2400" b="0" smtClean="0"/>
              <a:t>）与现态（</a:t>
            </a:r>
            <a:r>
              <a:rPr lang="en-US" altLang="zh-CN" sz="2400" b="0" smtClean="0"/>
              <a:t>Q</a:t>
            </a:r>
            <a:r>
              <a:rPr lang="en-US" altLang="zh-CN" sz="2400" b="0" baseline="30000" smtClean="0"/>
              <a:t>n</a:t>
            </a:r>
            <a:r>
              <a:rPr lang="zh-CN" altLang="en-US" sz="2400" b="0" smtClean="0"/>
              <a:t>）以及输入信号之间对应关系的表格。类似于真值表</a:t>
            </a:r>
            <a:r>
              <a:rPr lang="zh-CN" altLang="en-US" sz="2400" smtClean="0"/>
              <a:t> 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smtClean="0"/>
              <a:t>特性函数：</a:t>
            </a:r>
            <a:r>
              <a:rPr lang="zh-CN" altLang="en-US" sz="2400" b="0" smtClean="0"/>
              <a:t>以逻辑表达式的方式反映锁存器或触发器的次态（</a:t>
            </a:r>
            <a:r>
              <a:rPr lang="en-US" altLang="zh-CN" sz="2400" b="0" smtClean="0"/>
              <a:t>Q</a:t>
            </a:r>
            <a:r>
              <a:rPr lang="en-US" altLang="zh-CN" sz="2400" b="0" baseline="30000" smtClean="0"/>
              <a:t>n+1</a:t>
            </a:r>
            <a:r>
              <a:rPr lang="zh-CN" altLang="en-US" sz="2400" b="0" smtClean="0"/>
              <a:t>）与现态（</a:t>
            </a:r>
            <a:r>
              <a:rPr lang="en-US" altLang="zh-CN" sz="2400" b="0" smtClean="0"/>
              <a:t>Q</a:t>
            </a:r>
            <a:r>
              <a:rPr lang="en-US" altLang="zh-CN" sz="2400" b="0" baseline="30000" smtClean="0"/>
              <a:t>n</a:t>
            </a:r>
            <a:r>
              <a:rPr lang="zh-CN" altLang="en-US" sz="2400" b="0" smtClean="0"/>
              <a:t>）以及输入信号之间函数关系。</a:t>
            </a:r>
          </a:p>
        </p:txBody>
      </p:sp>
      <p:pic>
        <p:nvPicPr>
          <p:cNvPr id="86030" name="Picture 14" descr="Snap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5084763"/>
            <a:ext cx="3600450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6377" name="Group 361"/>
          <p:cNvGraphicFramePr>
            <a:graphicFrameLocks noGrp="1"/>
          </p:cNvGraphicFramePr>
          <p:nvPr/>
        </p:nvGraphicFramePr>
        <p:xfrm>
          <a:off x="395288" y="3025775"/>
          <a:ext cx="4752975" cy="3846513"/>
        </p:xfrm>
        <a:graphic>
          <a:graphicData uri="http://schemas.openxmlformats.org/drawingml/2006/table">
            <a:tbl>
              <a:tblPr/>
              <a:tblGrid>
                <a:gridCol w="950912"/>
                <a:gridCol w="922338"/>
                <a:gridCol w="935037"/>
                <a:gridCol w="993775"/>
                <a:gridCol w="950913"/>
              </a:tblGrid>
              <a:tr h="3286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 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599" name="Text Box 311"/>
          <p:cNvSpPr txBox="1">
            <a:spLocks noChangeArrowheads="1"/>
          </p:cNvSpPr>
          <p:nvPr/>
        </p:nvSpPr>
        <p:spPr bwMode="auto">
          <a:xfrm>
            <a:off x="8747125" y="1700213"/>
            <a:ext cx="7921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86328" name="Rectangle 312"/>
          <p:cNvSpPr>
            <a:spLocks noChangeArrowheads="1"/>
          </p:cNvSpPr>
          <p:nvPr/>
        </p:nvSpPr>
        <p:spPr bwMode="auto">
          <a:xfrm>
            <a:off x="4211638" y="4005263"/>
            <a:ext cx="10080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保持</a:t>
            </a:r>
          </a:p>
        </p:txBody>
      </p:sp>
      <p:sp>
        <p:nvSpPr>
          <p:cNvPr id="86329" name="Rectangle 313"/>
          <p:cNvSpPr>
            <a:spLocks noChangeArrowheads="1"/>
          </p:cNvSpPr>
          <p:nvPr/>
        </p:nvSpPr>
        <p:spPr bwMode="auto">
          <a:xfrm>
            <a:off x="4240213" y="4724400"/>
            <a:ext cx="908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6330" name="Rectangle 314"/>
          <p:cNvSpPr>
            <a:spLocks noChangeArrowheads="1"/>
          </p:cNvSpPr>
          <p:nvPr/>
        </p:nvSpPr>
        <p:spPr bwMode="auto">
          <a:xfrm>
            <a:off x="4211638" y="5445125"/>
            <a:ext cx="908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331" name="Rectangle 315"/>
          <p:cNvSpPr>
            <a:spLocks noChangeArrowheads="1"/>
          </p:cNvSpPr>
          <p:nvPr/>
        </p:nvSpPr>
        <p:spPr bwMode="auto">
          <a:xfrm>
            <a:off x="4117975" y="6237288"/>
            <a:ext cx="117475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不允许</a:t>
            </a:r>
          </a:p>
        </p:txBody>
      </p:sp>
      <p:pic>
        <p:nvPicPr>
          <p:cNvPr id="86332" name="Picture 316" descr="Snap2-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924175"/>
            <a:ext cx="3336925" cy="1873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333" name="Rectangle 317"/>
          <p:cNvSpPr>
            <a:spLocks noChangeArrowheads="1"/>
          </p:cNvSpPr>
          <p:nvPr/>
        </p:nvSpPr>
        <p:spPr bwMode="auto">
          <a:xfrm>
            <a:off x="5867400" y="2852738"/>
            <a:ext cx="6397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RS</a:t>
            </a:r>
          </a:p>
        </p:txBody>
      </p:sp>
      <p:sp>
        <p:nvSpPr>
          <p:cNvPr id="86334" name="Rectangle 318"/>
          <p:cNvSpPr>
            <a:spLocks noChangeArrowheads="1"/>
          </p:cNvSpPr>
          <p:nvPr/>
        </p:nvSpPr>
        <p:spPr bwMode="auto">
          <a:xfrm>
            <a:off x="5435600" y="3213100"/>
            <a:ext cx="5762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</a:rPr>
              <a:t>Q</a:t>
            </a:r>
            <a:r>
              <a:rPr lang="en-US" altLang="zh-CN" i="1" baseline="30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86337" name="Oval 321"/>
          <p:cNvSpPr>
            <a:spLocks noChangeArrowheads="1"/>
          </p:cNvSpPr>
          <p:nvPr/>
        </p:nvSpPr>
        <p:spPr bwMode="auto">
          <a:xfrm>
            <a:off x="539750" y="4221163"/>
            <a:ext cx="2663825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338" name="Rectangle 322"/>
          <p:cNvSpPr>
            <a:spLocks noChangeArrowheads="1"/>
          </p:cNvSpPr>
          <p:nvPr/>
        </p:nvSpPr>
        <p:spPr bwMode="auto">
          <a:xfrm>
            <a:off x="6443663" y="4292600"/>
            <a:ext cx="2936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340" name="Oval 324"/>
          <p:cNvSpPr>
            <a:spLocks noChangeArrowheads="1"/>
          </p:cNvSpPr>
          <p:nvPr/>
        </p:nvSpPr>
        <p:spPr bwMode="auto">
          <a:xfrm>
            <a:off x="539750" y="4581525"/>
            <a:ext cx="2663825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341" name="Rectangle 325"/>
          <p:cNvSpPr>
            <a:spLocks noChangeArrowheads="1"/>
          </p:cNvSpPr>
          <p:nvPr/>
        </p:nvSpPr>
        <p:spPr bwMode="auto">
          <a:xfrm>
            <a:off x="7092950" y="3716338"/>
            <a:ext cx="2936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343" name="Oval 327"/>
          <p:cNvSpPr>
            <a:spLocks noChangeArrowheads="1"/>
          </p:cNvSpPr>
          <p:nvPr/>
        </p:nvSpPr>
        <p:spPr bwMode="auto">
          <a:xfrm>
            <a:off x="539750" y="4979988"/>
            <a:ext cx="2663825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344" name="Rectangle 328"/>
          <p:cNvSpPr>
            <a:spLocks noChangeArrowheads="1"/>
          </p:cNvSpPr>
          <p:nvPr/>
        </p:nvSpPr>
        <p:spPr bwMode="auto">
          <a:xfrm>
            <a:off x="7092950" y="4292600"/>
            <a:ext cx="2936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347" name="Oval 331"/>
          <p:cNvSpPr>
            <a:spLocks noChangeArrowheads="1"/>
          </p:cNvSpPr>
          <p:nvPr/>
        </p:nvSpPr>
        <p:spPr bwMode="auto">
          <a:xfrm>
            <a:off x="539750" y="6105525"/>
            <a:ext cx="2663825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348" name="Rectangle 332"/>
          <p:cNvSpPr>
            <a:spLocks noChangeArrowheads="1"/>
          </p:cNvSpPr>
          <p:nvPr/>
        </p:nvSpPr>
        <p:spPr bwMode="auto">
          <a:xfrm>
            <a:off x="7596188" y="3716338"/>
            <a:ext cx="438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86350" name="Oval 334"/>
          <p:cNvSpPr>
            <a:spLocks noChangeArrowheads="1"/>
          </p:cNvSpPr>
          <p:nvPr/>
        </p:nvSpPr>
        <p:spPr bwMode="auto">
          <a:xfrm>
            <a:off x="527050" y="6486525"/>
            <a:ext cx="2663825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352" name="Rectangle 336"/>
          <p:cNvSpPr>
            <a:spLocks noChangeArrowheads="1"/>
          </p:cNvSpPr>
          <p:nvPr/>
        </p:nvSpPr>
        <p:spPr bwMode="auto">
          <a:xfrm>
            <a:off x="7596188" y="4292600"/>
            <a:ext cx="438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86353" name="Rectangle 337"/>
          <p:cNvSpPr>
            <a:spLocks noChangeArrowheads="1"/>
          </p:cNvSpPr>
          <p:nvPr/>
        </p:nvSpPr>
        <p:spPr bwMode="auto">
          <a:xfrm>
            <a:off x="6443663" y="3716338"/>
            <a:ext cx="2889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354" name="Rectangle 338"/>
          <p:cNvSpPr>
            <a:spLocks noChangeArrowheads="1"/>
          </p:cNvSpPr>
          <p:nvPr/>
        </p:nvSpPr>
        <p:spPr bwMode="auto">
          <a:xfrm>
            <a:off x="8316913" y="3716338"/>
            <a:ext cx="2889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355" name="Rectangle 339"/>
          <p:cNvSpPr>
            <a:spLocks noChangeArrowheads="1"/>
          </p:cNvSpPr>
          <p:nvPr/>
        </p:nvSpPr>
        <p:spPr bwMode="auto">
          <a:xfrm>
            <a:off x="8316913" y="4292600"/>
            <a:ext cx="2889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356" name="AutoShape 340"/>
          <p:cNvSpPr>
            <a:spLocks noChangeArrowheads="1"/>
          </p:cNvSpPr>
          <p:nvPr/>
        </p:nvSpPr>
        <p:spPr bwMode="auto">
          <a:xfrm>
            <a:off x="7019925" y="3644900"/>
            <a:ext cx="1081088" cy="1079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357" name="AutoShape 341"/>
          <p:cNvSpPr>
            <a:spLocks noChangeArrowheads="1"/>
          </p:cNvSpPr>
          <p:nvPr/>
        </p:nvSpPr>
        <p:spPr bwMode="auto">
          <a:xfrm>
            <a:off x="6300788" y="4221163"/>
            <a:ext cx="1081087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358" name="AutoShape 342"/>
          <p:cNvSpPr>
            <a:spLocks noChangeArrowheads="1"/>
          </p:cNvSpPr>
          <p:nvPr/>
        </p:nvSpPr>
        <p:spPr bwMode="auto">
          <a:xfrm>
            <a:off x="7380288" y="6021388"/>
            <a:ext cx="1584325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6362" name="AutoShape 346"/>
          <p:cNvSpPr>
            <a:spLocks noChangeArrowheads="1"/>
          </p:cNvSpPr>
          <p:nvPr/>
        </p:nvSpPr>
        <p:spPr bwMode="auto">
          <a:xfrm>
            <a:off x="5508625" y="6092825"/>
            <a:ext cx="1150938" cy="531813"/>
          </a:xfrm>
          <a:prstGeom prst="roundRect">
            <a:avLst>
              <a:gd name="adj" fmla="val 16667"/>
            </a:avLst>
          </a:prstGeom>
          <a:noFill/>
          <a:ln w="762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1000"/>
                                        <p:tgtEl>
                                          <p:spTgt spid="86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1000"/>
                                        <p:tgtEl>
                                          <p:spTgt spid="8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000"/>
                                        <p:tgtEl>
                                          <p:spTgt spid="8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1000"/>
                                        <p:tgtEl>
                                          <p:spTgt spid="863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1000"/>
                                        <p:tgtEl>
                                          <p:spTgt spid="8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000"/>
                                        <p:tgtEl>
                                          <p:spTgt spid="8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1000"/>
                                        <p:tgtEl>
                                          <p:spTgt spid="86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1000"/>
                                        <p:tgtEl>
                                          <p:spTgt spid="8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000"/>
                                        <p:tgtEl>
                                          <p:spTgt spid="8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1000"/>
                                        <p:tgtEl>
                                          <p:spTgt spid="863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1000"/>
                                        <p:tgtEl>
                                          <p:spTgt spid="8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000"/>
                                        <p:tgtEl>
                                          <p:spTgt spid="8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1000"/>
                                        <p:tgtEl>
                                          <p:spTgt spid="863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1000"/>
                                        <p:tgtEl>
                                          <p:spTgt spid="8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000"/>
                                        <p:tgtEl>
                                          <p:spTgt spid="8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1000"/>
                                        <p:tgtEl>
                                          <p:spTgt spid="86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1000"/>
                                        <p:tgtEl>
                                          <p:spTgt spid="86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000"/>
                                        <p:tgtEl>
                                          <p:spTgt spid="86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8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8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8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1000"/>
                                        <p:tgtEl>
                                          <p:spTgt spid="8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1000"/>
                                        <p:tgtEl>
                                          <p:spTgt spid="8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000"/>
                                        <p:tgtEl>
                                          <p:spTgt spid="8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8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1000"/>
                                        <p:tgtEl>
                                          <p:spTgt spid="8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8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8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8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8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8" grpId="0"/>
      <p:bldP spid="86329" grpId="0"/>
      <p:bldP spid="86330" grpId="0"/>
      <p:bldP spid="86331" grpId="0"/>
      <p:bldP spid="86333" grpId="0"/>
      <p:bldP spid="86334" grpId="0"/>
      <p:bldP spid="86337" grpId="0" animBg="1"/>
      <p:bldP spid="86338" grpId="0"/>
      <p:bldP spid="86340" grpId="0" animBg="1"/>
      <p:bldP spid="86341" grpId="0"/>
      <p:bldP spid="86343" grpId="0" animBg="1"/>
      <p:bldP spid="86344" grpId="0"/>
      <p:bldP spid="86347" grpId="0" animBg="1"/>
      <p:bldP spid="86348" grpId="0"/>
      <p:bldP spid="86350" grpId="0" animBg="1"/>
      <p:bldP spid="86352" grpId="0"/>
      <p:bldP spid="86353" grpId="0"/>
      <p:bldP spid="86354" grpId="0"/>
      <p:bldP spid="86355" grpId="0"/>
      <p:bldP spid="86356" grpId="0" animBg="1"/>
      <p:bldP spid="86357" grpId="0" animBg="1"/>
      <p:bldP spid="86358" grpId="0" animBg="1"/>
      <p:bldP spid="863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2D147795-6192-49B7-99B1-FA8622512E1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21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355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）基本</a:t>
            </a:r>
            <a:r>
              <a:rPr lang="zh-CN" altLang="en-US" sz="100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R</a:t>
            </a:r>
            <a:r>
              <a:rPr lang="en-US" altLang="zh-CN" sz="100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S</a:t>
            </a:r>
            <a:r>
              <a:rPr lang="en-US" altLang="zh-CN" sz="100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锁存器时序图 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076700"/>
            <a:ext cx="9144000" cy="27813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smtClean="0"/>
              <a:t>t</a:t>
            </a:r>
            <a:r>
              <a:rPr lang="en-US" altLang="zh-CN" sz="2400" baseline="-25000" smtClean="0"/>
              <a:t>9</a:t>
            </a:r>
            <a:r>
              <a:rPr lang="en-US" altLang="zh-CN" sz="2400" smtClean="0"/>
              <a:t> </a:t>
            </a:r>
            <a:r>
              <a:rPr lang="zh-CN" altLang="en-US" sz="2400" smtClean="0"/>
              <a:t>时刻：</a:t>
            </a:r>
            <a:r>
              <a:rPr lang="en-US" altLang="zh-CN" sz="2400" smtClean="0"/>
              <a:t>R=0</a:t>
            </a:r>
            <a:r>
              <a:rPr lang="zh-CN" altLang="en-US" sz="2400" smtClean="0"/>
              <a:t>、</a:t>
            </a:r>
            <a:r>
              <a:rPr lang="en-US" altLang="zh-CN" sz="2400" smtClean="0"/>
              <a:t>S=0</a:t>
            </a:r>
            <a:r>
              <a:rPr lang="zh-CN" altLang="en-US" sz="2400" smtClean="0"/>
              <a:t>，锁存器应保持为双稳态中的 </a:t>
            </a:r>
            <a:r>
              <a:rPr lang="en-US" altLang="zh-CN" sz="2400" smtClean="0"/>
              <a:t>0 </a:t>
            </a:r>
            <a:r>
              <a:rPr lang="zh-CN" altLang="en-US" sz="2400" smtClean="0"/>
              <a:t>态或 </a:t>
            </a:r>
            <a:r>
              <a:rPr lang="en-US" altLang="zh-CN" sz="2400" smtClean="0"/>
              <a:t>1 </a:t>
            </a:r>
            <a:r>
              <a:rPr lang="zh-CN" altLang="en-US" sz="2400" smtClean="0"/>
              <a:t>态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      但∵前一时刻</a:t>
            </a:r>
            <a:r>
              <a:rPr lang="en-US" altLang="zh-CN" sz="2400" smtClean="0"/>
              <a:t>R=S=1</a:t>
            </a:r>
            <a:r>
              <a:rPr lang="zh-CN" altLang="en-US" sz="2400" smtClean="0"/>
              <a:t>，使</a:t>
            </a:r>
            <a:r>
              <a:rPr lang="en-US" altLang="zh-CN" sz="2400" smtClean="0"/>
              <a:t>Q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</a:t>
            </a:r>
            <a:r>
              <a:rPr lang="zh-CN" altLang="en-US" sz="2400" smtClean="0"/>
              <a:t>、  ＝</a:t>
            </a:r>
            <a:r>
              <a:rPr lang="en-US" altLang="zh-CN" sz="2400" smtClean="0"/>
              <a:t>0</a:t>
            </a:r>
            <a:r>
              <a:rPr lang="zh-CN" altLang="en-US" sz="2400" smtClean="0"/>
              <a:t>（非锁存器的正常状态）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z="2400" smtClean="0"/>
              <a:t>          ∴ </a:t>
            </a:r>
            <a:r>
              <a:rPr lang="en-US" altLang="zh-CN" sz="2400" smtClean="0"/>
              <a:t>t</a:t>
            </a:r>
            <a:r>
              <a:rPr lang="en-US" altLang="zh-CN" sz="2400" baseline="-25000" smtClean="0"/>
              <a:t>9</a:t>
            </a:r>
            <a:r>
              <a:rPr lang="en-US" altLang="zh-CN" sz="2400" smtClean="0"/>
              <a:t> </a:t>
            </a:r>
            <a:r>
              <a:rPr lang="zh-CN" altLang="en-US" sz="2400" smtClean="0"/>
              <a:t>时刻锁存器状态无法确定，取决于两或非门延迟的差异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smtClean="0"/>
              <a:t>图中虚线：表示这种不确定的状态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smtClean="0">
                <a:solidFill>
                  <a:srgbClr val="CC3300"/>
                </a:solidFill>
              </a:rPr>
              <a:t>竟态现象：</a:t>
            </a:r>
            <a:r>
              <a:rPr lang="zh-CN" altLang="en-US" sz="2400" smtClean="0"/>
              <a:t>两个有效信号同时撤销所产生的状态不确定的情况。 </a:t>
            </a:r>
          </a:p>
        </p:txBody>
      </p:sp>
      <p:pic>
        <p:nvPicPr>
          <p:cNvPr id="87048" name="Picture 8" descr="Snap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581525"/>
            <a:ext cx="307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1" name="Picture 11" descr="Snap3-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5538"/>
            <a:ext cx="83391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395288" y="2708275"/>
            <a:ext cx="849788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7056" name="Picture 16" descr="Snap3-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36838"/>
            <a:ext cx="83423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E0E351C-9BF3-4572-B214-E9977E1B8CD2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22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457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）基本</a:t>
            </a:r>
            <a:r>
              <a:rPr lang="zh-CN" altLang="en-US" sz="100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R</a:t>
            </a:r>
            <a:r>
              <a:rPr lang="en-US" altLang="zh-CN" sz="100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S</a:t>
            </a:r>
            <a:r>
              <a:rPr lang="en-US" altLang="zh-CN" sz="100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锁存器的特点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84313"/>
            <a:ext cx="8353425" cy="48974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电路比较简单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是组成各种功能更为完善的锁存器及触发器的基本单元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输入信号直接控制着输出的状态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（称为电平直接控制）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具有保持、置</a:t>
            </a:r>
            <a:r>
              <a:rPr lang="en-US" altLang="zh-CN" smtClean="0"/>
              <a:t>1</a:t>
            </a:r>
            <a:r>
              <a:rPr lang="zh-CN" altLang="en-US" smtClean="0"/>
              <a:t>、置</a:t>
            </a:r>
            <a:r>
              <a:rPr lang="en-US" altLang="zh-CN" smtClean="0"/>
              <a:t>0</a:t>
            </a:r>
            <a:r>
              <a:rPr lang="zh-CN" altLang="en-US" smtClean="0"/>
              <a:t>功能 （根据输入信号的不同 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输入信号</a:t>
            </a:r>
            <a:r>
              <a:rPr lang="en-US" altLang="zh-CN" smtClean="0"/>
              <a:t>R</a:t>
            </a:r>
            <a:r>
              <a:rPr lang="zh-CN" altLang="en-US" smtClean="0"/>
              <a:t> 、</a:t>
            </a:r>
            <a:r>
              <a:rPr lang="en-US" altLang="zh-CN" smtClean="0"/>
              <a:t>S</a:t>
            </a:r>
            <a:r>
              <a:rPr lang="zh-CN" altLang="en-US" smtClean="0"/>
              <a:t>之间有约束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9556C61-07F2-4164-B349-96871B8F9EF3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23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560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2. D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锁存器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96975"/>
            <a:ext cx="7926388" cy="2425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）基本结构及工作原理</a:t>
            </a:r>
          </a:p>
          <a:p>
            <a:pPr lvl="1" eaLnBrk="1" hangingPunct="1"/>
            <a:r>
              <a:rPr lang="en-US" altLang="zh-CN" b="0" smtClean="0"/>
              <a:t>D</a:t>
            </a:r>
            <a:r>
              <a:rPr lang="zh-CN" altLang="en-US" b="0" smtClean="0"/>
              <a:t>＝</a:t>
            </a:r>
            <a:r>
              <a:rPr lang="en-US" altLang="zh-CN" b="0" smtClean="0"/>
              <a:t>0</a:t>
            </a:r>
            <a:r>
              <a:rPr lang="zh-CN" altLang="en-US" b="0" smtClean="0"/>
              <a:t>： </a:t>
            </a:r>
            <a:r>
              <a:rPr lang="en-US" altLang="zh-CN" b="0" i="1" smtClean="0"/>
              <a:t>Q</a:t>
            </a:r>
            <a:r>
              <a:rPr lang="en-US" altLang="zh-CN" b="0" i="1" baseline="30000" smtClean="0"/>
              <a:t>n</a:t>
            </a:r>
            <a:r>
              <a:rPr lang="en-US" altLang="zh-CN" b="0" baseline="30000" smtClean="0"/>
              <a:t>+1</a:t>
            </a:r>
            <a:r>
              <a:rPr lang="en-US" altLang="zh-CN" b="0" smtClean="0"/>
              <a:t> = 0</a:t>
            </a:r>
            <a:r>
              <a:rPr lang="en-US" altLang="zh-CN" smtClean="0"/>
              <a:t> </a:t>
            </a:r>
            <a:endParaRPr lang="zh-CN" altLang="en-US" b="0" smtClean="0"/>
          </a:p>
          <a:p>
            <a:pPr lvl="1" eaLnBrk="1" hangingPunct="1"/>
            <a:r>
              <a:rPr lang="en-US" altLang="zh-CN" b="0" smtClean="0"/>
              <a:t>D</a:t>
            </a:r>
            <a:r>
              <a:rPr lang="zh-CN" altLang="en-US" b="0" smtClean="0"/>
              <a:t>＝</a:t>
            </a:r>
            <a:r>
              <a:rPr lang="en-US" altLang="zh-CN" b="0" smtClean="0"/>
              <a:t>1</a:t>
            </a:r>
            <a:r>
              <a:rPr lang="zh-CN" altLang="en-US" b="0" smtClean="0"/>
              <a:t>： </a:t>
            </a:r>
            <a:r>
              <a:rPr lang="en-US" altLang="zh-CN" b="0" i="1" smtClean="0"/>
              <a:t>Q</a:t>
            </a:r>
            <a:r>
              <a:rPr lang="en-US" altLang="zh-CN" b="0" i="1" baseline="30000" smtClean="0"/>
              <a:t>n</a:t>
            </a:r>
            <a:r>
              <a:rPr lang="en-US" altLang="zh-CN" b="0" baseline="30000" smtClean="0"/>
              <a:t>+1</a:t>
            </a:r>
            <a:r>
              <a:rPr lang="en-US" altLang="zh-CN" b="0" smtClean="0"/>
              <a:t> = 1</a:t>
            </a:r>
            <a:r>
              <a:rPr lang="zh-CN" altLang="en-US" b="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）特性表及特性函数</a:t>
            </a:r>
            <a:endParaRPr lang="en-US" altLang="zh-CN" smtClean="0"/>
          </a:p>
        </p:txBody>
      </p:sp>
      <p:pic>
        <p:nvPicPr>
          <p:cNvPr id="89102" name="Picture 14" descr="Snap1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868863"/>
            <a:ext cx="35639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70" name="Rectangle 82"/>
          <p:cNvSpPr>
            <a:spLocks noChangeArrowheads="1"/>
          </p:cNvSpPr>
          <p:nvPr/>
        </p:nvSpPr>
        <p:spPr bwMode="auto">
          <a:xfrm>
            <a:off x="3851275" y="4941888"/>
            <a:ext cx="908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171" name="Rectangle 83"/>
          <p:cNvSpPr>
            <a:spLocks noChangeArrowheads="1"/>
          </p:cNvSpPr>
          <p:nvPr/>
        </p:nvSpPr>
        <p:spPr bwMode="auto">
          <a:xfrm>
            <a:off x="3851275" y="5805488"/>
            <a:ext cx="908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5608" name="Picture 84" descr="Snap1-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1196975"/>
            <a:ext cx="4537075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Rectangle 160"/>
          <p:cNvSpPr>
            <a:spLocks noChangeArrowheads="1"/>
          </p:cNvSpPr>
          <p:nvPr/>
        </p:nvSpPr>
        <p:spPr bwMode="auto">
          <a:xfrm>
            <a:off x="1735138" y="2747963"/>
            <a:ext cx="584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10" name="Rectangle 162"/>
          <p:cNvSpPr>
            <a:spLocks noChangeArrowheads="1"/>
          </p:cNvSpPr>
          <p:nvPr/>
        </p:nvSpPr>
        <p:spPr bwMode="auto">
          <a:xfrm>
            <a:off x="1735138" y="2747963"/>
            <a:ext cx="5873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370" name="Group 282"/>
          <p:cNvGraphicFramePr>
            <a:graphicFrameLocks noGrp="1"/>
          </p:cNvGraphicFramePr>
          <p:nvPr/>
        </p:nvGraphicFramePr>
        <p:xfrm>
          <a:off x="755650" y="3789363"/>
          <a:ext cx="4103688" cy="2687966"/>
        </p:xfrm>
        <a:graphic>
          <a:graphicData uri="http://schemas.openxmlformats.org/drawingml/2006/table">
            <a:tbl>
              <a:tblPr/>
              <a:tblGrid>
                <a:gridCol w="735013"/>
                <a:gridCol w="1093787"/>
                <a:gridCol w="1100138"/>
                <a:gridCol w="1174750"/>
              </a:tblGrid>
              <a:tr h="9324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7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7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87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7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1000"/>
                                        <p:tgtEl>
                                          <p:spTgt spid="89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1000"/>
                                        <p:tgtEl>
                                          <p:spTgt spid="89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000"/>
                                        <p:tgtEl>
                                          <p:spTgt spid="89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1000"/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1000"/>
                                        <p:tgtEl>
                                          <p:spTgt spid="89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000"/>
                                        <p:tgtEl>
                                          <p:spTgt spid="89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70" grpId="0"/>
      <p:bldP spid="891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64C7F744-8EEE-4F83-93F3-4EBBC2BF9EED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24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662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2. D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锁存器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68413"/>
            <a:ext cx="7926388" cy="51847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zh-CN" altLang="en-US" smtClean="0"/>
              <a:t>（</a:t>
            </a:r>
            <a:r>
              <a:rPr lang="en-US" altLang="zh-CN" sz="3200" smtClean="0"/>
              <a:t>3</a:t>
            </a:r>
            <a:r>
              <a:rPr lang="zh-CN" altLang="en-US" sz="3200" smtClean="0"/>
              <a:t>）时序图 </a:t>
            </a:r>
          </a:p>
          <a:p>
            <a:pPr eaLnBrk="1" hangingPunct="1">
              <a:buFontTx/>
              <a:buNone/>
            </a:pPr>
            <a:r>
              <a:rPr lang="zh-CN" altLang="en-US" sz="3200" b="0" smtClean="0"/>
              <a:t> </a:t>
            </a:r>
          </a:p>
          <a:p>
            <a:pPr eaLnBrk="1" hangingPunct="1">
              <a:buFontTx/>
              <a:buNone/>
            </a:pPr>
            <a:endParaRPr lang="zh-CN" altLang="en-US" sz="3200" b="0" smtClean="0"/>
          </a:p>
          <a:p>
            <a:pPr eaLnBrk="1" hangingPunct="1">
              <a:buFontTx/>
              <a:buNone/>
            </a:pPr>
            <a:r>
              <a:rPr lang="zh-CN" altLang="en-US" sz="3200" smtClean="0"/>
              <a:t>（</a:t>
            </a:r>
            <a:r>
              <a:rPr lang="en-US" altLang="zh-CN" sz="3200" smtClean="0"/>
              <a:t>4</a:t>
            </a:r>
            <a:r>
              <a:rPr lang="zh-CN" altLang="en-US" sz="3200" smtClean="0"/>
              <a:t>） </a:t>
            </a:r>
            <a:r>
              <a:rPr lang="en-US" altLang="zh-CN" sz="3200" smtClean="0"/>
              <a:t>D </a:t>
            </a:r>
            <a:r>
              <a:rPr lang="zh-CN" altLang="en-US" sz="3200" smtClean="0"/>
              <a:t>锁存器的特点 </a:t>
            </a:r>
          </a:p>
          <a:p>
            <a:pPr lvl="1" eaLnBrk="1" hangingPunct="1"/>
            <a:r>
              <a:rPr lang="zh-CN" altLang="en-US" sz="3200" smtClean="0"/>
              <a:t>电平直接控制 </a:t>
            </a:r>
          </a:p>
          <a:p>
            <a:pPr lvl="1" eaLnBrk="1" hangingPunct="1"/>
            <a:r>
              <a:rPr lang="zh-CN" altLang="en-US" sz="3200" smtClean="0"/>
              <a:t>不存在</a:t>
            </a:r>
            <a:r>
              <a:rPr lang="en-US" altLang="zh-CN" sz="3200" smtClean="0"/>
              <a:t>RS</a:t>
            </a:r>
            <a:r>
              <a:rPr lang="zh-CN" altLang="en-US" sz="3200" smtClean="0"/>
              <a:t>触发器的约束问题 </a:t>
            </a:r>
          </a:p>
          <a:p>
            <a:pPr lvl="1" eaLnBrk="1" hangingPunct="1"/>
            <a:r>
              <a:rPr lang="zh-CN" altLang="en-US" sz="3200" smtClean="0"/>
              <a:t>具有置 </a:t>
            </a:r>
            <a:r>
              <a:rPr lang="en-US" altLang="zh-CN" sz="3200" smtClean="0"/>
              <a:t>0 </a:t>
            </a:r>
            <a:r>
              <a:rPr lang="zh-CN" altLang="en-US" sz="3200" smtClean="0"/>
              <a:t>及置 </a:t>
            </a:r>
            <a:r>
              <a:rPr lang="en-US" altLang="zh-CN" sz="3200" smtClean="0"/>
              <a:t>1 </a:t>
            </a:r>
            <a:r>
              <a:rPr lang="zh-CN" altLang="en-US" sz="3200" smtClean="0"/>
              <a:t>功能 </a:t>
            </a:r>
            <a:endParaRPr lang="en-US" altLang="zh-CN" sz="3200" smtClean="0"/>
          </a:p>
        </p:txBody>
      </p:sp>
      <p:pic>
        <p:nvPicPr>
          <p:cNvPr id="90124" name="Picture 12" descr="Snap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196975"/>
            <a:ext cx="5400675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DF8A2C3-17FD-41D5-8A56-A8A5287095C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25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765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．门控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D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锁存器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96975"/>
            <a:ext cx="8713788" cy="52562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）基本结构及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dirty="0" smtClean="0"/>
              <a:t>          工作原理</a:t>
            </a:r>
            <a:endParaRPr lang="en-US" altLang="zh-CN" dirty="0" smtClean="0"/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b="0" dirty="0" smtClean="0"/>
              <a:t>        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b="0" dirty="0" smtClean="0"/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b="0" dirty="0" smtClean="0"/>
              <a:t>增加了</a:t>
            </a:r>
            <a:r>
              <a:rPr lang="zh-CN" altLang="en-US" dirty="0" smtClean="0">
                <a:solidFill>
                  <a:srgbClr val="CC3300"/>
                </a:solidFill>
              </a:rPr>
              <a:t>控制同步</a:t>
            </a:r>
            <a:r>
              <a:rPr lang="zh-CN" altLang="en-US" b="0" dirty="0" smtClean="0"/>
              <a:t>的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时钟信号</a:t>
            </a:r>
            <a:r>
              <a:rPr lang="en-US" altLang="zh-CN" dirty="0" err="1" smtClean="0">
                <a:solidFill>
                  <a:srgbClr val="FF0000"/>
                </a:solidFill>
              </a:rPr>
              <a:t>Clk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：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CN" b="0" dirty="0" err="1" smtClean="0"/>
              <a:t>Clk</a:t>
            </a:r>
            <a:r>
              <a:rPr lang="zh-CN" altLang="en-US" b="0" dirty="0" smtClean="0"/>
              <a:t>＝</a:t>
            </a:r>
            <a:r>
              <a:rPr lang="en-US" altLang="zh-CN" b="0" dirty="0" smtClean="0"/>
              <a:t>0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Q</a:t>
            </a:r>
            <a:r>
              <a:rPr lang="en-US" altLang="zh-CN" b="0" baseline="30000" dirty="0" smtClean="0"/>
              <a:t>n+1</a:t>
            </a:r>
            <a:r>
              <a:rPr lang="en-US" altLang="zh-CN" b="0" dirty="0" smtClean="0"/>
              <a:t> = </a:t>
            </a:r>
            <a:r>
              <a:rPr lang="en-US" altLang="zh-CN" b="0" dirty="0" err="1" smtClean="0"/>
              <a:t>Q</a:t>
            </a:r>
            <a:r>
              <a:rPr lang="en-US" altLang="zh-CN" b="0" baseline="30000" dirty="0" err="1" smtClean="0"/>
              <a:t>n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  ，锁存器状态不改变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CN" b="0" dirty="0" err="1" smtClean="0"/>
              <a:t>Clk</a:t>
            </a:r>
            <a:r>
              <a:rPr lang="zh-CN" altLang="en-US" b="0" dirty="0" smtClean="0"/>
              <a:t>＝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Q</a:t>
            </a:r>
            <a:r>
              <a:rPr lang="en-US" altLang="zh-CN" b="0" baseline="30000" dirty="0" smtClean="0"/>
              <a:t>n+1</a:t>
            </a:r>
            <a:r>
              <a:rPr lang="en-US" altLang="zh-CN" b="0" dirty="0" smtClean="0"/>
              <a:t> = D (</a:t>
            </a:r>
            <a:r>
              <a:rPr lang="zh-CN" altLang="en-US" b="0" dirty="0" smtClean="0"/>
              <a:t>由输入信号</a:t>
            </a:r>
            <a:r>
              <a:rPr lang="en-US" altLang="zh-CN" b="0" dirty="0" smtClean="0"/>
              <a:t>D</a:t>
            </a:r>
            <a:r>
              <a:rPr lang="zh-CN" altLang="en-US" b="0" dirty="0" smtClean="0"/>
              <a:t>控制锁存器状态）</a:t>
            </a:r>
            <a:r>
              <a:rPr lang="zh-CN" altLang="en-US" dirty="0" smtClean="0"/>
              <a:t> </a:t>
            </a:r>
            <a:endParaRPr lang="zh-CN" altLang="en-US" b="0" dirty="0" smtClean="0"/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1400" dirty="0" smtClean="0"/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）特性函数</a:t>
            </a:r>
            <a:r>
              <a:rPr lang="en-US" altLang="zh-CN" dirty="0" smtClean="0"/>
              <a:t>:</a:t>
            </a:r>
          </a:p>
        </p:txBody>
      </p:sp>
      <p:pic>
        <p:nvPicPr>
          <p:cNvPr id="91151" name="Picture 15" descr="Snap2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516563"/>
            <a:ext cx="5184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7" descr="Snap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196975"/>
            <a:ext cx="40322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88840"/>
            <a:ext cx="1333500" cy="123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1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B978A7B-8D2F-4772-839B-7686A71F998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26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867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．门控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D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锁存器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96975"/>
            <a:ext cx="8286750" cy="54006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）时序图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b="0" smtClean="0"/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zh-CN" altLang="en-US" b="0" smtClean="0"/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b="0" smtClean="0"/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）门控 </a:t>
            </a:r>
            <a:r>
              <a:rPr lang="en-US" altLang="zh-CN" smtClean="0"/>
              <a:t>D </a:t>
            </a:r>
            <a:r>
              <a:rPr lang="zh-CN" altLang="en-US" smtClean="0"/>
              <a:t>锁存器的特点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具有置 </a:t>
            </a:r>
            <a:r>
              <a:rPr lang="en-US" altLang="zh-CN" smtClean="0"/>
              <a:t>0 </a:t>
            </a:r>
            <a:r>
              <a:rPr lang="zh-CN" altLang="en-US" smtClean="0"/>
              <a:t>和置 </a:t>
            </a:r>
            <a:r>
              <a:rPr lang="en-US" altLang="zh-CN" smtClean="0"/>
              <a:t>1 </a:t>
            </a:r>
            <a:r>
              <a:rPr lang="zh-CN" altLang="en-US" smtClean="0"/>
              <a:t>功能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受同步时钟</a:t>
            </a:r>
            <a:r>
              <a:rPr lang="en-US" altLang="zh-CN" smtClean="0"/>
              <a:t>Clk</a:t>
            </a:r>
            <a:r>
              <a:rPr lang="zh-CN" altLang="en-US" smtClean="0"/>
              <a:t>控制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Clk</a:t>
            </a:r>
            <a:r>
              <a:rPr lang="zh-CN" altLang="en-US" smtClean="0"/>
              <a:t>＝</a:t>
            </a:r>
            <a:r>
              <a:rPr lang="en-US" altLang="zh-CN" smtClean="0"/>
              <a:t>1 </a:t>
            </a:r>
            <a:r>
              <a:rPr lang="zh-CN" altLang="en-US" smtClean="0"/>
              <a:t>期间接收信号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Clk</a:t>
            </a:r>
            <a:r>
              <a:rPr lang="zh-CN" altLang="en-US" smtClean="0"/>
              <a:t>＝</a:t>
            </a:r>
            <a:r>
              <a:rPr lang="en-US" altLang="zh-CN" smtClean="0"/>
              <a:t>0 </a:t>
            </a:r>
            <a:r>
              <a:rPr lang="zh-CN" altLang="en-US" smtClean="0"/>
              <a:t>期间锁存，便于</a:t>
            </a:r>
            <a:r>
              <a:rPr lang="zh-CN" altLang="en-US" b="1" smtClean="0">
                <a:solidFill>
                  <a:srgbClr val="FF0000"/>
                </a:solidFill>
              </a:rPr>
              <a:t>多个锁存器同步</a:t>
            </a:r>
            <a:r>
              <a:rPr lang="zh-CN" altLang="en-US" smtClean="0"/>
              <a:t>工作 </a:t>
            </a:r>
            <a:endParaRPr lang="en-US" altLang="zh-CN" smtClean="0"/>
          </a:p>
        </p:txBody>
      </p:sp>
      <p:pic>
        <p:nvPicPr>
          <p:cNvPr id="92167" name="Picture 7" descr="Snap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96975"/>
            <a:ext cx="5616575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9F22404-BCC5-49B3-A89B-9C9D28EF85F4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27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969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4392612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3.2.2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</a:t>
            </a:r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539750" y="1196975"/>
            <a:ext cx="820896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知识回顾：锁存器和触发器的异同？</a:t>
            </a:r>
          </a:p>
          <a:p>
            <a:pPr marL="342900" indent="-342900" algn="l"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 dirty="0">
                <a:latin typeface="Arial" charset="0"/>
              </a:rPr>
              <a:t>共同点：具有存储功能的</a:t>
            </a:r>
            <a:r>
              <a:rPr lang="zh-CN" altLang="en-US" dirty="0">
                <a:solidFill>
                  <a:srgbClr val="FF9900"/>
                </a:solidFill>
                <a:latin typeface="Arial" charset="0"/>
              </a:rPr>
              <a:t> </a:t>
            </a:r>
            <a:r>
              <a:rPr lang="zh-CN" altLang="en-US" u="sng" dirty="0">
                <a:solidFill>
                  <a:srgbClr val="CC3300"/>
                </a:solidFill>
                <a:latin typeface="Arial" charset="0"/>
              </a:rPr>
              <a:t>双稳态</a:t>
            </a:r>
            <a:r>
              <a:rPr lang="zh-CN" altLang="en-US" u="sng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元器件</a:t>
            </a:r>
          </a:p>
          <a:p>
            <a:pPr marL="342900" indent="-342900" algn="l" fontAlgn="t">
              <a:spcBef>
                <a:spcPct val="60000"/>
              </a:spcBef>
              <a:buFontTx/>
              <a:buBlip>
                <a:blip r:embed="rId2"/>
              </a:buBlip>
            </a:pPr>
            <a:endParaRPr lang="en-US" altLang="zh-CN" dirty="0" smtClean="0">
              <a:latin typeface="Arial" charset="0"/>
            </a:endParaRPr>
          </a:p>
          <a:p>
            <a:pPr marL="342900" indent="-342900" algn="l" fontAlgn="t"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 dirty="0" smtClean="0">
                <a:latin typeface="Arial" charset="0"/>
              </a:rPr>
              <a:t>不同点</a:t>
            </a:r>
            <a:r>
              <a:rPr lang="zh-CN" altLang="en-US" dirty="0">
                <a:latin typeface="Arial" charset="0"/>
              </a:rPr>
              <a:t>：</a:t>
            </a:r>
            <a:endParaRPr lang="zh-CN" altLang="en-US" sz="2400" dirty="0">
              <a:solidFill>
                <a:srgbClr val="FF9900"/>
              </a:solidFill>
              <a:latin typeface="Arial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latin typeface="Arial" charset="0"/>
              </a:rPr>
              <a:t>锁存器是电平敏感的存储元件</a:t>
            </a:r>
            <a:endParaRPr lang="zh-CN" altLang="en-US" sz="2400" dirty="0">
              <a:latin typeface="Arial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latin typeface="Arial" charset="0"/>
              </a:rPr>
              <a:t>触发器是边沿触发的存储元件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2700338" y="2349500"/>
            <a:ext cx="59753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CC3300"/>
                </a:solidFill>
              </a:rPr>
              <a:t>存储状态 </a:t>
            </a:r>
            <a:r>
              <a:rPr lang="en-US" altLang="zh-CN">
                <a:solidFill>
                  <a:srgbClr val="CC3300"/>
                </a:solidFill>
              </a:rPr>
              <a:t>0 </a:t>
            </a:r>
            <a:r>
              <a:rPr lang="zh-CN" altLang="en-US">
                <a:solidFill>
                  <a:srgbClr val="CC3300"/>
                </a:solidFill>
              </a:rPr>
              <a:t>态和 </a:t>
            </a:r>
            <a:r>
              <a:rPr lang="en-US" altLang="zh-CN">
                <a:solidFill>
                  <a:srgbClr val="CC3300"/>
                </a:solidFill>
              </a:rPr>
              <a:t>1 </a:t>
            </a:r>
            <a:r>
              <a:rPr lang="zh-CN" altLang="en-US">
                <a:solidFill>
                  <a:srgbClr val="CC3300"/>
                </a:solidFill>
              </a:rPr>
              <a:t>态均为稳定的状态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C787E692-8B93-4B93-A4AF-B8C1FE37C071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28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3072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1. D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96975"/>
            <a:ext cx="8569325" cy="56610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）电路原理</a:t>
            </a:r>
            <a:r>
              <a:rPr lang="zh-CN" altLang="en-US" dirty="0" smtClean="0"/>
              <a:t>及逻辑符号</a:t>
            </a:r>
            <a:r>
              <a:rPr lang="zh-CN" altLang="en-US" sz="2400" dirty="0" smtClean="0"/>
              <a:t> </a:t>
            </a:r>
            <a:endParaRPr lang="zh-CN" altLang="en-US" sz="2400" dirty="0" smtClean="0"/>
          </a:p>
          <a:p>
            <a:pPr>
              <a:spcBef>
                <a:spcPct val="30000"/>
              </a:spcBef>
            </a:pPr>
            <a:endParaRPr lang="en-US" altLang="zh-CN" sz="2400" b="0" dirty="0" smtClean="0"/>
          </a:p>
          <a:p>
            <a:pPr>
              <a:spcBef>
                <a:spcPct val="30000"/>
              </a:spcBef>
            </a:pPr>
            <a:endParaRPr lang="en-US" altLang="zh-CN" sz="2400" b="0" dirty="0" smtClean="0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830561"/>
            <a:ext cx="8224187" cy="36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3230" name="Text Box 46"/>
          <p:cNvSpPr txBox="1">
            <a:spLocks noChangeArrowheads="1"/>
          </p:cNvSpPr>
          <p:nvPr/>
        </p:nvSpPr>
        <p:spPr bwMode="auto">
          <a:xfrm>
            <a:off x="2843808" y="5904904"/>
            <a:ext cx="302433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时钟上升</a:t>
            </a:r>
            <a:r>
              <a:rPr lang="zh-CN" altLang="en-US" dirty="0" smtClean="0">
                <a:solidFill>
                  <a:srgbClr val="FF0000"/>
                </a:solidFill>
              </a:rPr>
              <a:t>沿</a:t>
            </a:r>
            <a:r>
              <a:rPr lang="zh-CN" altLang="en-US" dirty="0">
                <a:solidFill>
                  <a:srgbClr val="FF0000"/>
                </a:solidFill>
              </a:rPr>
              <a:t>触发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95E3E150-DB27-4951-99C8-968A81F94C2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29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3174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1. D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4941168"/>
            <a:ext cx="8135938" cy="1295400"/>
          </a:xfrm>
        </p:spPr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en-US" altLang="zh-CN" dirty="0" smtClean="0"/>
              <a:t>∵  D </a:t>
            </a:r>
            <a:r>
              <a:rPr lang="zh-CN" altLang="en-US" dirty="0" smtClean="0"/>
              <a:t>信号只在时钟脉冲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的边沿复制到 </a:t>
            </a:r>
            <a:r>
              <a:rPr lang="en-US" altLang="zh-CN" dirty="0" smtClean="0"/>
              <a:t>Q </a:t>
            </a:r>
            <a:r>
              <a:rPr lang="zh-CN" altLang="en-US" dirty="0" smtClean="0"/>
              <a:t>端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zh-CN" altLang="en-US" dirty="0" smtClean="0"/>
              <a:t>∴ 这类触发器又被称为</a:t>
            </a:r>
            <a:r>
              <a:rPr lang="zh-CN" altLang="en-US" dirty="0" smtClean="0">
                <a:solidFill>
                  <a:srgbClr val="CC3300"/>
                </a:solidFill>
              </a:rPr>
              <a:t>主从触发器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CC3300"/>
                </a:solidFill>
              </a:rPr>
              <a:t>边沿触发器</a:t>
            </a:r>
            <a:r>
              <a:rPr lang="zh-CN" altLang="en-US" dirty="0" smtClean="0">
                <a:solidFill>
                  <a:srgbClr val="FF9900"/>
                </a:solidFill>
              </a:rPr>
              <a:t> </a:t>
            </a:r>
            <a:endParaRPr lang="zh-CN" altLang="en-US" b="0" dirty="0" smtClean="0"/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2"/>
          <a:stretch/>
        </p:blipFill>
        <p:spPr bwMode="auto">
          <a:xfrm>
            <a:off x="219711" y="1295400"/>
            <a:ext cx="8627823" cy="314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3779912" y="3356992"/>
            <a:ext cx="302433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时钟下降沿</a:t>
            </a:r>
            <a:r>
              <a:rPr lang="zh-CN" altLang="en-US" dirty="0">
                <a:solidFill>
                  <a:srgbClr val="FF0000"/>
                </a:solidFill>
              </a:rPr>
              <a:t>触发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7289506-115A-425E-BD77-2473363C886F}" type="slidenum">
              <a:rPr kumimoji="0" lang="zh-CN" altLang="en-US" sz="1400" b="0" smtClean="0">
                <a:solidFill>
                  <a:schemeClr val="bg1"/>
                </a:solidFill>
              </a:rPr>
              <a:pPr eaLnBrk="1" hangingPunct="1"/>
              <a:t>3</a:t>
            </a:fld>
            <a:endParaRPr kumimoji="0" lang="en-US" altLang="zh-CN" sz="1400" b="0" smtClean="0">
              <a:solidFill>
                <a:schemeClr val="bg1"/>
              </a:solidFill>
            </a:endParaRPr>
          </a:p>
        </p:txBody>
      </p:sp>
      <p:sp>
        <p:nvSpPr>
          <p:cNvPr id="512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60363"/>
            <a:ext cx="3581400" cy="63023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9900"/>
                </a:solidFill>
              </a:rPr>
              <a:t>本章内容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96975"/>
            <a:ext cx="8642350" cy="5472113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</a:pPr>
            <a:r>
              <a:rPr lang="en-US" altLang="zh-CN" sz="2400" smtClean="0">
                <a:latin typeface="宋体" pitchFamily="2" charset="-122"/>
              </a:rPr>
              <a:t>3.1 </a:t>
            </a:r>
            <a:r>
              <a:rPr lang="zh-CN" altLang="en-US" sz="2400" smtClean="0">
                <a:latin typeface="宋体" pitchFamily="2" charset="-122"/>
                <a:hlinkClick r:id="rId2" action="ppaction://hlinksldjump"/>
              </a:rPr>
              <a:t>概述</a:t>
            </a:r>
            <a:r>
              <a:rPr lang="zh-CN" altLang="en-US" sz="2400" smtClean="0">
                <a:ea typeface="楷体_GB2312" pitchFamily="49" charset="-122"/>
                <a:hlinkClick r:id="rId2" action="ppaction://hlinksldjump"/>
              </a:rPr>
              <a:t> </a:t>
            </a:r>
            <a:endParaRPr lang="zh-CN" altLang="en-US" sz="2400" smtClean="0">
              <a:ea typeface="楷体_GB2312" pitchFamily="49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时序电路的基本概念及特点 、分类，逻辑功能的表示方法</a:t>
            </a:r>
            <a:r>
              <a:rPr lang="zh-CN" altLang="en-US" smtClean="0"/>
              <a:t> </a:t>
            </a:r>
            <a:r>
              <a:rPr lang="zh-CN" altLang="en-US" sz="2400" smtClean="0">
                <a:latin typeface="宋体" pitchFamily="2" charset="-122"/>
              </a:rPr>
              <a:t> </a:t>
            </a:r>
            <a:endParaRPr lang="en-US" altLang="zh-CN" sz="2400" smtClean="0">
              <a:latin typeface="宋体" pitchFamily="2" charset="-122"/>
            </a:endParaRPr>
          </a:p>
          <a:p>
            <a:pPr algn="just" eaLnBrk="1" hangingPunct="1">
              <a:lnSpc>
                <a:spcPct val="85000"/>
              </a:lnSpc>
            </a:pPr>
            <a:r>
              <a:rPr lang="en-US" altLang="zh-CN" sz="2400" smtClean="0">
                <a:latin typeface="宋体" pitchFamily="2" charset="-122"/>
              </a:rPr>
              <a:t>3.2 </a:t>
            </a:r>
            <a:r>
              <a:rPr lang="zh-CN" altLang="en-US" sz="2400" smtClean="0">
                <a:hlinkClick r:id="rId3" action="ppaction://hlinksldjump"/>
              </a:rPr>
              <a:t>锁存器及触发器 </a:t>
            </a:r>
            <a:endParaRPr lang="zh-CN" altLang="en-US" sz="2400" smtClean="0">
              <a:ea typeface="楷体_GB2312" pitchFamily="49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常见锁存器及触发器的工作原理、逻辑符号、功能</a:t>
            </a:r>
            <a:r>
              <a:rPr lang="zh-CN" altLang="en-US" sz="2400" smtClean="0">
                <a:latin typeface="宋体" pitchFamily="2" charset="-122"/>
              </a:rPr>
              <a:t>特性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2400" smtClean="0">
                <a:latin typeface="宋体" pitchFamily="2" charset="-122"/>
              </a:rPr>
              <a:t>3.3 </a:t>
            </a:r>
            <a:r>
              <a:rPr lang="zh-CN" altLang="en-US" sz="2400" smtClean="0">
                <a:hlinkClick r:id="rId4" action="ppaction://hlinksldjump"/>
              </a:rPr>
              <a:t>时序电路的分析</a:t>
            </a:r>
            <a:endParaRPr lang="zh-CN" altLang="en-US" sz="2400" smtClean="0"/>
          </a:p>
          <a:p>
            <a:pPr algn="just" eaLnBrk="1" hangingPunct="1">
              <a:lnSpc>
                <a:spcPct val="85000"/>
              </a:lnSpc>
            </a:pPr>
            <a:r>
              <a:rPr lang="en-US" altLang="zh-CN" sz="2400" smtClean="0">
                <a:latin typeface="宋体" pitchFamily="2" charset="-122"/>
              </a:rPr>
              <a:t>3.4 </a:t>
            </a:r>
            <a:r>
              <a:rPr lang="zh-CN" altLang="en-US" sz="2400" smtClean="0">
                <a:hlinkClick r:id="rId5" action="ppaction://hlinksldjump"/>
              </a:rPr>
              <a:t>常用的时序逻辑电路 </a:t>
            </a:r>
            <a:endParaRPr lang="zh-CN" altLang="en-US" sz="2400" smtClean="0">
              <a:ea typeface="楷体_GB2312" pitchFamily="49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寄存器 ，计数器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2400" smtClean="0">
                <a:latin typeface="宋体" pitchFamily="2" charset="-122"/>
              </a:rPr>
              <a:t>3.5 </a:t>
            </a:r>
            <a:r>
              <a:rPr lang="zh-CN" altLang="en-US" sz="2400" smtClean="0">
                <a:hlinkClick r:id="rId6" action="ppaction://hlinksldjump"/>
              </a:rPr>
              <a:t>时序电路的设计方法 </a:t>
            </a:r>
            <a:endParaRPr lang="en-US" altLang="zh-CN" sz="2400" smtClean="0"/>
          </a:p>
          <a:p>
            <a:pPr algn="just" eaLnBrk="1" hangingPunct="1">
              <a:lnSpc>
                <a:spcPct val="85000"/>
              </a:lnSpc>
            </a:pPr>
            <a:r>
              <a:rPr lang="en-US" altLang="zh-CN" sz="2400" smtClean="0">
                <a:latin typeface="宋体" pitchFamily="2" charset="-122"/>
              </a:rPr>
              <a:t>3.6 </a:t>
            </a:r>
            <a:r>
              <a:rPr lang="zh-CN" altLang="en-US" sz="2400" smtClean="0">
                <a:hlinkClick r:id="rId7" action="ppaction://hlinksldjump"/>
              </a:rPr>
              <a:t>时序逻辑电路时序分析的基本概念</a:t>
            </a:r>
            <a:r>
              <a:rPr lang="en-US" altLang="zh-CN" sz="2400" smtClean="0">
                <a:hlinkClick r:id="rId7" action="ppaction://hlinksldjump"/>
              </a:rPr>
              <a:t> </a:t>
            </a:r>
            <a:endParaRPr lang="en-US" altLang="zh-CN" sz="2400" smtClean="0">
              <a:ea typeface="楷体_GB2312" pitchFamily="49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     时钟信号，建立时间、保持时间和最大传播延迟时间， 稳态与亚稳态， 分辨时间 ，时钟偏差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63EE15B5-52E5-4F3C-A434-84F0B694FD92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30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68413"/>
            <a:ext cx="7561263" cy="34559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 特性表及特性函数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</a:t>
            </a:r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）状态图 </a:t>
            </a:r>
            <a:endParaRPr lang="en-US" altLang="zh-CN" smtClean="0"/>
          </a:p>
        </p:txBody>
      </p:sp>
      <p:pic>
        <p:nvPicPr>
          <p:cNvPr id="95241" name="Picture 9" descr="Snap2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420938"/>
            <a:ext cx="3889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2" descr="Large confetti"/>
          <p:cNvSpPr>
            <a:spLocks noChangeArrowheads="1"/>
          </p:cNvSpPr>
          <p:nvPr/>
        </p:nvSpPr>
        <p:spPr bwMode="auto">
          <a:xfrm>
            <a:off x="684213" y="333375"/>
            <a:ext cx="746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1. D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触发器</a:t>
            </a:r>
            <a:r>
              <a:rPr lang="zh-CN" altLang="en-US" sz="3600">
                <a:solidFill>
                  <a:srgbClr val="CC3300"/>
                </a:solidFill>
              </a:rPr>
              <a:t> </a:t>
            </a:r>
          </a:p>
        </p:txBody>
      </p:sp>
      <p:graphicFrame>
        <p:nvGraphicFramePr>
          <p:cNvPr id="95321" name="Group 89"/>
          <p:cNvGraphicFramePr>
            <a:graphicFrameLocks noGrp="1"/>
          </p:cNvGraphicFramePr>
          <p:nvPr/>
        </p:nvGraphicFramePr>
        <p:xfrm>
          <a:off x="827088" y="1989138"/>
          <a:ext cx="3816350" cy="1841511"/>
        </p:xfrm>
        <a:graphic>
          <a:graphicData uri="http://schemas.openxmlformats.org/drawingml/2006/table">
            <a:tbl>
              <a:tblPr/>
              <a:tblGrid>
                <a:gridCol w="914400"/>
                <a:gridCol w="946150"/>
                <a:gridCol w="996950"/>
                <a:gridCol w="958850"/>
              </a:tblGrid>
              <a:tr h="7863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Clk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n+1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↑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3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↑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322" name="Rectangle 90"/>
          <p:cNvSpPr>
            <a:spLocks noChangeArrowheads="1"/>
          </p:cNvSpPr>
          <p:nvPr/>
        </p:nvSpPr>
        <p:spPr bwMode="auto">
          <a:xfrm>
            <a:off x="3708400" y="2781300"/>
            <a:ext cx="908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5323" name="Rectangle 91"/>
          <p:cNvSpPr>
            <a:spLocks noChangeArrowheads="1"/>
          </p:cNvSpPr>
          <p:nvPr/>
        </p:nvSpPr>
        <p:spPr bwMode="auto">
          <a:xfrm>
            <a:off x="3708400" y="3284538"/>
            <a:ext cx="8651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5325" name="Oval 93"/>
          <p:cNvSpPr>
            <a:spLocks noChangeArrowheads="1"/>
          </p:cNvSpPr>
          <p:nvPr/>
        </p:nvSpPr>
        <p:spPr bwMode="auto">
          <a:xfrm>
            <a:off x="2987675" y="5157788"/>
            <a:ext cx="576263" cy="576262"/>
          </a:xfrm>
          <a:prstGeom prst="ellipse">
            <a:avLst/>
          </a:prstGeom>
          <a:noFill/>
          <a:ln w="28575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0</a:t>
            </a:r>
            <a:endParaRPr lang="en-US" altLang="zh-CN" baseline="-25000"/>
          </a:p>
        </p:txBody>
      </p:sp>
      <p:sp>
        <p:nvSpPr>
          <p:cNvPr id="95326" name="Oval 94"/>
          <p:cNvSpPr>
            <a:spLocks noChangeArrowheads="1"/>
          </p:cNvSpPr>
          <p:nvPr/>
        </p:nvSpPr>
        <p:spPr bwMode="auto">
          <a:xfrm>
            <a:off x="4932363" y="5178425"/>
            <a:ext cx="576262" cy="576263"/>
          </a:xfrm>
          <a:prstGeom prst="ellipse">
            <a:avLst/>
          </a:prstGeom>
          <a:noFill/>
          <a:ln w="28575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1</a:t>
            </a:r>
            <a:endParaRPr lang="en-US" altLang="zh-CN" baseline="-25000"/>
          </a:p>
        </p:txBody>
      </p:sp>
      <p:sp>
        <p:nvSpPr>
          <p:cNvPr id="95328" name="Rectangle 96"/>
          <p:cNvSpPr>
            <a:spLocks noChangeArrowheads="1"/>
          </p:cNvSpPr>
          <p:nvPr/>
        </p:nvSpPr>
        <p:spPr bwMode="auto">
          <a:xfrm>
            <a:off x="5219700" y="4508500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D/</a:t>
            </a:r>
          </a:p>
        </p:txBody>
      </p:sp>
      <p:sp>
        <p:nvSpPr>
          <p:cNvPr id="95329" name="Freeform 97"/>
          <p:cNvSpPr>
            <a:spLocks/>
          </p:cNvSpPr>
          <p:nvPr/>
        </p:nvSpPr>
        <p:spPr bwMode="auto">
          <a:xfrm>
            <a:off x="2411413" y="4868863"/>
            <a:ext cx="744537" cy="768350"/>
          </a:xfrm>
          <a:custGeom>
            <a:avLst/>
            <a:gdLst>
              <a:gd name="T0" fmla="*/ 2147483647 w 469"/>
              <a:gd name="T1" fmla="*/ 2147483647 h 484"/>
              <a:gd name="T2" fmla="*/ 2147483647 w 469"/>
              <a:gd name="T3" fmla="*/ 2147483647 h 484"/>
              <a:gd name="T4" fmla="*/ 2147483647 w 469"/>
              <a:gd name="T5" fmla="*/ 2147483647 h 484"/>
              <a:gd name="T6" fmla="*/ 2147483647 w 469"/>
              <a:gd name="T7" fmla="*/ 2147483647 h 484"/>
              <a:gd name="T8" fmla="*/ 2147483647 w 469"/>
              <a:gd name="T9" fmla="*/ 2147483647 h 484"/>
              <a:gd name="T10" fmla="*/ 2147483647 w 469"/>
              <a:gd name="T11" fmla="*/ 2147483647 h 4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9"/>
              <a:gd name="T19" fmla="*/ 0 h 484"/>
              <a:gd name="T20" fmla="*/ 469 w 469"/>
              <a:gd name="T21" fmla="*/ 484 h 4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9" h="484">
                <a:moveTo>
                  <a:pt x="378" y="424"/>
                </a:moveTo>
                <a:cubicBezTo>
                  <a:pt x="317" y="454"/>
                  <a:pt x="257" y="484"/>
                  <a:pt x="197" y="469"/>
                </a:cubicBezTo>
                <a:cubicBezTo>
                  <a:pt x="137" y="454"/>
                  <a:pt x="30" y="393"/>
                  <a:pt x="15" y="333"/>
                </a:cubicBezTo>
                <a:cubicBezTo>
                  <a:pt x="0" y="273"/>
                  <a:pt x="53" y="159"/>
                  <a:pt x="106" y="106"/>
                </a:cubicBezTo>
                <a:cubicBezTo>
                  <a:pt x="159" y="53"/>
                  <a:pt x="273" y="0"/>
                  <a:pt x="333" y="15"/>
                </a:cubicBezTo>
                <a:cubicBezTo>
                  <a:pt x="393" y="30"/>
                  <a:pt x="446" y="167"/>
                  <a:pt x="469" y="197"/>
                </a:cubicBezTo>
              </a:path>
            </a:pathLst>
          </a:custGeom>
          <a:noFill/>
          <a:ln w="28575">
            <a:solidFill>
              <a:srgbClr val="08080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330" name="Rectangle 98"/>
          <p:cNvSpPr>
            <a:spLocks noChangeArrowheads="1"/>
          </p:cNvSpPr>
          <p:nvPr/>
        </p:nvSpPr>
        <p:spPr bwMode="auto">
          <a:xfrm>
            <a:off x="1908175" y="5013325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0/</a:t>
            </a:r>
          </a:p>
        </p:txBody>
      </p:sp>
      <p:sp>
        <p:nvSpPr>
          <p:cNvPr id="95331" name="Freeform 99"/>
          <p:cNvSpPr>
            <a:spLocks/>
          </p:cNvSpPr>
          <p:nvPr/>
        </p:nvSpPr>
        <p:spPr bwMode="auto">
          <a:xfrm>
            <a:off x="3419475" y="4987925"/>
            <a:ext cx="1584325" cy="287338"/>
          </a:xfrm>
          <a:custGeom>
            <a:avLst/>
            <a:gdLst>
              <a:gd name="T0" fmla="*/ 0 w 998"/>
              <a:gd name="T1" fmla="*/ 2147483647 h 234"/>
              <a:gd name="T2" fmla="*/ 2147483647 w 998"/>
              <a:gd name="T3" fmla="*/ 2147483647 h 234"/>
              <a:gd name="T4" fmla="*/ 2147483647 w 998"/>
              <a:gd name="T5" fmla="*/ 2147483647 h 234"/>
              <a:gd name="T6" fmla="*/ 2147483647 w 998"/>
              <a:gd name="T7" fmla="*/ 2147483647 h 234"/>
              <a:gd name="T8" fmla="*/ 2147483647 w 998"/>
              <a:gd name="T9" fmla="*/ 2147483647 h 2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8"/>
              <a:gd name="T16" fmla="*/ 0 h 234"/>
              <a:gd name="T17" fmla="*/ 998 w 998"/>
              <a:gd name="T18" fmla="*/ 234 h 2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8" h="234">
                <a:moveTo>
                  <a:pt x="0" y="189"/>
                </a:moveTo>
                <a:cubicBezTo>
                  <a:pt x="53" y="136"/>
                  <a:pt x="106" y="83"/>
                  <a:pt x="182" y="53"/>
                </a:cubicBezTo>
                <a:cubicBezTo>
                  <a:pt x="258" y="23"/>
                  <a:pt x="341" y="0"/>
                  <a:pt x="454" y="7"/>
                </a:cubicBezTo>
                <a:cubicBezTo>
                  <a:pt x="567" y="14"/>
                  <a:pt x="771" y="60"/>
                  <a:pt x="862" y="98"/>
                </a:cubicBezTo>
                <a:cubicBezTo>
                  <a:pt x="953" y="136"/>
                  <a:pt x="975" y="211"/>
                  <a:pt x="998" y="234"/>
                </a:cubicBezTo>
              </a:path>
            </a:pathLst>
          </a:custGeom>
          <a:noFill/>
          <a:ln w="38100">
            <a:solidFill>
              <a:srgbClr val="08080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332" name="Rectangle 100"/>
          <p:cNvSpPr>
            <a:spLocks noChangeArrowheads="1"/>
          </p:cNvSpPr>
          <p:nvPr/>
        </p:nvSpPr>
        <p:spPr bwMode="auto">
          <a:xfrm>
            <a:off x="3924300" y="4581525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1/</a:t>
            </a:r>
          </a:p>
        </p:txBody>
      </p:sp>
      <p:sp>
        <p:nvSpPr>
          <p:cNvPr id="95333" name="Freeform 101"/>
          <p:cNvSpPr>
            <a:spLocks/>
          </p:cNvSpPr>
          <p:nvPr/>
        </p:nvSpPr>
        <p:spPr bwMode="auto">
          <a:xfrm>
            <a:off x="5364163" y="5059363"/>
            <a:ext cx="660400" cy="792162"/>
          </a:xfrm>
          <a:custGeom>
            <a:avLst/>
            <a:gdLst>
              <a:gd name="T0" fmla="*/ 0 w 416"/>
              <a:gd name="T1" fmla="*/ 2147483647 h 469"/>
              <a:gd name="T2" fmla="*/ 2147483647 w 416"/>
              <a:gd name="T3" fmla="*/ 2147483647 h 469"/>
              <a:gd name="T4" fmla="*/ 2147483647 w 416"/>
              <a:gd name="T5" fmla="*/ 2147483647 h 469"/>
              <a:gd name="T6" fmla="*/ 2147483647 w 416"/>
              <a:gd name="T7" fmla="*/ 2147483647 h 469"/>
              <a:gd name="T8" fmla="*/ 2147483647 w 416"/>
              <a:gd name="T9" fmla="*/ 2147483647 h 469"/>
              <a:gd name="T10" fmla="*/ 2147483647 w 416"/>
              <a:gd name="T11" fmla="*/ 2147483647 h 469"/>
              <a:gd name="T12" fmla="*/ 2147483647 w 416"/>
              <a:gd name="T13" fmla="*/ 2147483647 h 4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6"/>
              <a:gd name="T22" fmla="*/ 0 h 469"/>
              <a:gd name="T23" fmla="*/ 416 w 416"/>
              <a:gd name="T24" fmla="*/ 469 h 4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6" h="469">
                <a:moveTo>
                  <a:pt x="0" y="99"/>
                </a:moveTo>
                <a:cubicBezTo>
                  <a:pt x="41" y="57"/>
                  <a:pt x="83" y="16"/>
                  <a:pt x="136" y="8"/>
                </a:cubicBezTo>
                <a:cubicBezTo>
                  <a:pt x="189" y="0"/>
                  <a:pt x="272" y="15"/>
                  <a:pt x="318" y="53"/>
                </a:cubicBezTo>
                <a:cubicBezTo>
                  <a:pt x="364" y="91"/>
                  <a:pt x="402" y="174"/>
                  <a:pt x="409" y="235"/>
                </a:cubicBezTo>
                <a:cubicBezTo>
                  <a:pt x="416" y="296"/>
                  <a:pt x="401" y="378"/>
                  <a:pt x="363" y="416"/>
                </a:cubicBezTo>
                <a:cubicBezTo>
                  <a:pt x="325" y="454"/>
                  <a:pt x="235" y="469"/>
                  <a:pt x="182" y="462"/>
                </a:cubicBezTo>
                <a:cubicBezTo>
                  <a:pt x="129" y="455"/>
                  <a:pt x="69" y="386"/>
                  <a:pt x="46" y="371"/>
                </a:cubicBezTo>
              </a:path>
            </a:pathLst>
          </a:custGeom>
          <a:noFill/>
          <a:ln w="28575">
            <a:solidFill>
              <a:srgbClr val="08080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334" name="Rectangle 102"/>
          <p:cNvSpPr>
            <a:spLocks noChangeArrowheads="1"/>
          </p:cNvSpPr>
          <p:nvPr/>
        </p:nvSpPr>
        <p:spPr bwMode="auto">
          <a:xfrm>
            <a:off x="5940425" y="5300663"/>
            <a:ext cx="6477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1/</a:t>
            </a:r>
          </a:p>
        </p:txBody>
      </p:sp>
      <p:sp>
        <p:nvSpPr>
          <p:cNvPr id="95335" name="Freeform 103"/>
          <p:cNvSpPr>
            <a:spLocks/>
          </p:cNvSpPr>
          <p:nvPr/>
        </p:nvSpPr>
        <p:spPr bwMode="auto">
          <a:xfrm>
            <a:off x="3348038" y="5734050"/>
            <a:ext cx="1728787" cy="287338"/>
          </a:xfrm>
          <a:custGeom>
            <a:avLst/>
            <a:gdLst>
              <a:gd name="T0" fmla="*/ 2147483647 w 1043"/>
              <a:gd name="T1" fmla="*/ 0 h 279"/>
              <a:gd name="T2" fmla="*/ 2147483647 w 1043"/>
              <a:gd name="T3" fmla="*/ 2147483647 h 279"/>
              <a:gd name="T4" fmla="*/ 2147483647 w 1043"/>
              <a:gd name="T5" fmla="*/ 2147483647 h 279"/>
              <a:gd name="T6" fmla="*/ 2147483647 w 1043"/>
              <a:gd name="T7" fmla="*/ 2147483647 h 279"/>
              <a:gd name="T8" fmla="*/ 0 w 1043"/>
              <a:gd name="T9" fmla="*/ 0 h 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3"/>
              <a:gd name="T16" fmla="*/ 0 h 279"/>
              <a:gd name="T17" fmla="*/ 1043 w 1043"/>
              <a:gd name="T18" fmla="*/ 279 h 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3" h="279">
                <a:moveTo>
                  <a:pt x="1043" y="0"/>
                </a:moveTo>
                <a:cubicBezTo>
                  <a:pt x="990" y="68"/>
                  <a:pt x="937" y="136"/>
                  <a:pt x="862" y="181"/>
                </a:cubicBezTo>
                <a:cubicBezTo>
                  <a:pt x="787" y="226"/>
                  <a:pt x="696" y="265"/>
                  <a:pt x="590" y="272"/>
                </a:cubicBezTo>
                <a:cubicBezTo>
                  <a:pt x="484" y="279"/>
                  <a:pt x="325" y="271"/>
                  <a:pt x="227" y="226"/>
                </a:cubicBezTo>
                <a:cubicBezTo>
                  <a:pt x="129" y="181"/>
                  <a:pt x="38" y="38"/>
                  <a:pt x="0" y="0"/>
                </a:cubicBezTo>
              </a:path>
            </a:pathLst>
          </a:custGeom>
          <a:noFill/>
          <a:ln w="38100">
            <a:solidFill>
              <a:srgbClr val="08080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336" name="Rectangle 104"/>
          <p:cNvSpPr>
            <a:spLocks noChangeArrowheads="1"/>
          </p:cNvSpPr>
          <p:nvPr/>
        </p:nvSpPr>
        <p:spPr bwMode="auto">
          <a:xfrm>
            <a:off x="3924300" y="6092825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1000"/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1000"/>
                                        <p:tgtEl>
                                          <p:spTgt spid="95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000"/>
                                        <p:tgtEl>
                                          <p:spTgt spid="95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1000"/>
                                        <p:tgtEl>
                                          <p:spTgt spid="95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1000"/>
                                        <p:tgtEl>
                                          <p:spTgt spid="95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000"/>
                                        <p:tgtEl>
                                          <p:spTgt spid="95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9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9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9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9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9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9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9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9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9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22" grpId="0"/>
      <p:bldP spid="95323" grpId="0"/>
      <p:bldP spid="95325" grpId="0" animBg="1"/>
      <p:bldP spid="95326" grpId="0" animBg="1"/>
      <p:bldP spid="95328" grpId="0"/>
      <p:bldP spid="95329" grpId="0" animBg="1"/>
      <p:bldP spid="95330" grpId="0"/>
      <p:bldP spid="95331" grpId="0" animBg="1"/>
      <p:bldP spid="95332" grpId="0"/>
      <p:bldP spid="95333" grpId="0" animBg="1"/>
      <p:bldP spid="95334" grpId="0"/>
      <p:bldP spid="95335" grpId="0" animBg="1"/>
      <p:bldP spid="953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EEB8928-44DA-4EB4-805C-1E462F4E4FE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31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268413"/>
            <a:ext cx="3816350" cy="863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mtClean="0"/>
              <a:t>上升沿触发：</a:t>
            </a:r>
          </a:p>
        </p:txBody>
      </p:sp>
      <p:sp>
        <p:nvSpPr>
          <p:cNvPr id="33796" name="Rectangle 2" descr="Large confetti"/>
          <p:cNvSpPr>
            <a:spLocks noChangeArrowheads="1"/>
          </p:cNvSpPr>
          <p:nvPr/>
        </p:nvSpPr>
        <p:spPr bwMode="auto">
          <a:xfrm>
            <a:off x="684213" y="333375"/>
            <a:ext cx="746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） </a:t>
            </a: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D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触发器时序图</a:t>
            </a:r>
            <a:r>
              <a:rPr lang="zh-CN" altLang="en-US" sz="3600">
                <a:solidFill>
                  <a:srgbClr val="CC3300"/>
                </a:solidFill>
              </a:rPr>
              <a:t> </a:t>
            </a:r>
          </a:p>
        </p:txBody>
      </p:sp>
      <p:pic>
        <p:nvPicPr>
          <p:cNvPr id="97289" name="Picture 9" descr="Snap4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69850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755650" y="3573463"/>
            <a:ext cx="7488238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293" name="Picture 13" descr="Snap4-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00438"/>
            <a:ext cx="6967538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94" name="Line 14"/>
          <p:cNvSpPr>
            <a:spLocks noChangeShapeType="1"/>
          </p:cNvSpPr>
          <p:nvPr/>
        </p:nvSpPr>
        <p:spPr bwMode="auto">
          <a:xfrm flipV="1">
            <a:off x="2157413" y="2027238"/>
            <a:ext cx="0" cy="5032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 flipV="1">
            <a:off x="3673475" y="2060575"/>
            <a:ext cx="0" cy="5032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 flipV="1">
            <a:off x="5173663" y="2060575"/>
            <a:ext cx="0" cy="5032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 flipV="1">
            <a:off x="6672263" y="2027238"/>
            <a:ext cx="0" cy="5032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8" name="Line 28"/>
          <p:cNvSpPr>
            <a:spLocks noChangeShapeType="1"/>
          </p:cNvSpPr>
          <p:nvPr/>
        </p:nvSpPr>
        <p:spPr bwMode="auto">
          <a:xfrm>
            <a:off x="2162175" y="2565400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0" name="Line 30"/>
          <p:cNvSpPr>
            <a:spLocks noChangeShapeType="1"/>
          </p:cNvSpPr>
          <p:nvPr/>
        </p:nvSpPr>
        <p:spPr bwMode="auto">
          <a:xfrm>
            <a:off x="3673475" y="2565400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1" name="Line 31"/>
          <p:cNvSpPr>
            <a:spLocks noChangeShapeType="1"/>
          </p:cNvSpPr>
          <p:nvPr/>
        </p:nvSpPr>
        <p:spPr bwMode="auto">
          <a:xfrm>
            <a:off x="5168900" y="2527300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6659563" y="2552700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/>
      <p:bldP spid="97291" grpId="0" animBg="1"/>
      <p:bldP spid="97294" grpId="0" animBg="1"/>
      <p:bldP spid="97295" grpId="0" animBg="1"/>
      <p:bldP spid="97296" grpId="0" animBg="1"/>
      <p:bldP spid="97297" grpId="0" animBg="1"/>
      <p:bldP spid="97308" grpId="0" animBg="1"/>
      <p:bldP spid="97310" grpId="0" animBg="1"/>
      <p:bldP spid="97311" grpId="0" animBg="1"/>
      <p:bldP spid="973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93" name="Picture 25" descr="Snap6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711835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4FD620EB-552A-457E-BD5A-451504377065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32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268413"/>
            <a:ext cx="3816350" cy="863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mtClean="0"/>
              <a:t>下降沿触发：</a:t>
            </a:r>
          </a:p>
        </p:txBody>
      </p:sp>
      <p:sp>
        <p:nvSpPr>
          <p:cNvPr id="34821" name="Rectangle 2" descr="Large confetti"/>
          <p:cNvSpPr>
            <a:spLocks noChangeArrowheads="1"/>
          </p:cNvSpPr>
          <p:nvPr/>
        </p:nvSpPr>
        <p:spPr bwMode="auto">
          <a:xfrm>
            <a:off x="684213" y="333375"/>
            <a:ext cx="746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） </a:t>
            </a: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D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触发器时序图</a:t>
            </a:r>
            <a:r>
              <a:rPr lang="zh-CN" altLang="en-US" sz="360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>
            <a:off x="755650" y="3573463"/>
            <a:ext cx="7488238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76" name="Line 8"/>
          <p:cNvSpPr>
            <a:spLocks noChangeShapeType="1"/>
          </p:cNvSpPr>
          <p:nvPr/>
        </p:nvSpPr>
        <p:spPr bwMode="auto">
          <a:xfrm flipV="1">
            <a:off x="2916238" y="2060575"/>
            <a:ext cx="0" cy="5032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77" name="Line 9"/>
          <p:cNvSpPr>
            <a:spLocks noChangeShapeType="1"/>
          </p:cNvSpPr>
          <p:nvPr/>
        </p:nvSpPr>
        <p:spPr bwMode="auto">
          <a:xfrm flipV="1">
            <a:off x="4414838" y="2014538"/>
            <a:ext cx="0" cy="5032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78" name="Line 10"/>
          <p:cNvSpPr>
            <a:spLocks noChangeShapeType="1"/>
          </p:cNvSpPr>
          <p:nvPr/>
        </p:nvSpPr>
        <p:spPr bwMode="auto">
          <a:xfrm flipV="1">
            <a:off x="5915025" y="2027238"/>
            <a:ext cx="0" cy="5032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79" name="Line 11"/>
          <p:cNvSpPr>
            <a:spLocks noChangeShapeType="1"/>
          </p:cNvSpPr>
          <p:nvPr/>
        </p:nvSpPr>
        <p:spPr bwMode="auto">
          <a:xfrm flipV="1">
            <a:off x="7426325" y="2039938"/>
            <a:ext cx="0" cy="5032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89" name="Line 21"/>
          <p:cNvSpPr>
            <a:spLocks noChangeShapeType="1"/>
          </p:cNvSpPr>
          <p:nvPr/>
        </p:nvSpPr>
        <p:spPr bwMode="auto">
          <a:xfrm>
            <a:off x="2894013" y="2565400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90" name="Line 22"/>
          <p:cNvSpPr>
            <a:spLocks noChangeShapeType="1"/>
          </p:cNvSpPr>
          <p:nvPr/>
        </p:nvSpPr>
        <p:spPr bwMode="auto">
          <a:xfrm>
            <a:off x="4402138" y="2565400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91" name="Line 23"/>
          <p:cNvSpPr>
            <a:spLocks noChangeShapeType="1"/>
          </p:cNvSpPr>
          <p:nvPr/>
        </p:nvSpPr>
        <p:spPr bwMode="auto">
          <a:xfrm>
            <a:off x="5897563" y="2492375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92" name="Line 24"/>
          <p:cNvSpPr>
            <a:spLocks noChangeShapeType="1"/>
          </p:cNvSpPr>
          <p:nvPr/>
        </p:nvSpPr>
        <p:spPr bwMode="auto">
          <a:xfrm>
            <a:off x="7405688" y="2565400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6394" name="Picture 26" descr="Snap6-2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3632200"/>
            <a:ext cx="71405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8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  <p:bldP spid="186374" grpId="0" animBg="1"/>
      <p:bldP spid="186376" grpId="0" animBg="1"/>
      <p:bldP spid="186377" grpId="0" animBg="1"/>
      <p:bldP spid="186378" grpId="0" animBg="1"/>
      <p:bldP spid="186379" grpId="0" animBg="1"/>
      <p:bldP spid="186389" grpId="0" animBg="1"/>
      <p:bldP spid="186390" grpId="0" animBg="1"/>
      <p:bldP spid="186391" grpId="0" animBg="1"/>
      <p:bldP spid="18639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3C8619AB-B45B-4567-B9FE-EE848C36F437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33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57338"/>
            <a:ext cx="7926387" cy="3743325"/>
          </a:xfrm>
        </p:spPr>
        <p:txBody>
          <a:bodyPr/>
          <a:lstStyle/>
          <a:p>
            <a:pPr lvl="1" eaLnBrk="1" hangingPunct="1"/>
            <a:r>
              <a:rPr lang="zh-CN" altLang="en-US" b="0" smtClean="0"/>
              <a:t> </a:t>
            </a:r>
            <a:r>
              <a:rPr lang="zh-CN" altLang="en-US" smtClean="0"/>
              <a:t>具有置 </a:t>
            </a:r>
            <a:r>
              <a:rPr lang="en-US" altLang="zh-CN" smtClean="0"/>
              <a:t>0 </a:t>
            </a:r>
            <a:r>
              <a:rPr lang="zh-CN" altLang="en-US" smtClean="0"/>
              <a:t>和置 </a:t>
            </a:r>
            <a:r>
              <a:rPr lang="en-US" altLang="zh-CN" smtClean="0"/>
              <a:t>1 </a:t>
            </a:r>
            <a:r>
              <a:rPr lang="zh-CN" altLang="en-US" smtClean="0"/>
              <a:t>功能 </a:t>
            </a:r>
          </a:p>
          <a:p>
            <a:pPr lvl="1" eaLnBrk="1" hangingPunct="1"/>
            <a:r>
              <a:rPr lang="zh-CN" altLang="en-US" smtClean="0"/>
              <a:t> 时钟脉冲边沿控制 </a:t>
            </a:r>
          </a:p>
          <a:p>
            <a:pPr lvl="1" eaLnBrk="1" hangingPunct="1"/>
            <a:r>
              <a:rPr lang="zh-CN" altLang="en-US" smtClean="0"/>
              <a:t> 便于多个触发器同步工作</a:t>
            </a:r>
          </a:p>
          <a:p>
            <a:pPr lvl="1" eaLnBrk="1" hangingPunct="1"/>
            <a:r>
              <a:rPr lang="zh-CN" altLang="en-US" smtClean="0"/>
              <a:t> 抗干扰能力强 </a:t>
            </a:r>
          </a:p>
        </p:txBody>
      </p:sp>
      <p:sp>
        <p:nvSpPr>
          <p:cNvPr id="35844" name="Rectangle 2" descr="Large confetti"/>
          <p:cNvSpPr>
            <a:spLocks noChangeArrowheads="1"/>
          </p:cNvSpPr>
          <p:nvPr/>
        </p:nvSpPr>
        <p:spPr bwMode="auto">
          <a:xfrm>
            <a:off x="684213" y="333375"/>
            <a:ext cx="746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5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） </a:t>
            </a: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D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触发器的特点</a:t>
            </a:r>
            <a:r>
              <a:rPr lang="zh-CN" altLang="en-US" sz="3600">
                <a:solidFill>
                  <a:srgbClr val="CC3300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06BCCF0-E42F-47BD-A64F-8C560B4BA08B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34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3686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2. </a:t>
            </a:r>
            <a:r>
              <a:rPr lang="en-US" altLang="zh-CN" sz="3200" smtClean="0">
                <a:solidFill>
                  <a:srgbClr val="CC3300"/>
                </a:solidFill>
                <a:latin typeface="Arial" charset="0"/>
              </a:rPr>
              <a:t>JK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005263"/>
            <a:ext cx="8964613" cy="25209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）电路原理及逻辑符号 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zh-CN" altLang="en-US" sz="2400" dirty="0" smtClean="0"/>
              <a:t>      </a:t>
            </a:r>
            <a:r>
              <a:rPr lang="zh-CN" altLang="en-US" sz="2400" b="0" dirty="0" smtClean="0"/>
              <a:t>时钟下降沿到来时： </a:t>
            </a:r>
            <a:endParaRPr lang="en-US" altLang="zh-CN" sz="2400" b="0" dirty="0" smtClean="0"/>
          </a:p>
          <a:p>
            <a:pPr lvl="1">
              <a:spcBef>
                <a:spcPct val="10000"/>
              </a:spcBef>
            </a:pPr>
            <a:r>
              <a:rPr lang="zh-CN" altLang="en-US" sz="2400" b="0" dirty="0" smtClean="0"/>
              <a:t>若</a:t>
            </a:r>
            <a:r>
              <a:rPr lang="en-US" altLang="zh-CN" sz="2400" b="0" dirty="0" smtClean="0"/>
              <a:t>J=0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K=0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D=Q</a:t>
            </a:r>
            <a:r>
              <a:rPr lang="zh-CN" altLang="en-US" sz="2400" b="0" dirty="0" smtClean="0"/>
              <a:t>，             ，触发器状态不改变</a:t>
            </a:r>
          </a:p>
          <a:p>
            <a:pPr lvl="1">
              <a:spcBef>
                <a:spcPct val="10000"/>
              </a:spcBef>
            </a:pPr>
            <a:r>
              <a:rPr lang="zh-CN" altLang="en-US" sz="2400" b="0" dirty="0" smtClean="0"/>
              <a:t>若</a:t>
            </a:r>
            <a:r>
              <a:rPr lang="en-US" altLang="zh-CN" sz="2400" b="0" dirty="0" smtClean="0"/>
              <a:t>J=0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K=1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D=0</a:t>
            </a:r>
            <a:r>
              <a:rPr lang="zh-CN" altLang="en-US" sz="2400" b="0" dirty="0" smtClean="0"/>
              <a:t>，              ，触发器状态变为 </a:t>
            </a:r>
            <a:r>
              <a:rPr lang="en-US" altLang="zh-CN" sz="2400" b="0" dirty="0" smtClean="0"/>
              <a:t>0 </a:t>
            </a:r>
            <a:r>
              <a:rPr lang="zh-CN" altLang="en-US" sz="2400" b="0" dirty="0" smtClean="0"/>
              <a:t>态</a:t>
            </a:r>
            <a:endParaRPr lang="zh-CN" altLang="en-US" sz="2400" dirty="0" smtClean="0"/>
          </a:p>
          <a:p>
            <a:pPr lvl="1">
              <a:spcBef>
                <a:spcPct val="10000"/>
              </a:spcBef>
            </a:pPr>
            <a:r>
              <a:rPr lang="zh-CN" altLang="en-US" sz="2400" b="0" dirty="0" smtClean="0"/>
              <a:t>若</a:t>
            </a:r>
            <a:r>
              <a:rPr lang="en-US" altLang="zh-CN" sz="2400" b="0" dirty="0" smtClean="0"/>
              <a:t>J=1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K=0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D=1</a:t>
            </a:r>
            <a:r>
              <a:rPr lang="zh-CN" altLang="en-US" sz="2400" b="0" dirty="0" smtClean="0"/>
              <a:t>，              ，触发器状态变为 </a:t>
            </a:r>
            <a:r>
              <a:rPr lang="en-US" altLang="zh-CN" sz="2400" b="0" dirty="0" smtClean="0"/>
              <a:t>1 </a:t>
            </a:r>
            <a:r>
              <a:rPr lang="zh-CN" altLang="en-US" sz="2400" b="0" dirty="0" smtClean="0"/>
              <a:t>态</a:t>
            </a:r>
          </a:p>
          <a:p>
            <a:pPr lvl="1">
              <a:spcBef>
                <a:spcPct val="10000"/>
              </a:spcBef>
            </a:pPr>
            <a:r>
              <a:rPr lang="zh-CN" altLang="en-US" sz="2400" b="0" dirty="0" smtClean="0"/>
              <a:t>若</a:t>
            </a:r>
            <a:r>
              <a:rPr lang="en-US" altLang="zh-CN" sz="2400" b="0" dirty="0" smtClean="0"/>
              <a:t>J=1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K=1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D=    </a:t>
            </a:r>
            <a:r>
              <a:rPr lang="zh-CN" altLang="en-US" sz="2400" b="0" dirty="0" smtClean="0"/>
              <a:t>，            ，触发器状态与原来状态相反</a:t>
            </a:r>
          </a:p>
        </p:txBody>
      </p:sp>
      <p:pic>
        <p:nvPicPr>
          <p:cNvPr id="36869" name="Picture 9" descr="Snap3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72723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0" descr="Snap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6021388"/>
            <a:ext cx="307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Snap3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799013"/>
            <a:ext cx="122396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2" descr="Snap3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5237163"/>
            <a:ext cx="10080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13" descr="Snap3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5645150"/>
            <a:ext cx="971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4" descr="Snap3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6029325"/>
            <a:ext cx="11541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47F87E75-9554-422B-BF02-A9344FF3A39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35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3789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 </a:t>
            </a:r>
            <a:r>
              <a:rPr lang="en-US" altLang="zh-CN" sz="3200" smtClean="0">
                <a:solidFill>
                  <a:srgbClr val="CC3300"/>
                </a:solidFill>
                <a:latin typeface="Arial" charset="0"/>
              </a:rPr>
              <a:t>JK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触发器的特性表及特性函数</a:t>
            </a:r>
          </a:p>
        </p:txBody>
      </p:sp>
      <p:pic>
        <p:nvPicPr>
          <p:cNvPr id="99338" name="Picture 10" descr="Snap4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292600"/>
            <a:ext cx="39957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676" name="Group 348"/>
          <p:cNvGraphicFramePr>
            <a:graphicFrameLocks noGrp="1"/>
          </p:cNvGraphicFramePr>
          <p:nvPr/>
        </p:nvGraphicFramePr>
        <p:xfrm>
          <a:off x="395288" y="1341438"/>
          <a:ext cx="4464050" cy="4754562"/>
        </p:xfrm>
        <a:graphic>
          <a:graphicData uri="http://schemas.openxmlformats.org/drawingml/2006/table">
            <a:tbl>
              <a:tblPr/>
              <a:tblGrid>
                <a:gridCol w="671512"/>
                <a:gridCol w="682625"/>
                <a:gridCol w="681038"/>
                <a:gridCol w="692150"/>
                <a:gridCol w="873125"/>
                <a:gridCol w="863600"/>
              </a:tblGrid>
              <a:tr h="7863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Clk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n+1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68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68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68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9677" name="Picture 349" descr="Snap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557338"/>
            <a:ext cx="3671887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678" name="Rectangle 350"/>
          <p:cNvSpPr>
            <a:spLocks noChangeArrowheads="1"/>
          </p:cNvSpPr>
          <p:nvPr/>
        </p:nvSpPr>
        <p:spPr bwMode="auto">
          <a:xfrm>
            <a:off x="3995738" y="2349500"/>
            <a:ext cx="9366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保持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680" name="Rectangle 352"/>
          <p:cNvSpPr>
            <a:spLocks noChangeArrowheads="1"/>
          </p:cNvSpPr>
          <p:nvPr/>
        </p:nvSpPr>
        <p:spPr bwMode="auto">
          <a:xfrm>
            <a:off x="3924300" y="3357563"/>
            <a:ext cx="908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9681" name="Rectangle 353"/>
          <p:cNvSpPr>
            <a:spLocks noChangeArrowheads="1"/>
          </p:cNvSpPr>
          <p:nvPr/>
        </p:nvSpPr>
        <p:spPr bwMode="auto">
          <a:xfrm>
            <a:off x="3924300" y="4365625"/>
            <a:ext cx="908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9683" name="Rectangle 355"/>
          <p:cNvSpPr>
            <a:spLocks noChangeArrowheads="1"/>
          </p:cNvSpPr>
          <p:nvPr/>
        </p:nvSpPr>
        <p:spPr bwMode="auto">
          <a:xfrm>
            <a:off x="3995738" y="5300663"/>
            <a:ext cx="908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翻转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1000"/>
                                        <p:tgtEl>
                                          <p:spTgt spid="996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1000"/>
                                        <p:tgtEl>
                                          <p:spTgt spid="996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000"/>
                                        <p:tgtEl>
                                          <p:spTgt spid="996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1000"/>
                                        <p:tgtEl>
                                          <p:spTgt spid="996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1000"/>
                                        <p:tgtEl>
                                          <p:spTgt spid="996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000"/>
                                        <p:tgtEl>
                                          <p:spTgt spid="996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1000"/>
                                        <p:tgtEl>
                                          <p:spTgt spid="996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1000"/>
                                        <p:tgtEl>
                                          <p:spTgt spid="996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000"/>
                                        <p:tgtEl>
                                          <p:spTgt spid="996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1000"/>
                                        <p:tgtEl>
                                          <p:spTgt spid="996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1000"/>
                                        <p:tgtEl>
                                          <p:spTgt spid="996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000"/>
                                        <p:tgtEl>
                                          <p:spTgt spid="996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78" grpId="0"/>
      <p:bldP spid="99680" grpId="0"/>
      <p:bldP spid="99681" grpId="0"/>
      <p:bldP spid="996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45D61C4-8356-4E0B-9F58-18242A861CAD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36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3891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 </a:t>
            </a:r>
            <a:r>
              <a:rPr lang="en-US" altLang="zh-CN" sz="3200" smtClean="0">
                <a:solidFill>
                  <a:srgbClr val="CC3300"/>
                </a:solidFill>
                <a:latin typeface="Arial" charset="0"/>
              </a:rPr>
              <a:t>JK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触发器的状态图</a:t>
            </a:r>
          </a:p>
        </p:txBody>
      </p:sp>
      <p:pic>
        <p:nvPicPr>
          <p:cNvPr id="38916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8027987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A6A6B896-C223-4362-854B-214C6E0C42F8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37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3993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 </a:t>
            </a:r>
            <a:r>
              <a:rPr lang="en-US" altLang="zh-CN" sz="3200" smtClean="0">
                <a:solidFill>
                  <a:srgbClr val="CC3300"/>
                </a:solidFill>
                <a:latin typeface="Arial" charset="0"/>
              </a:rPr>
              <a:t>JK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触发器时序图</a:t>
            </a:r>
          </a:p>
        </p:txBody>
      </p:sp>
      <p:pic>
        <p:nvPicPr>
          <p:cNvPr id="100360" name="Picture 8" descr="Snap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66875"/>
            <a:ext cx="864076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45D89362-ABE3-4D78-871F-9B9C507B730A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38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4096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5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 </a:t>
            </a:r>
            <a:r>
              <a:rPr lang="en-US" altLang="zh-CN" sz="3200" smtClean="0">
                <a:solidFill>
                  <a:srgbClr val="CC3300"/>
                </a:solidFill>
                <a:latin typeface="Arial" charset="0"/>
              </a:rPr>
              <a:t>JK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触发器的特点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84313"/>
            <a:ext cx="7926388" cy="4465637"/>
          </a:xfrm>
        </p:spPr>
        <p:txBody>
          <a:bodyPr/>
          <a:lstStyle/>
          <a:p>
            <a:pPr lvl="1" eaLnBrk="1" hangingPunct="1"/>
            <a:r>
              <a:rPr lang="zh-CN" altLang="en-US" dirty="0" smtClean="0"/>
              <a:t>具有保持、置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、翻转功能 </a:t>
            </a:r>
          </a:p>
          <a:p>
            <a:pPr lvl="1" eaLnBrk="1" hangingPunct="1"/>
            <a:r>
              <a:rPr lang="zh-CN" altLang="en-US" dirty="0" smtClean="0"/>
              <a:t>边沿时钟脉冲控制 </a:t>
            </a:r>
          </a:p>
          <a:p>
            <a:pPr lvl="1" eaLnBrk="1" hangingPunct="1"/>
            <a:r>
              <a:rPr lang="zh-CN" altLang="en-US" dirty="0" smtClean="0"/>
              <a:t>抗干扰能力强 </a:t>
            </a:r>
          </a:p>
          <a:p>
            <a:pPr lvl="1" eaLnBrk="1" hangingPunct="1"/>
            <a:endParaRPr lang="zh-CN" altLang="en-US" dirty="0" smtClean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dirty="0" smtClean="0">
                <a:solidFill>
                  <a:srgbClr val="FF9900"/>
                </a:solidFill>
              </a:rPr>
              <a:t>   </a:t>
            </a:r>
            <a:r>
              <a:rPr lang="zh-CN" altLang="en-US" dirty="0" smtClean="0"/>
              <a:t>在时钟触发器中，凡是具有保持、置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及翻转功能的触发器称为</a:t>
            </a:r>
            <a:r>
              <a:rPr lang="en-US" altLang="zh-CN" dirty="0" smtClean="0">
                <a:solidFill>
                  <a:srgbClr val="CC3300"/>
                </a:solidFill>
              </a:rPr>
              <a:t>JK</a:t>
            </a:r>
            <a:r>
              <a:rPr lang="zh-CN" altLang="en-US" dirty="0" smtClean="0">
                <a:solidFill>
                  <a:srgbClr val="CC3300"/>
                </a:solidFill>
              </a:rPr>
              <a:t>触发器。</a:t>
            </a:r>
            <a:r>
              <a:rPr lang="zh-CN" altLang="en-US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C52AF36-2A9A-4666-818C-4DF81E29D654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39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4198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360045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3.  </a:t>
            </a:r>
            <a:r>
              <a:rPr lang="en-US" altLang="zh-CN" sz="3200" smtClean="0">
                <a:solidFill>
                  <a:srgbClr val="CC3300"/>
                </a:solidFill>
                <a:latin typeface="Arial" charset="0"/>
              </a:rPr>
              <a:t>RS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68413"/>
            <a:ext cx="5184775" cy="51133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）逻辑符号 </a:t>
            </a:r>
          </a:p>
          <a:p>
            <a:pPr eaLnBrk="1" hangingPunct="1">
              <a:buFontTx/>
              <a:buNone/>
            </a:pPr>
            <a:endParaRPr lang="zh-CN" altLang="en-US" b="0" dirty="0" smtClean="0"/>
          </a:p>
          <a:p>
            <a:pPr eaLnBrk="1" hangingPunct="1">
              <a:buFontTx/>
              <a:buNone/>
            </a:pPr>
            <a:endParaRPr lang="zh-CN" altLang="en-US" b="0" dirty="0" smtClean="0"/>
          </a:p>
          <a:p>
            <a:pPr eaLnBrk="1" hangingPunct="1">
              <a:buFontTx/>
              <a:buNone/>
            </a:pPr>
            <a:endParaRPr lang="zh-CN" altLang="en-US" b="0" dirty="0" smtClean="0"/>
          </a:p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）特性表及特性函数</a:t>
            </a:r>
          </a:p>
          <a:p>
            <a:pPr lvl="1" eaLnBrk="1" hangingPunct="1"/>
            <a:r>
              <a:rPr lang="zh-CN" altLang="en-US" b="0" dirty="0" smtClean="0"/>
              <a:t>特性表与</a:t>
            </a:r>
            <a:r>
              <a:rPr lang="en-US" altLang="zh-CN" b="0" dirty="0" smtClean="0"/>
              <a:t>RS</a:t>
            </a:r>
            <a:r>
              <a:rPr lang="zh-CN" altLang="en-US" b="0" dirty="0" smtClean="0"/>
              <a:t>锁存器相同 </a:t>
            </a:r>
          </a:p>
          <a:p>
            <a:pPr lvl="1" eaLnBrk="1" hangingPunct="1"/>
            <a:r>
              <a:rPr lang="zh-CN" altLang="en-US" b="0" dirty="0" smtClean="0"/>
              <a:t>特性函数：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pic>
        <p:nvPicPr>
          <p:cNvPr id="103435" name="Picture 11" descr="Snap4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300663"/>
            <a:ext cx="6084887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524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45987"/>
              </p:ext>
            </p:extLst>
          </p:nvPr>
        </p:nvGraphicFramePr>
        <p:xfrm>
          <a:off x="4283968" y="273050"/>
          <a:ext cx="4617045" cy="3861753"/>
        </p:xfrm>
        <a:graphic>
          <a:graphicData uri="http://schemas.openxmlformats.org/drawingml/2006/table">
            <a:tbl>
              <a:tblPr/>
              <a:tblGrid>
                <a:gridCol w="650932"/>
                <a:gridCol w="650932"/>
                <a:gridCol w="650932"/>
                <a:gridCol w="838726"/>
                <a:gridCol w="838726"/>
                <a:gridCol w="986797"/>
              </a:tblGrid>
              <a:tr h="328613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    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现态</a:t>
                      </a:r>
                      <a:endParaRPr lang="zh-CN" altLang="en-US" sz="2000" b="1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次态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Clk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1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保持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置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置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非法</a:t>
                      </a:r>
                      <a:endParaRPr kumimoji="1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↓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518" name="Picture 94" descr="Snap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2232025" cy="15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587870F-43A6-45B6-84B2-1D6E4DAF9CC1}" type="slidenum">
              <a:rPr kumimoji="0" lang="zh-CN" altLang="en-US" sz="1400" b="0" smtClean="0">
                <a:solidFill>
                  <a:schemeClr val="bg1"/>
                </a:solidFill>
              </a:rPr>
              <a:pPr eaLnBrk="1" hangingPunct="1"/>
              <a:t>4</a:t>
            </a:fld>
            <a:endParaRPr kumimoji="0" lang="en-US" altLang="zh-CN" sz="1400" b="0" smtClean="0">
              <a:solidFill>
                <a:schemeClr val="bg1"/>
              </a:solidFill>
            </a:endParaRPr>
          </a:p>
        </p:txBody>
      </p:sp>
      <p:sp>
        <p:nvSpPr>
          <p:cNvPr id="614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9900"/>
                </a:solidFill>
              </a:rPr>
              <a:t>3.1 </a:t>
            </a:r>
            <a:r>
              <a:rPr lang="zh-CN" altLang="en-US" smtClean="0">
                <a:solidFill>
                  <a:srgbClr val="FF9900"/>
                </a:solidFill>
              </a:rPr>
              <a:t>概述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39750" y="1557338"/>
            <a:ext cx="78501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 sz="3200">
                <a:latin typeface="Arial" charset="0"/>
              </a:rPr>
              <a:t>3.1.1  </a:t>
            </a:r>
            <a:r>
              <a:rPr lang="zh-CN" altLang="en-US" sz="3200">
                <a:latin typeface="Arial" charset="0"/>
              </a:rPr>
              <a:t>时序电路的基本概念及特点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 sz="3200">
                <a:latin typeface="Arial" charset="0"/>
              </a:rPr>
              <a:t>3.1.2  </a:t>
            </a:r>
            <a:r>
              <a:rPr lang="zh-CN" altLang="en-US" sz="3200">
                <a:latin typeface="Arial" charset="0"/>
              </a:rPr>
              <a:t>时序电路逻辑功能的表示方法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 sz="3200">
                <a:latin typeface="Arial" charset="0"/>
              </a:rPr>
              <a:t>3.1.3  </a:t>
            </a:r>
            <a:r>
              <a:rPr lang="zh-CN" altLang="en-US" sz="3200">
                <a:latin typeface="Arial" charset="0"/>
              </a:rPr>
              <a:t>时序电路的分类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2366BC6B-34A1-48BF-9AB3-63AB23BE57A3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40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2863"/>
            <a:ext cx="8459788" cy="5545137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RS</a:t>
            </a:r>
            <a:r>
              <a:rPr lang="zh-CN" altLang="en-US" dirty="0" smtClean="0"/>
              <a:t>触发器的状态图</a:t>
            </a:r>
            <a:r>
              <a:rPr lang="zh-CN" altLang="en-US" sz="2000" dirty="0" smtClean="0"/>
              <a:t> </a:t>
            </a:r>
            <a:endParaRPr lang="zh-CN" altLang="en-US" sz="2400" dirty="0" smtClean="0"/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400" b="0" dirty="0" smtClean="0"/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zh-CN" altLang="en-US" sz="2400" b="0" dirty="0" smtClean="0"/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400" b="0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RS</a:t>
            </a:r>
            <a:r>
              <a:rPr lang="zh-CN" altLang="en-US" dirty="0" smtClean="0"/>
              <a:t>触发器的特点</a:t>
            </a:r>
          </a:p>
          <a:p>
            <a:pPr lvl="1" eaLnBrk="1" hangingPunct="1"/>
            <a:r>
              <a:rPr lang="zh-CN" altLang="en-US" sz="2400" dirty="0" smtClean="0"/>
              <a:t>具有保持、置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、置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功能 </a:t>
            </a:r>
          </a:p>
          <a:p>
            <a:pPr lvl="1" eaLnBrk="1" hangingPunct="1"/>
            <a:r>
              <a:rPr lang="zh-CN" altLang="en-US" sz="2400" dirty="0" smtClean="0"/>
              <a:t>边沿时钟脉冲控制 </a:t>
            </a:r>
          </a:p>
          <a:p>
            <a:pPr lvl="1" eaLnBrk="1" hangingPunct="1"/>
            <a:r>
              <a:rPr lang="zh-CN" altLang="en-US" sz="2400" dirty="0" smtClean="0"/>
              <a:t>抗干扰能力强 </a:t>
            </a:r>
          </a:p>
          <a:p>
            <a:pPr lvl="1" eaLnBrk="1" hangingPunct="1"/>
            <a:r>
              <a:rPr lang="en-US" altLang="zh-CN" sz="2400" dirty="0" smtClean="0"/>
              <a:t>R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有约束 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    </a:t>
            </a:r>
            <a:endParaRPr lang="zh-CN" altLang="en-US" dirty="0" smtClean="0"/>
          </a:p>
        </p:txBody>
      </p:sp>
      <p:sp>
        <p:nvSpPr>
          <p:cNvPr id="43012" name="Rectangle 2" descr="Large confetti"/>
          <p:cNvSpPr>
            <a:spLocks noChangeArrowheads="1"/>
          </p:cNvSpPr>
          <p:nvPr/>
        </p:nvSpPr>
        <p:spPr bwMode="auto">
          <a:xfrm>
            <a:off x="684213" y="333375"/>
            <a:ext cx="360045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3.  </a:t>
            </a:r>
            <a:r>
              <a:rPr lang="en-US" altLang="zh-CN" sz="3200">
                <a:solidFill>
                  <a:srgbClr val="CC3300"/>
                </a:solidFill>
                <a:latin typeface="Arial" charset="0"/>
              </a:rPr>
              <a:t>RS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触发器</a:t>
            </a:r>
          </a:p>
        </p:txBody>
      </p:sp>
      <p:pic>
        <p:nvPicPr>
          <p:cNvPr id="104456" name="Picture 8" descr="Snap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1438"/>
            <a:ext cx="612140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68848E9D-8E09-4EB5-B571-7C9848FD9C2D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41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4403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4. </a:t>
            </a:r>
            <a:r>
              <a:rPr lang="en-US" altLang="zh-CN" sz="3200" smtClean="0">
                <a:solidFill>
                  <a:srgbClr val="CC3300"/>
                </a:solidFill>
                <a:latin typeface="Arial" charset="0"/>
              </a:rPr>
              <a:t>T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268413"/>
            <a:ext cx="6696075" cy="2808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）逻辑符号 </a:t>
            </a:r>
          </a:p>
          <a:p>
            <a:pPr eaLnBrk="1" hangingPunct="1">
              <a:buFontTx/>
              <a:buNone/>
            </a:pPr>
            <a:endParaRPr lang="zh-CN" altLang="en-US" b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smtClean="0"/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）特性表及特性函数</a:t>
            </a:r>
          </a:p>
        </p:txBody>
      </p:sp>
      <p:pic>
        <p:nvPicPr>
          <p:cNvPr id="105481" name="Picture 9" descr="Snap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17"/>
          <a:stretch>
            <a:fillRect/>
          </a:stretch>
        </p:blipFill>
        <p:spPr bwMode="auto">
          <a:xfrm>
            <a:off x="3924300" y="4365625"/>
            <a:ext cx="4826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3" name="Picture 11" descr="Snap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341438"/>
            <a:ext cx="194468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5562" name="Group 90"/>
          <p:cNvGraphicFramePr>
            <a:graphicFrameLocks noGrp="1"/>
          </p:cNvGraphicFramePr>
          <p:nvPr/>
        </p:nvGraphicFramePr>
        <p:xfrm>
          <a:off x="611188" y="3789363"/>
          <a:ext cx="3097212" cy="2273306"/>
        </p:xfrm>
        <a:graphic>
          <a:graphicData uri="http://schemas.openxmlformats.org/drawingml/2006/table">
            <a:tbl>
              <a:tblPr/>
              <a:tblGrid>
                <a:gridCol w="728662"/>
                <a:gridCol w="630238"/>
                <a:gridCol w="782637"/>
                <a:gridCol w="955675"/>
              </a:tblGrid>
              <a:tr h="78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Clk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6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↑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↑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翻转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63" name="Line 91"/>
          <p:cNvSpPr>
            <a:spLocks noChangeShapeType="1"/>
          </p:cNvSpPr>
          <p:nvPr/>
        </p:nvSpPr>
        <p:spPr bwMode="auto">
          <a:xfrm>
            <a:off x="2268538" y="5516563"/>
            <a:ext cx="142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6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5F09512F-FEA0-452B-A91F-8C3EE47EC42B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42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4505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4. </a:t>
            </a:r>
            <a:r>
              <a:rPr lang="en-US" altLang="zh-CN" sz="3200" smtClean="0">
                <a:solidFill>
                  <a:srgbClr val="CC3300"/>
                </a:solidFill>
                <a:latin typeface="Arial" charset="0"/>
              </a:rPr>
              <a:t>T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</a:t>
            </a:r>
          </a:p>
        </p:txBody>
      </p:sp>
      <p:sp>
        <p:nvSpPr>
          <p:cNvPr id="188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6696075" cy="2952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）状态图 </a:t>
            </a:r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）时序图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b="0" smtClean="0"/>
          </a:p>
        </p:txBody>
      </p:sp>
      <p:pic>
        <p:nvPicPr>
          <p:cNvPr id="188425" name="Picture 9" descr="Snap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196975"/>
            <a:ext cx="47529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6" name="Picture 10" descr="Snap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44900"/>
            <a:ext cx="6842125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6BA96B6A-40FB-49B0-8F71-1209EA916571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43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96975"/>
            <a:ext cx="8496300" cy="5327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</a:t>
            </a:r>
            <a:r>
              <a:rPr lang="en-US" altLang="zh-CN" sz="3200" smtClean="0"/>
              <a:t>T</a:t>
            </a:r>
            <a:r>
              <a:rPr lang="zh-CN" altLang="en-US" sz="3200" smtClean="0"/>
              <a:t>触发器的特点 </a:t>
            </a:r>
            <a:endParaRPr lang="zh-CN" altLang="en-US" smtClean="0"/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zh-CN" altLang="en-US" smtClean="0"/>
              <a:t>具有保持、翻转功能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zh-CN" altLang="en-US" smtClean="0"/>
              <a:t>边沿时钟脉冲控制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zh-CN" altLang="en-US" smtClean="0"/>
              <a:t>抗干扰能力强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endParaRPr lang="zh-CN" altLang="en-US" smtClean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mtClean="0"/>
              <a:t>   </a:t>
            </a:r>
            <a:r>
              <a:rPr lang="zh-CN" altLang="en-US" sz="3200" smtClean="0"/>
              <a:t>在时钟触发器中，凡是具有保持、翻转功能的触发器称为 </a:t>
            </a:r>
            <a:r>
              <a:rPr lang="en-US" altLang="zh-CN" sz="3200" smtClean="0">
                <a:solidFill>
                  <a:srgbClr val="CC3300"/>
                </a:solidFill>
              </a:rPr>
              <a:t>T </a:t>
            </a:r>
            <a:r>
              <a:rPr lang="zh-CN" altLang="en-US" sz="3200" smtClean="0">
                <a:solidFill>
                  <a:srgbClr val="CC3300"/>
                </a:solidFill>
              </a:rPr>
              <a:t>触发器</a:t>
            </a:r>
            <a:r>
              <a:rPr lang="zh-CN" altLang="en-US" sz="3200" smtClean="0"/>
              <a:t>。 </a:t>
            </a:r>
          </a:p>
        </p:txBody>
      </p:sp>
      <p:sp>
        <p:nvSpPr>
          <p:cNvPr id="46084" name="Rectangle 2" descr="Large confetti"/>
          <p:cNvSpPr>
            <a:spLocks noChangeArrowheads="1"/>
          </p:cNvSpPr>
          <p:nvPr/>
        </p:nvSpPr>
        <p:spPr bwMode="auto">
          <a:xfrm>
            <a:off x="684213" y="333375"/>
            <a:ext cx="746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4. </a:t>
            </a:r>
            <a:r>
              <a:rPr lang="en-US" altLang="zh-CN" sz="3200">
                <a:solidFill>
                  <a:srgbClr val="CC3300"/>
                </a:solidFill>
                <a:latin typeface="Arial" charset="0"/>
              </a:rPr>
              <a:t>T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触发器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 bwMode="auto">
          <a:xfrm>
            <a:off x="3390900" y="5000625"/>
            <a:ext cx="32385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107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E4A1888C-0BC3-4721-AE10-1659B74DE14D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44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47108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5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．带置位、清零端的触发器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755650" y="1412875"/>
            <a:ext cx="7993063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05000"/>
              </a:lnSpc>
              <a:spcBef>
                <a:spcPct val="60000"/>
              </a:spcBef>
              <a:buFontTx/>
              <a:buBlip>
                <a:blip r:embed="rId3"/>
              </a:buBlip>
            </a:pPr>
            <a:r>
              <a:rPr lang="zh-CN" altLang="en-US" sz="3200">
                <a:latin typeface="Arial" charset="0"/>
              </a:rPr>
              <a:t>什么是置位、清零？</a:t>
            </a:r>
          </a:p>
          <a:p>
            <a:pPr marL="342900" indent="-342900" algn="l">
              <a:lnSpc>
                <a:spcPct val="105000"/>
              </a:lnSpc>
              <a:spcBef>
                <a:spcPct val="60000"/>
              </a:spcBef>
              <a:buFontTx/>
              <a:buBlip>
                <a:blip r:embed="rId3"/>
              </a:buBlip>
            </a:pPr>
            <a:r>
              <a:rPr lang="zh-CN" altLang="en-US" sz="3200">
                <a:latin typeface="Arial" charset="0"/>
              </a:rPr>
              <a:t>为什么要置位、清零？</a:t>
            </a:r>
          </a:p>
          <a:p>
            <a:pPr marL="342900" indent="-342900" algn="l">
              <a:lnSpc>
                <a:spcPct val="105000"/>
              </a:lnSpc>
              <a:spcBef>
                <a:spcPct val="60000"/>
              </a:spcBef>
              <a:buFontTx/>
              <a:buBlip>
                <a:blip r:embed="rId3"/>
              </a:buBlip>
            </a:pPr>
            <a:r>
              <a:rPr lang="zh-CN" altLang="en-US" sz="3200">
                <a:latin typeface="Arial" charset="0"/>
              </a:rPr>
              <a:t>如何置位、清零？</a:t>
            </a:r>
          </a:p>
        </p:txBody>
      </p:sp>
      <p:graphicFrame>
        <p:nvGraphicFramePr>
          <p:cNvPr id="47110" name="Object 14"/>
          <p:cNvGraphicFramePr>
            <a:graphicFrameLocks noChangeAspect="1"/>
          </p:cNvGraphicFramePr>
          <p:nvPr/>
        </p:nvGraphicFramePr>
        <p:xfrm>
          <a:off x="3357563" y="3714750"/>
          <a:ext cx="2247900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Visio" r:id="rId4" imgW="631850" imgH="730725" progId="Visio.Drawing.11">
                  <p:embed/>
                </p:oleObj>
              </mc:Choice>
              <mc:Fallback>
                <p:oleObj name="Visio" r:id="rId4" imgW="631850" imgH="730725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714750"/>
                        <a:ext cx="2247900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Oval 15"/>
          <p:cNvSpPr>
            <a:spLocks noChangeArrowheads="1"/>
          </p:cNvSpPr>
          <p:nvPr/>
        </p:nvSpPr>
        <p:spPr bwMode="auto">
          <a:xfrm>
            <a:off x="4140200" y="3644900"/>
            <a:ext cx="647700" cy="863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Oval 16"/>
          <p:cNvSpPr>
            <a:spLocks noChangeArrowheads="1"/>
          </p:cNvSpPr>
          <p:nvPr/>
        </p:nvSpPr>
        <p:spPr bwMode="auto">
          <a:xfrm>
            <a:off x="4140200" y="5373688"/>
            <a:ext cx="647700" cy="10080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Rectangle 17"/>
          <p:cNvSpPr>
            <a:spLocks noChangeArrowheads="1"/>
          </p:cNvSpPr>
          <p:nvPr/>
        </p:nvSpPr>
        <p:spPr bwMode="auto">
          <a:xfrm>
            <a:off x="3189288" y="5445125"/>
            <a:ext cx="5048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75E7BE1A-8E02-4F3A-A7E4-3EE3E5A15281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45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4813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5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．带置位、清零端的触发器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96975"/>
            <a:ext cx="8135937" cy="532765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400" dirty="0" smtClean="0">
                <a:solidFill>
                  <a:srgbClr val="CC3300"/>
                </a:solidFill>
              </a:rPr>
              <a:t>异步方式 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400" dirty="0" smtClean="0"/>
              <a:t>   当置位或清零信号一产生就立刻进行置位或清零 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 smtClean="0">
                <a:solidFill>
                  <a:srgbClr val="CC3300"/>
                </a:solidFill>
              </a:rPr>
              <a:t>同步方式 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 smtClean="0"/>
              <a:t>    当置位或清零信号产生后，还要</a:t>
            </a:r>
            <a:r>
              <a:rPr lang="zh-CN" altLang="en-US" sz="2400" dirty="0" smtClean="0">
                <a:solidFill>
                  <a:srgbClr val="FF0000"/>
                </a:solidFill>
              </a:rPr>
              <a:t>等待</a:t>
            </a:r>
            <a:r>
              <a:rPr lang="zh-CN" altLang="en-US" sz="2400" dirty="0" smtClean="0"/>
              <a:t>时钟脉冲的</a:t>
            </a:r>
            <a:r>
              <a:rPr lang="zh-CN" altLang="en-US" sz="2400" dirty="0" smtClean="0">
                <a:solidFill>
                  <a:srgbClr val="FF0000"/>
                </a:solidFill>
              </a:rPr>
              <a:t>有效边沿</a:t>
            </a:r>
            <a:r>
              <a:rPr lang="zh-CN" altLang="en-US" sz="2400" dirty="0" smtClean="0"/>
              <a:t>到来才进行置位或清零操作 。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400" dirty="0" smtClean="0"/>
              <a:t>简而言之：</a:t>
            </a:r>
            <a:endParaRPr lang="zh-CN" altLang="en-US" sz="2400" dirty="0" smtClean="0"/>
          </a:p>
          <a:p>
            <a:pPr lvl="1"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400" dirty="0" smtClean="0"/>
              <a:t>置位或清零</a:t>
            </a:r>
            <a:r>
              <a:rPr lang="zh-CN" altLang="en-US" sz="2400" dirty="0" smtClean="0">
                <a:solidFill>
                  <a:srgbClr val="FF0000"/>
                </a:solidFill>
              </a:rPr>
              <a:t>受</a:t>
            </a:r>
            <a:r>
              <a:rPr lang="zh-CN" altLang="en-US" sz="2400" dirty="0" smtClean="0"/>
              <a:t>时钟信号 </a:t>
            </a:r>
            <a:r>
              <a:rPr lang="en-US" altLang="zh-CN" sz="2400" dirty="0" err="1" smtClean="0"/>
              <a:t>Clk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的约束，属于同步</a:t>
            </a:r>
          </a:p>
          <a:p>
            <a:pPr lvl="1"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400" dirty="0" smtClean="0"/>
              <a:t>置位或清零</a:t>
            </a:r>
            <a:r>
              <a:rPr lang="zh-CN" altLang="en-US" sz="2400" dirty="0" smtClean="0">
                <a:solidFill>
                  <a:srgbClr val="FF0000"/>
                </a:solidFill>
              </a:rPr>
              <a:t>不受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Clk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约束，属于异步</a:t>
            </a: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33C039B8-19AB-4969-A6B3-8300D0BE85FB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46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5017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3375"/>
            <a:ext cx="8208962" cy="630238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sz="3200" dirty="0" smtClean="0">
                <a:solidFill>
                  <a:srgbClr val="CC3300"/>
                </a:solidFill>
                <a:latin typeface="宋体" pitchFamily="2" charset="-122"/>
              </a:rPr>
              <a:t>）带异步置位、清零端的</a:t>
            </a:r>
            <a:r>
              <a:rPr lang="en-US" altLang="zh-CN" sz="3200" dirty="0" smtClean="0">
                <a:solidFill>
                  <a:srgbClr val="CC3300"/>
                </a:solidFill>
                <a:latin typeface="宋体" pitchFamily="2" charset="-122"/>
              </a:rPr>
              <a:t>D</a:t>
            </a:r>
            <a:r>
              <a:rPr lang="zh-CN" altLang="en-US" sz="3200" dirty="0" smtClean="0">
                <a:solidFill>
                  <a:srgbClr val="CC3300"/>
                </a:solidFill>
                <a:latin typeface="宋体" pitchFamily="2" charset="-122"/>
              </a:rPr>
              <a:t>触发器</a:t>
            </a:r>
            <a:endParaRPr lang="zh-CN" altLang="en-US" sz="3200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50181" name="Rectangle 15"/>
          <p:cNvSpPr>
            <a:spLocks noChangeArrowheads="1"/>
          </p:cNvSpPr>
          <p:nvPr/>
        </p:nvSpPr>
        <p:spPr bwMode="auto">
          <a:xfrm>
            <a:off x="1141413" y="2636838"/>
            <a:ext cx="5953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2" name="Rectangle 17"/>
          <p:cNvSpPr>
            <a:spLocks noChangeArrowheads="1"/>
          </p:cNvSpPr>
          <p:nvPr/>
        </p:nvSpPr>
        <p:spPr bwMode="auto">
          <a:xfrm>
            <a:off x="1141413" y="2636838"/>
            <a:ext cx="5953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3" name="Rectangle 21"/>
          <p:cNvSpPr>
            <a:spLocks noChangeArrowheads="1"/>
          </p:cNvSpPr>
          <p:nvPr/>
        </p:nvSpPr>
        <p:spPr bwMode="auto">
          <a:xfrm>
            <a:off x="8243888" y="2420938"/>
            <a:ext cx="6635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4" name="Rectangle 23"/>
          <p:cNvSpPr>
            <a:spLocks noChangeArrowheads="1"/>
          </p:cNvSpPr>
          <p:nvPr/>
        </p:nvSpPr>
        <p:spPr bwMode="auto">
          <a:xfrm>
            <a:off x="755650" y="3213100"/>
            <a:ext cx="7429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0884" name="Group 2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15487"/>
              </p:ext>
            </p:extLst>
          </p:nvPr>
        </p:nvGraphicFramePr>
        <p:xfrm>
          <a:off x="2555776" y="1124744"/>
          <a:ext cx="6048474" cy="2952751"/>
        </p:xfrm>
        <a:graphic>
          <a:graphicData uri="http://schemas.openxmlformats.org/drawingml/2006/table">
            <a:tbl>
              <a:tblPr/>
              <a:tblGrid>
                <a:gridCol w="792088"/>
                <a:gridCol w="648072"/>
                <a:gridCol w="720080"/>
                <a:gridCol w="720080"/>
                <a:gridCol w="864096"/>
                <a:gridCol w="1007071"/>
                <a:gridCol w="1296987"/>
              </a:tblGrid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同步置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同步置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异步置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异步置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非法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24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915168"/>
              </p:ext>
            </p:extLst>
          </p:nvPr>
        </p:nvGraphicFramePr>
        <p:xfrm>
          <a:off x="2627784" y="1268760"/>
          <a:ext cx="6477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1" name="公式" r:id="rId3" imgW="215713" imgH="203024" progId="Equation.3">
                  <p:embed/>
                </p:oleObj>
              </mc:Choice>
              <mc:Fallback>
                <p:oleObj name="公式" r:id="rId3" imgW="215713" imgH="2030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268760"/>
                        <a:ext cx="6477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42091"/>
              </p:ext>
            </p:extLst>
          </p:nvPr>
        </p:nvGraphicFramePr>
        <p:xfrm>
          <a:off x="3347864" y="1268760"/>
          <a:ext cx="5762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2" name="公式" r:id="rId5" imgW="215713" imgH="203024" progId="Equation.3">
                  <p:embed/>
                </p:oleObj>
              </mc:Choice>
              <mc:Fallback>
                <p:oleObj name="公式" r:id="rId5" imgW="215713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268760"/>
                        <a:ext cx="5762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89799"/>
              </p:ext>
            </p:extLst>
          </p:nvPr>
        </p:nvGraphicFramePr>
        <p:xfrm>
          <a:off x="5508104" y="1412776"/>
          <a:ext cx="7207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3" name="公式" r:id="rId7" imgW="304932" imgH="228699" progId="Equation.3">
                  <p:embed/>
                </p:oleObj>
              </mc:Choice>
              <mc:Fallback>
                <p:oleObj name="公式" r:id="rId7" imgW="304932" imgH="22869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412776"/>
                        <a:ext cx="7207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8" name="Object 11"/>
          <p:cNvGraphicFramePr>
            <a:graphicFrameLocks noChangeAspect="1"/>
          </p:cNvGraphicFramePr>
          <p:nvPr/>
        </p:nvGraphicFramePr>
        <p:xfrm>
          <a:off x="6443663" y="1412875"/>
          <a:ext cx="7207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4" name="公式" r:id="rId9" imgW="304932" imgH="266816" progId="Equation.3">
                  <p:embed/>
                </p:oleObj>
              </mc:Choice>
              <mc:Fallback>
                <p:oleObj name="公式" r:id="rId9" imgW="304932" imgH="26681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412875"/>
                        <a:ext cx="7207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311" name="Picture 13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24" y="4221088"/>
            <a:ext cx="81153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320" name="Picture 14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497012"/>
            <a:ext cx="1904786" cy="207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803075C-3CB7-46F1-BF22-3FEE50B2E11B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47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5120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）带同步置位、清零端的 </a:t>
            </a:r>
            <a:r>
              <a:rPr lang="en-US" altLang="zh-CN" sz="3200" smtClean="0">
                <a:solidFill>
                  <a:srgbClr val="CC3300"/>
                </a:solidFill>
                <a:latin typeface="Arial" charset="0"/>
              </a:rPr>
              <a:t>JK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6" y="1985836"/>
            <a:ext cx="17335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8625779" cy="213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7057479" cy="3436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55CF9AFE-B6AD-4A54-8774-319A778559AD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48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5222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6.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触发器集成电路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28775"/>
            <a:ext cx="8713788" cy="4752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触发器的集成电路很多，主要为 </a:t>
            </a:r>
            <a:r>
              <a:rPr lang="en-US" altLang="zh-CN" smtClean="0"/>
              <a:t>D </a:t>
            </a:r>
            <a:r>
              <a:rPr lang="zh-CN" altLang="en-US" smtClean="0"/>
              <a:t>型和 </a:t>
            </a:r>
            <a:r>
              <a:rPr lang="en-US" altLang="zh-CN" smtClean="0"/>
              <a:t>JK </a:t>
            </a:r>
            <a:r>
              <a:rPr lang="zh-CN" altLang="en-US" smtClean="0"/>
              <a:t>型触发器。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这里介绍两种 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74HC74  </a:t>
            </a:r>
            <a:r>
              <a:rPr lang="zh-CN" altLang="en-US" smtClean="0"/>
              <a:t>双 </a:t>
            </a:r>
            <a:r>
              <a:rPr lang="en-US" altLang="zh-CN" smtClean="0"/>
              <a:t>D</a:t>
            </a:r>
            <a:r>
              <a:rPr lang="zh-CN" altLang="en-US" smtClean="0"/>
              <a:t> 触发器（有预置、清除端</a:t>
            </a:r>
            <a:r>
              <a:rPr lang="zh-CN" altLang="en-US" sz="3200" smtClean="0"/>
              <a:t>）</a:t>
            </a:r>
          </a:p>
          <a:p>
            <a:r>
              <a:rPr lang="en-US" altLang="zh-CN" smtClean="0"/>
              <a:t>74HC112</a:t>
            </a:r>
            <a:r>
              <a:rPr lang="zh-CN" altLang="en-US" smtClean="0"/>
              <a:t>双</a:t>
            </a:r>
            <a:r>
              <a:rPr lang="en-US" altLang="zh-CN" smtClean="0"/>
              <a:t>JK</a:t>
            </a:r>
            <a:r>
              <a:rPr lang="zh-CN" altLang="en-US" smtClean="0"/>
              <a:t>触发器（有预置、清除端）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6478ABE5-E15A-4E95-97D0-953F5389381F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49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5325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404813"/>
            <a:ext cx="8626475" cy="63023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sz="3200" dirty="0" smtClean="0">
                <a:solidFill>
                  <a:srgbClr val="CC3300"/>
                </a:solidFill>
                <a:latin typeface="宋体" pitchFamily="2" charset="-122"/>
              </a:rPr>
              <a:t>）</a:t>
            </a:r>
            <a:r>
              <a:rPr lang="en-US" altLang="zh-CN" sz="3200" dirty="0" smtClean="0">
                <a:solidFill>
                  <a:srgbClr val="CC3300"/>
                </a:solidFill>
                <a:latin typeface="宋体" pitchFamily="2" charset="-122"/>
              </a:rPr>
              <a:t>74HC74</a:t>
            </a:r>
            <a:r>
              <a:rPr lang="zh-CN" altLang="en-US" sz="3200" dirty="0" smtClean="0">
                <a:solidFill>
                  <a:srgbClr val="CC3300"/>
                </a:solidFill>
                <a:latin typeface="宋体" pitchFamily="2" charset="-122"/>
              </a:rPr>
              <a:t>双Ｄ触发器</a:t>
            </a:r>
            <a:r>
              <a:rPr lang="en-US" altLang="zh-CN" sz="3200" dirty="0" smtClean="0">
                <a:solidFill>
                  <a:srgbClr val="CC3300"/>
                </a:solidFill>
                <a:latin typeface="宋体" pitchFamily="2" charset="-122"/>
              </a:rPr>
              <a:t>(</a:t>
            </a:r>
            <a:r>
              <a:rPr lang="zh-CN" altLang="en-US" sz="3200" dirty="0" smtClean="0">
                <a:solidFill>
                  <a:srgbClr val="CC3300"/>
                </a:solidFill>
                <a:latin typeface="宋体" pitchFamily="2" charset="-122"/>
              </a:rPr>
              <a:t>带异步置位、清零端</a:t>
            </a:r>
            <a:r>
              <a:rPr lang="zh-CN" altLang="en-US" sz="3200" dirty="0" smtClean="0">
                <a:solidFill>
                  <a:srgbClr val="CC3300"/>
                </a:solidFill>
                <a:latin typeface="宋体" pitchFamily="2" charset="-122"/>
              </a:rPr>
              <a:t>）</a:t>
            </a:r>
            <a:r>
              <a:rPr lang="zh-CN" altLang="en-US" dirty="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53254" name="Rectangle 3"/>
          <p:cNvSpPr>
            <a:spLocks noChangeArrowheads="1"/>
          </p:cNvSpPr>
          <p:nvPr/>
        </p:nvSpPr>
        <p:spPr bwMode="auto">
          <a:xfrm>
            <a:off x="250825" y="5084763"/>
            <a:ext cx="83534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05000"/>
              </a:lnSpc>
              <a:spcBef>
                <a:spcPct val="60000"/>
              </a:spcBef>
            </a:pPr>
            <a:r>
              <a:rPr lang="en-US" altLang="zh-CN" b="0" dirty="0">
                <a:latin typeface="Arial" charset="0"/>
              </a:rPr>
              <a:t>   </a:t>
            </a:r>
            <a:endParaRPr lang="en-US" altLang="zh-CN" dirty="0">
              <a:latin typeface="Arial" charset="0"/>
            </a:endParaRPr>
          </a:p>
        </p:txBody>
      </p:sp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" y="1630957"/>
            <a:ext cx="2791988" cy="290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554757"/>
            <a:ext cx="63341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23874" y="5059144"/>
            <a:ext cx="8086725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/>
              <a:t>74HC74</a:t>
            </a:r>
            <a:r>
              <a:rPr lang="zh-CN" altLang="en-US" dirty="0" smtClean="0"/>
              <a:t>芯片中包含两个上升沿触发的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触发器，每个触发器有独立的异步置位端及清零端。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5C845D6-3420-494A-9C82-92532CE7B55F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717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9900"/>
                </a:solidFill>
              </a:rPr>
              <a:t>3.1 </a:t>
            </a:r>
            <a:r>
              <a:rPr lang="zh-CN" altLang="en-US" smtClean="0">
                <a:solidFill>
                  <a:srgbClr val="FF9900"/>
                </a:solidFill>
              </a:rPr>
              <a:t>概述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50825" y="1196975"/>
            <a:ext cx="86423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时序逻辑电路：</a:t>
            </a:r>
          </a:p>
          <a:p>
            <a:pPr marL="742950" lvl="1" indent="-285750" algn="just"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与</a:t>
            </a:r>
            <a:r>
              <a:rPr lang="zh-CN" altLang="en-US">
                <a:solidFill>
                  <a:srgbClr val="CC3300"/>
                </a:solidFill>
                <a:latin typeface="Arial" charset="0"/>
              </a:rPr>
              <a:t>时钟脉冲</a:t>
            </a:r>
            <a:r>
              <a:rPr lang="zh-CN" altLang="en-US">
                <a:latin typeface="Arial" charset="0"/>
              </a:rPr>
              <a:t>序列有关</a:t>
            </a:r>
          </a:p>
          <a:p>
            <a:pPr marL="742950" lvl="1" indent="-285750" algn="just"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以组合电路为基础，但又与组合电路不同</a:t>
            </a:r>
            <a:endParaRPr lang="zh-CN" altLang="en-US" sz="2400">
              <a:latin typeface="Arial" charset="0"/>
            </a:endParaRPr>
          </a:p>
        </p:txBody>
      </p:sp>
      <p:pic>
        <p:nvPicPr>
          <p:cNvPr id="276485" name="Picture 5" descr="Snap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141663"/>
            <a:ext cx="87852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31219C80-8B2D-4619-8A64-8AE0503617B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50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5529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8497887" cy="630237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74HC112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双</a:t>
            </a:r>
            <a:r>
              <a:rPr lang="en-US" altLang="zh-CN" sz="3200" smtClean="0">
                <a:solidFill>
                  <a:srgbClr val="CC3300"/>
                </a:solidFill>
                <a:latin typeface="Arial" charset="0"/>
              </a:rPr>
              <a:t>JK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(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有预置、清除端）</a:t>
            </a:r>
            <a:r>
              <a:rPr lang="zh-CN" altLang="en-US" sz="40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5332115"/>
            <a:ext cx="8353425" cy="1265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dirty="0" smtClean="0"/>
              <a:t>74HC112</a:t>
            </a:r>
            <a:r>
              <a:rPr lang="zh-CN" altLang="en-US" dirty="0" smtClean="0"/>
              <a:t>芯片中包含了两个下降沿触发的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触发器，每个触发器有独立的异步置位端及清零端。</a:t>
            </a:r>
            <a:endParaRPr lang="en-US" altLang="zh-CN" dirty="0" smtClean="0"/>
          </a:p>
        </p:txBody>
      </p:sp>
      <p:sp>
        <p:nvSpPr>
          <p:cNvPr id="5530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80288" y="0"/>
            <a:ext cx="1763712" cy="404813"/>
          </a:xfrm>
          <a:prstGeom prst="actionButtonBlank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/>
              <a:t>返回例</a:t>
            </a:r>
            <a:r>
              <a:rPr lang="en-US" altLang="zh-CN"/>
              <a:t>3-3</a:t>
            </a:r>
          </a:p>
        </p:txBody>
      </p:sp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691" y="1268413"/>
            <a:ext cx="53625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1" y="1412776"/>
            <a:ext cx="31623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3D5C73C6-1164-439D-A9D5-EE66CF37D3D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51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5632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7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．触发器逻辑功能的转换</a:t>
            </a:r>
            <a:r>
              <a:rPr lang="zh-CN" altLang="en-US" smtClean="0">
                <a:solidFill>
                  <a:srgbClr val="CC3300"/>
                </a:solidFill>
              </a:rPr>
              <a:t>  </a:t>
            </a:r>
          </a:p>
        </p:txBody>
      </p:sp>
      <p:sp>
        <p:nvSpPr>
          <p:cNvPr id="1945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68413"/>
            <a:ext cx="8135938" cy="5184775"/>
          </a:xfrm>
        </p:spPr>
        <p:txBody>
          <a:bodyPr/>
          <a:lstStyle/>
          <a:p>
            <a:pPr marL="533400" indent="-533400">
              <a:lnSpc>
                <a:spcPct val="95000"/>
              </a:lnSpc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）用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触发器构造其他功能触发器 </a:t>
            </a:r>
          </a:p>
          <a:p>
            <a:pPr marL="533400" indent="-533400">
              <a:lnSpc>
                <a:spcPct val="95000"/>
              </a:lnSpc>
            </a:pPr>
            <a:r>
              <a:rPr lang="en-US" altLang="zh-CN" dirty="0" smtClean="0"/>
              <a:t>D</a:t>
            </a:r>
            <a:r>
              <a:rPr lang="zh-CN" altLang="en-US" dirty="0" smtClean="0"/>
              <a:t>触发器构造</a:t>
            </a:r>
            <a:r>
              <a:rPr lang="en-US" altLang="zh-CN" dirty="0" smtClean="0"/>
              <a:t>RS</a:t>
            </a:r>
            <a:r>
              <a:rPr lang="zh-CN" altLang="en-US" dirty="0" smtClean="0"/>
              <a:t>触发器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zh-CN" altLang="en-US" dirty="0" smtClean="0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zh-CN" altLang="en-US" dirty="0" smtClean="0"/>
              <a:t>∵ </a:t>
            </a:r>
            <a:r>
              <a:rPr lang="en-US" altLang="zh-CN" dirty="0" smtClean="0"/>
              <a:t>RS</a:t>
            </a:r>
            <a:r>
              <a:rPr lang="zh-CN" altLang="en-US" dirty="0" smtClean="0"/>
              <a:t>触发器的特性函数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zh-CN" altLang="en-US" dirty="0" smtClean="0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D</a:t>
            </a:r>
            <a:r>
              <a:rPr lang="zh-CN" altLang="en-US" dirty="0" smtClean="0"/>
              <a:t>触发器的特性函数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zh-CN" altLang="en-US" dirty="0" smtClean="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zh-CN" altLang="en-US" dirty="0" smtClean="0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zh-CN" altLang="en-US" dirty="0" smtClean="0"/>
              <a:t>∴</a:t>
            </a:r>
          </a:p>
        </p:txBody>
      </p:sp>
      <p:pic>
        <p:nvPicPr>
          <p:cNvPr id="194568" name="Picture 8" descr="Snap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76475"/>
            <a:ext cx="450056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9" name="Picture 9" descr="Snap2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500438"/>
            <a:ext cx="23764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70" name="Picture 10" descr="Snap2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397500"/>
            <a:ext cx="25908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71" name="Picture 11" descr="Snap2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55638" r="59265" b="-5637"/>
          <a:stretch>
            <a:fillRect/>
          </a:stretch>
        </p:blipFill>
        <p:spPr bwMode="auto">
          <a:xfrm>
            <a:off x="2051050" y="4508500"/>
            <a:ext cx="1657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2" name="AutoShape 12"/>
          <p:cNvSpPr>
            <a:spLocks noChangeArrowheads="1"/>
          </p:cNvSpPr>
          <p:nvPr/>
        </p:nvSpPr>
        <p:spPr bwMode="auto">
          <a:xfrm>
            <a:off x="4427538" y="4508500"/>
            <a:ext cx="2232025" cy="15843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4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4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0D3EBFAE-3780-46B9-AEF5-A489FC8B0718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52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5734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CC3300"/>
                </a:solidFill>
                <a:latin typeface="宋体" pitchFamily="2" charset="-122"/>
              </a:rPr>
              <a:t>7</a:t>
            </a:r>
            <a:r>
              <a:rPr lang="zh-CN" altLang="en-US" sz="3200" dirty="0" smtClean="0">
                <a:solidFill>
                  <a:srgbClr val="CC3300"/>
                </a:solidFill>
                <a:latin typeface="宋体" pitchFamily="2" charset="-122"/>
              </a:rPr>
              <a:t>．触发器逻辑功能的转换</a:t>
            </a:r>
            <a:r>
              <a:rPr lang="zh-CN" altLang="en-US" dirty="0" smtClean="0">
                <a:solidFill>
                  <a:srgbClr val="CC3300"/>
                </a:solidFill>
              </a:rPr>
              <a:t>  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68413"/>
            <a:ext cx="8135938" cy="5184775"/>
          </a:xfrm>
        </p:spPr>
        <p:txBody>
          <a:bodyPr/>
          <a:lstStyle/>
          <a:p>
            <a:pPr marL="533400" indent="-533400"/>
            <a:r>
              <a:rPr lang="en-US" altLang="zh-CN" smtClean="0"/>
              <a:t>D</a:t>
            </a:r>
            <a:r>
              <a:rPr lang="zh-CN" altLang="en-US" smtClean="0"/>
              <a:t>触发器构造</a:t>
            </a:r>
            <a:r>
              <a:rPr lang="en-US" altLang="zh-CN" smtClean="0"/>
              <a:t>T</a:t>
            </a:r>
            <a:r>
              <a:rPr lang="zh-CN" altLang="en-US" smtClean="0"/>
              <a:t>触发器</a:t>
            </a:r>
          </a:p>
          <a:p>
            <a:pPr marL="533400" indent="-533400"/>
            <a:endParaRPr lang="zh-CN" altLang="en-US" smtClean="0"/>
          </a:p>
          <a:p>
            <a:pPr marL="533400" indent="-533400"/>
            <a:endParaRPr lang="zh-CN" altLang="en-US" smtClean="0"/>
          </a:p>
          <a:p>
            <a:pPr marL="990600" lvl="1" indent="-533400">
              <a:buFontTx/>
              <a:buNone/>
            </a:pPr>
            <a:r>
              <a:rPr lang="zh-CN" altLang="en-US" smtClean="0"/>
              <a:t>∵ </a:t>
            </a:r>
            <a:r>
              <a:rPr lang="en-US" altLang="zh-CN" smtClean="0"/>
              <a:t>T</a:t>
            </a:r>
            <a:r>
              <a:rPr lang="zh-CN" altLang="en-US" smtClean="0"/>
              <a:t>触发器的特性函数 </a:t>
            </a:r>
          </a:p>
          <a:p>
            <a:pPr marL="990600" lvl="1" indent="-533400">
              <a:buFontTx/>
              <a:buNone/>
            </a:pPr>
            <a:endParaRPr lang="zh-CN" altLang="en-US" smtClean="0"/>
          </a:p>
          <a:p>
            <a:pPr marL="990600" lvl="1" indent="-533400">
              <a:buFontTx/>
              <a:buNone/>
            </a:pPr>
            <a:r>
              <a:rPr lang="en-US" altLang="zh-CN" smtClean="0"/>
              <a:t>     D</a:t>
            </a:r>
            <a:r>
              <a:rPr lang="zh-CN" altLang="en-US" smtClean="0"/>
              <a:t>触发器的特性函数 </a:t>
            </a:r>
          </a:p>
          <a:p>
            <a:pPr marL="990600" lvl="1" indent="-533400">
              <a:buFontTx/>
              <a:buNone/>
            </a:pPr>
            <a:endParaRPr lang="zh-CN" altLang="en-US" smtClean="0"/>
          </a:p>
          <a:p>
            <a:pPr marL="990600" lvl="1" indent="-533400">
              <a:buFontTx/>
              <a:buNone/>
            </a:pPr>
            <a:r>
              <a:rPr lang="zh-CN" altLang="en-US" smtClean="0"/>
              <a:t>∴</a:t>
            </a:r>
          </a:p>
        </p:txBody>
      </p:sp>
      <p:sp>
        <p:nvSpPr>
          <p:cNvPr id="196618" name="AutoShape 10"/>
          <p:cNvSpPr>
            <a:spLocks noChangeArrowheads="1"/>
          </p:cNvSpPr>
          <p:nvPr/>
        </p:nvSpPr>
        <p:spPr bwMode="auto">
          <a:xfrm>
            <a:off x="5076825" y="4076700"/>
            <a:ext cx="2016125" cy="20161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6619" name="Picture 11" descr="Snap2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412875"/>
            <a:ext cx="5040313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20" name="Picture 12" descr="Snap2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89363"/>
            <a:ext cx="20161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21" name="Picture 13" descr="Snap2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55638" r="59265" b="-5637"/>
          <a:stretch>
            <a:fillRect/>
          </a:stretch>
        </p:blipFill>
        <p:spPr bwMode="auto">
          <a:xfrm>
            <a:off x="1763713" y="4868863"/>
            <a:ext cx="1657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22" name="Picture 14" descr="Snap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589588"/>
            <a:ext cx="2447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6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6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C1F45BA-7DD9-4EFB-B417-61558E53BB46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53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5837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6983412" cy="63023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CC3300"/>
                </a:solidFill>
                <a:latin typeface="宋体" pitchFamily="2" charset="-122"/>
              </a:rPr>
              <a:t>7</a:t>
            </a:r>
            <a:r>
              <a:rPr lang="zh-CN" altLang="en-US" sz="3200" dirty="0" smtClean="0">
                <a:solidFill>
                  <a:srgbClr val="CC3300"/>
                </a:solidFill>
                <a:latin typeface="宋体" pitchFamily="2" charset="-122"/>
              </a:rPr>
              <a:t>．触发器逻辑功能的转换</a:t>
            </a:r>
            <a:r>
              <a:rPr lang="zh-CN" altLang="en-US" sz="3200" dirty="0" smtClean="0">
                <a:solidFill>
                  <a:srgbClr val="CC3300"/>
                </a:solidFill>
              </a:rPr>
              <a:t> </a:t>
            </a:r>
            <a:endParaRPr lang="zh-CN" altLang="en-US" sz="3200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1955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268413"/>
            <a:ext cx="8135937" cy="51847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）用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触发器构造其他功能触发器</a:t>
            </a:r>
            <a:endParaRPr lang="en-US" altLang="zh-CN" dirty="0" smtClean="0"/>
          </a:p>
          <a:p>
            <a:pPr marL="533400" indent="-533400"/>
            <a:r>
              <a:rPr lang="en-US" altLang="zh-CN" dirty="0" smtClean="0"/>
              <a:t>JK</a:t>
            </a:r>
            <a:r>
              <a:rPr lang="zh-CN" altLang="en-US" dirty="0" smtClean="0"/>
              <a:t>触发器构造</a:t>
            </a:r>
            <a:r>
              <a:rPr lang="en-US" altLang="zh-CN" dirty="0" smtClean="0"/>
              <a:t>RS</a:t>
            </a:r>
            <a:r>
              <a:rPr lang="zh-CN" altLang="en-US" dirty="0" smtClean="0"/>
              <a:t>触发器 </a:t>
            </a:r>
          </a:p>
          <a:p>
            <a:pPr marL="990600" lvl="1" indent="-533400">
              <a:buFontTx/>
              <a:buNone/>
            </a:pPr>
            <a:r>
              <a:rPr lang="en-US" altLang="zh-CN" dirty="0" smtClean="0"/>
              <a:t>  S</a:t>
            </a:r>
            <a:r>
              <a:rPr lang="zh-CN" altLang="en-US" dirty="0" smtClean="0"/>
              <a:t>信号从</a:t>
            </a:r>
            <a:r>
              <a:rPr lang="en-US" altLang="zh-CN" dirty="0" smtClean="0"/>
              <a:t>J</a:t>
            </a:r>
            <a:r>
              <a:rPr lang="zh-CN" altLang="en-US" dirty="0" smtClean="0"/>
              <a:t>端接入，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信号从</a:t>
            </a:r>
            <a:r>
              <a:rPr lang="en-US" altLang="zh-CN" dirty="0" smtClean="0"/>
              <a:t>K</a:t>
            </a:r>
            <a:r>
              <a:rPr lang="zh-CN" altLang="en-US" dirty="0" smtClean="0"/>
              <a:t>端接入 </a:t>
            </a:r>
          </a:p>
          <a:p>
            <a:pPr marL="533400" indent="-533400"/>
            <a:endParaRPr lang="en-US" altLang="zh-CN" dirty="0" smtClean="0"/>
          </a:p>
          <a:p>
            <a:pPr marL="533400" indent="-533400" eaLnBrk="1" hangingPunct="1">
              <a:buFontTx/>
              <a:buNone/>
            </a:pPr>
            <a:endParaRPr lang="zh-CN" altLang="en-US" sz="3600" b="0" dirty="0" smtClean="0"/>
          </a:p>
          <a:p>
            <a:pPr marL="533400" indent="-533400">
              <a:buFontTx/>
              <a:buNone/>
            </a:pPr>
            <a:endParaRPr lang="zh-CN" altLang="en-US" sz="3600" b="0" dirty="0" smtClean="0"/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C1F45BA-7DD9-4EFB-B417-61558E53BB46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54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5837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6983412" cy="63023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CC3300"/>
                </a:solidFill>
                <a:latin typeface="宋体" pitchFamily="2" charset="-122"/>
              </a:rPr>
              <a:t>7</a:t>
            </a:r>
            <a:r>
              <a:rPr lang="zh-CN" altLang="en-US" sz="3200" dirty="0" smtClean="0">
                <a:solidFill>
                  <a:srgbClr val="CC3300"/>
                </a:solidFill>
                <a:latin typeface="宋体" pitchFamily="2" charset="-122"/>
              </a:rPr>
              <a:t>．触发器逻辑功能的转换</a:t>
            </a:r>
            <a:r>
              <a:rPr lang="zh-CN" altLang="en-US" sz="3200" dirty="0" smtClean="0">
                <a:solidFill>
                  <a:srgbClr val="CC3300"/>
                </a:solidFill>
              </a:rPr>
              <a:t> </a:t>
            </a:r>
            <a:endParaRPr lang="zh-CN" altLang="en-US" sz="3200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1955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268413"/>
            <a:ext cx="8135937" cy="5184775"/>
          </a:xfrm>
        </p:spPr>
        <p:txBody>
          <a:bodyPr/>
          <a:lstStyle/>
          <a:p>
            <a:pPr marL="533400" indent="-533400"/>
            <a:r>
              <a:rPr lang="en-US" altLang="zh-CN" dirty="0" smtClean="0"/>
              <a:t>JK</a:t>
            </a:r>
            <a:r>
              <a:rPr lang="zh-CN" altLang="en-US" dirty="0" smtClean="0"/>
              <a:t>触发器构造</a:t>
            </a:r>
            <a:r>
              <a:rPr lang="en-US" altLang="zh-CN" dirty="0" smtClean="0"/>
              <a:t>T </a:t>
            </a:r>
            <a:r>
              <a:rPr lang="zh-CN" altLang="en-US" dirty="0" smtClean="0"/>
              <a:t>触发器</a:t>
            </a:r>
          </a:p>
          <a:p>
            <a:pPr marL="990600" lvl="1" indent="-533400">
              <a:buFontTx/>
              <a:buNone/>
            </a:pPr>
            <a:r>
              <a:rPr lang="zh-CN" altLang="en-US" dirty="0" smtClean="0"/>
              <a:t>∵ 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触发器的特性函数 </a:t>
            </a:r>
          </a:p>
          <a:p>
            <a:pPr marL="990600" lvl="1" indent="-533400">
              <a:buFontTx/>
              <a:buNone/>
            </a:pPr>
            <a:endParaRPr lang="zh-CN" altLang="en-US" dirty="0" smtClean="0"/>
          </a:p>
          <a:p>
            <a:pPr marL="990600" lvl="1" indent="-533400">
              <a:buFontTx/>
              <a:buNone/>
            </a:pPr>
            <a:r>
              <a:rPr lang="en-US" altLang="zh-CN" dirty="0" smtClean="0"/>
              <a:t>     T </a:t>
            </a:r>
            <a:r>
              <a:rPr lang="zh-CN" altLang="en-US" dirty="0" smtClean="0"/>
              <a:t>触发器的特性函数 </a:t>
            </a:r>
          </a:p>
          <a:p>
            <a:pPr marL="990600" lvl="1" indent="-533400">
              <a:buFontTx/>
              <a:buNone/>
            </a:pPr>
            <a:endParaRPr lang="zh-CN" altLang="en-US" dirty="0" smtClean="0"/>
          </a:p>
          <a:p>
            <a:pPr marL="990600" lvl="1" indent="-533400">
              <a:buFontTx/>
              <a:buNone/>
            </a:pPr>
            <a:r>
              <a:rPr lang="zh-CN" altLang="en-US" dirty="0" smtClean="0"/>
              <a:t>∴</a:t>
            </a:r>
          </a:p>
          <a:p>
            <a:pPr marL="533400" indent="-533400"/>
            <a:endParaRPr lang="en-US" altLang="zh-CN" dirty="0" smtClean="0"/>
          </a:p>
          <a:p>
            <a:pPr marL="533400" indent="-533400" eaLnBrk="1" hangingPunct="1">
              <a:buFontTx/>
              <a:buNone/>
            </a:pPr>
            <a:endParaRPr lang="zh-CN" altLang="en-US" sz="3600" b="0" dirty="0" smtClean="0"/>
          </a:p>
          <a:p>
            <a:pPr marL="533400" indent="-533400">
              <a:buFontTx/>
              <a:buNone/>
            </a:pPr>
            <a:endParaRPr lang="zh-CN" altLang="en-US" sz="3600" b="0" dirty="0" smtClean="0"/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1692275" y="4652963"/>
          <a:ext cx="4537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6" name="公式" r:id="rId3" imgW="1625600" imgH="254000" progId="Equation.3">
                  <p:embed/>
                </p:oleObj>
              </mc:Choice>
              <mc:Fallback>
                <p:oleObj name="公式" r:id="rId3" imgW="16256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52963"/>
                        <a:ext cx="45370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559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573463"/>
            <a:ext cx="25923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94" name="Picture 10" descr="Snap3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420938"/>
            <a:ext cx="37433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95" name="AutoShape 11"/>
          <p:cNvSpPr>
            <a:spLocks noChangeArrowheads="1"/>
          </p:cNvSpPr>
          <p:nvPr/>
        </p:nvSpPr>
        <p:spPr bwMode="auto">
          <a:xfrm>
            <a:off x="5219700" y="4724400"/>
            <a:ext cx="2952750" cy="144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6" name="Object 12"/>
          <p:cNvGraphicFramePr>
            <a:graphicFrameLocks noChangeAspect="1"/>
          </p:cNvGraphicFramePr>
          <p:nvPr/>
        </p:nvGraphicFramePr>
        <p:xfrm>
          <a:off x="1547813" y="5456238"/>
          <a:ext cx="24479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7" name="公式" r:id="rId7" imgW="596641" imgH="165028" progId="Equation.3">
                  <p:embed/>
                </p:oleObj>
              </mc:Choice>
              <mc:Fallback>
                <p:oleObj name="公式" r:id="rId7" imgW="596641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456238"/>
                        <a:ext cx="24479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760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5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5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5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96770FFE-F7AB-452F-B9EF-8F76ABB0122F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55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5939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6983412" cy="63023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CC3300"/>
                </a:solidFill>
                <a:latin typeface="宋体" pitchFamily="2" charset="-122"/>
              </a:rPr>
              <a:t>7</a:t>
            </a:r>
            <a:r>
              <a:rPr lang="zh-CN" altLang="en-US" sz="3200" dirty="0" smtClean="0">
                <a:solidFill>
                  <a:srgbClr val="CC3300"/>
                </a:solidFill>
                <a:latin typeface="宋体" pitchFamily="2" charset="-122"/>
              </a:rPr>
              <a:t>．触发器逻辑功能的转换</a:t>
            </a:r>
            <a:r>
              <a:rPr lang="zh-CN" altLang="en-US" sz="3200" dirty="0" smtClean="0">
                <a:solidFill>
                  <a:srgbClr val="CC3300"/>
                </a:solidFill>
              </a:rPr>
              <a:t> </a:t>
            </a:r>
            <a:endParaRPr lang="zh-CN" altLang="en-US" sz="3200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268413"/>
            <a:ext cx="8135937" cy="5184775"/>
          </a:xfrm>
        </p:spPr>
        <p:txBody>
          <a:bodyPr/>
          <a:lstStyle/>
          <a:p>
            <a:pPr marL="533400" indent="-533400">
              <a:lnSpc>
                <a:spcPct val="95000"/>
              </a:lnSpc>
            </a:pPr>
            <a:r>
              <a:rPr lang="en-US" altLang="zh-CN" smtClean="0"/>
              <a:t> JK</a:t>
            </a:r>
            <a:r>
              <a:rPr lang="zh-CN" altLang="en-US" smtClean="0"/>
              <a:t>触发器构造</a:t>
            </a:r>
            <a:r>
              <a:rPr lang="en-US" altLang="zh-CN" smtClean="0"/>
              <a:t>D</a:t>
            </a:r>
            <a:r>
              <a:rPr lang="zh-CN" altLang="en-US" smtClean="0"/>
              <a:t>触发器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zh-CN" altLang="en-US" smtClean="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zh-CN" altLang="en-US" smtClean="0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zh-CN" altLang="en-US" smtClean="0"/>
              <a:t>∵ </a:t>
            </a:r>
            <a:r>
              <a:rPr lang="en-US" altLang="zh-CN" smtClean="0"/>
              <a:t>JK</a:t>
            </a:r>
            <a:r>
              <a:rPr lang="zh-CN" altLang="en-US" smtClean="0"/>
              <a:t>触发器的特性函数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zh-CN" altLang="en-US" smtClean="0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altLang="zh-CN" smtClean="0"/>
              <a:t>     D</a:t>
            </a:r>
            <a:r>
              <a:rPr lang="zh-CN" altLang="en-US" smtClean="0"/>
              <a:t>触发器的特性函数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zh-CN" altLang="en-US" smtClean="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zh-CN" altLang="en-US" smtClean="0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zh-CN" altLang="en-US" smtClean="0"/>
              <a:t>∴  </a:t>
            </a:r>
            <a:r>
              <a:rPr lang="en-US" altLang="zh-CN" sz="3200" i="1" smtClean="0">
                <a:solidFill>
                  <a:srgbClr val="080808"/>
                </a:solidFill>
              </a:rPr>
              <a:t>J = D</a:t>
            </a:r>
            <a:r>
              <a:rPr lang="zh-CN" altLang="en-US" sz="3200" i="1" smtClean="0">
                <a:solidFill>
                  <a:srgbClr val="080808"/>
                </a:solidFill>
              </a:rPr>
              <a:t>，</a:t>
            </a:r>
            <a:r>
              <a:rPr lang="zh-CN" altLang="en-US" sz="3200" smtClean="0"/>
              <a:t> </a:t>
            </a:r>
            <a:endParaRPr lang="zh-CN" altLang="en-US" sz="3600" b="0" smtClean="0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9764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213100"/>
            <a:ext cx="25923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Rectangle 14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45" name="Object 13"/>
          <p:cNvGraphicFramePr>
            <a:graphicFrameLocks noChangeAspect="1"/>
          </p:cNvGraphicFramePr>
          <p:nvPr/>
        </p:nvGraphicFramePr>
        <p:xfrm>
          <a:off x="1763713" y="4292600"/>
          <a:ext cx="37449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公式" r:id="rId4" imgW="1320227" imgH="253890" progId="Equation.3">
                  <p:embed/>
                </p:oleObj>
              </mc:Choice>
              <mc:Fallback>
                <p:oleObj name="公式" r:id="rId4" imgW="1320227" imgH="25389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92600"/>
                        <a:ext cx="37449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7647" name="Picture 15" descr="Snap3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875"/>
            <a:ext cx="4572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48" name="Object 16"/>
          <p:cNvGraphicFramePr>
            <a:graphicFrameLocks noChangeAspect="1"/>
          </p:cNvGraphicFramePr>
          <p:nvPr/>
        </p:nvGraphicFramePr>
        <p:xfrm>
          <a:off x="2843213" y="5445125"/>
          <a:ext cx="12239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公式" r:id="rId7" imgW="406224" imgH="190417" progId="Equation.3">
                  <p:embed/>
                </p:oleObj>
              </mc:Choice>
              <mc:Fallback>
                <p:oleObj name="公式" r:id="rId7" imgW="406224" imgH="19041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445125"/>
                        <a:ext cx="12239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0" name="AutoShape 18"/>
          <p:cNvSpPr>
            <a:spLocks noChangeArrowheads="1"/>
          </p:cNvSpPr>
          <p:nvPr/>
        </p:nvSpPr>
        <p:spPr bwMode="auto">
          <a:xfrm>
            <a:off x="5867400" y="3789363"/>
            <a:ext cx="2089150" cy="2378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03E8792-0781-4C8F-96BE-ACC8934646DE}" type="slidenum">
              <a:rPr kumimoji="0" lang="zh-CN" altLang="en-US" sz="1400" b="0" smtClean="0">
                <a:solidFill>
                  <a:schemeClr val="bg1"/>
                </a:solidFill>
              </a:rPr>
              <a:pPr eaLnBrk="1" hangingPunct="1"/>
              <a:t>56</a:t>
            </a:fld>
            <a:endParaRPr kumimoji="0" lang="en-US" altLang="zh-CN" sz="1400" b="0" smtClean="0">
              <a:solidFill>
                <a:schemeClr val="bg1"/>
              </a:solidFill>
            </a:endParaRPr>
          </a:p>
        </p:txBody>
      </p:sp>
      <p:sp>
        <p:nvSpPr>
          <p:cNvPr id="6041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C3300"/>
                </a:solidFill>
                <a:latin typeface="宋体" pitchFamily="2" charset="-122"/>
              </a:rPr>
              <a:t>3.3 </a:t>
            </a:r>
            <a:r>
              <a:rPr lang="en-US" altLang="zh-CN" smtClean="0">
                <a:solidFill>
                  <a:srgbClr val="CC3300"/>
                </a:solidFill>
              </a:rPr>
              <a:t> </a:t>
            </a:r>
            <a:r>
              <a:rPr lang="zh-CN" altLang="en-US" smtClean="0">
                <a:solidFill>
                  <a:srgbClr val="CC3300"/>
                </a:solidFill>
                <a:latin typeface="宋体" pitchFamily="2" charset="-122"/>
              </a:rPr>
              <a:t>时序电路的分析</a:t>
            </a:r>
            <a:endParaRPr lang="zh-CN" altLang="en-US" smtClean="0">
              <a:solidFill>
                <a:srgbClr val="CC3300"/>
              </a:solidFill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628775"/>
            <a:ext cx="7797800" cy="50403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smtClean="0"/>
              <a:t>3.3.1  时序电路的分析方法</a:t>
            </a:r>
          </a:p>
          <a:p>
            <a:pPr>
              <a:buFontTx/>
              <a:buNone/>
            </a:pPr>
            <a:r>
              <a:rPr lang="en-US" altLang="en-US" sz="3200" smtClean="0"/>
              <a:t>3.3.2  时序电路的分析举例</a:t>
            </a:r>
            <a:endParaRPr lang="zh-CN" alt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A738AA45-B231-495C-B568-25EBE65CDCC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57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6144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C3300"/>
                </a:solidFill>
                <a:latin typeface="宋体" pitchFamily="2" charset="-122"/>
              </a:rPr>
              <a:t>3.3 </a:t>
            </a:r>
            <a:r>
              <a:rPr lang="en-US" altLang="zh-CN" smtClean="0">
                <a:solidFill>
                  <a:srgbClr val="CC3300"/>
                </a:solidFill>
              </a:rPr>
              <a:t> </a:t>
            </a:r>
            <a:r>
              <a:rPr lang="zh-CN" altLang="en-US" smtClean="0">
                <a:solidFill>
                  <a:srgbClr val="CC3300"/>
                </a:solidFill>
                <a:latin typeface="宋体" pitchFamily="2" charset="-122"/>
              </a:rPr>
              <a:t>时序电路的分析</a:t>
            </a:r>
            <a:endParaRPr lang="zh-CN" altLang="en-US" smtClean="0">
              <a:solidFill>
                <a:srgbClr val="CC3300"/>
              </a:solidFill>
            </a:endParaRPr>
          </a:p>
        </p:txBody>
      </p:sp>
      <p:sp>
        <p:nvSpPr>
          <p:cNvPr id="278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445500" cy="54721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mtClean="0">
                <a:solidFill>
                  <a:srgbClr val="CC3300"/>
                </a:solidFill>
                <a:latin typeface="宋体" pitchFamily="2" charset="-122"/>
              </a:rPr>
              <a:t>3.3.1  </a:t>
            </a:r>
            <a:r>
              <a:rPr lang="zh-CN" altLang="en-US" smtClean="0">
                <a:solidFill>
                  <a:srgbClr val="CC3300"/>
                </a:solidFill>
                <a:latin typeface="宋体" pitchFamily="2" charset="-122"/>
              </a:rPr>
              <a:t>时序电路的分析方法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  <a:r>
              <a:rPr lang="zh-CN" altLang="en-US" smtClean="0">
                <a:solidFill>
                  <a:srgbClr val="CC3300"/>
                </a:solidFill>
                <a:latin typeface="宋体" pitchFamily="2" charset="-122"/>
              </a:rPr>
              <a:t>：分析步骤</a:t>
            </a:r>
            <a:endParaRPr lang="zh-CN" altLang="en-US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）根据给定的电路，写函数表达式。包括：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/>
              <a:t>         输出函数、各触发器的激励（驱动）函数。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>
                <a:latin typeface="宋体" pitchFamily="2" charset="-122"/>
              </a:rPr>
              <a:t>（</a:t>
            </a:r>
            <a:r>
              <a:rPr lang="zh-CN" altLang="en-US" smtClean="0"/>
              <a:t>2</a:t>
            </a:r>
            <a:r>
              <a:rPr lang="zh-CN" altLang="en-US" smtClean="0">
                <a:latin typeface="宋体" pitchFamily="2" charset="-122"/>
              </a:rPr>
              <a:t>）</a:t>
            </a:r>
            <a:r>
              <a:rPr lang="zh-CN" altLang="en-US" smtClean="0"/>
              <a:t>将各触发器的驱动函数代入到各自的特性函数中，求触发器状态的次态函数。 </a:t>
            </a:r>
            <a:endParaRPr lang="zh-CN" altLang="en-US" smtClean="0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>
                <a:latin typeface="宋体" pitchFamily="2" charset="-122"/>
              </a:rPr>
              <a:t>（</a:t>
            </a:r>
            <a:r>
              <a:rPr lang="zh-CN" altLang="en-US" smtClean="0"/>
              <a:t>3</a:t>
            </a:r>
            <a:r>
              <a:rPr lang="zh-CN" altLang="en-US" smtClean="0">
                <a:latin typeface="宋体" pitchFamily="2" charset="-122"/>
              </a:rPr>
              <a:t>）</a:t>
            </a:r>
            <a:r>
              <a:rPr lang="zh-CN" altLang="en-US" smtClean="0"/>
              <a:t>列出状态表 。</a:t>
            </a:r>
            <a:endParaRPr lang="zh-CN" altLang="en-US" smtClean="0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>
                <a:latin typeface="宋体" pitchFamily="2" charset="-122"/>
              </a:rPr>
              <a:t>（</a:t>
            </a:r>
            <a:r>
              <a:rPr lang="zh-CN" altLang="en-US" smtClean="0"/>
              <a:t>4</a:t>
            </a:r>
            <a:r>
              <a:rPr lang="zh-CN" altLang="en-US" smtClean="0">
                <a:latin typeface="宋体" pitchFamily="2" charset="-122"/>
              </a:rPr>
              <a:t>）</a:t>
            </a:r>
            <a:r>
              <a:rPr lang="zh-CN" altLang="en-US" smtClean="0"/>
              <a:t>设定初始值，画状态转换图及时序图 。</a:t>
            </a:r>
            <a:endParaRPr lang="zh-CN" altLang="en-US" smtClean="0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mtClean="0">
                <a:latin typeface="宋体" pitchFamily="2" charset="-122"/>
              </a:rPr>
              <a:t>（</a:t>
            </a:r>
            <a:r>
              <a:rPr lang="zh-CN" altLang="en-US" smtClean="0"/>
              <a:t>5</a:t>
            </a:r>
            <a:r>
              <a:rPr lang="zh-CN" altLang="en-US" smtClean="0">
                <a:latin typeface="宋体" pitchFamily="2" charset="-122"/>
              </a:rPr>
              <a:t>）</a:t>
            </a:r>
            <a:r>
              <a:rPr lang="zh-CN" altLang="en-US" smtClean="0"/>
              <a:t>结合输入信号的含义，进一步对电路功能进行说明，并进行能否自启动的分析。 </a:t>
            </a: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8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78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78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78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78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78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6282EF4-1FCD-4EFE-8271-ADBA5FE3DA2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58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6246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3.3.2 </a:t>
            </a:r>
            <a:r>
              <a:rPr lang="en-US" altLang="zh-CN" sz="3200" smtClean="0">
                <a:solidFill>
                  <a:srgbClr val="CC3300"/>
                </a:solidFill>
              </a:rPr>
              <a:t>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时序电路的分析举例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7127875" cy="7207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3-1】</a:t>
            </a:r>
            <a:r>
              <a:rPr lang="zh-CN" altLang="en-US" smtClean="0"/>
              <a:t>分析电路，画出状态图及时序图。</a:t>
            </a:r>
          </a:p>
        </p:txBody>
      </p:sp>
      <p:pic>
        <p:nvPicPr>
          <p:cNvPr id="62469" name="Picture 10" descr="Snap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349500"/>
            <a:ext cx="8472487" cy="323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4084874D-10C2-4DAD-962F-4B12D6310EA5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59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6349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）写函数表达式</a:t>
            </a:r>
            <a:r>
              <a:rPr lang="zh-CN" altLang="en-US" sz="3200" smtClean="0">
                <a:solidFill>
                  <a:srgbClr val="CC3300"/>
                </a:solidFill>
              </a:rPr>
              <a:t> </a:t>
            </a:r>
          </a:p>
        </p:txBody>
      </p:sp>
      <p:pic>
        <p:nvPicPr>
          <p:cNvPr id="198662" name="Picture 6" descr="Snap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149725"/>
            <a:ext cx="2808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8" descr="Snap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860425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665" name="Picture 9" descr="Snap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221163"/>
            <a:ext cx="5472112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0E3B6C9-D5A9-401E-A2B3-A1932B6871AB}" type="slidenum">
              <a:rPr kumimoji="0" lang="zh-CN" altLang="en-US" sz="1400" b="0" smtClean="0">
                <a:solidFill>
                  <a:schemeClr val="bg1"/>
                </a:solidFill>
              </a:rPr>
              <a:pPr eaLnBrk="1" hangingPunct="1"/>
              <a:t>6</a:t>
            </a:fld>
            <a:endParaRPr kumimoji="0" lang="en-US" altLang="zh-CN" sz="1400" b="0" smtClean="0">
              <a:solidFill>
                <a:schemeClr val="bg1"/>
              </a:solidFill>
            </a:endParaRPr>
          </a:p>
        </p:txBody>
      </p:sp>
      <p:sp>
        <p:nvSpPr>
          <p:cNvPr id="819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3.1.1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时序电路的基本概念及特点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96975"/>
            <a:ext cx="8569325" cy="5400675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mtClean="0">
                <a:latin typeface="宋体" pitchFamily="2" charset="-122"/>
              </a:rPr>
              <a:t>逻辑功能上的特点</a:t>
            </a:r>
            <a:endParaRPr lang="zh-CN" altLang="en-US" smtClean="0"/>
          </a:p>
          <a:p>
            <a:pPr lvl="1">
              <a:lnSpc>
                <a:spcPct val="90000"/>
              </a:lnSpc>
            </a:pPr>
            <a:r>
              <a:rPr lang="zh-CN" altLang="en-US" smtClean="0"/>
              <a:t>任意时刻电路的稳定输出，不仅取决于该时刻各个</a:t>
            </a:r>
            <a:r>
              <a:rPr lang="zh-CN" altLang="en-US" smtClean="0">
                <a:solidFill>
                  <a:srgbClr val="CC3300"/>
                </a:solidFill>
              </a:rPr>
              <a:t>输入变量的取值</a:t>
            </a:r>
            <a:r>
              <a:rPr lang="zh-CN" altLang="en-US" smtClean="0"/>
              <a:t>，还取决于</a:t>
            </a:r>
            <a:r>
              <a:rPr lang="zh-CN" altLang="en-US" smtClean="0">
                <a:solidFill>
                  <a:srgbClr val="CC3300"/>
                </a:solidFill>
              </a:rPr>
              <a:t>电路原来的状态</a:t>
            </a:r>
            <a:r>
              <a:rPr lang="zh-CN" altLang="en-US" smtClean="0"/>
              <a:t>。即：与以前的输入有关。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凡是符合该特点的数字电路都是时序逻辑电路   </a:t>
            </a:r>
            <a:r>
              <a:rPr lang="en-US" altLang="zh-CN" smtClean="0"/>
              <a:t>——</a:t>
            </a:r>
            <a:r>
              <a:rPr lang="zh-CN" altLang="en-US" smtClean="0"/>
              <a:t>时序逻辑电路的定义。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mtClean="0">
                <a:latin typeface="宋体" pitchFamily="2" charset="-122"/>
              </a:rPr>
              <a:t>电路结构上的特点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通常包含组合电路和 </a:t>
            </a:r>
            <a:r>
              <a:rPr lang="zh-CN" altLang="en-US" u="sng" smtClean="0">
                <a:solidFill>
                  <a:srgbClr val="CC3300"/>
                </a:solidFill>
              </a:rPr>
              <a:t>存储电路</a:t>
            </a:r>
            <a:r>
              <a:rPr lang="zh-CN" altLang="en-US" b="0" smtClean="0">
                <a:solidFill>
                  <a:srgbClr val="CC3300"/>
                </a:solidFill>
              </a:rPr>
              <a:t>（</a:t>
            </a:r>
            <a:r>
              <a:rPr lang="zh-CN" altLang="en-US" smtClean="0">
                <a:solidFill>
                  <a:srgbClr val="CC3300"/>
                </a:solidFill>
              </a:rPr>
              <a:t>必不可少</a:t>
            </a:r>
            <a:r>
              <a:rPr lang="zh-CN" altLang="en-US" b="0" smtClean="0">
                <a:solidFill>
                  <a:srgbClr val="CC3300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CC3300"/>
                </a:solidFill>
              </a:rPr>
              <a:t>                由具有记忆功能的锁存器或触发器构成</a:t>
            </a:r>
            <a:r>
              <a:rPr lang="zh-CN" altLang="en-US" smtClean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存储电路的输出状态必须反馈到组合电路的输入端，与输入信号一起，共同决定组合电路的输出。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39750" y="2852738"/>
            <a:ext cx="8064500" cy="13112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有些时序电路没有输入信号，有的没有组合逻辑部分，但只要它们在逻辑功能上具有时序电路的基本特征，仍然属于时序电路。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467CE69D-7CA3-4D0B-A2E3-7306389EED6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60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6451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（2）求触发器的次态函数</a:t>
            </a:r>
            <a:endParaRPr lang="zh-CN" altLang="en-US" sz="3200" smtClean="0">
              <a:solidFill>
                <a:srgbClr val="CC3300"/>
              </a:solidFill>
            </a:endParaRPr>
          </a:p>
        </p:txBody>
      </p:sp>
      <p:pic>
        <p:nvPicPr>
          <p:cNvPr id="115717" name="Picture 5" descr="Snap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12500"/>
          <a:stretch>
            <a:fillRect/>
          </a:stretch>
        </p:blipFill>
        <p:spPr bwMode="auto">
          <a:xfrm>
            <a:off x="971550" y="4292600"/>
            <a:ext cx="6797675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0" name="Picture 8" descr="Snap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484313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21" name="Rectangle 3"/>
          <p:cNvSpPr>
            <a:spLocks noChangeArrowheads="1"/>
          </p:cNvSpPr>
          <p:nvPr/>
        </p:nvSpPr>
        <p:spPr bwMode="auto">
          <a:xfrm>
            <a:off x="250825" y="2420938"/>
            <a:ext cx="6553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60000"/>
              </a:spcBef>
            </a:pPr>
            <a:r>
              <a:rPr lang="en-US" altLang="zh-CN">
                <a:latin typeface="Arial" charset="0"/>
              </a:rPr>
              <a:t>∴  </a:t>
            </a:r>
            <a:r>
              <a:rPr lang="zh-CN" altLang="en-US">
                <a:latin typeface="Arial" charset="0"/>
              </a:rPr>
              <a:t>将触发器的激励函数代入其中，</a:t>
            </a:r>
          </a:p>
          <a:p>
            <a:pPr marL="342900" indent="-342900" algn="l">
              <a:lnSpc>
                <a:spcPct val="110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      得触发器的次态函数：</a:t>
            </a:r>
          </a:p>
        </p:txBody>
      </p:sp>
      <p:pic>
        <p:nvPicPr>
          <p:cNvPr id="115723" name="Picture 11" descr="Snap2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7200"/>
            <a:ext cx="4248150" cy="10652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5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5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657113D3-03D4-4755-A436-F15AF9035177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61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6553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3455987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）列出状态表</a:t>
            </a:r>
            <a:endParaRPr lang="zh-CN" altLang="en-US" sz="3200" smtClean="0">
              <a:solidFill>
                <a:srgbClr val="CC3300"/>
              </a:solidFill>
            </a:endParaRPr>
          </a:p>
        </p:txBody>
      </p:sp>
      <p:sp>
        <p:nvSpPr>
          <p:cNvPr id="65540" name="Rectangle 17"/>
          <p:cNvSpPr>
            <a:spLocks noChangeArrowheads="1"/>
          </p:cNvSpPr>
          <p:nvPr/>
        </p:nvSpPr>
        <p:spPr bwMode="auto">
          <a:xfrm>
            <a:off x="1616075" y="2192338"/>
            <a:ext cx="3286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41" name="Rectangle 19"/>
          <p:cNvSpPr>
            <a:spLocks noChangeArrowheads="1"/>
          </p:cNvSpPr>
          <p:nvPr/>
        </p:nvSpPr>
        <p:spPr bwMode="auto">
          <a:xfrm>
            <a:off x="1616075" y="2192338"/>
            <a:ext cx="3143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42" name="Rectangle 21"/>
          <p:cNvSpPr>
            <a:spLocks noChangeArrowheads="1"/>
          </p:cNvSpPr>
          <p:nvPr/>
        </p:nvSpPr>
        <p:spPr bwMode="auto">
          <a:xfrm>
            <a:off x="1616075" y="2192338"/>
            <a:ext cx="3143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43" name="Rectangle 23"/>
          <p:cNvSpPr>
            <a:spLocks noChangeArrowheads="1"/>
          </p:cNvSpPr>
          <p:nvPr/>
        </p:nvSpPr>
        <p:spPr bwMode="auto">
          <a:xfrm>
            <a:off x="1616075" y="2192338"/>
            <a:ext cx="3746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44" name="Rectangle 25"/>
          <p:cNvSpPr>
            <a:spLocks noChangeArrowheads="1"/>
          </p:cNvSpPr>
          <p:nvPr/>
        </p:nvSpPr>
        <p:spPr bwMode="auto">
          <a:xfrm>
            <a:off x="1616075" y="2192338"/>
            <a:ext cx="438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45" name="Rectangle 27"/>
          <p:cNvSpPr>
            <a:spLocks noChangeArrowheads="1"/>
          </p:cNvSpPr>
          <p:nvPr/>
        </p:nvSpPr>
        <p:spPr bwMode="auto">
          <a:xfrm>
            <a:off x="1616075" y="2192338"/>
            <a:ext cx="457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46" name="Rectangle 29"/>
          <p:cNvSpPr>
            <a:spLocks noChangeArrowheads="1"/>
          </p:cNvSpPr>
          <p:nvPr/>
        </p:nvSpPr>
        <p:spPr bwMode="auto">
          <a:xfrm>
            <a:off x="1616075" y="2192338"/>
            <a:ext cx="457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0164" name="Group 484"/>
          <p:cNvGraphicFramePr>
            <a:graphicFrameLocks noGrp="1"/>
          </p:cNvGraphicFramePr>
          <p:nvPr/>
        </p:nvGraphicFramePr>
        <p:xfrm>
          <a:off x="107950" y="1163638"/>
          <a:ext cx="5405438" cy="5327652"/>
        </p:xfrm>
        <a:graphic>
          <a:graphicData uri="http://schemas.openxmlformats.org/drawingml/2006/table">
            <a:tbl>
              <a:tblPr/>
              <a:tblGrid>
                <a:gridCol w="665163"/>
                <a:gridCol w="633412"/>
                <a:gridCol w="631825"/>
                <a:gridCol w="877888"/>
                <a:gridCol w="863600"/>
                <a:gridCol w="812800"/>
                <a:gridCol w="920750"/>
              </a:tblGrid>
              <a:tr h="5080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现 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次 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33" name="Rectangle 47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0150" name="Object 470"/>
          <p:cNvGraphicFramePr>
            <a:graphicFrameLocks noChangeAspect="1"/>
          </p:cNvGraphicFramePr>
          <p:nvPr/>
        </p:nvGraphicFramePr>
        <p:xfrm>
          <a:off x="5943600" y="1341438"/>
          <a:ext cx="973138" cy="197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9" name="公式" r:id="rId3" imgW="2679700" imgH="749300" progId="Equation.3">
                  <p:embed/>
                </p:oleObj>
              </mc:Choice>
              <mc:Fallback>
                <p:oleObj name="公式" r:id="rId3" imgW="2679700" imgH="749300" progId="Equation.3">
                  <p:embed/>
                  <p:pic>
                    <p:nvPicPr>
                      <p:cNvPr id="0" name="Object 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4258" b="-12578"/>
                      <a:stretch>
                        <a:fillRect/>
                      </a:stretch>
                    </p:blipFill>
                    <p:spPr bwMode="auto">
                      <a:xfrm>
                        <a:off x="5943600" y="1341438"/>
                        <a:ext cx="973138" cy="197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35" name="Rectangle 47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0153" name="Object 473"/>
          <p:cNvGraphicFramePr>
            <a:graphicFrameLocks noChangeAspect="1"/>
          </p:cNvGraphicFramePr>
          <p:nvPr/>
        </p:nvGraphicFramePr>
        <p:xfrm>
          <a:off x="179388" y="1863725"/>
          <a:ext cx="4794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0" name="公式" r:id="rId5" imgW="215994" imgH="228699" progId="Equation.3">
                  <p:embed/>
                </p:oleObj>
              </mc:Choice>
              <mc:Fallback>
                <p:oleObj name="公式" r:id="rId5" imgW="215994" imgH="228699" progId="Equation.3">
                  <p:embed/>
                  <p:pic>
                    <p:nvPicPr>
                      <p:cNvPr id="0" name="Object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63725"/>
                        <a:ext cx="4794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37" name="Rectangle 48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0160" name="Object 480"/>
          <p:cNvGraphicFramePr>
            <a:graphicFrameLocks noChangeAspect="1"/>
          </p:cNvGraphicFramePr>
          <p:nvPr/>
        </p:nvGraphicFramePr>
        <p:xfrm>
          <a:off x="827088" y="1844675"/>
          <a:ext cx="5032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1" name="公式" r:id="rId7" imgW="215994" imgH="228699" progId="Equation.3">
                  <p:embed/>
                </p:oleObj>
              </mc:Choice>
              <mc:Fallback>
                <p:oleObj name="公式" r:id="rId7" imgW="215994" imgH="228699" progId="Equation.3">
                  <p:embed/>
                  <p:pic>
                    <p:nvPicPr>
                      <p:cNvPr id="0" name="Object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44675"/>
                        <a:ext cx="5032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1" name="Object 11"/>
          <p:cNvGraphicFramePr>
            <a:graphicFrameLocks noChangeAspect="1"/>
          </p:cNvGraphicFramePr>
          <p:nvPr/>
        </p:nvGraphicFramePr>
        <p:xfrm>
          <a:off x="1476375" y="1844675"/>
          <a:ext cx="5080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2" name="公式" r:id="rId9" imgW="215900" imgH="241300" progId="Equation.3">
                  <p:embed/>
                </p:oleObj>
              </mc:Choice>
              <mc:Fallback>
                <p:oleObj name="公式" r:id="rId9" imgW="2159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5080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0" name="Object 10"/>
          <p:cNvGraphicFramePr>
            <a:graphicFrameLocks noChangeAspect="1"/>
          </p:cNvGraphicFramePr>
          <p:nvPr/>
        </p:nvGraphicFramePr>
        <p:xfrm>
          <a:off x="2124075" y="1844675"/>
          <a:ext cx="6699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3" name="公式" r:id="rId11" imgW="291973" imgH="228501" progId="Equation.3">
                  <p:embed/>
                </p:oleObj>
              </mc:Choice>
              <mc:Fallback>
                <p:oleObj name="公式" r:id="rId11" imgW="291973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844675"/>
                        <a:ext cx="6699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/>
        </p:nvGraphicFramePr>
        <p:xfrm>
          <a:off x="2987675" y="1844675"/>
          <a:ext cx="6699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4" name="公式" r:id="rId13" imgW="291973" imgH="228501" progId="Equation.3">
                  <p:embed/>
                </p:oleObj>
              </mc:Choice>
              <mc:Fallback>
                <p:oleObj name="公式" r:id="rId13" imgW="291973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844675"/>
                        <a:ext cx="6699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3851275" y="1844675"/>
          <a:ext cx="6651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5" name="公式" r:id="rId15" imgW="291973" imgH="241195" progId="Equation.3">
                  <p:embed/>
                </p:oleObj>
              </mc:Choice>
              <mc:Fallback>
                <p:oleObj name="公式" r:id="rId15" imgW="291973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844675"/>
                        <a:ext cx="6651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4859338" y="1916113"/>
          <a:ext cx="2841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6" name="公式" r:id="rId17" imgW="139761" imgH="165172" progId="Equation.3">
                  <p:embed/>
                </p:oleObj>
              </mc:Choice>
              <mc:Fallback>
                <p:oleObj name="公式" r:id="rId17" imgW="139761" imgH="16517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916113"/>
                        <a:ext cx="2841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44" name="Rectangle 483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0162" name="Object 482"/>
          <p:cNvGraphicFramePr>
            <a:graphicFrameLocks noChangeAspect="1"/>
          </p:cNvGraphicFramePr>
          <p:nvPr/>
        </p:nvGraphicFramePr>
        <p:xfrm>
          <a:off x="6011863" y="3789363"/>
          <a:ext cx="2159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7" name="公式" r:id="rId19" imgW="799753" imgH="304668" progId="Equation.3">
                  <p:embed/>
                </p:oleObj>
              </mc:Choice>
              <mc:Fallback>
                <p:oleObj name="公式" r:id="rId19" imgW="799753" imgH="304668" progId="Equation.3">
                  <p:embed/>
                  <p:pic>
                    <p:nvPicPr>
                      <p:cNvPr id="0" name="Object 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789363"/>
                        <a:ext cx="21590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165" name="Rectangle 485"/>
          <p:cNvSpPr>
            <a:spLocks noChangeArrowheads="1"/>
          </p:cNvSpPr>
          <p:nvPr/>
        </p:nvSpPr>
        <p:spPr bwMode="auto">
          <a:xfrm>
            <a:off x="2268538" y="2492375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66" name="Rectangle 486"/>
          <p:cNvSpPr>
            <a:spLocks noChangeArrowheads="1"/>
          </p:cNvSpPr>
          <p:nvPr/>
        </p:nvSpPr>
        <p:spPr bwMode="auto">
          <a:xfrm>
            <a:off x="3132138" y="2492375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67" name="Rectangle 487"/>
          <p:cNvSpPr>
            <a:spLocks noChangeArrowheads="1"/>
          </p:cNvSpPr>
          <p:nvPr/>
        </p:nvSpPr>
        <p:spPr bwMode="auto">
          <a:xfrm>
            <a:off x="3924300" y="2492375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68" name="Rectangle 488"/>
          <p:cNvSpPr>
            <a:spLocks noChangeArrowheads="1"/>
          </p:cNvSpPr>
          <p:nvPr/>
        </p:nvSpPr>
        <p:spPr bwMode="auto">
          <a:xfrm>
            <a:off x="2268538" y="2997200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69" name="Rectangle 489"/>
          <p:cNvSpPr>
            <a:spLocks noChangeArrowheads="1"/>
          </p:cNvSpPr>
          <p:nvPr/>
        </p:nvSpPr>
        <p:spPr bwMode="auto">
          <a:xfrm>
            <a:off x="3132138" y="2997200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0" name="Rectangle 490"/>
          <p:cNvSpPr>
            <a:spLocks noChangeArrowheads="1"/>
          </p:cNvSpPr>
          <p:nvPr/>
        </p:nvSpPr>
        <p:spPr bwMode="auto">
          <a:xfrm>
            <a:off x="3924300" y="2997200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1" name="Rectangle 491"/>
          <p:cNvSpPr>
            <a:spLocks noChangeArrowheads="1"/>
          </p:cNvSpPr>
          <p:nvPr/>
        </p:nvSpPr>
        <p:spPr bwMode="auto">
          <a:xfrm>
            <a:off x="2268538" y="351313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2" name="Rectangle 492"/>
          <p:cNvSpPr>
            <a:spLocks noChangeArrowheads="1"/>
          </p:cNvSpPr>
          <p:nvPr/>
        </p:nvSpPr>
        <p:spPr bwMode="auto">
          <a:xfrm>
            <a:off x="3132138" y="351313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73" name="Rectangle 493"/>
          <p:cNvSpPr>
            <a:spLocks noChangeArrowheads="1"/>
          </p:cNvSpPr>
          <p:nvPr/>
        </p:nvSpPr>
        <p:spPr bwMode="auto">
          <a:xfrm>
            <a:off x="3957638" y="351313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4" name="Rectangle 494"/>
          <p:cNvSpPr>
            <a:spLocks noChangeArrowheads="1"/>
          </p:cNvSpPr>
          <p:nvPr/>
        </p:nvSpPr>
        <p:spPr bwMode="auto">
          <a:xfrm>
            <a:off x="2268538" y="40306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5" name="Rectangle 495"/>
          <p:cNvSpPr>
            <a:spLocks noChangeArrowheads="1"/>
          </p:cNvSpPr>
          <p:nvPr/>
        </p:nvSpPr>
        <p:spPr bwMode="auto">
          <a:xfrm>
            <a:off x="3132138" y="40052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6" name="Rectangle 496"/>
          <p:cNvSpPr>
            <a:spLocks noChangeArrowheads="1"/>
          </p:cNvSpPr>
          <p:nvPr/>
        </p:nvSpPr>
        <p:spPr bwMode="auto">
          <a:xfrm>
            <a:off x="3924300" y="40052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7" name="Rectangle 497"/>
          <p:cNvSpPr>
            <a:spLocks noChangeArrowheads="1"/>
          </p:cNvSpPr>
          <p:nvPr/>
        </p:nvSpPr>
        <p:spPr bwMode="auto">
          <a:xfrm>
            <a:off x="2268538" y="4508500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78" name="Rectangle 498"/>
          <p:cNvSpPr>
            <a:spLocks noChangeArrowheads="1"/>
          </p:cNvSpPr>
          <p:nvPr/>
        </p:nvSpPr>
        <p:spPr bwMode="auto">
          <a:xfrm>
            <a:off x="3132138" y="4508500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79" name="Rectangle 499"/>
          <p:cNvSpPr>
            <a:spLocks noChangeArrowheads="1"/>
          </p:cNvSpPr>
          <p:nvPr/>
        </p:nvSpPr>
        <p:spPr bwMode="auto">
          <a:xfrm>
            <a:off x="3924300" y="4508500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80" name="Rectangle 500"/>
          <p:cNvSpPr>
            <a:spLocks noChangeArrowheads="1"/>
          </p:cNvSpPr>
          <p:nvPr/>
        </p:nvSpPr>
        <p:spPr bwMode="auto">
          <a:xfrm>
            <a:off x="2268538" y="5013325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81" name="Rectangle 501"/>
          <p:cNvSpPr>
            <a:spLocks noChangeArrowheads="1"/>
          </p:cNvSpPr>
          <p:nvPr/>
        </p:nvSpPr>
        <p:spPr bwMode="auto">
          <a:xfrm>
            <a:off x="3132138" y="5013325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82" name="Rectangle 502"/>
          <p:cNvSpPr>
            <a:spLocks noChangeArrowheads="1"/>
          </p:cNvSpPr>
          <p:nvPr/>
        </p:nvSpPr>
        <p:spPr bwMode="auto">
          <a:xfrm>
            <a:off x="3924300" y="5013325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83" name="Rectangle 503"/>
          <p:cNvSpPr>
            <a:spLocks noChangeArrowheads="1"/>
          </p:cNvSpPr>
          <p:nvPr/>
        </p:nvSpPr>
        <p:spPr bwMode="auto">
          <a:xfrm>
            <a:off x="2268538" y="558958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84" name="Rectangle 504"/>
          <p:cNvSpPr>
            <a:spLocks noChangeArrowheads="1"/>
          </p:cNvSpPr>
          <p:nvPr/>
        </p:nvSpPr>
        <p:spPr bwMode="auto">
          <a:xfrm>
            <a:off x="3132138" y="55165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85" name="Rectangle 505"/>
          <p:cNvSpPr>
            <a:spLocks noChangeArrowheads="1"/>
          </p:cNvSpPr>
          <p:nvPr/>
        </p:nvSpPr>
        <p:spPr bwMode="auto">
          <a:xfrm>
            <a:off x="3924300" y="55165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86" name="Rectangle 506"/>
          <p:cNvSpPr>
            <a:spLocks noChangeArrowheads="1"/>
          </p:cNvSpPr>
          <p:nvPr/>
        </p:nvSpPr>
        <p:spPr bwMode="auto">
          <a:xfrm>
            <a:off x="2268538" y="602138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87" name="Rectangle 507"/>
          <p:cNvSpPr>
            <a:spLocks noChangeArrowheads="1"/>
          </p:cNvSpPr>
          <p:nvPr/>
        </p:nvSpPr>
        <p:spPr bwMode="auto">
          <a:xfrm>
            <a:off x="3132138" y="602138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88" name="Rectangle 508"/>
          <p:cNvSpPr>
            <a:spLocks noChangeArrowheads="1"/>
          </p:cNvSpPr>
          <p:nvPr/>
        </p:nvSpPr>
        <p:spPr bwMode="auto">
          <a:xfrm>
            <a:off x="3924300" y="602138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89" name="Rectangle 509"/>
          <p:cNvSpPr>
            <a:spLocks noChangeArrowheads="1"/>
          </p:cNvSpPr>
          <p:nvPr/>
        </p:nvSpPr>
        <p:spPr bwMode="auto">
          <a:xfrm>
            <a:off x="4813300" y="2492375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90" name="Rectangle 510"/>
          <p:cNvSpPr>
            <a:spLocks noChangeArrowheads="1"/>
          </p:cNvSpPr>
          <p:nvPr/>
        </p:nvSpPr>
        <p:spPr bwMode="auto">
          <a:xfrm>
            <a:off x="4813300" y="2997200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91" name="Rectangle 511"/>
          <p:cNvSpPr>
            <a:spLocks noChangeArrowheads="1"/>
          </p:cNvSpPr>
          <p:nvPr/>
        </p:nvSpPr>
        <p:spPr bwMode="auto">
          <a:xfrm>
            <a:off x="4813300" y="350043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92" name="Rectangle 512"/>
          <p:cNvSpPr>
            <a:spLocks noChangeArrowheads="1"/>
          </p:cNvSpPr>
          <p:nvPr/>
        </p:nvSpPr>
        <p:spPr bwMode="auto">
          <a:xfrm>
            <a:off x="4813300" y="40052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93" name="Rectangle 513"/>
          <p:cNvSpPr>
            <a:spLocks noChangeArrowheads="1"/>
          </p:cNvSpPr>
          <p:nvPr/>
        </p:nvSpPr>
        <p:spPr bwMode="auto">
          <a:xfrm>
            <a:off x="4813300" y="4508500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94" name="Rectangle 514"/>
          <p:cNvSpPr>
            <a:spLocks noChangeArrowheads="1"/>
          </p:cNvSpPr>
          <p:nvPr/>
        </p:nvSpPr>
        <p:spPr bwMode="auto">
          <a:xfrm>
            <a:off x="4813300" y="5013325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95" name="Rectangle 515"/>
          <p:cNvSpPr>
            <a:spLocks noChangeArrowheads="1"/>
          </p:cNvSpPr>
          <p:nvPr/>
        </p:nvSpPr>
        <p:spPr bwMode="auto">
          <a:xfrm>
            <a:off x="4833938" y="55165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96" name="Rectangle 516"/>
          <p:cNvSpPr>
            <a:spLocks noChangeArrowheads="1"/>
          </p:cNvSpPr>
          <p:nvPr/>
        </p:nvSpPr>
        <p:spPr bwMode="auto">
          <a:xfrm>
            <a:off x="4846638" y="603408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200197" name="Object 517"/>
          <p:cNvGraphicFramePr>
            <a:graphicFrameLocks noChangeAspect="1"/>
          </p:cNvGraphicFramePr>
          <p:nvPr/>
        </p:nvGraphicFramePr>
        <p:xfrm>
          <a:off x="7059613" y="1341438"/>
          <a:ext cx="5365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8" name="公式" r:id="rId21" imgW="2679700" imgH="749300" progId="Equation.3">
                  <p:embed/>
                </p:oleObj>
              </mc:Choice>
              <mc:Fallback>
                <p:oleObj name="公式" r:id="rId21" imgW="2679700" imgH="749300" progId="Equation.3">
                  <p:embed/>
                  <p:pic>
                    <p:nvPicPr>
                      <p:cNvPr id="0" name="Object 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1316" b="1398"/>
                      <a:stretch>
                        <a:fillRect/>
                      </a:stretch>
                    </p:blipFill>
                    <p:spPr bwMode="auto">
                      <a:xfrm>
                        <a:off x="7059613" y="1341438"/>
                        <a:ext cx="536575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0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0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0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0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0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0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0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0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0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0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0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0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0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0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165" grpId="0" animBg="1"/>
      <p:bldP spid="200166" grpId="0" animBg="1"/>
      <p:bldP spid="200167" grpId="0" animBg="1"/>
      <p:bldP spid="200168" grpId="0" animBg="1"/>
      <p:bldP spid="200169" grpId="0" animBg="1"/>
      <p:bldP spid="200170" grpId="0" animBg="1"/>
      <p:bldP spid="200171" grpId="0" animBg="1"/>
      <p:bldP spid="200172" grpId="0" animBg="1"/>
      <p:bldP spid="200173" grpId="0" animBg="1"/>
      <p:bldP spid="200174" grpId="0" animBg="1"/>
      <p:bldP spid="200175" grpId="0" animBg="1"/>
      <p:bldP spid="200176" grpId="0" animBg="1"/>
      <p:bldP spid="200177" grpId="0" animBg="1"/>
      <p:bldP spid="200178" grpId="0" animBg="1"/>
      <p:bldP spid="200179" grpId="0" animBg="1"/>
      <p:bldP spid="200180" grpId="0" animBg="1"/>
      <p:bldP spid="200181" grpId="0" animBg="1"/>
      <p:bldP spid="200182" grpId="0" animBg="1"/>
      <p:bldP spid="200183" grpId="0" animBg="1"/>
      <p:bldP spid="200184" grpId="0" animBg="1"/>
      <p:bldP spid="200185" grpId="0" animBg="1"/>
      <p:bldP spid="200186" grpId="0" animBg="1"/>
      <p:bldP spid="200187" grpId="0" animBg="1"/>
      <p:bldP spid="200188" grpId="0" animBg="1"/>
      <p:bldP spid="200189" grpId="0" animBg="1"/>
      <p:bldP spid="200190" grpId="0" animBg="1"/>
      <p:bldP spid="200191" grpId="0" animBg="1"/>
      <p:bldP spid="200192" grpId="0" animBg="1"/>
      <p:bldP spid="200193" grpId="0" animBg="1"/>
      <p:bldP spid="200194" grpId="0" animBg="1"/>
      <p:bldP spid="200195" grpId="0" animBg="1"/>
      <p:bldP spid="20019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29054FBE-4C54-4966-A919-061ED4AC1D1F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62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6656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33375"/>
            <a:ext cx="8640762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）画状态图及时序图：假设初始状态为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000</a:t>
            </a:r>
            <a:endParaRPr lang="zh-CN" altLang="en-US" sz="3200" smtClean="0">
              <a:solidFill>
                <a:srgbClr val="CC3300"/>
              </a:solidFill>
              <a:latin typeface="宋体" pitchFamily="2" charset="-122"/>
            </a:endParaRPr>
          </a:p>
        </p:txBody>
      </p:sp>
      <p:pic>
        <p:nvPicPr>
          <p:cNvPr id="66564" name="Picture 8" descr="Sna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268413"/>
            <a:ext cx="8174038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2CE674FC-6342-4871-8539-8DC772D4DFB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63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6758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5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）电路分析说明</a:t>
            </a:r>
            <a:r>
              <a:rPr lang="zh-CN" altLang="en-US" sz="32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57338"/>
            <a:ext cx="8424863" cy="4802187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mtClean="0"/>
              <a:t>电路的功能：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mtClean="0"/>
              <a:t>   该电路每 </a:t>
            </a:r>
            <a:r>
              <a:rPr lang="en-US" altLang="zh-CN" smtClean="0"/>
              <a:t>6 </a:t>
            </a:r>
            <a:r>
              <a:rPr lang="zh-CN" altLang="en-US" smtClean="0"/>
              <a:t>个 </a:t>
            </a:r>
            <a:r>
              <a:rPr lang="en-US" altLang="zh-CN" smtClean="0"/>
              <a:t>Clk</a:t>
            </a:r>
            <a:r>
              <a:rPr lang="zh-CN" altLang="en-US" smtClean="0"/>
              <a:t>（时钟脉冲）为 </a:t>
            </a:r>
            <a:r>
              <a:rPr lang="en-US" altLang="zh-CN" smtClean="0"/>
              <a:t>1 </a:t>
            </a:r>
            <a:r>
              <a:rPr lang="zh-CN" altLang="en-US" smtClean="0"/>
              <a:t>周期，三个触发器 </a:t>
            </a:r>
            <a:r>
              <a:rPr lang="en-US" altLang="zh-CN" smtClean="0"/>
              <a:t>FF</a:t>
            </a:r>
            <a:r>
              <a:rPr lang="en-US" altLang="zh-CN" baseline="-25000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FF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FF</a:t>
            </a:r>
            <a:r>
              <a:rPr lang="en-US" altLang="zh-CN" baseline="-25000" smtClean="0"/>
              <a:t>2 </a:t>
            </a:r>
            <a:r>
              <a:rPr lang="zh-CN" altLang="en-US" smtClean="0"/>
              <a:t>每间隔 </a:t>
            </a:r>
            <a:r>
              <a:rPr lang="en-US" altLang="zh-CN" smtClean="0"/>
              <a:t>1 </a:t>
            </a:r>
            <a:r>
              <a:rPr lang="zh-CN" altLang="en-US" smtClean="0"/>
              <a:t>个 </a:t>
            </a:r>
            <a:r>
              <a:rPr lang="en-US" altLang="zh-CN" smtClean="0"/>
              <a:t>Clk </a:t>
            </a:r>
            <a:r>
              <a:rPr lang="zh-CN" altLang="en-US" smtClean="0"/>
              <a:t>依次进行状态改变，该电路的输出 </a:t>
            </a:r>
            <a:r>
              <a:rPr lang="en-US" altLang="zh-CN" smtClean="0"/>
              <a:t>Y </a:t>
            </a:r>
            <a:r>
              <a:rPr lang="zh-CN" altLang="en-US" smtClean="0"/>
              <a:t>仅在 </a:t>
            </a:r>
            <a:r>
              <a:rPr lang="en-US" altLang="zh-CN" smtClean="0"/>
              <a:t>Q</a:t>
            </a:r>
            <a:r>
              <a:rPr lang="en-US" altLang="zh-CN" baseline="-25000" smtClean="0"/>
              <a:t>2</a:t>
            </a:r>
            <a:r>
              <a:rPr lang="en-US" altLang="zh-CN" smtClean="0"/>
              <a:t>Q</a:t>
            </a:r>
            <a:r>
              <a:rPr lang="en-US" altLang="zh-CN" baseline="-25000" smtClean="0"/>
              <a:t>1</a:t>
            </a:r>
            <a:r>
              <a:rPr lang="en-US" altLang="zh-CN" smtClean="0"/>
              <a:t>Q</a:t>
            </a:r>
            <a:r>
              <a:rPr lang="en-US" altLang="zh-CN" baseline="-25000" smtClean="0"/>
              <a:t>0 </a:t>
            </a:r>
            <a:r>
              <a:rPr lang="zh-CN" altLang="en-US" smtClean="0"/>
              <a:t>的状态为 </a:t>
            </a:r>
            <a:r>
              <a:rPr lang="en-US" altLang="zh-CN" smtClean="0"/>
              <a:t>100 </a:t>
            </a:r>
            <a:r>
              <a:rPr lang="zh-CN" altLang="en-US" smtClean="0"/>
              <a:t>时，输出 </a:t>
            </a:r>
            <a:r>
              <a:rPr lang="en-US" altLang="zh-CN" smtClean="0"/>
              <a:t>0 </a:t>
            </a:r>
            <a:r>
              <a:rPr lang="zh-CN" altLang="en-US" smtClean="0"/>
              <a:t>，其余情况输出 </a:t>
            </a:r>
            <a:r>
              <a:rPr lang="en-US" altLang="zh-CN" smtClean="0"/>
              <a:t>1 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E2BA5089-7EB1-4B2F-A1DE-37BE1A026AC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64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6861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关于是否是能自启动电路的说明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41438"/>
            <a:ext cx="8569325" cy="5018087"/>
          </a:xfrm>
        </p:spPr>
        <p:txBody>
          <a:bodyPr/>
          <a:lstStyle/>
          <a:p>
            <a:pPr lvl="1"/>
            <a:r>
              <a:rPr lang="zh-CN" altLang="en-US" sz="3200" smtClean="0">
                <a:solidFill>
                  <a:srgbClr val="CC3300"/>
                </a:solidFill>
              </a:rPr>
              <a:t>有效状态：</a:t>
            </a:r>
            <a:r>
              <a:rPr lang="zh-CN" altLang="en-US" smtClean="0"/>
              <a:t>时序电路中凡是被利用了的状态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                    如 </a:t>
            </a:r>
            <a:r>
              <a:rPr lang="en-US" altLang="zh-CN" smtClean="0"/>
              <a:t>000</a:t>
            </a:r>
            <a:r>
              <a:rPr lang="zh-CN" altLang="en-US" smtClean="0"/>
              <a:t>、</a:t>
            </a:r>
            <a:r>
              <a:rPr lang="en-US" altLang="zh-CN" smtClean="0"/>
              <a:t>001</a:t>
            </a:r>
            <a:r>
              <a:rPr lang="zh-CN" altLang="en-US" smtClean="0"/>
              <a:t>、</a:t>
            </a:r>
            <a:r>
              <a:rPr lang="en-US" altLang="zh-CN" smtClean="0"/>
              <a:t>011</a:t>
            </a:r>
            <a:r>
              <a:rPr lang="zh-CN" altLang="en-US" smtClean="0"/>
              <a:t>、</a:t>
            </a:r>
            <a:r>
              <a:rPr lang="en-US" altLang="zh-CN" smtClean="0"/>
              <a:t>111</a:t>
            </a:r>
            <a:r>
              <a:rPr lang="zh-CN" altLang="en-US" smtClean="0"/>
              <a:t>、</a:t>
            </a:r>
            <a:r>
              <a:rPr lang="en-US" altLang="zh-CN" smtClean="0"/>
              <a:t>110</a:t>
            </a:r>
            <a:r>
              <a:rPr lang="zh-CN" altLang="en-US" smtClean="0"/>
              <a:t>、</a:t>
            </a:r>
            <a:r>
              <a:rPr lang="en-US" altLang="zh-CN" smtClean="0"/>
              <a:t>100</a:t>
            </a:r>
            <a:endParaRPr lang="zh-CN" altLang="en-US" smtClean="0"/>
          </a:p>
          <a:p>
            <a:pPr lvl="1"/>
            <a:r>
              <a:rPr lang="zh-CN" altLang="en-US" sz="3200" smtClean="0">
                <a:solidFill>
                  <a:srgbClr val="CC3300"/>
                </a:solidFill>
              </a:rPr>
              <a:t>有效循环：</a:t>
            </a:r>
            <a:r>
              <a:rPr lang="zh-CN" altLang="en-US" smtClean="0"/>
              <a:t>由有效状态构成的循环</a:t>
            </a:r>
          </a:p>
          <a:p>
            <a:pPr lvl="1"/>
            <a:endParaRPr lang="zh-CN" altLang="en-US" smtClean="0"/>
          </a:p>
          <a:p>
            <a:pPr lvl="1"/>
            <a:r>
              <a:rPr lang="zh-CN" altLang="en-US" sz="3200" smtClean="0">
                <a:solidFill>
                  <a:srgbClr val="CC3300"/>
                </a:solidFill>
              </a:rPr>
              <a:t>无效状态：</a:t>
            </a:r>
            <a:r>
              <a:rPr lang="zh-CN" altLang="en-US" smtClean="0"/>
              <a:t>时序电路中没被利用的状态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                     如 </a:t>
            </a:r>
            <a:r>
              <a:rPr lang="en-US" altLang="zh-CN" smtClean="0"/>
              <a:t>010 </a:t>
            </a:r>
            <a:r>
              <a:rPr lang="zh-CN" altLang="en-US" smtClean="0"/>
              <a:t>及 </a:t>
            </a:r>
            <a:r>
              <a:rPr lang="en-US" altLang="zh-CN" smtClean="0"/>
              <a:t>101</a:t>
            </a:r>
            <a:endParaRPr lang="zh-CN" altLang="en-US" smtClean="0"/>
          </a:p>
          <a:p>
            <a:pPr lvl="1"/>
            <a:r>
              <a:rPr lang="zh-CN" altLang="en-US" sz="3200" smtClean="0">
                <a:solidFill>
                  <a:srgbClr val="CC3300"/>
                </a:solidFill>
              </a:rPr>
              <a:t>无效循环：</a:t>
            </a:r>
            <a:r>
              <a:rPr lang="zh-CN" altLang="en-US" smtClean="0"/>
              <a:t>由无效状态所构成的循环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29B5D0B-B723-4C53-8B1B-7895113D358F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65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6963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关于是否是能自启动电路的说明</a:t>
            </a:r>
            <a:endParaRPr lang="zh-CN" altLang="en-US" sz="4000" smtClean="0">
              <a:solidFill>
                <a:srgbClr val="CC3300"/>
              </a:solidFill>
            </a:endParaRPr>
          </a:p>
        </p:txBody>
      </p:sp>
      <p:sp>
        <p:nvSpPr>
          <p:cNvPr id="2027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496300" cy="51625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mtClean="0"/>
              <a:t>在时序电路中，如果存在无效循环，则这种电路是有缺陷的。原因在于当电路运行过程中由于干扰而脱离有效循环时，不能自动返回到有效循环中。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smtClean="0">
                <a:solidFill>
                  <a:srgbClr val="FF0000"/>
                </a:solidFill>
              </a:rPr>
              <a:t>不能自启动时序电路：</a:t>
            </a:r>
            <a:r>
              <a:rPr lang="zh-CN" altLang="en-US" smtClean="0"/>
              <a:t>存在无效状态且无效状态构成循环。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smtClean="0">
                <a:solidFill>
                  <a:srgbClr val="FF0000"/>
                </a:solidFill>
              </a:rPr>
              <a:t>能自启动的时序电路：</a:t>
            </a:r>
            <a:r>
              <a:rPr lang="zh-CN" altLang="en-US" smtClean="0"/>
              <a:t>虽然存在无效状态，但无效状态经过若干个 </a:t>
            </a:r>
            <a:r>
              <a:rPr lang="en-US" altLang="zh-CN" smtClean="0"/>
              <a:t>Clk </a:t>
            </a:r>
            <a:r>
              <a:rPr lang="zh-CN" altLang="en-US" smtClean="0"/>
              <a:t>脉冲后会自动进入有效循环。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09C5A43-28AA-4AC8-AF00-41DA08E228A5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66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7065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6767512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3.3.2 </a:t>
            </a:r>
            <a:r>
              <a:rPr lang="en-US" altLang="zh-CN" sz="3200" smtClean="0">
                <a:solidFill>
                  <a:srgbClr val="CC3300"/>
                </a:solidFill>
              </a:rPr>
              <a:t>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时序电路的分析举例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3887788" cy="28813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en-US" altLang="zh-CN" sz="3200" smtClean="0"/>
              <a:t>【</a:t>
            </a:r>
            <a:r>
              <a:rPr lang="zh-CN" altLang="en-US" sz="3200" smtClean="0"/>
              <a:t>例</a:t>
            </a:r>
            <a:r>
              <a:rPr lang="en-US" altLang="zh-CN" sz="3200" smtClean="0"/>
              <a:t>3-2】 </a:t>
            </a:r>
            <a:r>
              <a:rPr lang="zh-CN" altLang="en-US" sz="3200" smtClean="0"/>
              <a:t>分析电路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sz="3200" smtClean="0"/>
              <a:t>画出状态图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sz="3200" smtClean="0"/>
              <a:t>时序图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sz="3200" smtClean="0"/>
              <a:t>说明电路功能</a:t>
            </a:r>
            <a:r>
              <a:rPr lang="zh-CN" altLang="en-US" smtClean="0"/>
              <a:t> </a:t>
            </a:r>
          </a:p>
        </p:txBody>
      </p:sp>
      <p:pic>
        <p:nvPicPr>
          <p:cNvPr id="70661" name="Picture 11" descr="Snap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557338"/>
            <a:ext cx="59690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7D8B4B5E-7C5D-4241-80F6-EF478C0539C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67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341438"/>
            <a:ext cx="3313113" cy="20875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mtClean="0"/>
              <a:t>电路有</a:t>
            </a:r>
            <a:r>
              <a:rPr lang="en-US" altLang="zh-CN" smtClean="0"/>
              <a:t>4</a:t>
            </a:r>
            <a:r>
              <a:rPr lang="zh-CN" altLang="en-US" smtClean="0"/>
              <a:t>个输出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zh-CN" smtClean="0"/>
              <a:t>Y</a:t>
            </a:r>
            <a:r>
              <a:rPr lang="en-US" altLang="zh-CN" baseline="-25000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en-US" altLang="zh-CN" baseline="-25000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en-US" altLang="zh-CN" baseline="-25000" smtClean="0"/>
              <a:t>3</a:t>
            </a:r>
            <a:r>
              <a:rPr lang="zh-CN" altLang="en-US" smtClean="0"/>
              <a:t>，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mtClean="0"/>
              <a:t>输出函数分别是：</a:t>
            </a:r>
            <a:r>
              <a:rPr lang="zh-CN" altLang="en-US" sz="3200" smtClean="0"/>
              <a:t> </a:t>
            </a:r>
            <a:r>
              <a:rPr lang="zh-CN" altLang="en-US" smtClean="0"/>
              <a:t> </a:t>
            </a:r>
          </a:p>
        </p:txBody>
      </p:sp>
      <p:pic>
        <p:nvPicPr>
          <p:cNvPr id="203782" name="Picture 6" descr="Snap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44900"/>
            <a:ext cx="16970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3" name="Picture 7" descr="Snap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652963"/>
            <a:ext cx="489743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Snap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88913"/>
            <a:ext cx="55372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60350"/>
            <a:ext cx="3959225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）写函数表达式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7CBE37C-4A37-4650-AA35-76DDC8692C0A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68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7270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（2）求触发器的次态函数</a:t>
            </a:r>
            <a:endParaRPr lang="zh-CN" altLang="en-US" sz="3200" smtClean="0">
              <a:solidFill>
                <a:srgbClr val="CC3300"/>
              </a:solidFill>
            </a:endParaRPr>
          </a:p>
        </p:txBody>
      </p:sp>
      <p:pic>
        <p:nvPicPr>
          <p:cNvPr id="204805" name="Picture 5" descr="Snap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4313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6" name="Rectangle 3"/>
          <p:cNvSpPr>
            <a:spLocks noChangeArrowheads="1"/>
          </p:cNvSpPr>
          <p:nvPr/>
        </p:nvSpPr>
        <p:spPr bwMode="auto">
          <a:xfrm>
            <a:off x="250825" y="2420938"/>
            <a:ext cx="6553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60000"/>
              </a:spcBef>
            </a:pPr>
            <a:r>
              <a:rPr lang="en-US" altLang="zh-CN">
                <a:latin typeface="Arial" charset="0"/>
              </a:rPr>
              <a:t>∴  </a:t>
            </a:r>
            <a:r>
              <a:rPr lang="zh-CN" altLang="en-US">
                <a:latin typeface="Arial" charset="0"/>
              </a:rPr>
              <a:t>将触发器的激励函数代入其中，</a:t>
            </a:r>
          </a:p>
          <a:p>
            <a:pPr marL="342900" indent="-342900" algn="l">
              <a:lnSpc>
                <a:spcPct val="110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      得触发器的次态函数：</a:t>
            </a:r>
          </a:p>
        </p:txBody>
      </p:sp>
      <p:pic>
        <p:nvPicPr>
          <p:cNvPr id="204808" name="Picture 8" descr="Snap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14" r="55138"/>
          <a:stretch>
            <a:fillRect/>
          </a:stretch>
        </p:blipFill>
        <p:spPr bwMode="auto">
          <a:xfrm>
            <a:off x="6227763" y="2852738"/>
            <a:ext cx="2197100" cy="10588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09" name="Picture 9" descr="Snap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9" r="22258"/>
          <a:stretch>
            <a:fillRect/>
          </a:stretch>
        </p:blipFill>
        <p:spPr bwMode="auto">
          <a:xfrm>
            <a:off x="1042988" y="4221163"/>
            <a:ext cx="698500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E02D7640-A10D-417D-BAA5-7DD46E2B805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69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7373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（3）列出状态表</a:t>
            </a:r>
          </a:p>
        </p:txBody>
      </p:sp>
      <p:pic>
        <p:nvPicPr>
          <p:cNvPr id="120840" name="Picture 8" descr="Snap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57563"/>
            <a:ext cx="7632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41" name="Picture 9" descr="Snap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268413"/>
            <a:ext cx="1477962" cy="19446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4" name="Rectangle 11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4356100" y="1484313"/>
          <a:ext cx="2952750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公式" r:id="rId5" imgW="1333500" imgH="584200" progId="Equation.3">
                  <p:embed/>
                </p:oleObj>
              </mc:Choice>
              <mc:Fallback>
                <p:oleObj name="公式" r:id="rId5" imgW="1333500" imgH="584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84313"/>
                        <a:ext cx="2952750" cy="13128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12"/>
          <p:cNvSpPr>
            <a:spLocks noChangeArrowheads="1"/>
          </p:cNvSpPr>
          <p:nvPr/>
        </p:nvSpPr>
        <p:spPr bwMode="auto">
          <a:xfrm>
            <a:off x="0" y="3695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0C7E2D7-5C00-4792-81F9-76F370E50B83}" type="slidenum">
              <a:rPr kumimoji="0" lang="zh-CN" altLang="en-US" sz="1400" b="0" smtClean="0">
                <a:solidFill>
                  <a:schemeClr val="bg1"/>
                </a:solidFill>
              </a:rPr>
              <a:pPr eaLnBrk="1" hangingPunct="1"/>
              <a:t>7</a:t>
            </a:fld>
            <a:endParaRPr kumimoji="0" lang="en-US" altLang="zh-CN" sz="1400" b="0" smtClean="0">
              <a:solidFill>
                <a:schemeClr val="bg1"/>
              </a:solidFill>
            </a:endParaRPr>
          </a:p>
        </p:txBody>
      </p:sp>
      <p:sp>
        <p:nvSpPr>
          <p:cNvPr id="9219" name="Rectangle 2" descr="Large confetti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3.1.2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时序电路逻辑功能的表示方法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4" y="1268413"/>
            <a:ext cx="8065591" cy="1873250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  <a:buFont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．逻辑表达式</a:t>
            </a:r>
          </a:p>
          <a:p>
            <a:pPr algn="just" eaLnBrk="1" hangingPunct="1">
              <a:lnSpc>
                <a:spcPct val="95000"/>
              </a:lnSpc>
              <a:buFontTx/>
              <a:buNone/>
            </a:pPr>
            <a:r>
              <a:rPr lang="zh-CN" altLang="en-US" dirty="0" smtClean="0"/>
              <a:t>     输出函数 、驱动函数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激励函数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、状态函数。</a:t>
            </a:r>
          </a:p>
          <a:p>
            <a:pPr algn="just" eaLnBrk="1" hangingPunct="1">
              <a:lnSpc>
                <a:spcPct val="95000"/>
              </a:lnSpc>
              <a:buFontTx/>
              <a:buNone/>
            </a:pPr>
            <a:r>
              <a:rPr lang="en-US" altLang="zh-CN" i="1" dirty="0" smtClean="0"/>
              <a:t>     </a:t>
            </a:r>
            <a:r>
              <a:rPr lang="en-US" altLang="zh-CN" dirty="0" err="1" smtClean="0"/>
              <a:t>Q</a:t>
            </a:r>
            <a:r>
              <a:rPr lang="en-US" altLang="zh-CN" baseline="30000" dirty="0" err="1" smtClean="0"/>
              <a:t>n</a:t>
            </a:r>
            <a:r>
              <a:rPr lang="zh-CN" altLang="en-US" dirty="0" smtClean="0"/>
              <a:t>：触发器的现态；     </a:t>
            </a:r>
            <a:r>
              <a:rPr lang="en-US" altLang="zh-CN" dirty="0" smtClean="0"/>
              <a:t>Q</a:t>
            </a:r>
            <a:r>
              <a:rPr lang="en-US" altLang="zh-CN" baseline="30000" dirty="0" smtClean="0"/>
              <a:t>n+1</a:t>
            </a:r>
            <a:r>
              <a:rPr lang="zh-CN" altLang="en-US" dirty="0" smtClean="0"/>
              <a:t>：触发器的次态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39552" y="3431654"/>
                <a:ext cx="7776864" cy="25053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dirty="0"/>
                  <a:t>(1) </a:t>
                </a:r>
                <a:r>
                  <a:rPr lang="zh-CN" altLang="zh-CN" dirty="0"/>
                  <a:t>输出函数。</a:t>
                </a:r>
                <a14:m>
                  <m:oMath xmlns:m="http://schemas.openxmlformats.org/officeDocument/2006/math">
                    <m:r>
                      <a:rPr lang="en-US" altLang="zh-CN" i="1"/>
                      <m:t>𝒀</m:t>
                    </m:r>
                    <m:r>
                      <a:rPr lang="en-US" altLang="zh-CN" i="1"/>
                      <m:t>=</m:t>
                    </m:r>
                    <m:r>
                      <a:rPr lang="en-US" altLang="zh-CN" i="1"/>
                      <m:t>𝑭</m:t>
                    </m:r>
                    <m:r>
                      <a:rPr lang="en-US" altLang="zh-CN" i="1"/>
                      <m:t>[</m:t>
                    </m:r>
                    <m:r>
                      <a:rPr lang="en-US" altLang="zh-CN" i="1"/>
                      <m:t>𝑿</m:t>
                    </m:r>
                    <m:r>
                      <a:rPr lang="en-US" altLang="zh-CN" i="1"/>
                      <m:t>,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𝑸</m:t>
                        </m:r>
                      </m:e>
                      <m:sup>
                        <m:r>
                          <a:rPr lang="en-US" altLang="zh-CN" i="1"/>
                          <m:t>𝒏</m:t>
                        </m:r>
                      </m:sup>
                    </m:sSup>
                    <m:r>
                      <a:rPr lang="en-US" altLang="zh-CN" i="1"/>
                      <m:t>]</m:t>
                    </m:r>
                  </m:oMath>
                </a14:m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0</m:t>
                          </m:r>
                        </m:sub>
                      </m:sSub>
                      <m:r>
                        <a:rPr lang="en-US" altLang="zh-CN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𝐹</m:t>
                          </m:r>
                        </m:e>
                        <m:sub>
                          <m:r>
                            <a:rPr lang="en-US" altLang="zh-CN" i="1"/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 i="1"/>
                                <m:t>0</m:t>
                              </m:r>
                            </m:sub>
                          </m:sSub>
                          <m:r>
                            <a:rPr lang="en-US" altLang="zh-CN" i="1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</m:sSub>
                          <m:r>
                            <a:rPr lang="en-US" altLang="zh-CN" i="1"/>
                            <m:t>,⋯,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 i="1"/>
                                <m:t>𝑖</m:t>
                              </m:r>
                              <m:r>
                                <a:rPr lang="en-US" altLang="zh-CN" i="1"/>
                                <m:t>−1</m:t>
                              </m:r>
                            </m:sub>
                          </m:sSub>
                          <m:r>
                            <a:rPr lang="en-US" altLang="zh-CN" i="1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0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 i="1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 i="1"/>
                            <m:t>,⋯,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𝑚</m:t>
                              </m:r>
                              <m:r>
                                <a:rPr lang="en-US" altLang="zh-CN" i="1"/>
                                <m:t>−1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r>
                        <a:rPr lang="en-US" altLang="zh-CN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𝐹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 i="1"/>
                                <m:t>0</m:t>
                              </m:r>
                            </m:sub>
                          </m:sSub>
                          <m:r>
                            <a:rPr lang="en-US" altLang="zh-CN" i="1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</m:sSub>
                          <m:r>
                            <a:rPr lang="en-US" altLang="zh-CN" i="1"/>
                            <m:t>,⋯,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 i="1"/>
                                <m:t>𝑖</m:t>
                              </m:r>
                              <m:r>
                                <a:rPr lang="en-US" altLang="zh-CN" i="1"/>
                                <m:t>−1</m:t>
                              </m:r>
                            </m:sub>
                          </m:sSub>
                          <m:r>
                            <a:rPr lang="en-US" altLang="zh-CN" i="1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0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 i="1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 i="1"/>
                            <m:t>,⋯,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𝑚</m:t>
                              </m:r>
                              <m:r>
                                <a:rPr lang="en-US" altLang="zh-CN" i="1"/>
                                <m:t>−1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……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𝑌</m:t>
                          </m:r>
                        </m:e>
                        <m:sub>
                          <m:r>
                            <a:rPr lang="en-US" altLang="zh-CN" i="1"/>
                            <m:t>𝑗</m:t>
                          </m:r>
                          <m:r>
                            <a:rPr lang="en-US" altLang="zh-CN" i="1"/>
                            <m:t>−1</m:t>
                          </m:r>
                        </m:sub>
                      </m:sSub>
                      <m:r>
                        <a:rPr lang="en-US" altLang="zh-CN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𝐹</m:t>
                          </m:r>
                        </m:e>
                        <m:sub>
                          <m:r>
                            <a:rPr lang="en-US" altLang="zh-CN" i="1"/>
                            <m:t>𝑗</m:t>
                          </m:r>
                          <m:r>
                            <a:rPr lang="en-US" altLang="zh-CN" i="1"/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 i="1"/>
                                <m:t>0</m:t>
                              </m:r>
                            </m:sub>
                          </m:sSub>
                          <m:r>
                            <a:rPr lang="en-US" altLang="zh-CN" i="1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</m:sSub>
                          <m:r>
                            <a:rPr lang="en-US" altLang="zh-CN" i="1"/>
                            <m:t>,⋯,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 i="1"/>
                                <m:t>𝑖</m:t>
                              </m:r>
                              <m:r>
                                <a:rPr lang="en-US" altLang="zh-CN" i="1"/>
                                <m:t>−1</m:t>
                              </m:r>
                            </m:sub>
                          </m:sSub>
                          <m:r>
                            <a:rPr lang="en-US" altLang="zh-CN" i="1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0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 i="1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 i="1"/>
                            <m:t>,⋯,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𝑚</m:t>
                              </m:r>
                              <m:r>
                                <a:rPr lang="en-US" altLang="zh-CN" i="1"/>
                                <m:t>−1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31654"/>
                <a:ext cx="7776864" cy="2505366"/>
              </a:xfrm>
              <a:prstGeom prst="rect">
                <a:avLst/>
              </a:prstGeom>
              <a:blipFill rotWithShape="1">
                <a:blip r:embed="rId2"/>
                <a:stretch>
                  <a:fillRect l="-1647" t="-3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624EF374-74FE-4858-892B-37A841A317E1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70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7475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8351838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）画状态图及时序图</a:t>
            </a:r>
            <a:r>
              <a:rPr lang="zh-CN" altLang="en-US" sz="3200" smtClean="0">
                <a:solidFill>
                  <a:srgbClr val="CC3300"/>
                </a:solidFill>
              </a:rPr>
              <a:t>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：假设初始状态为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sz="3200" smtClean="0">
                <a:solidFill>
                  <a:srgbClr val="CC3300"/>
                </a:solidFill>
              </a:rPr>
              <a:t> </a:t>
            </a:r>
            <a:endParaRPr lang="zh-CN" altLang="en-US" sz="3200" smtClean="0">
              <a:solidFill>
                <a:srgbClr val="CC3300"/>
              </a:solidFill>
            </a:endParaRPr>
          </a:p>
        </p:txBody>
      </p:sp>
      <p:pic>
        <p:nvPicPr>
          <p:cNvPr id="121865" name="Picture 9" descr="Snap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196975"/>
            <a:ext cx="4824412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6" name="Picture 10" descr="Snap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84538"/>
            <a:ext cx="8064500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AC26A4D3-1BF7-4D27-A4D9-5D51B4FCD75A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71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7577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8351838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5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）功能说明</a:t>
            </a:r>
            <a:r>
              <a:rPr lang="zh-CN" altLang="en-US" sz="32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41438"/>
            <a:ext cx="8785225" cy="49672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smtClean="0"/>
              <a:t>是能循环输出 </a:t>
            </a:r>
            <a:r>
              <a:rPr lang="en-US" altLang="zh-CN" sz="3200" smtClean="0"/>
              <a:t>4 </a:t>
            </a:r>
            <a:r>
              <a:rPr lang="zh-CN" altLang="en-US" sz="3200" smtClean="0"/>
              <a:t>个脉冲的顺序脉冲发生器。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smtClean="0"/>
              <a:t>电路中的两个 </a:t>
            </a:r>
            <a:r>
              <a:rPr lang="en-US" altLang="zh-CN" sz="3200" smtClean="0"/>
              <a:t>JK </a:t>
            </a:r>
            <a:r>
              <a:rPr lang="zh-CN" altLang="en-US" sz="3200" smtClean="0"/>
              <a:t>触发器构成了一个四进制的计数器</a:t>
            </a:r>
            <a:r>
              <a:rPr lang="en-US" altLang="zh-CN" sz="3200" smtClean="0"/>
              <a:t>(</a:t>
            </a:r>
            <a:r>
              <a:rPr lang="zh-CN" altLang="en-US" sz="3200" smtClean="0"/>
              <a:t> 参见</a:t>
            </a:r>
            <a:r>
              <a:rPr lang="en-US" altLang="zh-CN" sz="3200" smtClean="0"/>
              <a:t>ξ3.4)</a:t>
            </a:r>
            <a:r>
              <a:rPr lang="zh-CN" altLang="en-US" sz="3200" smtClean="0"/>
              <a:t>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smtClean="0"/>
              <a:t>电路中的 </a:t>
            </a:r>
            <a:r>
              <a:rPr lang="en-US" altLang="zh-CN" sz="3200" smtClean="0"/>
              <a:t>4 </a:t>
            </a:r>
            <a:r>
              <a:rPr lang="zh-CN" altLang="en-US" sz="3200" smtClean="0"/>
              <a:t>个与门构成了一个 </a:t>
            </a:r>
            <a:r>
              <a:rPr lang="en-US" altLang="zh-CN" sz="3200" smtClean="0"/>
              <a:t>2-4 </a:t>
            </a:r>
            <a:r>
              <a:rPr lang="zh-CN" altLang="en-US" sz="3200" smtClean="0"/>
              <a:t>译码器。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sz="1800" smtClean="0"/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3200" smtClean="0"/>
              <a:t>   </a:t>
            </a:r>
            <a:r>
              <a:rPr lang="zh-CN" altLang="en-US" sz="3200" smtClean="0">
                <a:solidFill>
                  <a:srgbClr val="FF0000"/>
                </a:solidFill>
              </a:rPr>
              <a:t>可见：将计数器及译码器组合起来，可以方便地得到顺序脉冲发生器。</a:t>
            </a:r>
          </a:p>
        </p:txBody>
      </p:sp>
      <p:sp>
        <p:nvSpPr>
          <p:cNvPr id="75781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2450" y="188913"/>
            <a:ext cx="720725" cy="647700"/>
          </a:xfrm>
          <a:prstGeom prst="actionButtonHome">
            <a:avLst/>
          </a:prstGeom>
          <a:solidFill>
            <a:srgbClr val="FF99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722658D0-011E-4D94-A270-BDFBBDEA20E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72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7680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C3300"/>
                </a:solidFill>
                <a:latin typeface="宋体" pitchFamily="2" charset="-122"/>
              </a:rPr>
              <a:t>3.4 </a:t>
            </a:r>
            <a:r>
              <a:rPr lang="zh-CN" altLang="en-US" smtClean="0">
                <a:solidFill>
                  <a:srgbClr val="CC3300"/>
                </a:solidFill>
                <a:latin typeface="宋体" pitchFamily="2" charset="-122"/>
              </a:rPr>
              <a:t>常用的时序逻辑电路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468313" y="1219200"/>
            <a:ext cx="8351837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latin typeface="Arial" charset="0"/>
              </a:rPr>
              <a:t>3.4.1  寄存器</a:t>
            </a:r>
          </a:p>
          <a:p>
            <a:pPr marL="742950" lvl="1" indent="-285750" algn="l" eaLnBrk="0" hangingPunct="0"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>
                <a:latin typeface="Arial" charset="0"/>
              </a:rPr>
              <a:t>1．基本寄存器</a:t>
            </a:r>
          </a:p>
          <a:p>
            <a:pPr marL="742950" lvl="1" indent="-285750" algn="l" eaLnBrk="0" hangingPunct="0"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>
                <a:latin typeface="Arial" charset="0"/>
              </a:rPr>
              <a:t>2．移位寄存器</a:t>
            </a:r>
          </a:p>
          <a:p>
            <a:pPr marL="742950" lvl="1" indent="-285750" algn="l" eaLnBrk="0" hangingPunct="0"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>
                <a:latin typeface="Arial" charset="0"/>
              </a:rPr>
              <a:t>3．带并行输入的移位寄存器</a:t>
            </a:r>
          </a:p>
          <a:p>
            <a:pPr marL="742950" lvl="1" indent="-285750" algn="l" eaLnBrk="0" hangingPunct="0"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>
                <a:latin typeface="Arial" charset="0"/>
              </a:rPr>
              <a:t>4．寄存器集成电路</a:t>
            </a:r>
          </a:p>
          <a:p>
            <a:pPr marL="342900" indent="-342900" algn="l" eaLnBrk="0" hangingPunct="0"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latin typeface="Arial" charset="0"/>
              </a:rPr>
              <a:t>3.4.2  计数器</a:t>
            </a:r>
          </a:p>
          <a:p>
            <a:pPr marL="742950" lvl="1" indent="-285750" algn="l" eaLnBrk="0" hangingPunct="0"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>
                <a:latin typeface="Arial" charset="0"/>
              </a:rPr>
              <a:t>1．二进制同步计数器</a:t>
            </a:r>
          </a:p>
          <a:p>
            <a:pPr marL="742950" lvl="1" indent="-285750" algn="l" eaLnBrk="0" hangingPunct="0"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>
                <a:latin typeface="Arial" charset="0"/>
              </a:rPr>
              <a:t>2．十进制同步计数器</a:t>
            </a:r>
          </a:p>
          <a:p>
            <a:pPr marL="742950" lvl="1" indent="-285750" algn="l" eaLnBrk="0" hangingPunct="0"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>
                <a:latin typeface="Arial" charset="0"/>
              </a:rPr>
              <a:t>3．计数器集成电路</a:t>
            </a:r>
          </a:p>
          <a:p>
            <a:pPr marL="742950" lvl="1" indent="-285750" algn="l" eaLnBrk="0" hangingPunct="0"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>
                <a:latin typeface="Arial" charset="0"/>
              </a:rPr>
              <a:t>4．N进制计数器的设计</a:t>
            </a:r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3819195A-6BC8-4E12-A92A-FB475E7035CB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73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7782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C3300"/>
                </a:solidFill>
                <a:latin typeface="宋体" pitchFamily="2" charset="-122"/>
              </a:rPr>
              <a:t>3.4 </a:t>
            </a:r>
            <a:r>
              <a:rPr lang="zh-CN" altLang="en-US" smtClean="0">
                <a:solidFill>
                  <a:srgbClr val="CC3300"/>
                </a:solidFill>
                <a:latin typeface="宋体" pitchFamily="2" charset="-122"/>
              </a:rPr>
              <a:t>常用的时序逻辑电路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468313" y="1219200"/>
            <a:ext cx="8351837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30000"/>
              </a:spcBef>
            </a:pP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3.4.1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寄存器</a:t>
            </a:r>
          </a:p>
          <a:p>
            <a:pPr marL="342900" indent="-342900" algn="l">
              <a:lnSpc>
                <a:spcPct val="120000"/>
              </a:lnSpc>
              <a:spcBef>
                <a:spcPct val="30000"/>
              </a:spcBef>
              <a:buFontTx/>
              <a:buBlip>
                <a:blip r:embed="rId2"/>
              </a:buBlip>
            </a:pPr>
            <a:r>
              <a:rPr lang="zh-CN" altLang="en-US" sz="3200">
                <a:solidFill>
                  <a:srgbClr val="CC3300"/>
                </a:solidFill>
                <a:latin typeface="Arial" charset="0"/>
              </a:rPr>
              <a:t>寄存：</a:t>
            </a:r>
            <a:r>
              <a:rPr lang="zh-CN" altLang="en-US" sz="3200">
                <a:latin typeface="Arial" charset="0"/>
              </a:rPr>
              <a:t>把二进制数据或代码暂时存储起来</a:t>
            </a:r>
          </a:p>
          <a:p>
            <a:pPr marL="342900" indent="-342900" algn="l">
              <a:lnSpc>
                <a:spcPct val="120000"/>
              </a:lnSpc>
              <a:spcBef>
                <a:spcPct val="30000"/>
              </a:spcBef>
              <a:buFontTx/>
              <a:buBlip>
                <a:blip r:embed="rId2"/>
              </a:buBlip>
            </a:pPr>
            <a:r>
              <a:rPr lang="zh-CN" altLang="en-US" sz="3200">
                <a:solidFill>
                  <a:srgbClr val="CC3300"/>
                </a:solidFill>
                <a:latin typeface="Arial" charset="0"/>
              </a:rPr>
              <a:t>寄存器：</a:t>
            </a:r>
            <a:r>
              <a:rPr lang="zh-CN" altLang="en-US" sz="3200">
                <a:latin typeface="Arial" charset="0"/>
              </a:rPr>
              <a:t>具有寄存功能的电路 </a:t>
            </a:r>
          </a:p>
          <a:p>
            <a:pPr marL="742950" lvl="1" indent="-285750" algn="just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 sz="3200">
                <a:latin typeface="Arial" charset="0"/>
              </a:rPr>
              <a:t>由具有存储功能的锁存器或触发器构成</a:t>
            </a:r>
          </a:p>
          <a:p>
            <a:pPr marL="742950" lvl="1" indent="-285750" algn="just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 sz="3200">
                <a:latin typeface="Arial" charset="0"/>
              </a:rPr>
              <a:t>主要任务是暂时存储二进制数据或代码</a:t>
            </a:r>
          </a:p>
          <a:p>
            <a:pPr marL="742950" lvl="1" indent="-285750" algn="just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 sz="3200">
                <a:latin typeface="Arial" charset="0"/>
              </a:rPr>
              <a:t>一般不对存储内容进行处理</a:t>
            </a:r>
          </a:p>
          <a:p>
            <a:pPr marL="742950" lvl="1" indent="-285750" algn="just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 sz="3200">
                <a:latin typeface="Arial" charset="0"/>
              </a:rPr>
              <a:t>逻辑功能比较单一，电路结构比较简单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5DF0A12A-D10B-49FF-ACAE-61D369D460B8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74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7885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寄存器的分类（按功能）</a:t>
            </a:r>
            <a:r>
              <a:rPr lang="en-US" altLang="zh-CN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206852" name="Rectangle 3"/>
          <p:cNvSpPr>
            <a:spLocks noChangeArrowheads="1"/>
          </p:cNvSpPr>
          <p:nvPr/>
        </p:nvSpPr>
        <p:spPr bwMode="auto">
          <a:xfrm>
            <a:off x="250825" y="1268413"/>
            <a:ext cx="8675688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solidFill>
                  <a:srgbClr val="CC3300"/>
                </a:solidFill>
                <a:latin typeface="Arial" charset="0"/>
              </a:rPr>
              <a:t>基本寄存器</a:t>
            </a:r>
            <a:r>
              <a:rPr lang="zh-CN" altLang="en-US">
                <a:latin typeface="Arial" charset="0"/>
              </a:rPr>
              <a:t>：主要实现数据的并行输入、并行输出</a:t>
            </a:r>
            <a:r>
              <a:rPr lang="zh-CN" altLang="en-US" b="0">
                <a:latin typeface="Arial" charset="0"/>
              </a:rPr>
              <a:t> </a:t>
            </a:r>
            <a:endParaRPr lang="zh-CN" altLang="en-US">
              <a:latin typeface="Arial" charset="0"/>
            </a:endParaRP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solidFill>
                  <a:srgbClr val="CC3300"/>
                </a:solidFill>
                <a:latin typeface="Arial" charset="0"/>
              </a:rPr>
              <a:t>移位寄存器</a:t>
            </a:r>
            <a:r>
              <a:rPr lang="zh-CN" altLang="en-US">
                <a:latin typeface="Arial" charset="0"/>
              </a:rPr>
              <a:t>：在移位脉冲的操作下，依次右移或左移数据，主要实现数据的串行输入、串行输出 （也可设计成既可串行输入输出、又可并行输入输出）</a:t>
            </a:r>
          </a:p>
          <a:p>
            <a:pPr marL="742950" lvl="1" indent="-285750" algn="l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CC3300"/>
                </a:solidFill>
                <a:latin typeface="Arial" charset="0"/>
              </a:rPr>
              <a:t>并行输入</a:t>
            </a:r>
            <a:r>
              <a:rPr lang="zh-CN" altLang="en-US">
                <a:latin typeface="Arial" charset="0"/>
              </a:rPr>
              <a:t>：多位数据一起送入寄存器中存储</a:t>
            </a:r>
          </a:p>
          <a:p>
            <a:pPr marL="742950" lvl="1" indent="-285750" algn="l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CC3300"/>
                </a:solidFill>
                <a:latin typeface="Arial" charset="0"/>
              </a:rPr>
              <a:t>并行输出</a:t>
            </a:r>
            <a:r>
              <a:rPr lang="zh-CN" altLang="en-US">
                <a:latin typeface="Arial" charset="0"/>
              </a:rPr>
              <a:t>：多位数据一起从寄存器中读出</a:t>
            </a:r>
            <a:endParaRPr lang="en-US" altLang="zh-CN">
              <a:latin typeface="Arial" charset="0"/>
            </a:endParaRPr>
          </a:p>
          <a:p>
            <a:pPr marL="742950" lvl="1" indent="-285750" algn="l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CC3300"/>
                </a:solidFill>
                <a:latin typeface="Arial" charset="0"/>
              </a:rPr>
              <a:t>串行输入</a:t>
            </a:r>
            <a:r>
              <a:rPr lang="zh-CN" altLang="en-US">
                <a:latin typeface="Arial" charset="0"/>
              </a:rPr>
              <a:t>：通过一条数据线，将数据逐位输入至寄存器中</a:t>
            </a:r>
          </a:p>
          <a:p>
            <a:pPr marL="742950" lvl="1" indent="-285750" algn="l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CC3300"/>
                </a:solidFill>
                <a:latin typeface="Arial" charset="0"/>
              </a:rPr>
              <a:t>串行输出</a:t>
            </a:r>
            <a:r>
              <a:rPr lang="zh-CN" altLang="en-US">
                <a:latin typeface="Arial" charset="0"/>
              </a:rPr>
              <a:t>：通过一条数据线，将寄存器中的数据逐位读出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0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06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06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985D1C3B-3CBE-4F9B-B84B-EE0B4538374B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75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7987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4175125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4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位 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D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触发器</a:t>
            </a:r>
          </a:p>
        </p:txBody>
      </p:sp>
      <p:sp>
        <p:nvSpPr>
          <p:cNvPr id="135172" name="Rectangle 3"/>
          <p:cNvSpPr>
            <a:spLocks noChangeArrowheads="1"/>
          </p:cNvSpPr>
          <p:nvPr/>
        </p:nvSpPr>
        <p:spPr bwMode="auto">
          <a:xfrm>
            <a:off x="250825" y="1412875"/>
            <a:ext cx="84963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个触发器可以存储 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？</a:t>
            </a:r>
            <a:r>
              <a:rPr lang="zh-CN" altLang="en-US">
                <a:latin typeface="Arial" charset="0"/>
              </a:rPr>
              <a:t>位二进制数据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                                 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 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位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若要寄存 </a:t>
            </a:r>
            <a:r>
              <a:rPr lang="en-US" altLang="zh-CN">
                <a:latin typeface="Arial" charset="0"/>
              </a:rPr>
              <a:t>n </a:t>
            </a:r>
            <a:r>
              <a:rPr lang="zh-CN" altLang="en-US">
                <a:latin typeface="Arial" charset="0"/>
              </a:rPr>
              <a:t>位二进制数据，需要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 ？</a:t>
            </a:r>
            <a:r>
              <a:rPr lang="zh-CN" altLang="en-US">
                <a:latin typeface="Arial" charset="0"/>
              </a:rPr>
              <a:t>个触发器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en-US" altLang="zh-CN">
                <a:latin typeface="Arial" charset="0"/>
              </a:rPr>
              <a:t>                                                        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n 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个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由 </a:t>
            </a:r>
            <a:r>
              <a:rPr lang="en-US" altLang="zh-CN">
                <a:latin typeface="Arial" charset="0"/>
              </a:rPr>
              <a:t>4 </a:t>
            </a:r>
            <a:r>
              <a:rPr lang="zh-CN" altLang="en-US">
                <a:latin typeface="Arial" charset="0"/>
              </a:rPr>
              <a:t>位 </a:t>
            </a:r>
            <a:r>
              <a:rPr lang="en-US" altLang="zh-CN">
                <a:latin typeface="Arial" charset="0"/>
              </a:rPr>
              <a:t>D </a:t>
            </a:r>
            <a:r>
              <a:rPr lang="zh-CN" altLang="en-US">
                <a:latin typeface="Arial" charset="0"/>
              </a:rPr>
              <a:t>触发器构成 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？</a:t>
            </a:r>
            <a:r>
              <a:rPr lang="zh-CN" altLang="en-US">
                <a:latin typeface="Arial" charset="0"/>
              </a:rPr>
              <a:t>位寄存器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                                     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4 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CE44CDD9-47E5-4084-8841-42F3213BBB63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76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8089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467995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原理图</a:t>
            </a:r>
          </a:p>
        </p:txBody>
      </p:sp>
      <p:sp>
        <p:nvSpPr>
          <p:cNvPr id="208900" name="Rectangle 3"/>
          <p:cNvSpPr>
            <a:spLocks noChangeArrowheads="1"/>
          </p:cNvSpPr>
          <p:nvPr/>
        </p:nvSpPr>
        <p:spPr bwMode="auto">
          <a:xfrm>
            <a:off x="250825" y="1196975"/>
            <a:ext cx="849630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含异步清零输入端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功能：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同步置数（</a:t>
            </a:r>
            <a:r>
              <a:rPr lang="en-US" altLang="zh-CN">
                <a:latin typeface="Arial" charset="0"/>
              </a:rPr>
              <a:t>Clk</a:t>
            </a:r>
            <a:r>
              <a:rPr lang="zh-CN" altLang="en-US">
                <a:latin typeface="Arial" charset="0"/>
              </a:rPr>
              <a:t>脉冲上升沿）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异步清零（低电平有效）</a:t>
            </a:r>
          </a:p>
        </p:txBody>
      </p:sp>
      <p:pic>
        <p:nvPicPr>
          <p:cNvPr id="80901" name="Picture 7" descr="Sn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429000"/>
            <a:ext cx="86042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8" descr="Snap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0"/>
            <a:ext cx="37084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D1CFDFD3-3643-420D-9284-7B03EF764FF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77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8192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4103687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）三态输出寄存器</a:t>
            </a:r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0" y="1557338"/>
            <a:ext cx="84963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 b="0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下图能寄存 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？位 </a:t>
            </a:r>
            <a:r>
              <a:rPr lang="zh-CN" altLang="en-US">
                <a:latin typeface="Arial" charset="0"/>
              </a:rPr>
              <a:t>二进制数据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      为输出使能控制端：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>
                <a:latin typeface="Arial" charset="0"/>
              </a:rPr>
              <a:t>     = 0</a:t>
            </a:r>
            <a:r>
              <a:rPr lang="zh-CN" altLang="en-US">
                <a:latin typeface="Arial" charset="0"/>
              </a:rPr>
              <a:t>：电路输出触发器状态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>
                <a:latin typeface="Arial" charset="0"/>
              </a:rPr>
              <a:t>     = 1</a:t>
            </a:r>
            <a:r>
              <a:rPr lang="zh-CN" altLang="en-US">
                <a:latin typeface="Arial" charset="0"/>
              </a:rPr>
              <a:t>：信号不能输出，输出端呈高阻态（</a:t>
            </a:r>
            <a:r>
              <a:rPr lang="en-US" altLang="zh-CN">
                <a:latin typeface="Arial" charset="0"/>
              </a:rPr>
              <a:t>Z</a:t>
            </a:r>
            <a:r>
              <a:rPr lang="zh-CN" altLang="en-US">
                <a:latin typeface="Arial" charset="0"/>
              </a:rPr>
              <a:t>）</a:t>
            </a:r>
          </a:p>
        </p:txBody>
      </p:sp>
      <p:pic>
        <p:nvPicPr>
          <p:cNvPr id="81925" name="Picture 9" descr="Snap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33600"/>
            <a:ext cx="5746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10" descr="Snap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1300"/>
            <a:ext cx="5048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12" descr="Snap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57563"/>
            <a:ext cx="5048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13" descr="Snap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860800"/>
            <a:ext cx="83534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9" name="Picture 14" descr="Snap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0"/>
            <a:ext cx="3563937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9EC12F54-1582-4519-8900-41D19D8F9A2D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78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8294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3095625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．移位寄存器</a:t>
            </a:r>
            <a:r>
              <a:rPr lang="zh-CN" altLang="en-US" sz="24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468313" y="1196975"/>
            <a:ext cx="849630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功能：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存储代码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移位：寄存器中存储的代码能在移位脉冲的作用下依次左移或右移。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适用于：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实现数据串行</a:t>
            </a:r>
            <a:r>
              <a:rPr lang="en-US" altLang="zh-CN">
                <a:latin typeface="Arial" charset="0"/>
              </a:rPr>
              <a:t>—</a:t>
            </a:r>
            <a:r>
              <a:rPr lang="zh-CN" altLang="en-US">
                <a:latin typeface="Arial" charset="0"/>
              </a:rPr>
              <a:t>并行转换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数值运算及数据处理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按数据移动方向分类：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>
                <a:latin typeface="Arial" charset="0"/>
              </a:rPr>
              <a:t>右移、左移、双向移位寄存器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0CE41EAA-0A00-48A4-A135-1E53EF3A6EF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79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8397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）右移寄存器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179388" y="4868863"/>
            <a:ext cx="8137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 sz="2400">
                <a:latin typeface="Arial" charset="0"/>
              </a:rPr>
              <a:t>当每一个</a:t>
            </a:r>
            <a:r>
              <a:rPr lang="en-US" altLang="zh-CN" sz="2400">
                <a:latin typeface="Arial" charset="0"/>
              </a:rPr>
              <a:t>Clk</a:t>
            </a:r>
            <a:r>
              <a:rPr lang="zh-CN" altLang="en-US" sz="2400">
                <a:latin typeface="Arial" charset="0"/>
              </a:rPr>
              <a:t>脉冲上升沿到来：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>
                <a:latin typeface="Arial" charset="0"/>
              </a:rPr>
              <a:t>S</a:t>
            </a:r>
            <a:r>
              <a:rPr lang="en-US" altLang="zh-CN" sz="2400" baseline="-25000">
                <a:latin typeface="Arial" charset="0"/>
              </a:rPr>
              <a:t>in</a:t>
            </a:r>
            <a:r>
              <a:rPr lang="zh-CN" altLang="en-US" sz="2400">
                <a:latin typeface="Arial" charset="0"/>
              </a:rPr>
              <a:t>进入触发器</a:t>
            </a:r>
            <a:r>
              <a:rPr lang="en-US" altLang="zh-CN" sz="2400">
                <a:latin typeface="Arial" charset="0"/>
              </a:rPr>
              <a:t>FF</a:t>
            </a:r>
            <a:r>
              <a:rPr lang="en-US" altLang="zh-CN" sz="2400" baseline="-25000">
                <a:latin typeface="Arial" charset="0"/>
              </a:rPr>
              <a:t>0</a:t>
            </a:r>
            <a:endParaRPr lang="zh-CN" altLang="en-US" sz="2400">
              <a:latin typeface="Arial" charset="0"/>
            </a:endParaRP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>
                <a:latin typeface="Arial" charset="0"/>
              </a:rPr>
              <a:t>原来</a:t>
            </a:r>
            <a:r>
              <a:rPr lang="en-US" altLang="zh-CN" sz="2400">
                <a:latin typeface="Arial" charset="0"/>
              </a:rPr>
              <a:t>Q</a:t>
            </a:r>
            <a:r>
              <a:rPr lang="en-US" altLang="zh-CN" sz="2400" baseline="-25000">
                <a:latin typeface="Arial" charset="0"/>
              </a:rPr>
              <a:t>0</a:t>
            </a:r>
            <a:r>
              <a:rPr lang="zh-CN" altLang="en-US" sz="2400">
                <a:latin typeface="Arial" charset="0"/>
              </a:rPr>
              <a:t>、</a:t>
            </a:r>
            <a:r>
              <a:rPr lang="en-US" altLang="zh-CN" sz="2400">
                <a:latin typeface="Arial" charset="0"/>
              </a:rPr>
              <a:t>Q</a:t>
            </a:r>
            <a:r>
              <a:rPr lang="en-US" altLang="zh-CN" sz="2400" baseline="-25000">
                <a:latin typeface="Arial" charset="0"/>
              </a:rPr>
              <a:t>1</a:t>
            </a:r>
            <a:r>
              <a:rPr lang="zh-CN" altLang="en-US" sz="2400">
                <a:latin typeface="Arial" charset="0"/>
              </a:rPr>
              <a:t>、</a:t>
            </a:r>
            <a:r>
              <a:rPr lang="en-US" altLang="zh-CN" sz="2400">
                <a:latin typeface="Arial" charset="0"/>
              </a:rPr>
              <a:t>Q</a:t>
            </a:r>
            <a:r>
              <a:rPr lang="en-US" altLang="zh-CN" sz="2400" baseline="-25000">
                <a:latin typeface="Arial" charset="0"/>
              </a:rPr>
              <a:t>2</a:t>
            </a:r>
            <a:r>
              <a:rPr lang="zh-CN" altLang="en-US" sz="2400">
                <a:latin typeface="Arial" charset="0"/>
              </a:rPr>
              <a:t>的值分别进入触发器</a:t>
            </a:r>
            <a:r>
              <a:rPr lang="en-US" altLang="zh-CN" sz="2400">
                <a:latin typeface="Arial" charset="0"/>
              </a:rPr>
              <a:t>FF</a:t>
            </a:r>
            <a:r>
              <a:rPr lang="en-US" altLang="zh-CN" sz="2400" baseline="-25000">
                <a:latin typeface="Arial" charset="0"/>
              </a:rPr>
              <a:t>1</a:t>
            </a:r>
            <a:r>
              <a:rPr lang="zh-CN" altLang="en-US" sz="2400">
                <a:latin typeface="Arial" charset="0"/>
              </a:rPr>
              <a:t>、</a:t>
            </a:r>
            <a:r>
              <a:rPr lang="en-US" altLang="zh-CN" sz="2400">
                <a:latin typeface="Arial" charset="0"/>
              </a:rPr>
              <a:t>FF</a:t>
            </a:r>
            <a:r>
              <a:rPr lang="en-US" altLang="zh-CN" sz="2400" baseline="-25000">
                <a:latin typeface="Arial" charset="0"/>
              </a:rPr>
              <a:t>2</a:t>
            </a:r>
            <a:r>
              <a:rPr lang="zh-CN" altLang="en-US" sz="2400">
                <a:latin typeface="Arial" charset="0"/>
              </a:rPr>
              <a:t>、</a:t>
            </a:r>
            <a:r>
              <a:rPr lang="en-US" altLang="zh-CN" sz="2400">
                <a:latin typeface="Arial" charset="0"/>
              </a:rPr>
              <a:t>FF</a:t>
            </a:r>
            <a:r>
              <a:rPr lang="en-US" altLang="zh-CN" sz="2400" baseline="-25000">
                <a:latin typeface="Arial" charset="0"/>
              </a:rPr>
              <a:t>3</a:t>
            </a:r>
            <a:endParaRPr lang="zh-CN" altLang="en-US" sz="2400">
              <a:latin typeface="Arial" charset="0"/>
            </a:endParaRP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>
                <a:latin typeface="Arial" charset="0"/>
              </a:rPr>
              <a:t>相当于移位寄存器中原有的数据依次右移了一位 </a:t>
            </a:r>
          </a:p>
        </p:txBody>
      </p:sp>
      <p:pic>
        <p:nvPicPr>
          <p:cNvPr id="83973" name="Picture 5" descr="Snap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709295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6" descr="Snap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196975"/>
            <a:ext cx="1979612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5" name="Picture 7" descr="Snap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12"/>
          <a:stretch>
            <a:fillRect/>
          </a:stretch>
        </p:blipFill>
        <p:spPr bwMode="auto">
          <a:xfrm>
            <a:off x="0" y="3565525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8" descr="Snap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2"/>
          <a:stretch>
            <a:fillRect/>
          </a:stretch>
        </p:blipFill>
        <p:spPr bwMode="auto">
          <a:xfrm>
            <a:off x="38100" y="4403725"/>
            <a:ext cx="89646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7" name="Picture 9" descr="Snap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66" b="39555"/>
          <a:stretch>
            <a:fillRect/>
          </a:stretch>
        </p:blipFill>
        <p:spPr bwMode="auto">
          <a:xfrm>
            <a:off x="0" y="3959225"/>
            <a:ext cx="9144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578943B0-129C-48F0-BD7A-EA2E28DF02E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0243" name="Rectangle 2" descr="Large confetti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逻辑表达式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79512" y="1268760"/>
                <a:ext cx="8431088" cy="25053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dirty="0" smtClean="0"/>
                  <a:t>(2) </a:t>
                </a:r>
                <a:r>
                  <a:rPr lang="zh-CN" altLang="zh-CN" dirty="0"/>
                  <a:t>驱动函数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也称激励函数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。</a:t>
                </a:r>
                <a14:m>
                  <m:oMath xmlns:m="http://schemas.openxmlformats.org/officeDocument/2006/math">
                    <m:r>
                      <a:rPr lang="en-US" altLang="zh-CN" i="1"/>
                      <m:t>𝒁</m:t>
                    </m:r>
                    <m:r>
                      <a:rPr lang="en-US" altLang="zh-CN"/>
                      <m:t>=</m:t>
                    </m:r>
                    <m:r>
                      <a:rPr lang="en-US" altLang="zh-CN" i="1"/>
                      <m:t>𝑮</m:t>
                    </m:r>
                    <m:r>
                      <a:rPr lang="en-US" altLang="zh-CN"/>
                      <m:t>[</m:t>
                    </m:r>
                    <m:r>
                      <a:rPr lang="en-US" altLang="zh-CN" i="1"/>
                      <m:t>𝑿</m:t>
                    </m:r>
                    <m:r>
                      <a:rPr lang="en-US" altLang="zh-CN" i="1"/>
                      <m:t>,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𝑸</m:t>
                        </m:r>
                      </m:e>
                      <m:sup>
                        <m:r>
                          <a:rPr lang="en-US" altLang="zh-CN" i="1"/>
                          <m:t>𝒏</m:t>
                        </m:r>
                      </m:sup>
                    </m:sSup>
                    <m:r>
                      <a:rPr lang="en-US" altLang="zh-CN"/>
                      <m:t>]</m:t>
                    </m:r>
                  </m:oMath>
                </a14:m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𝑍</m:t>
                          </m:r>
                        </m:e>
                        <m:sub>
                          <m:r>
                            <a:rPr lang="en-US" altLang="zh-CN"/>
                            <m:t>0</m:t>
                          </m:r>
                        </m:sub>
                      </m:sSub>
                      <m:r>
                        <a:rPr lang="en-US" altLang="zh-CN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𝐺</m:t>
                          </m:r>
                        </m:e>
                        <m:sub>
                          <m:r>
                            <a:rPr lang="en-US" altLang="zh-CN"/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/>
                                <m:t>0</m:t>
                              </m:r>
                            </m:sub>
                          </m:sSub>
                          <m:r>
                            <a:rPr lang="en-US" altLang="zh-CN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  <m:r>
                            <a:rPr lang="en-US" altLang="zh-CN"/>
                            <m:t>,⋯,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 i="1"/>
                                <m:t>𝑖</m:t>
                              </m:r>
                              <m:r>
                                <a:rPr lang="en-US" altLang="zh-CN" i="1"/>
                                <m:t>−</m:t>
                              </m:r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  <m:r>
                            <a:rPr lang="en-US" altLang="zh-CN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0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 i="1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 i="1"/>
                            <m:t>,⋯,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𝑚</m:t>
                              </m:r>
                              <m:r>
                                <a:rPr lang="en-US" altLang="zh-CN" i="1"/>
                                <m:t>−1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𝑍</m:t>
                          </m:r>
                        </m:e>
                        <m:sub>
                          <m:r>
                            <a:rPr lang="en-US" altLang="zh-CN"/>
                            <m:t>1</m:t>
                          </m:r>
                        </m:sub>
                      </m:sSub>
                      <m:r>
                        <a:rPr lang="en-US" altLang="zh-CN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𝐺</m:t>
                          </m:r>
                        </m:e>
                        <m:sub>
                          <m:r>
                            <a:rPr lang="en-US" altLang="zh-CN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/>
                                <m:t>0</m:t>
                              </m:r>
                            </m:sub>
                          </m:sSub>
                          <m:r>
                            <a:rPr lang="en-US" altLang="zh-CN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  <m:r>
                            <a:rPr lang="en-US" altLang="zh-CN"/>
                            <m:t>,⋯,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 i="1"/>
                                <m:t>𝑖</m:t>
                              </m:r>
                              <m:r>
                                <a:rPr lang="en-US" altLang="zh-CN" i="1"/>
                                <m:t>−</m:t>
                              </m:r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  <m:r>
                            <a:rPr lang="en-US" altLang="zh-CN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0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 i="1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 i="1"/>
                            <m:t>,⋯,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𝑚</m:t>
                              </m:r>
                              <m:r>
                                <a:rPr lang="en-US" altLang="zh-CN" i="1"/>
                                <m:t>−1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……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/>
                            <m:t>𝑍</m:t>
                          </m:r>
                        </m:e>
                        <m:sub>
                          <m:r>
                            <a:rPr lang="en-US" altLang="zh-CN" i="1"/>
                            <m:t>𝑗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a:rPr lang="en-US" altLang="zh-CN"/>
                            <m:t>1</m:t>
                          </m:r>
                        </m:sub>
                      </m:sSub>
                      <m:r>
                        <a:rPr lang="en-US" altLang="zh-CN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𝐺</m:t>
                          </m:r>
                        </m:e>
                        <m:sub>
                          <m:r>
                            <a:rPr lang="en-US" altLang="zh-CN" i="1"/>
                            <m:t>𝑗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a:rPr lang="en-US" altLang="zh-CN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/>
                                <m:t>0</m:t>
                              </m:r>
                            </m:sub>
                          </m:sSub>
                          <m:r>
                            <a:rPr lang="en-US" altLang="zh-CN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  <m:r>
                            <a:rPr lang="en-US" altLang="zh-CN"/>
                            <m:t>,⋯,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𝑋</m:t>
                              </m:r>
                            </m:e>
                            <m:sub>
                              <m:r>
                                <a:rPr lang="en-US" altLang="zh-CN" i="1"/>
                                <m:t>𝑖</m:t>
                              </m:r>
                              <m:r>
                                <a:rPr lang="en-US" altLang="zh-CN" i="1"/>
                                <m:t>−</m:t>
                              </m:r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  <m:r>
                            <a:rPr lang="en-US" altLang="zh-CN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0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 i="1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 i="1"/>
                            <m:t>,⋯,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𝑚</m:t>
                              </m:r>
                              <m:r>
                                <a:rPr lang="en-US" altLang="zh-CN" i="1"/>
                                <m:t>−1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8431088" cy="2505366"/>
              </a:xfrm>
              <a:prstGeom prst="rect">
                <a:avLst/>
              </a:prstGeom>
              <a:blipFill rotWithShape="1">
                <a:blip r:embed="rId2"/>
                <a:stretch>
                  <a:fillRect l="-1445" t="-3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79512" y="3861048"/>
                <a:ext cx="8050224" cy="2597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dirty="0"/>
                  <a:t>(3) </a:t>
                </a:r>
                <a:r>
                  <a:rPr lang="zh-CN" altLang="zh-CN" dirty="0"/>
                  <a:t>状态函数。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𝑸</m:t>
                        </m:r>
                      </m:e>
                      <m:sup>
                        <m:r>
                          <a:rPr lang="en-US" altLang="zh-CN" i="1"/>
                          <m:t>𝒏</m:t>
                        </m:r>
                        <m:r>
                          <a:rPr lang="en-US" altLang="zh-CN"/>
                          <m:t>+</m:t>
                        </m:r>
                        <m:r>
                          <a:rPr lang="en-US" altLang="zh-CN" i="1"/>
                          <m:t>𝟏</m:t>
                        </m:r>
                      </m:sup>
                    </m:sSup>
                    <m:r>
                      <a:rPr lang="en-US" altLang="zh-CN"/>
                      <m:t>=</m:t>
                    </m:r>
                    <m:r>
                      <a:rPr lang="en-US" altLang="zh-CN" i="1"/>
                      <m:t>𝑯</m:t>
                    </m:r>
                    <m:r>
                      <a:rPr lang="en-US" altLang="zh-CN"/>
                      <m:t>[</m:t>
                    </m:r>
                    <m:r>
                      <a:rPr lang="en-US" altLang="zh-CN" i="1"/>
                      <m:t>𝒁</m:t>
                    </m:r>
                    <m:r>
                      <a:rPr lang="en-US" altLang="zh-CN" i="1"/>
                      <m:t>,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𝑸</m:t>
                        </m:r>
                      </m:e>
                      <m:sup>
                        <m:r>
                          <a:rPr lang="en-US" altLang="zh-CN" i="1"/>
                          <m:t>𝒏</m:t>
                        </m:r>
                      </m:sup>
                    </m:sSup>
                    <m:r>
                      <a:rPr lang="en-US" altLang="zh-CN"/>
                      <m:t>]</m:t>
                    </m:r>
                  </m:oMath>
                </a14:m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/>
                          </m:ctrlPr>
                        </m:sSubSupPr>
                        <m:e>
                          <m:r>
                            <a:rPr lang="en-US" altLang="zh-CN" i="1"/>
                            <m:t>𝑄</m:t>
                          </m:r>
                        </m:e>
                        <m:sub>
                          <m:r>
                            <a:rPr lang="en-US" altLang="zh-CN"/>
                            <m:t>0</m:t>
                          </m:r>
                        </m:sub>
                        <m:sup>
                          <m:r>
                            <a:rPr lang="en-US" altLang="zh-CN" i="1"/>
                            <m:t>𝑛</m:t>
                          </m:r>
                          <m:r>
                            <a:rPr lang="en-US" altLang="zh-CN"/>
                            <m:t>+1</m:t>
                          </m:r>
                        </m:sup>
                      </m:sSubSup>
                      <m:r>
                        <a:rPr lang="en-US" altLang="zh-CN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𝐻</m:t>
                          </m:r>
                        </m:e>
                        <m:sub>
                          <m:r>
                            <a:rPr lang="en-US" altLang="zh-CN"/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𝑍</m:t>
                              </m:r>
                            </m:e>
                            <m:sub>
                              <m:r>
                                <a:rPr lang="en-US" altLang="zh-CN"/>
                                <m:t>0</m:t>
                              </m:r>
                            </m:sub>
                          </m:sSub>
                          <m:r>
                            <a:rPr lang="en-US" altLang="zh-CN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𝑍</m:t>
                              </m:r>
                            </m:e>
                            <m:sub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  <m:r>
                            <a:rPr lang="en-US" altLang="zh-CN"/>
                            <m:t>,⋯,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𝑍</m:t>
                              </m:r>
                            </m:e>
                            <m:sub>
                              <m:r>
                                <a:rPr lang="en-US" altLang="zh-CN" i="1"/>
                                <m:t>𝑛</m:t>
                              </m:r>
                              <m:r>
                                <a:rPr lang="en-US" altLang="zh-CN" i="1"/>
                                <m:t>−</m:t>
                              </m:r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  <m:r>
                            <a:rPr lang="en-US" altLang="zh-CN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/>
                                <m:t>0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/>
                                <m:t>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/>
                            <m:t>,⋯,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𝑚</m:t>
                              </m:r>
                              <m:r>
                                <a:rPr lang="en-US" altLang="zh-CN" i="1"/>
                                <m:t>−</m:t>
                              </m:r>
                              <m:r>
                                <a:rPr lang="en-US" altLang="zh-CN"/>
                                <m:t>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/>
                          </m:ctrlPr>
                        </m:sSubSupPr>
                        <m:e>
                          <m:r>
                            <a:rPr lang="en-US" altLang="zh-CN" i="1"/>
                            <m:t>𝑄</m:t>
                          </m:r>
                        </m:e>
                        <m:sub>
                          <m:r>
                            <a:rPr lang="en-US" altLang="zh-CN"/>
                            <m:t>1</m:t>
                          </m:r>
                        </m:sub>
                        <m:sup>
                          <m:r>
                            <a:rPr lang="en-US" altLang="zh-CN" i="1"/>
                            <m:t>𝑛</m:t>
                          </m:r>
                          <m:r>
                            <a:rPr lang="en-US" altLang="zh-CN"/>
                            <m:t>+1</m:t>
                          </m:r>
                        </m:sup>
                      </m:sSubSup>
                      <m:r>
                        <a:rPr lang="en-US" altLang="zh-CN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𝐻</m:t>
                          </m:r>
                        </m:e>
                        <m:sub>
                          <m:r>
                            <a:rPr lang="en-US" altLang="zh-CN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𝑍</m:t>
                              </m:r>
                            </m:e>
                            <m:sub>
                              <m:r>
                                <a:rPr lang="en-US" altLang="zh-CN"/>
                                <m:t>0</m:t>
                              </m:r>
                            </m:sub>
                          </m:sSub>
                          <m:r>
                            <a:rPr lang="en-US" altLang="zh-CN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𝑍</m:t>
                              </m:r>
                            </m:e>
                            <m:sub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  <m:r>
                            <a:rPr lang="en-US" altLang="zh-CN"/>
                            <m:t>,⋯,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𝑍</m:t>
                              </m:r>
                            </m:e>
                            <m:sub>
                              <m:r>
                                <a:rPr lang="en-US" altLang="zh-CN" i="1"/>
                                <m:t>𝑛</m:t>
                              </m:r>
                              <m:r>
                                <a:rPr lang="en-US" altLang="zh-CN" i="1"/>
                                <m:t>−</m:t>
                              </m:r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  <m:r>
                            <a:rPr lang="en-US" altLang="zh-CN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/>
                                <m:t>0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/>
                                <m:t>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/>
                            <m:t>,⋯,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𝑚</m:t>
                              </m:r>
                              <m:r>
                                <a:rPr lang="en-US" altLang="zh-CN" i="1"/>
                                <m:t>−</m:t>
                              </m:r>
                              <m:r>
                                <a:rPr lang="en-US" altLang="zh-CN"/>
                                <m:t>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……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/>
                          </m:ctrlPr>
                        </m:sSubSupPr>
                        <m:e>
                          <m:r>
                            <a:rPr lang="en-US" altLang="zh-CN" i="1"/>
                            <m:t>𝑄</m:t>
                          </m:r>
                        </m:e>
                        <m:sub>
                          <m:r>
                            <a:rPr lang="en-US" altLang="zh-CN" i="1"/>
                            <m:t>𝑚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a:rPr lang="en-US" altLang="zh-CN"/>
                            <m:t>1</m:t>
                          </m:r>
                        </m:sub>
                        <m:sup>
                          <m:r>
                            <a:rPr lang="en-US" altLang="zh-CN" i="1"/>
                            <m:t>𝑛</m:t>
                          </m:r>
                          <m:r>
                            <a:rPr lang="en-US" altLang="zh-CN"/>
                            <m:t>+1</m:t>
                          </m:r>
                        </m:sup>
                      </m:sSubSup>
                      <m:r>
                        <a:rPr lang="en-US" altLang="zh-CN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𝐻</m:t>
                          </m:r>
                        </m:e>
                        <m:sub>
                          <m:r>
                            <a:rPr lang="en-US" altLang="zh-CN" i="1"/>
                            <m:t>𝑗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a:rPr lang="en-US" altLang="zh-CN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𝑍</m:t>
                              </m:r>
                            </m:e>
                            <m:sub>
                              <m:r>
                                <a:rPr lang="en-US" altLang="zh-CN"/>
                                <m:t>0</m:t>
                              </m:r>
                            </m:sub>
                          </m:sSub>
                          <m:r>
                            <a:rPr lang="en-US" altLang="zh-CN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𝑍</m:t>
                              </m:r>
                            </m:e>
                            <m:sub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  <m:r>
                            <a:rPr lang="en-US" altLang="zh-CN"/>
                            <m:t>,⋯,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𝑍</m:t>
                              </m:r>
                            </m:e>
                            <m:sub>
                              <m:r>
                                <a:rPr lang="en-US" altLang="zh-CN" i="1"/>
                                <m:t>𝑛</m:t>
                              </m:r>
                              <m:r>
                                <a:rPr lang="en-US" altLang="zh-CN" i="1"/>
                                <m:t>−</m:t>
                              </m:r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  <m:r>
                            <a:rPr lang="en-US" altLang="zh-CN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/>
                                <m:t>0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/>
                            <m:t>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/>
                                <m:t>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  <m:r>
                            <a:rPr lang="en-US" altLang="zh-CN"/>
                            <m:t>,⋯,</m:t>
                          </m:r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𝑄</m:t>
                              </m:r>
                            </m:e>
                            <m:sub>
                              <m:r>
                                <a:rPr lang="en-US" altLang="zh-CN" i="1"/>
                                <m:t>𝑚</m:t>
                              </m:r>
                              <m:r>
                                <a:rPr lang="en-US" altLang="zh-CN" i="1"/>
                                <m:t>−</m:t>
                              </m:r>
                              <m:r>
                                <a:rPr lang="en-US" altLang="zh-CN"/>
                                <m:t>1</m:t>
                              </m:r>
                            </m:sub>
                            <m:sup>
                              <m:r>
                                <a:rPr lang="en-US" altLang="zh-CN" i="1"/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861048"/>
                <a:ext cx="8050224" cy="2597249"/>
              </a:xfrm>
              <a:prstGeom prst="rect">
                <a:avLst/>
              </a:prstGeom>
              <a:blipFill rotWithShape="1">
                <a:blip r:embed="rId3"/>
                <a:stretch>
                  <a:fillRect l="-1514" t="-2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A09BE81-8C08-43C8-B4DC-63FC427C1838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80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8499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）左移寄存器</a:t>
            </a: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179388" y="4868863"/>
            <a:ext cx="8137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 sz="2400">
                <a:latin typeface="Arial" charset="0"/>
              </a:rPr>
              <a:t>当每一个</a:t>
            </a:r>
            <a:r>
              <a:rPr lang="en-US" altLang="zh-CN" sz="2400">
                <a:latin typeface="Arial" charset="0"/>
              </a:rPr>
              <a:t>Clk</a:t>
            </a:r>
            <a:r>
              <a:rPr lang="zh-CN" altLang="en-US" sz="2400">
                <a:latin typeface="Arial" charset="0"/>
              </a:rPr>
              <a:t>脉冲上升沿到来：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>
                <a:latin typeface="Arial" charset="0"/>
              </a:rPr>
              <a:t>D</a:t>
            </a:r>
            <a:r>
              <a:rPr lang="en-US" altLang="zh-CN" sz="2400" baseline="-25000">
                <a:latin typeface="Arial" charset="0"/>
              </a:rPr>
              <a:t>i </a:t>
            </a:r>
            <a:r>
              <a:rPr lang="zh-CN" altLang="en-US" sz="2400">
                <a:latin typeface="Arial" charset="0"/>
              </a:rPr>
              <a:t>进入触发器</a:t>
            </a:r>
            <a:r>
              <a:rPr lang="en-US" altLang="zh-CN" sz="2400">
                <a:latin typeface="Arial" charset="0"/>
              </a:rPr>
              <a:t>FF</a:t>
            </a:r>
            <a:r>
              <a:rPr lang="en-US" altLang="zh-CN" sz="2400" baseline="-25000">
                <a:latin typeface="Arial" charset="0"/>
              </a:rPr>
              <a:t>3</a:t>
            </a:r>
            <a:endParaRPr lang="zh-CN" altLang="en-US" sz="2400">
              <a:latin typeface="Arial" charset="0"/>
            </a:endParaRP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>
                <a:latin typeface="Arial" charset="0"/>
              </a:rPr>
              <a:t>原来</a:t>
            </a:r>
            <a:r>
              <a:rPr lang="en-US" altLang="zh-CN" sz="2400">
                <a:latin typeface="Arial" charset="0"/>
              </a:rPr>
              <a:t>Q</a:t>
            </a:r>
            <a:r>
              <a:rPr lang="en-US" altLang="zh-CN" sz="2400" baseline="-25000">
                <a:latin typeface="Arial" charset="0"/>
              </a:rPr>
              <a:t>1</a:t>
            </a:r>
            <a:r>
              <a:rPr lang="zh-CN" altLang="en-US" sz="2400">
                <a:latin typeface="Arial" charset="0"/>
              </a:rPr>
              <a:t>、</a:t>
            </a:r>
            <a:r>
              <a:rPr lang="en-US" altLang="zh-CN" sz="2400">
                <a:latin typeface="Arial" charset="0"/>
              </a:rPr>
              <a:t>Q</a:t>
            </a:r>
            <a:r>
              <a:rPr lang="en-US" altLang="zh-CN" sz="2400" baseline="-25000">
                <a:latin typeface="Arial" charset="0"/>
              </a:rPr>
              <a:t>2</a:t>
            </a:r>
            <a:r>
              <a:rPr lang="zh-CN" altLang="en-US" sz="2400">
                <a:latin typeface="Arial" charset="0"/>
              </a:rPr>
              <a:t>、</a:t>
            </a:r>
            <a:r>
              <a:rPr lang="en-US" altLang="zh-CN" sz="2400">
                <a:latin typeface="Arial" charset="0"/>
              </a:rPr>
              <a:t>Q</a:t>
            </a:r>
            <a:r>
              <a:rPr lang="en-US" altLang="zh-CN" sz="2400" baseline="-25000">
                <a:latin typeface="Arial" charset="0"/>
              </a:rPr>
              <a:t>3</a:t>
            </a:r>
            <a:r>
              <a:rPr lang="zh-CN" altLang="en-US" sz="2400">
                <a:latin typeface="Arial" charset="0"/>
              </a:rPr>
              <a:t>的值分别进入触发器</a:t>
            </a:r>
            <a:r>
              <a:rPr lang="en-US" altLang="zh-CN" sz="2400">
                <a:latin typeface="Arial" charset="0"/>
              </a:rPr>
              <a:t>FF</a:t>
            </a:r>
            <a:r>
              <a:rPr lang="en-US" altLang="zh-CN" sz="2400" baseline="-25000">
                <a:latin typeface="Arial" charset="0"/>
              </a:rPr>
              <a:t>0</a:t>
            </a:r>
            <a:r>
              <a:rPr lang="zh-CN" altLang="en-US" sz="2400">
                <a:latin typeface="Arial" charset="0"/>
              </a:rPr>
              <a:t>、</a:t>
            </a:r>
            <a:r>
              <a:rPr lang="en-US" altLang="zh-CN" sz="2400">
                <a:latin typeface="Arial" charset="0"/>
              </a:rPr>
              <a:t>FF</a:t>
            </a:r>
            <a:r>
              <a:rPr lang="en-US" altLang="zh-CN" sz="2400" baseline="-25000">
                <a:latin typeface="Arial" charset="0"/>
              </a:rPr>
              <a:t>1</a:t>
            </a:r>
            <a:r>
              <a:rPr lang="zh-CN" altLang="en-US" sz="2400">
                <a:latin typeface="Arial" charset="0"/>
              </a:rPr>
              <a:t>、</a:t>
            </a:r>
            <a:r>
              <a:rPr lang="en-US" altLang="zh-CN" sz="2400">
                <a:latin typeface="Arial" charset="0"/>
              </a:rPr>
              <a:t>FF</a:t>
            </a:r>
            <a:r>
              <a:rPr lang="en-US" altLang="zh-CN" sz="2400" baseline="-25000">
                <a:latin typeface="Arial" charset="0"/>
              </a:rPr>
              <a:t>2</a:t>
            </a:r>
            <a:endParaRPr lang="zh-CN" altLang="en-US" sz="2400">
              <a:latin typeface="Arial" charset="0"/>
            </a:endParaRP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>
                <a:latin typeface="Arial" charset="0"/>
              </a:rPr>
              <a:t>相当于移位寄存器中原有的数据依次左移了一位 </a:t>
            </a:r>
          </a:p>
        </p:txBody>
      </p:sp>
      <p:pic>
        <p:nvPicPr>
          <p:cNvPr id="84997" name="Picture 6" descr="Snap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196975"/>
            <a:ext cx="1979612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8" name="Picture 10" descr="Snap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70929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Snap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37"/>
          <a:stretch>
            <a:fillRect/>
          </a:stretch>
        </p:blipFill>
        <p:spPr bwMode="auto">
          <a:xfrm>
            <a:off x="0" y="3706813"/>
            <a:ext cx="874871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2" descr="Snap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37" b="37500"/>
          <a:stretch>
            <a:fillRect/>
          </a:stretch>
        </p:blipFill>
        <p:spPr bwMode="auto">
          <a:xfrm>
            <a:off x="0" y="4149725"/>
            <a:ext cx="83883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1" name="Picture 13" descr="Snap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01"/>
          <a:stretch>
            <a:fillRect/>
          </a:stretch>
        </p:blipFill>
        <p:spPr bwMode="auto">
          <a:xfrm>
            <a:off x="12700" y="4508500"/>
            <a:ext cx="89519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E7681E8F-4787-4FF7-B12C-9A82DA3578EA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81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8601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4813"/>
            <a:ext cx="5616575" cy="630237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3.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带并行输入的移位寄存器</a:t>
            </a:r>
            <a:r>
              <a:rPr lang="zh-CN" altLang="en-US" sz="2400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0" y="1196975"/>
            <a:ext cx="66246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带并行加载的</a:t>
            </a: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位移位寄存器原理图 ：</a:t>
            </a:r>
          </a:p>
        </p:txBody>
      </p:sp>
      <p:pic>
        <p:nvPicPr>
          <p:cNvPr id="86021" name="Picture 15" descr="Snap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95475"/>
            <a:ext cx="8604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16" descr="Snap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0"/>
            <a:ext cx="3059112" cy="1905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33" name="Oval 17"/>
          <p:cNvSpPr>
            <a:spLocks noChangeArrowheads="1"/>
          </p:cNvSpPr>
          <p:nvPr/>
        </p:nvSpPr>
        <p:spPr bwMode="auto">
          <a:xfrm>
            <a:off x="539750" y="2276475"/>
            <a:ext cx="1295400" cy="28813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2484438" y="2420938"/>
            <a:ext cx="3097212" cy="498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选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的数据选择器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3" grpId="0" animBg="1"/>
      <p:bldP spid="13723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C93916C2-0E20-4780-86FD-0EA96D086B4D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82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50825" y="4221163"/>
            <a:ext cx="77771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                     </a:t>
            </a:r>
            <a:r>
              <a:rPr lang="en-US" altLang="zh-CN">
                <a:latin typeface="Arial" charset="0"/>
              </a:rPr>
              <a:t>= 0</a:t>
            </a:r>
            <a:r>
              <a:rPr lang="zh-CN" altLang="en-US">
                <a:latin typeface="Arial" charset="0"/>
              </a:rPr>
              <a:t>：实现移位寄存器功能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                       </a:t>
            </a:r>
            <a:r>
              <a:rPr lang="en-US" altLang="zh-CN">
                <a:latin typeface="Arial" charset="0"/>
              </a:rPr>
              <a:t>= 1</a:t>
            </a:r>
            <a:r>
              <a:rPr lang="zh-CN" altLang="en-US">
                <a:latin typeface="Arial" charset="0"/>
              </a:rPr>
              <a:t>：实现并行加载数据的功能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∴ 该寄存器可实现：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   并行输入、并行输出、串行输入、串行输出</a:t>
            </a:r>
          </a:p>
        </p:txBody>
      </p:sp>
      <p:pic>
        <p:nvPicPr>
          <p:cNvPr id="87044" name="Picture 6" descr="Snap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400"/>
            <a:ext cx="91440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6" name="Object 7"/>
          <p:cNvGraphicFramePr>
            <a:graphicFrameLocks noChangeAspect="1"/>
          </p:cNvGraphicFramePr>
          <p:nvPr/>
        </p:nvGraphicFramePr>
        <p:xfrm>
          <a:off x="827088" y="4173538"/>
          <a:ext cx="15843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公式" r:id="rId4" imgW="609336" imgH="203112" progId="Equation.3">
                  <p:embed/>
                </p:oleObj>
              </mc:Choice>
              <mc:Fallback>
                <p:oleObj name="公式" r:id="rId4" imgW="60933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73538"/>
                        <a:ext cx="15843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9"/>
          <p:cNvGraphicFramePr>
            <a:graphicFrameLocks noChangeAspect="1"/>
          </p:cNvGraphicFramePr>
          <p:nvPr/>
        </p:nvGraphicFramePr>
        <p:xfrm>
          <a:off x="827088" y="4676775"/>
          <a:ext cx="15843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公式" r:id="rId6" imgW="609336" imgH="203112" progId="Equation.3">
                  <p:embed/>
                </p:oleObj>
              </mc:Choice>
              <mc:Fallback>
                <p:oleObj name="公式" r:id="rId6" imgW="60933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76775"/>
                        <a:ext cx="15843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541A43A-872D-42E4-9949-0FEC7C448B3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83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8806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0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4.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寄存器集成电路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0" y="692150"/>
            <a:ext cx="8567738" cy="5832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latin typeface="Arial" charset="0"/>
              </a:rPr>
              <a:t>74</a:t>
            </a:r>
            <a:r>
              <a:rPr lang="zh-CN" altLang="en-US">
                <a:latin typeface="Arial" charset="0"/>
              </a:rPr>
              <a:t>系列的集成寄存器有两大类：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latin typeface="Arial" charset="0"/>
              </a:rPr>
              <a:t>(1) </a:t>
            </a:r>
            <a:r>
              <a:rPr lang="zh-CN" altLang="en-US">
                <a:latin typeface="Arial" charset="0"/>
              </a:rPr>
              <a:t>基本寄存器。常用的型号：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>
                <a:latin typeface="Arial" charset="0"/>
              </a:rPr>
              <a:t>   </a:t>
            </a:r>
            <a:r>
              <a:rPr lang="en-US" altLang="zh-CN" sz="2400">
                <a:latin typeface="Arial" charset="0"/>
              </a:rPr>
              <a:t>74173—</a:t>
            </a:r>
            <a:r>
              <a:rPr lang="zh-CN" altLang="en-US" sz="2400">
                <a:latin typeface="Arial" charset="0"/>
              </a:rPr>
              <a:t>具有三态输出的</a:t>
            </a:r>
            <a:r>
              <a:rPr lang="en-US" altLang="zh-CN" sz="2400">
                <a:latin typeface="Arial" charset="0"/>
              </a:rPr>
              <a:t>4</a:t>
            </a:r>
            <a:r>
              <a:rPr lang="zh-CN" altLang="en-US" sz="2400">
                <a:latin typeface="Arial" charset="0"/>
              </a:rPr>
              <a:t>位</a:t>
            </a:r>
            <a:r>
              <a:rPr lang="en-US" altLang="zh-CN" sz="2400">
                <a:latin typeface="Arial" charset="0"/>
              </a:rPr>
              <a:t>D</a:t>
            </a:r>
            <a:r>
              <a:rPr lang="zh-CN" altLang="en-US" sz="2400">
                <a:latin typeface="Arial" charset="0"/>
              </a:rPr>
              <a:t>寄存器；</a:t>
            </a:r>
            <a:r>
              <a:rPr lang="en-US" altLang="zh-CN" sz="2400">
                <a:latin typeface="Arial" charset="0"/>
              </a:rPr>
              <a:t>74174—6</a:t>
            </a:r>
            <a:r>
              <a:rPr lang="zh-CN" altLang="en-US" sz="2400">
                <a:latin typeface="Arial" charset="0"/>
              </a:rPr>
              <a:t>位</a:t>
            </a:r>
            <a:r>
              <a:rPr lang="en-US" altLang="zh-CN" sz="2400">
                <a:latin typeface="Arial" charset="0"/>
              </a:rPr>
              <a:t>D</a:t>
            </a:r>
            <a:r>
              <a:rPr lang="zh-CN" altLang="en-US" sz="2400">
                <a:latin typeface="Arial" charset="0"/>
              </a:rPr>
              <a:t>触发器；</a:t>
            </a:r>
            <a:r>
              <a:rPr lang="en-US" altLang="zh-CN" sz="2400">
                <a:latin typeface="Arial" charset="0"/>
              </a:rPr>
              <a:t>74175—4</a:t>
            </a:r>
            <a:r>
              <a:rPr lang="zh-CN" altLang="en-US" sz="2400">
                <a:latin typeface="Arial" charset="0"/>
              </a:rPr>
              <a:t>位</a:t>
            </a:r>
            <a:r>
              <a:rPr lang="en-US" altLang="zh-CN" sz="2400">
                <a:latin typeface="Arial" charset="0"/>
              </a:rPr>
              <a:t>D</a:t>
            </a:r>
            <a:r>
              <a:rPr lang="zh-CN" altLang="en-US" sz="2400">
                <a:latin typeface="Arial" charset="0"/>
              </a:rPr>
              <a:t>触发器。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latin typeface="Arial" charset="0"/>
              </a:rPr>
              <a:t>(2) </a:t>
            </a:r>
            <a:r>
              <a:rPr lang="zh-CN" altLang="en-US">
                <a:latin typeface="Arial" charset="0"/>
              </a:rPr>
              <a:t>移位寄存器。常用的型号：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>
                <a:latin typeface="Arial" charset="0"/>
              </a:rPr>
              <a:t>   </a:t>
            </a:r>
            <a:r>
              <a:rPr lang="en-US" altLang="zh-CN" sz="2400">
                <a:latin typeface="Arial" charset="0"/>
              </a:rPr>
              <a:t>74164—8</a:t>
            </a:r>
            <a:r>
              <a:rPr lang="zh-CN" altLang="en-US" sz="2400">
                <a:latin typeface="Arial" charset="0"/>
              </a:rPr>
              <a:t>位移位寄存器</a:t>
            </a:r>
            <a:r>
              <a:rPr lang="en-US" altLang="zh-CN" sz="2400">
                <a:latin typeface="Arial" charset="0"/>
              </a:rPr>
              <a:t>(</a:t>
            </a:r>
            <a:r>
              <a:rPr lang="zh-CN" altLang="en-US" sz="2400">
                <a:latin typeface="Arial" charset="0"/>
              </a:rPr>
              <a:t>串行输入，并行输出</a:t>
            </a:r>
            <a:r>
              <a:rPr lang="en-US" altLang="zh-CN" sz="2400">
                <a:latin typeface="Arial" charset="0"/>
              </a:rPr>
              <a:t>)</a:t>
            </a:r>
            <a:r>
              <a:rPr lang="zh-CN" altLang="en-US" sz="2400">
                <a:latin typeface="Arial" charset="0"/>
              </a:rPr>
              <a:t>；</a:t>
            </a:r>
            <a:r>
              <a:rPr lang="en-US" altLang="zh-CN" sz="2400">
                <a:latin typeface="Arial" charset="0"/>
              </a:rPr>
              <a:t>74165—8</a:t>
            </a:r>
            <a:r>
              <a:rPr lang="zh-CN" altLang="en-US" sz="2400">
                <a:latin typeface="Arial" charset="0"/>
              </a:rPr>
              <a:t>位移位寄存器</a:t>
            </a:r>
            <a:r>
              <a:rPr lang="en-US" altLang="zh-CN" sz="2400">
                <a:latin typeface="Arial" charset="0"/>
              </a:rPr>
              <a:t>(</a:t>
            </a:r>
            <a:r>
              <a:rPr lang="zh-CN" altLang="en-US" sz="2400">
                <a:latin typeface="Arial" charset="0"/>
              </a:rPr>
              <a:t>并行输入，互补串行输出</a:t>
            </a:r>
            <a:r>
              <a:rPr lang="en-US" altLang="zh-CN" sz="2400">
                <a:latin typeface="Arial" charset="0"/>
              </a:rPr>
              <a:t>)</a:t>
            </a:r>
            <a:r>
              <a:rPr lang="zh-CN" altLang="en-US" sz="2400">
                <a:latin typeface="Arial" charset="0"/>
              </a:rPr>
              <a:t>；</a:t>
            </a:r>
            <a:r>
              <a:rPr lang="en-US" altLang="zh-CN" sz="2400">
                <a:latin typeface="Arial" charset="0"/>
              </a:rPr>
              <a:t>74166—8</a:t>
            </a:r>
            <a:r>
              <a:rPr lang="zh-CN" altLang="en-US" sz="2400">
                <a:latin typeface="Arial" charset="0"/>
              </a:rPr>
              <a:t>位移位寄存器</a:t>
            </a:r>
            <a:r>
              <a:rPr lang="en-US" altLang="zh-CN" sz="2400">
                <a:latin typeface="Arial" charset="0"/>
              </a:rPr>
              <a:t>(</a:t>
            </a:r>
            <a:r>
              <a:rPr lang="zh-CN" altLang="en-US" sz="2400">
                <a:latin typeface="Arial" charset="0"/>
              </a:rPr>
              <a:t>串、并行输入，串行输出</a:t>
            </a:r>
            <a:r>
              <a:rPr lang="en-US" altLang="zh-CN" sz="2400">
                <a:latin typeface="Arial" charset="0"/>
              </a:rPr>
              <a:t>)</a:t>
            </a:r>
            <a:r>
              <a:rPr lang="zh-CN" altLang="en-US" sz="2400">
                <a:latin typeface="Arial" charset="0"/>
              </a:rPr>
              <a:t>；</a:t>
            </a:r>
            <a:r>
              <a:rPr lang="en-US" altLang="zh-CN" sz="2400">
                <a:latin typeface="Arial" charset="0"/>
              </a:rPr>
              <a:t>74195—4</a:t>
            </a:r>
            <a:r>
              <a:rPr lang="zh-CN" altLang="en-US" sz="2400">
                <a:latin typeface="Arial" charset="0"/>
              </a:rPr>
              <a:t>位移位寄存器</a:t>
            </a:r>
            <a:r>
              <a:rPr lang="en-US" altLang="zh-CN" sz="2400">
                <a:latin typeface="Arial" charset="0"/>
              </a:rPr>
              <a:t>(</a:t>
            </a:r>
            <a:r>
              <a:rPr lang="zh-CN" altLang="en-US" sz="2400">
                <a:latin typeface="Arial" charset="0"/>
              </a:rPr>
              <a:t>并行存取，</a:t>
            </a:r>
            <a:r>
              <a:rPr lang="en-US" altLang="zh-CN" sz="2400" i="1">
                <a:latin typeface="Arial" charset="0"/>
              </a:rPr>
              <a:t>J</a:t>
            </a:r>
            <a:r>
              <a:rPr lang="zh-CN" altLang="en-US" sz="2400">
                <a:latin typeface="Arial" charset="0"/>
              </a:rPr>
              <a:t>、</a:t>
            </a:r>
            <a:r>
              <a:rPr lang="en-US" altLang="zh-CN" sz="2400" i="1">
                <a:latin typeface="Arial" charset="0"/>
              </a:rPr>
              <a:t>K</a:t>
            </a:r>
            <a:r>
              <a:rPr lang="zh-CN" altLang="en-US" sz="2400">
                <a:latin typeface="Arial" charset="0"/>
              </a:rPr>
              <a:t>输入</a:t>
            </a:r>
            <a:r>
              <a:rPr lang="en-US" altLang="zh-CN" sz="2400">
                <a:latin typeface="Arial" charset="0"/>
              </a:rPr>
              <a:t>)</a:t>
            </a:r>
            <a:r>
              <a:rPr lang="zh-CN" altLang="en-US" sz="2400">
                <a:latin typeface="Arial" charset="0"/>
              </a:rPr>
              <a:t>；</a:t>
            </a:r>
            <a:r>
              <a:rPr lang="en-US" altLang="zh-CN" sz="2400">
                <a:latin typeface="Arial" charset="0"/>
              </a:rPr>
              <a:t>74199—8</a:t>
            </a:r>
            <a:r>
              <a:rPr lang="zh-CN" altLang="en-US" sz="2400">
                <a:latin typeface="Arial" charset="0"/>
              </a:rPr>
              <a:t>位移位寄存器</a:t>
            </a:r>
            <a:r>
              <a:rPr lang="en-US" altLang="zh-CN" sz="2400">
                <a:latin typeface="Arial" charset="0"/>
              </a:rPr>
              <a:t>(</a:t>
            </a:r>
            <a:r>
              <a:rPr lang="zh-CN" altLang="en-US" sz="2400">
                <a:latin typeface="Arial" charset="0"/>
              </a:rPr>
              <a:t>并行存取，</a:t>
            </a:r>
            <a:r>
              <a:rPr lang="en-US" altLang="zh-CN" sz="2400" i="1">
                <a:latin typeface="Arial" charset="0"/>
              </a:rPr>
              <a:t>J</a:t>
            </a:r>
            <a:r>
              <a:rPr lang="zh-CN" altLang="en-US" sz="2400">
                <a:latin typeface="Arial" charset="0"/>
              </a:rPr>
              <a:t>、</a:t>
            </a:r>
            <a:r>
              <a:rPr lang="en-US" altLang="zh-CN" sz="2400" i="1">
                <a:latin typeface="Arial" charset="0"/>
              </a:rPr>
              <a:t>K</a:t>
            </a:r>
            <a:r>
              <a:rPr lang="zh-CN" altLang="en-US" sz="2400">
                <a:latin typeface="Arial" charset="0"/>
              </a:rPr>
              <a:t>输入</a:t>
            </a:r>
            <a:r>
              <a:rPr lang="en-US" altLang="zh-CN" sz="2400">
                <a:latin typeface="Arial" charset="0"/>
              </a:rPr>
              <a:t>)</a:t>
            </a:r>
            <a:r>
              <a:rPr lang="zh-CN" altLang="en-US" sz="2400">
                <a:latin typeface="Arial" charset="0"/>
              </a:rPr>
              <a:t>；</a:t>
            </a:r>
            <a:r>
              <a:rPr lang="en-US" altLang="zh-CN" sz="2400">
                <a:latin typeface="Arial" charset="0"/>
              </a:rPr>
              <a:t>74194—4</a:t>
            </a:r>
            <a:r>
              <a:rPr lang="zh-CN" altLang="en-US" sz="2400">
                <a:latin typeface="Arial" charset="0"/>
              </a:rPr>
              <a:t>位双向移位寄存器  </a:t>
            </a:r>
            <a:r>
              <a:rPr lang="en-US" altLang="zh-CN" sz="2400">
                <a:latin typeface="Arial" charset="0"/>
              </a:rPr>
              <a:t>(</a:t>
            </a:r>
            <a:r>
              <a:rPr lang="zh-CN" altLang="en-US" sz="2400">
                <a:latin typeface="Arial" charset="0"/>
              </a:rPr>
              <a:t>并行存取</a:t>
            </a:r>
            <a:r>
              <a:rPr lang="en-US" altLang="zh-CN" sz="2400">
                <a:latin typeface="Arial" charset="0"/>
              </a:rPr>
              <a:t>)</a:t>
            </a:r>
            <a:r>
              <a:rPr lang="zh-CN" altLang="en-US" sz="2400">
                <a:latin typeface="Arial" charset="0"/>
              </a:rPr>
              <a:t>；</a:t>
            </a:r>
            <a:r>
              <a:rPr lang="en-US" altLang="zh-CN" sz="2400">
                <a:latin typeface="Arial" charset="0"/>
              </a:rPr>
              <a:t>7495—4</a:t>
            </a:r>
            <a:r>
              <a:rPr lang="zh-CN" altLang="en-US" sz="2400">
                <a:latin typeface="Arial" charset="0"/>
              </a:rPr>
              <a:t>位双向移位寄存器</a:t>
            </a:r>
            <a:r>
              <a:rPr lang="en-US" altLang="zh-CN" sz="2400">
                <a:latin typeface="Arial" charset="0"/>
              </a:rPr>
              <a:t>(</a:t>
            </a:r>
            <a:r>
              <a:rPr lang="zh-CN" altLang="en-US" sz="2400">
                <a:latin typeface="Arial" charset="0"/>
              </a:rPr>
              <a:t>并行存取</a:t>
            </a:r>
            <a:r>
              <a:rPr lang="en-US" altLang="zh-CN" sz="2400">
                <a:latin typeface="Arial" charset="0"/>
              </a:rPr>
              <a:t>)</a:t>
            </a:r>
            <a:r>
              <a:rPr lang="zh-CN" altLang="en-US" sz="2400">
                <a:latin typeface="Arial" charset="0"/>
              </a:rPr>
              <a:t>；</a:t>
            </a:r>
            <a:r>
              <a:rPr lang="en-US" altLang="zh-CN" sz="2400">
                <a:latin typeface="Arial" charset="0"/>
              </a:rPr>
              <a:t>74198—4</a:t>
            </a:r>
            <a:r>
              <a:rPr lang="zh-CN" altLang="en-US" sz="2400">
                <a:latin typeface="Arial" charset="0"/>
              </a:rPr>
              <a:t>位双向移位寄存器</a:t>
            </a:r>
            <a:r>
              <a:rPr lang="en-US" altLang="zh-CN" sz="2400">
                <a:latin typeface="Arial" charset="0"/>
              </a:rPr>
              <a:t>(</a:t>
            </a:r>
            <a:r>
              <a:rPr lang="zh-CN" altLang="en-US" sz="2400">
                <a:latin typeface="Arial" charset="0"/>
              </a:rPr>
              <a:t>并行存取</a:t>
            </a:r>
            <a:r>
              <a:rPr lang="en-US" altLang="zh-CN" sz="2400">
                <a:latin typeface="Arial" charset="0"/>
              </a:rPr>
              <a:t>)</a:t>
            </a:r>
            <a:r>
              <a:rPr lang="zh-CN" altLang="en-US" sz="2400">
                <a:latin typeface="Arial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4E1E96DB-8F41-4DA2-ABDF-3458B8118CF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84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8909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双向移位寄存器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74HC194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的引脚图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323850" y="1412875"/>
            <a:ext cx="45370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>
                <a:latin typeface="Arial" charset="0"/>
              </a:rPr>
              <a:t>CP</a:t>
            </a:r>
            <a:r>
              <a:rPr lang="zh-CN" altLang="en-US">
                <a:latin typeface="Arial" charset="0"/>
              </a:rPr>
              <a:t>：时钟脉冲输入端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        ：异步清零端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 i="1">
                <a:latin typeface="Arial" charset="0"/>
              </a:rPr>
              <a:t>S</a:t>
            </a:r>
            <a:r>
              <a:rPr lang="en-US" altLang="zh-CN" baseline="-25000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 i="1">
                <a:latin typeface="Arial" charset="0"/>
              </a:rPr>
              <a:t>S</a:t>
            </a:r>
            <a:r>
              <a:rPr lang="en-US" altLang="zh-CN" baseline="-25000">
                <a:latin typeface="Arial" charset="0"/>
              </a:rPr>
              <a:t>0</a:t>
            </a:r>
            <a:r>
              <a:rPr lang="zh-CN" altLang="en-US">
                <a:latin typeface="Arial" charset="0"/>
              </a:rPr>
              <a:t>：工作状态控制端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 i="1">
                <a:latin typeface="Arial" charset="0"/>
              </a:rPr>
              <a:t>D</a:t>
            </a:r>
            <a:r>
              <a:rPr lang="en-US" altLang="zh-CN" baseline="-25000">
                <a:latin typeface="Arial" charset="0"/>
              </a:rPr>
              <a:t>SR</a:t>
            </a:r>
            <a:r>
              <a:rPr lang="zh-CN" altLang="en-US">
                <a:latin typeface="Arial" charset="0"/>
              </a:rPr>
              <a:t>：右移串行信号输入端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 i="1">
                <a:latin typeface="Arial" charset="0"/>
              </a:rPr>
              <a:t>D</a:t>
            </a:r>
            <a:r>
              <a:rPr lang="en-US" altLang="zh-CN" baseline="-25000">
                <a:latin typeface="Arial" charset="0"/>
              </a:rPr>
              <a:t>SL</a:t>
            </a:r>
            <a:r>
              <a:rPr lang="zh-CN" altLang="en-US">
                <a:latin typeface="Arial" charset="0"/>
              </a:rPr>
              <a:t>：左移串行信号输入端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 i="1">
                <a:latin typeface="Arial" charset="0"/>
              </a:rPr>
              <a:t>D</a:t>
            </a:r>
            <a:r>
              <a:rPr lang="en-US" altLang="zh-CN" baseline="-25000">
                <a:latin typeface="Arial" charset="0"/>
              </a:rPr>
              <a:t>0</a:t>
            </a:r>
            <a:r>
              <a:rPr lang="zh-CN" altLang="en-US">
                <a:latin typeface="Arial" charset="0"/>
              </a:rPr>
              <a:t>～</a:t>
            </a:r>
            <a:r>
              <a:rPr lang="en-US" altLang="zh-CN" i="1">
                <a:latin typeface="Arial" charset="0"/>
              </a:rPr>
              <a:t>D</a:t>
            </a:r>
            <a:r>
              <a:rPr lang="en-US" altLang="zh-CN" baseline="-25000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：并行信号输入端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 i="1">
                <a:latin typeface="Arial" charset="0"/>
              </a:rPr>
              <a:t>Q</a:t>
            </a:r>
            <a:r>
              <a:rPr lang="en-US" altLang="zh-CN" baseline="-25000">
                <a:latin typeface="Arial" charset="0"/>
              </a:rPr>
              <a:t>0</a:t>
            </a:r>
            <a:r>
              <a:rPr lang="zh-CN" altLang="en-US">
                <a:latin typeface="Arial" charset="0"/>
              </a:rPr>
              <a:t>～</a:t>
            </a:r>
            <a:r>
              <a:rPr lang="en-US" altLang="zh-CN" i="1">
                <a:latin typeface="Arial" charset="0"/>
              </a:rPr>
              <a:t>Q</a:t>
            </a:r>
            <a:r>
              <a:rPr lang="en-US" altLang="zh-CN" baseline="-25000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：寄存器输出端 </a:t>
            </a:r>
          </a:p>
        </p:txBody>
      </p:sp>
      <p:sp>
        <p:nvSpPr>
          <p:cNvPr id="89093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395288" y="2133600"/>
          <a:ext cx="6842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1" name="公式" r:id="rId3" imgW="266469" imgH="190335" progId="Equation.3">
                  <p:embed/>
                </p:oleObj>
              </mc:Choice>
              <mc:Fallback>
                <p:oleObj name="公式" r:id="rId3" imgW="266469" imgH="1903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33600"/>
                        <a:ext cx="6842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095" name="Picture 8" descr="Snap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412875"/>
            <a:ext cx="387985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E67A7110-3059-40E4-A62E-DF812C36A8C7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85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9011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7467600" cy="630237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双向移位寄存器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74HC194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功能表</a:t>
            </a:r>
            <a:r>
              <a:rPr lang="zh-CN" altLang="en-US" sz="3200" smtClean="0">
                <a:solidFill>
                  <a:srgbClr val="CC3300"/>
                </a:solidFill>
              </a:rPr>
              <a:t> </a:t>
            </a:r>
          </a:p>
        </p:txBody>
      </p:sp>
      <p:pic>
        <p:nvPicPr>
          <p:cNvPr id="90116" name="Picture 938" descr="Snap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5975"/>
            <a:ext cx="91440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939" descr="Snap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084763"/>
            <a:ext cx="720090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8" name="Text Box 940"/>
          <p:cNvSpPr txBox="1">
            <a:spLocks noChangeArrowheads="1"/>
          </p:cNvSpPr>
          <p:nvPr/>
        </p:nvSpPr>
        <p:spPr bwMode="auto">
          <a:xfrm>
            <a:off x="7956550" y="2492375"/>
            <a:ext cx="9715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080808"/>
                </a:solidFill>
              </a:rPr>
              <a:t>保持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5224141-9520-4C4C-8D75-2EFEA92FFBC7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86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9113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3.4.2 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计数器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250825" y="1196975"/>
            <a:ext cx="889317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 sz="2400">
                <a:latin typeface="Arial" charset="0"/>
              </a:rPr>
              <a:t>计数器主要用于对时钟脉冲计数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 sz="2400">
                <a:latin typeface="Arial" charset="0"/>
              </a:rPr>
              <a:t>通常情况计数器没有另外的输入信号，输出仅仅由现态决定，因此是一种</a:t>
            </a:r>
            <a:r>
              <a:rPr lang="en-US" altLang="zh-CN" sz="2400">
                <a:latin typeface="Arial" charset="0"/>
              </a:rPr>
              <a:t>Moore</a:t>
            </a:r>
            <a:r>
              <a:rPr lang="zh-CN" altLang="en-US" sz="2400">
                <a:latin typeface="Arial" charset="0"/>
              </a:rPr>
              <a:t>型的时序电路。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 sz="2400">
                <a:latin typeface="Arial" charset="0"/>
              </a:rPr>
              <a:t>计数器的分类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 sz="2400">
                <a:latin typeface="Arial" charset="0"/>
              </a:rPr>
              <a:t>按触发器是否同时翻转 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>
                <a:latin typeface="Arial" charset="0"/>
              </a:rPr>
              <a:t>    ① 同步计数器      ② 异步计数器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 sz="2400">
                <a:latin typeface="Arial" charset="0"/>
              </a:rPr>
              <a:t>按计数过程中计数值的数字增减 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>
                <a:latin typeface="Arial" charset="0"/>
              </a:rPr>
              <a:t>    ① 加法计数器      ② 减法计数器      ③ 可逆计数器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zh-CN" altLang="en-US" sz="2400">
                <a:latin typeface="Arial" charset="0"/>
              </a:rPr>
              <a:t>按数的进制  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35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>
                <a:latin typeface="Arial" charset="0"/>
              </a:rPr>
              <a:t>    ① 二进制计数器       ② 十进制计数器      ③ </a:t>
            </a:r>
            <a:r>
              <a:rPr lang="en-US" altLang="zh-CN" sz="2400">
                <a:latin typeface="Arial" charset="0"/>
              </a:rPr>
              <a:t>N</a:t>
            </a:r>
            <a:r>
              <a:rPr lang="zh-CN" altLang="en-US" sz="2400">
                <a:latin typeface="Arial" charset="0"/>
              </a:rPr>
              <a:t>进制计数器</a:t>
            </a:r>
            <a:endParaRPr lang="zh-CN" altLang="en-US" sz="2400" b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8B0831A2-A315-4AE1-BCAA-49D654C5D33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87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9216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．二进制同步计数器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250825" y="1268413"/>
            <a:ext cx="889317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solidFill>
                  <a:srgbClr val="CC3300"/>
                </a:solidFill>
                <a:latin typeface="Arial" charset="0"/>
              </a:rPr>
              <a:t>二进制计数器</a:t>
            </a:r>
            <a:r>
              <a:rPr lang="zh-CN" altLang="en-US">
                <a:latin typeface="Arial" charset="0"/>
              </a:rPr>
              <a:t>：按二进制数的规律进行计数的计数器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计数器主要由触发器构成，触发器的个数决定了计数位数，从而决定了计数器的计数容量：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个触发器构成的计数器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>
                <a:latin typeface="Arial" charset="0"/>
              </a:rPr>
              <a:t>   计数值为 </a:t>
            </a:r>
            <a:r>
              <a:rPr lang="en-US" altLang="zh-CN">
                <a:latin typeface="Arial" charset="0"/>
              </a:rPr>
              <a:t>00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01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10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11</a:t>
            </a:r>
            <a:r>
              <a:rPr lang="zh-CN" altLang="en-US">
                <a:latin typeface="Arial" charset="0"/>
              </a:rPr>
              <a:t>，计数容量为 </a:t>
            </a:r>
            <a:r>
              <a:rPr lang="en-US" altLang="zh-CN">
                <a:latin typeface="Arial" charset="0"/>
              </a:rPr>
              <a:t>4</a:t>
            </a:r>
            <a:endParaRPr lang="zh-CN" altLang="en-US">
              <a:latin typeface="Arial" charset="0"/>
            </a:endParaRP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个触发器构成的计数器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>
                <a:latin typeface="Arial" charset="0"/>
              </a:rPr>
              <a:t>   计数值为 </a:t>
            </a:r>
            <a:r>
              <a:rPr lang="en-US" altLang="zh-CN">
                <a:latin typeface="Arial" charset="0"/>
              </a:rPr>
              <a:t>000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001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……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111</a:t>
            </a:r>
            <a:r>
              <a:rPr lang="zh-CN" altLang="en-US">
                <a:latin typeface="Arial" charset="0"/>
              </a:rPr>
              <a:t>，计数容量为 </a:t>
            </a:r>
            <a:r>
              <a:rPr lang="en-US" altLang="zh-CN">
                <a:latin typeface="Arial" charset="0"/>
              </a:rPr>
              <a:t>8</a:t>
            </a:r>
            <a:endParaRPr lang="zh-CN" altLang="en-US">
              <a:latin typeface="Arial" charset="0"/>
            </a:endParaRP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zh-CN">
                <a:latin typeface="Arial" charset="0"/>
              </a:rPr>
              <a:t>n </a:t>
            </a:r>
            <a:r>
              <a:rPr lang="zh-CN" altLang="en-US">
                <a:latin typeface="Arial" charset="0"/>
              </a:rPr>
              <a:t>个触发器构成的计数器，计数容量为 </a:t>
            </a:r>
            <a:r>
              <a:rPr lang="en-US" altLang="zh-CN">
                <a:latin typeface="Arial" charset="0"/>
              </a:rPr>
              <a:t>2</a:t>
            </a:r>
            <a:r>
              <a:rPr lang="en-US" altLang="zh-CN" baseline="30000">
                <a:latin typeface="Arial" charset="0"/>
              </a:rPr>
              <a:t>n</a:t>
            </a:r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313EEEFB-028B-456C-92CA-EEEAB245FD18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88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14020" name="Rectangle 3"/>
          <p:cNvSpPr>
            <a:spLocks noChangeArrowheads="1"/>
          </p:cNvSpPr>
          <p:nvPr/>
        </p:nvSpPr>
        <p:spPr bwMode="auto">
          <a:xfrm>
            <a:off x="250825" y="1268413"/>
            <a:ext cx="8281988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例如：</a:t>
            </a:r>
            <a:r>
              <a:rPr lang="en-US" altLang="zh-CN">
                <a:latin typeface="Arial" charset="0"/>
              </a:rPr>
              <a:t>3 </a:t>
            </a:r>
            <a:r>
              <a:rPr lang="zh-CN" altLang="en-US">
                <a:latin typeface="Arial" charset="0"/>
              </a:rPr>
              <a:t>位二进制计数器 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zh-CN" altLang="en-US">
                <a:latin typeface="Arial" charset="0"/>
              </a:rPr>
              <a:t>           每来一个计数脉冲，计数值变化一次：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若为加法计数器，计数规律是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>
                <a:latin typeface="Arial" charset="0"/>
              </a:rPr>
              <a:t>   000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001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010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011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100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101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110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111</a:t>
            </a: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若为减法计数器，计数规律是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60000"/>
              </a:spcBef>
            </a:pPr>
            <a:r>
              <a:rPr lang="en-US" altLang="zh-CN">
                <a:latin typeface="Arial" charset="0"/>
              </a:rPr>
              <a:t>   111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110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101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100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011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010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001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000</a:t>
            </a:r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4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4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4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4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CCFA434-9906-43A5-AE21-30CED01F1DBF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89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9421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）二进制同步加法计数器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468313" y="1247775"/>
            <a:ext cx="6911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①</a:t>
            </a:r>
            <a:r>
              <a:rPr lang="en-US" altLang="zh-CN">
                <a:latin typeface="Arial" charset="0"/>
              </a:rPr>
              <a:t> 3 </a:t>
            </a:r>
            <a:r>
              <a:rPr lang="zh-CN" altLang="en-US">
                <a:latin typeface="Arial" charset="0"/>
              </a:rPr>
              <a:t>位二进制同步加法计数器的状态图：</a:t>
            </a:r>
          </a:p>
        </p:txBody>
      </p:sp>
      <p:sp>
        <p:nvSpPr>
          <p:cNvPr id="144391" name="Oval 7"/>
          <p:cNvSpPr>
            <a:spLocks noChangeArrowheads="1"/>
          </p:cNvSpPr>
          <p:nvPr/>
        </p:nvSpPr>
        <p:spPr bwMode="auto">
          <a:xfrm>
            <a:off x="1042988" y="2997200"/>
            <a:ext cx="1081087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000</a:t>
            </a:r>
          </a:p>
        </p:txBody>
      </p:sp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2843213" y="2997200"/>
            <a:ext cx="1081087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001</a:t>
            </a:r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4716463" y="2997200"/>
            <a:ext cx="1081087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010</a:t>
            </a:r>
          </a:p>
        </p:txBody>
      </p:sp>
      <p:sp>
        <p:nvSpPr>
          <p:cNvPr id="144394" name="Oval 10"/>
          <p:cNvSpPr>
            <a:spLocks noChangeArrowheads="1"/>
          </p:cNvSpPr>
          <p:nvPr/>
        </p:nvSpPr>
        <p:spPr bwMode="auto">
          <a:xfrm>
            <a:off x="6516688" y="2997200"/>
            <a:ext cx="1081087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011</a:t>
            </a:r>
          </a:p>
        </p:txBody>
      </p:sp>
      <p:sp>
        <p:nvSpPr>
          <p:cNvPr id="144395" name="Oval 11"/>
          <p:cNvSpPr>
            <a:spLocks noChangeArrowheads="1"/>
          </p:cNvSpPr>
          <p:nvPr/>
        </p:nvSpPr>
        <p:spPr bwMode="auto">
          <a:xfrm>
            <a:off x="6588125" y="4437063"/>
            <a:ext cx="1081088" cy="576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100</a:t>
            </a:r>
          </a:p>
        </p:txBody>
      </p:sp>
      <p:sp>
        <p:nvSpPr>
          <p:cNvPr id="144396" name="Oval 12"/>
          <p:cNvSpPr>
            <a:spLocks noChangeArrowheads="1"/>
          </p:cNvSpPr>
          <p:nvPr/>
        </p:nvSpPr>
        <p:spPr bwMode="auto">
          <a:xfrm>
            <a:off x="4787900" y="4508500"/>
            <a:ext cx="1081088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101</a:t>
            </a:r>
          </a:p>
        </p:txBody>
      </p:sp>
      <p:sp>
        <p:nvSpPr>
          <p:cNvPr id="144397" name="Oval 13"/>
          <p:cNvSpPr>
            <a:spLocks noChangeArrowheads="1"/>
          </p:cNvSpPr>
          <p:nvPr/>
        </p:nvSpPr>
        <p:spPr bwMode="auto">
          <a:xfrm>
            <a:off x="2843213" y="4508500"/>
            <a:ext cx="1081087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110</a:t>
            </a:r>
          </a:p>
        </p:txBody>
      </p:sp>
      <p:sp>
        <p:nvSpPr>
          <p:cNvPr id="144398" name="Oval 14"/>
          <p:cNvSpPr>
            <a:spLocks noChangeArrowheads="1"/>
          </p:cNvSpPr>
          <p:nvPr/>
        </p:nvSpPr>
        <p:spPr bwMode="auto">
          <a:xfrm>
            <a:off x="1042988" y="4437063"/>
            <a:ext cx="1081087" cy="576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111</a:t>
            </a:r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7235825" y="1700213"/>
            <a:ext cx="15128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/C</a:t>
            </a:r>
          </a:p>
        </p:txBody>
      </p:sp>
      <p:sp>
        <p:nvSpPr>
          <p:cNvPr id="144400" name="Line 16"/>
          <p:cNvSpPr>
            <a:spLocks noChangeShapeType="1"/>
          </p:cNvSpPr>
          <p:nvPr/>
        </p:nvSpPr>
        <p:spPr bwMode="auto">
          <a:xfrm>
            <a:off x="2124075" y="3284538"/>
            <a:ext cx="7191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2195513" y="2708275"/>
            <a:ext cx="5032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144402" name="Line 18"/>
          <p:cNvSpPr>
            <a:spLocks noChangeShapeType="1"/>
          </p:cNvSpPr>
          <p:nvPr/>
        </p:nvSpPr>
        <p:spPr bwMode="auto">
          <a:xfrm>
            <a:off x="3995738" y="3284538"/>
            <a:ext cx="7191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3" name="Rectangle 19"/>
          <p:cNvSpPr>
            <a:spLocks noChangeArrowheads="1"/>
          </p:cNvSpPr>
          <p:nvPr/>
        </p:nvSpPr>
        <p:spPr bwMode="auto">
          <a:xfrm>
            <a:off x="4067175" y="2708275"/>
            <a:ext cx="5032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144404" name="Line 20"/>
          <p:cNvSpPr>
            <a:spLocks noChangeShapeType="1"/>
          </p:cNvSpPr>
          <p:nvPr/>
        </p:nvSpPr>
        <p:spPr bwMode="auto">
          <a:xfrm>
            <a:off x="5795963" y="3284538"/>
            <a:ext cx="7191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5867400" y="2708275"/>
            <a:ext cx="5032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7092950" y="3573463"/>
            <a:ext cx="0" cy="863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7" name="Rectangle 23"/>
          <p:cNvSpPr>
            <a:spLocks noChangeArrowheads="1"/>
          </p:cNvSpPr>
          <p:nvPr/>
        </p:nvSpPr>
        <p:spPr bwMode="auto">
          <a:xfrm>
            <a:off x="7235825" y="3789363"/>
            <a:ext cx="50323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5867400" y="4724400"/>
            <a:ext cx="7191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9" name="Rectangle 25"/>
          <p:cNvSpPr>
            <a:spLocks noChangeArrowheads="1"/>
          </p:cNvSpPr>
          <p:nvPr/>
        </p:nvSpPr>
        <p:spPr bwMode="auto">
          <a:xfrm>
            <a:off x="6011863" y="4797425"/>
            <a:ext cx="5032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>
            <a:off x="3995738" y="4795838"/>
            <a:ext cx="7191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1" name="Rectangle 27"/>
          <p:cNvSpPr>
            <a:spLocks noChangeArrowheads="1"/>
          </p:cNvSpPr>
          <p:nvPr/>
        </p:nvSpPr>
        <p:spPr bwMode="auto">
          <a:xfrm>
            <a:off x="4140200" y="4868863"/>
            <a:ext cx="50323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>
            <a:off x="2124075" y="4795838"/>
            <a:ext cx="7191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3" name="Rectangle 29"/>
          <p:cNvSpPr>
            <a:spLocks noChangeArrowheads="1"/>
          </p:cNvSpPr>
          <p:nvPr/>
        </p:nvSpPr>
        <p:spPr bwMode="auto">
          <a:xfrm>
            <a:off x="2268538" y="4868863"/>
            <a:ext cx="5032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144414" name="Line 30"/>
          <p:cNvSpPr>
            <a:spLocks noChangeShapeType="1"/>
          </p:cNvSpPr>
          <p:nvPr/>
        </p:nvSpPr>
        <p:spPr bwMode="auto">
          <a:xfrm>
            <a:off x="1547813" y="3573463"/>
            <a:ext cx="0" cy="792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5" name="Rectangle 31"/>
          <p:cNvSpPr>
            <a:spLocks noChangeArrowheads="1"/>
          </p:cNvSpPr>
          <p:nvPr/>
        </p:nvSpPr>
        <p:spPr bwMode="auto">
          <a:xfrm>
            <a:off x="684213" y="3789363"/>
            <a:ext cx="5032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500"/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500"/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500"/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500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500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500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500"/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500"/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500"/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500"/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500"/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500"/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500"/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500"/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500"/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500"/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500"/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500"/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9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500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500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500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500"/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500"/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500"/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9250"/>
                            </p:stCondLst>
                            <p:childTnLst>
                              <p:par>
                                <p:cTn id="11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500"/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500"/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500"/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animBg="1"/>
      <p:bldP spid="144392" grpId="0" animBg="1"/>
      <p:bldP spid="144393" grpId="0" animBg="1"/>
      <p:bldP spid="144394" grpId="0" animBg="1"/>
      <p:bldP spid="144395" grpId="0" animBg="1"/>
      <p:bldP spid="144396" grpId="0" animBg="1"/>
      <p:bldP spid="144397" grpId="0" animBg="1"/>
      <p:bldP spid="144398" grpId="0" animBg="1"/>
      <p:bldP spid="144399" grpId="0"/>
      <p:bldP spid="144400" grpId="0" animBg="1"/>
      <p:bldP spid="144401" grpId="0"/>
      <p:bldP spid="144402" grpId="0" animBg="1"/>
      <p:bldP spid="144403" grpId="0"/>
      <p:bldP spid="144404" grpId="0" animBg="1"/>
      <p:bldP spid="144405" grpId="0"/>
      <p:bldP spid="144406" grpId="0" animBg="1"/>
      <p:bldP spid="144407" grpId="0"/>
      <p:bldP spid="144408" grpId="0" animBg="1"/>
      <p:bldP spid="144409" grpId="0"/>
      <p:bldP spid="144410" grpId="0" animBg="1"/>
      <p:bldP spid="144411" grpId="0"/>
      <p:bldP spid="144412" grpId="0" animBg="1"/>
      <p:bldP spid="144413" grpId="0"/>
      <p:bldP spid="144414" grpId="0" animBg="1"/>
      <p:bldP spid="1444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21770EEA-4A9A-4A50-A567-5F54ABF1E007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126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3.1.2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时序电路逻辑功能的表示方法</a:t>
            </a:r>
            <a:r>
              <a:rPr lang="zh-CN" altLang="en-US" smtClean="0">
                <a:solidFill>
                  <a:srgbClr val="CC3300"/>
                </a:solidFill>
              </a:rPr>
              <a:t>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96975"/>
            <a:ext cx="8431213" cy="15843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．状态表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   描述时序电路中</a:t>
            </a:r>
            <a:r>
              <a:rPr lang="zh-CN" altLang="en-US" dirty="0" smtClean="0">
                <a:solidFill>
                  <a:srgbClr val="CC3300"/>
                </a:solidFill>
              </a:rPr>
              <a:t>存储状态</a:t>
            </a:r>
            <a:r>
              <a:rPr lang="zh-CN" altLang="en-US" dirty="0" smtClean="0"/>
              <a:t>转换过程及其与输入、输出信号之间关系的表格。 </a:t>
            </a:r>
          </a:p>
        </p:txBody>
      </p:sp>
      <p:pic>
        <p:nvPicPr>
          <p:cNvPr id="1128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" y="2708920"/>
            <a:ext cx="8979285" cy="355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E6821022-4112-42D8-B0AE-1CE4EE6A1D2E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90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179388" y="1341438"/>
            <a:ext cx="39243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由状态转换图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列出状态转换表： </a:t>
            </a:r>
          </a:p>
        </p:txBody>
      </p:sp>
      <p:pic>
        <p:nvPicPr>
          <p:cNvPr id="95236" name="Picture 5" descr="Snap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76338"/>
            <a:ext cx="5616575" cy="1296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47" name="Picture 7" descr="Snap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92375"/>
            <a:ext cx="8280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1BB0FE40-48E1-47DC-8750-9F86B0098264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91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pic>
        <p:nvPicPr>
          <p:cNvPr id="96259" name="Picture 8" descr="Snap3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08275"/>
            <a:ext cx="84963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7" name="Picture 9" descr="Snap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797425"/>
            <a:ext cx="3168650" cy="18303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8" name="Picture 10" descr="Snap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97425"/>
            <a:ext cx="3024188" cy="1838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9" name="Picture 11" descr="Snap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797425"/>
            <a:ext cx="2520950" cy="18319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3" name="Picture 14" descr="Snap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19"/>
          <a:stretch>
            <a:fillRect/>
          </a:stretch>
        </p:blipFill>
        <p:spPr bwMode="auto">
          <a:xfrm>
            <a:off x="0" y="0"/>
            <a:ext cx="914400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C1C854B7-6F2A-4887-BDDB-57622CCD956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92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23850" y="1484313"/>
            <a:ext cx="8820150" cy="2349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latin typeface="Arial" charset="0"/>
              </a:rPr>
              <a:t>  ③ 分析是否能自启动</a:t>
            </a:r>
          </a:p>
          <a:p>
            <a:pPr marL="342900" indent="-342900"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latin typeface="Arial" charset="0"/>
              </a:rPr>
              <a:t>      ∵ </a:t>
            </a:r>
            <a:r>
              <a:rPr lang="en-US" altLang="zh-CN">
                <a:latin typeface="Arial" charset="0"/>
              </a:rPr>
              <a:t>3 </a:t>
            </a:r>
            <a:r>
              <a:rPr lang="zh-CN" altLang="en-US">
                <a:latin typeface="Arial" charset="0"/>
              </a:rPr>
              <a:t>个触发器的 </a:t>
            </a:r>
            <a:r>
              <a:rPr lang="en-US" altLang="zh-CN">
                <a:latin typeface="Arial" charset="0"/>
              </a:rPr>
              <a:t>8 </a:t>
            </a:r>
            <a:r>
              <a:rPr lang="zh-CN" altLang="en-US">
                <a:latin typeface="Arial" charset="0"/>
              </a:rPr>
              <a:t>个状态均为有效状态，</a:t>
            </a:r>
          </a:p>
          <a:p>
            <a:pPr marL="342900" indent="-342900"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latin typeface="Arial" charset="0"/>
              </a:rPr>
              <a:t>           不存在无效状态</a:t>
            </a:r>
          </a:p>
          <a:p>
            <a:pPr marL="342900" indent="-342900"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latin typeface="Arial" charset="0"/>
              </a:rPr>
              <a:t>      ∴ 无需验证是否能自启动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E435B34B-C12A-4D46-8F55-A1AEBA170BCF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93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0" y="1341438"/>
            <a:ext cx="2411413" cy="2592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④ 逻辑图：</a:t>
            </a: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⑤ 时序图：</a:t>
            </a:r>
          </a:p>
        </p:txBody>
      </p:sp>
      <p:sp>
        <p:nvSpPr>
          <p:cNvPr id="98308" name="Rectangle 2" descr="Large confetti"/>
          <p:cNvSpPr>
            <a:spLocks noChangeArrowheads="1"/>
          </p:cNvSpPr>
          <p:nvPr/>
        </p:nvSpPr>
        <p:spPr bwMode="auto">
          <a:xfrm>
            <a:off x="0" y="404813"/>
            <a:ext cx="9144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使用</a:t>
            </a:r>
            <a:r>
              <a:rPr lang="en-US" altLang="zh-CN" sz="3200">
                <a:solidFill>
                  <a:srgbClr val="CC3300"/>
                </a:solidFill>
                <a:latin typeface="Arial" charset="0"/>
              </a:rPr>
              <a:t>JK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型触发器构成 </a:t>
            </a: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3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位二进制同步加法计数器</a:t>
            </a:r>
          </a:p>
        </p:txBody>
      </p:sp>
      <p:pic>
        <p:nvPicPr>
          <p:cNvPr id="216071" name="Picture 7" descr="Snap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268413"/>
            <a:ext cx="7094538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72" name="Picture 8" descr="Snap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933825"/>
            <a:ext cx="86423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F19746A3-FC50-496D-9EA5-167B2D33D21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94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0" y="1341438"/>
            <a:ext cx="5940425" cy="2592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④ 逻辑图：</a:t>
            </a: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⑤ 时序图（时钟上升沿触发）</a:t>
            </a:r>
            <a:r>
              <a:rPr lang="en-US" altLang="zh-CN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：</a:t>
            </a:r>
          </a:p>
        </p:txBody>
      </p:sp>
      <p:sp>
        <p:nvSpPr>
          <p:cNvPr id="99332" name="Rectangle 2" descr="Large confetti"/>
          <p:cNvSpPr>
            <a:spLocks noChangeArrowheads="1"/>
          </p:cNvSpPr>
          <p:nvPr/>
        </p:nvSpPr>
        <p:spPr bwMode="auto">
          <a:xfrm>
            <a:off x="0" y="404813"/>
            <a:ext cx="9144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使用</a:t>
            </a:r>
            <a:r>
              <a:rPr lang="en-US" altLang="zh-CN" sz="3200">
                <a:solidFill>
                  <a:srgbClr val="CC3300"/>
                </a:solidFill>
                <a:latin typeface="Arial" charset="0"/>
              </a:rPr>
              <a:t>D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型触发器构成 </a:t>
            </a: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3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位二进制同步加法计数器</a:t>
            </a:r>
          </a:p>
        </p:txBody>
      </p:sp>
      <p:pic>
        <p:nvPicPr>
          <p:cNvPr id="217095" name="Picture 7" descr="Snap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96975"/>
            <a:ext cx="72009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096" name="Picture 8" descr="Snap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863282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751390C7-E17D-4B06-87E1-9C1BD0885D00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95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0035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）二进制同步减法计数器</a:t>
            </a:r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468313" y="1247775"/>
            <a:ext cx="6911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①</a:t>
            </a:r>
            <a:r>
              <a:rPr lang="en-US" altLang="zh-CN">
                <a:latin typeface="Arial" charset="0"/>
              </a:rPr>
              <a:t> 3 </a:t>
            </a:r>
            <a:r>
              <a:rPr lang="zh-CN" altLang="en-US">
                <a:latin typeface="Arial" charset="0"/>
              </a:rPr>
              <a:t>位二进制同步减法计数器的状态图：</a:t>
            </a:r>
          </a:p>
        </p:txBody>
      </p:sp>
      <p:sp>
        <p:nvSpPr>
          <p:cNvPr id="218117" name="Oval 5"/>
          <p:cNvSpPr>
            <a:spLocks noChangeArrowheads="1"/>
          </p:cNvSpPr>
          <p:nvPr/>
        </p:nvSpPr>
        <p:spPr bwMode="auto">
          <a:xfrm>
            <a:off x="1042988" y="2997200"/>
            <a:ext cx="1081087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111</a:t>
            </a:r>
          </a:p>
        </p:txBody>
      </p:sp>
      <p:sp>
        <p:nvSpPr>
          <p:cNvPr id="218118" name="Oval 6"/>
          <p:cNvSpPr>
            <a:spLocks noChangeArrowheads="1"/>
          </p:cNvSpPr>
          <p:nvPr/>
        </p:nvSpPr>
        <p:spPr bwMode="auto">
          <a:xfrm>
            <a:off x="2843213" y="2997200"/>
            <a:ext cx="1081087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110</a:t>
            </a:r>
          </a:p>
        </p:txBody>
      </p:sp>
      <p:sp>
        <p:nvSpPr>
          <p:cNvPr id="218119" name="Oval 7"/>
          <p:cNvSpPr>
            <a:spLocks noChangeArrowheads="1"/>
          </p:cNvSpPr>
          <p:nvPr/>
        </p:nvSpPr>
        <p:spPr bwMode="auto">
          <a:xfrm>
            <a:off x="4716463" y="2997200"/>
            <a:ext cx="1081087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101</a:t>
            </a:r>
          </a:p>
        </p:txBody>
      </p:sp>
      <p:sp>
        <p:nvSpPr>
          <p:cNvPr id="218120" name="Oval 8"/>
          <p:cNvSpPr>
            <a:spLocks noChangeArrowheads="1"/>
          </p:cNvSpPr>
          <p:nvPr/>
        </p:nvSpPr>
        <p:spPr bwMode="auto">
          <a:xfrm>
            <a:off x="6516688" y="2997200"/>
            <a:ext cx="1081087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100</a:t>
            </a:r>
          </a:p>
        </p:txBody>
      </p:sp>
      <p:sp>
        <p:nvSpPr>
          <p:cNvPr id="218121" name="Oval 9"/>
          <p:cNvSpPr>
            <a:spLocks noChangeArrowheads="1"/>
          </p:cNvSpPr>
          <p:nvPr/>
        </p:nvSpPr>
        <p:spPr bwMode="auto">
          <a:xfrm>
            <a:off x="6588125" y="4437063"/>
            <a:ext cx="1081088" cy="576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011</a:t>
            </a:r>
          </a:p>
        </p:txBody>
      </p:sp>
      <p:sp>
        <p:nvSpPr>
          <p:cNvPr id="218122" name="Oval 10"/>
          <p:cNvSpPr>
            <a:spLocks noChangeArrowheads="1"/>
          </p:cNvSpPr>
          <p:nvPr/>
        </p:nvSpPr>
        <p:spPr bwMode="auto">
          <a:xfrm>
            <a:off x="4787900" y="4508500"/>
            <a:ext cx="1081088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010</a:t>
            </a:r>
          </a:p>
        </p:txBody>
      </p:sp>
      <p:sp>
        <p:nvSpPr>
          <p:cNvPr id="218123" name="Oval 11"/>
          <p:cNvSpPr>
            <a:spLocks noChangeArrowheads="1"/>
          </p:cNvSpPr>
          <p:nvPr/>
        </p:nvSpPr>
        <p:spPr bwMode="auto">
          <a:xfrm>
            <a:off x="2843213" y="4508500"/>
            <a:ext cx="1081087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001</a:t>
            </a:r>
          </a:p>
        </p:txBody>
      </p:sp>
      <p:sp>
        <p:nvSpPr>
          <p:cNvPr id="218124" name="Oval 12"/>
          <p:cNvSpPr>
            <a:spLocks noChangeArrowheads="1"/>
          </p:cNvSpPr>
          <p:nvPr/>
        </p:nvSpPr>
        <p:spPr bwMode="auto">
          <a:xfrm>
            <a:off x="1042988" y="4437063"/>
            <a:ext cx="1081087" cy="576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/>
              <a:t>000</a:t>
            </a:r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7235825" y="1700213"/>
            <a:ext cx="15128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/B</a:t>
            </a:r>
          </a:p>
        </p:txBody>
      </p:sp>
      <p:sp>
        <p:nvSpPr>
          <p:cNvPr id="218126" name="Line 14"/>
          <p:cNvSpPr>
            <a:spLocks noChangeShapeType="1"/>
          </p:cNvSpPr>
          <p:nvPr/>
        </p:nvSpPr>
        <p:spPr bwMode="auto">
          <a:xfrm>
            <a:off x="2124075" y="3284538"/>
            <a:ext cx="7191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2195513" y="2708275"/>
            <a:ext cx="5032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218128" name="Line 16"/>
          <p:cNvSpPr>
            <a:spLocks noChangeShapeType="1"/>
          </p:cNvSpPr>
          <p:nvPr/>
        </p:nvSpPr>
        <p:spPr bwMode="auto">
          <a:xfrm>
            <a:off x="3995738" y="3284538"/>
            <a:ext cx="7191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9" name="Rectangle 17"/>
          <p:cNvSpPr>
            <a:spLocks noChangeArrowheads="1"/>
          </p:cNvSpPr>
          <p:nvPr/>
        </p:nvSpPr>
        <p:spPr bwMode="auto">
          <a:xfrm>
            <a:off x="4067175" y="2708275"/>
            <a:ext cx="5032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218130" name="Line 18"/>
          <p:cNvSpPr>
            <a:spLocks noChangeShapeType="1"/>
          </p:cNvSpPr>
          <p:nvPr/>
        </p:nvSpPr>
        <p:spPr bwMode="auto">
          <a:xfrm>
            <a:off x="5795963" y="3284538"/>
            <a:ext cx="7191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5867400" y="2708275"/>
            <a:ext cx="5032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218132" name="Line 20"/>
          <p:cNvSpPr>
            <a:spLocks noChangeShapeType="1"/>
          </p:cNvSpPr>
          <p:nvPr/>
        </p:nvSpPr>
        <p:spPr bwMode="auto">
          <a:xfrm>
            <a:off x="7092950" y="3573463"/>
            <a:ext cx="0" cy="863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3" name="Rectangle 21"/>
          <p:cNvSpPr>
            <a:spLocks noChangeArrowheads="1"/>
          </p:cNvSpPr>
          <p:nvPr/>
        </p:nvSpPr>
        <p:spPr bwMode="auto">
          <a:xfrm>
            <a:off x="7235825" y="3789363"/>
            <a:ext cx="50323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218134" name="Line 22"/>
          <p:cNvSpPr>
            <a:spLocks noChangeShapeType="1"/>
          </p:cNvSpPr>
          <p:nvPr/>
        </p:nvSpPr>
        <p:spPr bwMode="auto">
          <a:xfrm>
            <a:off x="5867400" y="4724400"/>
            <a:ext cx="7191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5" name="Rectangle 23"/>
          <p:cNvSpPr>
            <a:spLocks noChangeArrowheads="1"/>
          </p:cNvSpPr>
          <p:nvPr/>
        </p:nvSpPr>
        <p:spPr bwMode="auto">
          <a:xfrm>
            <a:off x="6011863" y="4797425"/>
            <a:ext cx="5032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218136" name="Line 24"/>
          <p:cNvSpPr>
            <a:spLocks noChangeShapeType="1"/>
          </p:cNvSpPr>
          <p:nvPr/>
        </p:nvSpPr>
        <p:spPr bwMode="auto">
          <a:xfrm>
            <a:off x="3995738" y="4795838"/>
            <a:ext cx="7191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7" name="Rectangle 25"/>
          <p:cNvSpPr>
            <a:spLocks noChangeArrowheads="1"/>
          </p:cNvSpPr>
          <p:nvPr/>
        </p:nvSpPr>
        <p:spPr bwMode="auto">
          <a:xfrm>
            <a:off x="4140200" y="4868863"/>
            <a:ext cx="50323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218138" name="Line 26"/>
          <p:cNvSpPr>
            <a:spLocks noChangeShapeType="1"/>
          </p:cNvSpPr>
          <p:nvPr/>
        </p:nvSpPr>
        <p:spPr bwMode="auto">
          <a:xfrm>
            <a:off x="2124075" y="4795838"/>
            <a:ext cx="7191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2268538" y="4868863"/>
            <a:ext cx="5032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218140" name="Line 28"/>
          <p:cNvSpPr>
            <a:spLocks noChangeShapeType="1"/>
          </p:cNvSpPr>
          <p:nvPr/>
        </p:nvSpPr>
        <p:spPr bwMode="auto">
          <a:xfrm>
            <a:off x="1547813" y="3573463"/>
            <a:ext cx="0" cy="792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41" name="Rectangle 29"/>
          <p:cNvSpPr>
            <a:spLocks noChangeArrowheads="1"/>
          </p:cNvSpPr>
          <p:nvPr/>
        </p:nvSpPr>
        <p:spPr bwMode="auto">
          <a:xfrm>
            <a:off x="684213" y="3789363"/>
            <a:ext cx="5032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/1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500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500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500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500"/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500"/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500"/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500"/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500"/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500"/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500"/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500"/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500"/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500"/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500"/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500"/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1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500"/>
                                        <p:tgtEl>
                                          <p:spTgt spid="218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500"/>
                                        <p:tgtEl>
                                          <p:spTgt spid="218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500"/>
                                        <p:tgtEl>
                                          <p:spTgt spid="218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1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9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500"/>
                                        <p:tgtEl>
                                          <p:spTgt spid="218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500"/>
                                        <p:tgtEl>
                                          <p:spTgt spid="218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500"/>
                                        <p:tgtEl>
                                          <p:spTgt spid="218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1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500"/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500"/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500"/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9250"/>
                            </p:stCondLst>
                            <p:childTnLst>
                              <p:par>
                                <p:cTn id="11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500"/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500"/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500"/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  <p:bldP spid="218118" grpId="0" animBg="1"/>
      <p:bldP spid="218119" grpId="0" animBg="1"/>
      <p:bldP spid="218120" grpId="0" animBg="1"/>
      <p:bldP spid="218121" grpId="0" animBg="1"/>
      <p:bldP spid="218122" grpId="0" animBg="1"/>
      <p:bldP spid="218123" grpId="0" animBg="1"/>
      <p:bldP spid="218124" grpId="0" animBg="1"/>
      <p:bldP spid="218125" grpId="0"/>
      <p:bldP spid="218126" grpId="0" animBg="1"/>
      <p:bldP spid="218127" grpId="0"/>
      <p:bldP spid="218128" grpId="0" animBg="1"/>
      <p:bldP spid="218129" grpId="0"/>
      <p:bldP spid="218130" grpId="0" animBg="1"/>
      <p:bldP spid="218131" grpId="0"/>
      <p:bldP spid="218132" grpId="0" animBg="1"/>
      <p:bldP spid="218133" grpId="0"/>
      <p:bldP spid="218134" grpId="0" animBg="1"/>
      <p:bldP spid="218135" grpId="0"/>
      <p:bldP spid="218136" grpId="0" animBg="1"/>
      <p:bldP spid="218137" grpId="0"/>
      <p:bldP spid="218138" grpId="0" animBg="1"/>
      <p:bldP spid="218139" grpId="0"/>
      <p:bldP spid="218140" grpId="0" animBg="1"/>
      <p:bldP spid="2181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BF5EDD21-8B84-4629-BC88-8CB5A740C9F9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96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pic>
        <p:nvPicPr>
          <p:cNvPr id="101379" name="Picture 7" descr="Sna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268413"/>
            <a:ext cx="4464050" cy="1223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64" name="Picture 8" descr="Snap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65400"/>
            <a:ext cx="7993063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3"/>
          <p:cNvSpPr>
            <a:spLocks noChangeArrowheads="1"/>
          </p:cNvSpPr>
          <p:nvPr/>
        </p:nvSpPr>
        <p:spPr bwMode="auto">
          <a:xfrm>
            <a:off x="539750" y="1268413"/>
            <a:ext cx="39243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由状态转换图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列出状态转换表：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53E1A6B1-7FF2-467C-8035-78DEED8CDEDC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97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pic>
        <p:nvPicPr>
          <p:cNvPr id="102403" name="Picture 12" descr="Snap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2"/>
          <a:stretch>
            <a:fillRect/>
          </a:stretch>
        </p:blipFill>
        <p:spPr bwMode="auto"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93" name="Picture 13" descr="Snap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733925"/>
            <a:ext cx="2951162" cy="2124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94" name="Picture 14" descr="Snap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772025"/>
            <a:ext cx="2952750" cy="20859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01C35710-B782-44FC-BFD0-E07E4AAB77E1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98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0" y="1341438"/>
            <a:ext cx="2555875" cy="2592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④ 逻辑图：</a:t>
            </a: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endParaRPr lang="zh-CN" altLang="en-US">
              <a:latin typeface="Arial" charset="0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>
                <a:latin typeface="Arial" charset="0"/>
              </a:rPr>
              <a:t>  ⑤ 时序图：</a:t>
            </a:r>
          </a:p>
        </p:txBody>
      </p:sp>
      <p:sp>
        <p:nvSpPr>
          <p:cNvPr id="103428" name="Rectangle 2" descr="Large confetti"/>
          <p:cNvSpPr>
            <a:spLocks noChangeArrowheads="1"/>
          </p:cNvSpPr>
          <p:nvPr/>
        </p:nvSpPr>
        <p:spPr bwMode="auto">
          <a:xfrm>
            <a:off x="0" y="404813"/>
            <a:ext cx="9144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使用</a:t>
            </a:r>
            <a:r>
              <a:rPr lang="en-US" altLang="zh-CN" sz="3200">
                <a:solidFill>
                  <a:srgbClr val="CC3300"/>
                </a:solidFill>
                <a:latin typeface="Arial" charset="0"/>
              </a:rPr>
              <a:t>JK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型触发器构成 </a:t>
            </a:r>
            <a:r>
              <a:rPr lang="en-US" altLang="zh-CN" sz="3200">
                <a:solidFill>
                  <a:srgbClr val="CC3300"/>
                </a:solidFill>
                <a:latin typeface="宋体" pitchFamily="2" charset="-122"/>
              </a:rPr>
              <a:t>3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位二进制同步减法计数器</a:t>
            </a:r>
          </a:p>
        </p:txBody>
      </p:sp>
      <p:pic>
        <p:nvPicPr>
          <p:cNvPr id="219143" name="Picture 7" descr="Snap2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68413"/>
            <a:ext cx="7408862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144" name="Picture 8" descr="Snap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84963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2" descr="Large confetti"/>
          <p:cNvSpPr txBox="1">
            <a:spLocks noGrp="1"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74DE1CC4-8DB9-48E4-9A42-0999FBC75512}" type="slidenum">
              <a:rPr kumimoji="0" lang="zh-CN" altLang="en-US" sz="1400" b="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99</a:t>
            </a:fld>
            <a:endParaRPr kumimoji="0" lang="en-US" altLang="zh-CN" sz="1400" b="0">
              <a:solidFill>
                <a:schemeClr val="bg1"/>
              </a:solidFill>
            </a:endParaRPr>
          </a:p>
        </p:txBody>
      </p:sp>
      <p:sp>
        <p:nvSpPr>
          <p:cNvPr id="10445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467600" cy="630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（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）</a:t>
            </a:r>
            <a:r>
              <a:rPr lang="en-US" altLang="zh-CN" sz="3200" smtClean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zh-CN" altLang="en-US" sz="3200" smtClean="0">
                <a:solidFill>
                  <a:srgbClr val="CC3300"/>
                </a:solidFill>
                <a:latin typeface="宋体" pitchFamily="2" charset="-122"/>
              </a:rPr>
              <a:t>可逆计数器</a:t>
            </a: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611188" y="1196975"/>
            <a:ext cx="80645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latin typeface="Arial" charset="0"/>
              </a:rPr>
              <a:t>定义：</a:t>
            </a:r>
            <a:r>
              <a:rPr lang="zh-CN" altLang="en-US" b="0">
                <a:latin typeface="Arial" charset="0"/>
              </a:rPr>
              <a:t>既能采用加法计数方式工作，又能采用减法计数方式工作的计数器。</a:t>
            </a:r>
          </a:p>
          <a:p>
            <a:pPr marL="342900" indent="-342900" algn="l" eaLnBrk="0" hangingPunct="0">
              <a:lnSpc>
                <a:spcPct val="10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b="0">
                <a:latin typeface="Arial" charset="0"/>
              </a:rPr>
              <a:t>3 </a:t>
            </a:r>
            <a:r>
              <a:rPr lang="zh-CN" altLang="en-US" b="0">
                <a:latin typeface="Arial" charset="0"/>
              </a:rPr>
              <a:t>位二进制同步可逆计数器逻辑图：</a:t>
            </a:r>
          </a:p>
        </p:txBody>
      </p:sp>
      <p:pic>
        <p:nvPicPr>
          <p:cNvPr id="104453" name="Picture 9" descr="Sn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08275"/>
            <a:ext cx="85693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班">
  <a:themeElements>
    <a:clrScheme name="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000099"/>
      </a:hlink>
      <a:folHlink>
        <a:srgbClr val="800000"/>
      </a:folHlink>
    </a:clrScheme>
    <a:fontScheme name="Ricepape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Settings\Administrator.COMPUTER\Application Data\Microsoft\Templates\培训班.pot</Template>
  <TotalTime>12638</TotalTime>
  <Words>8626</Words>
  <Application>Microsoft Office PowerPoint</Application>
  <PresentationFormat>全屏显示(4:3)</PresentationFormat>
  <Paragraphs>1517</Paragraphs>
  <Slides>181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181</vt:i4>
      </vt:variant>
    </vt:vector>
  </HeadingPairs>
  <TitlesOfParts>
    <vt:vector size="191" baseType="lpstr">
      <vt:lpstr>Times New Roman</vt:lpstr>
      <vt:lpstr>宋体</vt:lpstr>
      <vt:lpstr>Arial</vt:lpstr>
      <vt:lpstr>Wingdings</vt:lpstr>
      <vt:lpstr>Calibri</vt:lpstr>
      <vt:lpstr>楷体_GB2312</vt:lpstr>
      <vt:lpstr>Symbol</vt:lpstr>
      <vt:lpstr>培训班</vt:lpstr>
      <vt:lpstr>Microsoft Visio 绘图</vt:lpstr>
      <vt:lpstr>Microsoft 公式 3.0</vt:lpstr>
      <vt:lpstr>第3章 时序逻辑电路</vt:lpstr>
      <vt:lpstr>问题的提出</vt:lpstr>
      <vt:lpstr>本章内容</vt:lpstr>
      <vt:lpstr>3.1 概述</vt:lpstr>
      <vt:lpstr>3.1 概述</vt:lpstr>
      <vt:lpstr>3.1.1 时序电路的基本概念及特点</vt:lpstr>
      <vt:lpstr>3.1.2 时序电路逻辑功能的表示方法</vt:lpstr>
      <vt:lpstr>逻辑表达式</vt:lpstr>
      <vt:lpstr>3.1.2 时序电路逻辑功能的表示方法  </vt:lpstr>
      <vt:lpstr>状态表 </vt:lpstr>
      <vt:lpstr>状态表  </vt:lpstr>
      <vt:lpstr>3.1.2 时序电路逻辑功能的表示方法  </vt:lpstr>
      <vt:lpstr>状态图  </vt:lpstr>
      <vt:lpstr>3.1.2 时序电路逻辑功能的表示方法  </vt:lpstr>
      <vt:lpstr>3.1.3 时序电路的分类</vt:lpstr>
      <vt:lpstr>3.2 锁存器及触发器 </vt:lpstr>
      <vt:lpstr>3.2 锁存器及触发器 </vt:lpstr>
      <vt:lpstr>3.2.1 锁存器</vt:lpstr>
      <vt:lpstr>基本 R S 锁存器的工作原理 </vt:lpstr>
      <vt:lpstr>（2）基本 R S 锁存器的特性表及特性函数 </vt:lpstr>
      <vt:lpstr>（3）基本 R S 锁存器时序图 </vt:lpstr>
      <vt:lpstr>（4）基本 R S 锁存器的特点 </vt:lpstr>
      <vt:lpstr>2. D 锁存器</vt:lpstr>
      <vt:lpstr>2. D 锁存器</vt:lpstr>
      <vt:lpstr>3．门控 D 锁存器 </vt:lpstr>
      <vt:lpstr>3．门控 D 锁存器</vt:lpstr>
      <vt:lpstr>3.2.2 触发器</vt:lpstr>
      <vt:lpstr>1. D 触发器 </vt:lpstr>
      <vt:lpstr>1. D 触发器 </vt:lpstr>
      <vt:lpstr>PowerPoint 演示文稿</vt:lpstr>
      <vt:lpstr>PowerPoint 演示文稿</vt:lpstr>
      <vt:lpstr>PowerPoint 演示文稿</vt:lpstr>
      <vt:lpstr>PowerPoint 演示文稿</vt:lpstr>
      <vt:lpstr>2. JK 触发器 </vt:lpstr>
      <vt:lpstr>（2） JK 触发器的特性表及特性函数</vt:lpstr>
      <vt:lpstr>（3） JK 触发器的状态图</vt:lpstr>
      <vt:lpstr>（4） JK 触发器时序图</vt:lpstr>
      <vt:lpstr>（5） JK 触发器的特点</vt:lpstr>
      <vt:lpstr>3.  RS 触发器</vt:lpstr>
      <vt:lpstr>PowerPoint 演示文稿</vt:lpstr>
      <vt:lpstr>4. T 触发器</vt:lpstr>
      <vt:lpstr>4. T 触发器</vt:lpstr>
      <vt:lpstr>PowerPoint 演示文稿</vt:lpstr>
      <vt:lpstr>5．带置位、清零端的触发器 </vt:lpstr>
      <vt:lpstr>5．带置位、清零端的触发器 </vt:lpstr>
      <vt:lpstr>（1）带异步置位、清零端的D触发器</vt:lpstr>
      <vt:lpstr>（2）带同步置位、清零端的 JK 触发器 </vt:lpstr>
      <vt:lpstr>6. 触发器集成电路</vt:lpstr>
      <vt:lpstr>（1）74HC74双Ｄ触发器(带异步置位、清零端） </vt:lpstr>
      <vt:lpstr>（2） 74HC112双JK触发器(有预置、清除端） </vt:lpstr>
      <vt:lpstr>7．触发器逻辑功能的转换  </vt:lpstr>
      <vt:lpstr>7．触发器逻辑功能的转换  </vt:lpstr>
      <vt:lpstr>7．触发器逻辑功能的转换 </vt:lpstr>
      <vt:lpstr>7．触发器逻辑功能的转换 </vt:lpstr>
      <vt:lpstr>7．触发器逻辑功能的转换 </vt:lpstr>
      <vt:lpstr>3.3  时序电路的分析</vt:lpstr>
      <vt:lpstr>3.3  时序电路的分析</vt:lpstr>
      <vt:lpstr>3.3.2  时序电路的分析举例 </vt:lpstr>
      <vt:lpstr>（1）写函数表达式 </vt:lpstr>
      <vt:lpstr>（2）求触发器的次态函数</vt:lpstr>
      <vt:lpstr>（3）列出状态表</vt:lpstr>
      <vt:lpstr>（4）画状态图及时序图：假设初始状态为000</vt:lpstr>
      <vt:lpstr>（5）电路分析说明 </vt:lpstr>
      <vt:lpstr>关于是否是能自启动电路的说明 </vt:lpstr>
      <vt:lpstr>关于是否是能自启动电路的说明</vt:lpstr>
      <vt:lpstr>3.3.2  时序电路的分析举例</vt:lpstr>
      <vt:lpstr>（1）写函数表达式 </vt:lpstr>
      <vt:lpstr>（2）求触发器的次态函数</vt:lpstr>
      <vt:lpstr>（3）列出状态表</vt:lpstr>
      <vt:lpstr>（4）画状态图及时序图 ：假设初始状态为00 </vt:lpstr>
      <vt:lpstr>（5）功能说明 </vt:lpstr>
      <vt:lpstr>3.4 常用的时序逻辑电路 </vt:lpstr>
      <vt:lpstr>3.4 常用的时序逻辑电路 </vt:lpstr>
      <vt:lpstr>寄存器的分类（按功能） </vt:lpstr>
      <vt:lpstr>（1）4 位 D 触发器</vt:lpstr>
      <vt:lpstr>原理图</vt:lpstr>
      <vt:lpstr>（2）三态输出寄存器</vt:lpstr>
      <vt:lpstr>2．移位寄存器 </vt:lpstr>
      <vt:lpstr>（1）右移寄存器</vt:lpstr>
      <vt:lpstr>（2）左移寄存器</vt:lpstr>
      <vt:lpstr>3. 带并行输入的移位寄存器 </vt:lpstr>
      <vt:lpstr>PowerPoint 演示文稿</vt:lpstr>
      <vt:lpstr>4. 寄存器集成电路</vt:lpstr>
      <vt:lpstr>双向移位寄存器74HC194的引脚图</vt:lpstr>
      <vt:lpstr>双向移位寄存器74HC194功能表 </vt:lpstr>
      <vt:lpstr>3.4.2  计数器</vt:lpstr>
      <vt:lpstr>1．二进制同步计数器</vt:lpstr>
      <vt:lpstr>PowerPoint 演示文稿</vt:lpstr>
      <vt:lpstr>（1）二进制同步加法计数器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（2）二进制同步减法计数器</vt:lpstr>
      <vt:lpstr>PowerPoint 演示文稿</vt:lpstr>
      <vt:lpstr>PowerPoint 演示文稿</vt:lpstr>
      <vt:lpstr>PowerPoint 演示文稿</vt:lpstr>
      <vt:lpstr>（3）  可逆计数器</vt:lpstr>
      <vt:lpstr>2.  十进制同步计数器</vt:lpstr>
      <vt:lpstr>（1） 十进制同步加法计数器</vt:lpstr>
      <vt:lpstr>由状态转换列出状态转换表 </vt:lpstr>
      <vt:lpstr>② 写出输出进位函数及 4个触发器的次态函数 </vt:lpstr>
      <vt:lpstr>③ 分析是否能自启动 </vt:lpstr>
      <vt:lpstr>PowerPoint 演示文稿</vt:lpstr>
      <vt:lpstr>④ 画逻辑图</vt:lpstr>
      <vt:lpstr>（2）十进制同步减法计数器</vt:lpstr>
      <vt:lpstr>PowerPoint 演示文稿</vt:lpstr>
      <vt:lpstr>PowerPoint 演示文稿</vt:lpstr>
      <vt:lpstr>PowerPoint 演示文稿</vt:lpstr>
      <vt:lpstr>PowerPoint 演示文稿</vt:lpstr>
      <vt:lpstr>④ 画逻辑图</vt:lpstr>
      <vt:lpstr>（3）十进制同步可逆计数器</vt:lpstr>
      <vt:lpstr>3．计数器集成电路</vt:lpstr>
      <vt:lpstr>  4 位二进制同步加法计数器   74HC161 的引脚图及功能表</vt:lpstr>
      <vt:lpstr>4位二进制同步加法计数器 74HC161的逻辑图</vt:lpstr>
      <vt:lpstr>4位二进制同步加法计数器74HC161功能说明</vt:lpstr>
      <vt:lpstr>4．N 进制计数器的设计</vt:lpstr>
      <vt:lpstr>1) 使用触发器设计 N 进制计数器 </vt:lpstr>
      <vt:lpstr>举例：使用触发器设计 N 进制计数器 </vt:lpstr>
      <vt:lpstr>PowerPoint 演示文稿</vt:lpstr>
      <vt:lpstr>PowerPoint 演示文稿</vt:lpstr>
      <vt:lpstr>PowerPoint 演示文稿</vt:lpstr>
      <vt:lpstr>根据状态图，列出状态表： </vt:lpstr>
      <vt:lpstr>PowerPoint 演示文稿</vt:lpstr>
      <vt:lpstr>PowerPoint 演示文稿</vt:lpstr>
      <vt:lpstr>PowerPoint 演示文稿</vt:lpstr>
      <vt:lpstr>PowerPoint 演示文稿</vt:lpstr>
      <vt:lpstr>2) 使用集成的计数器设计 N 进制计数器 </vt:lpstr>
      <vt:lpstr>(1) 清零法设计 N 进制计数器 </vt:lpstr>
      <vt:lpstr>(1) 清零法设计 N 进制计数器 </vt:lpstr>
      <vt:lpstr>【例3-4】方法一：利用异步清零方式清零</vt:lpstr>
      <vt:lpstr>PowerPoint 演示文稿</vt:lpstr>
      <vt:lpstr>PowerPoint 演示文稿</vt:lpstr>
      <vt:lpstr>【例3-4】方法二：利用同步置位方式置零</vt:lpstr>
      <vt:lpstr>(2) 置数法设计 N 进制计数器 </vt:lpstr>
      <vt:lpstr>状态图</vt:lpstr>
      <vt:lpstr>PowerPoint 演示文稿</vt:lpstr>
      <vt:lpstr>(3) 级联方式设计 N 进制计数器</vt:lpstr>
      <vt:lpstr>【例3-6】用两片74HC161构造256进制计数器</vt:lpstr>
      <vt:lpstr>【例3-6】 方法一</vt:lpstr>
      <vt:lpstr>电路连线图</vt:lpstr>
      <vt:lpstr>【例3-6】 方法二</vt:lpstr>
      <vt:lpstr>电路连线图</vt:lpstr>
      <vt:lpstr>【例3-7】利用 74HC161 设计 200 进制计数器 </vt:lpstr>
      <vt:lpstr>电路连线逻辑图</vt:lpstr>
      <vt:lpstr>3.5  时序电路的设计方法 </vt:lpstr>
      <vt:lpstr>3.5  时序电路的设计方法 </vt:lpstr>
      <vt:lpstr>2．时序电路的设计举例 </vt:lpstr>
      <vt:lpstr>PowerPoint 演示文稿</vt:lpstr>
      <vt:lpstr>PowerPoint 演示文稿</vt:lpstr>
      <vt:lpstr>【例3-8】 </vt:lpstr>
      <vt:lpstr>PowerPoint 演示文稿</vt:lpstr>
      <vt:lpstr>【例3-8】</vt:lpstr>
      <vt:lpstr>PowerPoint 演示文稿</vt:lpstr>
      <vt:lpstr>【例3-8】</vt:lpstr>
      <vt:lpstr>【例3-8】</vt:lpstr>
      <vt:lpstr>【例3-9】上例中，从第（3）步开始，改用格雷码对各状态进行编码。</vt:lpstr>
      <vt:lpstr>PowerPoint 演示文稿</vt:lpstr>
      <vt:lpstr>【例3-9】</vt:lpstr>
      <vt:lpstr>【例3-9】</vt:lpstr>
      <vt:lpstr>【例3-9】</vt:lpstr>
      <vt:lpstr>【例3-10】 将上例改为 Moore 型时序电路。 </vt:lpstr>
      <vt:lpstr>【例3-10】方法一：增加时序电路的状态数。</vt:lpstr>
      <vt:lpstr>PowerPoint 演示文稿</vt:lpstr>
      <vt:lpstr>PowerPoint 演示文稿</vt:lpstr>
      <vt:lpstr>PowerPoint 演示文稿</vt:lpstr>
      <vt:lpstr>【例3-10】方法二：     Mealy型时序电路输出端加寄存器(触发器)。 </vt:lpstr>
      <vt:lpstr>PowerPoint 演示文稿</vt:lpstr>
      <vt:lpstr>3.6 时序逻辑电路时序分析的基本概念</vt:lpstr>
      <vt:lpstr>3.6 时序逻辑电路时序分析的基本概念</vt:lpstr>
      <vt:lpstr>PowerPoint 演示文稿</vt:lpstr>
      <vt:lpstr>2. 建立时间、保持时间和最大传播延迟时间 </vt:lpstr>
      <vt:lpstr>2. 建立时间、保持时间和最大传播延迟时间 </vt:lpstr>
      <vt:lpstr>2. 建立时间、保持时间和最大传播延迟时间 </vt:lpstr>
      <vt:lpstr>2. 建立时间、保持时间和最大传播延迟时间 </vt:lpstr>
      <vt:lpstr>2. 建立时间、保持时间和最大传播延迟时间 </vt:lpstr>
      <vt:lpstr>3. 稳态与亚稳态</vt:lpstr>
      <vt:lpstr>3. 稳态与亚稳态</vt:lpstr>
      <vt:lpstr>4. 分辨时间</vt:lpstr>
      <vt:lpstr>5. 时钟偏差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数字系统概述及数字逻辑基础</dc:title>
  <dc:creator>USER</dc:creator>
  <cp:lastModifiedBy>hp</cp:lastModifiedBy>
  <cp:revision>582</cp:revision>
  <cp:lastPrinted>1601-01-01T00:00:00Z</cp:lastPrinted>
  <dcterms:created xsi:type="dcterms:W3CDTF">2011-08-24T07:53:42Z</dcterms:created>
  <dcterms:modified xsi:type="dcterms:W3CDTF">2018-09-24T15:38:23Z</dcterms:modified>
</cp:coreProperties>
</file>