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6" r:id="rId5"/>
  </p:sldMasterIdLst>
  <p:notesMasterIdLst>
    <p:notesMasterId r:id="rId9"/>
  </p:notesMasterIdLst>
  <p:handoutMasterIdLst>
    <p:handoutMasterId r:id="rId29"/>
  </p:handoutMasterIdLst>
  <p:sldIdLst>
    <p:sldId id="263" r:id="rId6"/>
    <p:sldId id="308" r:id="rId7"/>
    <p:sldId id="306" r:id="rId8"/>
    <p:sldId id="307" r:id="rId10"/>
    <p:sldId id="310" r:id="rId11"/>
    <p:sldId id="317" r:id="rId12"/>
    <p:sldId id="318" r:id="rId13"/>
    <p:sldId id="420" r:id="rId14"/>
    <p:sldId id="326" r:id="rId15"/>
    <p:sldId id="327" r:id="rId16"/>
    <p:sldId id="408" r:id="rId17"/>
    <p:sldId id="353" r:id="rId18"/>
    <p:sldId id="355" r:id="rId19"/>
    <p:sldId id="361" r:id="rId20"/>
    <p:sldId id="363" r:id="rId21"/>
    <p:sldId id="364" r:id="rId22"/>
    <p:sldId id="365" r:id="rId23"/>
    <p:sldId id="371" r:id="rId24"/>
    <p:sldId id="374" r:id="rId25"/>
    <p:sldId id="359" r:id="rId26"/>
    <p:sldId id="360" r:id="rId27"/>
    <p:sldId id="407" r:id="rId28"/>
  </p:sldIdLst>
  <p:sldSz cx="9144000" cy="6858000" type="screen4x3"/>
  <p:notesSz cx="6834505" cy="9979025"/>
  <p:custDataLst>
    <p:tags r:id="rId3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3366CC"/>
    <a:srgbClr val="FFFFCC"/>
    <a:srgbClr val="99CCFF"/>
    <a:srgbClr val="333300"/>
    <a:srgbClr val="6600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507"/>
    <p:restoredTop sz="94660"/>
  </p:normalViewPr>
  <p:slideViewPr>
    <p:cSldViewPr snapToGrid="0" snapToObjects="1" showGuides="1">
      <p:cViewPr>
        <p:scale>
          <a:sx n="75" d="100"/>
          <a:sy n="75" d="100"/>
        </p:scale>
        <p:origin x="1530" y="762"/>
      </p:cViewPr>
      <p:guideLst>
        <p:guide orient="horz" pos="2033"/>
        <p:guide pos="2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AE911A4-B45F-4B24-AC5C-E96D289262F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E80B4A-59BD-41C7-AD22-16BFDFEC81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A914CC-0F28-421D-8B92-1474D67375D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F4F475-3EE3-44F6-AAA8-103B7BF021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TextEdit="1"/>
          </p:cNvSpPr>
          <p:nvPr>
            <p:ph type="sldImg"/>
          </p:nvPr>
        </p:nvSpPr>
        <p:spPr>
          <a:xfrm>
            <a:off x="920750" y="746125"/>
            <a:ext cx="4991100" cy="3743325"/>
          </a:xfrm>
          <a:ln w="1"/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682625" y="4738688"/>
            <a:ext cx="5467350" cy="4489450"/>
          </a:xfrm>
          <a:ln w="1"/>
        </p:spPr>
        <p:txBody>
          <a:bodyPr wrap="square" lIns="91440" tIns="45720" rIns="91440" bIns="45720" anchor="ctr" anchorCtr="0"/>
          <a:p>
            <a:pPr lvl="0" eaLnBrk="1" hangingPunct="1"/>
            <a:r>
              <a:rPr lang="zh-CN" altLang="en-US" dirty="0"/>
              <a:t>与后面单链表的内容重叠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TextEdit="1"/>
          </p:cNvSpPr>
          <p:nvPr>
            <p:ph type="sldImg"/>
          </p:nvPr>
        </p:nvSpPr>
        <p:spPr>
          <a:xfrm>
            <a:off x="920750" y="746125"/>
            <a:ext cx="4991100" cy="3743325"/>
          </a:xfrm>
          <a:ln w="1"/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682625" y="4738688"/>
            <a:ext cx="5467350" cy="4489450"/>
          </a:xfrm>
          <a:ln w="1"/>
        </p:spPr>
        <p:txBody>
          <a:bodyPr wrap="square" lIns="91440" tIns="45720" rIns="91440" bIns="45720" anchor="ctr" anchorCtr="0"/>
          <a:p>
            <a:pPr lvl="0" eaLnBrk="1" hangingPunct="1"/>
            <a:r>
              <a:rPr lang="en-US" altLang="zh-CN" dirty="0"/>
              <a:t>http://www.cnblogs.com/iwuyudong/archive/2010/12/20/2234111.html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http://student.zjzk.cn/course_ware/data_structure/web/zhanhuoduilie/zhanhuoduilie3.2.3.htm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int QueueLength(LinkQueue Q)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{ // </a:t>
            </a:r>
            <a:r>
              <a:rPr lang="zh-CN" altLang="en-US" dirty="0"/>
              <a:t>求队列</a:t>
            </a:r>
            <a:r>
              <a:rPr lang="en-US" altLang="zh-CN" dirty="0"/>
              <a:t>Q</a:t>
            </a:r>
            <a:r>
              <a:rPr lang="zh-CN" altLang="en-US" dirty="0"/>
              <a:t>的长度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int i=0; // </a:t>
            </a:r>
            <a:r>
              <a:rPr lang="zh-CN" altLang="en-US" dirty="0"/>
              <a:t>计数器，初值为</a:t>
            </a:r>
            <a:r>
              <a:rPr lang="en-US" altLang="zh-CN" dirty="0"/>
              <a:t>0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QueuePtr p=Q.front; // p</a:t>
            </a:r>
            <a:r>
              <a:rPr lang="zh-CN" altLang="en-US" dirty="0"/>
              <a:t>指向头结点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while(Q.rear!=p) // p</a:t>
            </a:r>
            <a:r>
              <a:rPr lang="zh-CN" altLang="en-US" dirty="0"/>
              <a:t>所指不是尾结点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{ i++; // </a:t>
            </a:r>
            <a:r>
              <a:rPr lang="zh-CN" altLang="en-US" dirty="0"/>
              <a:t>计数器</a:t>
            </a:r>
            <a:r>
              <a:rPr lang="en-US" altLang="zh-CN" dirty="0"/>
              <a:t>+1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 p=p-&gt;next; // p</a:t>
            </a:r>
            <a:r>
              <a:rPr lang="zh-CN" altLang="en-US" dirty="0"/>
              <a:t>指向下一个结点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}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return i;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}</a:t>
            </a:r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TextEdit="1"/>
          </p:cNvSpPr>
          <p:nvPr>
            <p:ph type="sldImg"/>
          </p:nvPr>
        </p:nvSpPr>
        <p:spPr>
          <a:xfrm>
            <a:off x="920750" y="746125"/>
            <a:ext cx="4991100" cy="3743325"/>
          </a:xfrm>
          <a:ln w="1"/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682625" y="4738688"/>
            <a:ext cx="5467350" cy="4489450"/>
          </a:xfrm>
          <a:ln w="1"/>
        </p:spPr>
        <p:txBody>
          <a:bodyPr wrap="square" lIns="91440" tIns="45720" rIns="91440" bIns="45720" anchor="ctr" anchorCtr="0"/>
          <a:p>
            <a:pPr lvl="0" eaLnBrk="1" hangingPunct="1"/>
            <a:r>
              <a:rPr lang="en-US" altLang="zh-CN" dirty="0"/>
              <a:t>http://www.cnblogs.com/iwuyudong/archive/2010/12/20/2234111.html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http://student.zjzk.cn/course_ware/data_structure/web/zhanhuoduilie/zhanhuoduilie3.2.3.htm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int QueueLength(LinkQueue Q)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{ // </a:t>
            </a:r>
            <a:r>
              <a:rPr lang="zh-CN" altLang="en-US" dirty="0"/>
              <a:t>求队列</a:t>
            </a:r>
            <a:r>
              <a:rPr lang="en-US" altLang="zh-CN" dirty="0"/>
              <a:t>Q</a:t>
            </a:r>
            <a:r>
              <a:rPr lang="zh-CN" altLang="en-US" dirty="0"/>
              <a:t>的长度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int i=0; // </a:t>
            </a:r>
            <a:r>
              <a:rPr lang="zh-CN" altLang="en-US" dirty="0"/>
              <a:t>计数器，初值为</a:t>
            </a:r>
            <a:r>
              <a:rPr lang="en-US" altLang="zh-CN" dirty="0"/>
              <a:t>0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QueuePtr p=Q.front; // p</a:t>
            </a:r>
            <a:r>
              <a:rPr lang="zh-CN" altLang="en-US" dirty="0"/>
              <a:t>指向头结点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while(Q.rear!=p) // p</a:t>
            </a:r>
            <a:r>
              <a:rPr lang="zh-CN" altLang="en-US" dirty="0"/>
              <a:t>所指不是尾结点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{ i++; // </a:t>
            </a:r>
            <a:r>
              <a:rPr lang="zh-CN" altLang="en-US" dirty="0"/>
              <a:t>计数器</a:t>
            </a:r>
            <a:r>
              <a:rPr lang="en-US" altLang="zh-CN" dirty="0"/>
              <a:t>+1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 p=p-&gt;next; // p</a:t>
            </a:r>
            <a:r>
              <a:rPr lang="zh-CN" altLang="en-US" dirty="0"/>
              <a:t>指向下一个结点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   </a:t>
            </a:r>
            <a:r>
              <a:rPr lang="en-US" altLang="zh-CN" dirty="0"/>
              <a:t>}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return i;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}</a:t>
            </a:r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TextEdit="1"/>
          </p:cNvSpPr>
          <p:nvPr>
            <p:ph type="sldImg"/>
          </p:nvPr>
        </p:nvSpPr>
        <p:spPr>
          <a:xfrm>
            <a:off x="920750" y="746125"/>
            <a:ext cx="4991100" cy="3743325"/>
          </a:xfrm>
          <a:ln w="1"/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682625" y="4738688"/>
            <a:ext cx="5467350" cy="4489450"/>
          </a:xfrm>
          <a:ln w="1"/>
        </p:spPr>
        <p:txBody>
          <a:bodyPr wrap="square" lIns="91440" tIns="45720" rIns="91440" bIns="45720" anchor="ctr" anchorCtr="0"/>
          <a:p>
            <a:pPr lvl="0" eaLnBrk="1" hangingPunct="1"/>
            <a:r>
              <a:rPr lang="zh-CN" altLang="en-US" dirty="0"/>
              <a:t>(*p).data (*p).next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4763"/>
            <a:ext cx="4038600" cy="234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6663"/>
            <a:ext cx="4038600" cy="234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9675" y="1514475"/>
            <a:ext cx="2392363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4438" y="1514475"/>
            <a:ext cx="2392362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3313" y="274638"/>
            <a:ext cx="1233487" cy="5994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9675" y="274638"/>
            <a:ext cx="3551238" cy="5994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687388" y="5572125"/>
            <a:ext cx="7743825" cy="3937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12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685800" y="4535488"/>
            <a:ext cx="7772400" cy="869950"/>
          </a:xfrm>
        </p:spPr>
        <p:txBody>
          <a:bodyPr/>
          <a:lstStyle>
            <a:lvl1pPr algn="ctr">
              <a:defRPr sz="36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9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8FF7E2-51A9-49A7-9852-1F638340623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3243248-6BDC-42AC-B148-762C635A8D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38263"/>
            <a:ext cx="3927475" cy="5018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38263"/>
            <a:ext cx="3929062" cy="5018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4763"/>
            <a:ext cx="4038600" cy="485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DE6969"/>
              </a:buClr>
              <a:buSzPct val="8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228600"/>
            <a:ext cx="2001837" cy="6127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4700" cy="6127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8D9B5F-CA2A-410F-AD34-412615F4FEA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CC2D4D-02B7-427B-8B8B-8464B887025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直接连接符 2"/>
          <p:cNvSpPr/>
          <p:nvPr userDrawn="1"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274763"/>
            <a:ext cx="8229600" cy="4851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0155E-5C6F-4790-8CB4-AA6D415009B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6D3F8B-E334-4308-829C-2DB80C26737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直接连接符 2"/>
          <p:cNvSpPr/>
          <p:nvPr userDrawn="1"/>
        </p:nvSpPr>
        <p:spPr>
          <a:xfrm>
            <a:off x="536575" y="1085850"/>
            <a:ext cx="80168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oval" w="lg" len="lg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3333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333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SzPct val="6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SzPct val="4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3749675" y="1514475"/>
            <a:ext cx="4937125" cy="475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265295-8ACC-40EA-9808-47F464CC8C6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B842DC-2008-4ACB-92E5-215C66BFAD0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直接连接符 2"/>
          <p:cNvSpPr/>
          <p:nvPr userDrawn="1"/>
        </p:nvSpPr>
        <p:spPr>
          <a:xfrm>
            <a:off x="3924300" y="1371600"/>
            <a:ext cx="4803775" cy="0"/>
          </a:xfrm>
          <a:prstGeom prst="line">
            <a:avLst/>
          </a:prstGeom>
          <a:ln w="19050" cap="flat" cmpd="sng">
            <a:solidFill>
              <a:srgbClr val="3333FF"/>
            </a:solidFill>
            <a:prstDash val="solid"/>
            <a:headEnd type="oval" w="lg" len="lg"/>
            <a:tailEnd type="none" w="med" len="med"/>
          </a:ln>
        </p:spPr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57200" y="3230563"/>
            <a:ext cx="460216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algorithm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178300" y="838200"/>
            <a:ext cx="4724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rgbClr val="3333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3333FF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7"/>
          <p:cNvPicPr>
            <a:picLocks noChangeAspect="1"/>
          </p:cNvPicPr>
          <p:nvPr/>
        </p:nvPicPr>
        <p:blipFill>
          <a:blip r:embed="rId12"/>
          <a:srcRect t="1054"/>
          <a:stretch>
            <a:fillRect/>
          </a:stretch>
        </p:blipFill>
        <p:spPr>
          <a:xfrm>
            <a:off x="3175" y="-7937"/>
            <a:ext cx="9140825" cy="687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566738" y="1338263"/>
            <a:ext cx="8008937" cy="50180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1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A6A6A6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E82FF-53BD-4B3F-8C76-9AF95BF12F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A6A6A6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5AE95D-F0E3-4824-A304-6A469AF51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Title Placeholder 1"/>
          <p:cNvSpPr>
            <a:spLocks noGrp="1"/>
          </p:cNvSpPr>
          <p:nvPr>
            <p:ph type="title"/>
          </p:nvPr>
        </p:nvSpPr>
        <p:spPr>
          <a:xfrm>
            <a:off x="566738" y="228600"/>
            <a:ext cx="8008937" cy="6016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Baskerville Old Face" pitchFamily="18" charset="0"/>
          <a:ea typeface="华文隶书" pitchFamily="2" charset="-122"/>
        </a:defRPr>
      </a:lvl9pPr>
    </p:titleStyle>
    <p:bodyStyle>
      <a:lvl1pPr marL="357505" indent="-357505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DE6969"/>
        </a:buClr>
        <a:buSzPct val="80000"/>
        <a:buFont typeface="Wingdings 2" pitchFamily="18" charset="2"/>
        <a:buChar char="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7728" y="2487295"/>
            <a:ext cx="7251065" cy="8699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Chapter 1：Introduction   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subTitle" idx="1"/>
          </p:nvPr>
        </p:nvSpPr>
        <p:spPr>
          <a:xfrm>
            <a:off x="2120900" y="4283075"/>
            <a:ext cx="4752975" cy="2419985"/>
          </a:xfrm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E6969"/>
              </a:buClr>
              <a:buSzPct val="80000"/>
            </a:pPr>
            <a:r>
              <a:rPr lang="zh-CN" altLang="en-US" sz="2400" b="1" kern="1200" dirty="0">
                <a:solidFill>
                  <a:srgbClr val="660033"/>
                </a:solidFill>
                <a:latin typeface="+mn-lt"/>
                <a:ea typeface="楷体" panose="02010609060101010101" pitchFamily="49" charset="-122"/>
                <a:cs typeface="+mn-cs"/>
              </a:rPr>
              <a:t>广东工业大学计算机学院</a:t>
            </a:r>
            <a:endParaRPr lang="zh-CN" altLang="en-US" sz="2400" b="1" kern="1200" dirty="0">
              <a:solidFill>
                <a:srgbClr val="660033"/>
              </a:solidFill>
              <a:latin typeface="+mn-lt"/>
              <a:ea typeface="楷体" panose="02010609060101010101" pitchFamily="49" charset="-122"/>
              <a:cs typeface="+mn-cs"/>
            </a:endParaRPr>
          </a:p>
          <a:p>
            <a:pPr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E6969"/>
              </a:buClr>
              <a:buSzPct val="80000"/>
            </a:pPr>
            <a:r>
              <a:rPr lang="zh-CN" altLang="en-US" sz="2400" b="1" kern="1200" dirty="0">
                <a:solidFill>
                  <a:srgbClr val="660033"/>
                </a:solidFill>
                <a:latin typeface="+mn-lt"/>
                <a:ea typeface="楷体" panose="02010609060101010101" pitchFamily="49" charset="-122"/>
                <a:cs typeface="+mn-cs"/>
              </a:rPr>
              <a:t>杨劲涛</a:t>
            </a:r>
            <a:endParaRPr lang="zh-CN" altLang="en-US" sz="2400" b="1" kern="1200" dirty="0">
              <a:solidFill>
                <a:srgbClr val="660033"/>
              </a:solidFill>
              <a:latin typeface="+mn-lt"/>
              <a:ea typeface="楷体" panose="02010609060101010101" pitchFamily="49" charset="-122"/>
              <a:cs typeface="+mn-cs"/>
            </a:endParaRPr>
          </a:p>
          <a:p>
            <a:pPr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E6969"/>
              </a:buClr>
              <a:buSzPct val="80000"/>
            </a:pPr>
            <a:r>
              <a:rPr lang="en-US" altLang="zh-CN" sz="2400" b="1" i="1" kern="1200" dirty="0">
                <a:solidFill>
                  <a:srgbClr val="660033"/>
                </a:solidFill>
                <a:latin typeface="+mn-lt"/>
                <a:ea typeface="楷体" panose="02010609060101010101" pitchFamily="49" charset="-122"/>
                <a:cs typeface="+mn-cs"/>
              </a:rPr>
              <a:t>J.Thomas Young</a:t>
            </a:r>
            <a:endParaRPr lang="en-US" altLang="zh-CN" sz="2400" b="1" i="1" kern="1200" dirty="0">
              <a:solidFill>
                <a:srgbClr val="660033"/>
              </a:solidFill>
              <a:latin typeface="+mn-lt"/>
              <a:ea typeface="楷体" panose="02010609060101010101" pitchFamily="49" charset="-122"/>
              <a:cs typeface="+mn-cs"/>
            </a:endParaRPr>
          </a:p>
          <a:p>
            <a:pPr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E6969"/>
              </a:buClr>
              <a:buSzPct val="80000"/>
            </a:pPr>
            <a:r>
              <a:rPr lang="en-US" altLang="zh-CN" sz="2400" b="1" kern="1200" dirty="0">
                <a:solidFill>
                  <a:srgbClr val="660033"/>
                </a:solidFill>
                <a:latin typeface="+mn-lt"/>
                <a:ea typeface="楷体" panose="02010609060101010101" pitchFamily="49" charset="-122"/>
                <a:cs typeface="+mn-cs"/>
              </a:rPr>
              <a:t>15302298935</a:t>
            </a:r>
            <a:endParaRPr lang="en-US" altLang="zh-CN" sz="2400" b="1" kern="1200" dirty="0">
              <a:solidFill>
                <a:srgbClr val="660033"/>
              </a:solidFill>
              <a:latin typeface="+mn-lt"/>
              <a:ea typeface="楷体" panose="02010609060101010101" pitchFamily="49" charset="-122"/>
              <a:cs typeface="+mn-cs"/>
            </a:endParaRPr>
          </a:p>
          <a:p>
            <a:pPr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E6969"/>
              </a:buClr>
              <a:buSzPct val="80000"/>
            </a:pPr>
            <a:r>
              <a:rPr lang="en-US" altLang="zh-CN" sz="2400" b="1" kern="1200" dirty="0">
                <a:solidFill>
                  <a:srgbClr val="660033"/>
                </a:solidFill>
                <a:latin typeface="+mn-lt"/>
                <a:ea typeface="楷体" panose="02010609060101010101" pitchFamily="49" charset="-122"/>
                <a:cs typeface="+mn-cs"/>
              </a:rPr>
              <a:t>QQ: 703894</a:t>
            </a:r>
            <a:endParaRPr lang="en-US" altLang="zh-CN" sz="2400" b="1" kern="1200" dirty="0">
              <a:solidFill>
                <a:srgbClr val="660033"/>
              </a:solidFill>
              <a:latin typeface="+mn-lt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20900" y="900430"/>
            <a:ext cx="474472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1pPr>
            <a:lvl2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2pPr>
            <a:lvl3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3pPr>
            <a:lvl4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4pPr>
            <a:lvl5pPr algn="ctr">
              <a:lnSpc>
                <a:spcPct val="90000"/>
              </a:lnSpc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askerville Old Face" pitchFamily="18" charset="0"/>
                <a:ea typeface="华文隶书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askerville Old Face" pitchFamily="18" charset="0"/>
                <a:ea typeface="微软雅黑" panose="020B0503020204020204" charset="-122"/>
                <a:cs typeface="+mn-cs"/>
              </a:rPr>
              <a:t>Data Structure</a:t>
            </a:r>
            <a:endParaRPr kumimoji="0" lang="en-US" altLang="zh-CN" sz="48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Baskerville Old Face" pitchFamily="18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1.2  DS Appling to program design</a:t>
            </a:r>
            <a:endParaRPr lang="en-US" altLang="zh-CN" sz="3200" b="1" dirty="0"/>
          </a:p>
        </p:txBody>
      </p:sp>
      <p:sp>
        <p:nvSpPr>
          <p:cNvPr id="34819" name="Rectangle 66"/>
          <p:cNvSpPr/>
          <p:nvPr/>
        </p:nvSpPr>
        <p:spPr>
          <a:xfrm>
            <a:off x="3598863" y="2312988"/>
            <a:ext cx="151923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9" name="Rectangle 79"/>
          <p:cNvSpPr>
            <a:spLocks noGrp="1"/>
          </p:cNvSpPr>
          <p:nvPr>
            <p:ph idx="1"/>
          </p:nvPr>
        </p:nvSpPr>
        <p:spPr>
          <a:xfrm>
            <a:off x="457200" y="1275080"/>
            <a:ext cx="8229600" cy="455676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05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物理结构</a:t>
            </a:r>
            <a:r>
              <a:rPr lang="zh-CN" altLang="en-US" dirty="0"/>
              <a:t>（</a:t>
            </a:r>
            <a:r>
              <a:rPr lang="en-US" altLang="zh-CN" dirty="0"/>
              <a:t>physical structure</a:t>
            </a:r>
            <a:r>
              <a:rPr lang="zh-CN" altLang="en-US" dirty="0"/>
              <a:t>）</a:t>
            </a:r>
            <a:r>
              <a:rPr lang="en-US" altLang="zh-CN" dirty="0"/>
              <a:t>== </a:t>
            </a:r>
            <a:r>
              <a:rPr lang="zh-CN" altLang="en-US" b="1" dirty="0">
                <a:ea typeface="黑体" panose="02010609060101010101" pitchFamily="49" charset="-122"/>
              </a:rPr>
              <a:t>存储结构</a:t>
            </a:r>
            <a:r>
              <a:rPr lang="zh-CN" altLang="en-US" dirty="0"/>
              <a:t>（</a:t>
            </a:r>
            <a:r>
              <a:rPr lang="en-US" altLang="zh-CN" dirty="0"/>
              <a:t>storage structure</a:t>
            </a:r>
            <a:r>
              <a:rPr lang="zh-CN" altLang="en-US" dirty="0"/>
              <a:t>）。</a:t>
            </a:r>
            <a:endParaRPr lang="zh-CN" altLang="en-US" dirty="0"/>
          </a:p>
          <a:p>
            <a:pPr algn="just" eaLnBrk="1" hangingPunct="1">
              <a:lnSpc>
                <a:spcPct val="105000"/>
              </a:lnSpc>
            </a:pPr>
            <a:r>
              <a:rPr lang="en-US" altLang="zh-CN" dirty="0"/>
              <a:t>Two </a:t>
            </a:r>
            <a:r>
              <a:rPr lang="en-US" altLang="zh-CN" dirty="0">
                <a:sym typeface="+mn-ea"/>
              </a:rPr>
              <a:t>storage structures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algn="just" eaLnBrk="1" hangingPunct="1">
              <a:lnSpc>
                <a:spcPct val="20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顺序存储结构：Sequential</a:t>
            </a: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sym typeface="+mn-ea"/>
              </a:rPr>
              <a:t>storage structures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824355" y="3781425"/>
            <a:ext cx="4960620" cy="1196340"/>
            <a:chOff x="2873" y="5955"/>
            <a:chExt cx="7812" cy="1884"/>
          </a:xfrm>
        </p:grpSpPr>
        <p:grpSp>
          <p:nvGrpSpPr>
            <p:cNvPr id="12" name="组合 2"/>
            <p:cNvGrpSpPr/>
            <p:nvPr/>
          </p:nvGrpSpPr>
          <p:grpSpPr>
            <a:xfrm rot="0">
              <a:off x="2873" y="5955"/>
              <a:ext cx="7812" cy="675"/>
              <a:chOff x="0" y="0"/>
              <a:chExt cx="4961792" cy="429422"/>
            </a:xfrm>
          </p:grpSpPr>
          <p:sp>
            <p:nvSpPr>
              <p:cNvPr id="13" name="矩形 27"/>
              <p:cNvSpPr/>
              <p:nvPr/>
            </p:nvSpPr>
            <p:spPr>
              <a:xfrm>
                <a:off x="2364084" y="0"/>
                <a:ext cx="768767" cy="428739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矩形 27"/>
              <p:cNvSpPr/>
              <p:nvPr/>
            </p:nvSpPr>
            <p:spPr>
              <a:xfrm>
                <a:off x="3132851" y="683"/>
                <a:ext cx="530087" cy="428739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矩形 27"/>
              <p:cNvSpPr/>
              <p:nvPr/>
            </p:nvSpPr>
            <p:spPr>
              <a:xfrm>
                <a:off x="0" y="0"/>
                <a:ext cx="768767" cy="428739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矩形 27"/>
              <p:cNvSpPr/>
              <p:nvPr/>
            </p:nvSpPr>
            <p:spPr>
              <a:xfrm>
                <a:off x="768482" y="1591"/>
                <a:ext cx="530316" cy="427831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baseline="-250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矩形 27"/>
              <p:cNvSpPr/>
              <p:nvPr/>
            </p:nvSpPr>
            <p:spPr>
              <a:xfrm>
                <a:off x="1298799" y="1591"/>
                <a:ext cx="530316" cy="427831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baseline="-250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矩形 27"/>
              <p:cNvSpPr/>
              <p:nvPr/>
            </p:nvSpPr>
            <p:spPr>
              <a:xfrm>
                <a:off x="1829115" y="1591"/>
                <a:ext cx="530316" cy="427831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baseline="-25000" dirty="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矩形 27"/>
              <p:cNvSpPr/>
              <p:nvPr/>
            </p:nvSpPr>
            <p:spPr>
              <a:xfrm>
                <a:off x="3662938" y="683"/>
                <a:ext cx="530087" cy="428739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矩形 27"/>
              <p:cNvSpPr/>
              <p:nvPr/>
            </p:nvSpPr>
            <p:spPr>
              <a:xfrm>
                <a:off x="4193025" y="682"/>
                <a:ext cx="768767" cy="428739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170" tIns="46990" rIns="90170" bIns="4699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zh-CN" sz="1800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1" name="矩形 27"/>
            <p:cNvSpPr/>
            <p:nvPr/>
          </p:nvSpPr>
          <p:spPr>
            <a:xfrm>
              <a:off x="4923" y="5958"/>
              <a:ext cx="835" cy="675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2</a:t>
              </a:r>
              <a:endPara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矩形 27"/>
            <p:cNvSpPr/>
            <p:nvPr/>
          </p:nvSpPr>
          <p:spPr>
            <a:xfrm>
              <a:off x="5755" y="5958"/>
              <a:ext cx="840" cy="675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3</a:t>
              </a:r>
              <a:endParaRPr lang="zh-CN" alt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矩形 27"/>
            <p:cNvSpPr/>
            <p:nvPr/>
          </p:nvSpPr>
          <p:spPr>
            <a:xfrm>
              <a:off x="4083" y="5955"/>
              <a:ext cx="835" cy="675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rgbClr val="000000"/>
                  </a:solidFill>
                  <a:sym typeface="宋体" panose="02010600030101010101" pitchFamily="2" charset="-122"/>
                </a:rPr>
                <a:t>1</a:t>
              </a:r>
              <a:endParaRPr lang="zh-CN" altLang="en-US" sz="1800" baseline="-25000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4" name="矩形 27"/>
            <p:cNvSpPr/>
            <p:nvPr/>
          </p:nvSpPr>
          <p:spPr>
            <a:xfrm>
              <a:off x="6595" y="5955"/>
              <a:ext cx="1210" cy="675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dirty="0"/>
                <a:t>…</a:t>
              </a: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矩形 27"/>
            <p:cNvSpPr/>
            <p:nvPr/>
          </p:nvSpPr>
          <p:spPr>
            <a:xfrm>
              <a:off x="7803" y="5955"/>
              <a:ext cx="835" cy="675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n-1</a:t>
              </a:r>
              <a:endPara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矩形 27"/>
            <p:cNvSpPr/>
            <p:nvPr/>
          </p:nvSpPr>
          <p:spPr>
            <a:xfrm>
              <a:off x="8635" y="5955"/>
              <a:ext cx="840" cy="675"/>
            </a:xfrm>
            <a:prstGeom prst="rect">
              <a:avLst/>
            </a:prstGeom>
            <a:solidFill>
              <a:srgbClr val="CCFF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170" tIns="46990" rIns="90170" bIns="4699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u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80000"/>
                <a:buFont typeface="Wingdings" panose="05000000000000000000" pitchFamily="2" charset="2"/>
                <a:buChar char="l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60000"/>
                <a:buFont typeface="Wingdings" panose="05000000000000000000" pitchFamily="2" charset="2"/>
                <a:buChar char="l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Pct val="40000"/>
                <a:buFont typeface="Wingdings" panose="05000000000000000000" pitchFamily="2" charset="2"/>
                <a:buChar char="l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n</a:t>
              </a:r>
              <a:endParaRPr lang="zh-CN" alt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27" name="组合 32"/>
            <p:cNvGrpSpPr/>
            <p:nvPr/>
          </p:nvGrpSpPr>
          <p:grpSpPr>
            <a:xfrm rot="0">
              <a:off x="4378" y="6633"/>
              <a:ext cx="2895" cy="1207"/>
              <a:chOff x="0" y="0"/>
              <a:chExt cx="1838955" cy="766025"/>
            </a:xfrm>
          </p:grpSpPr>
          <p:cxnSp>
            <p:nvCxnSpPr>
              <p:cNvPr id="28" name="直接箭头连接符 33"/>
              <p:cNvCxnSpPr/>
              <p:nvPr/>
            </p:nvCxnSpPr>
            <p:spPr>
              <a:xfrm flipV="1">
                <a:off x="24390" y="0"/>
                <a:ext cx="0" cy="429104"/>
              </a:xfrm>
              <a:prstGeom prst="straightConnector1">
                <a:avLst/>
              </a:prstGeom>
              <a:ln w="38100" cap="flat" cmpd="sng">
                <a:solidFill>
                  <a:srgbClr val="3333FF"/>
                </a:solidFill>
                <a:prstDash val="solid"/>
                <a:headEnd type="none" w="med" len="med"/>
                <a:tailEnd type="arrow" w="med" len="med"/>
              </a:ln>
            </p:spPr>
          </p:cxnSp>
          <p:sp>
            <p:nvSpPr>
              <p:cNvPr id="29" name="矩形 38"/>
              <p:cNvSpPr/>
              <p:nvPr/>
            </p:nvSpPr>
            <p:spPr>
              <a:xfrm>
                <a:off x="0" y="408716"/>
                <a:ext cx="1838955" cy="357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u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80000"/>
                  <a:buFont typeface="Wingdings" panose="05000000000000000000" pitchFamily="2" charset="2"/>
                  <a:buChar char="l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60000"/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Pct val="4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1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楷体_GB2312" pitchFamily="49" charset="-122"/>
                  </a:rPr>
                  <a:t>basic  (</a:t>
                </a:r>
                <a:r>
                  <a:rPr lang="zh-CN" altLang="en-US" sz="18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楷体_GB2312" pitchFamily="49" charset="-122"/>
                  </a:rPr>
                  <a:t>基址</a:t>
                </a:r>
                <a:r>
                  <a:rPr lang="en-US" altLang="zh-CN" sz="18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楷体_GB2312" pitchFamily="49" charset="-122"/>
                  </a:rPr>
                  <a:t>)</a:t>
                </a:r>
                <a:endParaRPr lang="en-US" altLang="zh-CN" sz="1800" b="1" dirty="0">
                  <a:solidFill>
                    <a:srgbClr val="000000"/>
                  </a:solidFill>
                  <a:latin typeface="Calibri" panose="020F050202020403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2942" y="6006"/>
              <a:ext cx="109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>
                <a:lnSpc>
                  <a:spcPct val="90000"/>
                </a:lnSpc>
              </a:pP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·</a:t>
              </a: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·····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482" y="6002"/>
              <a:ext cx="1097" cy="58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>
                <a:lnSpc>
                  <a:spcPct val="90000"/>
                </a:lnSpc>
              </a:pP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·</a:t>
              </a: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·····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9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>
                                            <p:txEl>
                                              <p:charRg st="284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39">
                                            <p:txEl>
                                              <p:charRg st="284" end="3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1.2  DS Appling to program design</a:t>
            </a:r>
            <a:endParaRPr lang="en-US" altLang="zh-CN" sz="3200" b="1" dirty="0"/>
          </a:p>
        </p:txBody>
      </p:sp>
      <p:sp>
        <p:nvSpPr>
          <p:cNvPr id="34819" name="Rectangle 66"/>
          <p:cNvSpPr/>
          <p:nvPr/>
        </p:nvSpPr>
        <p:spPr>
          <a:xfrm>
            <a:off x="3598863" y="2312988"/>
            <a:ext cx="151923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9" name="Rectangle 79"/>
          <p:cNvSpPr>
            <a:spLocks noGrp="1"/>
          </p:cNvSpPr>
          <p:nvPr>
            <p:ph idx="1"/>
          </p:nvPr>
        </p:nvSpPr>
        <p:spPr>
          <a:xfrm>
            <a:off x="457200" y="1275080"/>
            <a:ext cx="8229600" cy="522605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lnSpc>
                <a:spcPct val="105000"/>
              </a:lnSpc>
            </a:pPr>
            <a:r>
              <a:rPr lang="en-US" altLang="zh-CN" dirty="0"/>
              <a:t>linked </a:t>
            </a:r>
            <a:r>
              <a:rPr lang="en-US" altLang="zh-CN" dirty="0">
                <a:sym typeface="+mn-ea"/>
              </a:rPr>
              <a:t>storage structures  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链式存储结构</a:t>
            </a:r>
            <a:endParaRPr lang="zh-CN" altLang="en-US" dirty="0"/>
          </a:p>
        </p:txBody>
      </p:sp>
      <p:sp>
        <p:nvSpPr>
          <p:cNvPr id="154629" name="Rectangle 5"/>
          <p:cNvSpPr/>
          <p:nvPr/>
        </p:nvSpPr>
        <p:spPr>
          <a:xfrm>
            <a:off x="2534285" y="2770505"/>
            <a:ext cx="1744980" cy="685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10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0" name="Rectangle 6"/>
          <p:cNvSpPr/>
          <p:nvPr/>
        </p:nvSpPr>
        <p:spPr>
          <a:xfrm>
            <a:off x="4272915" y="2770505"/>
            <a:ext cx="1744980" cy="6858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10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next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1" name="Text Box 7"/>
          <p:cNvSpPr txBox="1"/>
          <p:nvPr/>
        </p:nvSpPr>
        <p:spPr>
          <a:xfrm>
            <a:off x="613410" y="2941955"/>
            <a:ext cx="1616075" cy="363855"/>
          </a:xfrm>
          <a:prstGeom prst="rect">
            <a:avLst/>
          </a:prstGeom>
          <a:noFill/>
          <a:ln w="9525">
            <a:noFill/>
          </a:ln>
        </p:spPr>
        <p:txBody>
          <a:bodyPr wrap="square" t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Data field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2" name="Text Box 8"/>
          <p:cNvSpPr txBox="1"/>
          <p:nvPr/>
        </p:nvSpPr>
        <p:spPr>
          <a:xfrm>
            <a:off x="6344285" y="2951480"/>
            <a:ext cx="1844040" cy="363855"/>
          </a:xfrm>
          <a:prstGeom prst="rect">
            <a:avLst/>
          </a:prstGeom>
          <a:noFill/>
          <a:ln w="9525">
            <a:noFill/>
          </a:ln>
        </p:spPr>
        <p:txBody>
          <a:bodyPr wrap="square" t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 field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33" name="Line 9"/>
          <p:cNvSpPr/>
          <p:nvPr/>
        </p:nvSpPr>
        <p:spPr>
          <a:xfrm>
            <a:off x="2077085" y="3128010"/>
            <a:ext cx="457200" cy="0"/>
          </a:xfrm>
          <a:prstGeom prst="line">
            <a:avLst/>
          </a:prstGeom>
          <a:ln w="19050" cap="flat" cmpd="sng">
            <a:solidFill>
              <a:srgbClr val="000099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54634" name="Line 10"/>
          <p:cNvSpPr/>
          <p:nvPr/>
        </p:nvSpPr>
        <p:spPr>
          <a:xfrm rot="10800000">
            <a:off x="6039485" y="3151505"/>
            <a:ext cx="457200" cy="0"/>
          </a:xfrm>
          <a:prstGeom prst="line">
            <a:avLst/>
          </a:prstGeom>
          <a:ln w="19050" cap="flat" cmpd="sng">
            <a:solidFill>
              <a:srgbClr val="000099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54635" name="Rectangle 11"/>
          <p:cNvSpPr/>
          <p:nvPr/>
        </p:nvSpPr>
        <p:spPr>
          <a:xfrm>
            <a:off x="2305685" y="2313305"/>
            <a:ext cx="3962400" cy="1600200"/>
          </a:xfrm>
          <a:prstGeom prst="rect">
            <a:avLst/>
          </a:prstGeom>
          <a:noFill/>
          <a:ln w="19050" cap="rnd" cmpd="sng">
            <a:solidFill>
              <a:srgbClr val="6699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60000"/>
              <a:buFont typeface="Wingdings" panose="05000000000000000000" pitchFamily="2" charset="2"/>
              <a:buChar char="l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Pct val="4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Picture 9"/>
          <p:cNvGraphicFramePr>
            <a:graphicFrameLocks noChangeAspect="1"/>
          </p:cNvGraphicFramePr>
          <p:nvPr/>
        </p:nvGraphicFramePr>
        <p:xfrm>
          <a:off x="2188845" y="4867910"/>
          <a:ext cx="3829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816100" imgH="241300" progId="Visio.Drawing.11">
                  <p:embed/>
                </p:oleObj>
              </mc:Choice>
              <mc:Fallback>
                <p:oleObj name="" r:id="rId1" imgW="1816100" imgH="241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8845" y="4867910"/>
                        <a:ext cx="38290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>
                                            <p:txEl>
                                              <p:charRg st="284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9">
                                            <p:txEl>
                                              <p:charRg st="284" end="3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3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3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1.3  </a:t>
            </a:r>
            <a:r>
              <a:rPr lang="zh-CN" altLang="en-US" b="1" dirty="0"/>
              <a:t>algorithm analysis basis</a:t>
            </a:r>
            <a:endParaRPr lang="zh-CN" altLang="en-US" b="1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55832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算法</a:t>
            </a:r>
            <a:r>
              <a:rPr lang="zh-CN" altLang="en-US" dirty="0"/>
              <a:t>（</a:t>
            </a:r>
            <a:r>
              <a:rPr lang="en-US" altLang="zh-CN" dirty="0"/>
              <a:t>algorithm</a:t>
            </a:r>
            <a:r>
              <a:rPr lang="zh-CN" altLang="en-US" dirty="0"/>
              <a:t>）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Important characteristics：</a:t>
            </a:r>
            <a:endParaRPr lang="zh-CN" altLang="en-US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ea typeface="黑体" panose="02010609060101010101" pitchFamily="49" charset="-122"/>
              </a:rPr>
              <a:t>有穷性</a:t>
            </a:r>
            <a:r>
              <a:rPr lang="zh-CN" altLang="en-US" dirty="0"/>
              <a:t>（</a:t>
            </a:r>
            <a:r>
              <a:rPr lang="en-US" altLang="zh-CN" dirty="0"/>
              <a:t>finite</a:t>
            </a:r>
            <a:r>
              <a:rPr lang="zh-CN" altLang="en-US" dirty="0"/>
              <a:t>）。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it-IT" dirty="0"/>
              <a:t>    （</a:t>
            </a:r>
            <a:r>
              <a:rPr lang="it-IT" altLang="zh-CN" dirty="0"/>
              <a:t>2</a:t>
            </a:r>
            <a:r>
              <a:rPr lang="zh-CN" altLang="it-IT" dirty="0"/>
              <a:t>）</a:t>
            </a:r>
            <a:r>
              <a:rPr lang="zh-CN" altLang="it-IT" b="1" dirty="0">
                <a:ea typeface="黑体" panose="02010609060101010101" pitchFamily="49" charset="-122"/>
              </a:rPr>
              <a:t>确定性</a:t>
            </a:r>
            <a:r>
              <a:rPr lang="zh-CN" altLang="it-IT" dirty="0"/>
              <a:t>（</a:t>
            </a:r>
            <a:r>
              <a:rPr lang="it-IT" altLang="zh-CN" dirty="0"/>
              <a:t>no ambiguity</a:t>
            </a:r>
            <a:r>
              <a:rPr lang="zh-CN" altLang="it-IT" dirty="0"/>
              <a:t>）。</a:t>
            </a:r>
            <a:endParaRPr lang="zh-CN" altLang="it-IT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it-IT" dirty="0"/>
              <a:t> 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>
                <a:ea typeface="黑体" panose="02010609060101010101" pitchFamily="49" charset="-122"/>
              </a:rPr>
              <a:t>可行性</a:t>
            </a:r>
            <a:r>
              <a:rPr lang="zh-CN" altLang="en-US" dirty="0"/>
              <a:t>（</a:t>
            </a:r>
            <a:r>
              <a:rPr lang="en-US" altLang="zh-CN" dirty="0"/>
              <a:t>computable</a:t>
            </a:r>
            <a:r>
              <a:rPr lang="zh-CN" altLang="en-US" dirty="0"/>
              <a:t>）。</a:t>
            </a:r>
            <a:endParaRPr lang="zh-CN" altLang="en-US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b="1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>
                <a:ea typeface="黑体" panose="02010609060101010101" pitchFamily="49" charset="-122"/>
              </a:rPr>
              <a:t>输入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）。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b="1" dirty="0">
                <a:ea typeface="黑体" panose="02010609060101010101" pitchFamily="49" charset="-122"/>
              </a:rPr>
              <a:t>输出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）。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 Algorithm can be writed in any language.</a:t>
            </a:r>
            <a:endParaRPr lang="en-US" altLang="zh-CN" dirty="0"/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en-US" altLang="zh-CN" dirty="0"/>
              <a:t>such as but not limited to:</a:t>
            </a:r>
            <a:endParaRPr lang="en-US" altLang="zh-CN" dirty="0"/>
          </a:p>
          <a:p>
            <a:pPr marL="914400" lvl="2" indent="0" algn="just" eaLnBrk="1" hangingPunct="1">
              <a:lnSpc>
                <a:spcPct val="90000"/>
              </a:lnSpc>
              <a:buNone/>
            </a:pPr>
            <a:r>
              <a:rPr lang="en-US" altLang="zh-CN" dirty="0"/>
              <a:t>English, Chinese, C, C++, JAVA......</a:t>
            </a:r>
            <a:endParaRPr lang="en-US" altLang="zh-CN" dirty="0"/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zh-CN" sz="2200" dirty="0"/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en-US" altLang="zh-CN" sz="2200" dirty="0"/>
              <a:t>In  C and C++,  A a</a:t>
            </a:r>
            <a:r>
              <a:rPr lang="en-US" altLang="zh-CN" dirty="0">
                <a:sym typeface="+mn-ea"/>
              </a:rPr>
              <a:t>lgorithm</a:t>
            </a:r>
            <a:r>
              <a:rPr lang="en-US" altLang="zh-CN" sz="2200" dirty="0"/>
              <a:t> can be composed of a series of </a:t>
            </a:r>
            <a:r>
              <a:rPr lang="en-US" altLang="zh-CN" sz="2200" dirty="0">
                <a:solidFill>
                  <a:srgbClr val="FF0000"/>
                </a:solidFill>
              </a:rPr>
              <a:t>functions.</a:t>
            </a:r>
            <a:r>
              <a:rPr lang="en-US" altLang="zh-CN" sz="2200" dirty="0"/>
              <a:t>  one or more.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1.3  Better Algorithm</a:t>
            </a:r>
            <a:endParaRPr lang="en-US" altLang="zh-CN" b="1" dirty="0"/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346075" y="1275080"/>
            <a:ext cx="8428355" cy="309753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b="1" dirty="0">
                <a:ea typeface="黑体" panose="02010609060101010101" pitchFamily="49" charset="-122"/>
              </a:rPr>
              <a:t>正确性</a:t>
            </a:r>
            <a:r>
              <a:rPr lang="zh-CN" altLang="en-US" dirty="0"/>
              <a:t>（</a:t>
            </a:r>
            <a:r>
              <a:rPr lang="en-US" altLang="zh-CN" dirty="0"/>
              <a:t>correctness</a:t>
            </a:r>
            <a:r>
              <a:rPr lang="zh-CN" altLang="en-US" dirty="0"/>
              <a:t>）</a:t>
            </a:r>
            <a:endParaRPr lang="zh-CN" altLang="en-US" dirty="0"/>
          </a:p>
          <a:p>
            <a:pPr algn="just"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  <a:sym typeface="+mn-ea"/>
              </a:rPr>
              <a:t>可读性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readability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algn="just"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  <a:sym typeface="+mn-ea"/>
              </a:rPr>
              <a:t>键壮性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robustness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algn="just"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  <a:sym typeface="+mn-ea"/>
              </a:rPr>
              <a:t>高效率和低存储量需求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  <a:p>
            <a:pPr marL="457200" lvl="1" indent="0" algn="just" eaLnBrk="1" hangingPunct="1">
              <a:spcBef>
                <a:spcPct val="30000"/>
              </a:spcBef>
              <a:buNone/>
            </a:pPr>
            <a:r>
              <a:rPr lang="zh-CN" altLang="en-US" b="1" dirty="0">
                <a:ea typeface="黑体" panose="02010609060101010101" pitchFamily="49" charset="-122"/>
                <a:sym typeface="+mn-ea"/>
              </a:rPr>
              <a:t>High efficiency and low 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memory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demand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2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charRg st="23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1.4 algorithm analysis</a:t>
            </a:r>
            <a:endParaRPr lang="en-US" altLang="zh-CN" b="1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655185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Algorithm </a:t>
            </a:r>
            <a:r>
              <a:rPr lang="en-US" altLang="zh-CN" dirty="0"/>
              <a:t>Running</a:t>
            </a:r>
            <a:r>
              <a:rPr lang="zh-CN" altLang="en-US" dirty="0"/>
              <a:t> time</a:t>
            </a:r>
            <a:r>
              <a:rPr lang="en-US" altLang="zh-CN" dirty="0"/>
              <a:t>(</a:t>
            </a:r>
            <a:r>
              <a:rPr lang="zh-CN" altLang="en-US" dirty="0"/>
              <a:t>算法执行时间</a:t>
            </a:r>
            <a:r>
              <a:rPr lang="en-US" altLang="zh-CN" dirty="0"/>
              <a:t>) </a:t>
            </a:r>
            <a:endParaRPr lang="en-US" altLang="zh-CN" dirty="0"/>
          </a:p>
          <a:p>
            <a:pPr algn="just" eaLnBrk="1" hangingPunct="1"/>
            <a:r>
              <a:rPr lang="en-US" altLang="zh-CN" dirty="0"/>
              <a:t>Two ways:</a:t>
            </a:r>
            <a:endParaRPr lang="zh-CN" altLang="en-US" dirty="0"/>
          </a:p>
          <a:p>
            <a:pPr lvl="1" algn="just" eaLnBrk="1" hangingPunct="1"/>
            <a:r>
              <a:rPr lang="en-US" altLang="zh-CN" dirty="0"/>
              <a:t>Get the time</a:t>
            </a:r>
            <a:r>
              <a:rPr lang="zh-CN" altLang="en-US" dirty="0"/>
              <a:t> After execution</a:t>
            </a:r>
            <a:r>
              <a:rPr lang="en-US" altLang="zh-CN" dirty="0"/>
              <a:t>(</a:t>
            </a:r>
            <a:r>
              <a:rPr lang="zh-CN" altLang="en-US" dirty="0"/>
              <a:t>事后统计方法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</a:t>
            </a:r>
            <a:r>
              <a:rPr lang="en-US" altLang="zh-CN" dirty="0"/>
              <a:t>   Prior analysis and estimation</a:t>
            </a:r>
            <a:r>
              <a:rPr lang="zh-CN" altLang="en-US" dirty="0"/>
              <a:t>事前分析估算方法。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① 算法策略；Algorithm strategy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② </a:t>
            </a:r>
            <a:r>
              <a:rPr lang="zh-CN" altLang="en-US" dirty="0">
                <a:solidFill>
                  <a:srgbClr val="FF0000"/>
                </a:solidFill>
              </a:rPr>
              <a:t>问题的规模：Data Size</a:t>
            </a:r>
            <a:endParaRPr lang="zh-CN" altLang="en-US" dirty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r>
              <a:rPr lang="zh-CN" altLang="en-US" dirty="0"/>
              <a:t>③ 书写程序的语言；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④ 编译程序所产生的机器代码的质量；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⑤ 机器执行指令的速度。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1.4 </a:t>
            </a:r>
            <a:r>
              <a:rPr lang="en-US" altLang="zh-CN" b="1" dirty="0">
                <a:sym typeface="+mn-ea"/>
              </a:rPr>
              <a:t>algorithm analysis</a:t>
            </a:r>
            <a:endParaRPr lang="zh-CN" altLang="en-US" b="1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57200" y="1274763"/>
            <a:ext cx="8229600" cy="558323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The number of repetitions of basic operations in the algorithm is </a:t>
            </a:r>
            <a:r>
              <a:rPr lang="en-US" altLang="zh-CN" dirty="0">
                <a:solidFill>
                  <a:srgbClr val="FF0000"/>
                </a:solidFill>
              </a:rPr>
              <a:t>a funtion</a:t>
            </a:r>
            <a:r>
              <a:rPr lang="en-US" altLang="zh-CN" dirty="0"/>
              <a:t> of </a:t>
            </a:r>
            <a:r>
              <a:rPr lang="zh-CN" altLang="en-US" dirty="0"/>
              <a:t>the problem scale</a:t>
            </a:r>
            <a:r>
              <a:rPr lang="en-US" altLang="zh-CN" dirty="0"/>
              <a:t> </a:t>
            </a:r>
            <a:r>
              <a:rPr lang="en-US" altLang="zh-CN" i="1" dirty="0">
                <a:sym typeface="+mn-ea"/>
              </a:rPr>
              <a:t>n 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算法的时间量度</a:t>
            </a:r>
            <a:r>
              <a:rPr lang="en-US" altLang="zh-CN" b="1" i="1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/>
              <a:t>记作</a:t>
            </a:r>
            <a:endParaRPr lang="zh-CN" altLang="en-US" b="1" i="1" dirty="0"/>
          </a:p>
          <a:p>
            <a:pPr eaLnBrk="1" hangingPunct="1">
              <a:buNone/>
            </a:pPr>
            <a:r>
              <a:rPr lang="en-US" altLang="zh-CN" b="1" i="1" dirty="0"/>
              <a:t>                                  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b="1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b="1" i="1" dirty="0">
                <a:sym typeface="+mn-ea"/>
              </a:rPr>
              <a:t>O</a:t>
            </a:r>
            <a:r>
              <a:rPr lang="en-US" altLang="zh-CN" dirty="0">
                <a:sym typeface="+mn-ea"/>
              </a:rPr>
              <a:t>(....)  is named </a:t>
            </a:r>
            <a:r>
              <a:rPr lang="en-US" altLang="zh-CN" dirty="0"/>
              <a:t>asymptotic time complexity (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渐近时间复杂度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lvl="2" eaLnBrk="1" hangingPunct="1">
              <a:buNone/>
            </a:pPr>
            <a:r>
              <a:rPr lang="en-US" altLang="zh-CN" dirty="0"/>
              <a:t>Simply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 time complexity </a:t>
            </a:r>
            <a:r>
              <a:rPr lang="zh-CN" altLang="en-US" b="1" dirty="0">
                <a:ea typeface="黑体" panose="02010609060101010101" pitchFamily="49" charset="-122"/>
              </a:rPr>
              <a:t>时间复杂度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i="1" dirty="0"/>
              <a:t>n </a:t>
            </a:r>
            <a:r>
              <a:rPr lang="zh-CN" altLang="en-US" dirty="0"/>
              <a:t>：</a:t>
            </a:r>
            <a:r>
              <a:rPr lang="en-US" altLang="zh-CN" dirty="0"/>
              <a:t>Data Size</a:t>
            </a:r>
            <a:endParaRPr lang="en-US" altLang="zh-CN" dirty="0"/>
          </a:p>
          <a:p>
            <a:pPr lvl="1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1.4  </a:t>
            </a:r>
            <a:r>
              <a:rPr lang="en-US" altLang="zh-CN" b="1" dirty="0">
                <a:sym typeface="+mn-ea"/>
              </a:rPr>
              <a:t>algorithm analysis</a:t>
            </a:r>
            <a:endParaRPr lang="zh-CN" altLang="en-US" b="1" dirty="0"/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274638" y="1274763"/>
            <a:ext cx="8412162" cy="5583237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dirty="0"/>
              <a:t>For example</a:t>
            </a:r>
            <a:r>
              <a:rPr lang="zh-CN" altLang="en-US" dirty="0"/>
              <a:t>，</a:t>
            </a:r>
            <a:r>
              <a:rPr lang="en-US" altLang="zh-CN" dirty="0"/>
              <a:t>these codes: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(a) </a:t>
            </a:r>
            <a:r>
              <a:rPr lang="en-US" altLang="zh-CN" b="1" dirty="0"/>
              <a:t>{ </a:t>
            </a:r>
            <a:r>
              <a:rPr lang="en-US" altLang="zh-CN" dirty="0"/>
              <a:t>++x;  s=0; </a:t>
            </a:r>
            <a:r>
              <a:rPr lang="en-US" altLang="zh-CN" b="1" dirty="0"/>
              <a:t>}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   (b) </a:t>
            </a:r>
            <a:r>
              <a:rPr lang="en-US" altLang="zh-CN" b="1" dirty="0"/>
              <a:t>for</a:t>
            </a:r>
            <a:r>
              <a:rPr lang="en-US" altLang="zh-CN" dirty="0"/>
              <a:t>(i=1; i&lt;=n; ++i)  </a:t>
            </a:r>
            <a:r>
              <a:rPr lang="en-US" altLang="zh-CN" b="1" dirty="0"/>
              <a:t>{</a:t>
            </a:r>
            <a:r>
              <a:rPr lang="en-US" altLang="zh-CN" dirty="0"/>
              <a:t> ++x;  s+=x; </a:t>
            </a:r>
            <a:r>
              <a:rPr lang="en-US" altLang="zh-CN" b="1" dirty="0"/>
              <a:t>}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   (c) </a:t>
            </a:r>
            <a:r>
              <a:rPr lang="en-US" altLang="zh-CN" b="1" dirty="0"/>
              <a:t>for</a:t>
            </a:r>
            <a:r>
              <a:rPr lang="en-US" altLang="zh-CN" dirty="0"/>
              <a:t>(j=1; j&lt;=n; ++j)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　  </a:t>
            </a:r>
            <a:r>
              <a:rPr lang="en-US" altLang="zh-CN" b="1" dirty="0"/>
              <a:t>for</a:t>
            </a:r>
            <a:r>
              <a:rPr lang="en-US" altLang="zh-CN" dirty="0"/>
              <a:t>(k=1; k&lt;=n; ++k)  </a:t>
            </a:r>
            <a:r>
              <a:rPr lang="en-US" altLang="zh-CN" b="1" dirty="0"/>
              <a:t>{</a:t>
            </a:r>
            <a:r>
              <a:rPr lang="en-US" altLang="zh-CN" dirty="0"/>
              <a:t> ++x;  s+=x; </a:t>
            </a:r>
            <a:r>
              <a:rPr lang="en-US" altLang="zh-CN" b="1" dirty="0"/>
              <a:t>}</a:t>
            </a:r>
            <a:endParaRPr lang="en-US" altLang="zh-CN" b="1" dirty="0"/>
          </a:p>
          <a:p>
            <a:pPr algn="just" eaLnBrk="1" hangingPunct="1">
              <a:buNone/>
            </a:pP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B</a:t>
            </a:r>
            <a:r>
              <a:rPr lang="zh-CN" altLang="en-US" dirty="0"/>
              <a:t>asic operation</a:t>
            </a:r>
            <a:r>
              <a:rPr lang="en-US" altLang="zh-CN" dirty="0"/>
              <a:t>: ++x </a:t>
            </a:r>
            <a:r>
              <a:rPr lang="zh-CN" altLang="zh-CN" dirty="0"/>
              <a:t>的语句频度：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en-US" altLang="zh-CN" dirty="0">
                <a:sym typeface="+mn-ea"/>
              </a:rPr>
              <a:t>time complexity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b="1" i="1" dirty="0"/>
              <a:t>O</a:t>
            </a:r>
            <a:r>
              <a:rPr lang="en-US" altLang="zh-CN" dirty="0"/>
              <a:t>(1)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                        </a:t>
            </a:r>
            <a:r>
              <a:rPr lang="en-US" altLang="zh-CN" b="1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Constant order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常量阶</a:t>
            </a:r>
            <a:r>
              <a:rPr lang="zh-CN" altLang="en-US" dirty="0"/>
              <a:t>，Linear order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线性阶</a:t>
            </a:r>
            <a:r>
              <a:rPr lang="zh-CN" altLang="en-US" dirty="0"/>
              <a:t>，Square order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平方阶</a:t>
            </a:r>
            <a:endParaRPr lang="zh-CN" altLang="en-US" b="1" dirty="0">
              <a:solidFill>
                <a:srgbClr val="0000FF"/>
              </a:solidFill>
              <a:ea typeface="黑体" panose="02010609060101010101" pitchFamily="49" charset="-122"/>
              <a:sym typeface="+mn-ea"/>
            </a:endParaRPr>
          </a:p>
          <a:p>
            <a:pPr lvl="1"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Logarithmic order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对数阶</a:t>
            </a:r>
            <a:r>
              <a:rPr lang="en-US" altLang="zh-CN" b="1" i="1" dirty="0">
                <a:sym typeface="+mn-ea"/>
              </a:rPr>
              <a:t>O</a:t>
            </a:r>
            <a:r>
              <a:rPr lang="en-US" altLang="zh-CN" dirty="0">
                <a:sym typeface="+mn-ea"/>
              </a:rPr>
              <a:t>(log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lvl="1" algn="just" eaLnBrk="1" hangingPunct="1"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exponential orde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r,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指数阶</a:t>
            </a:r>
            <a:r>
              <a:rPr lang="en-US" altLang="zh-CN" b="1" i="1" dirty="0">
                <a:solidFill>
                  <a:schemeClr val="tx1"/>
                </a:solidFill>
                <a:sym typeface="+mn-ea"/>
              </a:rPr>
              <a:t>O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(2</a:t>
            </a:r>
            <a:r>
              <a:rPr lang="en-US" altLang="zh-CN" i="1" baseline="30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</a:t>
            </a:r>
            <a:r>
              <a:rPr lang="en-US" b="1" dirty="0"/>
              <a:t>4 </a:t>
            </a:r>
            <a:r>
              <a:rPr lang="en-US" altLang="zh-CN" b="1" dirty="0">
                <a:sym typeface="+mn-ea"/>
              </a:rPr>
              <a:t>algorithm analysis</a:t>
            </a:r>
            <a:endParaRPr lang="en-US" b="1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57200" y="1274763"/>
            <a:ext cx="8229600" cy="5583237"/>
          </a:xfrm>
        </p:spPr>
        <p:txBody>
          <a:bodyPr vert="horz" wrap="square" lIns="91440" tIns="45720" rIns="91440" bIns="45720" anchor="t" anchorCtr="0"/>
          <a:p>
            <a:pPr marL="0" lvl="1" algn="just" eaLnBrk="1" hangingPunct="1"/>
            <a:r>
              <a:rPr lang="en-US" altLang="zh-CN" dirty="0"/>
              <a:t>The best :  </a:t>
            </a:r>
            <a:r>
              <a:rPr lang="zh-CN" altLang="en-US" sz="2400" dirty="0">
                <a:sym typeface="+mn-ea"/>
              </a:rPr>
              <a:t>Logarithmic order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对数阶</a:t>
            </a:r>
            <a:r>
              <a:rPr lang="en-US" altLang="zh-CN" sz="2400" b="1" i="1" dirty="0">
                <a:sym typeface="+mn-ea"/>
              </a:rPr>
              <a:t>O</a:t>
            </a:r>
            <a:r>
              <a:rPr lang="en-US" altLang="zh-CN" sz="2400" dirty="0">
                <a:sym typeface="+mn-ea"/>
              </a:rPr>
              <a:t>(log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>
              <a:sym typeface="+mn-ea"/>
            </a:endParaRPr>
          </a:p>
          <a:p>
            <a:pPr marL="0" lvl="1" algn="just" eaLnBrk="1" hangingPunct="1"/>
            <a:r>
              <a:rPr lang="en-US" altLang="zh-CN" dirty="0"/>
              <a:t>The worst: </a:t>
            </a:r>
            <a:r>
              <a:rPr lang="zh-CN" altLang="en-US" sz="2400" b="1" dirty="0">
                <a:ea typeface="黑体" panose="02010609060101010101" pitchFamily="49" charset="-122"/>
                <a:sym typeface="+mn-ea"/>
              </a:rPr>
              <a:t>exponential orde</a:t>
            </a:r>
            <a:r>
              <a:rPr lang="en-US" altLang="zh-CN" sz="2400" b="1" dirty="0">
                <a:ea typeface="黑体" panose="02010609060101010101" pitchFamily="49" charset="-122"/>
                <a:sym typeface="+mn-ea"/>
              </a:rPr>
              <a:t>r,</a:t>
            </a:r>
            <a:r>
              <a:rPr lang="zh-CN" altLang="en-US" sz="2400" b="1" dirty="0">
                <a:solidFill>
                  <a:srgbClr val="0000FF"/>
                </a:solidFill>
                <a:ea typeface="黑体" panose="02010609060101010101" pitchFamily="49" charset="-122"/>
                <a:sym typeface="+mn-ea"/>
              </a:rPr>
              <a:t>指数阶</a:t>
            </a:r>
            <a:r>
              <a:rPr lang="en-US" altLang="zh-CN" sz="2400" b="1" i="1" dirty="0">
                <a:sym typeface="+mn-ea"/>
              </a:rPr>
              <a:t>O</a:t>
            </a:r>
            <a:r>
              <a:rPr lang="en-US" altLang="zh-CN" sz="2400" dirty="0">
                <a:sym typeface="+mn-ea"/>
              </a:rPr>
              <a:t>(2</a:t>
            </a:r>
            <a:r>
              <a:rPr lang="en-US" altLang="zh-CN" sz="2400" i="1" baseline="30000" dirty="0"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)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图</a:t>
            </a:r>
            <a:r>
              <a:rPr lang="en-US" altLang="zh-CN" dirty="0"/>
              <a:t>1.6</a:t>
            </a:r>
            <a:r>
              <a:rPr lang="zh-CN" altLang="en-US" dirty="0"/>
              <a:t>　常见函数的增长率 </a:t>
            </a:r>
            <a:endParaRPr lang="zh-CN" altLang="en-US" dirty="0"/>
          </a:p>
        </p:txBody>
      </p:sp>
      <p:pic>
        <p:nvPicPr>
          <p:cNvPr id="55300" name="Picture 4" descr="未标题-1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838" y="2524125"/>
            <a:ext cx="4978400" cy="3373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</a:t>
            </a:r>
            <a:r>
              <a:rPr lang="en-US" b="1" dirty="0"/>
              <a:t>4 </a:t>
            </a:r>
            <a:r>
              <a:rPr lang="en-US" altLang="zh-CN" b="1" dirty="0">
                <a:sym typeface="+mn-ea"/>
              </a:rPr>
              <a:t>algorithm analysis</a:t>
            </a:r>
            <a:endParaRPr lang="en-US" b="1" dirty="0"/>
          </a:p>
        </p:txBody>
      </p:sp>
      <p:graphicFrame>
        <p:nvGraphicFramePr>
          <p:cNvPr id="95348" name="Group 116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1584960" y="2296478"/>
          <a:ext cx="5973763" cy="2743200"/>
        </p:xfrm>
        <a:graphic>
          <a:graphicData uri="http://schemas.openxmlformats.org/drawingml/2006/table">
            <a:tbl>
              <a:tblPr/>
              <a:tblGrid>
                <a:gridCol w="1722438"/>
                <a:gridCol w="2308225"/>
                <a:gridCol w="1943100"/>
              </a:tblGrid>
              <a:tr h="449263"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T1.1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9965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100000000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6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4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132877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</a:t>
            </a:r>
            <a:r>
              <a:rPr lang="en-US" b="1" dirty="0"/>
              <a:t>4 </a:t>
            </a:r>
            <a:r>
              <a:rPr lang="en-US" altLang="zh-CN" b="1" dirty="0">
                <a:sym typeface="+mn-ea"/>
              </a:rPr>
              <a:t>algorithm analysis</a:t>
            </a:r>
            <a:endParaRPr lang="en-US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57200" y="1985010"/>
            <a:ext cx="8229600" cy="197612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b="1" dirty="0">
                <a:ea typeface="黑体" panose="02010609060101010101" pitchFamily="49" charset="-122"/>
              </a:rPr>
              <a:t>空间复杂度</a:t>
            </a:r>
            <a:r>
              <a:rPr lang="zh-CN" altLang="en-US" dirty="0"/>
              <a:t>（</a:t>
            </a:r>
            <a:r>
              <a:rPr lang="en-US" altLang="zh-CN" dirty="0"/>
              <a:t>space complexity</a:t>
            </a:r>
            <a:r>
              <a:rPr lang="zh-CN" altLang="en-US" dirty="0"/>
              <a:t>）</a:t>
            </a:r>
            <a:endParaRPr lang="zh-CN" altLang="en-US" b="1" i="1" dirty="0"/>
          </a:p>
          <a:p>
            <a:pPr algn="just" eaLnBrk="1" hangingPunct="1">
              <a:buNone/>
            </a:pPr>
            <a:r>
              <a:rPr lang="en-US" altLang="zh-CN" b="1" i="1" dirty="0"/>
              <a:t>                                 S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b="1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48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Main Contents</a:t>
            </a:r>
            <a:endParaRPr kumimoji="0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98538" y="1584325"/>
            <a:ext cx="6316663" cy="4541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.1  From DataType to Data Structures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ADT </a:t>
            </a:r>
            <a:r>
              <a: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Abstract Data Types 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.3 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 and Good Algorithm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1.4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algorithm analysis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1.6  one-dimensional array  [ LAB]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1.7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Pointer and struct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[LAB]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charRg st="3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charRg st="8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1.4  </a:t>
            </a:r>
            <a:r>
              <a:rPr lang="zh-CN" altLang="en-US" b="1" dirty="0"/>
              <a:t>Description of algorithm</a:t>
            </a:r>
            <a:endParaRPr lang="zh-CN" altLang="en-US" b="1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274763"/>
            <a:ext cx="8229600" cy="5354637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dirty="0"/>
              <a:t> Predefined constants and types：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#</a:t>
            </a:r>
            <a:r>
              <a:rPr lang="en-US" altLang="zh-CN" b="1" dirty="0"/>
              <a:t>define</a:t>
            </a:r>
            <a:r>
              <a:rPr lang="en-US" altLang="zh-CN" dirty="0"/>
              <a:t>  TRUE   1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#</a:t>
            </a:r>
            <a:r>
              <a:rPr lang="en-US" altLang="zh-CN" b="1" dirty="0"/>
              <a:t>define</a:t>
            </a:r>
            <a:r>
              <a:rPr lang="en-US" altLang="zh-CN" dirty="0"/>
              <a:t>  FALSE  0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#</a:t>
            </a:r>
            <a:r>
              <a:rPr lang="en-US" altLang="zh-CN" b="1" dirty="0"/>
              <a:t>define</a:t>
            </a:r>
            <a:r>
              <a:rPr lang="en-US" altLang="zh-CN" dirty="0"/>
              <a:t>  OK    1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#</a:t>
            </a:r>
            <a:r>
              <a:rPr lang="en-US" altLang="zh-CN" b="1" dirty="0"/>
              <a:t>define</a:t>
            </a:r>
            <a:r>
              <a:rPr lang="en-US" altLang="zh-CN" dirty="0"/>
              <a:t>  ERROR  0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#</a:t>
            </a:r>
            <a:r>
              <a:rPr lang="en-US" altLang="zh-CN" b="1" dirty="0"/>
              <a:t>define</a:t>
            </a:r>
            <a:r>
              <a:rPr lang="en-US" altLang="zh-CN" dirty="0"/>
              <a:t>  INFEASIBLE   -1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#</a:t>
            </a:r>
            <a:r>
              <a:rPr lang="en-US" altLang="zh-CN" b="1" dirty="0"/>
              <a:t>define</a:t>
            </a:r>
            <a:r>
              <a:rPr lang="en-US" altLang="zh-CN" dirty="0"/>
              <a:t>  OVERFLOW   -2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typedef</a:t>
            </a:r>
            <a:r>
              <a:rPr lang="en-US" altLang="zh-CN" dirty="0"/>
              <a:t>  </a:t>
            </a:r>
            <a:r>
              <a:rPr lang="en-US" altLang="zh-CN" b="1" dirty="0"/>
              <a:t>int</a:t>
            </a:r>
            <a:r>
              <a:rPr lang="en-US" altLang="zh-CN" dirty="0"/>
              <a:t>  Status; 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        // Return value of the f</a:t>
            </a:r>
            <a:r>
              <a:rPr lang="zh-CN" altLang="en-US" dirty="0"/>
              <a:t>unction</a:t>
            </a:r>
            <a:r>
              <a:rPr lang="en-US" altLang="zh-CN" dirty="0"/>
              <a:t>.  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 </a:t>
            </a:r>
            <a:r>
              <a:rPr lang="en-US" altLang="zh-CN" dirty="0"/>
              <a:t>            //</a:t>
            </a:r>
            <a:r>
              <a:rPr lang="zh-CN" altLang="en-US" dirty="0"/>
              <a:t> Indicates execution status</a:t>
            </a:r>
            <a:r>
              <a:rPr lang="en-US" altLang="zh-CN" dirty="0"/>
              <a:t> of </a:t>
            </a:r>
            <a:r>
              <a:rPr lang="zh-CN" altLang="en-US" dirty="0">
                <a:sym typeface="+mn-ea"/>
              </a:rPr>
              <a:t>the function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en-US" altLang="zh-CN" dirty="0"/>
              <a:t>            // Values :  Predefined Const </a:t>
            </a:r>
            <a:r>
              <a:rPr dirty="0"/>
              <a:t>as listed above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1.4  </a:t>
            </a:r>
            <a:r>
              <a:rPr lang="zh-CN" altLang="en-US" b="1" dirty="0">
                <a:sym typeface="+mn-ea"/>
              </a:rPr>
              <a:t>Description of algorithm</a:t>
            </a:r>
            <a:endParaRPr lang="zh-CN" altLang="en-US" b="1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259080" y="2048510"/>
            <a:ext cx="8427720" cy="458089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DS using </a:t>
            </a:r>
            <a:r>
              <a:rPr lang="it-IT" altLang="zh-CN" b="1" dirty="0"/>
              <a:t>typedef</a:t>
            </a:r>
            <a:r>
              <a:rPr lang="en-US" altLang="it-IT" b="1" dirty="0"/>
              <a:t>; </a:t>
            </a:r>
            <a:endParaRPr lang="en-US" altLang="it-IT" b="1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it-IT" b="1" dirty="0"/>
              <a:t>Data elements  using </a:t>
            </a:r>
            <a:r>
              <a:rPr lang="en-US" altLang="zh-CN" dirty="0">
                <a:solidFill>
                  <a:srgbClr val="FF0000"/>
                </a:solidFill>
              </a:rPr>
              <a:t>ElemType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 Function return value</a:t>
            </a:r>
            <a:r>
              <a:rPr lang="en-US" altLang="zh-CN" dirty="0"/>
              <a:t> Defined as Status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       Parameters passing by</a:t>
            </a:r>
            <a:r>
              <a:rPr lang="zh-CN" altLang="en-US" dirty="0"/>
              <a:t> address</a:t>
            </a:r>
            <a:r>
              <a:rPr lang="en-US" altLang="zh-CN" dirty="0"/>
              <a:t>  with </a:t>
            </a:r>
            <a:r>
              <a:rPr lang="en-US" altLang="zh-CN" dirty="0">
                <a:solidFill>
                  <a:srgbClr val="FF0000"/>
                </a:solidFill>
              </a:rPr>
              <a:t> ‘&amp;’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1.5  I</a:t>
            </a:r>
            <a:r>
              <a:rPr lang="zh-CN" altLang="en-US" b="1" dirty="0">
                <a:sym typeface="+mn-ea"/>
              </a:rPr>
              <a:t>mportant </a:t>
            </a:r>
            <a:r>
              <a:rPr lang="en-US" altLang="zh-CN" b="1" dirty="0">
                <a:sym typeface="+mn-ea"/>
              </a:rPr>
              <a:t>parts in C </a:t>
            </a:r>
            <a:endParaRPr lang="en-US" altLang="zh-CN" b="1" dirty="0">
              <a:sym typeface="+mn-ea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259080" y="2048510"/>
            <a:ext cx="8427720" cy="458089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dirty="0"/>
              <a:t>Struct</a:t>
            </a:r>
            <a:r>
              <a:rPr lang="en-US" altLang="it-IT" b="1" dirty="0"/>
              <a:t>      </a:t>
            </a:r>
            <a:r>
              <a:rPr lang="zh-CN" altLang="en-US" b="1" dirty="0"/>
              <a:t>（结构体）</a:t>
            </a:r>
            <a:endParaRPr lang="en-US" altLang="it-IT" b="1" dirty="0"/>
          </a:p>
          <a:p>
            <a:pPr eaLnBrk="1" hangingPunct="1">
              <a:lnSpc>
                <a:spcPct val="150000"/>
              </a:lnSpc>
            </a:pPr>
            <a:r>
              <a:rPr lang="en-US" altLang="it-IT" b="1" dirty="0"/>
              <a:t>Pointer   </a:t>
            </a:r>
            <a:r>
              <a:rPr lang="zh-CN" altLang="en-US" b="1" dirty="0"/>
              <a:t>（指针）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Parameters passing of </a:t>
            </a:r>
            <a:r>
              <a:rPr lang="zh-CN" altLang="en-US" dirty="0">
                <a:sym typeface="+mn-ea"/>
              </a:rPr>
              <a:t>Function</a:t>
            </a:r>
            <a:r>
              <a:rPr lang="zh-CN" altLang="en-US" dirty="0"/>
              <a:t>：</a:t>
            </a:r>
            <a:r>
              <a:rPr lang="en-US" altLang="zh-CN" dirty="0"/>
              <a:t> by value</a:t>
            </a:r>
            <a:r>
              <a:rPr lang="zh-CN" altLang="en-US" dirty="0"/>
              <a:t>、</a:t>
            </a:r>
            <a:r>
              <a:rPr lang="en-US" altLang="zh-CN" dirty="0"/>
              <a:t> by address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dirty="0"/>
              <a:t>（函数的参数传递：</a:t>
            </a:r>
            <a:r>
              <a:rPr lang="en-US" altLang="zh-CN" dirty="0"/>
              <a:t> </a:t>
            </a:r>
            <a:r>
              <a:rPr lang="zh-CN" altLang="en-US" dirty="0"/>
              <a:t>传值、传地址）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1.1  Data Type</a:t>
            </a:r>
            <a:endParaRPr lang="en-US" altLang="zh-CN" b="1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57200" y="1274763"/>
            <a:ext cx="7954963" cy="48514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/>
              <a:t>Why do we need Data Type?</a:t>
            </a:r>
            <a:endParaRPr lang="en-US" altLang="zh-CN" dirty="0"/>
          </a:p>
          <a:p>
            <a:pPr marL="457200" lvl="1" indent="0" algn="just"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The reason:  </a:t>
            </a:r>
            <a:r>
              <a:rPr lang="en-US" altLang="zh-CN" dirty="0"/>
              <a:t> Different data types cannot be operated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/>
              <a:t>For example:     int  a = 2;      </a:t>
            </a:r>
            <a:endParaRPr lang="en-US" altLang="zh-CN" dirty="0"/>
          </a:p>
          <a:p>
            <a:pPr marL="457200" lvl="1" indent="0" algn="just"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altLang="zh-CN" sz="2200" dirty="0"/>
              <a:t>the “a”</a:t>
            </a:r>
            <a:r>
              <a:rPr lang="en-US" altLang="zh-CN" dirty="0"/>
              <a:t>  is integral type.   </a:t>
            </a:r>
            <a:endParaRPr lang="en-US" altLang="zh-CN" dirty="0"/>
          </a:p>
          <a:p>
            <a:pPr lvl="0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/>
              <a:t>To Store data for More efficient calculation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/>
              <a:t>Datas of the same type are stored based on Some kind of relation.  The </a:t>
            </a:r>
            <a:r>
              <a:rPr lang="en-US" altLang="zh-CN" dirty="0">
                <a:solidFill>
                  <a:srgbClr val="0000FF"/>
                </a:solidFill>
              </a:rPr>
              <a:t>relation</a:t>
            </a:r>
            <a:r>
              <a:rPr lang="en-US" altLang="zh-CN" dirty="0"/>
              <a:t> is named </a:t>
            </a:r>
            <a:r>
              <a:rPr lang="en-US" altLang="zh-CN" dirty="0">
                <a:solidFill>
                  <a:srgbClr val="FF0000"/>
                </a:solidFill>
              </a:rPr>
              <a:t>Data Strcuture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1.1 </a:t>
            </a:r>
            <a:r>
              <a:rPr lang="zh-CN" altLang="en-US" sz="3200" dirty="0"/>
              <a:t> compos</a:t>
            </a:r>
            <a:r>
              <a:rPr lang="en-US" altLang="zh-CN" sz="3200" dirty="0"/>
              <a:t>ed</a:t>
            </a:r>
            <a:r>
              <a:rPr lang="zh-CN" altLang="en-US" sz="3200" dirty="0"/>
              <a:t> data type：</a:t>
            </a:r>
            <a:r>
              <a:rPr lang="en-US" altLang="zh-CN" sz="3200" dirty="0"/>
              <a:t>Struct</a:t>
            </a:r>
            <a:endParaRPr lang="en-US" altLang="zh-CN" sz="3200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2167255"/>
            <a:ext cx="8229600" cy="17049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4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Page5.</a:t>
            </a: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dirty="0"/>
              <a:t>  </a:t>
            </a:r>
            <a:r>
              <a:rPr lang="zh-CN" altLang="en-US" dirty="0"/>
              <a:t>Library bibliographic retrieval card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charRg st="15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charRg st="15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1.1  Data Structure  [ DS ]</a:t>
            </a:r>
            <a:endParaRPr lang="en-US" altLang="zh-CN" sz="3200" b="1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356360"/>
            <a:ext cx="8229600" cy="48006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4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Page5.</a:t>
            </a: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dirty="0"/>
              <a:t>  </a:t>
            </a:r>
            <a:r>
              <a:rPr lang="zh-CN" altLang="en-US" dirty="0"/>
              <a:t>Library bibliographic retrieval card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/>
              <a:t>All structs are arranged into a </a:t>
            </a:r>
            <a:r>
              <a:rPr lang="en-US" altLang="zh-CN" dirty="0">
                <a:solidFill>
                  <a:srgbClr val="FF0000"/>
                </a:solidFill>
              </a:rPr>
              <a:t>linear structure </a:t>
            </a:r>
            <a:r>
              <a:rPr lang="en-US" altLang="zh-CN" dirty="0">
                <a:solidFill>
                  <a:schemeClr val="tx1"/>
                </a:solidFill>
              </a:rPr>
              <a:t>which named </a:t>
            </a:r>
            <a:r>
              <a:rPr lang="en-US" altLang="zh-CN" dirty="0">
                <a:solidFill>
                  <a:srgbClr val="0000FF"/>
                </a:solidFill>
              </a:rPr>
              <a:t>linear lists</a:t>
            </a:r>
            <a:endParaRPr lang="en-US" altLang="zh-CN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40000"/>
              </a:spcBef>
            </a:pPr>
            <a:endParaRPr lang="en-US" altLang="zh-CN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data item</a:t>
            </a:r>
            <a:r>
              <a:rPr lang="zh-CN" altLang="en-US" dirty="0">
                <a:solidFill>
                  <a:schemeClr val="tx1"/>
                </a:solidFill>
              </a:rPr>
              <a:t>、data elements、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linear lists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data elements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Smallest processing unit in Data Structures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Data structure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  </a:t>
            </a:r>
            <a:endParaRPr lang="zh-CN" altLang="en-US" dirty="0">
              <a:sym typeface="+mn-ea"/>
            </a:endParaRPr>
          </a:p>
          <a:p>
            <a:pPr lvl="1" algn="just" eaLnBrk="1" hangingPunct="1">
              <a:spcBef>
                <a:spcPct val="40000"/>
              </a:spcBef>
            </a:pPr>
            <a:r>
              <a:rPr lang="en-US" altLang="zh-CN" dirty="0">
                <a:sym typeface="+mn-ea"/>
              </a:rPr>
              <a:t>S =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marL="457200" lvl="1" indent="0" algn="just" eaLnBrk="1" hangingPunct="1">
              <a:spcBef>
                <a:spcPct val="40000"/>
              </a:spcBef>
              <a:buNone/>
            </a:pP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data elements      R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en-US" dirty="0">
                <a:sym typeface="+mn-ea"/>
              </a:rPr>
              <a:t>relation between C</a:t>
            </a:r>
            <a:endParaRPr lang="en-US" altLang="en-US" dirty="0">
              <a:sym typeface="+mn-ea"/>
            </a:endParaRPr>
          </a:p>
          <a:p>
            <a:pPr algn="just" eaLnBrk="1" hangingPunct="1">
              <a:spcBef>
                <a:spcPct val="40000"/>
              </a:spcBef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ct val="40000"/>
              </a:spcBef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charRg st="15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charRg st="15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1.1 Algorithm based on DS</a:t>
            </a:r>
            <a:endParaRPr lang="en-US" altLang="zh-CN" sz="3200" b="1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274763"/>
            <a:ext cx="8229600" cy="533876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Page5.</a:t>
            </a: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1-4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Library bibliographic retrieval card。</a:t>
            </a:r>
            <a:endParaRPr lang="zh-CN" altLang="en-US" dirty="0">
              <a:sym typeface="+mn-ea"/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dirty="0">
              <a:sym typeface="+mn-ea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ym typeface="+mn-ea"/>
              </a:rPr>
              <a:t>The most basic algorithm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sym typeface="+mn-ea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>
                <a:sym typeface="+mn-ea"/>
              </a:rPr>
              <a:t>search   </a:t>
            </a:r>
            <a:r>
              <a:rPr lang="zh-CN" altLang="en-US" sz="2200" dirty="0">
                <a:sym typeface="+mn-ea"/>
              </a:rPr>
              <a:t>查找</a:t>
            </a:r>
            <a:endParaRPr lang="en-US" altLang="en-US" sz="2200" dirty="0">
              <a:sym typeface="+mn-ea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insert     </a:t>
            </a:r>
            <a:r>
              <a:rPr lang="zh-CN" altLang="en-US" dirty="0"/>
              <a:t>增加或插入</a:t>
            </a:r>
            <a:endParaRPr lang="zh-CN" altLang="en-US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delete    </a:t>
            </a:r>
            <a:r>
              <a:rPr lang="zh-CN" altLang="zh-CN" dirty="0"/>
              <a:t>删除（包括清空）</a:t>
            </a:r>
            <a:endParaRPr lang="zh-CN" altLang="zh-CN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modify    </a:t>
            </a:r>
            <a:r>
              <a:rPr lang="zh-CN" altLang="en-US" dirty="0"/>
              <a:t>修改</a:t>
            </a:r>
            <a:endParaRPr lang="zh-CN" altLang="en-US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created  </a:t>
            </a:r>
            <a:r>
              <a:rPr lang="zh-CN" altLang="en-US" dirty="0"/>
              <a:t>创建</a:t>
            </a:r>
            <a:endParaRPr lang="zh-CN" altLang="en-US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/>
              <a:t>Destroy</a:t>
            </a:r>
            <a:r>
              <a:rPr lang="en-US" altLang="zh-CN" dirty="0"/>
              <a:t>  </a:t>
            </a:r>
            <a:r>
              <a:rPr lang="zh-CN" altLang="en-US" dirty="0"/>
              <a:t>销毁</a:t>
            </a:r>
            <a:endParaRPr lang="zh-CN" altLang="en-US" dirty="0"/>
          </a:p>
          <a:p>
            <a:pPr lvl="1" algn="just" eaLnBrk="1" hangingPunct="1">
              <a:lnSpc>
                <a:spcPct val="90000"/>
              </a:lnSpc>
            </a:pPr>
            <a:endParaRPr lang="zh-CN" altLang="en-US" dirty="0"/>
          </a:p>
          <a:p>
            <a:pPr lvl="0" algn="just" eaLnBrk="1" hangingPunct="1">
              <a:lnSpc>
                <a:spcPct val="90000"/>
              </a:lnSpc>
            </a:pPr>
            <a:r>
              <a:rPr lang="en-US" altLang="zh-CN" dirty="0">
                <a:sym typeface="+mn-ea"/>
              </a:rPr>
              <a:t>every DS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/>
              <a:t>创、销、查、增、删、改</a:t>
            </a:r>
            <a:r>
              <a:rPr lang="en-US" altLang="zh-CN" dirty="0"/>
              <a:t> </a:t>
            </a:r>
            <a:endParaRPr lang="en-US" altLang="zh-CN" dirty="0"/>
          </a:p>
          <a:p>
            <a:pPr lvl="0" algn="just" eaLnBrk="1" hangingPunct="1">
              <a:lnSpc>
                <a:spcPct val="90000"/>
              </a:lnSpc>
            </a:pPr>
            <a:endParaRPr lang="en-US" altLang="zh-CN" dirty="0"/>
          </a:p>
          <a:p>
            <a:pPr lvl="0" algn="just" eaLnBrk="1" hangingPunct="1">
              <a:lnSpc>
                <a:spcPct val="90000"/>
              </a:lnSpc>
            </a:pPr>
            <a:r>
              <a:rPr lang="en-US" altLang="zh-CN" dirty="0"/>
              <a:t>Algorithm + Data structure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⟹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Abstract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 Type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18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218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1.2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 Data Type [ ADT ]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51530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数据抽象</a:t>
            </a:r>
            <a:r>
              <a:rPr lang="zh-CN" altLang="en-US" dirty="0"/>
              <a:t>（</a:t>
            </a:r>
            <a:r>
              <a:rPr lang="en-US" altLang="zh-CN" dirty="0"/>
              <a:t>data abstraction</a:t>
            </a:r>
            <a:r>
              <a:rPr lang="zh-CN" altLang="en-US" dirty="0"/>
              <a:t>）be defined as a triplet：</a:t>
            </a:r>
            <a:endParaRPr lang="zh-CN" altLang="en-US" dirty="0"/>
          </a:p>
          <a:p>
            <a:pPr algn="just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zh-CN" altLang="en-US" dirty="0"/>
              <a:t>                   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zh-CN" altLang="en-US" dirty="0"/>
          </a:p>
          <a:p>
            <a:pPr algn="just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 dirty="0"/>
              <a:t> In 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dirty="0"/>
              <a:t>S</a:t>
            </a:r>
            <a:r>
              <a:rPr lang="zh-CN" altLang="en-US" dirty="0"/>
              <a:t>：Structure of data object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data elements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dirty="0"/>
              <a:t>Value range of data object</a:t>
            </a:r>
            <a:r>
              <a:rPr lang="zh-CN" altLang="en-US" dirty="0"/>
              <a:t>（值域）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dirty="0"/>
              <a:t>P</a:t>
            </a:r>
            <a:r>
              <a:rPr lang="zh-CN" altLang="en-US" dirty="0"/>
              <a:t>：Data basic operation set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b="1" dirty="0">
                <a:sym typeface="+mn-ea"/>
              </a:rPr>
              <a:t>Algorithm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</a:pPr>
            <a:endParaRPr lang="zh-CN" altLang="en-US" dirty="0"/>
          </a:p>
          <a:p>
            <a:pPr lvl="0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dirty="0">
                <a:sym typeface="+mn-ea"/>
              </a:rPr>
              <a:t>Algorithm + Data structure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⟹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 Type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4000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1.2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 Data Type [ ADT ]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48310" y="1276350"/>
            <a:ext cx="8229600" cy="51530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ADT  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{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 element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 Relation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just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Some Operations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just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40000"/>
              </a:spcBef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 sz="220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example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虚数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 Imaginary number</a:t>
            </a:r>
            <a:endParaRPr lang="en-US" altLang="zh-CN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/>
              <a:t>1.2  Kinds of DS</a:t>
            </a:r>
            <a:endParaRPr lang="en-US" altLang="zh-CN" sz="3200" b="1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457200" y="1275080"/>
            <a:ext cx="8229600" cy="530098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only 4 kinds</a:t>
            </a:r>
            <a:r>
              <a:rPr lang="zh-CN" altLang="en-US" dirty="0"/>
              <a:t>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ea typeface="黑体" panose="02010609060101010101" pitchFamily="49" charset="-122"/>
              </a:rPr>
              <a:t>集合</a:t>
            </a:r>
            <a:r>
              <a:rPr lang="en-US" altLang="zh-CN" dirty="0">
                <a:ea typeface="黑体" panose="02010609060101010101" pitchFamily="49" charset="-122"/>
              </a:rPr>
              <a:t> Set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  <a:r>
              <a:rPr lang="en-US" altLang="zh-CN" dirty="0">
                <a:ea typeface="黑体" panose="02010609060101010101" pitchFamily="49" charset="-122"/>
              </a:rPr>
              <a:t> No relational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（</a:t>
            </a:r>
            <a:r>
              <a:rPr lang="en-US" altLang="zh-CN" dirty="0"/>
              <a:t>2</a:t>
            </a:r>
            <a:r>
              <a:rPr lang="zh-CN" altLang="en-US" dirty="0"/>
              <a:t>）线性</a:t>
            </a:r>
            <a:r>
              <a:rPr lang="en-US" altLang="zh-CN" dirty="0"/>
              <a:t> linear structures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（</a:t>
            </a:r>
            <a:r>
              <a:rPr lang="en-US" altLang="zh-CN" dirty="0"/>
              <a:t>3</a:t>
            </a:r>
            <a:r>
              <a:rPr lang="zh-CN" altLang="en-US" dirty="0"/>
              <a:t>）树</a:t>
            </a:r>
            <a:r>
              <a:rPr lang="en-US" altLang="zh-CN" dirty="0"/>
              <a:t> Tree structures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（</a:t>
            </a:r>
            <a:r>
              <a:rPr lang="en-US" altLang="zh-CN" dirty="0"/>
              <a:t>4</a:t>
            </a:r>
            <a:r>
              <a:rPr lang="zh-CN" altLang="en-US" dirty="0"/>
              <a:t>）图</a:t>
            </a:r>
            <a:r>
              <a:rPr lang="en-US" altLang="zh-CN" dirty="0"/>
              <a:t> Graph structures</a:t>
            </a: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en-US" altLang="zh-CN" dirty="0"/>
              <a:t>Graph: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 </a:t>
            </a:r>
            <a:r>
              <a:rPr lang="en-US" altLang="zh-CN" dirty="0"/>
              <a:t>vertice  (</a:t>
            </a:r>
            <a:r>
              <a:rPr lang="zh-CN" altLang="zh-CN" dirty="0"/>
              <a:t>顶点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en-US" altLang="zh-CN" dirty="0"/>
              <a:t> Data element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edge  (</a:t>
            </a:r>
            <a:r>
              <a:rPr lang="zh-CN" altLang="en-US" dirty="0"/>
              <a:t>边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en-US" altLang="zh-CN" dirty="0"/>
              <a:t> relation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2772" name="Rectangle 9"/>
          <p:cNvSpPr/>
          <p:nvPr/>
        </p:nvSpPr>
        <p:spPr>
          <a:xfrm>
            <a:off x="3598863" y="2312988"/>
            <a:ext cx="151923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2773" name="Group 10"/>
          <p:cNvGrpSpPr/>
          <p:nvPr/>
        </p:nvGrpSpPr>
        <p:grpSpPr>
          <a:xfrm>
            <a:off x="5941060" y="1702753"/>
            <a:ext cx="2395538" cy="4029075"/>
            <a:chOff x="6968" y="3394"/>
            <a:chExt cx="1875" cy="3108"/>
          </a:xfrm>
        </p:grpSpPr>
        <p:sp>
          <p:nvSpPr>
            <p:cNvPr id="32774" name="Line 11"/>
            <p:cNvSpPr/>
            <p:nvPr/>
          </p:nvSpPr>
          <p:spPr>
            <a:xfrm>
              <a:off x="8177" y="5074"/>
              <a:ext cx="180" cy="28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5" name="Line 12"/>
            <p:cNvSpPr/>
            <p:nvPr/>
          </p:nvSpPr>
          <p:spPr>
            <a:xfrm flipH="1">
              <a:off x="8417" y="5714"/>
              <a:ext cx="160" cy="74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6" name="Line 13"/>
            <p:cNvSpPr/>
            <p:nvPr/>
          </p:nvSpPr>
          <p:spPr>
            <a:xfrm flipH="1">
              <a:off x="8257" y="5714"/>
              <a:ext cx="307" cy="28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7" name="Line 14"/>
            <p:cNvSpPr/>
            <p:nvPr/>
          </p:nvSpPr>
          <p:spPr>
            <a:xfrm flipH="1">
              <a:off x="7757" y="5894"/>
              <a:ext cx="60" cy="58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8" name="Line 15"/>
            <p:cNvSpPr/>
            <p:nvPr/>
          </p:nvSpPr>
          <p:spPr>
            <a:xfrm>
              <a:off x="7791" y="5883"/>
              <a:ext cx="581" cy="56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9" name="Line 16"/>
            <p:cNvSpPr/>
            <p:nvPr/>
          </p:nvSpPr>
          <p:spPr>
            <a:xfrm flipH="1">
              <a:off x="7317" y="5894"/>
              <a:ext cx="520" cy="26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Line 17"/>
            <p:cNvSpPr/>
            <p:nvPr/>
          </p:nvSpPr>
          <p:spPr>
            <a:xfrm>
              <a:off x="7157" y="5754"/>
              <a:ext cx="640" cy="14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1" name="Line 18"/>
            <p:cNvSpPr/>
            <p:nvPr/>
          </p:nvSpPr>
          <p:spPr>
            <a:xfrm>
              <a:off x="7317" y="6154"/>
              <a:ext cx="420" cy="3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2" name="Line 19"/>
            <p:cNvSpPr/>
            <p:nvPr/>
          </p:nvSpPr>
          <p:spPr>
            <a:xfrm>
              <a:off x="7788" y="6458"/>
              <a:ext cx="560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Line 20"/>
            <p:cNvSpPr/>
            <p:nvPr/>
          </p:nvSpPr>
          <p:spPr>
            <a:xfrm>
              <a:off x="8264" y="5986"/>
              <a:ext cx="144" cy="47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Line 21"/>
            <p:cNvSpPr/>
            <p:nvPr/>
          </p:nvSpPr>
          <p:spPr>
            <a:xfrm>
              <a:off x="7817" y="5894"/>
              <a:ext cx="454" cy="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22"/>
            <p:cNvSpPr/>
            <p:nvPr/>
          </p:nvSpPr>
          <p:spPr>
            <a:xfrm>
              <a:off x="7068" y="4142"/>
              <a:ext cx="1740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6" name="Line 23"/>
            <p:cNvSpPr/>
            <p:nvPr/>
          </p:nvSpPr>
          <p:spPr>
            <a:xfrm flipH="1">
              <a:off x="7036" y="4526"/>
              <a:ext cx="680" cy="2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24"/>
            <p:cNvSpPr/>
            <p:nvPr/>
          </p:nvSpPr>
          <p:spPr>
            <a:xfrm flipH="1">
              <a:off x="7577" y="4538"/>
              <a:ext cx="155" cy="216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25"/>
            <p:cNvSpPr/>
            <p:nvPr/>
          </p:nvSpPr>
          <p:spPr>
            <a:xfrm>
              <a:off x="7731" y="4523"/>
              <a:ext cx="200" cy="22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26"/>
            <p:cNvSpPr/>
            <p:nvPr/>
          </p:nvSpPr>
          <p:spPr>
            <a:xfrm>
              <a:off x="7708" y="4518"/>
              <a:ext cx="723" cy="225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Line 27"/>
            <p:cNvSpPr/>
            <p:nvPr/>
          </p:nvSpPr>
          <p:spPr>
            <a:xfrm>
              <a:off x="7588" y="4798"/>
              <a:ext cx="0" cy="3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1" name="Line 28"/>
            <p:cNvSpPr/>
            <p:nvPr/>
          </p:nvSpPr>
          <p:spPr>
            <a:xfrm flipH="1">
              <a:off x="7011" y="4747"/>
              <a:ext cx="0" cy="3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29"/>
            <p:cNvSpPr/>
            <p:nvPr/>
          </p:nvSpPr>
          <p:spPr>
            <a:xfrm flipH="1">
              <a:off x="7388" y="4798"/>
              <a:ext cx="200" cy="3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3" name="Line 30"/>
            <p:cNvSpPr/>
            <p:nvPr/>
          </p:nvSpPr>
          <p:spPr>
            <a:xfrm>
              <a:off x="7588" y="4798"/>
              <a:ext cx="200" cy="3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4" name="Line 31"/>
            <p:cNvSpPr/>
            <p:nvPr/>
          </p:nvSpPr>
          <p:spPr>
            <a:xfrm flipH="1">
              <a:off x="8197" y="4743"/>
              <a:ext cx="214" cy="31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5" name="Line 32"/>
            <p:cNvSpPr/>
            <p:nvPr/>
          </p:nvSpPr>
          <p:spPr>
            <a:xfrm>
              <a:off x="8391" y="4763"/>
              <a:ext cx="240" cy="3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6" name="Line 33"/>
            <p:cNvSpPr/>
            <p:nvPr/>
          </p:nvSpPr>
          <p:spPr>
            <a:xfrm flipH="1">
              <a:off x="8040" y="5054"/>
              <a:ext cx="137" cy="26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7" name="Oval 34"/>
            <p:cNvSpPr/>
            <p:nvPr/>
          </p:nvSpPr>
          <p:spPr>
            <a:xfrm>
              <a:off x="7688" y="4478"/>
              <a:ext cx="100" cy="80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98" name="Oval 35"/>
            <p:cNvSpPr/>
            <p:nvPr/>
          </p:nvSpPr>
          <p:spPr>
            <a:xfrm>
              <a:off x="6968" y="4718"/>
              <a:ext cx="100" cy="80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99" name="Oval 36"/>
            <p:cNvSpPr/>
            <p:nvPr/>
          </p:nvSpPr>
          <p:spPr>
            <a:xfrm>
              <a:off x="7868" y="4718"/>
              <a:ext cx="100" cy="80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0" name="Oval 37"/>
            <p:cNvSpPr/>
            <p:nvPr/>
          </p:nvSpPr>
          <p:spPr>
            <a:xfrm>
              <a:off x="6968" y="5018"/>
              <a:ext cx="100" cy="80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1" name="Oval 38"/>
            <p:cNvSpPr/>
            <p:nvPr/>
          </p:nvSpPr>
          <p:spPr>
            <a:xfrm>
              <a:off x="7711" y="5030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2" name="Line 39"/>
            <p:cNvSpPr/>
            <p:nvPr/>
          </p:nvSpPr>
          <p:spPr>
            <a:xfrm>
              <a:off x="7588" y="5082"/>
              <a:ext cx="0" cy="20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3" name="Oval 40"/>
            <p:cNvSpPr/>
            <p:nvPr/>
          </p:nvSpPr>
          <p:spPr>
            <a:xfrm>
              <a:off x="8123" y="5030"/>
              <a:ext cx="100" cy="85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4" name="Oval 41"/>
            <p:cNvSpPr/>
            <p:nvPr/>
          </p:nvSpPr>
          <p:spPr>
            <a:xfrm>
              <a:off x="8563" y="5015"/>
              <a:ext cx="88" cy="88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5" name="Oval 42"/>
            <p:cNvSpPr/>
            <p:nvPr/>
          </p:nvSpPr>
          <p:spPr>
            <a:xfrm>
              <a:off x="8348" y="6422"/>
              <a:ext cx="100" cy="80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6" name="Oval 43"/>
            <p:cNvSpPr/>
            <p:nvPr/>
          </p:nvSpPr>
          <p:spPr>
            <a:xfrm>
              <a:off x="7708" y="6422"/>
              <a:ext cx="100" cy="80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07" name="Line 44"/>
            <p:cNvSpPr/>
            <p:nvPr/>
          </p:nvSpPr>
          <p:spPr>
            <a:xfrm flipH="1">
              <a:off x="7777" y="5714"/>
              <a:ext cx="780" cy="18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8" name="Line 45"/>
            <p:cNvSpPr/>
            <p:nvPr/>
          </p:nvSpPr>
          <p:spPr>
            <a:xfrm>
              <a:off x="7157" y="5774"/>
              <a:ext cx="160" cy="40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9" name="Oval 46"/>
            <p:cNvSpPr/>
            <p:nvPr/>
          </p:nvSpPr>
          <p:spPr>
            <a:xfrm>
              <a:off x="7537" y="5030"/>
              <a:ext cx="98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0" name="Oval 47"/>
            <p:cNvSpPr/>
            <p:nvPr/>
          </p:nvSpPr>
          <p:spPr>
            <a:xfrm>
              <a:off x="7117" y="343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1" name="Oval 48"/>
            <p:cNvSpPr/>
            <p:nvPr/>
          </p:nvSpPr>
          <p:spPr>
            <a:xfrm>
              <a:off x="7337" y="339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2" name="Oval 49"/>
            <p:cNvSpPr/>
            <p:nvPr/>
          </p:nvSpPr>
          <p:spPr>
            <a:xfrm>
              <a:off x="7237" y="355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3" name="Oval 50"/>
            <p:cNvSpPr/>
            <p:nvPr/>
          </p:nvSpPr>
          <p:spPr>
            <a:xfrm>
              <a:off x="7957" y="341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4" name="Oval 51"/>
            <p:cNvSpPr/>
            <p:nvPr/>
          </p:nvSpPr>
          <p:spPr>
            <a:xfrm>
              <a:off x="7437" y="353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5" name="Oval 52"/>
            <p:cNvSpPr/>
            <p:nvPr/>
          </p:nvSpPr>
          <p:spPr>
            <a:xfrm>
              <a:off x="7557" y="345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6" name="Oval 53"/>
            <p:cNvSpPr/>
            <p:nvPr/>
          </p:nvSpPr>
          <p:spPr>
            <a:xfrm>
              <a:off x="7617" y="363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7" name="Oval 54"/>
            <p:cNvSpPr/>
            <p:nvPr/>
          </p:nvSpPr>
          <p:spPr>
            <a:xfrm>
              <a:off x="7777" y="347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8" name="Oval 55"/>
            <p:cNvSpPr/>
            <p:nvPr/>
          </p:nvSpPr>
          <p:spPr>
            <a:xfrm>
              <a:off x="7017" y="4098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19" name="Oval 56"/>
            <p:cNvSpPr/>
            <p:nvPr/>
          </p:nvSpPr>
          <p:spPr>
            <a:xfrm>
              <a:off x="7397" y="409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0" name="Oval 57"/>
            <p:cNvSpPr/>
            <p:nvPr/>
          </p:nvSpPr>
          <p:spPr>
            <a:xfrm>
              <a:off x="7737" y="409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1" name="Oval 58"/>
            <p:cNvSpPr/>
            <p:nvPr/>
          </p:nvSpPr>
          <p:spPr>
            <a:xfrm>
              <a:off x="8057" y="409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2" name="Oval 59"/>
            <p:cNvSpPr/>
            <p:nvPr/>
          </p:nvSpPr>
          <p:spPr>
            <a:xfrm>
              <a:off x="8397" y="4098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3" name="Oval 60"/>
            <p:cNvSpPr/>
            <p:nvPr/>
          </p:nvSpPr>
          <p:spPr>
            <a:xfrm>
              <a:off x="8757" y="409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4" name="Oval 61"/>
            <p:cNvSpPr/>
            <p:nvPr/>
          </p:nvSpPr>
          <p:spPr>
            <a:xfrm>
              <a:off x="7365" y="5030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5" name="Oval 62"/>
            <p:cNvSpPr/>
            <p:nvPr/>
          </p:nvSpPr>
          <p:spPr>
            <a:xfrm>
              <a:off x="7549" y="473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6" name="Oval 63"/>
            <p:cNvSpPr/>
            <p:nvPr/>
          </p:nvSpPr>
          <p:spPr>
            <a:xfrm>
              <a:off x="8349" y="471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7" name="Oval 64"/>
            <p:cNvSpPr/>
            <p:nvPr/>
          </p:nvSpPr>
          <p:spPr>
            <a:xfrm>
              <a:off x="8285" y="5278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8" name="Oval 65"/>
            <p:cNvSpPr/>
            <p:nvPr/>
          </p:nvSpPr>
          <p:spPr>
            <a:xfrm>
              <a:off x="8007" y="5278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29" name="Oval 66"/>
            <p:cNvSpPr/>
            <p:nvPr/>
          </p:nvSpPr>
          <p:spPr>
            <a:xfrm>
              <a:off x="7545" y="527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30" name="Oval 67"/>
            <p:cNvSpPr/>
            <p:nvPr/>
          </p:nvSpPr>
          <p:spPr>
            <a:xfrm>
              <a:off x="7769" y="585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31" name="Oval 68"/>
            <p:cNvSpPr/>
            <p:nvPr/>
          </p:nvSpPr>
          <p:spPr>
            <a:xfrm>
              <a:off x="8217" y="5942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32" name="Oval 69"/>
            <p:cNvSpPr/>
            <p:nvPr/>
          </p:nvSpPr>
          <p:spPr>
            <a:xfrm>
              <a:off x="8529" y="5670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33" name="Oval 70"/>
            <p:cNvSpPr/>
            <p:nvPr/>
          </p:nvSpPr>
          <p:spPr>
            <a:xfrm>
              <a:off x="7277" y="6114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834" name="Oval 71"/>
            <p:cNvSpPr/>
            <p:nvPr/>
          </p:nvSpPr>
          <p:spPr>
            <a:xfrm>
              <a:off x="7117" y="5722"/>
              <a:ext cx="86" cy="84"/>
            </a:xfrm>
            <a:prstGeom prst="ellipse">
              <a:avLst/>
            </a:prstGeom>
            <a:solidFill>
              <a:schemeClr val="accent1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8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2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charRg st="120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2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charRg st="223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c15d4a71-c7af-449f-9d23-19925a509ae1}"/>
</p:tagLst>
</file>

<file path=ppt/tags/tag2.xml><?xml version="1.0" encoding="utf-8"?>
<p:tagLst xmlns:p="http://schemas.openxmlformats.org/presentationml/2006/main">
  <p:tag name="COMMONDATA" val="eyJoZGlkIjoiYzY3ZDc3Njg0MjBiZDRiOGYzY2Y2ODY3YmU4ZDk4NT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41225A02PWBG">
  <a:themeElements>
    <a:clrScheme name="A000120141225A02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A72525"/>
      </a:accent1>
      <a:accent2>
        <a:srgbClr val="A66C65"/>
      </a:accent2>
      <a:accent3>
        <a:srgbClr val="FFFFFF"/>
      </a:accent3>
      <a:accent4>
        <a:srgbClr val="505050"/>
      </a:accent4>
      <a:accent5>
        <a:srgbClr val="D0ACAC"/>
      </a:accent5>
      <a:accent6>
        <a:srgbClr val="96615B"/>
      </a:accent6>
      <a:hlink>
        <a:srgbClr val="00B0F0"/>
      </a:hlink>
      <a:folHlink>
        <a:srgbClr val="AFB2B4"/>
      </a:folHlink>
    </a:clrScheme>
    <a:fontScheme name="A000120141225A02PWBG">
      <a:majorFont>
        <a:latin typeface="Baskerville Old Face"/>
        <a:ea typeface="华文隶书"/>
        <a:cs typeface=""/>
      </a:majorFont>
      <a:minorFont>
        <a:latin typeface="Baskerville Old Fac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41225A02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A72525"/>
        </a:accent1>
        <a:accent2>
          <a:srgbClr val="A66C65"/>
        </a:accent2>
        <a:accent3>
          <a:srgbClr val="FFFFFF"/>
        </a:accent3>
        <a:accent4>
          <a:srgbClr val="505050"/>
        </a:accent4>
        <a:accent5>
          <a:srgbClr val="D0ACAC"/>
        </a:accent5>
        <a:accent6>
          <a:srgbClr val="96615B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WPS 演示</Application>
  <PresentationFormat>全屏显示(4:3)</PresentationFormat>
  <Paragraphs>284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Baskerville Old Face</vt:lpstr>
      <vt:lpstr>华文隶书</vt:lpstr>
      <vt:lpstr>微软雅黑</vt:lpstr>
      <vt:lpstr>Wingdings 2</vt:lpstr>
      <vt:lpstr>Wingdings</vt:lpstr>
      <vt:lpstr>华文行楷</vt:lpstr>
      <vt:lpstr>楷体</vt:lpstr>
      <vt:lpstr>黑体</vt:lpstr>
      <vt:lpstr>楷体_GB2312</vt:lpstr>
      <vt:lpstr>新宋体</vt:lpstr>
      <vt:lpstr>Times New Roman</vt:lpstr>
      <vt:lpstr>Arial Unicode MS</vt:lpstr>
      <vt:lpstr>仿宋_GB2312</vt:lpstr>
      <vt:lpstr>仿宋</vt:lpstr>
      <vt:lpstr>默认设计模板</vt:lpstr>
      <vt:lpstr>自定义设计方案</vt:lpstr>
      <vt:lpstr>1_自定义设计方案</vt:lpstr>
      <vt:lpstr>A000120141225A02PWBG</vt:lpstr>
      <vt:lpstr>Visio.Drawing.11</vt:lpstr>
      <vt:lpstr>Chapter 1：Introduction   </vt:lpstr>
      <vt:lpstr>Main Contents</vt:lpstr>
      <vt:lpstr>1.1  Data Type</vt:lpstr>
      <vt:lpstr>1.1  composed data type：Struct</vt:lpstr>
      <vt:lpstr>1.1  Data Structure  [ DS ]</vt:lpstr>
      <vt:lpstr>1.1 Algorithm based on DS</vt:lpstr>
      <vt:lpstr>1.2 Abstract Data Type [ ADT ]</vt:lpstr>
      <vt:lpstr>1.2 Abstract Data Type [ ADT ]</vt:lpstr>
      <vt:lpstr>1.2  Kinds of DS</vt:lpstr>
      <vt:lpstr>1.2  DS Appling to program design</vt:lpstr>
      <vt:lpstr>1.2  DS Appling to program design</vt:lpstr>
      <vt:lpstr>1.3  algorithm analysis basis</vt:lpstr>
      <vt:lpstr>1.3  Better Algorithm</vt:lpstr>
      <vt:lpstr>1.4 algorithm analysis</vt:lpstr>
      <vt:lpstr>1.4 algorithm analysis</vt:lpstr>
      <vt:lpstr>1.4  algorithm analysis</vt:lpstr>
      <vt:lpstr>1.4 algorithm analysis</vt:lpstr>
      <vt:lpstr>1.4 algorithm analysis</vt:lpstr>
      <vt:lpstr>1.4 algorithm analysis</vt:lpstr>
      <vt:lpstr>1.4  Description of algorithm</vt:lpstr>
      <vt:lpstr>1.4  Description of algorithm</vt:lpstr>
      <vt:lpstr>1.5  Important parts in C </vt:lpstr>
    </vt:vector>
  </TitlesOfParts>
  <Company>广东工业大学计算机学院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《数据结构》第1章 绪论</dc:title>
  <dc:creator>吴伟民</dc:creator>
  <cp:lastModifiedBy>新聊斋</cp:lastModifiedBy>
  <cp:revision>171</cp:revision>
  <dcterms:created xsi:type="dcterms:W3CDTF">2013-01-25T01:44:00Z</dcterms:created>
  <dcterms:modified xsi:type="dcterms:W3CDTF">2022-09-05T04:33:26Z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3666EDEEDAF34C1DB92C37C74451FF7A</vt:lpwstr>
  </property>
</Properties>
</file>