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61" r:id="rId6"/>
    <p:sldId id="260" r:id="rId8"/>
    <p:sldId id="263" r:id="rId9"/>
    <p:sldId id="265" r:id="rId10"/>
    <p:sldId id="266" r:id="rId11"/>
    <p:sldId id="264" r:id="rId12"/>
    <p:sldId id="281" r:id="rId13"/>
    <p:sldId id="298" r:id="rId14"/>
    <p:sldId id="289" r:id="rId15"/>
    <p:sldId id="292" r:id="rId16"/>
    <p:sldId id="430" r:id="rId17"/>
    <p:sldId id="296" r:id="rId18"/>
    <p:sldId id="302" r:id="rId19"/>
    <p:sldId id="305" r:id="rId20"/>
    <p:sldId id="306" r:id="rId21"/>
    <p:sldId id="307" r:id="rId22"/>
    <p:sldId id="309" r:id="rId23"/>
    <p:sldId id="310" r:id="rId24"/>
    <p:sldId id="311" r:id="rId25"/>
    <p:sldId id="312" r:id="rId26"/>
    <p:sldId id="313" r:id="rId27"/>
    <p:sldId id="315" r:id="rId28"/>
    <p:sldId id="321" r:id="rId29"/>
    <p:sldId id="344" r:id="rId30"/>
    <p:sldId id="345" r:id="rId31"/>
    <p:sldId id="350" r:id="rId32"/>
    <p:sldId id="351" r:id="rId33"/>
    <p:sldId id="353" r:id="rId34"/>
    <p:sldId id="354" r:id="rId35"/>
    <p:sldId id="372" r:id="rId36"/>
    <p:sldId id="373" r:id="rId37"/>
    <p:sldId id="375" r:id="rId38"/>
    <p:sldId id="377" r:id="rId39"/>
    <p:sldId id="376" r:id="rId40"/>
    <p:sldId id="378" r:id="rId41"/>
    <p:sldId id="382" r:id="rId42"/>
    <p:sldId id="383" r:id="rId43"/>
    <p:sldId id="384" r:id="rId44"/>
    <p:sldId id="385" r:id="rId45"/>
    <p:sldId id="386" r:id="rId46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3300"/>
    <a:srgbClr val="009900"/>
    <a:srgbClr val="663300"/>
    <a:srgbClr val="990000"/>
    <a:srgbClr val="660066"/>
    <a:srgbClr val="CCFFFF"/>
    <a:srgbClr val="CC0000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1" autoAdjust="0"/>
    <p:restoredTop sz="89141" autoAdjust="0"/>
  </p:normalViewPr>
  <p:slideViewPr>
    <p:cSldViewPr snapToGrid="0" snapToObjects="1">
      <p:cViewPr varScale="1">
        <p:scale>
          <a:sx n="96" d="100"/>
          <a:sy n="96" d="100"/>
        </p:scale>
        <p:origin x="618" y="108"/>
      </p:cViewPr>
      <p:guideLst>
        <p:guide orient="horz" pos="2153"/>
        <p:guide pos="286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95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0" Type="http://schemas.openxmlformats.org/officeDocument/2006/relationships/tags" Target="tags/tag2.xml"/><Relationship Id="rId5" Type="http://schemas.openxmlformats.org/officeDocument/2006/relationships/slideMaster" Target="slideMasters/slideMaster4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A7605CF-5C57-4A2D-B8E0-A1D5D5609D89}" type="datetimeFigureOut">
              <a:rPr lang="zh-CN" altLang="en-US"/>
            </a:fld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C5E5DC-12D3-4CD2-BFDA-35606F82270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2D05F05-E85F-4B8D-B912-68CB6C3F834A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如果前半区或者后半区缩小至区间长度</a:t>
            </a:r>
            <a:r>
              <a:rPr lang="en-US" altLang="zh-CN" sz="1200" dirty="0" smtClean="0"/>
              <a:t>&lt;=0</a:t>
            </a:r>
            <a:r>
              <a:rPr lang="zh-CN" altLang="en-US" sz="1200" dirty="0" smtClean="0"/>
              <a:t>时，则查找失败。</a:t>
            </a:r>
            <a:endParaRPr lang="zh-CN" altLang="en-US" sz="1200" dirty="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 smtClean="0"/>
              <a:t>在每次递归查找时，可以将区间规模大致缩减一半，从而大大加快查找效率。</a:t>
            </a: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0. </a:t>
            </a:r>
            <a:r>
              <a:rPr lang="zh-CN" altLang="en-US" dirty="0" smtClean="0"/>
              <a:t>下面来看一个折半查找算法的实例。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在一个长度为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的有序序列中查找关键字</a:t>
            </a:r>
            <a:r>
              <a:rPr lang="en-US" altLang="zh-CN" dirty="0" smtClean="0"/>
              <a:t>21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首先引入位标</a:t>
            </a:r>
            <a:r>
              <a:rPr lang="en-US" altLang="zh-CN" dirty="0" smtClean="0"/>
              <a:t>low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号位置，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high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号位置，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(</a:t>
            </a:r>
            <a:r>
              <a:rPr lang="en-US" altLang="zh-CN" dirty="0" err="1" smtClean="0"/>
              <a:t>low+high</a:t>
            </a:r>
            <a:r>
              <a:rPr lang="en-US" altLang="zh-CN" dirty="0" smtClean="0"/>
              <a:t>)/2</a:t>
            </a:r>
            <a:r>
              <a:rPr lang="zh-CN" altLang="en-US" dirty="0" smtClean="0"/>
              <a:t>指向中间的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号位置，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记为</a:t>
            </a:r>
            <a:r>
              <a:rPr lang="en-US" altLang="zh-CN" dirty="0" smtClean="0"/>
              <a:t>mid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zh-CN" altLang="en-US" dirty="0" smtClean="0"/>
              <a:t>此时以</a:t>
            </a:r>
            <a:r>
              <a:rPr lang="en-US" altLang="zh-CN" dirty="0" smtClean="0"/>
              <a:t>mid</a:t>
            </a:r>
            <a:r>
              <a:rPr lang="zh-CN" altLang="en-US" dirty="0" smtClean="0"/>
              <a:t>为界，序列被划分成了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个区间，分别为前半区、中间区和后半区。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将待查找关键字</a:t>
            </a:r>
            <a:r>
              <a:rPr lang="en-US" altLang="zh-CN" baseline="0" dirty="0" smtClean="0"/>
              <a:t>21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mid</a:t>
            </a:r>
            <a:r>
              <a:rPr lang="zh-CN" altLang="en-US" baseline="0" dirty="0" smtClean="0"/>
              <a:t>指向的</a:t>
            </a:r>
            <a:r>
              <a:rPr lang="en-US" altLang="zh-CN" baseline="0" dirty="0" smtClean="0"/>
              <a:t>51</a:t>
            </a:r>
            <a:r>
              <a:rPr lang="zh-CN" altLang="en-US" baseline="0" dirty="0" smtClean="0"/>
              <a:t>比较，</a:t>
            </a:r>
            <a:r>
              <a:rPr lang="en-US" altLang="zh-CN" baseline="0" dirty="0" smtClean="0"/>
              <a:t>21 &lt; 51</a:t>
            </a:r>
            <a:r>
              <a:rPr lang="zh-CN" altLang="en-US" baseline="0" dirty="0" smtClean="0"/>
              <a:t>，所以</a:t>
            </a:r>
            <a:r>
              <a:rPr lang="en-US" altLang="zh-CN" baseline="0" dirty="0" smtClean="0"/>
              <a:t>21</a:t>
            </a:r>
            <a:r>
              <a:rPr lang="zh-CN" altLang="en-US" baseline="0" dirty="0" smtClean="0"/>
              <a:t>只可能位于前半区</a:t>
            </a:r>
            <a:r>
              <a:rPr lang="en-US" altLang="zh-CN" baseline="0" dirty="0" smtClean="0"/>
              <a:t>.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8. </a:t>
            </a:r>
            <a:r>
              <a:rPr lang="zh-CN" altLang="en-US" baseline="0" dirty="0" smtClean="0"/>
              <a:t>此时应当移动位标</a:t>
            </a:r>
            <a:r>
              <a:rPr lang="en-US" altLang="zh-CN" baseline="0" dirty="0" smtClean="0"/>
              <a:t>high</a:t>
            </a:r>
            <a:r>
              <a:rPr lang="zh-CN" altLang="en-US" baseline="0" dirty="0" smtClean="0"/>
              <a:t>至</a:t>
            </a:r>
            <a:r>
              <a:rPr lang="en-US" altLang="zh-CN" baseline="0" dirty="0" smtClean="0"/>
              <a:t>mid-1</a:t>
            </a:r>
            <a:r>
              <a:rPr lang="zh-CN" altLang="en-US" baseline="0" dirty="0" smtClean="0"/>
              <a:t>，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9. </a:t>
            </a:r>
            <a:r>
              <a:rPr lang="zh-CN" altLang="en-US" baseline="0" dirty="0" smtClean="0"/>
              <a:t>以折半缩小查找范围。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重新计算</a:t>
            </a:r>
            <a:r>
              <a:rPr lang="en-US" altLang="zh-CN" baseline="0" dirty="0" smtClean="0"/>
              <a:t>mid = (</a:t>
            </a:r>
            <a:r>
              <a:rPr lang="en-US" altLang="zh-CN" baseline="0" dirty="0" err="1" smtClean="0"/>
              <a:t>low+high</a:t>
            </a:r>
            <a:r>
              <a:rPr lang="en-US" altLang="zh-CN" baseline="0" dirty="0" smtClean="0"/>
              <a:t>)/2</a:t>
            </a:r>
            <a:r>
              <a:rPr lang="zh-CN" altLang="en-US" baseline="0" dirty="0" smtClean="0"/>
              <a:t>，结果为</a:t>
            </a:r>
            <a:r>
              <a:rPr lang="en-US" altLang="zh-CN" baseline="0" dirty="0" smtClean="0"/>
              <a:t>2, , </a:t>
            </a:r>
            <a:r>
              <a:rPr lang="zh-CN" altLang="en-US" baseline="0" dirty="0" smtClean="0"/>
              <a:t>移动该位标。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然后以</a:t>
            </a:r>
            <a:r>
              <a:rPr lang="en-US" altLang="zh-CN" baseline="0" dirty="0" smtClean="0"/>
              <a:t>mid</a:t>
            </a:r>
            <a:r>
              <a:rPr lang="zh-CN" altLang="en-US" baseline="0" dirty="0" smtClean="0"/>
              <a:t>为界，重新划分前半区、中间区和后半区。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mid</a:t>
            </a:r>
            <a:r>
              <a:rPr lang="zh-CN" altLang="en-US" dirty="0" smtClean="0"/>
              <a:t>指向的关键字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21</a:t>
            </a:r>
            <a:r>
              <a:rPr lang="zh-CN" altLang="en-US" dirty="0" smtClean="0"/>
              <a:t>作比较，因为</a:t>
            </a:r>
            <a:r>
              <a:rPr lang="en-US" altLang="zh-CN" dirty="0" smtClean="0"/>
              <a:t>20 &lt; 21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21</a:t>
            </a:r>
            <a:r>
              <a:rPr lang="zh-CN" altLang="en-US" dirty="0" smtClean="0"/>
              <a:t>只可能位于后半区，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此时应当移动</a:t>
            </a:r>
            <a:r>
              <a:rPr lang="en-US" altLang="zh-CN" dirty="0" smtClean="0"/>
              <a:t>low</a:t>
            </a:r>
            <a:r>
              <a:rPr lang="zh-CN" altLang="en-US" dirty="0" smtClean="0"/>
              <a:t>，指向</a:t>
            </a:r>
            <a:r>
              <a:rPr lang="en-US" altLang="zh-CN" dirty="0" smtClean="0"/>
              <a:t>mid+1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aseline="0" dirty="0" smtClean="0"/>
              <a:t>5. </a:t>
            </a:r>
            <a:r>
              <a:rPr lang="zh-CN" altLang="en-US" baseline="0" dirty="0" smtClean="0"/>
              <a:t>再次折半缩小查找范围。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继续重新计算</a:t>
            </a:r>
            <a:r>
              <a:rPr lang="en-US" altLang="zh-CN" baseline="0" dirty="0" smtClean="0"/>
              <a:t>mid = (</a:t>
            </a:r>
            <a:r>
              <a:rPr lang="en-US" altLang="zh-CN" baseline="0" dirty="0" err="1" smtClean="0"/>
              <a:t>low+high</a:t>
            </a:r>
            <a:r>
              <a:rPr lang="en-US" altLang="zh-CN" baseline="0" dirty="0" smtClean="0"/>
              <a:t>)/2</a:t>
            </a:r>
            <a:r>
              <a:rPr lang="zh-CN" altLang="en-US" baseline="0" dirty="0" smtClean="0"/>
              <a:t>，结果为</a:t>
            </a:r>
            <a:r>
              <a:rPr lang="en-US" altLang="zh-CN" baseline="0" dirty="0" smtClean="0"/>
              <a:t>3, </a:t>
            </a:r>
            <a:r>
              <a:rPr lang="zh-CN" altLang="en-US" baseline="0" dirty="0" smtClean="0"/>
              <a:t>移动该位标。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注意划分区间时，前半区已经为空，中间区和后半区如图所示。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mid</a:t>
            </a:r>
            <a:r>
              <a:rPr lang="zh-CN" altLang="en-US" dirty="0" smtClean="0"/>
              <a:t>指向的关键字与待查找关键字作比较，两者相等，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此时查找成功，立即结束并返回</a:t>
            </a:r>
            <a:r>
              <a:rPr lang="en-US" altLang="zh-CN" dirty="0" smtClean="0"/>
              <a:t>mid</a:t>
            </a:r>
            <a:r>
              <a:rPr lang="zh-CN" altLang="en-US" dirty="0" smtClean="0"/>
              <a:t>的值</a:t>
            </a:r>
            <a:r>
              <a:rPr lang="en-US" altLang="zh-CN" smtClean="0"/>
              <a:t>3</a:t>
            </a:r>
            <a:r>
              <a:rPr lang="zh-CN" altLang="en-US" baseline="0" smtClean="0"/>
              <a:t>。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0. </a:t>
            </a:r>
            <a:r>
              <a:rPr lang="zh-CN" altLang="en-US" dirty="0" smtClean="0"/>
              <a:t>下面讨论折半查找算法的实现：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zh-CN" sz="1200" dirty="0" smtClean="0">
                <a:solidFill>
                  <a:srgbClr val="009900"/>
                </a:solidFill>
              </a:rPr>
              <a:t>在有序序列中折半查找目标关键字</a:t>
            </a:r>
            <a:r>
              <a:rPr lang="en-US" altLang="zh-CN" sz="1200" dirty="0" smtClean="0">
                <a:solidFill>
                  <a:srgbClr val="009900"/>
                </a:solidFill>
              </a:rPr>
              <a:t>key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如果</a:t>
            </a:r>
            <a:r>
              <a:rPr lang="en-US" altLang="zh-CN" baseline="0" dirty="0" smtClean="0"/>
              <a:t>mid</a:t>
            </a:r>
            <a:r>
              <a:rPr lang="zh-CN" altLang="en-US" baseline="0" dirty="0" smtClean="0"/>
              <a:t>所指向的关键字与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相同，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则查找成功，返回</a:t>
            </a:r>
            <a:r>
              <a:rPr lang="en-US" altLang="zh-CN" baseline="0" dirty="0" smtClean="0"/>
              <a:t>mid</a:t>
            </a:r>
            <a:r>
              <a:rPr lang="zh-CN" altLang="en-US" baseline="0" dirty="0" smtClean="0"/>
              <a:t>的值。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如果</a:t>
            </a:r>
            <a:r>
              <a:rPr lang="en-US" altLang="zh-CN" baseline="0" dirty="0" smtClean="0"/>
              <a:t>mid</a:t>
            </a:r>
            <a:r>
              <a:rPr lang="zh-CN" altLang="en-US" baseline="0" dirty="0" smtClean="0"/>
              <a:t>所指向的关键字大于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，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5. </a:t>
            </a:r>
            <a:r>
              <a:rPr lang="zh-CN" altLang="en-US" baseline="0" dirty="0" smtClean="0"/>
              <a:t>则在前半区继续折半查找。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6. </a:t>
            </a:r>
            <a:r>
              <a:rPr lang="zh-CN" altLang="en-US" baseline="0" dirty="0" smtClean="0"/>
              <a:t>此时令</a:t>
            </a:r>
            <a:r>
              <a:rPr lang="en-US" altLang="zh-CN" baseline="0" dirty="0" smtClean="0"/>
              <a:t>high = mid - 1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dirty="0" smtClean="0"/>
              <a:t>7. </a:t>
            </a:r>
            <a:r>
              <a:rPr lang="zh-CN" altLang="en-US" baseline="0" dirty="0" smtClean="0"/>
              <a:t>如果</a:t>
            </a:r>
            <a:r>
              <a:rPr lang="en-US" altLang="zh-CN" baseline="0" dirty="0" smtClean="0"/>
              <a:t>mid</a:t>
            </a:r>
            <a:r>
              <a:rPr lang="zh-CN" altLang="en-US" baseline="0" dirty="0" smtClean="0"/>
              <a:t>所指向的关键字小于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，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8. </a:t>
            </a:r>
            <a:r>
              <a:rPr lang="zh-CN" altLang="en-US" baseline="0" dirty="0" smtClean="0"/>
              <a:t>则在后半区继续折半查找。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dirty="0" smtClean="0"/>
              <a:t>9. </a:t>
            </a:r>
            <a:r>
              <a:rPr lang="zh-CN" altLang="en-US" dirty="0" smtClean="0"/>
              <a:t>此时令</a:t>
            </a:r>
            <a:r>
              <a:rPr lang="en-US" altLang="zh-CN" dirty="0" smtClean="0"/>
              <a:t>low = mid + 1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0. </a:t>
            </a:r>
            <a:r>
              <a:rPr lang="zh-CN" altLang="en-US" dirty="0" smtClean="0"/>
              <a:t>下面再来讨论待查找关键字为</a:t>
            </a:r>
            <a:r>
              <a:rPr lang="en-US" altLang="zh-CN" dirty="0" smtClean="0"/>
              <a:t>85</a:t>
            </a:r>
            <a:r>
              <a:rPr lang="zh-CN" altLang="en-US" dirty="0" smtClean="0"/>
              <a:t>的情况。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将</a:t>
            </a:r>
            <a:r>
              <a:rPr lang="en-US" altLang="zh-CN" baseline="0" dirty="0" smtClean="0"/>
              <a:t>85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mid</a:t>
            </a:r>
            <a:r>
              <a:rPr lang="zh-CN" altLang="en-US" baseline="0" dirty="0" smtClean="0"/>
              <a:t>指向的</a:t>
            </a:r>
            <a:r>
              <a:rPr lang="en-US" altLang="zh-CN" baseline="0" dirty="0" smtClean="0"/>
              <a:t>51</a:t>
            </a:r>
            <a:r>
              <a:rPr lang="zh-CN" altLang="en-US" baseline="0" dirty="0" smtClean="0"/>
              <a:t>比较，</a:t>
            </a:r>
            <a:r>
              <a:rPr lang="en-US" altLang="zh-CN" baseline="0" dirty="0" smtClean="0"/>
              <a:t>85 &gt; 51</a:t>
            </a:r>
            <a:r>
              <a:rPr lang="zh-CN" altLang="en-US" baseline="0" dirty="0" smtClean="0"/>
              <a:t>，所以</a:t>
            </a:r>
            <a:r>
              <a:rPr lang="en-US" altLang="zh-CN" baseline="0" dirty="0" smtClean="0"/>
              <a:t>85</a:t>
            </a:r>
            <a:r>
              <a:rPr lang="zh-CN" altLang="en-US" baseline="0" dirty="0" smtClean="0"/>
              <a:t>只可能位于后半区</a:t>
            </a:r>
            <a:r>
              <a:rPr lang="en-US" altLang="zh-CN" baseline="0" dirty="0" smtClean="0"/>
              <a:t>.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此时应当移动位标</a:t>
            </a:r>
            <a:r>
              <a:rPr lang="en-US" altLang="zh-CN" baseline="0" dirty="0" smtClean="0"/>
              <a:t>low</a:t>
            </a:r>
            <a:r>
              <a:rPr lang="zh-CN" altLang="en-US" baseline="0" dirty="0" smtClean="0"/>
              <a:t>至</a:t>
            </a:r>
            <a:r>
              <a:rPr lang="en-US" altLang="zh-CN" baseline="0" dirty="0" smtClean="0"/>
              <a:t>mid+1</a:t>
            </a:r>
            <a:r>
              <a:rPr lang="zh-CN" altLang="en-US" baseline="0" dirty="0" smtClean="0"/>
              <a:t>，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以折半缩小查找范围至后半区。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重新计算</a:t>
            </a:r>
            <a:r>
              <a:rPr lang="en-US" altLang="zh-CN" baseline="0" dirty="0" smtClean="0"/>
              <a:t>mid = (</a:t>
            </a:r>
            <a:r>
              <a:rPr lang="en-US" altLang="zh-CN" baseline="0" dirty="0" err="1" smtClean="0"/>
              <a:t>low+high</a:t>
            </a:r>
            <a:r>
              <a:rPr lang="en-US" altLang="zh-CN" baseline="0" dirty="0" smtClean="0"/>
              <a:t>)/2</a:t>
            </a:r>
            <a:r>
              <a:rPr lang="zh-CN" altLang="en-US" baseline="0" dirty="0" smtClean="0"/>
              <a:t>，结果为</a:t>
            </a:r>
            <a:r>
              <a:rPr lang="en-US" altLang="zh-CN" baseline="0" dirty="0" smtClean="0"/>
              <a:t>8,  </a:t>
            </a:r>
            <a:r>
              <a:rPr lang="zh-CN" altLang="en-US" baseline="0" dirty="0" smtClean="0"/>
              <a:t>移动该位标。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然后以</a:t>
            </a:r>
            <a:r>
              <a:rPr lang="en-US" altLang="zh-CN" baseline="0" dirty="0" smtClean="0"/>
              <a:t>mid</a:t>
            </a:r>
            <a:r>
              <a:rPr lang="zh-CN" altLang="en-US" baseline="0" dirty="0" smtClean="0"/>
              <a:t>为界，重新划分前半区、中间区和后半区。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mid</a:t>
            </a:r>
            <a:r>
              <a:rPr lang="zh-CN" altLang="en-US" dirty="0" smtClean="0"/>
              <a:t>指向的关键字</a:t>
            </a:r>
            <a:r>
              <a:rPr lang="en-US" altLang="zh-CN" dirty="0" smtClean="0"/>
              <a:t>82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85</a:t>
            </a:r>
            <a:r>
              <a:rPr lang="zh-CN" altLang="en-US" dirty="0" smtClean="0"/>
              <a:t>作比较，</a:t>
            </a:r>
            <a:r>
              <a:rPr lang="en-US" altLang="zh-CN" dirty="0" smtClean="0"/>
              <a:t>82&lt; 85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85</a:t>
            </a:r>
            <a:r>
              <a:rPr lang="zh-CN" altLang="en-US" dirty="0" smtClean="0"/>
              <a:t>只可能位于后半区，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此时应当继续移动</a:t>
            </a:r>
            <a:r>
              <a:rPr lang="en-US" altLang="zh-CN" dirty="0" smtClean="0"/>
              <a:t>low</a:t>
            </a:r>
            <a:r>
              <a:rPr lang="zh-CN" altLang="en-US" dirty="0" smtClean="0"/>
              <a:t>，指向</a:t>
            </a:r>
            <a:r>
              <a:rPr lang="en-US" altLang="zh-CN" dirty="0" smtClean="0"/>
              <a:t>mid+1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aseline="0" dirty="0" smtClean="0"/>
              <a:t>5. </a:t>
            </a:r>
            <a:r>
              <a:rPr lang="zh-CN" altLang="en-US" baseline="0" dirty="0" smtClean="0"/>
              <a:t>再次折半缩小查找范围至后半区。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继续重新计算</a:t>
            </a:r>
            <a:r>
              <a:rPr lang="en-US" altLang="zh-CN" baseline="0" dirty="0" smtClean="0"/>
              <a:t>mid = (</a:t>
            </a:r>
            <a:r>
              <a:rPr lang="en-US" altLang="zh-CN" baseline="0" dirty="0" err="1" smtClean="0"/>
              <a:t>low+high</a:t>
            </a:r>
            <a:r>
              <a:rPr lang="en-US" altLang="zh-CN" baseline="0" dirty="0" smtClean="0"/>
              <a:t>)/2</a:t>
            </a:r>
            <a:r>
              <a:rPr lang="zh-CN" altLang="en-US" baseline="0" dirty="0" smtClean="0"/>
              <a:t>，结果为</a:t>
            </a:r>
            <a:r>
              <a:rPr lang="en-US" altLang="zh-CN" baseline="0" dirty="0" smtClean="0"/>
              <a:t>9 , </a:t>
            </a:r>
            <a:r>
              <a:rPr lang="zh-CN" altLang="en-US" baseline="0" dirty="0" smtClean="0"/>
              <a:t>移动该位标。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此时前半区和中间区重叠。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mid</a:t>
            </a:r>
            <a:r>
              <a:rPr lang="zh-CN" altLang="en-US" dirty="0" smtClean="0"/>
              <a:t>指向的关键字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与</a:t>
            </a:r>
            <a:r>
              <a:rPr lang="en-US" altLang="zh-CN" dirty="0" smtClean="0"/>
              <a:t>85</a:t>
            </a:r>
            <a:r>
              <a:rPr lang="zh-CN" altLang="en-US" dirty="0" smtClean="0"/>
              <a:t>作比较，</a:t>
            </a:r>
            <a:r>
              <a:rPr lang="en-US" altLang="zh-CN" dirty="0" smtClean="0"/>
              <a:t>88 &gt; 85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85</a:t>
            </a:r>
            <a:r>
              <a:rPr lang="zh-CN" altLang="en-US" dirty="0" smtClean="0"/>
              <a:t>只可能位于前半区，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此时应当移动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，指向</a:t>
            </a:r>
            <a:r>
              <a:rPr lang="en-US" altLang="zh-CN" dirty="0" smtClean="0"/>
              <a:t>mid-1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aseline="0" dirty="0" smtClean="0"/>
              <a:t>5. </a:t>
            </a:r>
            <a:r>
              <a:rPr lang="zh-CN" altLang="en-US" baseline="0" dirty="0" smtClean="0"/>
              <a:t>此时出现了</a:t>
            </a:r>
            <a:r>
              <a:rPr lang="en-US" altLang="zh-CN" baseline="0" dirty="0" smtClean="0"/>
              <a:t>high &lt; low</a:t>
            </a:r>
            <a:r>
              <a:rPr lang="zh-CN" altLang="en-US" baseline="0" dirty="0" smtClean="0"/>
              <a:t>的情况，说明在序列中不存在关键字</a:t>
            </a:r>
            <a:r>
              <a:rPr lang="en-US" altLang="zh-CN" baseline="0" dirty="0" smtClean="0"/>
              <a:t>85</a:t>
            </a:r>
            <a:r>
              <a:rPr lang="zh-CN" altLang="en-US" baseline="0" dirty="0" smtClean="0"/>
              <a:t>，查找失败，算法执行结束。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在实现时，一旦查找失败，即出现</a:t>
            </a:r>
            <a:r>
              <a:rPr lang="en-US" altLang="zh-CN" dirty="0" smtClean="0"/>
              <a:t>high &lt; low</a:t>
            </a:r>
            <a:r>
              <a:rPr lang="zh-CN" altLang="en-US" smtClean="0"/>
              <a:t>的情况，则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-1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到此为止，</a:t>
            </a:r>
            <a:r>
              <a:rPr lang="zh-CN" altLang="en-US" dirty="0" smtClean="0"/>
              <a:t>折半查找算法实现完毕。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4-7</a:t>
            </a:r>
            <a:r>
              <a:rPr lang="zh-CN" altLang="en-US" dirty="0" smtClean="0"/>
              <a:t>做视频</a:t>
            </a:r>
            <a:endParaRPr lang="zh-CN" altLang="en-US" dirty="0" smtClean="0"/>
          </a:p>
          <a:p>
            <a:r>
              <a:rPr lang="zh-CN" altLang="en-US" dirty="0" smtClean="0"/>
              <a:t>本页不用做字幕。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本页</a:t>
            </a:r>
            <a:r>
              <a:rPr lang="en-US" altLang="zh-CN" sz="1200" dirty="0" smtClean="0"/>
              <a:t>PPT</a:t>
            </a:r>
            <a:r>
              <a:rPr lang="zh-CN" altLang="en-US" sz="1200" dirty="0" smtClean="0"/>
              <a:t>无需字幕。</a:t>
            </a: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0. </a:t>
            </a:r>
            <a:r>
              <a:rPr lang="zh-CN" altLang="en-US" dirty="0" smtClean="0"/>
              <a:t>下面来看一个归并排序算法的应用举例。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设有待排序记录个数为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，采用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路归并排序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首先将序列分成规模大致相等的两个子序列，长度分别为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继续将长度为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的序列分解成长度为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的两个子序列；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将</a:t>
            </a:r>
            <a:r>
              <a:rPr lang="en-US" altLang="zh-CN" baseline="0" dirty="0" smtClean="0"/>
              <a:t>(42, 30)</a:t>
            </a:r>
            <a:r>
              <a:rPr lang="zh-CN" altLang="en-US" baseline="0" dirty="0" smtClean="0"/>
              <a:t>这个子序列继续分解，则得到的新的子序列长度为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</a:t>
            </a:r>
            <a:endParaRPr lang="en-US" altLang="zh-CN" baseline="0" dirty="0" smtClean="0"/>
          </a:p>
          <a:p>
            <a:r>
              <a:rPr lang="en-US" altLang="zh-CN" baseline="0" dirty="0" smtClean="0"/>
              <a:t>5. </a:t>
            </a:r>
            <a:r>
              <a:rPr lang="zh-CN" altLang="en-US" baseline="0" dirty="0" smtClean="0"/>
              <a:t>长度为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的子序列是有序的，无需继续分解。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6. </a:t>
            </a:r>
            <a:r>
              <a:rPr lang="zh-CN" altLang="en-US" baseline="0" dirty="0" smtClean="0"/>
              <a:t>此时进行</a:t>
            </a:r>
            <a:r>
              <a:rPr lang="en-US" altLang="zh-CN" baseline="0" dirty="0" smtClean="0"/>
              <a:t>2-</a:t>
            </a:r>
            <a:r>
              <a:rPr lang="zh-CN" altLang="en-US" baseline="0" dirty="0" smtClean="0"/>
              <a:t>路归并排序，</a:t>
            </a:r>
            <a:r>
              <a:rPr lang="en-US" altLang="zh-CN" baseline="0" dirty="0" smtClean="0"/>
              <a:t>30 &lt; 42</a:t>
            </a:r>
            <a:r>
              <a:rPr lang="zh-CN" altLang="en-US" baseline="0" dirty="0" smtClean="0"/>
              <a:t>，所以</a:t>
            </a:r>
            <a:r>
              <a:rPr lang="en-US" altLang="zh-CN" baseline="0" dirty="0" smtClean="0"/>
              <a:t>30</a:t>
            </a:r>
            <a:r>
              <a:rPr lang="zh-CN" altLang="en-US" baseline="0" dirty="0" smtClean="0"/>
              <a:t>排在前面。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7. </a:t>
            </a:r>
            <a:r>
              <a:rPr lang="zh-CN" altLang="en-US" baseline="0" dirty="0" smtClean="0"/>
              <a:t>对于</a:t>
            </a:r>
            <a:r>
              <a:rPr lang="en-US" altLang="zh-CN" baseline="0" dirty="0" smtClean="0"/>
              <a:t>(69, 98)</a:t>
            </a:r>
            <a:r>
              <a:rPr lang="zh-CN" altLang="en-US" baseline="0" dirty="0" smtClean="0"/>
              <a:t>子序列的处理过程也类似，排序结果为</a:t>
            </a:r>
            <a:r>
              <a:rPr lang="en-US" altLang="zh-CN" baseline="0" dirty="0" smtClean="0"/>
              <a:t>(69, 98)</a:t>
            </a:r>
            <a:endParaRPr lang="en-US" altLang="zh-CN" baseline="0" dirty="0" smtClean="0"/>
          </a:p>
          <a:p>
            <a:r>
              <a:rPr lang="en-US" altLang="zh-CN" baseline="0" dirty="0" smtClean="0"/>
              <a:t>8. </a:t>
            </a:r>
            <a:r>
              <a:rPr lang="zh-CN" altLang="en-US" baseline="0" dirty="0" smtClean="0"/>
              <a:t>将</a:t>
            </a:r>
            <a:r>
              <a:rPr lang="en-US" altLang="zh-CN" baseline="0" dirty="0" smtClean="0"/>
              <a:t>(30, 42)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(69, 98)</a:t>
            </a:r>
            <a:r>
              <a:rPr lang="zh-CN" altLang="en-US" baseline="0" dirty="0" smtClean="0"/>
              <a:t>两个子序列作</a:t>
            </a:r>
            <a:r>
              <a:rPr lang="en-US" altLang="zh-CN" baseline="0" dirty="0" smtClean="0"/>
              <a:t>2-</a:t>
            </a:r>
            <a:r>
              <a:rPr lang="zh-CN" altLang="en-US" baseline="0" dirty="0" smtClean="0"/>
              <a:t>路归并排序，结果为</a:t>
            </a:r>
            <a:r>
              <a:rPr lang="en-US" altLang="zh-CN" baseline="0" dirty="0" smtClean="0"/>
              <a:t>(30, 42, 69, 98).</a:t>
            </a:r>
            <a:endParaRPr lang="en-US" altLang="zh-CN" baseline="0" dirty="0" smtClean="0"/>
          </a:p>
          <a:p>
            <a:r>
              <a:rPr lang="en-US" altLang="zh-CN" baseline="0" dirty="0" smtClean="0"/>
              <a:t>9. </a:t>
            </a:r>
            <a:r>
              <a:rPr lang="zh-CN" altLang="en-US" baseline="0" dirty="0" smtClean="0"/>
              <a:t>此时长度为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的序列归并排序完毕。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10. </a:t>
            </a:r>
            <a:r>
              <a:rPr lang="zh-CN" altLang="en-US" baseline="0" dirty="0" smtClean="0"/>
              <a:t>接下来需要处理长度为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的序列，分解为长度分别为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的子序列。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11. </a:t>
            </a:r>
            <a:r>
              <a:rPr lang="zh-CN" altLang="en-US" baseline="0" dirty="0" smtClean="0"/>
              <a:t>长度为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的子序列需要继续分解，直至子序列的长度为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</a:t>
            </a:r>
            <a:endParaRPr lang="en-US" altLang="zh-CN" baseline="0" dirty="0" smtClean="0"/>
          </a:p>
          <a:p>
            <a:r>
              <a:rPr lang="en-US" altLang="zh-CN" baseline="0" dirty="0" smtClean="0"/>
              <a:t>12. </a:t>
            </a:r>
            <a:r>
              <a:rPr lang="zh-CN" altLang="en-US" baseline="0" dirty="0" smtClean="0"/>
              <a:t>然后作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路归并排序，结果为</a:t>
            </a:r>
            <a:r>
              <a:rPr lang="en-US" altLang="zh-CN" baseline="0" dirty="0" smtClean="0"/>
              <a:t>(15, 86)</a:t>
            </a:r>
            <a:endParaRPr lang="en-US" altLang="zh-CN" baseline="0" dirty="0" smtClean="0"/>
          </a:p>
          <a:p>
            <a:r>
              <a:rPr lang="en-US" altLang="zh-CN" baseline="0" dirty="0" smtClean="0"/>
              <a:t>13. </a:t>
            </a:r>
            <a:r>
              <a:rPr lang="zh-CN" altLang="en-US" baseline="0" dirty="0" smtClean="0"/>
              <a:t>对于长度为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的子序列</a:t>
            </a:r>
            <a:r>
              <a:rPr lang="en-US" altLang="zh-CN" baseline="0" dirty="0" smtClean="0"/>
              <a:t>57</a:t>
            </a:r>
            <a:r>
              <a:rPr lang="zh-CN" altLang="en-US" baseline="0" dirty="0" smtClean="0"/>
              <a:t>，无需继续分解，</a:t>
            </a:r>
            <a:endParaRPr lang="en-US" altLang="zh-CN" baseline="0" dirty="0" smtClean="0"/>
          </a:p>
          <a:p>
            <a:r>
              <a:rPr lang="en-US" altLang="zh-CN" baseline="0" dirty="0" smtClean="0"/>
              <a:t>14. </a:t>
            </a:r>
            <a:r>
              <a:rPr lang="zh-CN" altLang="en-US" baseline="0" dirty="0" smtClean="0"/>
              <a:t>它与</a:t>
            </a:r>
            <a:r>
              <a:rPr lang="en-US" altLang="zh-CN" baseline="0" dirty="0" smtClean="0"/>
              <a:t>(15, 86)</a:t>
            </a:r>
            <a:r>
              <a:rPr lang="zh-CN" altLang="en-US" baseline="0" dirty="0" smtClean="0"/>
              <a:t>作</a:t>
            </a:r>
            <a:r>
              <a:rPr lang="en-US" altLang="zh-CN" baseline="0" dirty="0" smtClean="0"/>
              <a:t>2-</a:t>
            </a:r>
            <a:r>
              <a:rPr lang="zh-CN" altLang="en-US" baseline="0" dirty="0" smtClean="0"/>
              <a:t>路归并排序，结果为</a:t>
            </a:r>
            <a:r>
              <a:rPr lang="en-US" altLang="zh-CN" baseline="0" dirty="0" smtClean="0"/>
              <a:t>(15, 57, 86)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15. </a:t>
            </a:r>
            <a:r>
              <a:rPr lang="zh-CN" altLang="en-US" baseline="0" dirty="0" smtClean="0"/>
              <a:t>最后将长度为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的两个有序子序列进行归并，得到一个长度为</a:t>
            </a:r>
            <a:r>
              <a:rPr lang="en-US" altLang="zh-CN" baseline="0" dirty="0" smtClean="0"/>
              <a:t>7</a:t>
            </a:r>
            <a:r>
              <a:rPr lang="zh-CN" altLang="en-US" baseline="0" dirty="0" smtClean="0"/>
              <a:t>的有序序列，排序过程结束。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16. </a:t>
            </a:r>
            <a:r>
              <a:rPr lang="zh-CN" altLang="en-US" baseline="0" dirty="0" smtClean="0"/>
              <a:t>归并排序过程中存在分解和归并两种子过程，这两种子过程是交叉进行的。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17. </a:t>
            </a:r>
            <a:r>
              <a:rPr lang="zh-CN" altLang="en-US" baseline="0" dirty="0" smtClean="0"/>
              <a:t>在分解过程中不涉及元素的移动，如虚线所示部分；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18.</a:t>
            </a:r>
            <a:r>
              <a:rPr lang="zh-CN" altLang="en-US" baseline="0" dirty="0" smtClean="0"/>
              <a:t> 只有在归并过程中才会移动元素，如实线所示部分。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19. </a:t>
            </a:r>
            <a:r>
              <a:rPr lang="zh-CN" altLang="en-US" baseline="0" dirty="0" smtClean="0"/>
              <a:t>在本例中，进行了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个层次的分解与归并。其中第一层是最先分解，最后归并。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第三层则是最后分解，最先归并。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baseline="0" dirty="0" smtClean="0"/>
              <a:t>1. </a:t>
            </a:r>
            <a:r>
              <a:rPr lang="zh-CN" altLang="en-US" sz="1200" baseline="0" dirty="0" smtClean="0"/>
              <a:t>以长度为</a:t>
            </a:r>
            <a:r>
              <a:rPr lang="en-US" altLang="zh-CN" sz="1200" baseline="0" dirty="0" smtClean="0"/>
              <a:t>7</a:t>
            </a:r>
            <a:r>
              <a:rPr lang="zh-CN" altLang="en-US" sz="1200" baseline="0" dirty="0" smtClean="0"/>
              <a:t>的待排序序列为例，讨论</a:t>
            </a:r>
            <a:r>
              <a:rPr lang="en-US" altLang="zh-CN" sz="1200" baseline="0" dirty="0" err="1" smtClean="0"/>
              <a:t>MergeSort</a:t>
            </a:r>
            <a:r>
              <a:rPr lang="zh-CN" altLang="en-US" sz="1200" baseline="0" dirty="0" smtClean="0"/>
              <a:t>函数调用</a:t>
            </a:r>
            <a:r>
              <a:rPr lang="en-US" altLang="zh-CN" sz="1200" baseline="0" dirty="0" err="1" smtClean="0"/>
              <a:t>Msort</a:t>
            </a:r>
            <a:r>
              <a:rPr lang="zh-CN" altLang="en-US" sz="1200" baseline="0" dirty="0" smtClean="0"/>
              <a:t>时的情况。</a:t>
            </a:r>
            <a:endParaRPr lang="en-US" altLang="zh-CN" sz="1200" baseline="0" dirty="0" smtClean="0"/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baseline="0" dirty="0" smtClean="0"/>
              <a:t>2. </a:t>
            </a:r>
            <a:r>
              <a:rPr lang="zh-CN" altLang="en-US" sz="1200" baseline="0" dirty="0" smtClean="0"/>
              <a:t>传递的实参为</a:t>
            </a:r>
            <a:r>
              <a:rPr lang="en-US" altLang="zh-CN" sz="1200" baseline="0" dirty="0" smtClean="0"/>
              <a:t>s = 1</a:t>
            </a:r>
            <a:r>
              <a:rPr lang="zh-CN" altLang="en-US" sz="1200" baseline="0" dirty="0" smtClean="0"/>
              <a:t>，</a:t>
            </a:r>
            <a:r>
              <a:rPr lang="en-US" altLang="zh-CN" sz="1200" baseline="0" dirty="0" smtClean="0"/>
              <a:t>t = 7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dirty="0" smtClean="0"/>
              <a:t>3. </a:t>
            </a:r>
            <a:r>
              <a:rPr lang="en-US" altLang="zh-CN" sz="1200" dirty="0" err="1" smtClean="0"/>
              <a:t>i</a:t>
            </a:r>
            <a:r>
              <a:rPr lang="en-US" altLang="zh-CN" sz="1200" baseline="0" dirty="0" smtClean="0"/>
              <a:t> = 0</a:t>
            </a:r>
            <a:r>
              <a:rPr lang="zh-CN" altLang="en-US" sz="1200" baseline="0" dirty="0" smtClean="0"/>
              <a:t>，是偶数，</a:t>
            </a:r>
            <a:endParaRPr lang="en-US" altLang="zh-CN" sz="1200" baseline="0" dirty="0" smtClean="0"/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baseline="0" dirty="0" smtClean="0"/>
              <a:t>4. </a:t>
            </a:r>
            <a:r>
              <a:rPr lang="zh-CN" altLang="en-US" sz="1200" baseline="0" dirty="0" smtClean="0"/>
              <a:t>所以排序后的记录存入</a:t>
            </a:r>
            <a:r>
              <a:rPr lang="en-US" altLang="zh-CN" sz="1200" baseline="0" dirty="0" smtClean="0"/>
              <a:t>R1</a:t>
            </a:r>
            <a:r>
              <a:rPr lang="zh-CN" altLang="en-US" sz="1200" baseline="0" dirty="0" smtClean="0"/>
              <a:t>，</a:t>
            </a:r>
            <a:endParaRPr lang="en-US" altLang="zh-CN" sz="1200" baseline="0" dirty="0" smtClean="0"/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baseline="0" dirty="0" smtClean="0"/>
              <a:t>5. </a:t>
            </a:r>
            <a:r>
              <a:rPr lang="zh-CN" altLang="en-US" sz="1200" baseline="0" dirty="0" smtClean="0"/>
              <a:t>对应实参为</a:t>
            </a:r>
            <a:r>
              <a:rPr lang="en-US" altLang="zh-CN" sz="1200" baseline="0" dirty="0" err="1" smtClean="0"/>
              <a:t>L.rcd</a:t>
            </a:r>
            <a:r>
              <a:rPr lang="en-US" altLang="zh-CN" sz="1200" baseline="0" dirty="0" smtClean="0"/>
              <a:t>.</a:t>
            </a:r>
            <a:endParaRPr lang="en-US" altLang="zh-CN" sz="1200" baseline="0" dirty="0" smtClean="0"/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baseline="0" dirty="0" smtClean="0"/>
              <a:t>6. R2</a:t>
            </a:r>
            <a:r>
              <a:rPr lang="zh-CN" altLang="en-US" sz="1200" baseline="0" dirty="0" smtClean="0"/>
              <a:t>作为辅助空间。</a:t>
            </a:r>
            <a:endParaRPr lang="en-US" altLang="zh-CN" sz="1200" baseline="0" dirty="0" smtClean="0"/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aseline="0" dirty="0" smtClean="0"/>
              <a:t>7. </a:t>
            </a:r>
            <a:r>
              <a:rPr lang="zh-CN" altLang="en-US" sz="1200" baseline="0" dirty="0" smtClean="0"/>
              <a:t>对应实参为</a:t>
            </a:r>
            <a:r>
              <a:rPr lang="en-US" altLang="zh-CN" sz="1200" baseline="0" dirty="0" smtClean="0"/>
              <a:t>R.</a:t>
            </a:r>
            <a:endParaRPr lang="en-US" altLang="zh-CN" sz="1200" dirty="0" smtClean="0"/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dirty="0" smtClean="0"/>
              <a:t>8. </a:t>
            </a:r>
            <a:r>
              <a:rPr lang="zh-CN" altLang="en-US" sz="1200" dirty="0" smtClean="0"/>
              <a:t>以</a:t>
            </a:r>
            <a:r>
              <a:rPr lang="en-US" altLang="zh-CN" sz="1200" dirty="0" smtClean="0"/>
              <a:t>m</a:t>
            </a:r>
            <a:r>
              <a:rPr lang="zh-CN" altLang="en-US" sz="1200" dirty="0" smtClean="0"/>
              <a:t>为界，将区间分为</a:t>
            </a:r>
            <a:r>
              <a:rPr lang="en-US" altLang="zh-CN" sz="1200" dirty="0" smtClean="0"/>
              <a:t>[1..4]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[5..7]</a:t>
            </a:r>
            <a:r>
              <a:rPr lang="zh-CN" altLang="en-US" sz="1200" dirty="0" smtClean="0"/>
              <a:t>两部分。</a:t>
            </a:r>
            <a:endParaRPr lang="en-US" altLang="zh-CN" sz="1200" dirty="0" smtClean="0"/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dirty="0" smtClean="0"/>
              <a:t>9. </a:t>
            </a:r>
            <a:r>
              <a:rPr lang="zh-CN" altLang="zh-CN" sz="1200" dirty="0" smtClean="0">
                <a:solidFill>
                  <a:srgbClr val="009900"/>
                </a:solidFill>
              </a:rPr>
              <a:t>对区间</a:t>
            </a:r>
            <a:r>
              <a:rPr lang="en-US" altLang="zh-CN" sz="1200" dirty="0" smtClean="0">
                <a:solidFill>
                  <a:srgbClr val="009900"/>
                </a:solidFill>
              </a:rPr>
              <a:t>[</a:t>
            </a:r>
            <a:r>
              <a:rPr lang="en-US" altLang="zh-CN" sz="1200" dirty="0" err="1" smtClean="0">
                <a:solidFill>
                  <a:srgbClr val="009900"/>
                </a:solidFill>
              </a:rPr>
              <a:t>s..m</a:t>
            </a:r>
            <a:r>
              <a:rPr lang="en-US" altLang="zh-CN" sz="1200" dirty="0" smtClean="0">
                <a:solidFill>
                  <a:srgbClr val="009900"/>
                </a:solidFill>
              </a:rPr>
              <a:t>]</a:t>
            </a:r>
            <a:r>
              <a:rPr lang="zh-CN" altLang="en-US" sz="1200" dirty="0" smtClean="0">
                <a:solidFill>
                  <a:srgbClr val="009900"/>
                </a:solidFill>
              </a:rPr>
              <a:t>，也就是</a:t>
            </a:r>
            <a:r>
              <a:rPr lang="en-US" altLang="zh-CN" sz="1200" dirty="0" smtClean="0">
                <a:solidFill>
                  <a:srgbClr val="009900"/>
                </a:solidFill>
              </a:rPr>
              <a:t>[1..4]</a:t>
            </a:r>
            <a:r>
              <a:rPr lang="zh-CN" altLang="en-US" sz="1200" dirty="0" smtClean="0">
                <a:solidFill>
                  <a:srgbClr val="009900"/>
                </a:solidFill>
              </a:rPr>
              <a:t>，进行归并排序，这是一次递归调用，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dirty="0" smtClean="0">
                <a:solidFill>
                  <a:srgbClr val="009900"/>
                </a:solidFill>
              </a:rPr>
              <a:t>10. </a:t>
            </a:r>
            <a:r>
              <a:rPr lang="zh-CN" altLang="en-US" sz="1200" dirty="0" smtClean="0">
                <a:solidFill>
                  <a:srgbClr val="009900"/>
                </a:solidFill>
              </a:rPr>
              <a:t>注意此时</a:t>
            </a:r>
            <a:r>
              <a:rPr lang="en-US" altLang="zh-CN" sz="12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1200" baseline="0" dirty="0" smtClean="0">
                <a:solidFill>
                  <a:srgbClr val="009900"/>
                </a:solidFill>
              </a:rPr>
              <a:t> + 1 = 1</a:t>
            </a:r>
            <a:r>
              <a:rPr lang="zh-CN" altLang="en-US" sz="1200" baseline="0" dirty="0" smtClean="0">
                <a:solidFill>
                  <a:srgbClr val="009900"/>
                </a:solidFill>
              </a:rPr>
              <a:t>，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dirty="0" smtClean="0">
                <a:solidFill>
                  <a:srgbClr val="009900"/>
                </a:solidFill>
              </a:rPr>
              <a:t>11. </a:t>
            </a:r>
            <a:r>
              <a:rPr lang="zh-CN" altLang="en-US" sz="1200" baseline="0" dirty="0" smtClean="0">
                <a:solidFill>
                  <a:srgbClr val="009900"/>
                </a:solidFill>
              </a:rPr>
              <a:t>所以排序后的结果应当存入</a:t>
            </a:r>
            <a:r>
              <a:rPr lang="en-US" altLang="zh-CN" sz="1200" baseline="0" dirty="0" smtClean="0">
                <a:solidFill>
                  <a:srgbClr val="009900"/>
                </a:solidFill>
              </a:rPr>
              <a:t>R2</a:t>
            </a:r>
            <a:r>
              <a:rPr lang="zh-CN" altLang="en-US" sz="1200" baseline="0" dirty="0" smtClean="0">
                <a:solidFill>
                  <a:srgbClr val="009900"/>
                </a:solidFill>
              </a:rPr>
              <a:t>。</a:t>
            </a:r>
            <a:endParaRPr lang="en-US" altLang="zh-CN" sz="1200" baseline="0" dirty="0" smtClean="0">
              <a:solidFill>
                <a:srgbClr val="009900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baseline="0" dirty="0" smtClean="0">
                <a:solidFill>
                  <a:srgbClr val="009900"/>
                </a:solidFill>
              </a:rPr>
              <a:t>12. </a:t>
            </a:r>
            <a:r>
              <a:rPr lang="zh-CN" altLang="en-US" sz="1200" baseline="0" dirty="0" smtClean="0">
                <a:solidFill>
                  <a:srgbClr val="009900"/>
                </a:solidFill>
              </a:rPr>
              <a:t>同理对区间</a:t>
            </a:r>
            <a:r>
              <a:rPr lang="en-US" altLang="zh-CN" sz="1200" dirty="0" smtClean="0">
                <a:solidFill>
                  <a:srgbClr val="009900"/>
                </a:solidFill>
              </a:rPr>
              <a:t>[m+1..t]</a:t>
            </a:r>
            <a:r>
              <a:rPr lang="zh-CN" altLang="en-US" sz="1200" dirty="0" smtClean="0">
                <a:solidFill>
                  <a:srgbClr val="009900"/>
                </a:solidFill>
              </a:rPr>
              <a:t>（即</a:t>
            </a:r>
            <a:r>
              <a:rPr lang="en-US" altLang="zh-CN" sz="1200" dirty="0" smtClean="0">
                <a:solidFill>
                  <a:srgbClr val="009900"/>
                </a:solidFill>
              </a:rPr>
              <a:t>[5..7]</a:t>
            </a:r>
            <a:r>
              <a:rPr lang="zh-CN" altLang="en-US" sz="1200" dirty="0" smtClean="0">
                <a:solidFill>
                  <a:srgbClr val="009900"/>
                </a:solidFill>
              </a:rPr>
              <a:t>）的归并排序也是一次递归调用，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dirty="0" smtClean="0">
                <a:solidFill>
                  <a:srgbClr val="009900"/>
                </a:solidFill>
              </a:rPr>
              <a:t>13. </a:t>
            </a:r>
            <a:r>
              <a:rPr lang="zh-CN" altLang="en-US" sz="1200" baseline="0" dirty="0" smtClean="0">
                <a:solidFill>
                  <a:srgbClr val="009900"/>
                </a:solidFill>
              </a:rPr>
              <a:t>排序后的结果也是存入</a:t>
            </a:r>
            <a:r>
              <a:rPr lang="en-US" altLang="zh-CN" sz="1200" baseline="0" dirty="0" smtClean="0">
                <a:solidFill>
                  <a:srgbClr val="009900"/>
                </a:solidFill>
              </a:rPr>
              <a:t>R2</a:t>
            </a:r>
            <a:r>
              <a:rPr lang="zh-CN" altLang="en-US" sz="1200" baseline="0" dirty="0" smtClean="0">
                <a:solidFill>
                  <a:srgbClr val="009900"/>
                </a:solidFill>
              </a:rPr>
              <a:t>。</a:t>
            </a:r>
            <a:endParaRPr lang="en-US" altLang="zh-CN" sz="1200" baseline="0" dirty="0" smtClean="0">
              <a:solidFill>
                <a:srgbClr val="009900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本页不需字幕。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0. </a:t>
            </a:r>
            <a:r>
              <a:rPr lang="zh-CN" altLang="en-US" dirty="0" smtClean="0"/>
              <a:t>在刚才的例子中，实质上是对待排序列进行了一次划分，可以由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函数来实现。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zh-CN" sz="1200" dirty="0" smtClean="0">
                <a:solidFill>
                  <a:srgbClr val="009900"/>
                </a:solidFill>
              </a:rPr>
              <a:t>对</a:t>
            </a:r>
            <a:r>
              <a:rPr lang="en-US" altLang="zh-CN" sz="1200" dirty="0" smtClean="0">
                <a:solidFill>
                  <a:srgbClr val="009900"/>
                </a:solidFill>
              </a:rPr>
              <a:t>rcd[</a:t>
            </a:r>
            <a:r>
              <a:rPr lang="en-US" altLang="zh-CN" sz="1200" dirty="0" err="1" smtClean="0">
                <a:solidFill>
                  <a:srgbClr val="009900"/>
                </a:solidFill>
              </a:rPr>
              <a:t>low..high</a:t>
            </a:r>
            <a:r>
              <a:rPr lang="en-US" altLang="zh-CN" sz="1200" dirty="0" smtClean="0">
                <a:solidFill>
                  <a:srgbClr val="009900"/>
                </a:solidFill>
              </a:rPr>
              <a:t>] </a:t>
            </a:r>
            <a:r>
              <a:rPr lang="zh-CN" altLang="zh-CN" sz="1200" dirty="0" smtClean="0">
                <a:solidFill>
                  <a:srgbClr val="009900"/>
                </a:solidFill>
              </a:rPr>
              <a:t>进行一次划分，并返回枢轴记录应该所处的位置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dirty="0" smtClean="0"/>
              <a:t>将位标</a:t>
            </a:r>
            <a:r>
              <a:rPr lang="en-US" altLang="zh-CN" dirty="0" smtClean="0"/>
              <a:t>low</a:t>
            </a:r>
            <a:r>
              <a:rPr lang="zh-CN" altLang="en-US" dirty="0" smtClean="0"/>
              <a:t>指向待排序列的第一个记录，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位标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指向最后一个记录，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>
                <a:solidFill>
                  <a:srgbClr val="009900"/>
                </a:solidFill>
              </a:rPr>
              <a:t>指定</a:t>
            </a:r>
            <a:r>
              <a:rPr lang="en-US" altLang="zh-CN" sz="1200" dirty="0" smtClean="0">
                <a:solidFill>
                  <a:srgbClr val="009900"/>
                </a:solidFill>
              </a:rPr>
              <a:t>low</a:t>
            </a:r>
            <a:r>
              <a:rPr lang="zh-CN" altLang="en-US" sz="1200" dirty="0" smtClean="0">
                <a:solidFill>
                  <a:srgbClr val="009900"/>
                </a:solidFill>
              </a:rPr>
              <a:t>所指的记录为枢轴，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solidFill>
                  <a:srgbClr val="009900"/>
                </a:solidFill>
              </a:rPr>
              <a:t>将枢轴记录复制至数组的闲置分量，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solidFill>
                  <a:srgbClr val="009900"/>
                </a:solidFill>
              </a:rPr>
              <a:t>即</a:t>
            </a:r>
            <a:r>
              <a:rPr lang="en-US" altLang="zh-CN" sz="1200" dirty="0" smtClean="0">
                <a:solidFill>
                  <a:srgbClr val="009900"/>
                </a:solidFill>
              </a:rPr>
              <a:t>rcd</a:t>
            </a:r>
            <a:r>
              <a:rPr lang="zh-CN" altLang="en-US" sz="1200" dirty="0" smtClean="0">
                <a:solidFill>
                  <a:srgbClr val="009900"/>
                </a:solidFill>
              </a:rPr>
              <a:t>序列的</a:t>
            </a:r>
            <a:r>
              <a:rPr lang="en-US" altLang="zh-CN" sz="1200" dirty="0" smtClean="0">
                <a:solidFill>
                  <a:srgbClr val="009900"/>
                </a:solidFill>
              </a:rPr>
              <a:t>0</a:t>
            </a:r>
            <a:r>
              <a:rPr lang="zh-CN" altLang="en-US" sz="1200" dirty="0" smtClean="0">
                <a:solidFill>
                  <a:srgbClr val="009900"/>
                </a:solidFill>
              </a:rPr>
              <a:t>号单元</a:t>
            </a:r>
            <a:r>
              <a:rPr lang="en-US" altLang="zh-CN" sz="1200" dirty="0" smtClean="0">
                <a:solidFill>
                  <a:srgbClr val="009900"/>
                </a:solidFill>
              </a:rPr>
              <a:t>rcd[0]</a:t>
            </a:r>
            <a:r>
              <a:rPr lang="zh-CN" altLang="en-US" sz="1200" dirty="0" smtClean="0">
                <a:solidFill>
                  <a:srgbClr val="009900"/>
                </a:solidFill>
              </a:rPr>
              <a:t>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baseline="0" dirty="0" smtClean="0"/>
              <a:t>low &lt; high</a:t>
            </a:r>
            <a:r>
              <a:rPr lang="zh-CN" altLang="en-US" baseline="0" dirty="0" smtClean="0"/>
              <a:t>的前提下，位标</a:t>
            </a:r>
            <a:r>
              <a:rPr lang="en-US" altLang="zh-CN" sz="1200" dirty="0" smtClean="0">
                <a:solidFill>
                  <a:srgbClr val="009900"/>
                </a:solidFill>
              </a:rPr>
              <a:t>low</a:t>
            </a:r>
            <a:r>
              <a:rPr lang="zh-CN" altLang="zh-CN" sz="1200" dirty="0" smtClean="0">
                <a:solidFill>
                  <a:srgbClr val="009900"/>
                </a:solidFill>
              </a:rPr>
              <a:t>和</a:t>
            </a:r>
            <a:r>
              <a:rPr lang="en-US" altLang="zh-CN" sz="1200" dirty="0" smtClean="0">
                <a:solidFill>
                  <a:srgbClr val="009900"/>
                </a:solidFill>
              </a:rPr>
              <a:t>high</a:t>
            </a:r>
            <a:r>
              <a:rPr lang="zh-CN" altLang="zh-CN" sz="1200" dirty="0" smtClean="0">
                <a:solidFill>
                  <a:srgbClr val="009900"/>
                </a:solidFill>
              </a:rPr>
              <a:t>从两端交替地向中间移动</a:t>
            </a:r>
            <a:r>
              <a:rPr lang="zh-CN" altLang="en-US" sz="1200" dirty="0" smtClean="0">
                <a:solidFill>
                  <a:srgbClr val="009900"/>
                </a:solidFill>
              </a:rPr>
              <a:t>，并适时将小于枢轴的记录向前移动，将大于枢轴的记录向后移动。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baseline="0" dirty="0" smtClean="0"/>
              <a:t>由于实际上</a:t>
            </a:r>
            <a:r>
              <a:rPr lang="en-US" altLang="zh-CN" baseline="0" dirty="0" smtClean="0"/>
              <a:t>low</a:t>
            </a:r>
            <a:r>
              <a:rPr lang="zh-CN" altLang="en-US" baseline="0" dirty="0" smtClean="0"/>
              <a:t>所指的单元已经闲置，</a:t>
            </a:r>
            <a:endParaRPr lang="en-US" altLang="zh-CN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baseline="0" dirty="0" smtClean="0"/>
              <a:t>所以应当从</a:t>
            </a:r>
            <a:r>
              <a:rPr lang="en-US" altLang="zh-CN" baseline="0" dirty="0" smtClean="0"/>
              <a:t>high</a:t>
            </a:r>
            <a:r>
              <a:rPr lang="zh-CN" altLang="en-US" baseline="0" dirty="0" smtClean="0"/>
              <a:t>开始向前搜索比枢轴小的记录，找到后就将其移动至</a:t>
            </a:r>
            <a:r>
              <a:rPr lang="en-US" altLang="zh-CN" baseline="0" dirty="0" smtClean="0"/>
              <a:t>low</a:t>
            </a:r>
            <a:r>
              <a:rPr lang="zh-CN" altLang="en-US" baseline="0" dirty="0" smtClean="0"/>
              <a:t>所指的闲置单元。</a:t>
            </a:r>
            <a:endParaRPr lang="en-US" altLang="zh-CN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当前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所指的</a:t>
            </a:r>
            <a:r>
              <a:rPr lang="en-US" altLang="zh-CN" dirty="0" smtClean="0"/>
              <a:t>57 &gt; 42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57</a:t>
            </a:r>
            <a:r>
              <a:rPr lang="zh-CN" altLang="en-US" dirty="0" smtClean="0"/>
              <a:t>不需要移动，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应当</a:t>
            </a:r>
            <a:r>
              <a:rPr lang="en-US" altLang="zh-CN" dirty="0" smtClean="0"/>
              <a:t>high-1</a:t>
            </a:r>
            <a:r>
              <a:rPr lang="zh-CN" altLang="en-US" dirty="0" smtClean="0"/>
              <a:t>，即向前移动。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aseline="0" dirty="0" smtClean="0">
                <a:solidFill>
                  <a:srgbClr val="009900"/>
                </a:solidFill>
              </a:rPr>
              <a:t>一次划分是快速排序的关键步骤，下面来讨论整个快排算法的实现。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solidFill>
                  <a:srgbClr val="009900"/>
                </a:solidFill>
              </a:rPr>
              <a:t>函数</a:t>
            </a:r>
            <a:r>
              <a:rPr lang="en-US" altLang="zh-CN" sz="1200" dirty="0" err="1" smtClean="0">
                <a:solidFill>
                  <a:srgbClr val="009900"/>
                </a:solidFill>
              </a:rPr>
              <a:t>Qsort</a:t>
            </a:r>
            <a:r>
              <a:rPr lang="zh-CN" altLang="en-US" sz="1200" dirty="0" smtClean="0">
                <a:solidFill>
                  <a:srgbClr val="009900"/>
                </a:solidFill>
              </a:rPr>
              <a:t>对序列</a:t>
            </a:r>
            <a:r>
              <a:rPr lang="en-US" altLang="zh-CN" sz="1200" dirty="0" smtClean="0">
                <a:solidFill>
                  <a:srgbClr val="009900"/>
                </a:solidFill>
              </a:rPr>
              <a:t>rcd[</a:t>
            </a:r>
            <a:r>
              <a:rPr lang="en-US" altLang="zh-CN" sz="1200" dirty="0" err="1" smtClean="0">
                <a:solidFill>
                  <a:srgbClr val="009900"/>
                </a:solidFill>
              </a:rPr>
              <a:t>s..t</a:t>
            </a:r>
            <a:r>
              <a:rPr lang="en-US" altLang="zh-CN" sz="1200" dirty="0" smtClean="0">
                <a:solidFill>
                  <a:srgbClr val="009900"/>
                </a:solidFill>
              </a:rPr>
              <a:t>]</a:t>
            </a:r>
            <a:r>
              <a:rPr lang="zh-CN" altLang="en-US" sz="1200" dirty="0" smtClean="0">
                <a:solidFill>
                  <a:srgbClr val="009900"/>
                </a:solidFill>
              </a:rPr>
              <a:t>进行排序。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solidFill>
                  <a:srgbClr val="009900"/>
                </a:solidFill>
              </a:rPr>
              <a:t>首先调用</a:t>
            </a:r>
            <a:r>
              <a:rPr lang="en-US" altLang="zh-CN" sz="1200" dirty="0" err="1" smtClean="0">
                <a:solidFill>
                  <a:srgbClr val="009900"/>
                </a:solidFill>
              </a:rPr>
              <a:t>Partion</a:t>
            </a:r>
            <a:r>
              <a:rPr lang="zh-CN" altLang="en-US" sz="1200" dirty="0" smtClean="0">
                <a:solidFill>
                  <a:srgbClr val="009900"/>
                </a:solidFill>
              </a:rPr>
              <a:t>函数，对</a:t>
            </a:r>
            <a:r>
              <a:rPr lang="en-US" altLang="zh-CN" sz="1200" dirty="0" smtClean="0">
                <a:solidFill>
                  <a:srgbClr val="009900"/>
                </a:solidFill>
              </a:rPr>
              <a:t>rcd</a:t>
            </a:r>
            <a:r>
              <a:rPr lang="zh-CN" altLang="en-US" sz="1200" dirty="0" smtClean="0">
                <a:solidFill>
                  <a:srgbClr val="009900"/>
                </a:solidFill>
              </a:rPr>
              <a:t>进行一次划分，并且返回枢轴的位置。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indent="-228600">
              <a:buAutoNum type="arabicPeriod"/>
            </a:pPr>
            <a:r>
              <a:rPr lang="en-US" altLang="zh-CN" sz="1200" dirty="0" smtClean="0">
                <a:solidFill>
                  <a:srgbClr val="009900"/>
                </a:solidFill>
              </a:rPr>
              <a:t>Partition</a:t>
            </a:r>
            <a:r>
              <a:rPr lang="zh-CN" altLang="en-US" sz="1200" dirty="0" smtClean="0">
                <a:solidFill>
                  <a:srgbClr val="009900"/>
                </a:solidFill>
              </a:rPr>
              <a:t>函数选定</a:t>
            </a:r>
            <a:r>
              <a:rPr lang="en-US" altLang="zh-CN" sz="1200" dirty="0" smtClean="0">
                <a:solidFill>
                  <a:srgbClr val="009900"/>
                </a:solidFill>
              </a:rPr>
              <a:t>42</a:t>
            </a:r>
            <a:r>
              <a:rPr lang="zh-CN" altLang="en-US" sz="1200" dirty="0" smtClean="0">
                <a:solidFill>
                  <a:srgbClr val="009900"/>
                </a:solidFill>
              </a:rPr>
              <a:t>作为枢轴，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solidFill>
                  <a:srgbClr val="009900"/>
                </a:solidFill>
              </a:rPr>
              <a:t>一次划分后的结果如下所示。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indent="-228600">
              <a:buAutoNum type="arabicPeriod"/>
            </a:pPr>
            <a:r>
              <a:rPr lang="en-US" altLang="zh-CN" sz="1200" dirty="0" smtClean="0">
                <a:solidFill>
                  <a:srgbClr val="009900"/>
                </a:solidFill>
              </a:rPr>
              <a:t>42</a:t>
            </a:r>
            <a:r>
              <a:rPr lang="zh-CN" altLang="en-US" sz="1200" dirty="0" smtClean="0">
                <a:solidFill>
                  <a:srgbClr val="009900"/>
                </a:solidFill>
              </a:rPr>
              <a:t>之前的记录都小于枢轴，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indent="-228600">
              <a:buAutoNum type="arabicPeriod"/>
            </a:pPr>
            <a:r>
              <a:rPr lang="en-US" altLang="zh-CN" sz="1200" dirty="0" smtClean="0">
                <a:solidFill>
                  <a:srgbClr val="009900"/>
                </a:solidFill>
              </a:rPr>
              <a:t>42</a:t>
            </a:r>
            <a:r>
              <a:rPr lang="zh-CN" altLang="en-US" sz="1200" dirty="0" smtClean="0">
                <a:solidFill>
                  <a:srgbClr val="009900"/>
                </a:solidFill>
              </a:rPr>
              <a:t>之后的记录都大于枢轴。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indent="-228600">
              <a:buAutoNum type="arabicPeriod"/>
            </a:pPr>
            <a:r>
              <a:rPr lang="en-US" altLang="zh-CN" sz="1200" dirty="0" err="1" smtClean="0">
                <a:solidFill>
                  <a:srgbClr val="009900"/>
                </a:solidFill>
              </a:rPr>
              <a:t>pivotloc</a:t>
            </a:r>
            <a:r>
              <a:rPr lang="zh-CN" altLang="en-US" sz="1200" dirty="0" smtClean="0">
                <a:solidFill>
                  <a:srgbClr val="009900"/>
                </a:solidFill>
              </a:rPr>
              <a:t>指向枢轴的位置。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dirty="0" smtClean="0"/>
              <a:t>递归调用</a:t>
            </a:r>
            <a:r>
              <a:rPr lang="en-US" altLang="zh-CN" dirty="0" err="1" smtClean="0"/>
              <a:t>QSort</a:t>
            </a:r>
            <a:r>
              <a:rPr lang="zh-CN" altLang="en-US" dirty="0" smtClean="0"/>
              <a:t>，对枢</a:t>
            </a:r>
            <a:r>
              <a:rPr lang="en-US" altLang="zh-CN" dirty="0" smtClean="0"/>
              <a:t>42</a:t>
            </a:r>
            <a:r>
              <a:rPr lang="zh-CN" altLang="en-US" dirty="0" smtClean="0"/>
              <a:t>轴之前的子序列进行快速排序。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即区间</a:t>
            </a:r>
            <a:r>
              <a:rPr lang="en-US" altLang="zh-CN" dirty="0" smtClean="0"/>
              <a:t>[s..pivotloc-1].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同样选定枢轴</a:t>
            </a:r>
            <a:r>
              <a:rPr lang="en-US" altLang="zh-CN" baseline="0" dirty="0" smtClean="0"/>
              <a:t>15</a:t>
            </a:r>
            <a:r>
              <a:rPr lang="zh-CN" altLang="en-US" baseline="0" dirty="0" smtClean="0"/>
              <a:t>，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排序结果如下所示。</a:t>
            </a:r>
            <a:endParaRPr lang="en-US" altLang="zh-CN" baseline="0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baseline="0" dirty="0" smtClean="0"/>
              <a:t>在此递归调用中，结果不是一次得到的，而是发生了下一层的递归调用，</a:t>
            </a:r>
            <a:r>
              <a:rPr lang="en-US" altLang="zh-CN" baseline="0" dirty="0" smtClean="0"/>
              <a:t>30</a:t>
            </a:r>
            <a:r>
              <a:rPr lang="zh-CN" altLang="en-US" baseline="0" dirty="0" smtClean="0"/>
              <a:t>在某一层递归调用中也成为了枢轴。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递归边界是</a:t>
            </a:r>
            <a:r>
              <a:rPr lang="en-US" altLang="zh-CN" baseline="0" dirty="0" smtClean="0"/>
              <a:t>s &lt; t</a:t>
            </a:r>
            <a:r>
              <a:rPr lang="zh-CN" altLang="en-US" baseline="0" dirty="0" smtClean="0"/>
              <a:t>，即待排序列为空时，不再递归调用，而是直接返回。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当</a:t>
            </a:r>
            <a:r>
              <a:rPr lang="en-US" altLang="zh-CN" baseline="0" dirty="0" smtClean="0"/>
              <a:t>42</a:t>
            </a:r>
            <a:r>
              <a:rPr lang="zh-CN" altLang="en-US" baseline="0" dirty="0" smtClean="0"/>
              <a:t>前面的子序列排序完毕后，对其后面的子序列排序过程也类似，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递归调用</a:t>
            </a:r>
            <a:r>
              <a:rPr lang="en-US" altLang="zh-CN" baseline="0" dirty="0" err="1" smtClean="0"/>
              <a:t>QSort</a:t>
            </a:r>
            <a:r>
              <a:rPr lang="zh-CN" altLang="en-US" baseline="0" dirty="0" smtClean="0"/>
              <a:t>排序的区间为</a:t>
            </a:r>
            <a:r>
              <a:rPr lang="en-US" altLang="zh-CN" baseline="0" dirty="0" smtClean="0"/>
              <a:t>[pivotloc+1..t]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baseline="0" dirty="0" smtClean="0"/>
              <a:t>排序结果如下所示。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此时，整个序列已经有序，排序结过程束。</a:t>
            </a:r>
            <a:endParaRPr lang="en-US" altLang="zh-CN" baseline="0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从此框架代码可以看出，每一次调用</a:t>
            </a:r>
            <a:r>
              <a:rPr lang="en-US" altLang="zh-CN" dirty="0" err="1" smtClean="0"/>
              <a:t>QSort</a:t>
            </a:r>
            <a:r>
              <a:rPr lang="zh-CN" altLang="en-US" dirty="0" smtClean="0"/>
              <a:t>都会调用一次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函数会将枢轴记录移动至合适的位置。该移动动作一旦完成，</a:t>
            </a:r>
            <a:endParaRPr lang="en-US" altLang="zh-CN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则该记录的位置就已经完全确定，而且在后续步骤中都不再移动。</a:t>
            </a:r>
            <a:endParaRPr lang="en-US" altLang="zh-CN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这种处理过程与汉诺塔程序有很大区别，汉诺塔程序是将待处理的圆盘数分解到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时才是开始圆盘的移动；</a:t>
            </a:r>
            <a:endParaRPr lang="en-US" altLang="zh-CN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而</a:t>
            </a:r>
            <a:r>
              <a:rPr lang="en-US" altLang="zh-CN" dirty="0" err="1" smtClean="0"/>
              <a:t>QSort</a:t>
            </a:r>
            <a:r>
              <a:rPr lang="zh-CN" altLang="en-US" dirty="0" smtClean="0"/>
              <a:t>则是在分解过程中进行了记录的移动，当</a:t>
            </a:r>
            <a:r>
              <a:rPr lang="en-US" altLang="zh-CN" dirty="0" smtClean="0"/>
              <a:t>s==t</a:t>
            </a:r>
            <a:r>
              <a:rPr lang="zh-CN" altLang="en-US" dirty="0" smtClean="0"/>
              <a:t>，即待排序列长度为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时，整个排序过程就已经完成了。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为方便使用，可以对</a:t>
            </a:r>
            <a:r>
              <a:rPr lang="en-US" altLang="zh-CN" dirty="0" err="1" smtClean="0"/>
              <a:t>QSort</a:t>
            </a:r>
            <a:r>
              <a:rPr lang="zh-CN" altLang="en-US" dirty="0" smtClean="0"/>
              <a:t>进行封装。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创建一个</a:t>
            </a:r>
            <a:r>
              <a:rPr lang="en-US" altLang="zh-CN" dirty="0" err="1" smtClean="0"/>
              <a:t>QuickSort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QuickSort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QSort</a:t>
            </a:r>
            <a:r>
              <a:rPr lang="zh-CN" altLang="en-US" dirty="0" smtClean="0"/>
              <a:t>时，将待排序</a:t>
            </a:r>
            <a:r>
              <a:rPr lang="zh-CN" altLang="en-US" smtClean="0"/>
              <a:t>列区间设定</a:t>
            </a:r>
            <a:r>
              <a:rPr lang="zh-CN" altLang="en-US" dirty="0" smtClean="0"/>
              <a:t>为</a:t>
            </a:r>
            <a:r>
              <a:rPr lang="en-US" altLang="zh-CN" dirty="0" smtClean="0"/>
              <a:t>[1..length]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本页不需字幕。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迭代结束条件是跳出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循环的条件。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 smtClean="0"/>
              <a:t>在某个文件夹下，既可能存在文件，也可能存在文件夹。</a:t>
            </a:r>
            <a:endParaRPr lang="zh-CN" altLang="zh-CN" sz="12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：下面来看盘子数为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的游戏过程。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：为了将最大的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号盘移动至</a:t>
            </a:r>
            <a:r>
              <a:rPr lang="en-US" altLang="zh-CN" dirty="0" smtClean="0"/>
              <a:t>C</a:t>
            </a:r>
            <a:r>
              <a:rPr lang="zh-CN" altLang="en-US" dirty="0" smtClean="0"/>
              <a:t>柱，需要临时将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号盘移动至</a:t>
            </a:r>
            <a:r>
              <a:rPr lang="en-US" altLang="zh-CN" dirty="0" smtClean="0"/>
              <a:t>B</a:t>
            </a:r>
            <a:r>
              <a:rPr lang="zh-CN" altLang="en-US" dirty="0" smtClean="0"/>
              <a:t>柱。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：由于每次只能移动一个盘子，所以在将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号盘移到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柱之前，需要将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号盘临时移至</a:t>
            </a:r>
            <a:r>
              <a:rPr lang="en-US" altLang="zh-CN" dirty="0" smtClean="0"/>
              <a:t>C</a:t>
            </a:r>
            <a:r>
              <a:rPr lang="zh-CN" altLang="en-US" dirty="0" smtClean="0"/>
              <a:t>柱。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：在移动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号盘至</a:t>
            </a:r>
            <a:r>
              <a:rPr lang="en-US" altLang="zh-CN" dirty="0" smtClean="0"/>
              <a:t>B</a:t>
            </a:r>
            <a:r>
              <a:rPr lang="zh-CN" altLang="en-US" dirty="0" smtClean="0"/>
              <a:t>柱后，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号盘就可以从</a:t>
            </a:r>
            <a:r>
              <a:rPr lang="en-US" altLang="zh-CN" dirty="0" smtClean="0"/>
              <a:t>C</a:t>
            </a:r>
            <a:r>
              <a:rPr lang="zh-CN" altLang="en-US" dirty="0" smtClean="0"/>
              <a:t>柱移动至</a:t>
            </a:r>
            <a:r>
              <a:rPr lang="en-US" altLang="zh-CN" dirty="0" smtClean="0"/>
              <a:t>B</a:t>
            </a:r>
            <a:r>
              <a:rPr lang="zh-CN" altLang="en-US" dirty="0" smtClean="0"/>
              <a:t>柱。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：之后就可以将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号盘移至</a:t>
            </a:r>
            <a:r>
              <a:rPr lang="en-US" altLang="zh-CN" dirty="0" smtClean="0"/>
              <a:t>B</a:t>
            </a:r>
            <a:r>
              <a:rPr lang="zh-CN" altLang="en-US" dirty="0" smtClean="0"/>
              <a:t>柱了。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1" dirty="0" smtClean="0"/>
              <a:t>动画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无需字幕</a:t>
            </a:r>
            <a:endParaRPr lang="en-US" altLang="zh-CN" sz="1200" b="1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1200" b="1" dirty="0" smtClean="0"/>
              <a:t>动画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无需字幕</a:t>
            </a:r>
            <a:endParaRPr lang="en-US" altLang="zh-CN" sz="1200" b="1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1200" b="1" dirty="0" smtClean="0"/>
              <a:t>这是为什么呢？这是因为在分解过程中，除表头之外的结点构成一个广义表时，</a:t>
            </a:r>
            <a:endParaRPr lang="en-US" altLang="zh-CN" sz="1200" b="1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1200" b="1" dirty="0" smtClean="0"/>
              <a:t>添加了一层括号，人为地导致表尾的深度深了一层。</a:t>
            </a:r>
            <a:endParaRPr lang="en-US" altLang="zh-CN" sz="1200" b="1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1200" b="1" dirty="0" smtClean="0"/>
              <a:t>动画</a:t>
            </a:r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无需字幕</a:t>
            </a:r>
            <a:endParaRPr lang="en-US" altLang="zh-CN" sz="1200" b="1" dirty="0" smtClean="0"/>
          </a:p>
          <a:p>
            <a:pPr marL="228600" indent="-228600">
              <a:buAutoNum type="arabicPeriod"/>
            </a:pPr>
            <a:r>
              <a:rPr lang="zh-CN" altLang="en-US" sz="1200" b="1" dirty="0" smtClean="0"/>
              <a:t>然后考察广义表</a:t>
            </a:r>
            <a:r>
              <a:rPr lang="en-US" altLang="zh-CN" sz="1200" b="1" dirty="0" smtClean="0"/>
              <a:t>(g)</a:t>
            </a:r>
            <a:r>
              <a:rPr lang="zh-CN" altLang="en-US" sz="1200" b="1" dirty="0" smtClean="0"/>
              <a:t>，</a:t>
            </a:r>
            <a:endParaRPr lang="en-US" altLang="zh-CN" sz="1200" b="1" dirty="0" smtClean="0"/>
          </a:p>
          <a:p>
            <a:pPr marL="228600" indent="-228600">
              <a:buAutoNum type="arabicPeriod"/>
            </a:pPr>
            <a:r>
              <a:rPr lang="zh-CN" altLang="en-US" sz="1200" b="1" dirty="0" smtClean="0"/>
              <a:t>根据广义表的深度定义，可知它的深度为</a:t>
            </a:r>
            <a:r>
              <a:rPr lang="en-US" altLang="zh-CN" sz="1200" b="1" dirty="0" smtClean="0"/>
              <a:t>1.</a:t>
            </a:r>
            <a:endParaRPr lang="en-US" altLang="zh-CN" sz="1200" b="1" dirty="0" smtClean="0"/>
          </a:p>
          <a:p>
            <a:pPr marL="228600" indent="-228600">
              <a:buAutoNum type="arabicPeriod"/>
            </a:pPr>
            <a:r>
              <a:rPr lang="zh-CN" altLang="en-US" sz="1200" b="1" dirty="0" smtClean="0"/>
              <a:t>从它的分解过程看，原子</a:t>
            </a:r>
            <a:r>
              <a:rPr lang="en-US" altLang="zh-CN" sz="1200" b="1" dirty="0" smtClean="0"/>
              <a:t>g</a:t>
            </a:r>
            <a:r>
              <a:rPr lang="zh-CN" altLang="en-US" sz="1200" b="1" dirty="0" smtClean="0"/>
              <a:t>的深度为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，</a:t>
            </a:r>
            <a:endParaRPr lang="en-US" altLang="zh-CN" sz="1200" b="1" dirty="0" smtClean="0"/>
          </a:p>
          <a:p>
            <a:pPr marL="228600" indent="-228600">
              <a:buAutoNum type="arabicPeriod"/>
            </a:pPr>
            <a:r>
              <a:rPr lang="zh-CN" altLang="en-US" sz="1200" b="1" dirty="0" smtClean="0"/>
              <a:t>空表</a:t>
            </a:r>
            <a:r>
              <a:rPr lang="en-US" altLang="zh-CN" sz="1200" b="1" dirty="0" smtClean="0"/>
              <a:t>()</a:t>
            </a:r>
            <a:r>
              <a:rPr lang="zh-CN" altLang="en-US" sz="1200" b="1" dirty="0" smtClean="0"/>
              <a:t>的深度为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，</a:t>
            </a:r>
            <a:endParaRPr lang="en-US" altLang="zh-CN" sz="1200" b="1" dirty="0" smtClean="0"/>
          </a:p>
          <a:p>
            <a:pPr marL="228600" indent="-228600">
              <a:buAutoNum type="arabicPeriod"/>
            </a:pPr>
            <a:r>
              <a:rPr lang="zh-CN" altLang="en-US" sz="1200" b="1" dirty="0" smtClean="0"/>
              <a:t>会发现</a:t>
            </a:r>
            <a:r>
              <a:rPr lang="en-US" altLang="zh-CN" sz="1200" b="1" dirty="0" smtClean="0"/>
              <a:t>(g)</a:t>
            </a:r>
            <a:r>
              <a:rPr lang="zh-CN" altLang="en-US" sz="1200" b="1" dirty="0" smtClean="0"/>
              <a:t>的深度要么是表头的深度</a:t>
            </a:r>
            <a:r>
              <a:rPr lang="en-US" altLang="zh-CN" sz="1200" b="1" dirty="0" smtClean="0"/>
              <a:t>+1</a:t>
            </a:r>
            <a:r>
              <a:rPr lang="zh-CN" altLang="en-US" sz="1200" b="1" dirty="0" smtClean="0"/>
              <a:t>，要么等于表尾的深度。</a:t>
            </a:r>
            <a:endParaRPr lang="en-US" altLang="zh-CN" sz="1200" b="1" dirty="0" smtClean="0"/>
          </a:p>
          <a:p>
            <a:pPr marL="228600" indent="-228600">
              <a:buAutoNum type="arabicPeriod"/>
            </a:pPr>
            <a:r>
              <a:rPr lang="zh-CN" altLang="en-US" sz="1200" b="1" dirty="0" smtClean="0"/>
              <a:t>再考察广义表</a:t>
            </a:r>
            <a:r>
              <a:rPr lang="en-US" altLang="zh-CN" sz="1200" b="1" dirty="0" smtClean="0"/>
              <a:t>((g),</a:t>
            </a:r>
            <a:r>
              <a:rPr lang="en-US" altLang="zh-CN" sz="1200" b="1" baseline="0" dirty="0" smtClean="0"/>
              <a:t> h)</a:t>
            </a:r>
            <a:r>
              <a:rPr lang="zh-CN" altLang="en-US" sz="1200" b="1" baseline="0" dirty="0" smtClean="0"/>
              <a:t>，我们已求得它的表头深度和表尾深度都为</a:t>
            </a:r>
            <a:r>
              <a:rPr lang="en-US" altLang="zh-CN" sz="1200" b="1" baseline="0" dirty="0" smtClean="0"/>
              <a:t>1.</a:t>
            </a:r>
            <a:endParaRPr lang="en-US" altLang="zh-CN" sz="1200" b="1" baseline="0" dirty="0" smtClean="0"/>
          </a:p>
          <a:p>
            <a:pPr marL="228600" indent="-228600">
              <a:buAutoNum type="arabicPeriod"/>
            </a:pPr>
            <a:r>
              <a:rPr lang="zh-CN" altLang="en-US" sz="1200" b="1" baseline="0" dirty="0" smtClean="0"/>
              <a:t>但它的深度应当取表头深度</a:t>
            </a:r>
            <a:r>
              <a:rPr lang="en-US" altLang="zh-CN" sz="1200" b="1" baseline="0" dirty="0" smtClean="0"/>
              <a:t>+1</a:t>
            </a:r>
            <a:r>
              <a:rPr lang="zh-CN" altLang="en-US" sz="1200" b="1" baseline="0" dirty="0" smtClean="0"/>
              <a:t>和表尾深度之间的最大者，所以为</a:t>
            </a:r>
            <a:r>
              <a:rPr lang="en-US" altLang="zh-CN" sz="1200" b="1" baseline="0" dirty="0" smtClean="0"/>
              <a:t>2.</a:t>
            </a:r>
            <a:endParaRPr lang="en-US" altLang="zh-CN" sz="1200" b="1" baseline="0" dirty="0" smtClean="0"/>
          </a:p>
          <a:p>
            <a:pPr marL="228600" indent="-228600">
              <a:buAutoNum type="arabicPeriod"/>
            </a:pPr>
            <a:r>
              <a:rPr lang="zh-CN" altLang="en-US" sz="1200" b="1" baseline="0" dirty="0" smtClean="0"/>
              <a:t>以此类推，可得广义表</a:t>
            </a:r>
            <a:r>
              <a:rPr lang="en-US" altLang="zh-CN" sz="1200" b="1" baseline="0" dirty="0" smtClean="0"/>
              <a:t>L7</a:t>
            </a:r>
            <a:r>
              <a:rPr lang="zh-CN" altLang="en-US" sz="1200" b="1" baseline="0" dirty="0" smtClean="0"/>
              <a:t>的深度为</a:t>
            </a:r>
            <a:r>
              <a:rPr lang="en-US" altLang="zh-CN" sz="1200" b="1" baseline="0" dirty="0" smtClean="0"/>
              <a:t>2.</a:t>
            </a:r>
            <a:endParaRPr lang="en-US" altLang="zh-CN" sz="1200" b="1" baseline="0" dirty="0" smtClean="0"/>
          </a:p>
          <a:p>
            <a:pPr marL="228600" indent="-228600">
              <a:buAutoNum type="arabicPeriod"/>
            </a:pPr>
            <a:r>
              <a:rPr lang="zh-CN" altLang="en-US" sz="1200" b="1" baseline="0" dirty="0" smtClean="0"/>
              <a:t>综上所述，求广义表深度的过程是递归的。</a:t>
            </a:r>
            <a:endParaRPr lang="en-US" altLang="zh-CN" sz="1200" b="1" dirty="0" smtClean="0"/>
          </a:p>
          <a:p>
            <a:pPr marL="228600" indent="-228600">
              <a:buAutoNum type="arabicPeriod"/>
            </a:pPr>
            <a:endParaRPr lang="zh-CN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下面我们来讨论求广义表深度函数的代码实现。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dirty="0" smtClean="0">
                <a:solidFill>
                  <a:srgbClr val="009900"/>
                </a:solidFill>
              </a:rPr>
              <a:t>按规定空表的深度为</a:t>
            </a:r>
            <a:r>
              <a:rPr lang="en-US" altLang="zh-CN" sz="1200" dirty="0" smtClean="0">
                <a:solidFill>
                  <a:srgbClr val="009900"/>
                </a:solidFill>
              </a:rPr>
              <a:t>1</a:t>
            </a:r>
            <a:r>
              <a:rPr lang="zh-CN" altLang="en-US" sz="1200" dirty="0" smtClean="0">
                <a:solidFill>
                  <a:srgbClr val="009900"/>
                </a:solidFill>
              </a:rPr>
              <a:t>，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dirty="0" smtClean="0">
                <a:solidFill>
                  <a:srgbClr val="009900"/>
                </a:solidFill>
              </a:rPr>
              <a:t>原子的深度为</a:t>
            </a:r>
            <a:r>
              <a:rPr lang="en-US" altLang="zh-CN" sz="1200" dirty="0" smtClean="0">
                <a:solidFill>
                  <a:srgbClr val="009900"/>
                </a:solidFill>
              </a:rPr>
              <a:t>0</a:t>
            </a:r>
            <a:r>
              <a:rPr lang="zh-CN" altLang="en-US" sz="1200" dirty="0" smtClean="0">
                <a:solidFill>
                  <a:srgbClr val="009900"/>
                </a:solidFill>
              </a:rPr>
              <a:t>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dirty="0" smtClean="0">
                <a:solidFill>
                  <a:srgbClr val="009900"/>
                </a:solidFill>
              </a:rPr>
              <a:t>递归求得表头的深度，然后</a:t>
            </a:r>
            <a:r>
              <a:rPr lang="en-US" altLang="zh-CN" sz="1200" dirty="0" smtClean="0">
                <a:solidFill>
                  <a:srgbClr val="009900"/>
                </a:solidFill>
              </a:rPr>
              <a:t>+1</a:t>
            </a:r>
            <a:r>
              <a:rPr lang="zh-CN" altLang="en-US" sz="1200" dirty="0" smtClean="0">
                <a:solidFill>
                  <a:srgbClr val="009900"/>
                </a:solidFill>
              </a:rPr>
              <a:t>，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dirty="0" smtClean="0">
                <a:solidFill>
                  <a:srgbClr val="009900"/>
                </a:solidFill>
              </a:rPr>
              <a:t>同理递归求得表尾的深度</a:t>
            </a:r>
            <a:r>
              <a:rPr lang="en-US" altLang="zh-CN" sz="1200" dirty="0" smtClean="0">
                <a:solidFill>
                  <a:srgbClr val="009900"/>
                </a:solidFill>
              </a:rPr>
              <a:t>h2.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dirty="0" smtClean="0">
                <a:solidFill>
                  <a:srgbClr val="009900"/>
                </a:solidFill>
              </a:rPr>
              <a:t>注意这两处递归调用所传递的实参差别。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dirty="0" smtClean="0">
                <a:solidFill>
                  <a:srgbClr val="009900"/>
                </a:solidFill>
              </a:rPr>
              <a:t>这里的</a:t>
            </a:r>
            <a:r>
              <a:rPr lang="en-US" altLang="zh-CN" sz="1200" dirty="0" smtClean="0">
                <a:solidFill>
                  <a:srgbClr val="009900"/>
                </a:solidFill>
              </a:rPr>
              <a:t>h1</a:t>
            </a:r>
            <a:r>
              <a:rPr lang="zh-CN" altLang="en-US" sz="1200" dirty="0" smtClean="0">
                <a:solidFill>
                  <a:srgbClr val="009900"/>
                </a:solidFill>
              </a:rPr>
              <a:t>是直接做了</a:t>
            </a:r>
            <a:r>
              <a:rPr lang="en-US" altLang="zh-CN" sz="1200" dirty="0" smtClean="0">
                <a:solidFill>
                  <a:srgbClr val="009900"/>
                </a:solidFill>
              </a:rPr>
              <a:t>+1</a:t>
            </a:r>
            <a:r>
              <a:rPr lang="zh-CN" altLang="en-US" sz="1200" dirty="0" smtClean="0">
                <a:solidFill>
                  <a:srgbClr val="009900"/>
                </a:solidFill>
              </a:rPr>
              <a:t>处理，是为了在后面与</a:t>
            </a:r>
            <a:r>
              <a:rPr lang="en-US" altLang="zh-CN" sz="1200" dirty="0" smtClean="0">
                <a:solidFill>
                  <a:srgbClr val="009900"/>
                </a:solidFill>
              </a:rPr>
              <a:t>h2</a:t>
            </a:r>
            <a:r>
              <a:rPr lang="zh-CN" altLang="en-US" sz="1200" dirty="0" smtClean="0">
                <a:solidFill>
                  <a:srgbClr val="009900"/>
                </a:solidFill>
              </a:rPr>
              <a:t>比较时编程实现较为方便。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dirty="0" smtClean="0">
                <a:solidFill>
                  <a:srgbClr val="009900"/>
                </a:solidFill>
              </a:rPr>
              <a:t>例如对于广义表</a:t>
            </a:r>
            <a:r>
              <a:rPr lang="en-US" altLang="zh-CN" sz="1200" dirty="0" smtClean="0">
                <a:solidFill>
                  <a:srgbClr val="009900"/>
                </a:solidFill>
              </a:rPr>
              <a:t>((g),</a:t>
            </a:r>
            <a:r>
              <a:rPr lang="en-US" altLang="zh-CN" sz="1200" baseline="0" dirty="0" smtClean="0">
                <a:solidFill>
                  <a:srgbClr val="009900"/>
                </a:solidFill>
              </a:rPr>
              <a:t> h)</a:t>
            </a:r>
            <a:r>
              <a:rPr lang="zh-CN" altLang="en-US" sz="1200" baseline="0" dirty="0" smtClean="0">
                <a:solidFill>
                  <a:srgbClr val="009900"/>
                </a:solidFill>
              </a:rPr>
              <a:t>，表头的深度是</a:t>
            </a:r>
            <a:r>
              <a:rPr lang="en-US" altLang="zh-CN" sz="1200" baseline="0" dirty="0" smtClean="0">
                <a:solidFill>
                  <a:srgbClr val="009900"/>
                </a:solidFill>
              </a:rPr>
              <a:t>1</a:t>
            </a:r>
            <a:r>
              <a:rPr lang="zh-CN" altLang="en-US" sz="1200" baseline="0" dirty="0" smtClean="0">
                <a:solidFill>
                  <a:srgbClr val="009900"/>
                </a:solidFill>
              </a:rPr>
              <a:t>，</a:t>
            </a:r>
            <a:r>
              <a:rPr lang="en-US" altLang="zh-CN" sz="1200" baseline="0" dirty="0" smtClean="0">
                <a:solidFill>
                  <a:srgbClr val="009900"/>
                </a:solidFill>
              </a:rPr>
              <a:t>+1</a:t>
            </a:r>
            <a:r>
              <a:rPr lang="zh-CN" altLang="en-US" sz="1200" baseline="0" dirty="0" smtClean="0">
                <a:solidFill>
                  <a:srgbClr val="009900"/>
                </a:solidFill>
              </a:rPr>
              <a:t>之后为</a:t>
            </a:r>
            <a:r>
              <a:rPr lang="en-US" altLang="zh-CN" sz="1200" baseline="0" dirty="0" smtClean="0">
                <a:solidFill>
                  <a:srgbClr val="009900"/>
                </a:solidFill>
              </a:rPr>
              <a:t>2</a:t>
            </a:r>
            <a:r>
              <a:rPr lang="zh-CN" altLang="en-US" sz="1200" baseline="0" dirty="0" smtClean="0">
                <a:solidFill>
                  <a:srgbClr val="009900"/>
                </a:solidFill>
              </a:rPr>
              <a:t>，</a:t>
            </a:r>
            <a:endParaRPr lang="en-US" altLang="zh-CN" sz="1200" baseline="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baseline="0" dirty="0" smtClean="0">
                <a:solidFill>
                  <a:srgbClr val="009900"/>
                </a:solidFill>
              </a:rPr>
              <a:t>赋值给变量</a:t>
            </a:r>
            <a:r>
              <a:rPr lang="en-US" altLang="zh-CN" sz="1200" baseline="0" dirty="0" smtClean="0">
                <a:solidFill>
                  <a:srgbClr val="009900"/>
                </a:solidFill>
              </a:rPr>
              <a:t>h1.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dirty="0" smtClean="0">
                <a:solidFill>
                  <a:srgbClr val="009900"/>
                </a:solidFill>
              </a:rPr>
              <a:t>表尾的深度</a:t>
            </a:r>
            <a:r>
              <a:rPr lang="en-US" altLang="zh-CN" sz="1200" dirty="0" smtClean="0">
                <a:solidFill>
                  <a:srgbClr val="009900"/>
                </a:solidFill>
              </a:rPr>
              <a:t>h2=1</a:t>
            </a:r>
            <a:r>
              <a:rPr lang="zh-CN" altLang="en-US" sz="1200" dirty="0" smtClean="0">
                <a:solidFill>
                  <a:srgbClr val="009900"/>
                </a:solidFill>
              </a:rPr>
              <a:t>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baseline="0" dirty="0" smtClean="0"/>
              <a:t>取</a:t>
            </a:r>
            <a:r>
              <a:rPr lang="en-US" altLang="zh-CN" sz="1200" baseline="0" dirty="0" smtClean="0"/>
              <a:t>h1</a:t>
            </a:r>
            <a:r>
              <a:rPr lang="zh-CN" altLang="en-US" sz="1200" baseline="0" dirty="0" smtClean="0"/>
              <a:t>和</a:t>
            </a:r>
            <a:r>
              <a:rPr lang="en-US" altLang="zh-CN" sz="1200" baseline="0" dirty="0" smtClean="0"/>
              <a:t>h2</a:t>
            </a:r>
            <a:r>
              <a:rPr lang="zh-CN" altLang="en-US" sz="1200" baseline="0" dirty="0" smtClean="0"/>
              <a:t>之间的最大者，</a:t>
            </a:r>
            <a:endParaRPr lang="en-US" altLang="zh-CN" sz="1200" baseline="0" dirty="0" smtClean="0"/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baseline="0" dirty="0" smtClean="0"/>
              <a:t>返回当前广义表的深度</a:t>
            </a:r>
            <a:r>
              <a:rPr lang="en-US" altLang="zh-CN" sz="1200" baseline="0" dirty="0" smtClean="0"/>
              <a:t>2</a:t>
            </a:r>
            <a:r>
              <a:rPr lang="zh-CN" altLang="en-US" sz="1200" baseline="0" dirty="0" smtClean="0"/>
              <a:t>。</a:t>
            </a: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1" dirty="0" smtClean="0"/>
              <a:t>动画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无需字幕</a:t>
            </a:r>
            <a:endParaRPr lang="en-US" altLang="zh-CN" sz="1200" b="1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1200" b="1" dirty="0" smtClean="0"/>
              <a:t>注意要生成一个指向该原子结点</a:t>
            </a:r>
            <a:r>
              <a:rPr lang="en-US" altLang="zh-CN" sz="1200" b="1" dirty="0" smtClean="0"/>
              <a:t>x</a:t>
            </a:r>
            <a:r>
              <a:rPr lang="zh-CN" altLang="en-US" sz="1200" b="1" dirty="0" smtClean="0"/>
              <a:t>的表结点。</a:t>
            </a:r>
            <a:endParaRPr lang="en-US" altLang="zh-CN" sz="1200" b="1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1200" b="1" dirty="0" smtClean="0"/>
              <a:t>然后从</a:t>
            </a:r>
            <a:r>
              <a:rPr lang="en-US" altLang="zh-CN" sz="1200" b="1" dirty="0" smtClean="0"/>
              <a:t>L7</a:t>
            </a:r>
            <a:r>
              <a:rPr lang="zh-CN" altLang="en-US" sz="1200" b="1" dirty="0" smtClean="0"/>
              <a:t>的第一个结点开始遍历，定位至最后一个结点。</a:t>
            </a:r>
            <a:endParaRPr lang="en-US" altLang="zh-CN" sz="1200" b="1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1200" b="1" dirty="0" smtClean="0"/>
              <a:t>最后一个结点的表尾指针为空。</a:t>
            </a:r>
            <a:endParaRPr lang="en-US" altLang="zh-CN" sz="1200" b="1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1200" b="1" dirty="0" smtClean="0"/>
              <a:t>此时修改该表尾指针，令其指向新的表尾结点，即可完成添加。</a:t>
            </a:r>
            <a:endParaRPr lang="en-US" altLang="zh-CN" sz="1200" b="1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1200" b="1" dirty="0" smtClean="0"/>
              <a:t>如果要添加的是一个表结点，其处理过程也完全相同。</a:t>
            </a:r>
            <a:endParaRPr lang="en-US" altLang="zh-CN" sz="1200" b="1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lang="zh-CN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下面我们来讨论求在表尾添加元素操作的代码实现。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dirty="0" smtClean="0">
                <a:solidFill>
                  <a:srgbClr val="009900"/>
                </a:solidFill>
              </a:rPr>
              <a:t>首先生成一个指向</a:t>
            </a:r>
            <a:r>
              <a:rPr lang="en-US" altLang="zh-CN" sz="1200" dirty="0" smtClean="0">
                <a:solidFill>
                  <a:srgbClr val="009900"/>
                </a:solidFill>
              </a:rPr>
              <a:t>p</a:t>
            </a:r>
            <a:r>
              <a:rPr lang="zh-CN" altLang="en-US" sz="1200" dirty="0" smtClean="0">
                <a:solidFill>
                  <a:srgbClr val="009900"/>
                </a:solidFill>
              </a:rPr>
              <a:t>元素的表结点，用指针</a:t>
            </a:r>
            <a:r>
              <a:rPr lang="en-US" altLang="zh-CN" sz="1200" dirty="0" smtClean="0">
                <a:solidFill>
                  <a:srgbClr val="009900"/>
                </a:solidFill>
              </a:rPr>
              <a:t>tail</a:t>
            </a:r>
            <a:r>
              <a:rPr lang="zh-CN" altLang="en-US" sz="1200" dirty="0" smtClean="0">
                <a:solidFill>
                  <a:srgbClr val="009900"/>
                </a:solidFill>
              </a:rPr>
              <a:t>指向。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dirty="0" smtClean="0">
                <a:solidFill>
                  <a:srgbClr val="009900"/>
                </a:solidFill>
              </a:rPr>
              <a:t>该表结点的类型为</a:t>
            </a:r>
            <a:r>
              <a:rPr lang="en-US" altLang="zh-CN" sz="1200" dirty="0" smtClean="0">
                <a:solidFill>
                  <a:srgbClr val="009900"/>
                </a:solidFill>
              </a:rPr>
              <a:t>LIST</a:t>
            </a:r>
            <a:r>
              <a:rPr lang="zh-CN" altLang="en-US" sz="1200" dirty="0" smtClean="0">
                <a:solidFill>
                  <a:srgbClr val="009900"/>
                </a:solidFill>
              </a:rPr>
              <a:t>，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dirty="0" smtClean="0">
                <a:solidFill>
                  <a:srgbClr val="009900"/>
                </a:solidFill>
              </a:rPr>
              <a:t>表头指针指向</a:t>
            </a:r>
            <a:r>
              <a:rPr lang="en-US" altLang="zh-CN" sz="1200" dirty="0" smtClean="0">
                <a:solidFill>
                  <a:srgbClr val="009900"/>
                </a:solidFill>
              </a:rPr>
              <a:t>p</a:t>
            </a:r>
            <a:r>
              <a:rPr lang="zh-CN" altLang="en-US" sz="1200" dirty="0" smtClean="0">
                <a:solidFill>
                  <a:srgbClr val="009900"/>
                </a:solidFill>
              </a:rPr>
              <a:t>，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dirty="0" smtClean="0">
                <a:solidFill>
                  <a:srgbClr val="009900"/>
                </a:solidFill>
              </a:rPr>
              <a:t>表尾指针为空。</a:t>
            </a:r>
            <a:endParaRPr lang="en-US" altLang="zh-CN" sz="1200" dirty="0" smtClean="0">
              <a:solidFill>
                <a:srgbClr val="009900"/>
              </a:solidFill>
            </a:endParaRPr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如果原来广义表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为空，则让其直接指向新生成的表结点即可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baseline="0" dirty="0" smtClean="0"/>
              <a:t>如果</a:t>
            </a:r>
            <a:r>
              <a:rPr lang="en-US" altLang="zh-CN" sz="1200" baseline="0" dirty="0" smtClean="0"/>
              <a:t>L</a:t>
            </a:r>
            <a:r>
              <a:rPr lang="zh-CN" altLang="en-US" sz="1200" baseline="0" dirty="0" smtClean="0"/>
              <a:t>不空，</a:t>
            </a:r>
            <a:endParaRPr lang="en-US" altLang="zh-CN" sz="1200" baseline="0" dirty="0" smtClean="0"/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baseline="0" dirty="0" smtClean="0"/>
              <a:t>则利用临时变量指针</a:t>
            </a:r>
            <a:r>
              <a:rPr lang="en-US" altLang="zh-CN" sz="1200" baseline="0" dirty="0" smtClean="0"/>
              <a:t>pp</a:t>
            </a:r>
            <a:r>
              <a:rPr lang="zh-CN" altLang="en-US" sz="1200" baseline="0" dirty="0" smtClean="0"/>
              <a:t>定位至最后一个结点，</a:t>
            </a:r>
            <a:endParaRPr lang="en-US" altLang="zh-CN" sz="1200" baseline="0" dirty="0" smtClean="0"/>
          </a:p>
          <a:p>
            <a:pPr marL="228600" marR="0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1200" baseline="0" dirty="0" smtClean="0"/>
              <a:t>并修改它的表尾指针指向</a:t>
            </a:r>
            <a:r>
              <a:rPr lang="en-US" altLang="zh-CN" sz="1200" baseline="0" dirty="0" smtClean="0"/>
              <a:t>tail</a:t>
            </a:r>
            <a:r>
              <a:rPr lang="zh-CN" altLang="en-US" sz="1200" baseline="0" dirty="0" smtClean="0"/>
              <a:t>。</a:t>
            </a: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：下面继续将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号盘和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号盘移至</a:t>
            </a:r>
            <a:r>
              <a:rPr lang="en-US" altLang="zh-CN" dirty="0" smtClean="0"/>
              <a:t>C</a:t>
            </a:r>
            <a:r>
              <a:rPr lang="zh-CN" altLang="en-US" dirty="0" smtClean="0"/>
              <a:t>柱。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：同理，为了将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号盘从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柱移至</a:t>
            </a:r>
            <a:r>
              <a:rPr lang="en-US" altLang="zh-CN" dirty="0" smtClean="0"/>
              <a:t>C</a:t>
            </a:r>
            <a:r>
              <a:rPr lang="zh-CN" altLang="en-US" dirty="0" smtClean="0"/>
              <a:t>柱，先要将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号盘临时移至</a:t>
            </a:r>
            <a:r>
              <a:rPr lang="en-US" altLang="zh-CN" dirty="0" smtClean="0"/>
              <a:t>A</a:t>
            </a:r>
            <a:r>
              <a:rPr lang="zh-CN" altLang="en-US" dirty="0" smtClean="0"/>
              <a:t>柱。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：最后才将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号盘移动至</a:t>
            </a:r>
            <a:r>
              <a:rPr lang="en-US" altLang="zh-CN" dirty="0" smtClean="0"/>
              <a:t>C</a:t>
            </a:r>
            <a:r>
              <a:rPr lang="zh-CN" altLang="en-US" dirty="0" smtClean="0"/>
              <a:t>注。至此游戏结束。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下面讨论汉诺塔程序的设计与实现过程。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：汉诺塔程序需要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个参数：盘子个数</a:t>
            </a:r>
            <a:r>
              <a:rPr lang="en-US" altLang="zh-CN" dirty="0" smtClean="0"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ea typeface="宋体" panose="02010600030101010101" pitchFamily="2" charset="-122"/>
              </a:rPr>
              <a:t>、源柱</a:t>
            </a:r>
            <a:r>
              <a:rPr lang="en-US" altLang="zh-CN" dirty="0" smtClean="0"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ea typeface="宋体" panose="02010600030101010101" pitchFamily="2" charset="-122"/>
              </a:rPr>
              <a:t>、中转柱</a:t>
            </a:r>
            <a:r>
              <a:rPr lang="en-US" altLang="zh-CN" dirty="0" smtClean="0"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ea typeface="宋体" panose="02010600030101010101" pitchFamily="2" charset="-122"/>
              </a:rPr>
              <a:t>和目标柱</a:t>
            </a:r>
            <a:r>
              <a:rPr lang="en-US" altLang="zh-CN" dirty="0" smtClean="0">
                <a:ea typeface="宋体" panose="02010600030101010101" pitchFamily="2" charset="-122"/>
              </a:rPr>
              <a:t>z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：首先需要将</a:t>
            </a:r>
            <a:r>
              <a:rPr lang="en-US" altLang="zh-CN" dirty="0" smtClean="0">
                <a:ea typeface="宋体" panose="02010600030101010101" pitchFamily="2" charset="-122"/>
              </a:rPr>
              <a:t>1~n-1</a:t>
            </a:r>
            <a:r>
              <a:rPr lang="zh-CN" altLang="en-US" dirty="0" smtClean="0">
                <a:ea typeface="宋体" panose="02010600030101010101" pitchFamily="2" charset="-122"/>
              </a:rPr>
              <a:t>号盘临时移动至</a:t>
            </a:r>
            <a:r>
              <a:rPr lang="en-US" altLang="zh-CN" dirty="0" smtClean="0"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ea typeface="宋体" panose="02010600030101010101" pitchFamily="2" charset="-122"/>
              </a:rPr>
              <a:t>柱。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：对应的程序代码是</a:t>
            </a:r>
            <a:r>
              <a:rPr lang="en-US" altLang="zh-CN" dirty="0" err="1" smtClean="0">
                <a:ea typeface="宋体" panose="02010600030101010101" pitchFamily="2" charset="-122"/>
              </a:rPr>
              <a:t>hanoi</a:t>
            </a:r>
            <a:r>
              <a:rPr lang="zh-CN" altLang="en-US" dirty="0" smtClean="0">
                <a:ea typeface="宋体" panose="02010600030101010101" pitchFamily="2" charset="-122"/>
              </a:rPr>
              <a:t>函数的递归调用，此时特别需要注意传递的参数：盘子个数为</a:t>
            </a:r>
            <a:r>
              <a:rPr lang="en-US" altLang="zh-CN" dirty="0" smtClean="0">
                <a:ea typeface="宋体" panose="02010600030101010101" pitchFamily="2" charset="-122"/>
              </a:rPr>
              <a:t>n-1</a:t>
            </a:r>
            <a:r>
              <a:rPr lang="zh-CN" altLang="en-US" dirty="0" smtClean="0">
                <a:ea typeface="宋体" panose="02010600030101010101" pitchFamily="2" charset="-122"/>
              </a:rPr>
              <a:t>、源柱是</a:t>
            </a:r>
            <a:r>
              <a:rPr lang="en-US" altLang="zh-CN" dirty="0" smtClean="0"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ea typeface="宋体" panose="02010600030101010101" pitchFamily="2" charset="-122"/>
              </a:rPr>
              <a:t>、中转柱是</a:t>
            </a:r>
            <a:r>
              <a:rPr lang="en-US" altLang="zh-CN" dirty="0" smtClean="0">
                <a:ea typeface="宋体" panose="02010600030101010101" pitchFamily="2" charset="-122"/>
              </a:rPr>
              <a:t>z</a:t>
            </a:r>
            <a:r>
              <a:rPr lang="zh-CN" altLang="en-US" dirty="0" smtClean="0">
                <a:ea typeface="宋体" panose="02010600030101010101" pitchFamily="2" charset="-122"/>
              </a:rPr>
              <a:t>、目标柱是</a:t>
            </a:r>
            <a:r>
              <a:rPr lang="en-US" altLang="zh-CN" dirty="0" smtClean="0"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：然后将第</a:t>
            </a:r>
            <a:r>
              <a:rPr lang="en-US" altLang="zh-CN" dirty="0" smtClean="0"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ea typeface="宋体" panose="02010600030101010101" pitchFamily="2" charset="-122"/>
              </a:rPr>
              <a:t>号盘从</a:t>
            </a:r>
            <a:r>
              <a:rPr lang="en-US" altLang="zh-CN" dirty="0" smtClean="0"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ea typeface="宋体" panose="02010600030101010101" pitchFamily="2" charset="-122"/>
              </a:rPr>
              <a:t>柱移动至</a:t>
            </a:r>
            <a:r>
              <a:rPr lang="en-US" altLang="zh-CN" dirty="0" smtClean="0">
                <a:ea typeface="宋体" panose="02010600030101010101" pitchFamily="2" charset="-122"/>
              </a:rPr>
              <a:t>z</a:t>
            </a:r>
            <a:r>
              <a:rPr lang="zh-CN" altLang="en-US" dirty="0" smtClean="0">
                <a:ea typeface="宋体" panose="02010600030101010101" pitchFamily="2" charset="-122"/>
              </a:rPr>
              <a:t>柱。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move</a:t>
            </a:r>
            <a:r>
              <a:rPr lang="zh-CN" altLang="en-US" dirty="0" smtClean="0">
                <a:ea typeface="宋体" panose="02010600030101010101" pitchFamily="2" charset="-122"/>
              </a:rPr>
              <a:t>函数实现了此步骤。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6</a:t>
            </a:r>
            <a:r>
              <a:rPr lang="zh-CN" altLang="en-US" dirty="0" smtClean="0">
                <a:ea typeface="宋体" panose="02010600030101010101" pitchFamily="2" charset="-122"/>
              </a:rPr>
              <a:t>：最后将</a:t>
            </a:r>
            <a:r>
              <a:rPr lang="en-US" altLang="zh-CN" dirty="0" smtClean="0">
                <a:ea typeface="宋体" panose="02010600030101010101" pitchFamily="2" charset="-122"/>
              </a:rPr>
              <a:t>1~n-1</a:t>
            </a:r>
            <a:r>
              <a:rPr lang="zh-CN" altLang="en-US" dirty="0" smtClean="0">
                <a:ea typeface="宋体" panose="02010600030101010101" pitchFamily="2" charset="-122"/>
              </a:rPr>
              <a:t>号盘移动至</a:t>
            </a:r>
            <a:r>
              <a:rPr lang="en-US" altLang="zh-CN" dirty="0" smtClean="0">
                <a:ea typeface="宋体" panose="02010600030101010101" pitchFamily="2" charset="-122"/>
              </a:rPr>
              <a:t>z</a:t>
            </a:r>
            <a:r>
              <a:rPr lang="zh-CN" altLang="en-US" dirty="0" smtClean="0">
                <a:ea typeface="宋体" panose="02010600030101010101" pitchFamily="2" charset="-122"/>
              </a:rPr>
              <a:t>柱。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ea typeface="宋体" panose="02010600030101010101" pitchFamily="2" charset="-122"/>
              </a:rPr>
              <a:t>：对应的程序代码也是</a:t>
            </a:r>
            <a:r>
              <a:rPr lang="en-US" altLang="zh-CN" dirty="0" err="1" smtClean="0">
                <a:ea typeface="宋体" panose="02010600030101010101" pitchFamily="2" charset="-122"/>
              </a:rPr>
              <a:t>hanoi</a:t>
            </a:r>
            <a:r>
              <a:rPr lang="zh-CN" altLang="en-US" dirty="0" smtClean="0">
                <a:ea typeface="宋体" panose="02010600030101010101" pitchFamily="2" charset="-122"/>
              </a:rPr>
              <a:t>函数的递归调用，此时传递的参数为：盘子个数为</a:t>
            </a:r>
            <a:r>
              <a:rPr lang="en-US" altLang="zh-CN" dirty="0" smtClean="0">
                <a:ea typeface="宋体" panose="02010600030101010101" pitchFamily="2" charset="-122"/>
              </a:rPr>
              <a:t>n-1</a:t>
            </a:r>
            <a:r>
              <a:rPr lang="zh-CN" altLang="en-US" dirty="0" smtClean="0">
                <a:ea typeface="宋体" panose="02010600030101010101" pitchFamily="2" charset="-122"/>
              </a:rPr>
              <a:t>、源柱是</a:t>
            </a:r>
            <a:r>
              <a:rPr lang="en-US" altLang="zh-CN" dirty="0" smtClean="0"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ea typeface="宋体" panose="02010600030101010101" pitchFamily="2" charset="-122"/>
              </a:rPr>
              <a:t>、中转柱是</a:t>
            </a:r>
            <a:r>
              <a:rPr lang="en-US" altLang="zh-CN" dirty="0" smtClean="0"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ea typeface="宋体" panose="02010600030101010101" pitchFamily="2" charset="-122"/>
              </a:rPr>
              <a:t>、目标柱是</a:t>
            </a:r>
            <a:r>
              <a:rPr lang="en-US" altLang="zh-CN" dirty="0" smtClean="0">
                <a:ea typeface="宋体" panose="02010600030101010101" pitchFamily="2" charset="-122"/>
              </a:rPr>
              <a:t>z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：对于盘子数为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的情况，则只需要直接将盘子从</a:t>
            </a:r>
            <a:r>
              <a:rPr lang="en-US" altLang="zh-CN" dirty="0" smtClean="0"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ea typeface="宋体" panose="02010600030101010101" pitchFamily="2" charset="-122"/>
              </a:rPr>
              <a:t>柱移动至</a:t>
            </a:r>
            <a:r>
              <a:rPr lang="en-US" altLang="zh-CN" dirty="0" smtClean="0">
                <a:ea typeface="宋体" panose="02010600030101010101" pitchFamily="2" charset="-122"/>
              </a:rPr>
              <a:t>z</a:t>
            </a:r>
            <a:r>
              <a:rPr lang="zh-CN" altLang="en-US" dirty="0" smtClean="0">
                <a:ea typeface="宋体" panose="02010600030101010101" pitchFamily="2" charset="-122"/>
              </a:rPr>
              <a:t>柱即可。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9</a:t>
            </a:r>
            <a:r>
              <a:rPr lang="zh-CN" altLang="en-US" dirty="0" smtClean="0">
                <a:ea typeface="宋体" panose="02010600030101010101" pitchFamily="2" charset="-122"/>
              </a:rPr>
              <a:t>：实现的代码只需一次简单的</a:t>
            </a:r>
            <a:r>
              <a:rPr lang="en-US" altLang="zh-CN" dirty="0" smtClean="0">
                <a:ea typeface="宋体" panose="02010600030101010101" pitchFamily="2" charset="-122"/>
              </a:rPr>
              <a:t>move</a:t>
            </a:r>
            <a:r>
              <a:rPr lang="zh-CN" altLang="en-US" dirty="0" smtClean="0">
                <a:ea typeface="宋体" panose="02010600030101010101" pitchFamily="2" charset="-122"/>
              </a:rPr>
              <a:t>函数调用。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B5ACA3AF-9C43-4E6E-AA2D-9D9F72465046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从第三层返回的过程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1CF53649-C6F2-4A09-AAD9-3E24E18584FE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从第三层返回的过程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1CF53649-C6F2-4A09-AAD9-3E24E18584FE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如果前半区或者后半区缩小至区间长度</a:t>
            </a:r>
            <a:r>
              <a:rPr lang="en-US" altLang="zh-CN" sz="1200" dirty="0" smtClean="0"/>
              <a:t>&lt;=0</a:t>
            </a:r>
            <a:r>
              <a:rPr lang="zh-CN" altLang="en-US" sz="1200" dirty="0" smtClean="0"/>
              <a:t>时，则查找失败。</a:t>
            </a:r>
            <a:endParaRPr lang="zh-CN" altLang="en-US" sz="1200" dirty="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 smtClean="0"/>
              <a:t>在每次递归查找时，可以将区间规模大致缩减一半，从而大大加快查找效率。</a:t>
            </a: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5E5DC-12D3-4CD2-BFDA-35606F822702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BF01-358B-45DF-82C9-91FD257B868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C2334-9266-4D13-BB51-FD0AD74D5F8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A2EB1-C7D0-4B75-8FE2-1B3D3C46622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DEB0-A5E2-42C1-BBA3-E2B85E0E009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941E-25D2-408E-919C-A41E7A0A3D3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1E931-59EB-4A29-8878-288ADA5E6EB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01645-6C68-47FC-B621-B0D7AC817807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5FC09-5BB7-47CE-8D48-B38395C6B9E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2ABB0-0EC5-406E-8E27-3097E55F44A8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964E3-C987-4703-BFDA-56F6F7C953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EEB52-987D-4B06-8EE9-77CEDC8A598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0AD8C-A320-49A5-B045-6A1FDFEBC94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4038600" cy="485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9B01B-FF14-4FC6-823E-CC81CE3E0705}" type="datetime1">
              <a:rPr lang="zh-CN" altLang="en-US" smtClean="0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78BA2-73E8-4740-BD6F-93942E9E37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43B7-C574-40B2-A937-4D3B86C47B2A}" type="datetime1">
              <a:rPr lang="zh-CN" altLang="en-US" smtClean="0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9B160-B6FC-42AB-A61F-7CE54CE1B1A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6503A-897A-4B28-8D58-C3645682D651}" type="datetime1">
              <a:rPr lang="zh-CN" altLang="en-US" smtClean="0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E956C-F041-4304-A608-7DD7C082D9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13FBF-A198-416A-B4BE-74CD65A932D4}" type="datetime1">
              <a:rPr lang="zh-CN" altLang="en-US" smtClean="0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92A9D-A037-40B0-88EA-05C19B88D8F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C0454-1BDE-47F5-ABD7-704CFFBB5F9A}" type="datetime1">
              <a:rPr lang="zh-CN" altLang="en-US" smtClean="0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C0DC7-0708-49C3-9DD2-C1ABECA56D3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9B705-CB8B-46EE-9ABE-66E66F0AC690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B91F-E3A0-4E4A-ABD6-F8CF628F51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A8445-A785-4E0C-BCDB-25DCA9F13CDD}" type="datetime1">
              <a:rPr lang="zh-CN" altLang="en-US" smtClean="0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FFB88-42AA-4BE7-8E6A-D9FC43BF73F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00F9-B773-46FD-B851-542D15098F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924DA-182A-4D42-ADFF-21C060FD3A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09E77-418B-4020-A4D4-1482B3CB7C8B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B5428-B1E7-40F4-BC71-7E0CE4B20C2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6DD5C-D504-4721-8AE8-B692BC85E74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A8850-FDEF-497D-9D45-7789CCAE45A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26A8D-5AEB-4F5A-ABD3-05094D27A53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6261-7B84-4CB2-8DFA-17E22A4657A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04BA9-7AC8-4BA7-AE75-76352E7FDA8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54FC0-58DC-49BD-BAB8-701CF48E7A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C06A2-C40B-45BB-94A9-93B4927EB15E}" type="datetime1">
              <a:rPr lang="zh-CN" altLang="en-US" smtClean="0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57CEB-3C3F-4210-82DD-A9ECB81B6E9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E7EE9-74B9-40B9-AD2F-B50C0608EB32}" type="datetime1">
              <a:rPr lang="zh-CN" altLang="en-US" smtClean="0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6DBBA-8F73-40D0-A09A-DE9E36B1AB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96CA7-B252-4E2F-BD6A-2567CC3B01B2}" type="datetime1">
              <a:rPr lang="zh-CN" altLang="en-US" smtClean="0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3782D-79BB-4BFD-96C4-70F2C881563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AFA99-A7DB-496A-8294-94468B336E6E}" type="datetime1">
              <a:rPr lang="zh-CN" altLang="en-US" smtClean="0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A839F-9217-4F5C-B8F0-08BF2FAF5D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15D25-19EB-4D30-BA55-43A5E3CF914A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6269E-8737-443A-BF03-144B77911E9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A9E56-1735-418B-AE1C-29A454E8C2BF}" type="datetime1">
              <a:rPr lang="zh-CN" altLang="en-US" smtClean="0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EB56E-8AE3-4D47-AA9E-5C31266FD3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88481-CB9A-4BCF-B184-E488EA309B25}" type="datetime1">
              <a:rPr lang="zh-CN" altLang="en-US" smtClean="0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5FE63-4AC4-4BF6-A359-FE312B6F9A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C0512-10B8-4289-AB07-342090BF71F8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36BFD-D579-428B-B081-DD524AD0DD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8766B-4517-4EDF-A763-0542C38CB837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38B4F-B867-456C-A91D-76BC619ED6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10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10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0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0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349887-1CD9-4F21-ADFF-F120E9E7245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D3DA24-2550-4FC1-AD56-BC3F6DFE08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BC878-0A31-4F3B-B589-5191A19CF53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60B468-8BB0-4F9D-B082-FCE6AE46563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22EA-1379-4DD9-8AF3-634939B3962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DEAC5D-84DD-4D3A-8036-01137AB4A56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1238-C3C1-49D1-89DB-9E6F0381E70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739660-5C58-49FE-B01C-5A1A0907838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C52E5-5A7D-45E3-BD55-B3FD5BA3EA9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19DC4C-4E5A-4C14-AD16-69584361C31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30E5D-F8F0-4B76-B9DB-FFCB4D56DDB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4038600" cy="485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EED6D-EBCC-429D-A451-66A97FB81DF2}" type="datetime1">
              <a:rPr lang="zh-CN" altLang="en-US" smtClean="0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2359D-9F98-482F-9ACF-DB1F1B46B4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107623-8E09-4672-8DC2-883E0FF0161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3084-0C47-46BC-9F4B-B4854738D3C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8AD8D3-6C9C-47DF-9543-EE9962B456B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4A77C-DC73-4566-A45D-1BBFBD7F8F2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D698E7-A821-47E2-87A0-B768581AB8C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05C5-A9DC-4883-ABE1-37F7247A7D2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6B7F3D-7989-4B62-80B8-1614F1207DD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E869E-7197-49FF-9AB1-C7DE59608E1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1F2A67-C8F6-4030-9A47-99738F6B7BE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10356-B23F-406A-B4C8-0763E6A9DDE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fld id="{A745C244-D195-4E4D-BCE0-E85BA5A7654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E12A1DF-74C8-4DEA-A1A7-8FCF37B2B5C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EB73B-BF0D-4374-BC61-7174F136DB0C}" type="datetime1">
              <a:rPr lang="zh-CN" altLang="en-US" smtClean="0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CFBA-917B-484E-966D-B1DD6884F2F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072F2-D42A-432F-B8BA-341849232EA6}" type="datetime1">
              <a:rPr lang="zh-CN" altLang="en-US" smtClean="0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6CA66-119D-4A88-8DC6-253AAAB7F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4D87-CDDD-4411-8155-958E36409CDC}" type="datetime1">
              <a:rPr lang="zh-CN" altLang="en-US" smtClean="0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8A939-4B70-4878-A511-E8721F0F53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84EB-38ED-41BB-929D-AF883D7B0FE5}" type="datetime1">
              <a:rPr lang="zh-CN" altLang="en-US" smtClean="0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670C6-2ECA-4A70-B70E-6EDF87B1EDD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A6905-657A-4ABA-9F2C-0551EEA0ED31}" type="datetime1">
              <a:rPr lang="zh-CN" altLang="en-US" smtClean="0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CCA3D-AFB6-436A-B0A9-C68EBD1D12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04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4763"/>
            <a:ext cx="8229600" cy="4851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A3F49D-A0B1-4CF3-B545-4613C366BD57}" type="datetime1">
              <a:rPr lang="zh-CN" altLang="en-US" smtClean="0"/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FE4AEC-77F8-473F-A343-7F0A53333DF8}" type="slidenum">
              <a:rPr lang="zh-CN" altLang="en-US"/>
            </a:fld>
            <a:endParaRPr lang="en-US" altLang="zh-CN"/>
          </a:p>
        </p:txBody>
      </p:sp>
      <p:sp>
        <p:nvSpPr>
          <p:cNvPr id="1031" name="直接连接符 2"/>
          <p:cNvSpPr>
            <a:spLocks noChangeShapeType="1"/>
          </p:cNvSpPr>
          <p:nvPr userDrawn="1"/>
        </p:nvSpPr>
        <p:spPr bwMode="auto">
          <a:xfrm>
            <a:off x="536575" y="1085850"/>
            <a:ext cx="801687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 type="oval" w="lg" len="lg"/>
          </a:ln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04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4763"/>
            <a:ext cx="8229600" cy="4851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1CB72-F3AC-43B8-BE88-0B4D3250C113}" type="datetime1">
              <a:rPr lang="zh-CN" altLang="en-US" smtClean="0"/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DFE34E-94B7-4A3B-AF9A-91FD0D9C8652}" type="slidenum">
              <a:rPr lang="zh-CN" altLang="en-US"/>
            </a:fld>
            <a:endParaRPr lang="en-US" altLang="zh-CN"/>
          </a:p>
        </p:txBody>
      </p:sp>
      <p:sp>
        <p:nvSpPr>
          <p:cNvPr id="2055" name="直接连接符 2"/>
          <p:cNvSpPr>
            <a:spLocks noChangeShapeType="1"/>
          </p:cNvSpPr>
          <p:nvPr userDrawn="1"/>
        </p:nvSpPr>
        <p:spPr bwMode="auto">
          <a:xfrm>
            <a:off x="536575" y="1085850"/>
            <a:ext cx="801687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 type="oval" w="lg" len="lg"/>
          </a:ln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D152B9-8C0A-48BD-896D-98E2B99F6515}" type="datetime1">
              <a:rPr lang="zh-CN" altLang="en-US" smtClean="0"/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A6F07D5-0935-40B2-9468-493000C65E88}" type="slidenum">
              <a:rPr lang="zh-CN" altLang="en-US"/>
            </a:fld>
            <a:endParaRPr lang="en-US" altLang="zh-CN"/>
          </a:p>
        </p:txBody>
      </p:sp>
      <p:sp>
        <p:nvSpPr>
          <p:cNvPr id="3079" name="直接连接符 2"/>
          <p:cNvSpPr>
            <a:spLocks noChangeShapeType="1"/>
          </p:cNvSpPr>
          <p:nvPr userDrawn="1"/>
        </p:nvSpPr>
        <p:spPr bwMode="auto">
          <a:xfrm>
            <a:off x="3924300" y="1371600"/>
            <a:ext cx="480377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 type="oval" w="lg" len="lg"/>
          </a:ln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57200" y="3230563"/>
            <a:ext cx="4602163" cy="31115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mtClean="0"/>
              <a:t>algorithm</a:t>
            </a:r>
            <a:endParaRPr lang="en-US" altLang="zh-CN" smtClean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83050" y="808038"/>
            <a:ext cx="47244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400" b="0">
                <a:latin typeface="+mn-lt"/>
              </a:defRPr>
            </a:lvl1pPr>
          </a:lstStyle>
          <a:p>
            <a:endParaRPr kumimoji="1"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defRPr sz="1400" b="0">
                <a:latin typeface="+mn-lt"/>
              </a:defRPr>
            </a:lvl1pPr>
          </a:lstStyle>
          <a:p>
            <a:fld id="{9C981122-1232-460A-B047-68C5CBE305AD}" type="slidenum">
              <a:rPr kumimoji="1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1"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400" b="0">
                <a:latin typeface="+mn-lt"/>
              </a:defRPr>
            </a:lvl1pPr>
          </a:lstStyle>
          <a:p>
            <a:fld id="{862FEF51-A66A-4C16-A4A1-5EFF709DC513}" type="slidenum">
              <a:rPr kumimoji="1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1"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1122363"/>
            <a:ext cx="6858000" cy="1006475"/>
          </a:xfrm>
        </p:spPr>
        <p:txBody>
          <a:bodyPr anchor="b"/>
          <a:lstStyle/>
          <a:p>
            <a:pPr algn="ctr" eaLnBrk="1" hangingPunct="1">
              <a:defRPr/>
            </a:pPr>
            <a:r>
              <a:rPr altLang="zh-CN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Chapter 4</a:t>
            </a: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:  R</a:t>
            </a:r>
            <a:r>
              <a:rPr altLang="zh-CN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ecursion</a:t>
            </a:r>
            <a:endParaRPr altLang="zh-CN" sz="4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91690" y="2712085"/>
            <a:ext cx="5927725" cy="3768725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3200" dirty="0" smtClean="0"/>
              <a:t>5.1  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R</a:t>
            </a:r>
            <a:r>
              <a:rPr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ecursion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(</a:t>
            </a:r>
            <a:r>
              <a:rPr 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递归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endParaRPr lang="en-US" altLang="zh-CN" sz="3200" dirty="0" smtClean="0"/>
          </a:p>
          <a:p>
            <a:pPr algn="l" eaLnBrk="1" hangingPunct="1">
              <a:lnSpc>
                <a:spcPct val="150000"/>
              </a:lnSpc>
            </a:pPr>
            <a:r>
              <a:rPr lang="en-US" altLang="zh-CN" sz="3200" dirty="0" smtClean="0"/>
              <a:t>5.2  </a:t>
            </a:r>
            <a:r>
              <a:rPr lang="zh-CN" altLang="en-US" sz="3200" dirty="0" smtClean="0"/>
              <a:t>divide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and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conquer</a:t>
            </a:r>
            <a:r>
              <a:rPr lang="en-US" altLang="zh-CN" sz="3200" dirty="0" smtClean="0"/>
              <a:t> (</a:t>
            </a:r>
            <a:r>
              <a:rPr lang="zh-CN" altLang="zh-CN" sz="3200" dirty="0" smtClean="0"/>
              <a:t>分治</a:t>
            </a:r>
            <a:r>
              <a:rPr lang="en-US" altLang="zh-CN" sz="3200" dirty="0" smtClean="0"/>
              <a:t>)</a:t>
            </a:r>
            <a:endParaRPr lang="zh-CN" altLang="en-US" sz="3200" dirty="0" smtClean="0"/>
          </a:p>
          <a:p>
            <a:pPr algn="l" eaLnBrk="1" hangingPunct="1">
              <a:lnSpc>
                <a:spcPct val="150000"/>
              </a:lnSpc>
            </a:pPr>
            <a:r>
              <a:rPr lang="en-US" altLang="zh-CN" sz="3200" dirty="0" smtClean="0"/>
              <a:t>5.3  </a:t>
            </a:r>
            <a:r>
              <a:rPr lang="zh-CN" altLang="en-US" sz="3200" dirty="0" smtClean="0"/>
              <a:t>iteration</a:t>
            </a:r>
            <a:r>
              <a:rPr lang="en-US" altLang="zh-CN" sz="3200" dirty="0" smtClean="0"/>
              <a:t> (</a:t>
            </a:r>
            <a:r>
              <a:rPr lang="zh-CN" altLang="en-US" sz="3200" dirty="0" smtClean="0"/>
              <a:t>迭代</a:t>
            </a:r>
            <a:r>
              <a:rPr lang="en-US" altLang="zh-CN" sz="3200" dirty="0" smtClean="0"/>
              <a:t>)</a:t>
            </a:r>
            <a:endParaRPr lang="en-US" altLang="zh-CN" sz="3200" dirty="0" smtClean="0"/>
          </a:p>
          <a:p>
            <a:pPr algn="l" eaLnBrk="1" hangingPunct="1">
              <a:lnSpc>
                <a:spcPct val="150000"/>
              </a:lnSpc>
            </a:pPr>
            <a:r>
              <a:rPr lang="en-US" altLang="zh-CN" sz="3200" dirty="0" smtClean="0"/>
              <a:t>5.4  general lists (</a:t>
            </a:r>
            <a:r>
              <a:rPr lang="zh-CN" altLang="en-US" sz="3200" dirty="0" smtClean="0"/>
              <a:t>广义表</a:t>
            </a:r>
            <a:r>
              <a:rPr lang="en-US" altLang="zh-CN" sz="3200" dirty="0" smtClean="0"/>
              <a:t>)</a:t>
            </a:r>
            <a:endParaRPr lang="en-US" altLang="zh-CN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749300"/>
          </a:xfrm>
        </p:spPr>
        <p:txBody>
          <a:bodyPr/>
          <a:lstStyle/>
          <a:p>
            <a:pPr eaLnBrk="1" hangingPunct="1"/>
            <a:r>
              <a:rPr lang="zh-CN" altLang="zh-CN" sz="3200" dirty="0">
                <a:sym typeface="+mn-ea"/>
              </a:rPr>
              <a:t>Binary Search</a:t>
            </a:r>
            <a:r>
              <a:rPr lang="en-US" altLang="zh-CN" sz="3200" dirty="0">
                <a:sym typeface="+mn-ea"/>
              </a:rPr>
              <a:t> (</a:t>
            </a:r>
            <a:r>
              <a:rPr lang="zh-CN" altLang="zh-CN" sz="3200" dirty="0">
                <a:sym typeface="+mn-ea"/>
              </a:rPr>
              <a:t>二分</a:t>
            </a:r>
            <a:r>
              <a:rPr lang="zh-CN" altLang="zh-CN" sz="3200" dirty="0">
                <a:sym typeface="+mn-ea"/>
              </a:rPr>
              <a:t>查找算法</a:t>
            </a:r>
            <a:r>
              <a:rPr lang="en-US" altLang="zh-CN" sz="3200" dirty="0">
                <a:sym typeface="+mn-ea"/>
              </a:rPr>
              <a:t>)</a:t>
            </a:r>
            <a:endParaRPr lang="en-US" altLang="zh-CN" sz="3200" dirty="0">
              <a:sym typeface="+mn-ea"/>
            </a:endParaRP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628650" y="2000250"/>
            <a:ext cx="7349490" cy="2630170"/>
          </a:xfr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sz="2800" dirty="0">
                <a:sym typeface="+mn-ea"/>
              </a:rPr>
              <a:t>Binary Search: </a:t>
            </a:r>
            <a:endParaRPr lang="zh-CN" altLang="zh-CN" sz="2800" dirty="0"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zh-CN" sz="2795" dirty="0">
                <a:sym typeface="+mn-ea"/>
              </a:rPr>
              <a:t> </a:t>
            </a:r>
            <a:r>
              <a:rPr lang="en-US" altLang="zh-CN" sz="2795" dirty="0">
                <a:sym typeface="+mn-ea"/>
              </a:rPr>
              <a:t>          </a:t>
            </a:r>
            <a:r>
              <a:rPr lang="zh-CN" altLang="zh-CN" sz="2795" dirty="0">
                <a:sym typeface="+mn-ea"/>
              </a:rPr>
              <a:t>each step the length of the</a:t>
            </a:r>
            <a:r>
              <a:rPr lang="zh-CN" altLang="zh-CN" sz="2800" dirty="0">
                <a:sym typeface="+mn-ea"/>
              </a:rPr>
              <a:t> list to be searched is reduced by HALF.</a:t>
            </a:r>
            <a:endParaRPr kumimoji="0" lang="zh-CN" altLang="zh-CN" sz="2800" i="0" u="none" strike="noStrike" kern="1200" cap="none" spc="0" normalizeH="0" baseline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/>
              <a:t>Half search algorithm</a:t>
            </a:r>
            <a:r>
              <a:rPr lang="en-US" altLang="zh-CN" sz="2800" dirty="0">
                <a:sym typeface="+mn-ea"/>
              </a:rPr>
              <a:t> (</a:t>
            </a:r>
            <a:r>
              <a:rPr lang="zh-CN" altLang="zh-CN" sz="2800" dirty="0">
                <a:sym typeface="+mn-ea"/>
              </a:rPr>
              <a:t>折半查找算法</a:t>
            </a:r>
            <a:r>
              <a:rPr lang="en-US" altLang="zh-CN" sz="2800" dirty="0">
                <a:sym typeface="+mn-ea"/>
              </a:rPr>
              <a:t>)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749300"/>
          </a:xfrm>
        </p:spPr>
        <p:txBody>
          <a:bodyPr/>
          <a:lstStyle/>
          <a:p>
            <a:pPr eaLnBrk="1" hangingPunct="1"/>
            <a:r>
              <a:rPr lang="zh-CN" altLang="zh-CN" sz="3200" dirty="0">
                <a:sym typeface="+mn-ea"/>
              </a:rPr>
              <a:t>Binary Search</a:t>
            </a:r>
            <a:r>
              <a:rPr lang="en-US" altLang="zh-CN" sz="3200" dirty="0">
                <a:sym typeface="+mn-ea"/>
              </a:rPr>
              <a:t> (</a:t>
            </a:r>
            <a:r>
              <a:rPr lang="zh-CN" altLang="zh-CN" sz="3200" dirty="0">
                <a:sym typeface="+mn-ea"/>
              </a:rPr>
              <a:t>二分</a:t>
            </a:r>
            <a:r>
              <a:rPr lang="zh-CN" altLang="zh-CN" sz="3200" dirty="0">
                <a:sym typeface="+mn-ea"/>
              </a:rPr>
              <a:t>查找算法</a:t>
            </a:r>
            <a:r>
              <a:rPr lang="en-US" altLang="zh-CN" sz="3200" dirty="0">
                <a:sym typeface="+mn-ea"/>
              </a:rPr>
              <a:t>)</a:t>
            </a:r>
            <a:endParaRPr lang="en-US" altLang="zh-CN" sz="3200" dirty="0">
              <a:sym typeface="+mn-ea"/>
            </a:endParaRP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248920" y="1221740"/>
            <a:ext cx="8664575" cy="5360035"/>
          </a:xfrm>
        </p:spPr>
        <p:txBody>
          <a:bodyPr/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+mn-ea"/>
              </a:rPr>
              <a:t>Divide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：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indent="604520" algn="l">
              <a:lnSpc>
                <a:spcPct val="100000"/>
              </a:lnSpc>
            </a:pP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plit the </a:t>
            </a:r>
            <a:r>
              <a:rPr lang="en-US" dirty="0">
                <a:sym typeface="+mn-ea"/>
              </a:rPr>
              <a:t>SqList</a:t>
            </a:r>
            <a:r>
              <a:rPr altLang="zh-CN" dirty="0">
                <a:sym typeface="+mn-ea"/>
              </a:rPr>
              <a:t> into three intervals:</a:t>
            </a:r>
            <a:r>
              <a:rPr lang="en-US" dirty="0">
                <a:sym typeface="+mn-ea"/>
              </a:rPr>
              <a:t>  </a:t>
            </a:r>
            <a:r>
              <a:rPr altLang="zh-CN" dirty="0">
                <a:sym typeface="+mn-ea"/>
              </a:rPr>
              <a:t> the scale of the first and </a:t>
            </a:r>
            <a:r>
              <a:rPr lang="en-US" dirty="0">
                <a:sym typeface="+mn-ea"/>
              </a:rPr>
              <a:t>the </a:t>
            </a:r>
            <a:r>
              <a:rPr altLang="zh-CN" dirty="0">
                <a:sym typeface="+mn-ea"/>
              </a:rPr>
              <a:t>last intervals are roughly equal, and the length of the middle interval is 1.</a:t>
            </a:r>
            <a:endParaRPr altLang="zh-CN" dirty="0">
              <a:sym typeface="+mn-ea"/>
            </a:endParaRPr>
          </a:p>
          <a:p>
            <a:pPr marL="375285" indent="0" algn="l">
              <a:lnSpc>
                <a:spcPct val="100000"/>
              </a:lnSpc>
            </a:pPr>
            <a:r>
              <a:rPr lang="en-US" altLang="zh-CN" dirty="0" smtClean="0">
                <a:sym typeface="+mn-ea"/>
              </a:rPr>
              <a:t>(1)  </a:t>
            </a:r>
            <a:r>
              <a:rPr lang="en-US" altLang="zh-CN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dirty="0" smtClean="0">
                <a:sym typeface="+mn-ea"/>
              </a:rPr>
              <a:t> ( the searched key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== </a:t>
            </a:r>
            <a:r>
              <a:rPr lang="en-US" altLang="zh-CN" dirty="0" smtClean="0">
                <a:solidFill>
                  <a:srgbClr val="003300"/>
                </a:solidFill>
                <a:sym typeface="+mn-ea"/>
              </a:rPr>
              <a:t>k2 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searching success</a:t>
            </a:r>
            <a:endParaRPr lang="zh-CN" altLang="en-US" dirty="0"/>
          </a:p>
          <a:p>
            <a:pPr marL="375285" algn="l">
              <a:lnSpc>
                <a:spcPct val="100000"/>
              </a:lnSpc>
            </a:pPr>
            <a:r>
              <a:rPr lang="en-US" altLang="zh-CN" dirty="0" smtClean="0"/>
              <a:t>(2) </a:t>
            </a:r>
            <a:r>
              <a:rPr lang="en-US" altLang="zh-CN" dirty="0" smtClean="0">
                <a:solidFill>
                  <a:srgbClr val="3333FF"/>
                </a:solidFill>
              </a:rPr>
              <a:t>else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if</a:t>
            </a:r>
            <a:r>
              <a:rPr lang="en-US" altLang="zh-CN" dirty="0" smtClean="0"/>
              <a:t> (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 smtClean="0"/>
              <a:t> &lt; k2)，The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 smtClean="0"/>
              <a:t> could only be in the front </a:t>
            </a:r>
            <a:r>
              <a:rPr altLang="zh-CN" dirty="0">
                <a:sym typeface="+mn-ea"/>
              </a:rPr>
              <a:t>interval</a:t>
            </a:r>
            <a:r>
              <a:rPr lang="en-US" dirty="0">
                <a:sym typeface="+mn-ea"/>
              </a:rPr>
              <a:t>. </a:t>
            </a:r>
            <a:endParaRPr lang="en-US" altLang="zh-CN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200254" y="3977142"/>
            <a:ext cx="471028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(3)</a:t>
            </a:r>
            <a:r>
              <a:rPr lang="en-US" altLang="zh-CN" sz="24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ym typeface="+mn-ea"/>
              </a:rPr>
              <a:t>The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 smtClean="0">
                <a:sym typeface="+mn-ea"/>
              </a:rPr>
              <a:t> could only be in the back </a:t>
            </a:r>
            <a:r>
              <a:rPr altLang="zh-CN" sz="2400" dirty="0">
                <a:sym typeface="+mn-ea"/>
              </a:rPr>
              <a:t>interval</a:t>
            </a:r>
            <a:r>
              <a:rPr lang="en-US" sz="2400" dirty="0">
                <a:sym typeface="+mn-ea"/>
              </a:rPr>
              <a:t>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 bwMode="auto">
          <a:xfrm>
            <a:off x="5081899" y="5252400"/>
            <a:ext cx="1498294" cy="407624"/>
          </a:xfrm>
          <a:prstGeom prst="rect">
            <a:avLst/>
          </a:prstGeom>
          <a:solidFill>
            <a:srgbClr val="3333FF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129200" y="5252105"/>
            <a:ext cx="1498294" cy="407624"/>
          </a:xfrm>
          <a:prstGeom prst="rect">
            <a:avLst/>
          </a:prstGeom>
          <a:solidFill>
            <a:srgbClr val="7030A0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580193" y="5252400"/>
            <a:ext cx="549007" cy="407624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k2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18639" y="5818433"/>
            <a:ext cx="549007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前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rgbClr val="3333FF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603843" y="5818433"/>
            <a:ext cx="549007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后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77778E-6 -1.85185E-6 L -2.77778E-6 -0.07222 " pathEditMode="relative" rAng="0" ptsTypes="AA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 uiExpand="1" build="p"/>
      <p:bldP spid="4" grpId="0" bldLvl="0" animBg="1"/>
      <p:bldP spid="4" grpId="1" bldLvl="0" animBg="1"/>
      <p:bldP spid="7" grpId="0" bldLvl="0" animBg="1"/>
      <p:bldP spid="7" grpId="1" bldLvl="0" animBg="1"/>
      <p:bldP spid="7" grpId="2" bldLvl="0" animBg="1"/>
      <p:bldP spid="8" grpId="0" bldLvl="0" animBg="1"/>
      <p:bldP spid="8" grpId="1" animBg="1"/>
      <p:bldP spid="9" grpId="0" bldLvl="0" animBg="1"/>
      <p:bldP spid="9" grpId="1" bldLvl="0" animBg="1"/>
      <p:bldP spid="10" grpId="0" bldLvl="0" animBg="1"/>
      <p:bldP spid="10" grpId="1" bldLvl="0" animBg="1"/>
      <p:bldP spid="10" grpId="2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749300"/>
          </a:xfrm>
        </p:spPr>
        <p:txBody>
          <a:bodyPr/>
          <a:lstStyle/>
          <a:p>
            <a:pPr eaLnBrk="1" hangingPunct="1"/>
            <a:r>
              <a:rPr lang="zh-CN" altLang="zh-CN" dirty="0">
                <a:sym typeface="+mn-ea"/>
              </a:rPr>
              <a:t>Binary Search</a:t>
            </a:r>
            <a:r>
              <a:rPr lang="en-US" altLang="zh-CN" dirty="0">
                <a:sym typeface="+mn-ea"/>
              </a:rPr>
              <a:t> (</a:t>
            </a:r>
            <a:r>
              <a:rPr lang="zh-CN" altLang="zh-CN" dirty="0">
                <a:sym typeface="+mn-ea"/>
              </a:rPr>
              <a:t>二分查找算法</a:t>
            </a:r>
            <a:r>
              <a:rPr lang="en-US" altLang="zh-CN" dirty="0">
                <a:sym typeface="+mn-ea"/>
              </a:rPr>
              <a:t>)</a:t>
            </a:r>
            <a:endParaRPr lang="zh-CN" altLang="zh-CN" dirty="0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79375" y="1571625"/>
            <a:ext cx="4716145" cy="4313555"/>
          </a:xfrm>
        </p:spPr>
        <p:txBody>
          <a:bodyPr/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sym typeface="+mn-ea"/>
              </a:rPr>
              <a:t>Conquer:</a:t>
            </a:r>
            <a:endParaRPr lang="en-US" sz="2400" dirty="0">
              <a:solidFill>
                <a:srgbClr val="FF0000"/>
              </a:solidFill>
              <a:sym typeface="+mn-ea"/>
            </a:endParaRPr>
          </a:p>
          <a:p>
            <a:pPr indent="662305" algn="l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The front and back two </a:t>
            </a:r>
            <a:r>
              <a:rPr altLang="zh-CN" dirty="0">
                <a:sym typeface="+mn-ea"/>
              </a:rPr>
              <a:t>interval</a:t>
            </a:r>
            <a:r>
              <a:rPr lang="en-US" sz="2400" dirty="0">
                <a:solidFill>
                  <a:schemeClr val="tx1"/>
                </a:solidFill>
              </a:rPr>
              <a:t> are changed to two subproblems, </a:t>
            </a:r>
            <a:endParaRPr lang="en-US" sz="2400" dirty="0">
              <a:solidFill>
                <a:schemeClr val="tx1"/>
              </a:solidFill>
            </a:endParaRPr>
          </a:p>
          <a:p>
            <a:pPr indent="662305" algn="l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And then , they can be solved by consistent algorithms.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81899" y="3879065"/>
            <a:ext cx="3545595" cy="831530"/>
            <a:chOff x="5081899" y="5252105"/>
            <a:chExt cx="3545595" cy="831530"/>
          </a:xfrm>
        </p:grpSpPr>
        <p:sp>
          <p:nvSpPr>
            <p:cNvPr id="4" name="矩形 3"/>
            <p:cNvSpPr/>
            <p:nvPr/>
          </p:nvSpPr>
          <p:spPr bwMode="auto">
            <a:xfrm>
              <a:off x="5081899" y="5253840"/>
              <a:ext cx="1498294" cy="407624"/>
            </a:xfrm>
            <a:prstGeom prst="rect">
              <a:avLst/>
            </a:prstGeom>
            <a:solidFill>
              <a:srgbClr val="3333FF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7129200" y="5252105"/>
              <a:ext cx="1498294" cy="407624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580193" y="5253840"/>
              <a:ext cx="549007" cy="40762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  <a:endPara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418639" y="5668803"/>
              <a:ext cx="549007" cy="4076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200" b="0" i="0" u="none" strike="noStrike" cap="none" normalizeH="0" baseline="0" dirty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前</a:t>
              </a:r>
              <a:endPara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603843" y="5676011"/>
              <a:ext cx="549007" cy="4076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2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后</a:t>
              </a:r>
              <a:endPara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610" y="1297940"/>
            <a:ext cx="5330190" cy="568325"/>
          </a:xfrm>
        </p:spPr>
        <p:txBody>
          <a:bodyPr/>
          <a:lstStyle/>
          <a:p>
            <a:r>
              <a:rPr lang="en-US" altLang="zh-CN" dirty="0" smtClean="0"/>
              <a:t>Seraching the key word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00109" y="29686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06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31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63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79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75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21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47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49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51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91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69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03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20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35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82</a:t>
            </a:r>
            <a:endParaRPr lang="zh-CN" altLang="en-US" sz="2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07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88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79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94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11619" y="26271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0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0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1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39063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7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4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3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6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4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7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5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9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6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39063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2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3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8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9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809855" y="262744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10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>
            <a:off x="600109" y="2968617"/>
            <a:ext cx="77685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" name="组合 83"/>
          <p:cNvGrpSpPr/>
          <p:nvPr/>
        </p:nvGrpSpPr>
        <p:grpSpPr>
          <a:xfrm>
            <a:off x="633562" y="3336609"/>
            <a:ext cx="530915" cy="765738"/>
            <a:chOff x="633562" y="1797742"/>
            <a:chExt cx="530915" cy="765738"/>
          </a:xfrm>
        </p:grpSpPr>
        <p:cxnSp>
          <p:nvCxnSpPr>
            <p:cNvPr id="54" name="直接箭头连接符 53"/>
            <p:cNvCxnSpPr/>
            <p:nvPr/>
          </p:nvCxnSpPr>
          <p:spPr bwMode="auto">
            <a:xfrm flipV="1">
              <a:off x="863964" y="1797742"/>
              <a:ext cx="0" cy="4616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本框 55"/>
            <p:cNvSpPr txBox="1"/>
            <p:nvPr/>
          </p:nvSpPr>
          <p:spPr>
            <a:xfrm>
              <a:off x="633562" y="21941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</a:t>
              </a:r>
              <a:endParaRPr lang="zh-CN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781633" y="3304345"/>
            <a:ext cx="620683" cy="1034036"/>
            <a:chOff x="7781633" y="1765478"/>
            <a:chExt cx="620683" cy="1034036"/>
          </a:xfrm>
        </p:grpSpPr>
        <p:cxnSp>
          <p:nvCxnSpPr>
            <p:cNvPr id="57" name="直接箭头连接符 56"/>
            <p:cNvCxnSpPr/>
            <p:nvPr/>
          </p:nvCxnSpPr>
          <p:spPr bwMode="auto">
            <a:xfrm flipV="1">
              <a:off x="8062559" y="1765478"/>
              <a:ext cx="0" cy="73507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文本框 57"/>
            <p:cNvSpPr txBox="1"/>
            <p:nvPr/>
          </p:nvSpPr>
          <p:spPr>
            <a:xfrm>
              <a:off x="7781633" y="243018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</a:t>
              </a:r>
              <a:endPara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892588" y="3321165"/>
            <a:ext cx="1532792" cy="1510608"/>
            <a:chOff x="3892588" y="1782298"/>
            <a:chExt cx="1532792" cy="1510608"/>
          </a:xfrm>
        </p:grpSpPr>
        <p:cxnSp>
          <p:nvCxnSpPr>
            <p:cNvPr id="59" name="直接箭头连接符 58"/>
            <p:cNvCxnSpPr/>
            <p:nvPr/>
          </p:nvCxnSpPr>
          <p:spPr bwMode="auto">
            <a:xfrm flipV="1">
              <a:off x="4470161" y="1782298"/>
              <a:ext cx="0" cy="12317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文本框 59"/>
            <p:cNvSpPr txBox="1"/>
            <p:nvPr/>
          </p:nvSpPr>
          <p:spPr>
            <a:xfrm>
              <a:off x="3892588" y="292357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b="1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low+high</a:t>
              </a:r>
              <a:r>
                <a:rPr lang="en-US" altLang="zh-CN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 </a:t>
              </a:r>
              <a:r>
                <a:rPr lang="en-US" altLang="zh-CN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3281893" y="447885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= 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76705" y="2976897"/>
            <a:ext cx="3494187" cy="447479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874443" y="2977200"/>
            <a:ext cx="3494187" cy="44747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063425" y="2977200"/>
            <a:ext cx="808721" cy="447479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804746" y="4958546"/>
            <a:ext cx="1043062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Front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3333FF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6166289" y="4958723"/>
            <a:ext cx="1043062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Back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 flipV="1">
            <a:off x="4470161" y="1866266"/>
            <a:ext cx="448310" cy="122936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矩形 88"/>
          <p:cNvSpPr/>
          <p:nvPr/>
        </p:nvSpPr>
        <p:spPr bwMode="auto">
          <a:xfrm>
            <a:off x="3775075" y="5015865"/>
            <a:ext cx="1330325" cy="4076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Middle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47344 0.0002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2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  <p:bldP spid="34" grpId="0"/>
      <p:bldP spid="35" grpId="0"/>
      <p:bldP spid="37" grpId="0"/>
      <p:bldP spid="38" grpId="0"/>
      <p:bldP spid="39" grpId="0"/>
      <p:bldP spid="42" grpId="0"/>
      <p:bldP spid="45" grpId="0"/>
      <p:bldP spid="46" grpId="0"/>
      <p:bldP spid="48" grpId="0"/>
      <p:bldP spid="49" grpId="0"/>
      <p:bldP spid="50" grpId="0"/>
      <p:bldP spid="61" grpId="0"/>
      <p:bldP spid="81" grpId="0" animBg="1"/>
      <p:bldP spid="82" grpId="0" animBg="1"/>
      <p:bldP spid="82" grpId="1" animBg="1"/>
      <p:bldP spid="83" grpId="0" animBg="1"/>
      <p:bldP spid="83" grpId="1" animBg="1"/>
      <p:bldP spid="87" grpId="0" bldLvl="0" animBg="1"/>
      <p:bldP spid="88" grpId="0" bldLvl="0" animBg="1"/>
      <p:bldP spid="88" grpId="1" bldLvl="0" animBg="1"/>
      <p:bldP spid="89" grpId="0" bldLvl="0" animBg="1"/>
      <p:bldP spid="89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 bwMode="auto">
          <a:xfrm>
            <a:off x="576880" y="2973600"/>
            <a:ext cx="1311713" cy="447479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>
            <a:off x="600109" y="2968617"/>
            <a:ext cx="77685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610" y="1297940"/>
            <a:ext cx="5858510" cy="56832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Seraching the key word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21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00109" y="29686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06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31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63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79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75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21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47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49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51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91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69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03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20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35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82</a:t>
            </a:r>
            <a:endParaRPr lang="zh-CN" altLang="en-US" sz="2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07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88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79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94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11619" y="26271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0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0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1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39063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7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4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3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6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4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7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5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9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6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39063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2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3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8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9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809855" y="262744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10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33562" y="3336609"/>
            <a:ext cx="530915" cy="765738"/>
            <a:chOff x="633562" y="1797742"/>
            <a:chExt cx="530915" cy="765738"/>
          </a:xfrm>
        </p:grpSpPr>
        <p:cxnSp>
          <p:nvCxnSpPr>
            <p:cNvPr id="54" name="直接箭头连接符 53"/>
            <p:cNvCxnSpPr/>
            <p:nvPr/>
          </p:nvCxnSpPr>
          <p:spPr bwMode="auto">
            <a:xfrm flipV="1">
              <a:off x="863964" y="1797742"/>
              <a:ext cx="0" cy="4616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本框 55"/>
            <p:cNvSpPr txBox="1"/>
            <p:nvPr/>
          </p:nvSpPr>
          <p:spPr>
            <a:xfrm>
              <a:off x="633562" y="21941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</a:t>
              </a:r>
              <a:endParaRPr lang="zh-CN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781633" y="3304345"/>
            <a:ext cx="620683" cy="1034036"/>
            <a:chOff x="7781633" y="1765478"/>
            <a:chExt cx="620683" cy="1034036"/>
          </a:xfrm>
        </p:grpSpPr>
        <p:cxnSp>
          <p:nvCxnSpPr>
            <p:cNvPr id="57" name="直接箭头连接符 56"/>
            <p:cNvCxnSpPr/>
            <p:nvPr/>
          </p:nvCxnSpPr>
          <p:spPr bwMode="auto">
            <a:xfrm flipV="1">
              <a:off x="8062559" y="1765478"/>
              <a:ext cx="0" cy="73507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文本框 57"/>
            <p:cNvSpPr txBox="1"/>
            <p:nvPr/>
          </p:nvSpPr>
          <p:spPr>
            <a:xfrm>
              <a:off x="7781633" y="243018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</a:t>
              </a:r>
              <a:endPara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86735" y="3359150"/>
            <a:ext cx="2874276" cy="1618003"/>
            <a:chOff x="3304341" y="3321165"/>
            <a:chExt cx="2478246" cy="1618083"/>
          </a:xfrm>
        </p:grpSpPr>
        <p:grpSp>
          <p:nvGrpSpPr>
            <p:cNvPr id="86" name="组合 85"/>
            <p:cNvGrpSpPr/>
            <p:nvPr/>
          </p:nvGrpSpPr>
          <p:grpSpPr>
            <a:xfrm>
              <a:off x="4007570" y="3321165"/>
              <a:ext cx="1775017" cy="1601549"/>
              <a:chOff x="4007570" y="1782298"/>
              <a:chExt cx="1775017" cy="1601549"/>
            </a:xfrm>
          </p:grpSpPr>
          <p:cxnSp>
            <p:nvCxnSpPr>
              <p:cNvPr id="59" name="直接箭头连接符 58"/>
              <p:cNvCxnSpPr/>
              <p:nvPr/>
            </p:nvCxnSpPr>
            <p:spPr bwMode="auto">
              <a:xfrm flipV="1">
                <a:off x="4470161" y="1782298"/>
                <a:ext cx="0" cy="1231785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文本框 59"/>
              <p:cNvSpPr txBox="1"/>
              <p:nvPr/>
            </p:nvSpPr>
            <p:spPr>
              <a:xfrm>
                <a:off x="4007570" y="2923449"/>
                <a:ext cx="1775017" cy="460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low+high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3304341" y="4478850"/>
              <a:ext cx="1017270" cy="46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mid = </a:t>
              </a:r>
              <a:endPara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矩形 80"/>
          <p:cNvSpPr/>
          <p:nvPr/>
        </p:nvSpPr>
        <p:spPr bwMode="auto">
          <a:xfrm>
            <a:off x="576705" y="2976897"/>
            <a:ext cx="3494187" cy="447479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695807" y="2973600"/>
            <a:ext cx="1379247" cy="44747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888418" y="2973600"/>
            <a:ext cx="808721" cy="447479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38681" y="2257991"/>
            <a:ext cx="1043062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Front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3333FF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851416" y="2251183"/>
            <a:ext cx="1043062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Back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17040" y="2260600"/>
            <a:ext cx="1179195" cy="4076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Middle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flipV="1">
            <a:off x="2268638" y="1866266"/>
            <a:ext cx="2457450" cy="122936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4734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0.24219 0.002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0.23334 0.000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81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7" grpId="0"/>
      <p:bldP spid="88" grpId="0"/>
      <p:bldP spid="8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 bwMode="auto">
          <a:xfrm>
            <a:off x="600109" y="2968617"/>
            <a:ext cx="77685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Example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00109" y="29686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06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31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63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79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75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21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47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49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51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91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69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03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20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35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82</a:t>
            </a:r>
            <a:endParaRPr lang="zh-CN" altLang="en-US" sz="2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07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88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79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94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11619" y="26271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0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0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1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39063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7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4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3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6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4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7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5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9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6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39063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2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3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8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9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809855" y="262744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10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33562" y="3336609"/>
            <a:ext cx="530915" cy="765738"/>
            <a:chOff x="633562" y="1797742"/>
            <a:chExt cx="530915" cy="765738"/>
          </a:xfrm>
        </p:grpSpPr>
        <p:cxnSp>
          <p:nvCxnSpPr>
            <p:cNvPr id="54" name="直接箭头连接符 53"/>
            <p:cNvCxnSpPr/>
            <p:nvPr/>
          </p:nvCxnSpPr>
          <p:spPr bwMode="auto">
            <a:xfrm flipV="1">
              <a:off x="863964" y="1797742"/>
              <a:ext cx="0" cy="4616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本框 55"/>
            <p:cNvSpPr txBox="1"/>
            <p:nvPr/>
          </p:nvSpPr>
          <p:spPr>
            <a:xfrm>
              <a:off x="633562" y="21941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</a:t>
              </a:r>
              <a:endParaRPr lang="zh-CN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781633" y="3304345"/>
            <a:ext cx="620683" cy="1034036"/>
            <a:chOff x="7781633" y="1765478"/>
            <a:chExt cx="620683" cy="1034036"/>
          </a:xfrm>
        </p:grpSpPr>
        <p:cxnSp>
          <p:nvCxnSpPr>
            <p:cNvPr id="57" name="直接箭头连接符 56"/>
            <p:cNvCxnSpPr/>
            <p:nvPr/>
          </p:nvCxnSpPr>
          <p:spPr bwMode="auto">
            <a:xfrm flipV="1">
              <a:off x="8062559" y="1765478"/>
              <a:ext cx="0" cy="73507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文本框 57"/>
            <p:cNvSpPr txBox="1"/>
            <p:nvPr/>
          </p:nvSpPr>
          <p:spPr>
            <a:xfrm>
              <a:off x="7781633" y="243018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</a:t>
              </a:r>
              <a:endPara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81893" y="3321165"/>
            <a:ext cx="2143487" cy="1527017"/>
            <a:chOff x="3281893" y="3321165"/>
            <a:chExt cx="2143487" cy="1527017"/>
          </a:xfrm>
        </p:grpSpPr>
        <p:grpSp>
          <p:nvGrpSpPr>
            <p:cNvPr id="86" name="组合 85"/>
            <p:cNvGrpSpPr/>
            <p:nvPr/>
          </p:nvGrpSpPr>
          <p:grpSpPr>
            <a:xfrm>
              <a:off x="3892588" y="3321165"/>
              <a:ext cx="1532792" cy="1510608"/>
              <a:chOff x="3892588" y="1782298"/>
              <a:chExt cx="1532792" cy="1510608"/>
            </a:xfrm>
          </p:grpSpPr>
          <p:cxnSp>
            <p:nvCxnSpPr>
              <p:cNvPr id="59" name="直接箭头连接符 58"/>
              <p:cNvCxnSpPr/>
              <p:nvPr/>
            </p:nvCxnSpPr>
            <p:spPr bwMode="auto">
              <a:xfrm flipV="1">
                <a:off x="4470161" y="1782298"/>
                <a:ext cx="0" cy="1231785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文本框 59"/>
              <p:cNvSpPr txBox="1"/>
              <p:nvPr/>
            </p:nvSpPr>
            <p:spPr>
              <a:xfrm>
                <a:off x="3892588" y="2923574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low+high</a:t>
                </a:r>
                <a:r>
                  <a:rPr lang="en-US" altLang="zh-CN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n-US" altLang="zh-CN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3281893" y="4478850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mid = </a:t>
              </a:r>
              <a:endPara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矩形 81"/>
          <p:cNvSpPr/>
          <p:nvPr/>
        </p:nvSpPr>
        <p:spPr bwMode="auto">
          <a:xfrm>
            <a:off x="3374364" y="2973600"/>
            <a:ext cx="700690" cy="44747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695806" y="2973600"/>
            <a:ext cx="679327" cy="447479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flipV="1">
            <a:off x="3078866" y="1866266"/>
            <a:ext cx="1647190" cy="122936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椭圆 51"/>
          <p:cNvSpPr/>
          <p:nvPr/>
        </p:nvSpPr>
        <p:spPr bwMode="auto">
          <a:xfrm>
            <a:off x="2689482" y="2461803"/>
            <a:ext cx="581312" cy="5562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695807" y="2973600"/>
            <a:ext cx="1379247" cy="44747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08610" y="1297940"/>
            <a:ext cx="5858510" cy="568325"/>
          </a:xfrm>
        </p:spPr>
        <p:txBody>
          <a:bodyPr/>
          <a:p>
            <a:r>
              <a:rPr lang="en-US" altLang="zh-CN" dirty="0" smtClean="0">
                <a:sym typeface="+mn-ea"/>
              </a:rPr>
              <a:t>Seraching the key word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21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738681" y="2257991"/>
            <a:ext cx="1043062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Front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3333FF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51416" y="2251183"/>
            <a:ext cx="1043062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Back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7040" y="2260600"/>
            <a:ext cx="1179195" cy="4076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Middle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4734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0.23334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0.24219 0.002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8" y="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19 0.00255 L -0.1559 0.0025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82" grpId="2" animBg="1"/>
      <p:bldP spid="83" grpId="0" animBg="1"/>
      <p:bldP spid="52" grpId="0" animBg="1"/>
      <p:bldP spid="62" grpId="0" animBg="1"/>
      <p:bldP spid="8" grpId="0" bldLvl="0" animBg="1"/>
      <p:bldP spid="9" grpId="0" bldLvl="0" animBg="1"/>
      <p:bldP spid="1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067841" y="2610775"/>
            <a:ext cx="595035" cy="615328"/>
            <a:chOff x="8072125" y="2750143"/>
            <a:chExt cx="595035" cy="615328"/>
          </a:xfrm>
        </p:grpSpPr>
        <p:cxnSp>
          <p:nvCxnSpPr>
            <p:cNvPr id="28" name="直接箭头连接符 27"/>
            <p:cNvCxnSpPr/>
            <p:nvPr/>
          </p:nvCxnSpPr>
          <p:spPr bwMode="auto">
            <a:xfrm flipV="1">
              <a:off x="8353051" y="2750143"/>
              <a:ext cx="0" cy="4608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文本框 28"/>
            <p:cNvSpPr txBox="1"/>
            <p:nvPr/>
          </p:nvSpPr>
          <p:spPr>
            <a:xfrm>
              <a:off x="8072125" y="3137726"/>
              <a:ext cx="595035" cy="227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</a:t>
              </a:r>
              <a:endParaRPr lang="zh-CN" alt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Binary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15" y="1086197"/>
            <a:ext cx="8378341" cy="555993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3333FF"/>
                </a:solidFill>
              </a:rPr>
              <a:t>int </a:t>
            </a:r>
            <a:r>
              <a:rPr lang="en-US" altLang="zh-CN" sz="2400" dirty="0" err="1"/>
              <a:t>BinSearch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RcdType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rcd</a:t>
            </a:r>
            <a:r>
              <a:rPr lang="en-US" altLang="zh-CN" sz="2400" dirty="0"/>
              <a:t>[], </a:t>
            </a:r>
            <a:r>
              <a:rPr lang="en-US" altLang="zh-CN" sz="2400" dirty="0" err="1"/>
              <a:t>KeyType</a:t>
            </a:r>
            <a:r>
              <a:rPr lang="en-US" altLang="zh-CN" sz="2400" b="1" dirty="0"/>
              <a:t> </a:t>
            </a:r>
            <a:r>
              <a:rPr lang="en-US" altLang="zh-CN" sz="2400" dirty="0"/>
              <a:t>key, </a:t>
            </a:r>
            <a:r>
              <a:rPr lang="en-US" altLang="zh-CN" sz="2400" b="1" dirty="0">
                <a:solidFill>
                  <a:srgbClr val="3333FF"/>
                </a:solidFill>
              </a:rPr>
              <a:t>int </a:t>
            </a:r>
            <a:r>
              <a:rPr lang="en-US" altLang="zh-CN" sz="2400" dirty="0"/>
              <a:t>low, </a:t>
            </a:r>
            <a:r>
              <a:rPr lang="en-US" altLang="zh-CN" sz="2400" b="1" dirty="0"/>
              <a:t>int </a:t>
            </a:r>
            <a:r>
              <a:rPr lang="en-US" altLang="zh-CN" sz="2400" dirty="0"/>
              <a:t>high) </a:t>
            </a:r>
            <a:r>
              <a:rPr lang="en-US" altLang="zh-CN" sz="2400" b="1" dirty="0" smtClean="0"/>
              <a:t>{</a:t>
            </a:r>
            <a:r>
              <a:rPr lang="en-US" altLang="zh-CN" sz="2400" b="1" dirty="0" smtClean="0">
                <a:solidFill>
                  <a:srgbClr val="009900"/>
                </a:solidFill>
              </a:rPr>
              <a:t>      </a:t>
            </a:r>
            <a:r>
              <a:rPr lang="en-US" altLang="zh-CN" sz="2400" dirty="0" smtClean="0">
                <a:solidFill>
                  <a:srgbClr val="009900"/>
                </a:solidFill>
              </a:rPr>
              <a:t>// </a:t>
            </a:r>
            <a:r>
              <a:rPr lang="zh-CN" altLang="zh-CN" sz="2400" dirty="0">
                <a:solidFill>
                  <a:srgbClr val="009900"/>
                </a:solidFill>
              </a:rPr>
              <a:t>在有序序列</a:t>
            </a:r>
            <a:r>
              <a:rPr lang="en-US" altLang="zh-CN" sz="2400" dirty="0" err="1">
                <a:solidFill>
                  <a:srgbClr val="009900"/>
                </a:solidFill>
              </a:rPr>
              <a:t>rcd</a:t>
            </a:r>
            <a:r>
              <a:rPr lang="en-US" altLang="zh-CN" sz="2400" dirty="0">
                <a:solidFill>
                  <a:srgbClr val="009900"/>
                </a:solidFill>
              </a:rPr>
              <a:t>[</a:t>
            </a:r>
            <a:r>
              <a:rPr lang="en-US" altLang="zh-CN" sz="2400" dirty="0" err="1">
                <a:solidFill>
                  <a:srgbClr val="009900"/>
                </a:solidFill>
              </a:rPr>
              <a:t>low..high</a:t>
            </a:r>
            <a:r>
              <a:rPr lang="en-US" altLang="zh-CN" sz="2400" dirty="0">
                <a:solidFill>
                  <a:srgbClr val="009900"/>
                </a:solidFill>
              </a:rPr>
              <a:t>]</a:t>
            </a:r>
            <a:r>
              <a:rPr lang="zh-CN" altLang="zh-CN" sz="2400" dirty="0">
                <a:solidFill>
                  <a:srgbClr val="009900"/>
                </a:solidFill>
              </a:rPr>
              <a:t>中折半查找目标关键字</a:t>
            </a:r>
            <a:r>
              <a:rPr lang="en-US" altLang="zh-CN" sz="2400" dirty="0">
                <a:solidFill>
                  <a:srgbClr val="009900"/>
                </a:solidFill>
              </a:rPr>
              <a:t>key</a:t>
            </a:r>
            <a:endParaRPr lang="zh-CN" altLang="zh-CN" sz="2400" dirty="0">
              <a:solidFill>
                <a:srgbClr val="0099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int </a:t>
            </a:r>
            <a:r>
              <a:rPr lang="en-US" altLang="zh-CN" sz="2400" dirty="0" smtClean="0">
                <a:solidFill>
                  <a:srgbClr val="C00000"/>
                </a:solidFill>
              </a:rPr>
              <a:t>mid</a:t>
            </a:r>
            <a:r>
              <a:rPr lang="en-US" altLang="zh-CN" sz="2400" dirty="0" smtClean="0"/>
              <a:t> = (low + high) / 2;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……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>
                <a:solidFill>
                  <a:srgbClr val="3333FF"/>
                </a:solidFill>
              </a:rPr>
              <a:t>if</a:t>
            </a:r>
            <a:r>
              <a:rPr lang="en-US" altLang="zh-CN" sz="2400" dirty="0"/>
              <a:t>(rcd[</a:t>
            </a:r>
            <a:r>
              <a:rPr lang="en-US" altLang="zh-CN" sz="2400" dirty="0">
                <a:solidFill>
                  <a:srgbClr val="C00000"/>
                </a:solidFill>
              </a:rPr>
              <a:t>mid</a:t>
            </a:r>
            <a:r>
              <a:rPr lang="en-US" altLang="zh-CN" sz="2400" dirty="0"/>
              <a:t>].</a:t>
            </a:r>
            <a:r>
              <a:rPr lang="en-US" altLang="zh-CN" sz="2400" dirty="0" smtClean="0"/>
              <a:t>key == key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   </a:t>
            </a:r>
            <a:r>
              <a:rPr lang="en-US" altLang="zh-CN" sz="2400" b="1" dirty="0">
                <a:solidFill>
                  <a:srgbClr val="3333FF"/>
                </a:solidFill>
              </a:rPr>
              <a:t>return</a:t>
            </a: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mid</a:t>
            </a:r>
            <a:r>
              <a:rPr lang="en-US" altLang="zh-CN" sz="2400" dirty="0"/>
              <a:t>; 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rgbClr val="009900"/>
                </a:solidFill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</a:rPr>
              <a:t>查找成功</a:t>
            </a:r>
            <a:r>
              <a:rPr lang="zh-CN" altLang="zh-CN" sz="2400" dirty="0" smtClean="0">
                <a:solidFill>
                  <a:srgbClr val="009900"/>
                </a:solidFill>
              </a:rPr>
              <a:t>，</a:t>
            </a:r>
            <a:r>
              <a:rPr lang="zh-CN" altLang="zh-CN" sz="2400" dirty="0">
                <a:solidFill>
                  <a:srgbClr val="009900"/>
                </a:solidFill>
              </a:rPr>
              <a:t>返回中间关键字的下标</a:t>
            </a:r>
            <a:endParaRPr lang="zh-CN" altLang="zh-CN" sz="2400" dirty="0">
              <a:solidFill>
                <a:srgbClr val="0099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>
                <a:solidFill>
                  <a:srgbClr val="3333FF"/>
                </a:solidFill>
              </a:rPr>
              <a:t>else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3333FF"/>
                </a:solidFill>
              </a:rPr>
              <a:t>if</a:t>
            </a:r>
            <a:r>
              <a:rPr lang="en-US" altLang="zh-CN" sz="2400" dirty="0"/>
              <a:t>(rcd[</a:t>
            </a:r>
            <a:r>
              <a:rPr lang="en-US" altLang="zh-CN" sz="2400" dirty="0">
                <a:solidFill>
                  <a:srgbClr val="C00000"/>
                </a:solidFill>
              </a:rPr>
              <a:t>mid</a:t>
            </a:r>
            <a:r>
              <a:rPr lang="en-US" altLang="zh-CN" sz="2400" dirty="0"/>
              <a:t>].</a:t>
            </a:r>
            <a:r>
              <a:rPr lang="en-US" altLang="zh-CN" sz="2400" dirty="0" smtClean="0"/>
              <a:t>key &gt; key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009900"/>
                </a:solidFill>
              </a:rPr>
              <a:t>// </a:t>
            </a:r>
            <a:r>
              <a:rPr lang="zh-CN" altLang="zh-CN" sz="2400" dirty="0" smtClean="0">
                <a:solidFill>
                  <a:srgbClr val="009900"/>
                </a:solidFill>
              </a:rPr>
              <a:t>在</a:t>
            </a:r>
            <a:r>
              <a:rPr lang="zh-CN" altLang="en-US" sz="2400" dirty="0" smtClean="0">
                <a:solidFill>
                  <a:srgbClr val="009900"/>
                </a:solidFill>
              </a:rPr>
              <a:t>前</a:t>
            </a:r>
            <a:r>
              <a:rPr lang="zh-CN" altLang="zh-CN" sz="2400" dirty="0" smtClean="0">
                <a:solidFill>
                  <a:srgbClr val="009900"/>
                </a:solidFill>
              </a:rPr>
              <a:t>半</a:t>
            </a:r>
            <a:r>
              <a:rPr lang="zh-CN" altLang="zh-CN" sz="2400" dirty="0">
                <a:solidFill>
                  <a:srgbClr val="009900"/>
                </a:solidFill>
              </a:rPr>
              <a:t>区折半查找</a:t>
            </a:r>
            <a:endParaRPr lang="zh-CN" altLang="zh-CN" sz="2400" dirty="0">
              <a:solidFill>
                <a:srgbClr val="0099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   </a:t>
            </a:r>
            <a:r>
              <a:rPr lang="en-US" altLang="zh-CN" sz="2400" b="1" dirty="0">
                <a:solidFill>
                  <a:srgbClr val="3333FF"/>
                </a:solidFill>
              </a:rPr>
              <a:t>return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 err="1" smtClean="0"/>
              <a:t>BinarySearch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rcd</a:t>
            </a:r>
            <a:r>
              <a:rPr lang="en-US" altLang="zh-CN" sz="2400" dirty="0"/>
              <a:t>, key, low, </a:t>
            </a:r>
            <a:r>
              <a:rPr lang="en-US" altLang="zh-CN" sz="2400" dirty="0">
                <a:solidFill>
                  <a:srgbClr val="C00000"/>
                </a:solidFill>
              </a:rPr>
              <a:t>mid</a:t>
            </a:r>
            <a:r>
              <a:rPr lang="en-US" altLang="zh-CN" sz="2400" dirty="0"/>
              <a:t>–1);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>
                <a:solidFill>
                  <a:srgbClr val="3333FF"/>
                </a:solidFill>
              </a:rPr>
              <a:t>else</a:t>
            </a:r>
            <a:r>
              <a:rPr lang="en-US" altLang="zh-CN" sz="2400" b="1" dirty="0"/>
              <a:t>                        </a:t>
            </a:r>
            <a:r>
              <a:rPr lang="en-US" altLang="zh-CN" sz="2400" dirty="0">
                <a:solidFill>
                  <a:srgbClr val="009900"/>
                </a:solidFill>
              </a:rPr>
              <a:t>// </a:t>
            </a:r>
            <a:r>
              <a:rPr lang="zh-CN" altLang="zh-CN" sz="2400" dirty="0" smtClean="0">
                <a:solidFill>
                  <a:srgbClr val="009900"/>
                </a:solidFill>
              </a:rPr>
              <a:t>在</a:t>
            </a:r>
            <a:r>
              <a:rPr lang="zh-CN" altLang="en-US" sz="2400" dirty="0" smtClean="0">
                <a:solidFill>
                  <a:srgbClr val="009900"/>
                </a:solidFill>
              </a:rPr>
              <a:t>后</a:t>
            </a:r>
            <a:r>
              <a:rPr lang="zh-CN" altLang="zh-CN" sz="2400" dirty="0" smtClean="0">
                <a:solidFill>
                  <a:srgbClr val="009900"/>
                </a:solidFill>
              </a:rPr>
              <a:t>半</a:t>
            </a:r>
            <a:r>
              <a:rPr lang="zh-CN" altLang="zh-CN" sz="2400" dirty="0">
                <a:solidFill>
                  <a:srgbClr val="009900"/>
                </a:solidFill>
              </a:rPr>
              <a:t>区折半查找</a:t>
            </a:r>
            <a:endParaRPr lang="zh-CN" altLang="zh-CN" sz="2400" dirty="0">
              <a:solidFill>
                <a:srgbClr val="0099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   </a:t>
            </a:r>
            <a:r>
              <a:rPr lang="en-US" altLang="zh-CN" sz="2400" b="1" dirty="0">
                <a:solidFill>
                  <a:srgbClr val="3333FF"/>
                </a:solidFill>
              </a:rPr>
              <a:t>return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 err="1"/>
              <a:t>BinarySearch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rcd</a:t>
            </a:r>
            <a:r>
              <a:rPr lang="en-US" altLang="zh-CN" sz="2400" dirty="0"/>
              <a:t>, key, </a:t>
            </a:r>
            <a:r>
              <a:rPr lang="en-US" altLang="zh-CN" sz="2400" dirty="0">
                <a:solidFill>
                  <a:srgbClr val="C00000"/>
                </a:solidFill>
              </a:rPr>
              <a:t>mid</a:t>
            </a:r>
            <a:r>
              <a:rPr lang="en-US" altLang="zh-CN" sz="2400" dirty="0"/>
              <a:t>+1, high);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/>
              <a:t>}</a:t>
            </a:r>
            <a:endParaRPr lang="zh-CN" altLang="zh-CN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814270" y="2196674"/>
            <a:ext cx="3545595" cy="973952"/>
            <a:chOff x="4814270" y="2196674"/>
            <a:chExt cx="3545595" cy="973952"/>
          </a:xfrm>
        </p:grpSpPr>
        <p:sp>
          <p:nvSpPr>
            <p:cNvPr id="4" name="矩形 3"/>
            <p:cNvSpPr/>
            <p:nvPr/>
          </p:nvSpPr>
          <p:spPr bwMode="auto">
            <a:xfrm>
              <a:off x="4814270" y="2196969"/>
              <a:ext cx="1498294" cy="407624"/>
            </a:xfrm>
            <a:prstGeom prst="rect">
              <a:avLst/>
            </a:prstGeom>
            <a:solidFill>
              <a:srgbClr val="3333FF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6861571" y="2196674"/>
              <a:ext cx="1498294" cy="407624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312564" y="2196969"/>
              <a:ext cx="549007" cy="40762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84822" y="2763002"/>
              <a:ext cx="549007" cy="4076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200" b="0" i="0" u="none" strike="noStrike" cap="none" normalizeH="0" baseline="0" dirty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前</a:t>
              </a:r>
              <a:endPara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336214" y="2763002"/>
              <a:ext cx="549007" cy="4076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2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后</a:t>
              </a:r>
              <a:endPara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13444" y="2611290"/>
            <a:ext cx="530915" cy="765738"/>
            <a:chOff x="633562" y="1797742"/>
            <a:chExt cx="530915" cy="765738"/>
          </a:xfrm>
        </p:grpSpPr>
        <p:cxnSp>
          <p:nvCxnSpPr>
            <p:cNvPr id="10" name="直接箭头连接符 9"/>
            <p:cNvCxnSpPr/>
            <p:nvPr/>
          </p:nvCxnSpPr>
          <p:spPr bwMode="auto">
            <a:xfrm flipV="1">
              <a:off x="863964" y="1797742"/>
              <a:ext cx="0" cy="4616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文本框 10"/>
            <p:cNvSpPr txBox="1"/>
            <p:nvPr/>
          </p:nvSpPr>
          <p:spPr>
            <a:xfrm>
              <a:off x="633562" y="21941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</a:t>
              </a:r>
              <a:endParaRPr lang="zh-CN" altLang="en-US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72125" y="2605180"/>
            <a:ext cx="595035" cy="615328"/>
            <a:chOff x="8072125" y="2750143"/>
            <a:chExt cx="595035" cy="615328"/>
          </a:xfrm>
        </p:grpSpPr>
        <p:cxnSp>
          <p:nvCxnSpPr>
            <p:cNvPr id="13" name="直接箭头连接符 12"/>
            <p:cNvCxnSpPr/>
            <p:nvPr/>
          </p:nvCxnSpPr>
          <p:spPr bwMode="auto">
            <a:xfrm flipV="1">
              <a:off x="8353051" y="2750143"/>
              <a:ext cx="0" cy="4608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文本框 13"/>
            <p:cNvSpPr txBox="1"/>
            <p:nvPr/>
          </p:nvSpPr>
          <p:spPr>
            <a:xfrm>
              <a:off x="8072125" y="3137726"/>
              <a:ext cx="595035" cy="227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</a:t>
              </a:r>
              <a:endParaRPr lang="zh-CN" alt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564" y="2601349"/>
            <a:ext cx="549008" cy="1062631"/>
            <a:chOff x="6312564" y="2601349"/>
            <a:chExt cx="549008" cy="1062631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V="1">
              <a:off x="6598306" y="2601349"/>
              <a:ext cx="0" cy="78683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文本框 16"/>
            <p:cNvSpPr txBox="1"/>
            <p:nvPr/>
          </p:nvSpPr>
          <p:spPr>
            <a:xfrm>
              <a:off x="6312564" y="3294648"/>
              <a:ext cx="549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mid</a:t>
              </a:r>
              <a:endParaRPr lang="zh-CN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flipH="1" flipV="1">
            <a:off x="6312564" y="3287414"/>
            <a:ext cx="285742" cy="143827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66006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5845067" y="3294648"/>
            <a:ext cx="1102143" cy="247554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3333FF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椭圆 23"/>
          <p:cNvSpPr/>
          <p:nvPr/>
        </p:nvSpPr>
        <p:spPr bwMode="auto">
          <a:xfrm>
            <a:off x="4691449" y="1963196"/>
            <a:ext cx="1758318" cy="79980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6763402" y="1965209"/>
            <a:ext cx="1758318" cy="79980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683170" y="983712"/>
            <a:ext cx="629394" cy="650578"/>
          </a:xfrm>
          <a:prstGeom prst="ellipse">
            <a:avLst/>
          </a:prstGeom>
          <a:noFill/>
          <a:ln w="635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-0.225 -0.0004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22378 -0.0002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-23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459" y="1298066"/>
            <a:ext cx="3447916" cy="568314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the key word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00109" y="29686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06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31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63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79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75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21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47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49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51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91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69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03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20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35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82</a:t>
            </a:r>
            <a:endParaRPr lang="zh-CN" altLang="en-US" sz="2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07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88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79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94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11619" y="26271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0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0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1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39063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7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4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3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6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4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7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5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9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6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39063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2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3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8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9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809855" y="262744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10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>
            <a:off x="600109" y="2968617"/>
            <a:ext cx="77685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" name="组合 83"/>
          <p:cNvGrpSpPr/>
          <p:nvPr/>
        </p:nvGrpSpPr>
        <p:grpSpPr>
          <a:xfrm>
            <a:off x="633562" y="3336609"/>
            <a:ext cx="530915" cy="765738"/>
            <a:chOff x="633562" y="1797742"/>
            <a:chExt cx="530915" cy="765738"/>
          </a:xfrm>
        </p:grpSpPr>
        <p:cxnSp>
          <p:nvCxnSpPr>
            <p:cNvPr id="54" name="直接箭头连接符 53"/>
            <p:cNvCxnSpPr/>
            <p:nvPr/>
          </p:nvCxnSpPr>
          <p:spPr bwMode="auto">
            <a:xfrm flipV="1">
              <a:off x="863964" y="1797742"/>
              <a:ext cx="0" cy="4616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本框 55"/>
            <p:cNvSpPr txBox="1"/>
            <p:nvPr/>
          </p:nvSpPr>
          <p:spPr>
            <a:xfrm>
              <a:off x="633562" y="21941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</a:t>
              </a:r>
              <a:endParaRPr lang="zh-CN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781633" y="3304345"/>
            <a:ext cx="620683" cy="1034036"/>
            <a:chOff x="7781633" y="1765478"/>
            <a:chExt cx="620683" cy="1034036"/>
          </a:xfrm>
        </p:grpSpPr>
        <p:cxnSp>
          <p:nvCxnSpPr>
            <p:cNvPr id="57" name="直接箭头连接符 56"/>
            <p:cNvCxnSpPr/>
            <p:nvPr/>
          </p:nvCxnSpPr>
          <p:spPr bwMode="auto">
            <a:xfrm flipV="1">
              <a:off x="8062559" y="1765478"/>
              <a:ext cx="0" cy="73507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文本框 57"/>
            <p:cNvSpPr txBox="1"/>
            <p:nvPr/>
          </p:nvSpPr>
          <p:spPr>
            <a:xfrm>
              <a:off x="7781633" y="243018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</a:t>
              </a:r>
              <a:endPara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892588" y="3321165"/>
            <a:ext cx="1532792" cy="1510608"/>
            <a:chOff x="3892588" y="1782298"/>
            <a:chExt cx="1532792" cy="1510608"/>
          </a:xfrm>
        </p:grpSpPr>
        <p:cxnSp>
          <p:nvCxnSpPr>
            <p:cNvPr id="59" name="直接箭头连接符 58"/>
            <p:cNvCxnSpPr/>
            <p:nvPr/>
          </p:nvCxnSpPr>
          <p:spPr bwMode="auto">
            <a:xfrm flipV="1">
              <a:off x="4470161" y="1782298"/>
              <a:ext cx="0" cy="12317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文本框 59"/>
            <p:cNvSpPr txBox="1"/>
            <p:nvPr/>
          </p:nvSpPr>
          <p:spPr>
            <a:xfrm>
              <a:off x="3892588" y="292357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b="1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low+high</a:t>
              </a:r>
              <a:r>
                <a:rPr lang="en-US" altLang="zh-CN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 </a:t>
              </a:r>
              <a:r>
                <a:rPr lang="en-US" altLang="zh-CN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3281893" y="447885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= 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76705" y="2976897"/>
            <a:ext cx="3494187" cy="447479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874443" y="2977200"/>
            <a:ext cx="3494187" cy="44747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063425" y="2977200"/>
            <a:ext cx="808721" cy="447479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 flipH="1" flipV="1">
            <a:off x="3478291" y="1866266"/>
            <a:ext cx="991870" cy="122936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1804746" y="4958546"/>
            <a:ext cx="1043062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Front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3333FF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66289" y="4958723"/>
            <a:ext cx="1043062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Back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75075" y="5015865"/>
            <a:ext cx="1330325" cy="4076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Middle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0.46997 0.0020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9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  <p:bldP spid="30" grpId="0"/>
      <p:bldP spid="32" grpId="0"/>
      <p:bldP spid="33" grpId="0"/>
      <p:bldP spid="34" grpId="0"/>
      <p:bldP spid="36" grpId="0"/>
      <p:bldP spid="40" grpId="0"/>
      <p:bldP spid="41" grpId="0"/>
      <p:bldP spid="43" grpId="0"/>
      <p:bldP spid="44" grpId="0"/>
      <p:bldP spid="45" grpId="0"/>
      <p:bldP spid="47" grpId="0"/>
      <p:bldP spid="61" grpId="0"/>
      <p:bldP spid="81" grpId="0" animBg="1"/>
      <p:bldP spid="81" grpId="1" animBg="1"/>
      <p:bldP spid="81" grpId="2" animBg="1"/>
      <p:bldP spid="82" grpId="0" animBg="1"/>
      <p:bldP spid="83" grpId="0" animBg="1"/>
      <p:bldP spid="83" grpId="1" animBg="1"/>
      <p:bldP spid="83" grpId="2" animBg="1"/>
      <p:bldP spid="5" grpId="0" bldLvl="0" animBg="1"/>
      <p:bldP spid="6" grpId="0" bldLvl="0" animBg="1"/>
      <p:bldP spid="6" grpId="1" bldLvl="0" animBg="1"/>
      <p:bldP spid="7" grpId="0" bldLvl="0" animBg="1"/>
      <p:bldP spid="7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 bwMode="auto">
          <a:xfrm>
            <a:off x="6956387" y="2978142"/>
            <a:ext cx="1412243" cy="44747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Example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00109" y="29686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06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31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63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79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75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21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47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49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51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91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69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03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20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35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82</a:t>
            </a:r>
            <a:endParaRPr lang="zh-CN" altLang="en-US" sz="2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07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88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79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94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11619" y="26271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0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0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1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39063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7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4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3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6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4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7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5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9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6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39063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2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3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8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9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809855" y="262744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10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>
            <a:off x="600109" y="2968617"/>
            <a:ext cx="77685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" name="组合 83"/>
          <p:cNvGrpSpPr/>
          <p:nvPr/>
        </p:nvGrpSpPr>
        <p:grpSpPr>
          <a:xfrm>
            <a:off x="633562" y="3325458"/>
            <a:ext cx="530915" cy="765738"/>
            <a:chOff x="633562" y="1797742"/>
            <a:chExt cx="530915" cy="765738"/>
          </a:xfrm>
        </p:grpSpPr>
        <p:cxnSp>
          <p:nvCxnSpPr>
            <p:cNvPr id="54" name="直接箭头连接符 53"/>
            <p:cNvCxnSpPr/>
            <p:nvPr/>
          </p:nvCxnSpPr>
          <p:spPr bwMode="auto">
            <a:xfrm flipV="1">
              <a:off x="863964" y="1797742"/>
              <a:ext cx="0" cy="4616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本框 55"/>
            <p:cNvSpPr txBox="1"/>
            <p:nvPr/>
          </p:nvSpPr>
          <p:spPr>
            <a:xfrm>
              <a:off x="633562" y="21941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</a:t>
              </a:r>
              <a:endParaRPr lang="zh-CN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781633" y="3304345"/>
            <a:ext cx="620683" cy="1034036"/>
            <a:chOff x="7781633" y="1765478"/>
            <a:chExt cx="620683" cy="1034036"/>
          </a:xfrm>
        </p:grpSpPr>
        <p:cxnSp>
          <p:nvCxnSpPr>
            <p:cNvPr id="57" name="直接箭头连接符 56"/>
            <p:cNvCxnSpPr/>
            <p:nvPr/>
          </p:nvCxnSpPr>
          <p:spPr bwMode="auto">
            <a:xfrm flipV="1">
              <a:off x="8062559" y="1765478"/>
              <a:ext cx="0" cy="73507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文本框 57"/>
            <p:cNvSpPr txBox="1"/>
            <p:nvPr/>
          </p:nvSpPr>
          <p:spPr>
            <a:xfrm>
              <a:off x="7781633" y="243018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</a:t>
              </a:r>
              <a:endPara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81893" y="3321165"/>
            <a:ext cx="2143487" cy="1527017"/>
            <a:chOff x="3281893" y="3321165"/>
            <a:chExt cx="2143487" cy="1527017"/>
          </a:xfrm>
        </p:grpSpPr>
        <p:grpSp>
          <p:nvGrpSpPr>
            <p:cNvPr id="86" name="组合 85"/>
            <p:cNvGrpSpPr/>
            <p:nvPr/>
          </p:nvGrpSpPr>
          <p:grpSpPr>
            <a:xfrm>
              <a:off x="3892588" y="3321165"/>
              <a:ext cx="1532792" cy="1510608"/>
              <a:chOff x="3892588" y="1782298"/>
              <a:chExt cx="1532792" cy="1510608"/>
            </a:xfrm>
          </p:grpSpPr>
          <p:cxnSp>
            <p:nvCxnSpPr>
              <p:cNvPr id="59" name="直接箭头连接符 58"/>
              <p:cNvCxnSpPr/>
              <p:nvPr/>
            </p:nvCxnSpPr>
            <p:spPr bwMode="auto">
              <a:xfrm flipV="1">
                <a:off x="4470161" y="1782298"/>
                <a:ext cx="0" cy="1231785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文本框 59"/>
              <p:cNvSpPr txBox="1"/>
              <p:nvPr/>
            </p:nvSpPr>
            <p:spPr>
              <a:xfrm>
                <a:off x="3892588" y="2923574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low+high</a:t>
                </a:r>
                <a:r>
                  <a:rPr lang="en-US" altLang="zh-CN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n-US" altLang="zh-CN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3281893" y="4478850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mid = </a:t>
              </a:r>
              <a:endPara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矩形 81"/>
          <p:cNvSpPr/>
          <p:nvPr/>
        </p:nvSpPr>
        <p:spPr bwMode="auto">
          <a:xfrm>
            <a:off x="4874443" y="2977200"/>
            <a:ext cx="3494187" cy="44747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244471" y="2976493"/>
            <a:ext cx="711916" cy="447479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023335" y="4878000"/>
            <a:ext cx="1043062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Front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3333FF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178948" y="4878000"/>
            <a:ext cx="1043062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Back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 flipH="1" flipV="1">
            <a:off x="3568303" y="1866137"/>
            <a:ext cx="2676525" cy="93408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矩形 88"/>
          <p:cNvSpPr/>
          <p:nvPr/>
        </p:nvSpPr>
        <p:spPr bwMode="auto">
          <a:xfrm>
            <a:off x="6094649" y="4878000"/>
            <a:ext cx="1043062" cy="40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Mid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868615" y="2977200"/>
            <a:ext cx="1367771" cy="447479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08459" y="1298066"/>
            <a:ext cx="3447916" cy="568314"/>
          </a:xfrm>
        </p:spPr>
        <p:txBody>
          <a:bodyPr/>
          <a:p>
            <a:r>
              <a:rPr lang="en-US" altLang="zh-CN" dirty="0" smtClean="0">
                <a:sym typeface="+mn-ea"/>
              </a:rPr>
              <a:t>the key word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/>
              <a:t>85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46997 0.0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90" y="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23334 -0.0020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997 0.00208 L 0.71007 0.00208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82" grpId="0" animBg="1"/>
      <p:bldP spid="82" grpId="1" animBg="1"/>
      <p:bldP spid="83" grpId="0" animBg="1"/>
      <p:bldP spid="83" grpId="1" animBg="1"/>
      <p:bldP spid="87" grpId="0"/>
      <p:bldP spid="88" grpId="0"/>
      <p:bldP spid="89" grpId="0"/>
      <p:bldP spid="81" grpId="0" animBg="1"/>
      <p:bldP spid="81" grpId="1" animBg="1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459" y="1298066"/>
            <a:ext cx="3447916" cy="568314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the key word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00109" y="29686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06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31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63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79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75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21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47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49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51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91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69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03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20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35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82</a:t>
            </a:r>
            <a:endParaRPr lang="zh-CN" altLang="en-US" sz="2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07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88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798704" y="29688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94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11619" y="26271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0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0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1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39063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7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4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3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67912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4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7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5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9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6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39063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2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3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8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761" y="2627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9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809855" y="262744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</a:rPr>
              <a:t>10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>
            <a:off x="600109" y="2968617"/>
            <a:ext cx="77685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5" name="组合 84"/>
          <p:cNvGrpSpPr/>
          <p:nvPr/>
        </p:nvGrpSpPr>
        <p:grpSpPr>
          <a:xfrm>
            <a:off x="7781633" y="3304345"/>
            <a:ext cx="620683" cy="1034036"/>
            <a:chOff x="7781633" y="1765478"/>
            <a:chExt cx="620683" cy="1034036"/>
          </a:xfrm>
        </p:grpSpPr>
        <p:cxnSp>
          <p:nvCxnSpPr>
            <p:cNvPr id="57" name="直接箭头连接符 56"/>
            <p:cNvCxnSpPr/>
            <p:nvPr/>
          </p:nvCxnSpPr>
          <p:spPr bwMode="auto">
            <a:xfrm flipV="1">
              <a:off x="8062559" y="1765478"/>
              <a:ext cx="0" cy="73507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文本框 57"/>
            <p:cNvSpPr txBox="1"/>
            <p:nvPr/>
          </p:nvSpPr>
          <p:spPr>
            <a:xfrm>
              <a:off x="7781633" y="243018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</a:t>
              </a:r>
              <a:endPara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9" name="直接箭头连接符 78"/>
          <p:cNvCxnSpPr/>
          <p:nvPr/>
        </p:nvCxnSpPr>
        <p:spPr bwMode="auto">
          <a:xfrm flipH="1" flipV="1">
            <a:off x="3175248" y="1657350"/>
            <a:ext cx="4036925" cy="136994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矩形 51"/>
          <p:cNvSpPr/>
          <p:nvPr/>
        </p:nvSpPr>
        <p:spPr bwMode="auto">
          <a:xfrm>
            <a:off x="6956387" y="2978142"/>
            <a:ext cx="1412243" cy="44747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341148" y="3306300"/>
            <a:ext cx="2143487" cy="1527017"/>
            <a:chOff x="3281893" y="3321165"/>
            <a:chExt cx="2143487" cy="1527017"/>
          </a:xfrm>
        </p:grpSpPr>
        <p:grpSp>
          <p:nvGrpSpPr>
            <p:cNvPr id="66" name="组合 65"/>
            <p:cNvGrpSpPr/>
            <p:nvPr/>
          </p:nvGrpSpPr>
          <p:grpSpPr>
            <a:xfrm>
              <a:off x="3892588" y="3321165"/>
              <a:ext cx="1532792" cy="1510608"/>
              <a:chOff x="3892588" y="1782298"/>
              <a:chExt cx="1532792" cy="1510608"/>
            </a:xfrm>
          </p:grpSpPr>
          <p:cxnSp>
            <p:nvCxnSpPr>
              <p:cNvPr id="68" name="直接箭头连接符 67"/>
              <p:cNvCxnSpPr/>
              <p:nvPr/>
            </p:nvCxnSpPr>
            <p:spPr bwMode="auto">
              <a:xfrm flipV="1">
                <a:off x="4470161" y="1782298"/>
                <a:ext cx="0" cy="1231785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文本框 68"/>
              <p:cNvSpPr txBox="1"/>
              <p:nvPr/>
            </p:nvSpPr>
            <p:spPr>
              <a:xfrm>
                <a:off x="3892588" y="2923574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low+high</a:t>
                </a:r>
                <a:r>
                  <a:rPr lang="en-US" altLang="zh-CN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n-US" altLang="zh-CN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文本框 66"/>
            <p:cNvSpPr txBox="1"/>
            <p:nvPr/>
          </p:nvSpPr>
          <p:spPr>
            <a:xfrm>
              <a:off x="3281893" y="4478850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mid = </a:t>
              </a:r>
              <a:endPara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122981" y="3338995"/>
            <a:ext cx="530915" cy="765738"/>
            <a:chOff x="633562" y="1797742"/>
            <a:chExt cx="530915" cy="765738"/>
          </a:xfrm>
        </p:grpSpPr>
        <p:cxnSp>
          <p:nvCxnSpPr>
            <p:cNvPr id="76" name="直接箭头连接符 75"/>
            <p:cNvCxnSpPr/>
            <p:nvPr/>
          </p:nvCxnSpPr>
          <p:spPr bwMode="auto">
            <a:xfrm flipV="1">
              <a:off x="863964" y="1797742"/>
              <a:ext cx="0" cy="4616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文本框 76"/>
            <p:cNvSpPr txBox="1"/>
            <p:nvPr/>
          </p:nvSpPr>
          <p:spPr>
            <a:xfrm>
              <a:off x="633562" y="21941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</a:t>
              </a:r>
              <a:endParaRPr lang="zh-CN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矩形 77"/>
          <p:cNvSpPr/>
          <p:nvPr/>
        </p:nvSpPr>
        <p:spPr bwMode="auto">
          <a:xfrm>
            <a:off x="7604031" y="2974527"/>
            <a:ext cx="770255" cy="44747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958800" y="2977200"/>
            <a:ext cx="647613" cy="447479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957977" y="2975506"/>
            <a:ext cx="648436" cy="447479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 rot="18455907">
            <a:off x="6928055" y="3997017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0.08125 1.48148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15973 4.07407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2" grpId="0" animBg="1"/>
      <p:bldP spid="52" grpId="1" animBg="1"/>
      <p:bldP spid="78" grpId="0" animBg="1"/>
      <p:bldP spid="81" grpId="0" animBg="1"/>
      <p:bldP spid="80" grpId="0"/>
      <p:bldP spid="8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9500"/>
            <a:ext cx="8229600" cy="517461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R</a:t>
            </a:r>
            <a:r>
              <a:rPr lang="zh-CN" altLang="zh-CN" smtClean="0"/>
              <a:t>ecursive </a:t>
            </a:r>
            <a:r>
              <a:rPr lang="en-US" altLang="zh-CN" smtClean="0"/>
              <a:t>D</a:t>
            </a:r>
            <a:r>
              <a:rPr lang="zh-CN" altLang="zh-CN" smtClean="0"/>
              <a:t>ata </a:t>
            </a:r>
            <a:r>
              <a:rPr lang="en-US" altLang="zh-CN" smtClean="0"/>
              <a:t>S</a:t>
            </a:r>
            <a:r>
              <a:rPr lang="zh-CN" altLang="zh-CN" smtClean="0"/>
              <a:t>tructure</a:t>
            </a:r>
            <a:r>
              <a:rPr lang="en-US" altLang="zh-CN" smtClean="0"/>
              <a:t> (</a:t>
            </a:r>
            <a:r>
              <a:rPr lang="zh-CN" altLang="zh-CN" smtClean="0">
                <a:solidFill>
                  <a:srgbClr val="3333FF"/>
                </a:solidFill>
                <a:ea typeface="楷体_GB2312" pitchFamily="49" charset="-122"/>
                <a:sym typeface="+mn-ea"/>
              </a:rPr>
              <a:t>递归数据结构</a:t>
            </a:r>
            <a:r>
              <a:rPr lang="en-US" altLang="zh-CN" smtClean="0">
                <a:solidFill>
                  <a:srgbClr val="3333FF"/>
                </a:solidFill>
                <a:ea typeface="楷体_GB2312" pitchFamily="49" charset="-122"/>
                <a:sym typeface="+mn-ea"/>
              </a:rPr>
              <a:t>)</a:t>
            </a:r>
            <a:endParaRPr lang="zh-CN" altLang="zh-CN" smtClean="0"/>
          </a:p>
          <a:p>
            <a:pPr lvl="1" eaLnBrk="1" hangingPunct="1">
              <a:lnSpc>
                <a:spcPct val="150000"/>
              </a:lnSpc>
            </a:pPr>
            <a:r>
              <a:rPr lang="zh-CN" altLang="zh-CN" smtClean="0"/>
              <a:t>Recursive structure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endParaRPr lang="zh-CN" altLang="en-US" smtClean="0"/>
          </a:p>
          <a:p>
            <a:pPr marL="1144270" lvl="1" indent="0" eaLnBrk="1" hangingPunct="1">
              <a:lnSpc>
                <a:spcPct val="150000"/>
              </a:lnSpc>
              <a:buNone/>
            </a:pPr>
            <a:r>
              <a:rPr lang="zh-CN" altLang="en-US" smtClean="0"/>
              <a:t>Use the structure itself as a data element</a:t>
            </a:r>
            <a:endParaRPr lang="zh-CN" altLang="en-US" smtClean="0"/>
          </a:p>
          <a:p>
            <a:pPr marL="457200" lvl="1" indent="0" algn="ctr" eaLnBrk="1" hangingPunct="1">
              <a:lnSpc>
                <a:spcPct val="150000"/>
              </a:lnSpc>
              <a:buNone/>
            </a:pPr>
            <a:r>
              <a:rPr lang="en-US" altLang="zh-CN" dirty="0" smtClean="0">
                <a:sym typeface="+mn-ea"/>
              </a:rPr>
              <a:t>E.G. .  general lists (</a:t>
            </a:r>
            <a:r>
              <a:rPr lang="zh-CN" altLang="zh-CN" dirty="0" smtClean="0">
                <a:sym typeface="+mn-ea"/>
              </a:rPr>
              <a:t>广义表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tree (</a:t>
            </a:r>
            <a:r>
              <a:rPr lang="zh-CN" altLang="en-US" dirty="0" smtClean="0">
                <a:sym typeface="+mn-ea"/>
              </a:rPr>
              <a:t>树</a:t>
            </a:r>
            <a:r>
              <a:rPr lang="en-US" altLang="zh-CN" dirty="0" smtClean="0">
                <a:sym typeface="+mn-ea"/>
              </a:rPr>
              <a:t>)</a:t>
            </a:r>
            <a:endParaRPr lang="zh-CN" altLang="zh-CN" smtClean="0"/>
          </a:p>
          <a:p>
            <a:pPr lvl="1" eaLnBrk="1" hangingPunct="1">
              <a:lnSpc>
                <a:spcPct val="150000"/>
              </a:lnSpc>
            </a:pPr>
            <a:r>
              <a:rPr lang="zh-CN" altLang="zh-CN" smtClean="0"/>
              <a:t>Recursive algorithm</a:t>
            </a:r>
            <a:r>
              <a:rPr lang="en-US" altLang="zh-CN" smtClean="0"/>
              <a:t> </a:t>
            </a:r>
            <a:r>
              <a:rPr lang="zh-CN" altLang="en-US" smtClean="0"/>
              <a:t>：recursive function</a:t>
            </a:r>
            <a:endParaRPr lang="zh-CN" altLang="en-US" smtClean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15" y="1086197"/>
            <a:ext cx="8378341" cy="555993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3333FF"/>
                </a:solidFill>
              </a:rPr>
              <a:t>int </a:t>
            </a:r>
            <a:r>
              <a:rPr lang="en-US" altLang="zh-CN" sz="2400" dirty="0" err="1"/>
              <a:t>BinSearch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RcdType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rcd</a:t>
            </a:r>
            <a:r>
              <a:rPr lang="en-US" altLang="zh-CN" sz="2400" dirty="0"/>
              <a:t>[], </a:t>
            </a:r>
            <a:r>
              <a:rPr lang="en-US" altLang="zh-CN" sz="2400" dirty="0" err="1"/>
              <a:t>KeyType</a:t>
            </a:r>
            <a:r>
              <a:rPr lang="en-US" altLang="zh-CN" sz="2400" b="1" dirty="0"/>
              <a:t> </a:t>
            </a:r>
            <a:r>
              <a:rPr lang="en-US" altLang="zh-CN" sz="2400" dirty="0"/>
              <a:t>key, </a:t>
            </a:r>
            <a:r>
              <a:rPr lang="en-US" altLang="zh-CN" sz="2400" b="1" dirty="0">
                <a:solidFill>
                  <a:srgbClr val="3333FF"/>
                </a:solidFill>
              </a:rPr>
              <a:t>int </a:t>
            </a:r>
            <a:r>
              <a:rPr lang="en-US" altLang="zh-CN" sz="2400" dirty="0"/>
              <a:t>low, </a:t>
            </a:r>
            <a:r>
              <a:rPr lang="en-US" altLang="zh-CN" sz="2400" b="1" dirty="0"/>
              <a:t>int </a:t>
            </a:r>
            <a:r>
              <a:rPr lang="en-US" altLang="zh-CN" sz="2400" dirty="0"/>
              <a:t>high) </a:t>
            </a:r>
            <a:r>
              <a:rPr lang="en-US" altLang="zh-CN" sz="2400" b="1" dirty="0" smtClean="0"/>
              <a:t>{</a:t>
            </a:r>
            <a:r>
              <a:rPr lang="en-US" altLang="zh-CN" sz="2400" b="1" dirty="0" smtClean="0">
                <a:solidFill>
                  <a:srgbClr val="009900"/>
                </a:solidFill>
              </a:rPr>
              <a:t>      </a:t>
            </a:r>
            <a:r>
              <a:rPr lang="en-US" altLang="zh-CN" sz="2400" dirty="0" smtClean="0">
                <a:solidFill>
                  <a:srgbClr val="009900"/>
                </a:solidFill>
              </a:rPr>
              <a:t>// </a:t>
            </a:r>
            <a:r>
              <a:rPr lang="en-US" altLang="zh-CN" sz="2400" dirty="0" smtClean="0">
                <a:solidFill>
                  <a:srgbClr val="009900"/>
                </a:solidFill>
                <a:sym typeface="+mn-ea"/>
              </a:rPr>
              <a:t>BinSearching the key in </a:t>
            </a:r>
            <a:r>
              <a:rPr lang="en-US" altLang="zh-CN" sz="2400" dirty="0" smtClean="0">
                <a:solidFill>
                  <a:srgbClr val="009900"/>
                </a:solidFill>
              </a:rPr>
              <a:t>r</a:t>
            </a:r>
            <a:r>
              <a:rPr lang="en-US" altLang="zh-CN" sz="2400" dirty="0" err="1">
                <a:solidFill>
                  <a:srgbClr val="009900"/>
                </a:solidFill>
              </a:rPr>
              <a:t>cd</a:t>
            </a:r>
            <a:r>
              <a:rPr lang="en-US" altLang="zh-CN" sz="2400" dirty="0">
                <a:solidFill>
                  <a:srgbClr val="009900"/>
                </a:solidFill>
              </a:rPr>
              <a:t>[</a:t>
            </a:r>
            <a:r>
              <a:rPr lang="en-US" altLang="zh-CN" sz="2400" dirty="0" err="1">
                <a:solidFill>
                  <a:srgbClr val="009900"/>
                </a:solidFill>
              </a:rPr>
              <a:t>low..high</a:t>
            </a:r>
            <a:r>
              <a:rPr lang="en-US" altLang="zh-CN" sz="2400" dirty="0">
                <a:solidFill>
                  <a:srgbClr val="009900"/>
                </a:solidFill>
              </a:rPr>
              <a:t>]</a:t>
            </a:r>
            <a:endParaRPr lang="en-US" altLang="zh-CN" sz="2400" dirty="0">
              <a:solidFill>
                <a:srgbClr val="0099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int </a:t>
            </a:r>
            <a:r>
              <a:rPr lang="en-US" altLang="zh-CN" sz="2400" dirty="0" smtClean="0">
                <a:solidFill>
                  <a:srgbClr val="C00000"/>
                </a:solidFill>
              </a:rPr>
              <a:t>mid</a:t>
            </a:r>
            <a:r>
              <a:rPr lang="en-US" altLang="zh-CN" sz="2400" dirty="0" smtClean="0"/>
              <a:t> = (low + high) / 2;</a:t>
            </a:r>
            <a:endParaRPr lang="zh-CN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if</a:t>
            </a:r>
            <a:r>
              <a:rPr lang="en-US" altLang="zh-CN" sz="2400" dirty="0" smtClean="0"/>
              <a:t>(high &lt; low)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return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-1;</a:t>
            </a:r>
            <a:endParaRPr lang="zh-CN" altLang="zh-CN" sz="2400" dirty="0" smtClean="0">
              <a:solidFill>
                <a:srgbClr val="0099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if</a:t>
            </a:r>
            <a:r>
              <a:rPr lang="en-US" altLang="zh-CN" sz="2400" dirty="0" smtClean="0"/>
              <a:t>(rcd[</a:t>
            </a:r>
            <a:r>
              <a:rPr lang="en-US" altLang="zh-CN" sz="2400" dirty="0" smtClean="0">
                <a:solidFill>
                  <a:srgbClr val="C00000"/>
                </a:solidFill>
              </a:rPr>
              <a:t>mid</a:t>
            </a:r>
            <a:r>
              <a:rPr lang="en-US" altLang="zh-CN" sz="2400" dirty="0" smtClean="0"/>
              <a:t>].key == key)</a:t>
            </a:r>
            <a:endParaRPr lang="zh-CN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           </a:t>
            </a:r>
            <a:r>
              <a:rPr lang="en-US" altLang="zh-CN" sz="2400" b="1" dirty="0">
                <a:solidFill>
                  <a:srgbClr val="3333FF"/>
                </a:solidFill>
              </a:rPr>
              <a:t>return</a:t>
            </a: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mid</a:t>
            </a:r>
            <a:r>
              <a:rPr lang="en-US" altLang="zh-CN" sz="2400" dirty="0"/>
              <a:t>; 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rgbClr val="009900"/>
                </a:solidFill>
              </a:rPr>
              <a:t>//Success</a:t>
            </a:r>
            <a:endParaRPr lang="zh-CN" altLang="zh-CN" sz="2400" dirty="0">
              <a:solidFill>
                <a:srgbClr val="0099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>
                <a:solidFill>
                  <a:srgbClr val="3333FF"/>
                </a:solidFill>
              </a:rPr>
              <a:t>else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3333FF"/>
                </a:solidFill>
              </a:rPr>
              <a:t>if</a:t>
            </a:r>
            <a:r>
              <a:rPr lang="en-US" altLang="zh-CN" sz="2400" dirty="0"/>
              <a:t>(rcd[</a:t>
            </a:r>
            <a:r>
              <a:rPr lang="en-US" altLang="zh-CN" sz="2400" dirty="0">
                <a:solidFill>
                  <a:srgbClr val="C00000"/>
                </a:solidFill>
              </a:rPr>
              <a:t>mid</a:t>
            </a:r>
            <a:r>
              <a:rPr lang="en-US" altLang="zh-CN" sz="2400" dirty="0"/>
              <a:t>].</a:t>
            </a:r>
            <a:r>
              <a:rPr lang="en-US" altLang="zh-CN" sz="2400" dirty="0" smtClean="0"/>
              <a:t>key &gt; key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009900"/>
                </a:solidFill>
              </a:rPr>
              <a:t>//  front</a:t>
            </a:r>
            <a:endParaRPr lang="zh-CN" altLang="zh-CN" sz="2400" dirty="0">
              <a:solidFill>
                <a:srgbClr val="0099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   </a:t>
            </a:r>
            <a:r>
              <a:rPr lang="en-US" altLang="zh-CN" sz="2400" b="1" dirty="0">
                <a:solidFill>
                  <a:srgbClr val="3333FF"/>
                </a:solidFill>
              </a:rPr>
              <a:t>return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 err="1" smtClean="0"/>
              <a:t>BinarySearch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rcd</a:t>
            </a:r>
            <a:r>
              <a:rPr lang="en-US" altLang="zh-CN" sz="2400" dirty="0"/>
              <a:t>, key, low, </a:t>
            </a:r>
            <a:r>
              <a:rPr lang="en-US" altLang="zh-CN" sz="2400" dirty="0">
                <a:solidFill>
                  <a:srgbClr val="C00000"/>
                </a:solidFill>
              </a:rPr>
              <a:t>mid</a:t>
            </a:r>
            <a:r>
              <a:rPr lang="en-US" altLang="zh-CN" sz="2400" dirty="0"/>
              <a:t>–1);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>
                <a:solidFill>
                  <a:srgbClr val="3333FF"/>
                </a:solidFill>
              </a:rPr>
              <a:t>else</a:t>
            </a:r>
            <a:r>
              <a:rPr lang="en-US" altLang="zh-CN" sz="2400" b="1" dirty="0"/>
              <a:t>                        </a:t>
            </a:r>
            <a:r>
              <a:rPr lang="en-US" altLang="zh-CN" sz="2400" dirty="0">
                <a:solidFill>
                  <a:srgbClr val="009900"/>
                </a:solidFill>
              </a:rPr>
              <a:t>// </a:t>
            </a:r>
            <a:r>
              <a:rPr lang="en-US" altLang="zh-CN" sz="2400" dirty="0" smtClean="0">
                <a:solidFill>
                  <a:srgbClr val="009900"/>
                </a:solidFill>
              </a:rPr>
              <a:t>Back</a:t>
            </a:r>
            <a:endParaRPr lang="en-US" altLang="zh-CN" sz="2400" dirty="0" smtClean="0">
              <a:solidFill>
                <a:srgbClr val="0099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     </a:t>
            </a:r>
            <a:r>
              <a:rPr lang="en-US" altLang="zh-CN" sz="2400" b="1" dirty="0">
                <a:solidFill>
                  <a:srgbClr val="3333FF"/>
                </a:solidFill>
              </a:rPr>
              <a:t>return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 err="1" smtClean="0"/>
              <a:t>BinarySearch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rcd</a:t>
            </a:r>
            <a:r>
              <a:rPr lang="en-US" altLang="zh-CN" sz="2400" dirty="0"/>
              <a:t>, key, </a:t>
            </a:r>
            <a:r>
              <a:rPr lang="en-US" altLang="zh-CN" sz="2400" dirty="0">
                <a:solidFill>
                  <a:srgbClr val="C00000"/>
                </a:solidFill>
              </a:rPr>
              <a:t>mid</a:t>
            </a:r>
            <a:r>
              <a:rPr lang="en-US" altLang="zh-CN" sz="2400" dirty="0"/>
              <a:t>+1, high);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/>
              <a:t>}</a:t>
            </a:r>
            <a:endParaRPr lang="zh-CN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Binary Search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843846" y="2097623"/>
            <a:ext cx="3545595" cy="973952"/>
            <a:chOff x="4814270" y="2196674"/>
            <a:chExt cx="3545595" cy="973952"/>
          </a:xfrm>
        </p:grpSpPr>
        <p:sp>
          <p:nvSpPr>
            <p:cNvPr id="4" name="矩形 3"/>
            <p:cNvSpPr/>
            <p:nvPr/>
          </p:nvSpPr>
          <p:spPr bwMode="auto">
            <a:xfrm>
              <a:off x="4814270" y="2196969"/>
              <a:ext cx="1498294" cy="407624"/>
            </a:xfrm>
            <a:prstGeom prst="rect">
              <a:avLst/>
            </a:prstGeom>
            <a:solidFill>
              <a:schemeClr val="bg1">
                <a:lumMod val="50000"/>
                <a:alpha val="2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6861571" y="2196674"/>
              <a:ext cx="1498294" cy="407624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312564" y="2196969"/>
              <a:ext cx="549007" cy="40762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336214" y="2763002"/>
              <a:ext cx="549007" cy="4076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2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后</a:t>
              </a:r>
              <a:endPara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49875" y="2512239"/>
            <a:ext cx="530915" cy="765738"/>
            <a:chOff x="633562" y="1797742"/>
            <a:chExt cx="530915" cy="765738"/>
          </a:xfrm>
        </p:grpSpPr>
        <p:cxnSp>
          <p:nvCxnSpPr>
            <p:cNvPr id="10" name="直接箭头连接符 9"/>
            <p:cNvCxnSpPr/>
            <p:nvPr/>
          </p:nvCxnSpPr>
          <p:spPr bwMode="auto">
            <a:xfrm flipV="1">
              <a:off x="863964" y="1797742"/>
              <a:ext cx="0" cy="4616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文本框 10"/>
            <p:cNvSpPr txBox="1"/>
            <p:nvPr/>
          </p:nvSpPr>
          <p:spPr>
            <a:xfrm>
              <a:off x="633562" y="21941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</a:t>
              </a:r>
              <a:endParaRPr lang="zh-CN" altLang="en-US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60667" y="2506129"/>
            <a:ext cx="595035" cy="615328"/>
            <a:chOff x="8072125" y="2750143"/>
            <a:chExt cx="595035" cy="615328"/>
          </a:xfrm>
        </p:grpSpPr>
        <p:cxnSp>
          <p:nvCxnSpPr>
            <p:cNvPr id="13" name="直接箭头连接符 12"/>
            <p:cNvCxnSpPr/>
            <p:nvPr/>
          </p:nvCxnSpPr>
          <p:spPr bwMode="auto">
            <a:xfrm flipV="1">
              <a:off x="8353051" y="2750143"/>
              <a:ext cx="0" cy="4608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文本框 13"/>
            <p:cNvSpPr txBox="1"/>
            <p:nvPr/>
          </p:nvSpPr>
          <p:spPr>
            <a:xfrm>
              <a:off x="8072125" y="3137726"/>
              <a:ext cx="595035" cy="227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</a:t>
              </a:r>
              <a:endParaRPr lang="zh-CN" alt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42140" y="2502298"/>
            <a:ext cx="549008" cy="1062631"/>
            <a:chOff x="6312564" y="2601349"/>
            <a:chExt cx="549008" cy="1062631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V="1">
              <a:off x="6598306" y="2601349"/>
              <a:ext cx="0" cy="78683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文本框 16"/>
            <p:cNvSpPr txBox="1"/>
            <p:nvPr/>
          </p:nvSpPr>
          <p:spPr>
            <a:xfrm>
              <a:off x="6312564" y="3294648"/>
              <a:ext cx="549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mid</a:t>
              </a:r>
              <a:endParaRPr lang="zh-CN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749300"/>
          </a:xfrm>
        </p:spPr>
        <p:txBody>
          <a:bodyPr/>
          <a:lstStyle/>
          <a:p>
            <a:pPr eaLnBrk="1" hangingPunct="1"/>
            <a:r>
              <a:rPr lang="en-US" dirty="0" smtClean="0"/>
              <a:t>Merge sort (</a:t>
            </a:r>
            <a:r>
              <a:rPr lang="zh-CN" altLang="zh-CN" dirty="0" smtClean="0">
                <a:sym typeface="+mn-ea"/>
              </a:rPr>
              <a:t>归并排序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180975" y="1114425"/>
            <a:ext cx="8658860" cy="5397500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/>
              <a:t>The unordered sequence to be sorted is decomposed into several ordered subsequences</a:t>
            </a:r>
            <a:r>
              <a:rPr lang="en-US" altLang="zh-CN" sz="2800" dirty="0"/>
              <a:t>. And Then, all of </a:t>
            </a:r>
            <a:r>
              <a:rPr lang="en-US" altLang="zh-CN" sz="2800" dirty="0">
                <a:sym typeface="+mn-ea"/>
              </a:rPr>
              <a:t>subsequences are m</a:t>
            </a:r>
            <a:r>
              <a:rPr lang="en-US" altLang="zh-CN" sz="2800" dirty="0"/>
              <a:t>erged into ordered sequences</a:t>
            </a:r>
            <a:endParaRPr lang="en-US" altLang="zh-CN" sz="2800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altLang="zh-CN" sz="2800" dirty="0"/>
              <a:t>Sequence </a:t>
            </a:r>
            <a:r>
              <a:rPr lang="en-US" sz="2800" dirty="0"/>
              <a:t>whic</a:t>
            </a:r>
            <a:r>
              <a:rPr altLang="zh-CN" sz="2800" dirty="0"/>
              <a:t>h length </a:t>
            </a:r>
            <a:r>
              <a:rPr lang="en-US" sz="2800" dirty="0"/>
              <a:t>is</a:t>
            </a:r>
            <a:r>
              <a:rPr altLang="zh-CN" sz="2800" dirty="0"/>
              <a:t> 1</a:t>
            </a:r>
            <a:r>
              <a:rPr lang="en-US" sz="2800" dirty="0"/>
              <a:t> is sorted. </a:t>
            </a:r>
            <a:endParaRPr lang="en-US" altLang="zh-CN" sz="2800" dirty="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3333FF"/>
                </a:solidFill>
              </a:rPr>
              <a:t>2-</a:t>
            </a:r>
            <a:r>
              <a:rPr lang="zh-CN" altLang="zh-CN" sz="2800" dirty="0">
                <a:solidFill>
                  <a:srgbClr val="3333FF"/>
                </a:solidFill>
              </a:rPr>
              <a:t>路</a:t>
            </a:r>
            <a:r>
              <a:rPr lang="zh-CN" altLang="zh-CN" sz="2800" dirty="0" smtClean="0">
                <a:solidFill>
                  <a:srgbClr val="3333FF"/>
                </a:solidFill>
              </a:rPr>
              <a:t>归并排序</a:t>
            </a:r>
            <a:r>
              <a:rPr lang="zh-CN" altLang="en-US" sz="2800" dirty="0" smtClean="0"/>
              <a:t>：</a:t>
            </a:r>
            <a:r>
              <a:rPr lang="zh-CN" sz="2800" dirty="0"/>
              <a:t>Merging sort of pairwise decomposition and pairwise merger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 bwMode="auto">
          <a:xfrm>
            <a:off x="107614" y="228213"/>
            <a:ext cx="724287" cy="3490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3333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归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endParaRPr lang="en-US" altLang="zh-CN" dirty="0" smtClean="0"/>
          </a:p>
          <a:p>
            <a:r>
              <a:rPr lang="zh-CN" altLang="en-US" dirty="0" smtClean="0"/>
              <a:t>排</a:t>
            </a:r>
            <a:endParaRPr lang="en-US" altLang="zh-CN" dirty="0" smtClean="0"/>
          </a:p>
          <a:p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zh-CN" dirty="0" smtClean="0"/>
              <a:t>算</a:t>
            </a:r>
            <a:endParaRPr lang="en-US" altLang="zh-CN" dirty="0" smtClean="0"/>
          </a:p>
          <a:p>
            <a:r>
              <a:rPr lang="zh-CN" altLang="zh-CN" dirty="0" smtClean="0"/>
              <a:t>法</a:t>
            </a:r>
            <a:endParaRPr lang="en-US" altLang="zh-CN" dirty="0" smtClean="0"/>
          </a:p>
          <a:p>
            <a:r>
              <a:rPr lang="zh-CN" altLang="en-US" dirty="0" smtClean="0"/>
              <a:t>举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grpSp>
        <p:nvGrpSpPr>
          <p:cNvPr id="215" name="组合 214"/>
          <p:cNvGrpSpPr/>
          <p:nvPr/>
        </p:nvGrpSpPr>
        <p:grpSpPr>
          <a:xfrm>
            <a:off x="3253019" y="29352"/>
            <a:ext cx="4761146" cy="710763"/>
            <a:chOff x="3253019" y="105552"/>
            <a:chExt cx="4761146" cy="710763"/>
          </a:xfrm>
        </p:grpSpPr>
        <p:sp>
          <p:nvSpPr>
            <p:cNvPr id="10" name="文本框 9"/>
            <p:cNvSpPr txBox="1"/>
            <p:nvPr/>
          </p:nvSpPr>
          <p:spPr>
            <a:xfrm>
              <a:off x="325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7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57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69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69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1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98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3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86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5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7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356654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1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687805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7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796654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3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16654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4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25503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5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945503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6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87805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2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</p:grpSp>
      <p:sp>
        <p:nvSpPr>
          <p:cNvPr id="73" name="直接连接符 2"/>
          <p:cNvSpPr>
            <a:spLocks noChangeShapeType="1"/>
          </p:cNvSpPr>
          <p:nvPr/>
        </p:nvSpPr>
        <p:spPr bwMode="auto">
          <a:xfrm>
            <a:off x="771860" y="156351"/>
            <a:ext cx="0" cy="3803669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 type="oval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75" name="直接连接符 74"/>
          <p:cNvCxnSpPr/>
          <p:nvPr/>
        </p:nvCxnSpPr>
        <p:spPr bwMode="auto">
          <a:xfrm>
            <a:off x="3259521" y="740115"/>
            <a:ext cx="260510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箭头连接符 77"/>
          <p:cNvCxnSpPr/>
          <p:nvPr/>
        </p:nvCxnSpPr>
        <p:spPr bwMode="auto">
          <a:xfrm flipH="1">
            <a:off x="4076654" y="746805"/>
            <a:ext cx="444278" cy="4175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连接符 78"/>
          <p:cNvCxnSpPr/>
          <p:nvPr/>
        </p:nvCxnSpPr>
        <p:spPr bwMode="auto">
          <a:xfrm>
            <a:off x="6143481" y="742043"/>
            <a:ext cx="18811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箭头连接符 81"/>
          <p:cNvCxnSpPr>
            <a:endCxn id="29" idx="0"/>
          </p:cNvCxnSpPr>
          <p:nvPr/>
        </p:nvCxnSpPr>
        <p:spPr bwMode="auto">
          <a:xfrm>
            <a:off x="6904538" y="772776"/>
            <a:ext cx="748915" cy="3848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6" name="组合 215"/>
          <p:cNvGrpSpPr/>
          <p:nvPr/>
        </p:nvGrpSpPr>
        <p:grpSpPr>
          <a:xfrm>
            <a:off x="2754630" y="1157663"/>
            <a:ext cx="2601146" cy="369332"/>
            <a:chOff x="2754630" y="1233863"/>
            <a:chExt cx="2601146" cy="369332"/>
          </a:xfrm>
        </p:grpSpPr>
        <p:sp>
          <p:nvSpPr>
            <p:cNvPr id="24" name="文本框 23"/>
            <p:cNvSpPr txBox="1"/>
            <p:nvPr/>
          </p:nvSpPr>
          <p:spPr>
            <a:xfrm>
              <a:off x="2754630" y="123386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94630" y="123386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69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14630" y="123386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98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474630" y="123386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2773415" y="1233863"/>
              <a:ext cx="258236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7" name="组合 216"/>
          <p:cNvGrpSpPr/>
          <p:nvPr/>
        </p:nvGrpSpPr>
        <p:grpSpPr>
          <a:xfrm>
            <a:off x="6712880" y="1157663"/>
            <a:ext cx="1881595" cy="369332"/>
            <a:chOff x="7002813" y="1233863"/>
            <a:chExt cx="1881595" cy="369332"/>
          </a:xfrm>
        </p:grpSpPr>
        <p:sp>
          <p:nvSpPr>
            <p:cNvPr id="25" name="文本框 24"/>
            <p:cNvSpPr txBox="1"/>
            <p:nvPr/>
          </p:nvSpPr>
          <p:spPr>
            <a:xfrm>
              <a:off x="8442813" y="1233863"/>
              <a:ext cx="441146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57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02813" y="1233863"/>
              <a:ext cx="441146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86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722813" y="1233863"/>
              <a:ext cx="441146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7003262" y="1239004"/>
              <a:ext cx="188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8" name="直接连接符 97"/>
          <p:cNvCxnSpPr/>
          <p:nvPr/>
        </p:nvCxnSpPr>
        <p:spPr bwMode="auto">
          <a:xfrm>
            <a:off x="2750920" y="1526995"/>
            <a:ext cx="11648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/>
          <p:cNvCxnSpPr/>
          <p:nvPr/>
        </p:nvCxnSpPr>
        <p:spPr bwMode="auto">
          <a:xfrm flipH="1">
            <a:off x="2894953" y="1533685"/>
            <a:ext cx="444278" cy="4175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接连接符 103"/>
          <p:cNvCxnSpPr/>
          <p:nvPr/>
        </p:nvCxnSpPr>
        <p:spPr bwMode="auto">
          <a:xfrm>
            <a:off x="4188943" y="1535131"/>
            <a:ext cx="11648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8" name="组合 217"/>
          <p:cNvGrpSpPr/>
          <p:nvPr/>
        </p:nvGrpSpPr>
        <p:grpSpPr>
          <a:xfrm>
            <a:off x="2342027" y="1947000"/>
            <a:ext cx="3471305" cy="369332"/>
            <a:chOff x="2342027" y="2023200"/>
            <a:chExt cx="3471305" cy="369332"/>
          </a:xfrm>
        </p:grpSpPr>
        <p:sp>
          <p:nvSpPr>
            <p:cNvPr id="31" name="文本框 30"/>
            <p:cNvSpPr txBox="1"/>
            <p:nvPr/>
          </p:nvSpPr>
          <p:spPr>
            <a:xfrm>
              <a:off x="2342027" y="20232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650275" y="20232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69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370275" y="20232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98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062027" y="20232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2342027" y="2027433"/>
              <a:ext cx="11648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4648476" y="2027413"/>
              <a:ext cx="11648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6" name="直接箭头连接符 105"/>
          <p:cNvCxnSpPr/>
          <p:nvPr/>
        </p:nvCxnSpPr>
        <p:spPr bwMode="auto">
          <a:xfrm>
            <a:off x="4769892" y="1557814"/>
            <a:ext cx="483808" cy="3891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连接符 109"/>
          <p:cNvCxnSpPr/>
          <p:nvPr/>
        </p:nvCxnSpPr>
        <p:spPr bwMode="auto">
          <a:xfrm>
            <a:off x="6713358" y="1527779"/>
            <a:ext cx="11648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接箭头连接符 110"/>
          <p:cNvCxnSpPr/>
          <p:nvPr/>
        </p:nvCxnSpPr>
        <p:spPr bwMode="auto">
          <a:xfrm flipH="1">
            <a:off x="7147324" y="1534469"/>
            <a:ext cx="444278" cy="4175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连接符 115"/>
          <p:cNvCxnSpPr/>
          <p:nvPr/>
        </p:nvCxnSpPr>
        <p:spPr bwMode="auto">
          <a:xfrm flipH="1">
            <a:off x="1066800" y="927100"/>
            <a:ext cx="31278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接连接符 120"/>
          <p:cNvCxnSpPr>
            <a:endCxn id="122" idx="0"/>
          </p:cNvCxnSpPr>
          <p:nvPr/>
        </p:nvCxnSpPr>
        <p:spPr bwMode="auto">
          <a:xfrm>
            <a:off x="1066800" y="927100"/>
            <a:ext cx="7814" cy="20732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文本框 121"/>
          <p:cNvSpPr txBox="1"/>
          <p:nvPr/>
        </p:nvSpPr>
        <p:spPr>
          <a:xfrm>
            <a:off x="859170" y="3000390"/>
            <a:ext cx="430887" cy="69826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9900"/>
                </a:solidFill>
              </a:rPr>
              <a:t>第一层</a:t>
            </a:r>
            <a:endParaRPr lang="zh-CN" altLang="en-US" sz="1600" b="1" dirty="0">
              <a:solidFill>
                <a:srgbClr val="009900"/>
              </a:solidFill>
            </a:endParaRPr>
          </a:p>
        </p:txBody>
      </p:sp>
      <p:cxnSp>
        <p:nvCxnSpPr>
          <p:cNvPr id="130" name="直接箭头连接符 129"/>
          <p:cNvCxnSpPr>
            <a:stCxn id="25" idx="2"/>
            <a:endCxn id="32" idx="0"/>
          </p:cNvCxnSpPr>
          <p:nvPr/>
        </p:nvCxnSpPr>
        <p:spPr bwMode="auto">
          <a:xfrm>
            <a:off x="8373453" y="1526995"/>
            <a:ext cx="289120" cy="4200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箭头连接符 132"/>
          <p:cNvCxnSpPr>
            <a:endCxn id="250" idx="0"/>
          </p:cNvCxnSpPr>
          <p:nvPr/>
        </p:nvCxnSpPr>
        <p:spPr bwMode="auto">
          <a:xfrm>
            <a:off x="8664200" y="2328600"/>
            <a:ext cx="22256" cy="21388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箭头连接符 137"/>
          <p:cNvCxnSpPr/>
          <p:nvPr/>
        </p:nvCxnSpPr>
        <p:spPr bwMode="auto">
          <a:xfrm>
            <a:off x="2894953" y="2316332"/>
            <a:ext cx="400703" cy="4322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箭头连接符 138"/>
          <p:cNvCxnSpPr/>
          <p:nvPr/>
        </p:nvCxnSpPr>
        <p:spPr bwMode="auto">
          <a:xfrm flipH="1">
            <a:off x="2578069" y="2329279"/>
            <a:ext cx="316884" cy="4200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2" name="组合 231"/>
          <p:cNvGrpSpPr/>
          <p:nvPr/>
        </p:nvGrpSpPr>
        <p:grpSpPr>
          <a:xfrm>
            <a:off x="2351319" y="2735220"/>
            <a:ext cx="1164909" cy="369512"/>
            <a:chOff x="2351319" y="2811420"/>
            <a:chExt cx="1164909" cy="369512"/>
          </a:xfrm>
        </p:grpSpPr>
        <p:sp>
          <p:nvSpPr>
            <p:cNvPr id="38" name="文本框 37"/>
            <p:cNvSpPr txBox="1"/>
            <p:nvPr/>
          </p:nvSpPr>
          <p:spPr>
            <a:xfrm>
              <a:off x="2351319" y="2811600"/>
              <a:ext cx="441146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071319" y="2811600"/>
              <a:ext cx="441146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cxnSp>
          <p:nvCxnSpPr>
            <p:cNvPr id="140" name="直接连接符 139"/>
            <p:cNvCxnSpPr/>
            <p:nvPr/>
          </p:nvCxnSpPr>
          <p:spPr bwMode="auto">
            <a:xfrm>
              <a:off x="2351319" y="2811600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3075082" y="2811420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4654919" y="2734044"/>
            <a:ext cx="1161146" cy="370688"/>
            <a:chOff x="4654919" y="2810244"/>
            <a:chExt cx="1161146" cy="370688"/>
          </a:xfrm>
        </p:grpSpPr>
        <p:sp>
          <p:nvSpPr>
            <p:cNvPr id="40" name="文本框 39"/>
            <p:cNvSpPr txBox="1"/>
            <p:nvPr/>
          </p:nvSpPr>
          <p:spPr>
            <a:xfrm>
              <a:off x="4654919" y="28116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69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374919" y="28116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98</a:t>
              </a:r>
              <a:endParaRPr lang="zh-CN" altLang="en-US" dirty="0"/>
            </a:p>
          </p:txBody>
        </p:sp>
        <p:cxnSp>
          <p:nvCxnSpPr>
            <p:cNvPr id="143" name="直接连接符 142"/>
            <p:cNvCxnSpPr/>
            <p:nvPr/>
          </p:nvCxnSpPr>
          <p:spPr bwMode="auto">
            <a:xfrm>
              <a:off x="4662267" y="2811240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5370275" y="2810244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组合 44"/>
          <p:cNvGrpSpPr/>
          <p:nvPr/>
        </p:nvGrpSpPr>
        <p:grpSpPr>
          <a:xfrm>
            <a:off x="6589389" y="2734998"/>
            <a:ext cx="441976" cy="369734"/>
            <a:chOff x="6589389" y="2811198"/>
            <a:chExt cx="441976" cy="369734"/>
          </a:xfrm>
        </p:grpSpPr>
        <p:sp>
          <p:nvSpPr>
            <p:cNvPr id="42" name="文本框 41"/>
            <p:cNvSpPr txBox="1"/>
            <p:nvPr/>
          </p:nvSpPr>
          <p:spPr>
            <a:xfrm>
              <a:off x="6590219" y="28116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86</a:t>
              </a:r>
              <a:endParaRPr lang="zh-CN" altLang="en-US" dirty="0"/>
            </a:p>
          </p:txBody>
        </p:sp>
        <p:cxnSp>
          <p:nvCxnSpPr>
            <p:cNvPr id="145" name="直接连接符 144"/>
            <p:cNvCxnSpPr/>
            <p:nvPr/>
          </p:nvCxnSpPr>
          <p:spPr bwMode="auto">
            <a:xfrm>
              <a:off x="6589389" y="2811198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组合 45"/>
          <p:cNvGrpSpPr/>
          <p:nvPr/>
        </p:nvGrpSpPr>
        <p:grpSpPr>
          <a:xfrm>
            <a:off x="7304627" y="2734044"/>
            <a:ext cx="446738" cy="370688"/>
            <a:chOff x="7304627" y="2810244"/>
            <a:chExt cx="446738" cy="370688"/>
          </a:xfrm>
        </p:grpSpPr>
        <p:sp>
          <p:nvSpPr>
            <p:cNvPr id="43" name="文本框 42"/>
            <p:cNvSpPr txBox="1"/>
            <p:nvPr/>
          </p:nvSpPr>
          <p:spPr>
            <a:xfrm>
              <a:off x="7310219" y="28116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7304627" y="2810244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8" name="直接连接符 147"/>
          <p:cNvCxnSpPr/>
          <p:nvPr/>
        </p:nvCxnSpPr>
        <p:spPr bwMode="auto">
          <a:xfrm>
            <a:off x="2351319" y="3104732"/>
            <a:ext cx="4411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直接连接符 148"/>
          <p:cNvCxnSpPr/>
          <p:nvPr/>
        </p:nvCxnSpPr>
        <p:spPr bwMode="auto">
          <a:xfrm>
            <a:off x="3075082" y="3104552"/>
            <a:ext cx="4411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接连接符 149"/>
          <p:cNvCxnSpPr/>
          <p:nvPr/>
        </p:nvCxnSpPr>
        <p:spPr bwMode="auto">
          <a:xfrm>
            <a:off x="4662267" y="3104372"/>
            <a:ext cx="4411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直接连接符 150"/>
          <p:cNvCxnSpPr/>
          <p:nvPr/>
        </p:nvCxnSpPr>
        <p:spPr bwMode="auto">
          <a:xfrm>
            <a:off x="5370275" y="3103376"/>
            <a:ext cx="4411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直接连接符 151"/>
          <p:cNvCxnSpPr/>
          <p:nvPr/>
        </p:nvCxnSpPr>
        <p:spPr bwMode="auto">
          <a:xfrm>
            <a:off x="6591770" y="3106711"/>
            <a:ext cx="4411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直接连接符 152"/>
          <p:cNvCxnSpPr/>
          <p:nvPr/>
        </p:nvCxnSpPr>
        <p:spPr bwMode="auto">
          <a:xfrm>
            <a:off x="7304627" y="3103376"/>
            <a:ext cx="4411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直接箭头连接符 155"/>
          <p:cNvCxnSpPr>
            <a:stCxn id="43" idx="2"/>
            <a:endCxn id="174" idx="0"/>
          </p:cNvCxnSpPr>
          <p:nvPr/>
        </p:nvCxnSpPr>
        <p:spPr bwMode="auto">
          <a:xfrm flipH="1">
            <a:off x="7529120" y="3104732"/>
            <a:ext cx="1672" cy="565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直接箭头连接符 156"/>
          <p:cNvCxnSpPr/>
          <p:nvPr/>
        </p:nvCxnSpPr>
        <p:spPr bwMode="auto">
          <a:xfrm flipH="1">
            <a:off x="6801500" y="3104732"/>
            <a:ext cx="1672" cy="565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直接箭头连接符 157"/>
          <p:cNvCxnSpPr>
            <a:stCxn id="41" idx="2"/>
            <a:endCxn id="172" idx="0"/>
          </p:cNvCxnSpPr>
          <p:nvPr/>
        </p:nvCxnSpPr>
        <p:spPr bwMode="auto">
          <a:xfrm flipH="1">
            <a:off x="5593820" y="3104732"/>
            <a:ext cx="1672" cy="565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直接箭头连接符 158"/>
          <p:cNvCxnSpPr>
            <a:stCxn id="40" idx="2"/>
            <a:endCxn id="171" idx="0"/>
          </p:cNvCxnSpPr>
          <p:nvPr/>
        </p:nvCxnSpPr>
        <p:spPr bwMode="auto">
          <a:xfrm flipH="1">
            <a:off x="4873820" y="3104732"/>
            <a:ext cx="1672" cy="565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直接箭头连接符 159"/>
          <p:cNvCxnSpPr>
            <a:stCxn id="44" idx="2"/>
            <a:endCxn id="175" idx="0"/>
          </p:cNvCxnSpPr>
          <p:nvPr/>
        </p:nvCxnSpPr>
        <p:spPr bwMode="auto">
          <a:xfrm flipH="1">
            <a:off x="3290220" y="3104732"/>
            <a:ext cx="1672" cy="565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直接箭头连接符 160"/>
          <p:cNvCxnSpPr>
            <a:stCxn id="38" idx="2"/>
          </p:cNvCxnSpPr>
          <p:nvPr/>
        </p:nvCxnSpPr>
        <p:spPr bwMode="auto">
          <a:xfrm>
            <a:off x="2571892" y="3104732"/>
            <a:ext cx="7804" cy="5782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0" name="组合 239"/>
          <p:cNvGrpSpPr/>
          <p:nvPr/>
        </p:nvGrpSpPr>
        <p:grpSpPr>
          <a:xfrm>
            <a:off x="2349647" y="3670120"/>
            <a:ext cx="441146" cy="369332"/>
            <a:chOff x="2349647" y="3746320"/>
            <a:chExt cx="441146" cy="369332"/>
          </a:xfrm>
        </p:grpSpPr>
        <p:sp>
          <p:nvSpPr>
            <p:cNvPr id="169" name="文本框 168"/>
            <p:cNvSpPr txBox="1"/>
            <p:nvPr/>
          </p:nvSpPr>
          <p:spPr>
            <a:xfrm>
              <a:off x="2349647" y="374632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cxnSp>
          <p:nvCxnSpPr>
            <p:cNvPr id="176" name="直接连接符 175"/>
            <p:cNvCxnSpPr/>
            <p:nvPr/>
          </p:nvCxnSpPr>
          <p:spPr bwMode="auto">
            <a:xfrm>
              <a:off x="2349647" y="3746320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1" name="组合 240"/>
          <p:cNvGrpSpPr/>
          <p:nvPr/>
        </p:nvGrpSpPr>
        <p:grpSpPr>
          <a:xfrm>
            <a:off x="3069647" y="3669940"/>
            <a:ext cx="444909" cy="369512"/>
            <a:chOff x="3069647" y="3746140"/>
            <a:chExt cx="444909" cy="369512"/>
          </a:xfrm>
        </p:grpSpPr>
        <p:sp>
          <p:nvSpPr>
            <p:cNvPr id="175" name="文本框 174"/>
            <p:cNvSpPr txBox="1"/>
            <p:nvPr/>
          </p:nvSpPr>
          <p:spPr>
            <a:xfrm>
              <a:off x="3069647" y="374632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cxnSp>
          <p:nvCxnSpPr>
            <p:cNvPr id="177" name="直接连接符 176"/>
            <p:cNvCxnSpPr/>
            <p:nvPr/>
          </p:nvCxnSpPr>
          <p:spPr bwMode="auto">
            <a:xfrm>
              <a:off x="3073410" y="3746140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合 2"/>
          <p:cNvGrpSpPr/>
          <p:nvPr/>
        </p:nvGrpSpPr>
        <p:grpSpPr>
          <a:xfrm>
            <a:off x="4653247" y="3669760"/>
            <a:ext cx="448494" cy="369692"/>
            <a:chOff x="4653247" y="3745960"/>
            <a:chExt cx="448494" cy="369692"/>
          </a:xfrm>
        </p:grpSpPr>
        <p:sp>
          <p:nvSpPr>
            <p:cNvPr id="171" name="文本框 170"/>
            <p:cNvSpPr txBox="1"/>
            <p:nvPr/>
          </p:nvSpPr>
          <p:spPr>
            <a:xfrm>
              <a:off x="4653247" y="374632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69</a:t>
              </a:r>
              <a:endParaRPr lang="zh-CN" altLang="en-US" dirty="0"/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>
              <a:off x="4660595" y="3745960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合 3"/>
          <p:cNvGrpSpPr/>
          <p:nvPr/>
        </p:nvGrpSpPr>
        <p:grpSpPr>
          <a:xfrm>
            <a:off x="5368603" y="3668764"/>
            <a:ext cx="445790" cy="370688"/>
            <a:chOff x="5368603" y="3744964"/>
            <a:chExt cx="445790" cy="370688"/>
          </a:xfrm>
        </p:grpSpPr>
        <p:sp>
          <p:nvSpPr>
            <p:cNvPr id="172" name="文本框 171"/>
            <p:cNvSpPr txBox="1"/>
            <p:nvPr/>
          </p:nvSpPr>
          <p:spPr>
            <a:xfrm>
              <a:off x="5373247" y="374632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98</a:t>
              </a:r>
              <a:endParaRPr lang="zh-CN" altLang="en-US" dirty="0"/>
            </a:p>
          </p:txBody>
        </p:sp>
        <p:cxnSp>
          <p:nvCxnSpPr>
            <p:cNvPr id="179" name="直接连接符 178"/>
            <p:cNvCxnSpPr/>
            <p:nvPr/>
          </p:nvCxnSpPr>
          <p:spPr bwMode="auto">
            <a:xfrm>
              <a:off x="5368603" y="3744964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组合 46"/>
          <p:cNvGrpSpPr/>
          <p:nvPr/>
        </p:nvGrpSpPr>
        <p:grpSpPr>
          <a:xfrm>
            <a:off x="6588547" y="3670120"/>
            <a:ext cx="442697" cy="369332"/>
            <a:chOff x="6588547" y="3746320"/>
            <a:chExt cx="442697" cy="369332"/>
          </a:xfrm>
        </p:grpSpPr>
        <p:sp>
          <p:nvSpPr>
            <p:cNvPr id="173" name="文本框 172"/>
            <p:cNvSpPr txBox="1"/>
            <p:nvPr/>
          </p:nvSpPr>
          <p:spPr>
            <a:xfrm>
              <a:off x="6588547" y="374632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86</a:t>
              </a:r>
              <a:endParaRPr lang="zh-CN" altLang="en-US" dirty="0"/>
            </a:p>
          </p:txBody>
        </p:sp>
        <p:cxnSp>
          <p:nvCxnSpPr>
            <p:cNvPr id="180" name="直接连接符 179"/>
            <p:cNvCxnSpPr/>
            <p:nvPr/>
          </p:nvCxnSpPr>
          <p:spPr bwMode="auto">
            <a:xfrm>
              <a:off x="6590098" y="3748299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组合 47"/>
          <p:cNvGrpSpPr/>
          <p:nvPr/>
        </p:nvGrpSpPr>
        <p:grpSpPr>
          <a:xfrm>
            <a:off x="7302955" y="3668764"/>
            <a:ext cx="446738" cy="370688"/>
            <a:chOff x="7302955" y="3744964"/>
            <a:chExt cx="446738" cy="370688"/>
          </a:xfrm>
        </p:grpSpPr>
        <p:sp>
          <p:nvSpPr>
            <p:cNvPr id="174" name="文本框 173"/>
            <p:cNvSpPr txBox="1"/>
            <p:nvPr/>
          </p:nvSpPr>
          <p:spPr>
            <a:xfrm>
              <a:off x="7308547" y="374632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cxnSp>
          <p:nvCxnSpPr>
            <p:cNvPr id="181" name="直接连接符 180"/>
            <p:cNvCxnSpPr/>
            <p:nvPr/>
          </p:nvCxnSpPr>
          <p:spPr bwMode="auto">
            <a:xfrm>
              <a:off x="7302955" y="3744964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83" name="直接连接符 182"/>
          <p:cNvCxnSpPr/>
          <p:nvPr/>
        </p:nvCxnSpPr>
        <p:spPr bwMode="auto">
          <a:xfrm flipV="1">
            <a:off x="2349647" y="4039233"/>
            <a:ext cx="597538" cy="2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直接连接符 183"/>
          <p:cNvCxnSpPr/>
          <p:nvPr/>
        </p:nvCxnSpPr>
        <p:spPr bwMode="auto">
          <a:xfrm flipV="1">
            <a:off x="2921830" y="4037235"/>
            <a:ext cx="589945" cy="215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flipH="1">
            <a:off x="2262383" y="3367537"/>
            <a:ext cx="670164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99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" name="直接连接符 218"/>
          <p:cNvCxnSpPr/>
          <p:nvPr/>
        </p:nvCxnSpPr>
        <p:spPr bwMode="auto">
          <a:xfrm>
            <a:off x="8153693" y="1535131"/>
            <a:ext cx="4411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" name="组合 220"/>
          <p:cNvGrpSpPr/>
          <p:nvPr/>
        </p:nvGrpSpPr>
        <p:grpSpPr>
          <a:xfrm>
            <a:off x="6589604" y="1939317"/>
            <a:ext cx="2297640" cy="377015"/>
            <a:chOff x="6589604" y="2015517"/>
            <a:chExt cx="2297640" cy="377015"/>
          </a:xfrm>
        </p:grpSpPr>
        <p:sp>
          <p:nvSpPr>
            <p:cNvPr id="32" name="文本框 31"/>
            <p:cNvSpPr txBox="1"/>
            <p:nvPr/>
          </p:nvSpPr>
          <p:spPr>
            <a:xfrm>
              <a:off x="8442000" y="20232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57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589604" y="20232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86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09604" y="20232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6594398" y="2015517"/>
              <a:ext cx="11648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直接连接符 219"/>
            <p:cNvCxnSpPr/>
            <p:nvPr/>
          </p:nvCxnSpPr>
          <p:spPr bwMode="auto">
            <a:xfrm>
              <a:off x="8446098" y="2017066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>
            <a:off x="2344229" y="2316332"/>
            <a:ext cx="11648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" name="直接箭头连接符 226"/>
          <p:cNvCxnSpPr/>
          <p:nvPr/>
        </p:nvCxnSpPr>
        <p:spPr bwMode="auto">
          <a:xfrm>
            <a:off x="5200261" y="2316746"/>
            <a:ext cx="400703" cy="4322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直接箭头连接符 227"/>
          <p:cNvCxnSpPr/>
          <p:nvPr/>
        </p:nvCxnSpPr>
        <p:spPr bwMode="auto">
          <a:xfrm flipH="1">
            <a:off x="4883377" y="2329693"/>
            <a:ext cx="316884" cy="4200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" name="直接连接符 228"/>
          <p:cNvCxnSpPr/>
          <p:nvPr/>
        </p:nvCxnSpPr>
        <p:spPr bwMode="auto">
          <a:xfrm>
            <a:off x="4649537" y="2316746"/>
            <a:ext cx="11648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7" name="组合 266"/>
          <p:cNvGrpSpPr/>
          <p:nvPr/>
        </p:nvGrpSpPr>
        <p:grpSpPr>
          <a:xfrm>
            <a:off x="2365910" y="4462201"/>
            <a:ext cx="1164856" cy="375418"/>
            <a:chOff x="2365910" y="4538401"/>
            <a:chExt cx="1164856" cy="375418"/>
          </a:xfrm>
        </p:grpSpPr>
        <p:sp>
          <p:nvSpPr>
            <p:cNvPr id="243" name="文本框 242"/>
            <p:cNvSpPr txBox="1"/>
            <p:nvPr/>
          </p:nvSpPr>
          <p:spPr>
            <a:xfrm>
              <a:off x="2365910" y="4544487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3085910" y="4544487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cxnSp>
          <p:nvCxnSpPr>
            <p:cNvPr id="247" name="直接连接符 246"/>
            <p:cNvCxnSpPr/>
            <p:nvPr/>
          </p:nvCxnSpPr>
          <p:spPr bwMode="auto">
            <a:xfrm>
              <a:off x="2365910" y="4538401"/>
              <a:ext cx="11648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组合 4"/>
          <p:cNvGrpSpPr/>
          <p:nvPr/>
        </p:nvGrpSpPr>
        <p:grpSpPr>
          <a:xfrm>
            <a:off x="4672359" y="4459800"/>
            <a:ext cx="1164856" cy="377819"/>
            <a:chOff x="4672359" y="4536000"/>
            <a:chExt cx="1164856" cy="377819"/>
          </a:xfrm>
        </p:grpSpPr>
        <p:sp>
          <p:nvSpPr>
            <p:cNvPr id="244" name="文本框 243"/>
            <p:cNvSpPr txBox="1"/>
            <p:nvPr/>
          </p:nvSpPr>
          <p:spPr>
            <a:xfrm>
              <a:off x="4674158" y="4544487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69</a:t>
              </a:r>
              <a:endParaRPr lang="zh-CN" altLang="en-US" dirty="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5394158" y="4544487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98</a:t>
              </a:r>
              <a:endParaRPr lang="zh-CN" altLang="en-US" dirty="0"/>
            </a:p>
          </p:txBody>
        </p:sp>
        <p:cxnSp>
          <p:nvCxnSpPr>
            <p:cNvPr id="248" name="直接连接符 247"/>
            <p:cNvCxnSpPr/>
            <p:nvPr/>
          </p:nvCxnSpPr>
          <p:spPr bwMode="auto">
            <a:xfrm>
              <a:off x="4672359" y="4536000"/>
              <a:ext cx="11648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2" name="组合 51"/>
          <p:cNvGrpSpPr/>
          <p:nvPr/>
        </p:nvGrpSpPr>
        <p:grpSpPr>
          <a:xfrm>
            <a:off x="8465883" y="4461349"/>
            <a:ext cx="445244" cy="375466"/>
            <a:chOff x="8465883" y="4537549"/>
            <a:chExt cx="445244" cy="375466"/>
          </a:xfrm>
        </p:grpSpPr>
        <p:sp>
          <p:nvSpPr>
            <p:cNvPr id="250" name="文本框 249"/>
            <p:cNvSpPr txBox="1"/>
            <p:nvPr/>
          </p:nvSpPr>
          <p:spPr>
            <a:xfrm>
              <a:off x="8465883" y="45436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57</a:t>
              </a:r>
              <a:endParaRPr lang="zh-CN" altLang="en-US" dirty="0"/>
            </a:p>
          </p:txBody>
        </p:sp>
        <p:cxnSp>
          <p:nvCxnSpPr>
            <p:cNvPr id="254" name="直接连接符 253"/>
            <p:cNvCxnSpPr/>
            <p:nvPr/>
          </p:nvCxnSpPr>
          <p:spPr bwMode="auto">
            <a:xfrm>
              <a:off x="8469981" y="4537549"/>
              <a:ext cx="44114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6" name="组合 275"/>
          <p:cNvGrpSpPr/>
          <p:nvPr/>
        </p:nvGrpSpPr>
        <p:grpSpPr>
          <a:xfrm>
            <a:off x="3254818" y="6040200"/>
            <a:ext cx="4761146" cy="369332"/>
            <a:chOff x="3284981" y="6215247"/>
            <a:chExt cx="4761146" cy="369332"/>
          </a:xfrm>
        </p:grpSpPr>
        <p:sp>
          <p:nvSpPr>
            <p:cNvPr id="66" name="文本框 65"/>
            <p:cNvSpPr txBox="1"/>
            <p:nvPr/>
          </p:nvSpPr>
          <p:spPr>
            <a:xfrm>
              <a:off x="3284981" y="6215247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604981" y="6215247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98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724981" y="6215247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444981" y="6215247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57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164981" y="6215247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69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884981" y="6215247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86</a:t>
              </a:r>
              <a:endParaRPr lang="zh-CN" altLang="en-US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004981" y="6215247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cxnSp>
          <p:nvCxnSpPr>
            <p:cNvPr id="255" name="直接连接符 254"/>
            <p:cNvCxnSpPr/>
            <p:nvPr/>
          </p:nvCxnSpPr>
          <p:spPr bwMode="auto">
            <a:xfrm>
              <a:off x="3295656" y="6215247"/>
              <a:ext cx="475047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57" name="直接箭头连接符 256"/>
          <p:cNvCxnSpPr/>
          <p:nvPr/>
        </p:nvCxnSpPr>
        <p:spPr bwMode="auto">
          <a:xfrm flipH="1">
            <a:off x="2964169" y="4037148"/>
            <a:ext cx="318198" cy="4226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直接箭头连接符 257"/>
          <p:cNvCxnSpPr/>
          <p:nvPr/>
        </p:nvCxnSpPr>
        <p:spPr bwMode="auto">
          <a:xfrm>
            <a:off x="2562367" y="4037148"/>
            <a:ext cx="374218" cy="4226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" name="直接连接符 165"/>
          <p:cNvCxnSpPr/>
          <p:nvPr/>
        </p:nvCxnSpPr>
        <p:spPr bwMode="auto">
          <a:xfrm flipV="1">
            <a:off x="5215982" y="4033088"/>
            <a:ext cx="589945" cy="215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直接箭头连接符 166"/>
          <p:cNvCxnSpPr/>
          <p:nvPr/>
        </p:nvCxnSpPr>
        <p:spPr bwMode="auto">
          <a:xfrm flipH="1">
            <a:off x="5258321" y="4039389"/>
            <a:ext cx="318198" cy="4226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接箭头连接符 167"/>
          <p:cNvCxnSpPr/>
          <p:nvPr/>
        </p:nvCxnSpPr>
        <p:spPr bwMode="auto">
          <a:xfrm>
            <a:off x="4856519" y="4033001"/>
            <a:ext cx="374218" cy="4226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flipV="1">
            <a:off x="4654272" y="4035246"/>
            <a:ext cx="597538" cy="2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" name="椭圆 190"/>
          <p:cNvSpPr/>
          <p:nvPr/>
        </p:nvSpPr>
        <p:spPr bwMode="auto">
          <a:xfrm>
            <a:off x="2482933" y="951406"/>
            <a:ext cx="3093585" cy="799806"/>
          </a:xfrm>
          <a:prstGeom prst="ellipse">
            <a:avLst/>
          </a:prstGeom>
          <a:noFill/>
          <a:ln w="38100" cap="flat" cmpd="sng" algn="ctr">
            <a:solidFill>
              <a:srgbClr val="3333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" name="椭圆 191"/>
          <p:cNvSpPr/>
          <p:nvPr/>
        </p:nvSpPr>
        <p:spPr bwMode="auto">
          <a:xfrm>
            <a:off x="2503880" y="5036563"/>
            <a:ext cx="3113133" cy="799806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>
            <a:off x="4000733" y="4835516"/>
            <a:ext cx="183267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箭头连接符 193"/>
          <p:cNvCxnSpPr/>
          <p:nvPr/>
        </p:nvCxnSpPr>
        <p:spPr bwMode="auto">
          <a:xfrm flipH="1">
            <a:off x="4092655" y="4841817"/>
            <a:ext cx="1150664" cy="414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箭头连接符 194"/>
          <p:cNvCxnSpPr/>
          <p:nvPr/>
        </p:nvCxnSpPr>
        <p:spPr bwMode="auto">
          <a:xfrm>
            <a:off x="2946656" y="4846580"/>
            <a:ext cx="1097028" cy="4112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直接连接符 195"/>
          <p:cNvCxnSpPr/>
          <p:nvPr/>
        </p:nvCxnSpPr>
        <p:spPr bwMode="auto">
          <a:xfrm flipV="1">
            <a:off x="2365271" y="4837893"/>
            <a:ext cx="168671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6" name="组合 225"/>
          <p:cNvGrpSpPr/>
          <p:nvPr/>
        </p:nvGrpSpPr>
        <p:grpSpPr>
          <a:xfrm>
            <a:off x="2754000" y="5251800"/>
            <a:ext cx="2601146" cy="369332"/>
            <a:chOff x="2754000" y="5328000"/>
            <a:chExt cx="2601146" cy="369332"/>
          </a:xfrm>
        </p:grpSpPr>
        <p:sp>
          <p:nvSpPr>
            <p:cNvPr id="59" name="文本框 58"/>
            <p:cNvSpPr txBox="1"/>
            <p:nvPr/>
          </p:nvSpPr>
          <p:spPr>
            <a:xfrm>
              <a:off x="2754000" y="53280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194000" y="53280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69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914000" y="53280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98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474000" y="53280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>
              <a:off x="2756366" y="5328000"/>
              <a:ext cx="259743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6" name="直接连接符 205"/>
          <p:cNvCxnSpPr/>
          <p:nvPr/>
        </p:nvCxnSpPr>
        <p:spPr bwMode="auto">
          <a:xfrm>
            <a:off x="6592603" y="2318170"/>
            <a:ext cx="4411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直接箭头连接符 207"/>
          <p:cNvCxnSpPr/>
          <p:nvPr/>
        </p:nvCxnSpPr>
        <p:spPr bwMode="auto">
          <a:xfrm flipH="1">
            <a:off x="6808411" y="2318350"/>
            <a:ext cx="1002" cy="414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直接连接符 208"/>
          <p:cNvCxnSpPr/>
          <p:nvPr/>
        </p:nvCxnSpPr>
        <p:spPr bwMode="auto">
          <a:xfrm>
            <a:off x="7316167" y="2326558"/>
            <a:ext cx="4411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直接箭头连接符 209"/>
          <p:cNvCxnSpPr/>
          <p:nvPr/>
        </p:nvCxnSpPr>
        <p:spPr bwMode="auto">
          <a:xfrm flipH="1">
            <a:off x="7531975" y="2326738"/>
            <a:ext cx="1002" cy="414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/>
          <p:nvPr/>
        </p:nvCxnSpPr>
        <p:spPr bwMode="auto">
          <a:xfrm flipV="1">
            <a:off x="7157367" y="4041369"/>
            <a:ext cx="589945" cy="215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直接箭头连接符 211"/>
          <p:cNvCxnSpPr/>
          <p:nvPr/>
        </p:nvCxnSpPr>
        <p:spPr bwMode="auto">
          <a:xfrm flipH="1">
            <a:off x="7199706" y="4047670"/>
            <a:ext cx="318198" cy="4226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直接箭头连接符 212"/>
          <p:cNvCxnSpPr/>
          <p:nvPr/>
        </p:nvCxnSpPr>
        <p:spPr bwMode="auto">
          <a:xfrm>
            <a:off x="6797904" y="4041282"/>
            <a:ext cx="374218" cy="4226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直接连接符 213"/>
          <p:cNvCxnSpPr/>
          <p:nvPr/>
        </p:nvCxnSpPr>
        <p:spPr bwMode="auto">
          <a:xfrm flipV="1">
            <a:off x="6595657" y="4043527"/>
            <a:ext cx="597538" cy="2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组合 48"/>
          <p:cNvGrpSpPr/>
          <p:nvPr/>
        </p:nvGrpSpPr>
        <p:grpSpPr>
          <a:xfrm>
            <a:off x="6595657" y="4467483"/>
            <a:ext cx="1178976" cy="369332"/>
            <a:chOff x="6595657" y="4543683"/>
            <a:chExt cx="1178976" cy="369332"/>
          </a:xfrm>
        </p:grpSpPr>
        <p:sp>
          <p:nvSpPr>
            <p:cNvPr id="251" name="文本框 250"/>
            <p:cNvSpPr txBox="1"/>
            <p:nvPr/>
          </p:nvSpPr>
          <p:spPr>
            <a:xfrm>
              <a:off x="6613487" y="45436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7333487" y="45436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86</a:t>
              </a:r>
              <a:endParaRPr lang="zh-CN" altLang="en-US" dirty="0"/>
            </a:p>
          </p:txBody>
        </p:sp>
        <p:cxnSp>
          <p:nvCxnSpPr>
            <p:cNvPr id="222" name="直接连接符 221"/>
            <p:cNvCxnSpPr/>
            <p:nvPr/>
          </p:nvCxnSpPr>
          <p:spPr bwMode="auto">
            <a:xfrm>
              <a:off x="6595657" y="4546522"/>
              <a:ext cx="11648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54" name="直接连接符 153"/>
          <p:cNvCxnSpPr/>
          <p:nvPr/>
        </p:nvCxnSpPr>
        <p:spPr bwMode="auto">
          <a:xfrm>
            <a:off x="8446098" y="2316993"/>
            <a:ext cx="4411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直接连接符 255"/>
          <p:cNvCxnSpPr/>
          <p:nvPr/>
        </p:nvCxnSpPr>
        <p:spPr bwMode="auto">
          <a:xfrm>
            <a:off x="7986284" y="4833358"/>
            <a:ext cx="91934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" name="直接箭头连接符 258"/>
          <p:cNvCxnSpPr>
            <a:stCxn id="250" idx="2"/>
            <a:endCxn id="64" idx="0"/>
          </p:cNvCxnSpPr>
          <p:nvPr/>
        </p:nvCxnSpPr>
        <p:spPr bwMode="auto">
          <a:xfrm flipH="1">
            <a:off x="7665690" y="4836815"/>
            <a:ext cx="1020766" cy="417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" name="直接箭头连接符 259"/>
          <p:cNvCxnSpPr>
            <a:endCxn id="64" idx="0"/>
          </p:cNvCxnSpPr>
          <p:nvPr/>
        </p:nvCxnSpPr>
        <p:spPr bwMode="auto">
          <a:xfrm>
            <a:off x="7199706" y="4846580"/>
            <a:ext cx="465984" cy="4079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1" name="直接连接符 260"/>
          <p:cNvCxnSpPr/>
          <p:nvPr/>
        </p:nvCxnSpPr>
        <p:spPr bwMode="auto">
          <a:xfrm flipV="1">
            <a:off x="6617322" y="4835736"/>
            <a:ext cx="136896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组合 57"/>
          <p:cNvGrpSpPr/>
          <p:nvPr/>
        </p:nvGrpSpPr>
        <p:grpSpPr>
          <a:xfrm>
            <a:off x="6714000" y="5252736"/>
            <a:ext cx="1898613" cy="371171"/>
            <a:chOff x="6225537" y="5326161"/>
            <a:chExt cx="1898613" cy="371171"/>
          </a:xfrm>
        </p:grpSpPr>
        <p:sp>
          <p:nvSpPr>
            <p:cNvPr id="60" name="文本框 59"/>
            <p:cNvSpPr txBox="1"/>
            <p:nvPr/>
          </p:nvSpPr>
          <p:spPr>
            <a:xfrm>
              <a:off x="7675200" y="53280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86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236654" y="53280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956654" y="5328000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57</a:t>
              </a:r>
              <a:endParaRPr lang="zh-CN" altLang="en-US" dirty="0"/>
            </a:p>
          </p:txBody>
        </p:sp>
        <p:cxnSp>
          <p:nvCxnSpPr>
            <p:cNvPr id="262" name="直接连接符 261"/>
            <p:cNvCxnSpPr/>
            <p:nvPr/>
          </p:nvCxnSpPr>
          <p:spPr bwMode="auto">
            <a:xfrm>
              <a:off x="6225537" y="5326161"/>
              <a:ext cx="189861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6" name="直接连接符 265"/>
          <p:cNvCxnSpPr/>
          <p:nvPr/>
        </p:nvCxnSpPr>
        <p:spPr bwMode="auto">
          <a:xfrm>
            <a:off x="5886127" y="5624514"/>
            <a:ext cx="27087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" name="直接箭头连接符 267"/>
          <p:cNvCxnSpPr>
            <a:endCxn id="69" idx="0"/>
          </p:cNvCxnSpPr>
          <p:nvPr/>
        </p:nvCxnSpPr>
        <p:spPr bwMode="auto">
          <a:xfrm flipH="1">
            <a:off x="5635391" y="5635539"/>
            <a:ext cx="1967570" cy="4046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" name="直接箭头连接符 268"/>
          <p:cNvCxnSpPr>
            <a:endCxn id="69" idx="0"/>
          </p:cNvCxnSpPr>
          <p:nvPr/>
        </p:nvCxnSpPr>
        <p:spPr bwMode="auto">
          <a:xfrm>
            <a:off x="4043684" y="5635539"/>
            <a:ext cx="1591707" cy="4046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直接连接符 269"/>
          <p:cNvCxnSpPr/>
          <p:nvPr/>
        </p:nvCxnSpPr>
        <p:spPr bwMode="auto">
          <a:xfrm flipV="1">
            <a:off x="2754825" y="5625267"/>
            <a:ext cx="3207825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9" name="文本框 278"/>
          <p:cNvSpPr txBox="1"/>
          <p:nvPr/>
        </p:nvSpPr>
        <p:spPr>
          <a:xfrm>
            <a:off x="1014730" y="6071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3333FF"/>
                </a:solidFill>
              </a:rPr>
              <a:t>分解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281" name="直接连接符 280"/>
          <p:cNvCxnSpPr/>
          <p:nvPr/>
        </p:nvCxnSpPr>
        <p:spPr bwMode="auto">
          <a:xfrm>
            <a:off x="1066165" y="3668764"/>
            <a:ext cx="0" cy="22365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" name="直接连接符 286"/>
          <p:cNvCxnSpPr/>
          <p:nvPr/>
        </p:nvCxnSpPr>
        <p:spPr bwMode="auto">
          <a:xfrm flipH="1">
            <a:off x="1066800" y="5905312"/>
            <a:ext cx="402462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8" name="文本框 287"/>
          <p:cNvSpPr txBox="1"/>
          <p:nvPr/>
        </p:nvSpPr>
        <p:spPr>
          <a:xfrm>
            <a:off x="1008770" y="55667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660066"/>
                </a:solidFill>
              </a:rPr>
              <a:t>归并</a:t>
            </a:r>
            <a:endParaRPr lang="zh-CN" altLang="en-US" sz="1600" dirty="0">
              <a:solidFill>
                <a:srgbClr val="660066"/>
              </a:solidFill>
            </a:endParaRPr>
          </a:p>
        </p:txBody>
      </p:sp>
      <p:cxnSp>
        <p:nvCxnSpPr>
          <p:cNvPr id="289" name="直接连接符 288"/>
          <p:cNvCxnSpPr/>
          <p:nvPr/>
        </p:nvCxnSpPr>
        <p:spPr bwMode="auto">
          <a:xfrm flipH="1">
            <a:off x="1494676" y="1751212"/>
            <a:ext cx="159123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" name="直接连接符 289"/>
          <p:cNvCxnSpPr>
            <a:endCxn id="291" idx="0"/>
          </p:cNvCxnSpPr>
          <p:nvPr/>
        </p:nvCxnSpPr>
        <p:spPr bwMode="auto">
          <a:xfrm>
            <a:off x="1494676" y="1751212"/>
            <a:ext cx="7814" cy="12541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1" name="文本框 290"/>
          <p:cNvSpPr txBox="1"/>
          <p:nvPr/>
        </p:nvSpPr>
        <p:spPr>
          <a:xfrm>
            <a:off x="1287046" y="3005352"/>
            <a:ext cx="430887" cy="69826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9900"/>
                </a:solidFill>
              </a:rPr>
              <a:t>第</a:t>
            </a:r>
            <a:r>
              <a:rPr lang="zh-CN" altLang="en-US" sz="1600" b="1" dirty="0">
                <a:solidFill>
                  <a:srgbClr val="009900"/>
                </a:solidFill>
              </a:rPr>
              <a:t>二</a:t>
            </a:r>
            <a:r>
              <a:rPr lang="zh-CN" altLang="en-US" sz="1600" b="1" dirty="0" smtClean="0">
                <a:solidFill>
                  <a:srgbClr val="009900"/>
                </a:solidFill>
              </a:rPr>
              <a:t>层</a:t>
            </a:r>
            <a:endParaRPr lang="zh-CN" altLang="en-US" sz="1600" b="1" dirty="0">
              <a:solidFill>
                <a:srgbClr val="009900"/>
              </a:solidFill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1452131" y="14312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3333FF"/>
                </a:solidFill>
              </a:rPr>
              <a:t>分解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293" name="直接连接符 292"/>
          <p:cNvCxnSpPr/>
          <p:nvPr/>
        </p:nvCxnSpPr>
        <p:spPr bwMode="auto">
          <a:xfrm>
            <a:off x="1494041" y="3673726"/>
            <a:ext cx="0" cy="14326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直接连接符 293"/>
          <p:cNvCxnSpPr/>
          <p:nvPr/>
        </p:nvCxnSpPr>
        <p:spPr bwMode="auto">
          <a:xfrm flipH="1">
            <a:off x="1494677" y="5106364"/>
            <a:ext cx="216045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5" name="文本框 294"/>
          <p:cNvSpPr txBox="1"/>
          <p:nvPr/>
        </p:nvSpPr>
        <p:spPr>
          <a:xfrm>
            <a:off x="1436646" y="47678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660066"/>
                </a:solidFill>
              </a:rPr>
              <a:t>归并</a:t>
            </a:r>
            <a:endParaRPr lang="zh-CN" altLang="en-US" sz="1600" dirty="0">
              <a:solidFill>
                <a:srgbClr val="660066"/>
              </a:solidFill>
            </a:endParaRPr>
          </a:p>
        </p:txBody>
      </p:sp>
      <p:cxnSp>
        <p:nvCxnSpPr>
          <p:cNvPr id="296" name="直接连接符 295"/>
          <p:cNvCxnSpPr/>
          <p:nvPr/>
        </p:nvCxnSpPr>
        <p:spPr bwMode="auto">
          <a:xfrm flipH="1">
            <a:off x="1951876" y="2579887"/>
            <a:ext cx="78463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" name="直接连接符 296"/>
          <p:cNvCxnSpPr>
            <a:endCxn id="298" idx="0"/>
          </p:cNvCxnSpPr>
          <p:nvPr/>
        </p:nvCxnSpPr>
        <p:spPr bwMode="auto">
          <a:xfrm>
            <a:off x="1959690" y="2579887"/>
            <a:ext cx="0" cy="4349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8" name="文本框 297"/>
          <p:cNvSpPr txBox="1"/>
          <p:nvPr/>
        </p:nvSpPr>
        <p:spPr>
          <a:xfrm>
            <a:off x="1744246" y="3014877"/>
            <a:ext cx="430887" cy="69826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1600" b="1" smtClean="0">
                <a:solidFill>
                  <a:srgbClr val="009900"/>
                </a:solidFill>
              </a:rPr>
              <a:t>第三层</a:t>
            </a:r>
            <a:endParaRPr lang="zh-CN" altLang="en-US" sz="1600" b="1" dirty="0">
              <a:solidFill>
                <a:srgbClr val="009900"/>
              </a:solidFill>
            </a:endParaRPr>
          </a:p>
        </p:txBody>
      </p:sp>
      <p:sp>
        <p:nvSpPr>
          <p:cNvPr id="299" name="文本框 298"/>
          <p:cNvSpPr txBox="1"/>
          <p:nvPr/>
        </p:nvSpPr>
        <p:spPr>
          <a:xfrm>
            <a:off x="1880756" y="22599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3333FF"/>
                </a:solidFill>
              </a:rPr>
              <a:t>分解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cxnSp>
        <p:nvCxnSpPr>
          <p:cNvPr id="300" name="直接连接符 299"/>
          <p:cNvCxnSpPr/>
          <p:nvPr/>
        </p:nvCxnSpPr>
        <p:spPr bwMode="auto">
          <a:xfrm>
            <a:off x="1951241" y="3673726"/>
            <a:ext cx="0" cy="6325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1" name="直接连接符 300"/>
          <p:cNvCxnSpPr/>
          <p:nvPr/>
        </p:nvCxnSpPr>
        <p:spPr bwMode="auto">
          <a:xfrm flipH="1">
            <a:off x="1951877" y="4306264"/>
            <a:ext cx="82153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2" name="文本框 301"/>
          <p:cNvSpPr txBox="1"/>
          <p:nvPr/>
        </p:nvSpPr>
        <p:spPr>
          <a:xfrm>
            <a:off x="1893846" y="3967711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660066"/>
                </a:solidFill>
              </a:rPr>
              <a:t>归并</a:t>
            </a:r>
            <a:endParaRPr lang="zh-CN" altLang="en-US" sz="1600" dirty="0">
              <a:solidFill>
                <a:srgbClr val="660066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A8850-FDEF-497D-9D45-7789CCAE45A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2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0"/>
                            </p:stCondLst>
                            <p:childTnLst>
                              <p:par>
                                <p:cTn id="2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3500"/>
                            </p:stCondLst>
                            <p:childTnLst>
                              <p:par>
                                <p:cTn id="2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7" presetClass="emph" presetSubtype="10" accel="15000" decel="1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3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3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37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4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1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43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4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49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52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3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55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6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5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9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61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6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5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67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70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1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73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7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7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79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7" presetClass="emph" presetSubtype="1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7" presetClass="emph" presetSubtype="6" accel="15000" decel="1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90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91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7" presetClass="emph" presetSubtype="6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93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9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7" presetClass="emph" presetSubtype="6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96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97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7" presetClass="emph" presetSubtype="6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9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00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7" presetClass="emph" presetSubtype="6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0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03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7" presetClass="emph" presetSubtype="6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0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06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7" presetClass="emph" presetSubtype="6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0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09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7" presetClass="emph" presetSubtype="6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11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12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7" presetClass="emph" presetSubtype="6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14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15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7" presetClass="emph" presetSubtype="6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17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18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7" presetClass="emph" presetSubtype="6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20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21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7" presetClass="emph" presetSubtype="6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23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24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00"/>
                            </p:stCondLst>
                            <p:childTnLst>
                              <p:par>
                                <p:cTn id="4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00"/>
                            </p:stCondLst>
                            <p:childTnLst>
                              <p:par>
                                <p:cTn id="4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2500"/>
                            </p:stCondLst>
                            <p:childTnLst>
                              <p:par>
                                <p:cTn id="4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3000"/>
                            </p:stCondLst>
                            <p:childTnLst>
                              <p:par>
                                <p:cTn id="4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3500"/>
                            </p:stCondLst>
                            <p:childTnLst>
                              <p:par>
                                <p:cTn id="4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4000"/>
                            </p:stCondLst>
                            <p:childTnLst>
                              <p:par>
                                <p:cTn id="4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4500"/>
                            </p:stCondLst>
                            <p:childTnLst>
                              <p:par>
                                <p:cTn id="4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000"/>
                            </p:stCondLst>
                            <p:childTnLst>
                              <p:par>
                                <p:cTn id="4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1500"/>
                            </p:stCondLst>
                            <p:childTnLst>
                              <p:par>
                                <p:cTn id="4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91" grpId="0" animBg="1"/>
      <p:bldP spid="191" grpId="1" animBg="1"/>
      <p:bldP spid="192" grpId="0" animBg="1"/>
      <p:bldP spid="192" grpId="1" animBg="1"/>
      <p:bldP spid="279" grpId="0"/>
      <p:bldP spid="288" grpId="0"/>
      <p:bldP spid="291" grpId="0" animBg="1"/>
      <p:bldP spid="292" grpId="0"/>
      <p:bldP spid="295" grpId="0"/>
      <p:bldP spid="298" grpId="0" animBg="1"/>
      <p:bldP spid="299" grpId="0"/>
      <p:bldP spid="3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9211" y="0"/>
            <a:ext cx="7886700" cy="7493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Merge sort</a:t>
            </a:r>
            <a:endParaRPr lang="en-US" altLang="zh-CN" dirty="0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03555" y="2905125"/>
            <a:ext cx="8453755" cy="3204845"/>
          </a:xfrm>
        </p:spPr>
        <p:txBody>
          <a:bodyPr/>
          <a:lstStyle/>
          <a:p>
            <a:pPr marL="0" indent="0">
              <a:lnSpc>
                <a:spcPts val="3000"/>
              </a:lnSpc>
              <a:buNone/>
            </a:pPr>
            <a:r>
              <a:rPr lang="en-US" altLang="zh-CN" sz="2000" dirty="0" smtClean="0"/>
              <a:t>    m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s+t</a:t>
            </a:r>
            <a:r>
              <a:rPr lang="en-US" altLang="zh-CN" sz="2000" dirty="0"/>
              <a:t>)/2; </a:t>
            </a:r>
            <a:endParaRPr lang="en-US" altLang="zh-CN" sz="2000" dirty="0" smtClean="0"/>
          </a:p>
          <a:p>
            <a:pPr marL="0" indent="0">
              <a:lnSpc>
                <a:spcPts val="3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MSort</a:t>
            </a:r>
            <a:r>
              <a:rPr lang="en-US" altLang="zh-CN" sz="2000" dirty="0" smtClean="0"/>
              <a:t>(R1</a:t>
            </a:r>
            <a:r>
              <a:rPr lang="en-US" altLang="zh-CN" sz="2000" dirty="0"/>
              <a:t>, R2, i+1, s, m);    </a:t>
            </a: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009900"/>
                </a:solidFill>
              </a:rPr>
              <a:t>// </a:t>
            </a:r>
            <a:r>
              <a:rPr lang="en-US" altLang="zh-CN" sz="2000" dirty="0">
                <a:solidFill>
                  <a:srgbClr val="009900"/>
                </a:solidFill>
              </a:rPr>
              <a:t>[</a:t>
            </a:r>
            <a:r>
              <a:rPr lang="en-US" altLang="zh-CN" sz="2000" dirty="0" err="1">
                <a:solidFill>
                  <a:srgbClr val="009900"/>
                </a:solidFill>
              </a:rPr>
              <a:t>s..m</a:t>
            </a:r>
            <a:r>
              <a:rPr lang="en-US" altLang="zh-CN" sz="2000" dirty="0">
                <a:solidFill>
                  <a:srgbClr val="009900"/>
                </a:solidFill>
              </a:rPr>
              <a:t>]</a:t>
            </a:r>
            <a:endParaRPr lang="zh-CN" altLang="zh-CN" sz="2000" dirty="0">
              <a:solidFill>
                <a:srgbClr val="009900"/>
              </a:solidFill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</a:t>
            </a:r>
            <a:r>
              <a:rPr lang="en-US" altLang="zh-CN" sz="2000" dirty="0" err="1"/>
              <a:t>MSort</a:t>
            </a:r>
            <a:r>
              <a:rPr lang="en-US" altLang="zh-CN" sz="2000" dirty="0"/>
              <a:t>(R1, R2, i+1, m+1, t</a:t>
            </a:r>
            <a:r>
              <a:rPr lang="en-US" altLang="zh-CN" sz="2000" dirty="0" smtClean="0"/>
              <a:t>);     </a:t>
            </a:r>
            <a:r>
              <a:rPr lang="en-US" altLang="zh-CN" sz="2000" dirty="0" smtClean="0">
                <a:solidFill>
                  <a:srgbClr val="009900"/>
                </a:solidFill>
              </a:rPr>
              <a:t>// </a:t>
            </a:r>
            <a:r>
              <a:rPr lang="en-US" altLang="zh-CN" sz="2000" dirty="0">
                <a:solidFill>
                  <a:srgbClr val="009900"/>
                </a:solidFill>
              </a:rPr>
              <a:t>[m+1..t]</a:t>
            </a:r>
            <a:endParaRPr lang="en-US" altLang="zh-CN" sz="2000" dirty="0" smtClean="0">
              <a:solidFill>
                <a:srgbClr val="009900"/>
              </a:solidFill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zh-CN" sz="2000" b="1" dirty="0" smtClean="0">
                <a:solidFill>
                  <a:srgbClr val="3333FF"/>
                </a:solidFill>
              </a:rPr>
              <a:t>    if</a:t>
            </a:r>
            <a:r>
              <a:rPr lang="en-US" altLang="zh-CN" sz="2000" dirty="0" smtClean="0"/>
              <a:t>(1</a:t>
            </a:r>
            <a:r>
              <a:rPr lang="en-US" altLang="zh-CN" sz="2000" dirty="0"/>
              <a:t>==i%2)   </a:t>
            </a:r>
            <a:r>
              <a:rPr lang="en-US" altLang="zh-CN" sz="2000" dirty="0">
                <a:solidFill>
                  <a:srgbClr val="009900"/>
                </a:solidFill>
              </a:rPr>
              <a:t>// </a:t>
            </a:r>
            <a:r>
              <a:rPr lang="en-US" altLang="zh-CN" sz="2000" dirty="0" err="1">
                <a:solidFill>
                  <a:srgbClr val="009900"/>
                </a:solidFill>
              </a:rPr>
              <a:t>i is odd number</a:t>
            </a:r>
            <a:endParaRPr lang="en-US" altLang="zh-CN" sz="2000" dirty="0" err="1">
              <a:solidFill>
                <a:srgbClr val="009900"/>
              </a:solidFill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zh-CN" sz="2000" dirty="0"/>
              <a:t>        </a:t>
            </a:r>
            <a:r>
              <a:rPr lang="fr-FR" altLang="zh-CN" sz="2000" dirty="0"/>
              <a:t>Merge(R1, R2, s, m, t);       </a:t>
            </a:r>
            <a:r>
              <a:rPr lang="en-US" altLang="zh-CN" sz="2000" dirty="0">
                <a:solidFill>
                  <a:srgbClr val="009900"/>
                </a:solidFill>
              </a:rPr>
              <a:t>// R1[</a:t>
            </a:r>
            <a:r>
              <a:rPr lang="en-US" altLang="zh-CN" sz="2000" dirty="0" err="1">
                <a:solidFill>
                  <a:srgbClr val="009900"/>
                </a:solidFill>
              </a:rPr>
              <a:t>s..m</a:t>
            </a:r>
            <a:r>
              <a:rPr lang="en-US" altLang="zh-CN" sz="2000" dirty="0">
                <a:solidFill>
                  <a:srgbClr val="009900"/>
                </a:solidFill>
              </a:rPr>
              <a:t>] and R1[m+1..t] to R2[</a:t>
            </a:r>
            <a:r>
              <a:rPr lang="en-US" altLang="zh-CN" sz="2000" dirty="0" err="1">
                <a:solidFill>
                  <a:srgbClr val="009900"/>
                </a:solidFill>
              </a:rPr>
              <a:t>s..t</a:t>
            </a:r>
            <a:r>
              <a:rPr lang="en-US" altLang="zh-CN" sz="2000" dirty="0">
                <a:solidFill>
                  <a:srgbClr val="009900"/>
                </a:solidFill>
              </a:rPr>
              <a:t>]</a:t>
            </a:r>
            <a:endParaRPr lang="zh-CN" altLang="zh-CN" sz="2000" dirty="0">
              <a:solidFill>
                <a:srgbClr val="009900"/>
              </a:solidFill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fr-FR" altLang="zh-CN" sz="2000" dirty="0"/>
              <a:t>   </a:t>
            </a:r>
            <a:r>
              <a:rPr lang="en-US" altLang="zh-CN" sz="2000" b="1" kern="100" dirty="0">
                <a:solidFill>
                  <a:srgbClr val="3333FF"/>
                </a:solidFill>
                <a:ea typeface="宋体" panose="02010600030101010101" pitchFamily="2" charset="-122"/>
              </a:rPr>
              <a:t>else             </a:t>
            </a:r>
            <a:r>
              <a:rPr lang="en-US" altLang="zh-CN" sz="2000" kern="1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9900"/>
                </a:solidFill>
              </a:rPr>
              <a:t>// </a:t>
            </a:r>
            <a:r>
              <a:rPr lang="en-US" altLang="zh-CN" sz="2000" dirty="0" err="1">
                <a:solidFill>
                  <a:srgbClr val="009900"/>
                </a:solidFill>
              </a:rPr>
              <a:t>i is even number</a:t>
            </a:r>
            <a:endParaRPr lang="en-US" altLang="zh-CN" sz="2000" dirty="0" err="1">
              <a:solidFill>
                <a:srgbClr val="009900"/>
              </a:solidFill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fr-FR" altLang="zh-CN" sz="2000" dirty="0"/>
              <a:t>        Merge(R2, R1, s, m, t);       </a:t>
            </a:r>
            <a:r>
              <a:rPr lang="fr-FR" altLang="zh-CN" sz="2000" dirty="0">
                <a:solidFill>
                  <a:srgbClr val="009900"/>
                </a:solidFill>
              </a:rPr>
              <a:t>// R2[s..m]</a:t>
            </a:r>
            <a:r>
              <a:rPr lang="en-US" altLang="fr-FR" sz="2000" dirty="0">
                <a:solidFill>
                  <a:srgbClr val="009900"/>
                </a:solidFill>
              </a:rPr>
              <a:t> and </a:t>
            </a:r>
            <a:r>
              <a:rPr lang="fr-FR" altLang="zh-CN" sz="2000" dirty="0">
                <a:solidFill>
                  <a:srgbClr val="009900"/>
                </a:solidFill>
              </a:rPr>
              <a:t>R2[m+1..t]</a:t>
            </a:r>
            <a:r>
              <a:rPr lang="en-US" altLang="fr-FR" sz="2000" dirty="0">
                <a:solidFill>
                  <a:srgbClr val="009900"/>
                </a:solidFill>
              </a:rPr>
              <a:t> to R</a:t>
            </a:r>
            <a:r>
              <a:rPr lang="fr-FR" altLang="zh-CN" sz="2000" dirty="0">
                <a:solidFill>
                  <a:srgbClr val="009900"/>
                </a:solidFill>
              </a:rPr>
              <a:t>1[s..t]</a:t>
            </a:r>
            <a:endParaRPr lang="zh-CN" altLang="zh-CN" sz="2000" dirty="0">
              <a:solidFill>
                <a:srgbClr val="009900"/>
              </a:solidFill>
            </a:endParaRPr>
          </a:p>
          <a:p>
            <a:pPr marL="0" indent="0">
              <a:lnSpc>
                <a:spcPts val="3000"/>
              </a:lnSpc>
              <a:buNone/>
            </a:pPr>
            <a:endParaRPr lang="zh-CN" altLang="zh-CN" sz="2000" dirty="0">
              <a:solidFill>
                <a:srgbClr val="009900"/>
              </a:solidFill>
            </a:endParaRPr>
          </a:p>
        </p:txBody>
      </p:sp>
      <p:sp>
        <p:nvSpPr>
          <p:cNvPr id="4" name="直接连接符 2"/>
          <p:cNvSpPr>
            <a:spLocks noChangeShapeType="1"/>
          </p:cNvSpPr>
          <p:nvPr/>
        </p:nvSpPr>
        <p:spPr bwMode="auto">
          <a:xfrm>
            <a:off x="89211" y="657922"/>
            <a:ext cx="4427033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 type="oval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151" y="576166"/>
            <a:ext cx="895420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MSort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RcdType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R1[],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RcdType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R2[],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s,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t)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{</a:t>
            </a:r>
            <a:endParaRPr lang="zh-CN" altLang="zh-CN" sz="20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0" eaLnBrk="0" hangingPunct="0">
              <a:lnSpc>
                <a:spcPct val="150000"/>
              </a:lnSpc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2000" dirty="0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// R1[</a:t>
            </a:r>
            <a:r>
              <a:rPr lang="en-US" altLang="zh-CN" sz="2000" dirty="0" err="1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s..t</a:t>
            </a:r>
            <a:r>
              <a:rPr lang="en-US" altLang="zh-CN" sz="2000" dirty="0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]</a:t>
            </a:r>
            <a:r>
              <a:rPr lang="zh-CN" altLang="zh-CN" sz="2000" dirty="0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if (</a:t>
            </a:r>
            <a:r>
              <a:rPr lang="en-US" altLang="zh-CN" sz="2000" dirty="0">
                <a:sym typeface="+mn-ea"/>
              </a:rPr>
              <a:t>i%2==1)</a:t>
            </a:r>
            <a:r>
              <a:rPr lang="zh-CN" altLang="zh-CN" sz="2000" dirty="0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merged to R2[</a:t>
            </a:r>
            <a:r>
              <a:rPr lang="en-US" altLang="zh-CN" sz="2000" dirty="0" err="1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s..t</a:t>
            </a:r>
            <a:r>
              <a:rPr lang="en-US" altLang="zh-CN" sz="2000" dirty="0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]</a:t>
            </a:r>
            <a:r>
              <a:rPr lang="zh-CN" altLang="zh-CN" sz="2000" dirty="0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else  to R1[</a:t>
            </a:r>
            <a:r>
              <a:rPr lang="en-US" altLang="zh-CN" sz="2000" dirty="0" err="1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s..t</a:t>
            </a:r>
            <a:r>
              <a:rPr lang="en-US" altLang="zh-CN" sz="2000" dirty="0">
                <a:solidFill>
                  <a:srgbClr val="009900"/>
                </a:solidFill>
                <a:latin typeface="Arial" panose="020B0604020202020204"/>
                <a:ea typeface="宋体" panose="02010600030101010101" pitchFamily="2" charset="-122"/>
              </a:rPr>
              <a:t>]</a:t>
            </a:r>
            <a:endParaRPr lang="zh-CN" altLang="zh-CN" sz="2000" dirty="0">
              <a:solidFill>
                <a:srgbClr val="0099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000" y="6147240"/>
            <a:ext cx="3545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</a:t>
            </a:r>
            <a:endParaRPr lang="zh-CN" altLang="zh-CN" sz="20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95958" y="1484634"/>
            <a:ext cx="4761146" cy="710763"/>
            <a:chOff x="3253019" y="105552"/>
            <a:chExt cx="4761146" cy="710763"/>
          </a:xfrm>
        </p:grpSpPr>
        <p:sp>
          <p:nvSpPr>
            <p:cNvPr id="11" name="文本框 10"/>
            <p:cNvSpPr txBox="1"/>
            <p:nvPr/>
          </p:nvSpPr>
          <p:spPr>
            <a:xfrm>
              <a:off x="325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7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57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9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69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41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98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3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86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85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73019" y="446983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356654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1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87805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7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796654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3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516654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4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25503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5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945503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6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87805" y="105552"/>
              <a:ext cx="298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92D050"/>
                  </a:solidFill>
                </a:rPr>
                <a:t>2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</p:grpSp>
      <p:cxnSp>
        <p:nvCxnSpPr>
          <p:cNvPr id="25" name="直接箭头连接符 24"/>
          <p:cNvCxnSpPr>
            <a:stCxn id="18" idx="3"/>
          </p:cNvCxnSpPr>
          <p:nvPr/>
        </p:nvCxnSpPr>
        <p:spPr bwMode="auto">
          <a:xfrm flipV="1">
            <a:off x="4598072" y="1003610"/>
            <a:ext cx="1289772" cy="6503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19" idx="1"/>
          </p:cNvCxnSpPr>
          <p:nvPr/>
        </p:nvCxnSpPr>
        <p:spPr bwMode="auto">
          <a:xfrm flipH="1" flipV="1">
            <a:off x="6590371" y="1003610"/>
            <a:ext cx="2040373" cy="6503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/>
          <p:cNvSpPr/>
          <p:nvPr/>
        </p:nvSpPr>
        <p:spPr>
          <a:xfrm>
            <a:off x="3146921" y="1900783"/>
            <a:ext cx="998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663300"/>
                </a:solidFill>
                <a:effectLst/>
                <a:latin typeface="+mn-lt"/>
                <a:ea typeface="宋体" panose="02010600030101010101" pitchFamily="2" charset="-122"/>
              </a:rPr>
              <a:t>R1</a:t>
            </a:r>
            <a:endParaRPr lang="zh-CN" altLang="zh-CN" sz="2000" kern="100" dirty="0">
              <a:solidFill>
                <a:srgbClr val="663300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43010" name="组合 43009"/>
          <p:cNvGrpSpPr/>
          <p:nvPr/>
        </p:nvGrpSpPr>
        <p:grpSpPr>
          <a:xfrm>
            <a:off x="4884232" y="20956"/>
            <a:ext cx="584382" cy="738804"/>
            <a:chOff x="4884232" y="43258"/>
            <a:chExt cx="584382" cy="738804"/>
          </a:xfrm>
        </p:grpSpPr>
        <p:sp>
          <p:nvSpPr>
            <p:cNvPr id="36" name="矩形 35"/>
            <p:cNvSpPr/>
            <p:nvPr/>
          </p:nvSpPr>
          <p:spPr>
            <a:xfrm>
              <a:off x="4884232" y="43258"/>
              <a:ext cx="5843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>
                <a:spcAft>
                  <a:spcPts val="0"/>
                </a:spcAft>
              </a:pPr>
              <a:r>
                <a:rPr lang="en-US" altLang="zh-CN" sz="2000" kern="100" dirty="0" smtClean="0">
                  <a:solidFill>
                    <a:srgbClr val="663300"/>
                  </a:solidFill>
                  <a:effectLst/>
                  <a:latin typeface="+mn-lt"/>
                  <a:ea typeface="宋体" panose="02010600030101010101" pitchFamily="2" charset="-122"/>
                </a:rPr>
                <a:t>0</a:t>
              </a:r>
              <a:endParaRPr lang="zh-CN" altLang="zh-CN" sz="2000" kern="100" dirty="0">
                <a:solidFill>
                  <a:srgbClr val="6633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flipH="1">
              <a:off x="5317070" y="367393"/>
              <a:ext cx="1002" cy="4146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011" name="组合 43010"/>
          <p:cNvGrpSpPr/>
          <p:nvPr/>
        </p:nvGrpSpPr>
        <p:grpSpPr>
          <a:xfrm>
            <a:off x="4195958" y="2484165"/>
            <a:ext cx="4761146" cy="369332"/>
            <a:chOff x="4032561" y="2874954"/>
            <a:chExt cx="4761146" cy="369332"/>
          </a:xfrm>
        </p:grpSpPr>
        <p:sp>
          <p:nvSpPr>
            <p:cNvPr id="40" name="文本框 39"/>
            <p:cNvSpPr txBox="1"/>
            <p:nvPr/>
          </p:nvSpPr>
          <p:spPr>
            <a:xfrm>
              <a:off x="4032561" y="2874954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    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352561" y="2874954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    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472561" y="2874954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    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192561" y="2874954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    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912561" y="2874954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    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32561" y="2874954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    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752561" y="2874954"/>
              <a:ext cx="4411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    </a:t>
              </a:r>
              <a:endParaRPr lang="zh-CN" altLang="en-US" dirty="0"/>
            </a:p>
          </p:txBody>
        </p:sp>
      </p:grpSp>
      <p:sp>
        <p:nvSpPr>
          <p:cNvPr id="55" name="矩形 54"/>
          <p:cNvSpPr/>
          <p:nvPr/>
        </p:nvSpPr>
        <p:spPr>
          <a:xfrm>
            <a:off x="2967433" y="2624751"/>
            <a:ext cx="11783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663300"/>
                </a:solidFill>
                <a:effectLst/>
                <a:latin typeface="+mn-lt"/>
                <a:ea typeface="宋体" panose="02010600030101010101" pitchFamily="2" charset="-122"/>
              </a:rPr>
              <a:t>   R2</a:t>
            </a:r>
            <a:endParaRPr lang="zh-CN" altLang="zh-CN" sz="2000" kern="100" dirty="0">
              <a:solidFill>
                <a:srgbClr val="663300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471922" y="6668"/>
            <a:ext cx="584382" cy="738804"/>
            <a:chOff x="4884232" y="43258"/>
            <a:chExt cx="584382" cy="738804"/>
          </a:xfrm>
        </p:grpSpPr>
        <p:sp>
          <p:nvSpPr>
            <p:cNvPr id="57" name="矩形 56"/>
            <p:cNvSpPr/>
            <p:nvPr/>
          </p:nvSpPr>
          <p:spPr>
            <a:xfrm>
              <a:off x="4884232" y="43258"/>
              <a:ext cx="5843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>
                <a:spcAft>
                  <a:spcPts val="0"/>
                </a:spcAft>
              </a:pPr>
              <a:r>
                <a:rPr lang="en-US" altLang="zh-CN" sz="2000" kern="100" dirty="0" smtClean="0">
                  <a:solidFill>
                    <a:srgbClr val="663300"/>
                  </a:solidFill>
                  <a:effectLst/>
                  <a:latin typeface="+mn-lt"/>
                  <a:ea typeface="宋体" panose="02010600030101010101" pitchFamily="2" charset="-122"/>
                </a:rPr>
                <a:t>1</a:t>
              </a:r>
              <a:endParaRPr lang="zh-CN" altLang="zh-CN" sz="2000" kern="100" dirty="0">
                <a:solidFill>
                  <a:srgbClr val="6633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H="1">
              <a:off x="5317070" y="367393"/>
              <a:ext cx="1002" cy="4146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组合 58"/>
          <p:cNvGrpSpPr/>
          <p:nvPr/>
        </p:nvGrpSpPr>
        <p:grpSpPr>
          <a:xfrm>
            <a:off x="6083825" y="-2877"/>
            <a:ext cx="584382" cy="738804"/>
            <a:chOff x="4884232" y="43258"/>
            <a:chExt cx="584382" cy="738804"/>
          </a:xfrm>
        </p:grpSpPr>
        <p:sp>
          <p:nvSpPr>
            <p:cNvPr id="60" name="矩形 59"/>
            <p:cNvSpPr/>
            <p:nvPr/>
          </p:nvSpPr>
          <p:spPr>
            <a:xfrm>
              <a:off x="4884232" y="43258"/>
              <a:ext cx="5843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>
                <a:spcAft>
                  <a:spcPts val="0"/>
                </a:spcAft>
              </a:pPr>
              <a:r>
                <a:rPr lang="en-US" altLang="zh-CN" sz="2000" kern="100" dirty="0" smtClean="0">
                  <a:solidFill>
                    <a:srgbClr val="663300"/>
                  </a:solidFill>
                  <a:effectLst/>
                  <a:latin typeface="+mn-lt"/>
                  <a:ea typeface="宋体" panose="02010600030101010101" pitchFamily="2" charset="-122"/>
                </a:rPr>
                <a:t>7</a:t>
              </a:r>
              <a:endParaRPr lang="zh-CN" altLang="zh-CN" sz="2000" kern="100" dirty="0">
                <a:solidFill>
                  <a:srgbClr val="6633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 flipH="1">
              <a:off x="5317070" y="367393"/>
              <a:ext cx="1002" cy="4146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" name="矩形 64"/>
          <p:cNvSpPr/>
          <p:nvPr/>
        </p:nvSpPr>
        <p:spPr>
          <a:xfrm>
            <a:off x="3020788" y="1518455"/>
            <a:ext cx="1109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kern="100" dirty="0" err="1" smtClean="0">
                <a:solidFill>
                  <a:srgbClr val="3333FF"/>
                </a:solidFill>
                <a:effectLst/>
                <a:latin typeface="+mn-lt"/>
                <a:ea typeface="宋体" panose="02010600030101010101" pitchFamily="2" charset="-122"/>
              </a:rPr>
              <a:t>L.rcd</a:t>
            </a:r>
            <a:endParaRPr lang="zh-CN" altLang="zh-CN" sz="2000" kern="100" dirty="0">
              <a:solidFill>
                <a:srgbClr val="3333FF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233856" y="2264361"/>
            <a:ext cx="571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3333FF"/>
                </a:solidFill>
                <a:effectLst/>
                <a:latin typeface="+mn-lt"/>
                <a:ea typeface="宋体" panose="02010600030101010101" pitchFamily="2" charset="-122"/>
              </a:rPr>
              <a:t>R</a:t>
            </a:r>
            <a:endParaRPr lang="zh-CN" altLang="zh-CN" sz="2000" kern="100" dirty="0">
              <a:solidFill>
                <a:srgbClr val="3333FF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>
            <a:off x="4196225" y="2200919"/>
            <a:ext cx="260510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/>
          <p:nvPr/>
        </p:nvCxnSpPr>
        <p:spPr bwMode="auto">
          <a:xfrm>
            <a:off x="7080185" y="2191696"/>
            <a:ext cx="18811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文本框 69"/>
          <p:cNvSpPr txBox="1"/>
          <p:nvPr/>
        </p:nvSpPr>
        <p:spPr>
          <a:xfrm>
            <a:off x="4196225" y="18298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8516225" y="18298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57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636225" y="18298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69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356225" y="18298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98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076225" y="18298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86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96225" y="18298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4916225" y="18298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 bwMode="auto">
          <a:xfrm>
            <a:off x="2426279" y="3407680"/>
            <a:ext cx="594509" cy="45167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73299" y="3018377"/>
            <a:ext cx="8736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663300"/>
                </a:solidFill>
                <a:effectLst/>
                <a:latin typeface="+mn-lt"/>
                <a:ea typeface="宋体" panose="02010600030101010101" pitchFamily="2" charset="-122"/>
              </a:rPr>
              <a:t>1</a:t>
            </a:r>
            <a:endParaRPr lang="zh-CN" altLang="zh-CN" sz="2000" kern="100" dirty="0">
              <a:solidFill>
                <a:srgbClr val="663300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flipH="1">
            <a:off x="3107623" y="1653911"/>
            <a:ext cx="1341210" cy="18548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3496059" y="1653911"/>
            <a:ext cx="3094312" cy="18318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椭圆 63"/>
          <p:cNvSpPr/>
          <p:nvPr/>
        </p:nvSpPr>
        <p:spPr bwMode="auto">
          <a:xfrm>
            <a:off x="2074414" y="3356117"/>
            <a:ext cx="441529" cy="451673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 flipH="1">
            <a:off x="3345805" y="1675630"/>
            <a:ext cx="3958019" cy="22569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/>
          <p:cNvCxnSpPr/>
          <p:nvPr/>
        </p:nvCxnSpPr>
        <p:spPr bwMode="auto">
          <a:xfrm flipH="1">
            <a:off x="3734241" y="1687128"/>
            <a:ext cx="4988450" cy="22224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椭圆 77"/>
          <p:cNvSpPr/>
          <p:nvPr/>
        </p:nvSpPr>
        <p:spPr bwMode="auto">
          <a:xfrm>
            <a:off x="2074414" y="3822682"/>
            <a:ext cx="441529" cy="451673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8A939-4B70-4878-A511-E8721F0F537C}" type="slidenum">
              <a:rPr lang="zh-CN" altLang="en-US" smtClean="0"/>
            </a:fld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403" y="1561380"/>
            <a:ext cx="51270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ts val="3600"/>
              </a:lnSpc>
              <a:spcAft>
                <a:spcPts val="0"/>
              </a:spcAft>
            </a:pPr>
            <a:r>
              <a:rPr lang="zh-CN" altLang="zh-CN" sz="2000" kern="0" dirty="0">
                <a:latin typeface="+mn-lt"/>
                <a:ea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3333FF"/>
                </a:solidFill>
                <a:latin typeface="+mn-lt"/>
                <a:ea typeface="Courier New" panose="02070309020205020404" pitchFamily="49" charset="0"/>
              </a:rPr>
              <a:t>if</a:t>
            </a:r>
            <a:r>
              <a:rPr lang="en-US" altLang="zh-CN" sz="2000" kern="0" dirty="0">
                <a:latin typeface="+mn-lt"/>
                <a:ea typeface="Courier New" panose="02070309020205020404" pitchFamily="49" charset="0"/>
              </a:rPr>
              <a:t>(s==</a:t>
            </a:r>
            <a:r>
              <a:rPr lang="en-US" altLang="zh-CN" sz="2000" kern="0" dirty="0" smtClean="0">
                <a:latin typeface="+mn-lt"/>
                <a:ea typeface="Courier New" panose="02070309020205020404" pitchFamily="49" charset="0"/>
              </a:rPr>
              <a:t>t) </a:t>
            </a:r>
            <a:r>
              <a:rPr lang="en-US" altLang="zh-CN" sz="2000" b="1" kern="0" dirty="0">
                <a:latin typeface="+mn-lt"/>
                <a:ea typeface="Courier New" panose="02070309020205020404" pitchFamily="49" charset="0"/>
              </a:rPr>
              <a:t>{ </a:t>
            </a:r>
            <a:endParaRPr lang="zh-CN" altLang="zh-CN" sz="2000" b="1" kern="100" dirty="0">
              <a:latin typeface="+mn-lt"/>
              <a:ea typeface="宋体" panose="02010600030101010101" pitchFamily="2" charset="-122"/>
            </a:endParaRPr>
          </a:p>
          <a:p>
            <a:pPr indent="266700">
              <a:lnSpc>
                <a:spcPts val="3600"/>
              </a:lnSpc>
              <a:spcAft>
                <a:spcPts val="0"/>
              </a:spcAft>
            </a:pPr>
            <a:r>
              <a:rPr lang="en-US" altLang="zh-CN" sz="2000" kern="0" dirty="0" smtClean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sz="2000" b="1" kern="0" dirty="0" smtClean="0">
                <a:solidFill>
                  <a:srgbClr val="3333FF"/>
                </a:solidFill>
                <a:latin typeface="+mn-lt"/>
                <a:ea typeface="宋体" panose="02010600030101010101" pitchFamily="2" charset="-122"/>
              </a:rPr>
              <a:t>if</a:t>
            </a:r>
            <a:r>
              <a:rPr lang="en-US" altLang="zh-CN" sz="2000" kern="0" dirty="0" smtClean="0"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sz="2000" kern="100" dirty="0">
                <a:ea typeface="Courier New" panose="02070309020205020404" pitchFamily="49" charset="0"/>
              </a:rPr>
              <a:t>1==</a:t>
            </a:r>
            <a:r>
              <a:rPr lang="en-US" altLang="zh-CN" sz="2000" kern="100" dirty="0" smtClean="0">
                <a:ea typeface="Courier New" panose="02070309020205020404" pitchFamily="49" charset="0"/>
              </a:rPr>
              <a:t>i%2) </a:t>
            </a:r>
            <a:r>
              <a:rPr lang="en-US" altLang="zh-CN" sz="2000" kern="0" dirty="0" smtClean="0">
                <a:latin typeface="+mn-lt"/>
                <a:ea typeface="宋体" panose="02010600030101010101" pitchFamily="2" charset="-122"/>
              </a:rPr>
              <a:t>R2[s</a:t>
            </a:r>
            <a:r>
              <a:rPr lang="en-US" altLang="zh-CN" sz="2000" kern="0" dirty="0">
                <a:latin typeface="+mn-lt"/>
                <a:ea typeface="宋体" panose="02010600030101010101" pitchFamily="2" charset="-122"/>
              </a:rPr>
              <a:t>] = R1[s]; </a:t>
            </a:r>
            <a:endParaRPr lang="en-US" altLang="zh-CN" sz="2000" kern="0" dirty="0" smtClean="0">
              <a:latin typeface="+mn-lt"/>
              <a:ea typeface="宋体" panose="02010600030101010101" pitchFamily="2" charset="-122"/>
            </a:endParaRPr>
          </a:p>
          <a:p>
            <a:pPr indent="266700">
              <a:lnSpc>
                <a:spcPts val="3600"/>
              </a:lnSpc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000" b="1" kern="100" dirty="0">
                <a:latin typeface="+mn-lt"/>
                <a:ea typeface="宋体" panose="02010600030101010101" pitchFamily="2" charset="-122"/>
              </a:rPr>
              <a:t>}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3333FF"/>
                </a:solidFill>
                <a:latin typeface="+mn-lt"/>
                <a:ea typeface="宋体" panose="02010600030101010101" pitchFamily="2" charset="-122"/>
              </a:rPr>
              <a:t>else</a:t>
            </a:r>
            <a:r>
              <a:rPr lang="en-US" altLang="zh-CN" sz="2000" b="1" kern="100" dirty="0">
                <a:latin typeface="+mn-lt"/>
                <a:ea typeface="宋体" panose="02010600030101010101" pitchFamily="2" charset="-122"/>
              </a:rPr>
              <a:t> {</a:t>
            </a:r>
            <a:endParaRPr lang="zh-CN" altLang="zh-CN" sz="2000" b="1" kern="100" dirty="0">
              <a:effectLst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 L 0.07968 0.0965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4815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-0.07934 0.0965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4815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-1.38889E-6 0.0960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92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8.33333E-7 0.09468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1585 0.09468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4722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 L -0.07917 0.09468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4722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-0.0776 0.0946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4722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35" grpId="0"/>
      <p:bldP spid="55" grpId="0"/>
      <p:bldP spid="65" grpId="0"/>
      <p:bldP spid="66" grpId="0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84" grpId="0" animBg="1"/>
      <p:bldP spid="85" grpId="0"/>
      <p:bldP spid="64" grpId="0" animBg="1"/>
      <p:bldP spid="64" grpId="1" animBg="1"/>
      <p:bldP spid="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749300"/>
          </a:xfrm>
        </p:spPr>
        <p:txBody>
          <a:bodyPr/>
          <a:lstStyle/>
          <a:p>
            <a:pPr eaLnBrk="1" hangingPunct="1"/>
            <a:r>
              <a:rPr lang="en-US" dirty="0"/>
              <a:t>Q</a:t>
            </a:r>
            <a:r>
              <a:rPr dirty="0"/>
              <a:t>uick </a:t>
            </a:r>
            <a:r>
              <a:rPr lang="en-US" dirty="0"/>
              <a:t>S</a:t>
            </a:r>
            <a:r>
              <a:rPr dirty="0"/>
              <a:t>ort </a:t>
            </a:r>
            <a:r>
              <a:rPr lang="en-US" dirty="0"/>
              <a:t>(QS, </a:t>
            </a:r>
            <a:r>
              <a:rPr lang="zh-CN" altLang="en-US" dirty="0" smtClean="0"/>
              <a:t>快速排序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119380" y="1114425"/>
            <a:ext cx="8921115" cy="5012690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QS improve Bubble Sort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is a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bbreviated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 ’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快</a:t>
            </a:r>
            <a:r>
              <a:rPr lang="zh-CN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排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’.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）pivot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zh-CN" altLang="zh-CN" b="1" dirty="0" smtClean="0">
                <a:solidFill>
                  <a:srgbClr val="7030A0"/>
                </a:solidFill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枢轴</a:t>
            </a:r>
            <a:r>
              <a:rPr lang="en-US" altLang="zh-CN" b="1" dirty="0" smtClean="0">
                <a:solidFill>
                  <a:srgbClr val="7030A0"/>
                </a:solidFill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) : </a:t>
            </a:r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K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eyword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 is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select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ed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from the sequence to be sorted</a:t>
            </a:r>
            <a:endParaRPr lang="en-US" altLang="zh-CN" b="1" dirty="0" smtClean="0">
              <a:solidFill>
                <a:srgbClr val="000000"/>
              </a:solidFill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）</a:t>
            </a:r>
            <a:r>
              <a:rPr 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Divide the sequence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to two subsequences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by the pivot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Keep on q</a:t>
            </a:r>
            <a:r>
              <a:rPr 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uickly sort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ing</a:t>
            </a:r>
            <a:r>
              <a:rPr 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recursively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in the first and second parts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57499" y="2017451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77499" y="2017451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57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97499" y="2017451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69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17499" y="2017451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98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37499" y="2017451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57499" y="2017451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77499" y="2017451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761134" y="167602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1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92285" y="167602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7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01134" y="167602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3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21134" y="167602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4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29983" y="167602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5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49983" y="167602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6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63710" y="167602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2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3545524" y="1895842"/>
            <a:ext cx="1376756" cy="612549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5749606" y="1775639"/>
            <a:ext cx="2765744" cy="728912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05469 -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39375 -2.22222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5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23629 -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69 -3.33333E-6 L 0.15747 -4.8148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 uiExpand="1" build="p"/>
      <p:bldP spid="5" grpId="0" animBg="1"/>
      <p:bldP spid="5" grpId="1" animBg="1"/>
      <p:bldP spid="7" grpId="0" animBg="1"/>
      <p:bldP spid="10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631145" y="954314"/>
            <a:ext cx="8385855" cy="5372100"/>
          </a:xfrm>
        </p:spPr>
        <p:txBody>
          <a:bodyPr/>
          <a:lstStyle/>
          <a:p>
            <a:pPr algn="l">
              <a:lnSpc>
                <a:spcPts val="3300"/>
              </a:lnSpc>
            </a:pPr>
            <a:r>
              <a:rPr lang="en-US" altLang="zh-CN" b="1" dirty="0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/>
              <a:t>Partition(</a:t>
            </a:r>
            <a:r>
              <a:rPr lang="en-US" altLang="zh-CN" dirty="0" err="1"/>
              <a:t>RcdType</a:t>
            </a:r>
            <a:r>
              <a:rPr lang="en-US" altLang="zh-CN" dirty="0"/>
              <a:t> </a:t>
            </a:r>
            <a:r>
              <a:rPr lang="en-US" altLang="zh-CN" dirty="0" err="1"/>
              <a:t>rcd</a:t>
            </a:r>
            <a:r>
              <a:rPr lang="en-US" altLang="zh-CN" dirty="0" smtClean="0"/>
              <a:t>[ ], </a:t>
            </a:r>
            <a:r>
              <a:rPr lang="en-US" altLang="zh-CN" b="1" dirty="0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/>
              <a:t>low, </a:t>
            </a:r>
            <a:r>
              <a:rPr lang="en-US" altLang="zh-CN" b="1" dirty="0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/>
              <a:t>high) </a:t>
            </a:r>
            <a:r>
              <a:rPr lang="en-US" altLang="zh-CN" b="1" dirty="0"/>
              <a:t>{</a:t>
            </a:r>
            <a:endParaRPr lang="zh-CN" altLang="zh-CN" dirty="0"/>
          </a:p>
          <a:p>
            <a:pPr algn="l">
              <a:lnSpc>
                <a:spcPts val="3300"/>
              </a:lnSpc>
            </a:pPr>
            <a:r>
              <a:rPr lang="en-US" altLang="zh-CN" sz="2200" dirty="0" smtClean="0">
                <a:solidFill>
                  <a:srgbClr val="009900"/>
                </a:solidFill>
              </a:rPr>
              <a:t>// partition rcd[</a:t>
            </a:r>
            <a:r>
              <a:rPr lang="en-US" altLang="zh-CN" sz="2200" dirty="0" err="1" smtClean="0">
                <a:solidFill>
                  <a:srgbClr val="009900"/>
                </a:solidFill>
              </a:rPr>
              <a:t>low</a:t>
            </a:r>
            <a:r>
              <a:rPr lang="en-US" altLang="zh-CN" sz="2200" dirty="0" err="1">
                <a:solidFill>
                  <a:srgbClr val="009900"/>
                </a:solidFill>
              </a:rPr>
              <a:t>..high</a:t>
            </a:r>
            <a:r>
              <a:rPr lang="en-US" altLang="zh-CN" sz="2200" dirty="0">
                <a:solidFill>
                  <a:srgbClr val="009900"/>
                </a:solidFill>
              </a:rPr>
              <a:t>] </a:t>
            </a:r>
            <a:r>
              <a:rPr lang="zh-CN" altLang="zh-CN" sz="2200" dirty="0" smtClean="0">
                <a:solidFill>
                  <a:srgbClr val="009900"/>
                </a:solidFill>
              </a:rPr>
              <a:t>，</a:t>
            </a:r>
            <a:r>
              <a:rPr lang="en-US" altLang="zh-CN" sz="2200" dirty="0" smtClean="0">
                <a:solidFill>
                  <a:srgbClr val="009900"/>
                </a:solidFill>
              </a:rPr>
              <a:t>return the address of pivot</a:t>
            </a:r>
            <a:endParaRPr lang="zh-CN" altLang="zh-CN" sz="2200" dirty="0">
              <a:solidFill>
                <a:srgbClr val="009900"/>
              </a:solidFill>
            </a:endParaRPr>
          </a:p>
          <a:p>
            <a:pPr algn="l">
              <a:lnSpc>
                <a:spcPts val="3300"/>
              </a:lnSpc>
            </a:pPr>
            <a:r>
              <a:rPr lang="en-US" altLang="zh-CN" dirty="0" smtClean="0"/>
              <a:t>   rcd[0</a:t>
            </a:r>
            <a:r>
              <a:rPr lang="en-US" altLang="zh-CN" dirty="0"/>
              <a:t>] = rcd[low</a:t>
            </a:r>
            <a:r>
              <a:rPr lang="en-US" altLang="zh-CN" dirty="0" smtClean="0"/>
              <a:t>];          </a:t>
            </a:r>
            <a:r>
              <a:rPr lang="en-US" altLang="zh-CN" sz="2200" dirty="0" smtClean="0">
                <a:solidFill>
                  <a:srgbClr val="009900"/>
                </a:solidFill>
              </a:rPr>
              <a:t>// </a:t>
            </a:r>
            <a:r>
              <a:rPr lang="en-US" altLang="zh-CN" sz="2200" dirty="0">
                <a:solidFill>
                  <a:srgbClr val="009900"/>
                </a:solidFill>
              </a:rPr>
              <a:t>saving the pivot</a:t>
            </a:r>
            <a:r>
              <a:rPr lang="zh-CN" altLang="zh-CN" dirty="0"/>
              <a:t>　　</a:t>
            </a:r>
            <a:r>
              <a:rPr lang="en-US" altLang="zh-CN" dirty="0" smtClean="0"/>
              <a:t>        </a:t>
            </a:r>
            <a:endParaRPr lang="en-US" altLang="zh-CN" dirty="0" smtClean="0"/>
          </a:p>
          <a:p>
            <a:pPr algn="l">
              <a:lnSpc>
                <a:spcPts val="3300"/>
              </a:lnSpc>
            </a:pPr>
            <a:r>
              <a:rPr lang="en-US" altLang="zh-CN" b="1" dirty="0">
                <a:solidFill>
                  <a:srgbClr val="3333FF"/>
                </a:solidFill>
              </a:rPr>
              <a:t> </a:t>
            </a:r>
            <a:r>
              <a:rPr lang="en-US" altLang="zh-CN" b="1" dirty="0" smtClean="0">
                <a:solidFill>
                  <a:srgbClr val="3333FF"/>
                </a:solidFill>
              </a:rPr>
              <a:t>  while</a:t>
            </a:r>
            <a:r>
              <a:rPr lang="en-US" altLang="zh-CN" dirty="0" smtClean="0"/>
              <a:t>(low&lt;high</a:t>
            </a:r>
            <a:r>
              <a:rPr lang="en-US" altLang="zh-CN" dirty="0"/>
              <a:t>) </a:t>
            </a:r>
            <a:r>
              <a:rPr lang="en-US" altLang="zh-CN" b="1" dirty="0" smtClean="0"/>
              <a:t>{        </a:t>
            </a:r>
            <a:endParaRPr lang="zh-CN" altLang="zh-CN" sz="2200" dirty="0">
              <a:solidFill>
                <a:srgbClr val="009900"/>
              </a:solidFill>
            </a:endParaRPr>
          </a:p>
          <a:p>
            <a:pPr algn="l">
              <a:lnSpc>
                <a:spcPts val="3300"/>
              </a:lnSpc>
            </a:pPr>
            <a:r>
              <a:rPr lang="zh-CN" altLang="zh-CN" dirty="0"/>
              <a:t>　</a:t>
            </a:r>
            <a:r>
              <a:rPr lang="en-US" altLang="zh-CN" dirty="0" smtClean="0"/>
              <a:t>    </a:t>
            </a:r>
            <a:r>
              <a:rPr lang="en-US" altLang="zh-CN" b="1" dirty="0" smtClean="0">
                <a:solidFill>
                  <a:srgbClr val="3333FF"/>
                </a:solidFill>
              </a:rPr>
              <a:t>while </a:t>
            </a:r>
            <a:r>
              <a:rPr lang="en-US" altLang="zh-CN" dirty="0" smtClean="0"/>
              <a:t>(low&lt;high </a:t>
            </a:r>
            <a:r>
              <a:rPr lang="en-US" altLang="zh-CN" dirty="0"/>
              <a:t>&amp;&amp; </a:t>
            </a:r>
            <a:r>
              <a:rPr lang="en-US" altLang="zh-CN" dirty="0" smtClean="0"/>
              <a:t>rcd[high</a:t>
            </a:r>
            <a:r>
              <a:rPr lang="en-US" altLang="zh-CN" dirty="0"/>
              <a:t>].</a:t>
            </a:r>
            <a:r>
              <a:rPr lang="en-US" altLang="zh-CN" dirty="0" smtClean="0"/>
              <a:t>key &gt;= rcd[0].</a:t>
            </a:r>
            <a:r>
              <a:rPr lang="en-US" altLang="zh-CN" dirty="0"/>
              <a:t>key)  </a:t>
            </a:r>
            <a:r>
              <a:rPr lang="en-US" altLang="zh-CN" dirty="0" smtClean="0"/>
              <a:t>--</a:t>
            </a:r>
            <a:r>
              <a:rPr lang="en-US" altLang="zh-CN" dirty="0"/>
              <a:t>high;</a:t>
            </a:r>
            <a:endParaRPr lang="zh-CN" altLang="zh-CN" dirty="0"/>
          </a:p>
          <a:p>
            <a:pPr lvl="0" algn="l">
              <a:lnSpc>
                <a:spcPts val="3300"/>
              </a:lnSpc>
            </a:pPr>
            <a:r>
              <a:rPr lang="zh-CN" altLang="zh-CN" dirty="0" smtClean="0"/>
              <a:t>　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err="1">
                <a:solidFill>
                  <a:srgbClr val="000000"/>
                </a:solidFill>
              </a:rPr>
              <a:t>rcd</a:t>
            </a:r>
            <a:r>
              <a:rPr lang="en-US" altLang="zh-CN" dirty="0">
                <a:solidFill>
                  <a:srgbClr val="000000"/>
                </a:solidFill>
              </a:rPr>
              <a:t>[low] = </a:t>
            </a:r>
            <a:r>
              <a:rPr lang="en-US" altLang="zh-CN" dirty="0" err="1">
                <a:solidFill>
                  <a:srgbClr val="000000"/>
                </a:solidFill>
              </a:rPr>
              <a:t>rcd</a:t>
            </a:r>
            <a:r>
              <a:rPr lang="en-US" altLang="zh-CN" dirty="0">
                <a:solidFill>
                  <a:srgbClr val="000000"/>
                </a:solidFill>
              </a:rPr>
              <a:t>[high];    </a:t>
            </a:r>
            <a:r>
              <a:rPr lang="en-US" altLang="zh-CN" sz="2200" dirty="0">
                <a:solidFill>
                  <a:srgbClr val="009900"/>
                </a:solidFill>
              </a:rPr>
              <a:t>// RCD&lt;pivot ,m</a:t>
            </a:r>
            <a:r>
              <a:rPr sz="2200" dirty="0">
                <a:solidFill>
                  <a:srgbClr val="009900"/>
                </a:solidFill>
              </a:rPr>
              <a:t>ove</a:t>
            </a:r>
            <a:r>
              <a:rPr lang="en-US" sz="2200" dirty="0">
                <a:solidFill>
                  <a:srgbClr val="009900"/>
                </a:solidFill>
              </a:rPr>
              <a:t> </a:t>
            </a:r>
            <a:r>
              <a:rPr sz="2200" dirty="0">
                <a:solidFill>
                  <a:srgbClr val="009900"/>
                </a:solidFill>
              </a:rPr>
              <a:t>front</a:t>
            </a:r>
            <a:endParaRPr sz="2200" dirty="0">
              <a:solidFill>
                <a:srgbClr val="009900"/>
              </a:solidFill>
            </a:endParaRPr>
          </a:p>
          <a:p>
            <a:pPr lvl="0" algn="l">
              <a:lnSpc>
                <a:spcPts val="3300"/>
              </a:lnSpc>
            </a:pPr>
            <a:r>
              <a:rPr lang="zh-CN" altLang="zh-CN" dirty="0">
                <a:solidFill>
                  <a:srgbClr val="000000"/>
                </a:solidFill>
              </a:rPr>
              <a:t>　　 </a:t>
            </a:r>
            <a:r>
              <a:rPr lang="en-US" altLang="zh-CN" b="1" dirty="0">
                <a:solidFill>
                  <a:srgbClr val="3333FF"/>
                </a:solidFill>
              </a:rPr>
              <a:t>while</a:t>
            </a:r>
            <a:r>
              <a:rPr lang="en-US" altLang="zh-CN" dirty="0">
                <a:solidFill>
                  <a:srgbClr val="000000"/>
                </a:solidFill>
              </a:rPr>
              <a:t>(low&lt;high &amp;&amp; </a:t>
            </a:r>
            <a:r>
              <a:rPr lang="en-US" altLang="zh-CN" dirty="0" err="1">
                <a:solidFill>
                  <a:srgbClr val="000000"/>
                </a:solidFill>
              </a:rPr>
              <a:t>rcd</a:t>
            </a:r>
            <a:r>
              <a:rPr lang="en-US" altLang="zh-CN" dirty="0">
                <a:solidFill>
                  <a:srgbClr val="000000"/>
                </a:solidFill>
              </a:rPr>
              <a:t>[low].key &lt;= </a:t>
            </a:r>
            <a:r>
              <a:rPr lang="en-US" altLang="zh-CN" dirty="0" err="1">
                <a:solidFill>
                  <a:srgbClr val="000000"/>
                </a:solidFill>
              </a:rPr>
              <a:t>rcd</a:t>
            </a:r>
            <a:r>
              <a:rPr lang="en-US" altLang="zh-CN" dirty="0">
                <a:solidFill>
                  <a:srgbClr val="000000"/>
                </a:solidFill>
              </a:rPr>
              <a:t>[0].key)  ++low;</a:t>
            </a:r>
            <a:r>
              <a:rPr lang="zh-CN" altLang="zh-CN" dirty="0">
                <a:solidFill>
                  <a:srgbClr val="000000"/>
                </a:solidFill>
              </a:rPr>
              <a:t>　　　　</a:t>
            </a:r>
            <a:endParaRPr lang="zh-CN" altLang="zh-CN" dirty="0">
              <a:solidFill>
                <a:srgbClr val="000000"/>
              </a:solidFill>
            </a:endParaRPr>
          </a:p>
          <a:p>
            <a:pPr lvl="0" algn="l">
              <a:lnSpc>
                <a:spcPts val="3300"/>
              </a:lnSpc>
            </a:pPr>
            <a:r>
              <a:rPr lang="zh-CN" altLang="zh-CN" dirty="0">
                <a:solidFill>
                  <a:srgbClr val="000000"/>
                </a:solidFill>
              </a:rPr>
              <a:t>　　 </a:t>
            </a:r>
            <a:r>
              <a:rPr lang="en-US" altLang="zh-CN" dirty="0" err="1">
                <a:solidFill>
                  <a:srgbClr val="000000"/>
                </a:solidFill>
              </a:rPr>
              <a:t>rcd</a:t>
            </a:r>
            <a:r>
              <a:rPr lang="en-US" altLang="zh-CN" dirty="0">
                <a:solidFill>
                  <a:srgbClr val="000000"/>
                </a:solidFill>
              </a:rPr>
              <a:t>[high] = </a:t>
            </a:r>
            <a:r>
              <a:rPr lang="en-US" altLang="zh-CN" dirty="0" err="1">
                <a:solidFill>
                  <a:srgbClr val="000000"/>
                </a:solidFill>
              </a:rPr>
              <a:t>rcd</a:t>
            </a:r>
            <a:r>
              <a:rPr lang="en-US" altLang="zh-CN" dirty="0">
                <a:solidFill>
                  <a:srgbClr val="000000"/>
                </a:solidFill>
              </a:rPr>
              <a:t>[low];    </a:t>
            </a:r>
            <a:r>
              <a:rPr lang="en-US" altLang="zh-CN" sz="2200" dirty="0">
                <a:solidFill>
                  <a:srgbClr val="009900"/>
                </a:solidFill>
                <a:sym typeface="+mn-ea"/>
              </a:rPr>
              <a:t>// RCD&gt;pivot ,m</a:t>
            </a:r>
            <a:r>
              <a:rPr sz="2200" dirty="0">
                <a:solidFill>
                  <a:srgbClr val="009900"/>
                </a:solidFill>
                <a:sym typeface="+mn-ea"/>
              </a:rPr>
              <a:t>ove</a:t>
            </a:r>
            <a:r>
              <a:rPr lang="en-US" sz="2200" dirty="0">
                <a:solidFill>
                  <a:srgbClr val="009900"/>
                </a:solidFill>
                <a:sym typeface="+mn-ea"/>
              </a:rPr>
              <a:t> back</a:t>
            </a:r>
            <a:endParaRPr lang="en-US" sz="2200" dirty="0">
              <a:solidFill>
                <a:srgbClr val="009900"/>
              </a:solidFill>
              <a:sym typeface="+mn-ea"/>
            </a:endParaRPr>
          </a:p>
          <a:p>
            <a:pPr lvl="0" algn="l">
              <a:lnSpc>
                <a:spcPts val="3300"/>
              </a:lnSpc>
            </a:pPr>
            <a:r>
              <a:rPr lang="zh-CN" altLang="zh-CN" dirty="0">
                <a:solidFill>
                  <a:srgbClr val="000000"/>
                </a:solidFill>
              </a:rPr>
              <a:t>　</a:t>
            </a:r>
            <a:r>
              <a:rPr lang="en-US" altLang="zh-CN" b="1" dirty="0">
                <a:solidFill>
                  <a:srgbClr val="000000"/>
                </a:solidFill>
              </a:rPr>
              <a:t>}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zh-CN" dirty="0">
              <a:solidFill>
                <a:srgbClr val="000000"/>
              </a:solidFill>
            </a:endParaRPr>
          </a:p>
          <a:p>
            <a:pPr lvl="0" algn="l">
              <a:lnSpc>
                <a:spcPts val="3300"/>
              </a:lnSpc>
            </a:pPr>
            <a:r>
              <a:rPr lang="zh-CN" altLang="zh-CN" dirty="0">
                <a:solidFill>
                  <a:srgbClr val="000000"/>
                </a:solidFill>
              </a:rPr>
              <a:t>　</a:t>
            </a:r>
            <a:r>
              <a:rPr lang="en-US" altLang="zh-CN" dirty="0" err="1">
                <a:solidFill>
                  <a:srgbClr val="000000"/>
                </a:solidFill>
              </a:rPr>
              <a:t>rcd</a:t>
            </a:r>
            <a:r>
              <a:rPr lang="en-US" altLang="zh-CN" dirty="0">
                <a:solidFill>
                  <a:srgbClr val="000000"/>
                </a:solidFill>
              </a:rPr>
              <a:t>[low] = </a:t>
            </a:r>
            <a:r>
              <a:rPr lang="en-US" altLang="zh-CN" dirty="0" err="1">
                <a:solidFill>
                  <a:srgbClr val="000000"/>
                </a:solidFill>
              </a:rPr>
              <a:t>rcd</a:t>
            </a:r>
            <a:r>
              <a:rPr lang="en-US" altLang="zh-CN" dirty="0">
                <a:solidFill>
                  <a:srgbClr val="000000"/>
                </a:solidFill>
              </a:rPr>
              <a:t>[0];</a:t>
            </a:r>
            <a:r>
              <a:rPr lang="zh-CN" altLang="zh-CN" dirty="0">
                <a:solidFill>
                  <a:srgbClr val="000000"/>
                </a:solidFill>
              </a:rPr>
              <a:t>　　</a:t>
            </a: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zh-CN" dirty="0">
                <a:solidFill>
                  <a:srgbClr val="000000"/>
                </a:solidFill>
              </a:rPr>
              <a:t>　　</a:t>
            </a:r>
            <a:endParaRPr lang="zh-CN" altLang="zh-CN" sz="2200" dirty="0">
              <a:solidFill>
                <a:srgbClr val="009900"/>
              </a:solidFill>
            </a:endParaRPr>
          </a:p>
          <a:p>
            <a:pPr lvl="0" algn="l">
              <a:lnSpc>
                <a:spcPts val="3300"/>
              </a:lnSpc>
            </a:pPr>
            <a:r>
              <a:rPr lang="zh-CN" altLang="zh-CN" dirty="0">
                <a:solidFill>
                  <a:srgbClr val="000000"/>
                </a:solidFill>
              </a:rPr>
              <a:t>　</a:t>
            </a:r>
            <a:r>
              <a:rPr lang="en-US" altLang="zh-CN" b="1" dirty="0">
                <a:solidFill>
                  <a:srgbClr val="3333FF"/>
                </a:solidFill>
              </a:rPr>
              <a:t>return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low; </a:t>
            </a:r>
            <a:r>
              <a:rPr lang="zh-CN" altLang="zh-CN" dirty="0" smtClean="0"/>
              <a:t>　　　　　</a:t>
            </a:r>
            <a:r>
              <a:rPr lang="en-US" altLang="zh-CN" dirty="0" smtClean="0"/>
              <a:t>   </a:t>
            </a:r>
            <a:r>
              <a:rPr lang="zh-CN" altLang="zh-CN" dirty="0" smtClean="0"/>
              <a:t> 　</a:t>
            </a:r>
            <a:r>
              <a:rPr lang="zh-CN" altLang="zh-CN" sz="2200" dirty="0" smtClean="0"/>
              <a:t>　</a:t>
            </a:r>
            <a:endParaRPr lang="zh-CN" altLang="zh-CN" sz="2200" dirty="0" smtClean="0">
              <a:solidFill>
                <a:srgbClr val="009900"/>
              </a:solidFill>
            </a:endParaRPr>
          </a:p>
          <a:p>
            <a:pPr algn="l">
              <a:lnSpc>
                <a:spcPts val="3300"/>
              </a:lnSpc>
            </a:pPr>
            <a:r>
              <a:rPr lang="fr-FR" altLang="zh-CN" b="1" dirty="0" smtClean="0"/>
              <a:t>}</a:t>
            </a:r>
            <a:r>
              <a:rPr lang="fr-FR" altLang="zh-CN" dirty="0" smtClean="0"/>
              <a:t> </a:t>
            </a:r>
            <a:endParaRPr lang="zh-CN" altLang="en-US" sz="2600" dirty="0"/>
          </a:p>
        </p:txBody>
      </p:sp>
      <p:sp>
        <p:nvSpPr>
          <p:cNvPr id="5" name="文本框 4"/>
          <p:cNvSpPr txBox="1"/>
          <p:nvPr/>
        </p:nvSpPr>
        <p:spPr>
          <a:xfrm>
            <a:off x="3950200" y="5807847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70200" y="5807847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57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90200" y="5807847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69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10200" y="5807847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98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30200" y="5807847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50200" y="5807847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70200" y="5807847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53835" y="5466416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1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84986" y="5466416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7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93835" y="5466416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3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3835" y="5466416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4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22684" y="5466416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5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42684" y="5466416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6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56411" y="5466416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2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52003" y="5466795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92D050"/>
                </a:solidFill>
              </a:rPr>
              <a:t>0</a:t>
            </a:r>
            <a:endParaRPr lang="zh-CN" altLang="en-US" sz="1600" dirty="0">
              <a:solidFill>
                <a:srgbClr val="92D05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70861" y="4807717"/>
            <a:ext cx="784998" cy="659078"/>
            <a:chOff x="3281658" y="5432122"/>
            <a:chExt cx="784998" cy="659078"/>
          </a:xfrm>
        </p:grpSpPr>
        <p:sp>
          <p:nvSpPr>
            <p:cNvPr id="22" name="矩形 21"/>
            <p:cNvSpPr/>
            <p:nvPr/>
          </p:nvSpPr>
          <p:spPr>
            <a:xfrm>
              <a:off x="3281658" y="5432122"/>
              <a:ext cx="784998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indent="266700" algn="ctr">
                <a:spcAft>
                  <a:spcPts val="0"/>
                </a:spcAft>
              </a:pPr>
              <a:r>
                <a:rPr lang="en-US" altLang="zh-CN" sz="2000" b="1" kern="100" dirty="0" smtClean="0">
                  <a:solidFill>
                    <a:srgbClr val="3333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low</a:t>
              </a:r>
              <a:endParaRPr lang="zh-CN" altLang="zh-CN" sz="2000" b="1" kern="100" dirty="0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3805279" y="5677792"/>
              <a:ext cx="0" cy="4134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组合 25"/>
          <p:cNvGrpSpPr/>
          <p:nvPr/>
        </p:nvGrpSpPr>
        <p:grpSpPr>
          <a:xfrm>
            <a:off x="7922113" y="4786452"/>
            <a:ext cx="982440" cy="680343"/>
            <a:chOff x="3211284" y="5410857"/>
            <a:chExt cx="982440" cy="680343"/>
          </a:xfrm>
        </p:grpSpPr>
        <p:sp>
          <p:nvSpPr>
            <p:cNvPr id="27" name="矩形 26"/>
            <p:cNvSpPr/>
            <p:nvPr/>
          </p:nvSpPr>
          <p:spPr>
            <a:xfrm>
              <a:off x="3211284" y="5410857"/>
              <a:ext cx="982440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indent="266700" algn="ctr">
                <a:spcAft>
                  <a:spcPts val="0"/>
                </a:spcAft>
              </a:pPr>
              <a:r>
                <a:rPr lang="en-US" altLang="zh-CN" sz="2000" b="1" kern="100" dirty="0" smtClean="0">
                  <a:solidFill>
                    <a:srgbClr val="7030A0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high</a:t>
              </a:r>
              <a:endParaRPr lang="zh-CN" altLang="zh-CN" sz="2000" b="1" kern="1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 bwMode="auto">
            <a:xfrm>
              <a:off x="3805279" y="5677792"/>
              <a:ext cx="0" cy="4134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文本框 31"/>
          <p:cNvSpPr txBox="1"/>
          <p:nvPr/>
        </p:nvSpPr>
        <p:spPr>
          <a:xfrm>
            <a:off x="3950776" y="5815814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67798" y="631725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42 &lt; 57</a:t>
            </a:r>
            <a:endParaRPr lang="zh-CN" altLang="en-US" sz="2400" b="1" dirty="0"/>
          </a:p>
        </p:txBody>
      </p:sp>
      <p:cxnSp>
        <p:nvCxnSpPr>
          <p:cNvPr id="35" name="直接连接符 34"/>
          <p:cNvCxnSpPr/>
          <p:nvPr/>
        </p:nvCxnSpPr>
        <p:spPr bwMode="auto">
          <a:xfrm flipV="1">
            <a:off x="3495772" y="6564185"/>
            <a:ext cx="1967294" cy="1365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6678087" y="6558225"/>
            <a:ext cx="185707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 flipV="1">
            <a:off x="8516108" y="6185147"/>
            <a:ext cx="0" cy="36019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3516269" y="6173921"/>
            <a:ext cx="0" cy="40391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 flipV="1">
            <a:off x="4053835" y="3376609"/>
            <a:ext cx="3585756" cy="1455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椭圆 52"/>
          <p:cNvSpPr/>
          <p:nvPr/>
        </p:nvSpPr>
        <p:spPr bwMode="auto">
          <a:xfrm>
            <a:off x="7745218" y="2880211"/>
            <a:ext cx="1274797" cy="612549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0" name="右箭头 43019"/>
          <p:cNvSpPr/>
          <p:nvPr/>
        </p:nvSpPr>
        <p:spPr bwMode="auto">
          <a:xfrm rot="10800000">
            <a:off x="6604344" y="4940340"/>
            <a:ext cx="1645920" cy="589280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3824882" y="5666607"/>
            <a:ext cx="652675" cy="612549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3855" y="156845"/>
            <a:ext cx="8586470" cy="566420"/>
          </a:xfrm>
        </p:spPr>
        <p:txBody>
          <a:bodyPr/>
          <a:p>
            <a:pPr eaLnBrk="1" hangingPunct="1"/>
            <a:r>
              <a:rPr lang="en-US" sz="3200" dirty="0"/>
              <a:t>Q</a:t>
            </a:r>
            <a:r>
              <a:rPr sz="3200" dirty="0"/>
              <a:t>uick </a:t>
            </a:r>
            <a:r>
              <a:rPr lang="en-US" sz="3200" dirty="0"/>
              <a:t>S</a:t>
            </a:r>
            <a:r>
              <a:rPr sz="3200" dirty="0"/>
              <a:t>ort </a:t>
            </a:r>
            <a:r>
              <a:rPr lang="en-US" sz="3200" dirty="0"/>
              <a:t>: Once partition(</a:t>
            </a:r>
            <a:r>
              <a:rPr lang="zh-CN" sz="3200" dirty="0"/>
              <a:t>一次划分</a:t>
            </a:r>
            <a:r>
              <a:rPr lang="en-US" sz="3200" dirty="0"/>
              <a:t>)  </a:t>
            </a:r>
            <a:endParaRPr lang="en-US" sz="3200" dirty="0" smtClean="0"/>
          </a:p>
        </p:txBody>
      </p:sp>
      <p:sp>
        <p:nvSpPr>
          <p:cNvPr id="1031" name="直接连接符 2"/>
          <p:cNvSpPr>
            <a:spLocks noChangeShapeType="1"/>
          </p:cNvSpPr>
          <p:nvPr userDrawn="1"/>
        </p:nvSpPr>
        <p:spPr bwMode="auto">
          <a:xfrm>
            <a:off x="536575" y="885825"/>
            <a:ext cx="801687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 type="oval" w="lg" len="lg"/>
          </a:ln>
        </p:spPr>
        <p:txBody>
          <a:bodyPr/>
          <a:p>
            <a:pPr eaLnBrk="0" hangingPunct="0"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L -0.07917 0.0004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08282 -0.00162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-93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 uiExpand="1" build="p"/>
      <p:bldP spid="5" grpId="0" bldLvl="0" animBg="1"/>
      <p:bldP spid="2" grpId="0"/>
      <p:bldP spid="53" grpId="0" bldLvl="0" animBg="1"/>
      <p:bldP spid="43020" grpId="0" bldLvl="0" animBg="1"/>
      <p:bldP spid="43020" grpId="1" bldLvl="0" animBg="1"/>
      <p:bldP spid="5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3245391" y="4763015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683391" y="4762043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69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843391" y="4762043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621621" y="962568"/>
            <a:ext cx="8069912" cy="4881820"/>
          </a:xfrm>
        </p:spPr>
        <p:txBody>
          <a:bodyPr/>
          <a:lstStyle/>
          <a:p>
            <a:pPr algn="l">
              <a:lnSpc>
                <a:spcPts val="3500"/>
              </a:lnSpc>
            </a:pPr>
            <a:r>
              <a:rPr lang="en-US" altLang="zh-CN" b="1" dirty="0">
                <a:solidFill>
                  <a:srgbClr val="3333FF"/>
                </a:solidFill>
              </a:rPr>
              <a:t>void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/>
              <a:t>QSort</a:t>
            </a:r>
            <a:r>
              <a:rPr lang="en-US" altLang="zh-CN" dirty="0"/>
              <a:t>(</a:t>
            </a:r>
            <a:r>
              <a:rPr lang="en-US" altLang="zh-CN" dirty="0" err="1"/>
              <a:t>RcdType</a:t>
            </a:r>
            <a:r>
              <a:rPr lang="en-US" altLang="zh-CN" dirty="0"/>
              <a:t> rcd[], </a:t>
            </a: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/>
              <a:t>s, </a:t>
            </a: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/>
              <a:t>t) </a:t>
            </a:r>
            <a:r>
              <a:rPr lang="en-US" altLang="zh-CN" b="1" dirty="0"/>
              <a:t>{</a:t>
            </a:r>
            <a:endParaRPr lang="zh-CN" altLang="zh-CN" dirty="0"/>
          </a:p>
          <a:p>
            <a:pPr algn="l">
              <a:lnSpc>
                <a:spcPts val="3500"/>
              </a:lnSpc>
            </a:pPr>
            <a:r>
              <a:rPr lang="zh-CN" altLang="zh-CN" dirty="0"/>
              <a:t>　</a:t>
            </a:r>
            <a:r>
              <a:rPr lang="en-US" altLang="zh-CN" b="1" dirty="0" smtClean="0">
                <a:solidFill>
                  <a:srgbClr val="3333FF"/>
                </a:solidFill>
              </a:rPr>
              <a:t>if</a:t>
            </a:r>
            <a:r>
              <a:rPr lang="en-US" altLang="zh-CN" dirty="0" smtClean="0"/>
              <a:t>(s </a:t>
            </a:r>
            <a:r>
              <a:rPr lang="en-US" altLang="zh-CN" dirty="0"/>
              <a:t>&lt; t) </a:t>
            </a:r>
            <a:r>
              <a:rPr lang="en-US" altLang="zh-CN" b="1" dirty="0"/>
              <a:t>{</a:t>
            </a:r>
            <a:r>
              <a:rPr lang="en-US" altLang="zh-CN" dirty="0"/>
              <a:t> </a:t>
            </a:r>
            <a:r>
              <a:rPr lang="zh-CN" altLang="zh-CN" dirty="0"/>
              <a:t>　　</a:t>
            </a:r>
            <a:r>
              <a:rPr lang="en-US" altLang="zh-CN" dirty="0">
                <a:solidFill>
                  <a:srgbClr val="009900"/>
                </a:solidFill>
              </a:rPr>
              <a:t>//  Terminal condition:  Length &gt;=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algn="l">
              <a:lnSpc>
                <a:spcPts val="3500"/>
              </a:lnSpc>
            </a:pPr>
            <a:r>
              <a:rPr lang="en-US" altLang="zh-CN" dirty="0" smtClean="0"/>
              <a:t>      </a:t>
            </a:r>
            <a:r>
              <a:rPr lang="en-US" altLang="zh-CN" b="1" dirty="0" smtClean="0">
                <a:solidFill>
                  <a:srgbClr val="3333FF"/>
                </a:solidFill>
                <a:sym typeface="+mn-ea"/>
              </a:rPr>
              <a:t> </a:t>
            </a:r>
            <a:r>
              <a:rPr lang="en-US" altLang="zh-CN" b="1" dirty="0" err="1">
                <a:solidFill>
                  <a:srgbClr val="3333FF"/>
                </a:solidFill>
                <a:sym typeface="+mn-ea"/>
              </a:rPr>
              <a:t>int</a:t>
            </a:r>
            <a:r>
              <a:rPr lang="en-US" altLang="zh-CN" dirty="0">
                <a:solidFill>
                  <a:srgbClr val="3333FF"/>
                </a:solidFill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pivotloc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</a:t>
            </a:r>
            <a:r>
              <a:rPr lang="en-US" altLang="zh-CN" dirty="0" smtClean="0">
                <a:sym typeface="+mn-ea"/>
              </a:rPr>
              <a:t>Partition(</a:t>
            </a:r>
            <a:r>
              <a:rPr lang="en-US" altLang="zh-CN" dirty="0">
                <a:sym typeface="+mn-ea"/>
              </a:rPr>
              <a:t>rcd</a:t>
            </a:r>
            <a:r>
              <a:rPr lang="en-US" altLang="zh-CN" dirty="0" smtClean="0">
                <a:sym typeface="+mn-ea"/>
              </a:rPr>
              <a:t>, </a:t>
            </a:r>
            <a:r>
              <a:rPr lang="en-US" altLang="zh-CN" dirty="0">
                <a:sym typeface="+mn-ea"/>
              </a:rPr>
              <a:t>s, t); </a:t>
            </a:r>
            <a:endParaRPr lang="en-US" altLang="zh-CN" dirty="0">
              <a:sym typeface="+mn-ea"/>
            </a:endParaRPr>
          </a:p>
          <a:p>
            <a:pPr algn="l">
              <a:lnSpc>
                <a:spcPts val="3500"/>
              </a:lnSpc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9900"/>
                </a:solidFill>
              </a:rPr>
              <a:t>// </a:t>
            </a:r>
            <a:r>
              <a:rPr lang="en-US" altLang="zh-CN" dirty="0" smtClean="0">
                <a:solidFill>
                  <a:srgbClr val="009900"/>
                </a:solidFill>
                <a:sym typeface="+mn-ea"/>
              </a:rPr>
              <a:t>partition rcd[</a:t>
            </a:r>
            <a:r>
              <a:rPr lang="en-US" altLang="zh-CN" dirty="0" err="1" smtClean="0">
                <a:solidFill>
                  <a:srgbClr val="009900"/>
                </a:solidFill>
                <a:sym typeface="+mn-ea"/>
              </a:rPr>
              <a:t>low</a:t>
            </a:r>
            <a:r>
              <a:rPr lang="en-US" altLang="zh-CN" dirty="0" err="1">
                <a:solidFill>
                  <a:srgbClr val="009900"/>
                </a:solidFill>
                <a:sym typeface="+mn-ea"/>
              </a:rPr>
              <a:t>..high</a:t>
            </a:r>
            <a:r>
              <a:rPr lang="en-US" altLang="zh-CN" dirty="0">
                <a:solidFill>
                  <a:srgbClr val="009900"/>
                </a:solidFill>
                <a:sym typeface="+mn-ea"/>
              </a:rPr>
              <a:t>] </a:t>
            </a:r>
            <a:r>
              <a:rPr lang="zh-CN" altLang="zh-CN" dirty="0" smtClean="0">
                <a:solidFill>
                  <a:srgbClr val="009900"/>
                </a:solidFill>
                <a:sym typeface="+mn-ea"/>
              </a:rPr>
              <a:t>，</a:t>
            </a:r>
            <a:r>
              <a:rPr lang="en-US" altLang="zh-CN" dirty="0" smtClean="0">
                <a:solidFill>
                  <a:srgbClr val="009900"/>
                </a:solidFill>
                <a:sym typeface="+mn-ea"/>
              </a:rPr>
              <a:t>return the address of pivot</a:t>
            </a:r>
            <a:endParaRPr lang="zh-CN" altLang="zh-CN" dirty="0">
              <a:solidFill>
                <a:srgbClr val="009900"/>
              </a:solidFill>
            </a:endParaRPr>
          </a:p>
          <a:p>
            <a:pPr algn="l">
              <a:lnSpc>
                <a:spcPts val="3500"/>
              </a:lnSpc>
            </a:pPr>
            <a:r>
              <a:rPr lang="zh-CN" altLang="zh-CN" dirty="0"/>
              <a:t>　</a:t>
            </a:r>
            <a:r>
              <a:rPr lang="en-US" altLang="zh-CN" dirty="0" smtClean="0"/>
              <a:t>  </a:t>
            </a:r>
            <a:r>
              <a:rPr lang="en-US" altLang="zh-CN" dirty="0"/>
              <a:t> </a:t>
            </a:r>
            <a:r>
              <a:rPr lang="en-US" altLang="zh-CN" dirty="0" err="1" smtClean="0"/>
              <a:t>QSort</a:t>
            </a:r>
            <a:r>
              <a:rPr lang="en-US" altLang="zh-CN" dirty="0" smtClean="0"/>
              <a:t>(</a:t>
            </a:r>
            <a:r>
              <a:rPr lang="en-US" altLang="zh-CN" dirty="0"/>
              <a:t>rcd</a:t>
            </a:r>
            <a:r>
              <a:rPr lang="en-US" altLang="zh-CN" dirty="0" smtClean="0"/>
              <a:t>, </a:t>
            </a:r>
            <a:r>
              <a:rPr lang="en-US" altLang="zh-CN" dirty="0"/>
              <a:t>s, pivotloc-1); 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009900"/>
                </a:solidFill>
              </a:rPr>
              <a:t>// </a:t>
            </a:r>
            <a:r>
              <a:rPr lang="en-US" altLang="zh-CN" dirty="0" smtClean="0">
                <a:solidFill>
                  <a:srgbClr val="009900"/>
                </a:solidFill>
              </a:rPr>
              <a:t>Front Part</a:t>
            </a:r>
            <a:endParaRPr lang="zh-CN" altLang="zh-CN" dirty="0">
              <a:solidFill>
                <a:srgbClr val="009900"/>
              </a:solidFill>
            </a:endParaRPr>
          </a:p>
          <a:p>
            <a:pPr algn="l">
              <a:lnSpc>
                <a:spcPts val="3500"/>
              </a:lnSpc>
            </a:pPr>
            <a:r>
              <a:rPr lang="en-US" altLang="zh-CN" dirty="0"/>
              <a:t>   </a:t>
            </a:r>
            <a:r>
              <a:rPr lang="zh-CN" altLang="zh-CN" dirty="0"/>
              <a:t>　</a:t>
            </a:r>
            <a:r>
              <a:rPr lang="en-US" altLang="zh-CN" dirty="0" err="1" smtClean="0"/>
              <a:t>QSort</a:t>
            </a:r>
            <a:r>
              <a:rPr lang="en-US" altLang="zh-CN" dirty="0" smtClean="0"/>
              <a:t>(</a:t>
            </a:r>
            <a:r>
              <a:rPr lang="en-US" altLang="zh-CN" dirty="0"/>
              <a:t>rcd</a:t>
            </a:r>
            <a:r>
              <a:rPr lang="en-US" altLang="zh-CN" dirty="0" smtClean="0"/>
              <a:t>, </a:t>
            </a:r>
            <a:r>
              <a:rPr lang="en-US" altLang="zh-CN" dirty="0"/>
              <a:t>pivotloc+1, t);   </a:t>
            </a:r>
            <a:r>
              <a:rPr lang="en-US" altLang="zh-CN" dirty="0" smtClean="0">
                <a:solidFill>
                  <a:srgbClr val="009900"/>
                </a:solidFill>
              </a:rPr>
              <a:t>// Back Part</a:t>
            </a:r>
            <a:endParaRPr lang="zh-CN" altLang="zh-CN" dirty="0">
              <a:solidFill>
                <a:srgbClr val="009900"/>
              </a:solidFill>
            </a:endParaRPr>
          </a:p>
          <a:p>
            <a:pPr algn="l">
              <a:lnSpc>
                <a:spcPts val="3500"/>
              </a:lnSpc>
            </a:pPr>
            <a:r>
              <a:rPr lang="zh-CN" altLang="zh-CN" dirty="0"/>
              <a:t>　</a:t>
            </a:r>
            <a:r>
              <a:rPr lang="en-US" altLang="zh-CN" b="1" dirty="0" smtClean="0"/>
              <a:t>}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pPr algn="l">
              <a:lnSpc>
                <a:spcPts val="3500"/>
              </a:lnSpc>
            </a:pPr>
            <a:r>
              <a:rPr lang="en-US" altLang="zh-CN" b="1" dirty="0"/>
              <a:t>}</a:t>
            </a:r>
            <a:endParaRPr lang="zh-CN" altLang="en-US" sz="2600" dirty="0"/>
          </a:p>
        </p:txBody>
      </p:sp>
      <p:sp>
        <p:nvSpPr>
          <p:cNvPr id="6" name="文本框 5"/>
          <p:cNvSpPr txBox="1"/>
          <p:nvPr/>
        </p:nvSpPr>
        <p:spPr>
          <a:xfrm>
            <a:off x="7564391" y="4763015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57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04391" y="4763015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98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24391" y="4763015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86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64391" y="4763015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333599" y="442158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</a:rPr>
              <a:t>s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93603" y="442158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7030A0"/>
                </a:solidFill>
              </a:rPr>
              <a:t>t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36692" y="4334497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92D050"/>
                </a:solidFill>
              </a:rPr>
              <a:t>…</a:t>
            </a:r>
            <a:endParaRPr lang="zh-CN" altLang="en-US" sz="2000" b="1" dirty="0">
              <a:solidFill>
                <a:srgbClr val="92D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0303" y="4421584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92D050"/>
                </a:solidFill>
              </a:rPr>
              <a:t>s+1</a:t>
            </a:r>
            <a:endParaRPr lang="zh-CN" altLang="en-US" sz="2000" b="1" dirty="0">
              <a:solidFill>
                <a:srgbClr val="92D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23600" y="4760749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92796" y="838607"/>
            <a:ext cx="143474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244391" y="4760240"/>
            <a:ext cx="44114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8285560" y="4762923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683391" y="5295288"/>
            <a:ext cx="44114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843391" y="5295288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69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3244391" y="5296260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7564391" y="5296260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57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404391" y="5296260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98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6124391" y="5296260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86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964391" y="5296260"/>
            <a:ext cx="441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523600" y="5293994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8285560" y="5296168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4683391" y="5817437"/>
            <a:ext cx="44114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3390034" y="5658125"/>
            <a:ext cx="902811" cy="513405"/>
          </a:xfrm>
          <a:prstGeom prst="rect">
            <a:avLst/>
          </a:prstGeom>
          <a:noFill/>
          <a:ln>
            <a:noFill/>
          </a:ln>
        </p:spPr>
        <p:txBody>
          <a:bodyPr wrap="none" tIns="36000" rtlCol="0">
            <a:spAutoFit/>
          </a:bodyPr>
          <a:lstStyle/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683391" y="6318772"/>
            <a:ext cx="44114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6843391" y="6318772"/>
            <a:ext cx="44114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86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3244391" y="6319744"/>
            <a:ext cx="44114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7564391" y="6319744"/>
            <a:ext cx="44114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98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404391" y="6319744"/>
            <a:ext cx="4411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57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6124391" y="6319744"/>
            <a:ext cx="441146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69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3964391" y="6319744"/>
            <a:ext cx="4411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2523600" y="6317478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8285560" y="6319652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5404391" y="5756172"/>
            <a:ext cx="2796634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/>
          <p:cNvCxnSpPr/>
          <p:nvPr/>
        </p:nvCxnSpPr>
        <p:spPr bwMode="auto">
          <a:xfrm flipH="1">
            <a:off x="3076575" y="5750176"/>
            <a:ext cx="1432808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组合 57"/>
          <p:cNvGrpSpPr/>
          <p:nvPr/>
        </p:nvGrpSpPr>
        <p:grpSpPr>
          <a:xfrm>
            <a:off x="4244361" y="4150040"/>
            <a:ext cx="1513006" cy="1135723"/>
            <a:chOff x="3161186" y="5334753"/>
            <a:chExt cx="1513006" cy="1135723"/>
          </a:xfrm>
        </p:grpSpPr>
        <p:sp>
          <p:nvSpPr>
            <p:cNvPr id="59" name="矩形 58"/>
            <p:cNvSpPr/>
            <p:nvPr/>
          </p:nvSpPr>
          <p:spPr>
            <a:xfrm>
              <a:off x="3161186" y="5334753"/>
              <a:ext cx="151300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indent="266700" algn="ctr">
                <a:spcAft>
                  <a:spcPts val="0"/>
                </a:spcAft>
              </a:pPr>
              <a:r>
                <a:rPr lang="en-US" altLang="zh-CN" sz="2000" b="1" kern="100" dirty="0" err="1" smtClean="0">
                  <a:solidFill>
                    <a:srgbClr val="3333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pivotloc</a:t>
              </a:r>
              <a:endParaRPr lang="zh-CN" altLang="zh-CN" sz="2000" b="1" kern="100" dirty="0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cxnSp>
          <p:nvCxnSpPr>
            <p:cNvPr id="91" name="直接箭头连接符 90"/>
            <p:cNvCxnSpPr>
              <a:endCxn id="60" idx="0"/>
            </p:cNvCxnSpPr>
            <p:nvPr/>
          </p:nvCxnSpPr>
          <p:spPr bwMode="auto">
            <a:xfrm>
              <a:off x="3820789" y="5633005"/>
              <a:ext cx="0" cy="8374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文本框 91"/>
          <p:cNvSpPr txBox="1"/>
          <p:nvPr/>
        </p:nvSpPr>
        <p:spPr>
          <a:xfrm>
            <a:off x="3243682" y="5297659"/>
            <a:ext cx="44114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5404391" y="5296260"/>
            <a:ext cx="44114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98</a:t>
            </a:r>
            <a:endParaRPr lang="zh-CN" altLang="en-US" dirty="0"/>
          </a:p>
        </p:txBody>
      </p:sp>
      <p:sp>
        <p:nvSpPr>
          <p:cNvPr id="94" name="椭圆 93"/>
          <p:cNvSpPr/>
          <p:nvPr/>
        </p:nvSpPr>
        <p:spPr bwMode="auto">
          <a:xfrm>
            <a:off x="3120849" y="4652811"/>
            <a:ext cx="652675" cy="612549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3158569" y="5190312"/>
            <a:ext cx="652675" cy="612549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双括号 6"/>
          <p:cNvSpPr/>
          <p:nvPr/>
        </p:nvSpPr>
        <p:spPr bwMode="auto">
          <a:xfrm>
            <a:off x="2659380" y="3105150"/>
            <a:ext cx="1966595" cy="501650"/>
          </a:xfrm>
          <a:prstGeom prst="bracketPair">
            <a:avLst/>
          </a:prstGeom>
          <a:noFill/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3865951" y="6192886"/>
            <a:ext cx="652675" cy="612549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367321" y="5668698"/>
            <a:ext cx="902811" cy="513405"/>
          </a:xfrm>
          <a:prstGeom prst="rect">
            <a:avLst/>
          </a:prstGeom>
          <a:noFill/>
          <a:ln>
            <a:noFill/>
          </a:ln>
        </p:spPr>
        <p:txBody>
          <a:bodyPr wrap="none" tIns="36000" rtlCol="0">
            <a:spAutoFit/>
          </a:bodyPr>
          <a:lstStyle/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99" name="双括号 98"/>
          <p:cNvSpPr/>
          <p:nvPr/>
        </p:nvSpPr>
        <p:spPr bwMode="auto">
          <a:xfrm>
            <a:off x="2674620" y="3661410"/>
            <a:ext cx="1922780" cy="501650"/>
          </a:xfrm>
          <a:prstGeom prst="bracketPair">
            <a:avLst/>
          </a:prstGeom>
          <a:noFill/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0" name="直接连接符 99"/>
          <p:cNvCxnSpPr/>
          <p:nvPr/>
        </p:nvCxnSpPr>
        <p:spPr bwMode="auto">
          <a:xfrm>
            <a:off x="1240731" y="2536557"/>
            <a:ext cx="433103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椭圆 101"/>
          <p:cNvSpPr/>
          <p:nvPr/>
        </p:nvSpPr>
        <p:spPr bwMode="auto">
          <a:xfrm>
            <a:off x="4507558" y="5190312"/>
            <a:ext cx="780570" cy="1615123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3855" y="33020"/>
            <a:ext cx="8586470" cy="645160"/>
          </a:xfrm>
        </p:spPr>
        <p:txBody>
          <a:bodyPr/>
          <a:p>
            <a:pPr eaLnBrk="1" hangingPunct="1"/>
            <a:r>
              <a:rPr lang="en-US" sz="3200" dirty="0"/>
              <a:t>Q</a:t>
            </a:r>
            <a:r>
              <a:rPr sz="3200" dirty="0"/>
              <a:t>uick </a:t>
            </a:r>
            <a:r>
              <a:rPr lang="en-US" sz="3200" dirty="0"/>
              <a:t>S</a:t>
            </a:r>
            <a:r>
              <a:rPr sz="3200" dirty="0"/>
              <a:t>ort </a:t>
            </a:r>
            <a:r>
              <a:rPr lang="en-US" sz="3200" dirty="0"/>
              <a:t>: Once partition(</a:t>
            </a:r>
            <a:r>
              <a:rPr lang="zh-CN" sz="3200" dirty="0"/>
              <a:t>一次划分</a:t>
            </a:r>
            <a:r>
              <a:rPr lang="en-US" sz="3200" dirty="0"/>
              <a:t>)  </a:t>
            </a:r>
            <a:endParaRPr lang="en-US" sz="3200" dirty="0" smtClean="0"/>
          </a:p>
        </p:txBody>
      </p:sp>
      <p:sp>
        <p:nvSpPr>
          <p:cNvPr id="1031" name="直接连接符 2"/>
          <p:cNvSpPr>
            <a:spLocks noChangeShapeType="1"/>
          </p:cNvSpPr>
          <p:nvPr userDrawn="1"/>
        </p:nvSpPr>
        <p:spPr bwMode="auto">
          <a:xfrm>
            <a:off x="536575" y="723900"/>
            <a:ext cx="801687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 type="oval" w="lg" len="lg"/>
          </a:ln>
        </p:spPr>
        <p:txBody>
          <a:bodyPr/>
          <a:p>
            <a:pPr eaLnBrk="0" hangingPunct="0"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000"/>
                            </p:stCondLst>
                            <p:childTnLst>
                              <p:par>
                                <p:cTn id="2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6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000"/>
                            </p:stCondLst>
                            <p:childTnLst>
                              <p:par>
                                <p:cTn id="2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1" presetClass="entr" presetSubtype="1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0" grpId="0" bldLvl="0" animBg="1"/>
      <p:bldP spid="49" grpId="0" bldLvl="0" animBg="1"/>
      <p:bldP spid="8195" grpId="0" uiExpand="1" build="p"/>
      <p:bldP spid="6" grpId="0" bldLvl="0" animBg="1"/>
      <p:bldP spid="8" grpId="0" bldLvl="0" animBg="1"/>
      <p:bldP spid="9" grpId="0" bldLvl="0" animBg="1"/>
      <p:bldP spid="11" grpId="0" bldLvl="0" animBg="1"/>
      <p:bldP spid="12" grpId="0"/>
      <p:bldP spid="13" grpId="0"/>
      <p:bldP spid="15" grpId="0"/>
      <p:bldP spid="18" grpId="0"/>
      <p:bldP spid="32" grpId="0" bldLvl="0" animBg="1"/>
      <p:bldP spid="54" grpId="0" bldLvl="0" animBg="1"/>
      <p:bldP spid="55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7" grpId="0" bldLvl="0" animBg="1"/>
      <p:bldP spid="69" grpId="0" bldLvl="0" animBg="1"/>
      <p:bldP spid="70" grpId="0" bldLvl="0" animBg="1"/>
      <p:bldP spid="77" grpId="0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9" grpId="0" bldLvl="0" animBg="1"/>
      <p:bldP spid="92" grpId="0" bldLvl="0" animBg="1"/>
      <p:bldP spid="93" grpId="0" bldLvl="0" animBg="1"/>
      <p:bldP spid="94" grpId="0" bldLvl="0" animBg="1"/>
      <p:bldP spid="94" grpId="1" bldLvl="0" animBg="1"/>
      <p:bldP spid="95" grpId="0" bldLvl="0" animBg="1"/>
      <p:bldP spid="95" grpId="1" bldLvl="0" animBg="1"/>
      <p:bldP spid="7" grpId="0" bldLvl="0" animBg="1"/>
      <p:bldP spid="7" grpId="1" bldLvl="0" animBg="1"/>
      <p:bldP spid="96" grpId="0" bldLvl="0" animBg="1"/>
      <p:bldP spid="96" grpId="1" bldLvl="0" animBg="1"/>
      <p:bldP spid="98" grpId="0"/>
      <p:bldP spid="99" grpId="0" bldLvl="0" animBg="1"/>
      <p:bldP spid="10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631146" y="49438"/>
            <a:ext cx="8069912" cy="4881820"/>
          </a:xfrm>
        </p:spPr>
        <p:txBody>
          <a:bodyPr/>
          <a:lstStyle/>
          <a:p>
            <a:pPr algn="l">
              <a:lnSpc>
                <a:spcPts val="3500"/>
              </a:lnSpc>
            </a:pPr>
            <a:r>
              <a:rPr lang="en-US" altLang="zh-CN" b="1" dirty="0">
                <a:solidFill>
                  <a:srgbClr val="3333FF"/>
                </a:solidFill>
              </a:rPr>
              <a:t>void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/>
              <a:t>QSort</a:t>
            </a:r>
            <a:r>
              <a:rPr lang="en-US" altLang="zh-CN" dirty="0"/>
              <a:t>(</a:t>
            </a:r>
            <a:r>
              <a:rPr lang="en-US" altLang="zh-CN" dirty="0" err="1"/>
              <a:t>RcdType</a:t>
            </a:r>
            <a:r>
              <a:rPr lang="en-US" altLang="zh-CN" dirty="0"/>
              <a:t> rcd[], </a:t>
            </a: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/>
              <a:t>s, </a:t>
            </a: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/>
              <a:t>t) </a:t>
            </a:r>
            <a:r>
              <a:rPr lang="en-US" altLang="zh-CN" b="1" dirty="0"/>
              <a:t>{</a:t>
            </a:r>
            <a:endParaRPr lang="en-US" altLang="zh-CN" b="1" dirty="0"/>
          </a:p>
          <a:p>
            <a:pPr algn="l">
              <a:lnSpc>
                <a:spcPts val="3500"/>
              </a:lnSpc>
            </a:pPr>
            <a:r>
              <a:rPr lang="zh-CN" altLang="zh-CN" dirty="0"/>
              <a:t>　</a:t>
            </a:r>
            <a:r>
              <a:rPr lang="en-US" altLang="zh-CN" dirty="0">
                <a:solidFill>
                  <a:srgbClr val="009900"/>
                </a:solidFill>
              </a:rPr>
              <a:t>// </a:t>
            </a:r>
            <a:r>
              <a:rPr lang="zh-CN" altLang="zh-CN" dirty="0">
                <a:solidFill>
                  <a:srgbClr val="009900"/>
                </a:solidFill>
              </a:rPr>
              <a:t>对记录序列</a:t>
            </a:r>
            <a:r>
              <a:rPr lang="en-US" altLang="zh-CN" dirty="0">
                <a:solidFill>
                  <a:srgbClr val="009900"/>
                </a:solidFill>
              </a:rPr>
              <a:t> rcd[</a:t>
            </a:r>
            <a:r>
              <a:rPr lang="en-US" altLang="zh-CN" dirty="0" err="1">
                <a:solidFill>
                  <a:srgbClr val="009900"/>
                </a:solidFill>
              </a:rPr>
              <a:t>s..t</a:t>
            </a:r>
            <a:r>
              <a:rPr lang="en-US" altLang="zh-CN" dirty="0">
                <a:solidFill>
                  <a:srgbClr val="009900"/>
                </a:solidFill>
              </a:rPr>
              <a:t>] </a:t>
            </a:r>
            <a:r>
              <a:rPr lang="zh-CN" altLang="zh-CN" dirty="0">
                <a:solidFill>
                  <a:srgbClr val="009900"/>
                </a:solidFill>
              </a:rPr>
              <a:t>进行快速排序</a:t>
            </a:r>
            <a:endParaRPr lang="zh-CN" altLang="zh-CN" dirty="0">
              <a:solidFill>
                <a:srgbClr val="009900"/>
              </a:solidFill>
            </a:endParaRPr>
          </a:p>
          <a:p>
            <a:pPr algn="l">
              <a:lnSpc>
                <a:spcPts val="3500"/>
              </a:lnSpc>
            </a:pPr>
            <a:r>
              <a:rPr lang="zh-CN" altLang="zh-CN" dirty="0"/>
              <a:t>　</a:t>
            </a:r>
            <a:r>
              <a:rPr lang="en-US" altLang="zh-CN" b="1" dirty="0" smtClean="0">
                <a:solidFill>
                  <a:srgbClr val="3333FF"/>
                </a:solidFill>
              </a:rPr>
              <a:t>if</a:t>
            </a:r>
            <a:r>
              <a:rPr lang="en-US" altLang="zh-CN" dirty="0" smtClean="0"/>
              <a:t>(s </a:t>
            </a:r>
            <a:r>
              <a:rPr lang="en-US" altLang="zh-CN" dirty="0"/>
              <a:t>&lt; t) </a:t>
            </a:r>
            <a:r>
              <a:rPr lang="en-US" altLang="zh-CN" b="1" dirty="0"/>
              <a:t>{</a:t>
            </a:r>
            <a:r>
              <a:rPr lang="en-US" altLang="zh-CN" dirty="0"/>
              <a:t> </a:t>
            </a:r>
            <a:r>
              <a:rPr lang="zh-CN" altLang="zh-CN" dirty="0"/>
              <a:t>　　　</a:t>
            </a:r>
            <a:r>
              <a:rPr lang="en-US" altLang="zh-CN" dirty="0">
                <a:solidFill>
                  <a:srgbClr val="009900"/>
                </a:solidFill>
              </a:rPr>
              <a:t>// </a:t>
            </a:r>
            <a:r>
              <a:rPr lang="zh-CN" altLang="zh-CN" dirty="0">
                <a:solidFill>
                  <a:srgbClr val="009900"/>
                </a:solidFill>
              </a:rPr>
              <a:t>长度大于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algn="l">
              <a:lnSpc>
                <a:spcPts val="3500"/>
              </a:lnSpc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9900"/>
                </a:solidFill>
              </a:rPr>
              <a:t>// </a:t>
            </a:r>
            <a:r>
              <a:rPr lang="zh-CN" altLang="zh-CN" dirty="0">
                <a:solidFill>
                  <a:srgbClr val="009900"/>
                </a:solidFill>
              </a:rPr>
              <a:t>对</a:t>
            </a:r>
            <a:r>
              <a:rPr lang="en-US" altLang="zh-CN" dirty="0">
                <a:solidFill>
                  <a:srgbClr val="009900"/>
                </a:solidFill>
              </a:rPr>
              <a:t>rcd[</a:t>
            </a:r>
            <a:r>
              <a:rPr lang="en-US" altLang="zh-CN" dirty="0" err="1">
                <a:solidFill>
                  <a:srgbClr val="009900"/>
                </a:solidFill>
              </a:rPr>
              <a:t>s..t</a:t>
            </a:r>
            <a:r>
              <a:rPr lang="en-US" altLang="zh-CN" dirty="0">
                <a:solidFill>
                  <a:srgbClr val="009900"/>
                </a:solidFill>
              </a:rPr>
              <a:t>]</a:t>
            </a:r>
            <a:r>
              <a:rPr lang="zh-CN" altLang="zh-CN" dirty="0">
                <a:solidFill>
                  <a:srgbClr val="009900"/>
                </a:solidFill>
              </a:rPr>
              <a:t>一趟</a:t>
            </a:r>
            <a:r>
              <a:rPr lang="zh-CN" altLang="en-US" dirty="0" smtClean="0">
                <a:solidFill>
                  <a:srgbClr val="009900"/>
                </a:solidFill>
              </a:rPr>
              <a:t>划分，</a:t>
            </a:r>
            <a:r>
              <a:rPr lang="zh-CN" altLang="zh-CN" dirty="0" smtClean="0">
                <a:solidFill>
                  <a:srgbClr val="009900"/>
                </a:solidFill>
              </a:rPr>
              <a:t>并</a:t>
            </a:r>
            <a:r>
              <a:rPr lang="zh-CN" altLang="zh-CN" dirty="0">
                <a:solidFill>
                  <a:srgbClr val="009900"/>
                </a:solidFill>
              </a:rPr>
              <a:t>返回枢轴</a:t>
            </a:r>
            <a:r>
              <a:rPr lang="zh-CN" altLang="zh-CN" dirty="0" smtClean="0">
                <a:solidFill>
                  <a:srgbClr val="009900"/>
                </a:solidFill>
              </a:rPr>
              <a:t>位置</a:t>
            </a:r>
            <a:endParaRPr lang="zh-CN" altLang="zh-CN" dirty="0">
              <a:solidFill>
                <a:srgbClr val="009900"/>
              </a:solidFill>
            </a:endParaRPr>
          </a:p>
          <a:p>
            <a:pPr algn="l">
              <a:lnSpc>
                <a:spcPts val="3500"/>
              </a:lnSpc>
            </a:pPr>
            <a:r>
              <a:rPr lang="zh-CN" altLang="zh-CN" dirty="0"/>
              <a:t>　</a:t>
            </a:r>
            <a:r>
              <a:rPr lang="en-US" altLang="zh-CN" dirty="0" smtClean="0"/>
              <a:t>  </a:t>
            </a:r>
            <a:r>
              <a:rPr lang="en-US" altLang="zh-CN" b="1" dirty="0" smtClean="0">
                <a:solidFill>
                  <a:srgbClr val="3333FF"/>
                </a:solidFill>
              </a:rPr>
              <a:t> </a:t>
            </a: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 smtClean="0"/>
              <a:t>pivotloc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Partition(</a:t>
            </a:r>
            <a:r>
              <a:rPr lang="en-US" altLang="zh-CN" dirty="0"/>
              <a:t>rcd</a:t>
            </a:r>
            <a:r>
              <a:rPr lang="en-US" altLang="zh-CN" dirty="0" smtClean="0"/>
              <a:t>, </a:t>
            </a:r>
            <a:r>
              <a:rPr lang="en-US" altLang="zh-CN" dirty="0"/>
              <a:t>s, t); </a:t>
            </a:r>
            <a:r>
              <a:rPr lang="zh-CN" altLang="zh-CN" dirty="0"/>
              <a:t>　　</a:t>
            </a:r>
            <a:endParaRPr lang="en-US" altLang="zh-CN" dirty="0" smtClean="0"/>
          </a:p>
          <a:p>
            <a:pPr algn="l">
              <a:lnSpc>
                <a:spcPts val="35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QSort</a:t>
            </a:r>
            <a:r>
              <a:rPr lang="en-US" altLang="zh-CN" dirty="0" smtClean="0"/>
              <a:t>(</a:t>
            </a:r>
            <a:r>
              <a:rPr lang="en-US" altLang="zh-CN" dirty="0"/>
              <a:t>rcd</a:t>
            </a:r>
            <a:r>
              <a:rPr lang="en-US" altLang="zh-CN" dirty="0" smtClean="0"/>
              <a:t>, </a:t>
            </a:r>
            <a:r>
              <a:rPr lang="en-US" altLang="zh-CN" dirty="0"/>
              <a:t>s, pivotloc-1); 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009900"/>
                </a:solidFill>
              </a:rPr>
              <a:t>// </a:t>
            </a:r>
            <a:r>
              <a:rPr lang="zh-CN" altLang="zh-CN" dirty="0" smtClean="0">
                <a:solidFill>
                  <a:srgbClr val="009900"/>
                </a:solidFill>
              </a:rPr>
              <a:t>对</a:t>
            </a:r>
            <a:r>
              <a:rPr lang="zh-CN" altLang="en-US" dirty="0" smtClean="0">
                <a:solidFill>
                  <a:srgbClr val="009900"/>
                </a:solidFill>
              </a:rPr>
              <a:t>前</a:t>
            </a:r>
            <a:r>
              <a:rPr lang="zh-CN" altLang="zh-CN" dirty="0" smtClean="0">
                <a:solidFill>
                  <a:srgbClr val="009900"/>
                </a:solidFill>
              </a:rPr>
              <a:t>子</a:t>
            </a:r>
            <a:r>
              <a:rPr lang="zh-CN" altLang="zh-CN" dirty="0">
                <a:solidFill>
                  <a:srgbClr val="009900"/>
                </a:solidFill>
              </a:rPr>
              <a:t>序列递归进行排序</a:t>
            </a:r>
            <a:endParaRPr lang="zh-CN" altLang="zh-CN" dirty="0">
              <a:solidFill>
                <a:srgbClr val="009900"/>
              </a:solidFill>
            </a:endParaRPr>
          </a:p>
          <a:p>
            <a:pPr algn="l">
              <a:lnSpc>
                <a:spcPts val="3500"/>
              </a:lnSpc>
            </a:pPr>
            <a:r>
              <a:rPr lang="zh-CN" altLang="zh-CN" dirty="0"/>
              <a:t>　　</a:t>
            </a:r>
            <a:r>
              <a:rPr lang="en-US" altLang="zh-CN" dirty="0" err="1" smtClean="0"/>
              <a:t>QSort</a:t>
            </a:r>
            <a:r>
              <a:rPr lang="en-US" altLang="zh-CN" dirty="0" smtClean="0"/>
              <a:t>(</a:t>
            </a:r>
            <a:r>
              <a:rPr lang="en-US" altLang="zh-CN" dirty="0"/>
              <a:t>rcd</a:t>
            </a:r>
            <a:r>
              <a:rPr lang="en-US" altLang="zh-CN" dirty="0" smtClean="0"/>
              <a:t>, </a:t>
            </a:r>
            <a:r>
              <a:rPr lang="en-US" altLang="zh-CN" dirty="0"/>
              <a:t>pivotloc+1, t);   </a:t>
            </a:r>
            <a:r>
              <a:rPr lang="en-US" altLang="zh-CN" dirty="0" smtClean="0">
                <a:solidFill>
                  <a:srgbClr val="009900"/>
                </a:solidFill>
              </a:rPr>
              <a:t>// </a:t>
            </a:r>
            <a:r>
              <a:rPr lang="zh-CN" altLang="zh-CN" dirty="0" smtClean="0">
                <a:solidFill>
                  <a:srgbClr val="009900"/>
                </a:solidFill>
              </a:rPr>
              <a:t>对</a:t>
            </a:r>
            <a:r>
              <a:rPr lang="zh-CN" altLang="en-US" dirty="0" smtClean="0">
                <a:solidFill>
                  <a:srgbClr val="009900"/>
                </a:solidFill>
              </a:rPr>
              <a:t>后</a:t>
            </a:r>
            <a:r>
              <a:rPr lang="zh-CN" altLang="zh-CN" dirty="0" smtClean="0">
                <a:solidFill>
                  <a:srgbClr val="009900"/>
                </a:solidFill>
              </a:rPr>
              <a:t>子</a:t>
            </a:r>
            <a:r>
              <a:rPr lang="zh-CN" altLang="zh-CN" dirty="0">
                <a:solidFill>
                  <a:srgbClr val="009900"/>
                </a:solidFill>
              </a:rPr>
              <a:t>序列递归进行排序</a:t>
            </a:r>
            <a:endParaRPr lang="zh-CN" altLang="zh-CN" dirty="0">
              <a:solidFill>
                <a:srgbClr val="009900"/>
              </a:solidFill>
            </a:endParaRPr>
          </a:p>
          <a:p>
            <a:pPr algn="l">
              <a:lnSpc>
                <a:spcPts val="3500"/>
              </a:lnSpc>
            </a:pPr>
            <a:r>
              <a:rPr lang="zh-CN" altLang="zh-CN" dirty="0"/>
              <a:t>　</a:t>
            </a:r>
            <a:r>
              <a:rPr lang="en-US" altLang="zh-CN" b="1" dirty="0" smtClean="0"/>
              <a:t>}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pPr algn="l">
              <a:lnSpc>
                <a:spcPts val="3500"/>
              </a:lnSpc>
            </a:pPr>
            <a:r>
              <a:rPr lang="en-US" altLang="zh-CN" b="1" dirty="0"/>
              <a:t>}</a:t>
            </a:r>
            <a:endParaRPr lang="zh-CN" altLang="en-US" sz="2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92796" y="838607"/>
            <a:ext cx="143474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9399" y="1901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8" name="内容占位符 2"/>
          <p:cNvSpPr txBox="1">
            <a:spLocks noChangeArrowheads="1"/>
          </p:cNvSpPr>
          <p:nvPr/>
        </p:nvSpPr>
        <p:spPr bwMode="auto">
          <a:xfrm>
            <a:off x="631146" y="4713513"/>
            <a:ext cx="8069912" cy="2296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QuickSort</a:t>
            </a:r>
            <a:r>
              <a:rPr lang="en-US" altLang="zh-CN" dirty="0"/>
              <a:t>(</a:t>
            </a:r>
            <a:r>
              <a:rPr lang="en-US" altLang="zh-CN" dirty="0" err="1"/>
              <a:t>RcdSqList</a:t>
            </a:r>
            <a:r>
              <a:rPr lang="en-US" altLang="zh-CN" dirty="0"/>
              <a:t> &amp;L) </a:t>
            </a:r>
            <a:r>
              <a:rPr lang="en-US" altLang="zh-CN" b="1" dirty="0" smtClean="0"/>
              <a:t>{</a:t>
            </a:r>
            <a:endParaRPr lang="en-US" altLang="zh-CN" b="1" dirty="0" smtClean="0"/>
          </a:p>
          <a:p>
            <a:pPr algn="l">
              <a:lnSpc>
                <a:spcPts val="3500"/>
              </a:lnSpc>
            </a:pPr>
            <a:r>
              <a:rPr lang="en-US" altLang="zh-CN" b="1" dirty="0" smtClean="0"/>
              <a:t>     </a:t>
            </a:r>
            <a:r>
              <a:rPr lang="en-US" altLang="zh-CN" dirty="0" smtClean="0">
                <a:solidFill>
                  <a:srgbClr val="009900"/>
                </a:solidFill>
              </a:rPr>
              <a:t>// </a:t>
            </a:r>
            <a:r>
              <a:rPr lang="zh-CN" altLang="zh-CN" dirty="0">
                <a:solidFill>
                  <a:srgbClr val="009900"/>
                </a:solidFill>
              </a:rPr>
              <a:t>对记录的顺序表</a:t>
            </a:r>
            <a:r>
              <a:rPr lang="en-US" altLang="zh-CN" dirty="0">
                <a:solidFill>
                  <a:srgbClr val="009900"/>
                </a:solidFill>
              </a:rPr>
              <a:t> L </a:t>
            </a:r>
            <a:r>
              <a:rPr lang="zh-CN" altLang="zh-CN" dirty="0">
                <a:solidFill>
                  <a:srgbClr val="009900"/>
                </a:solidFill>
              </a:rPr>
              <a:t>进行快速排序</a:t>
            </a:r>
            <a:r>
              <a:rPr lang="zh-CN" altLang="zh-CN" dirty="0"/>
              <a:t>　</a:t>
            </a:r>
            <a:r>
              <a:rPr lang="en-US" altLang="zh-CN" dirty="0"/>
              <a:t>  </a:t>
            </a:r>
            <a:endParaRPr lang="zh-CN" altLang="zh-CN" dirty="0"/>
          </a:p>
          <a:p>
            <a:pPr algn="l">
              <a:lnSpc>
                <a:spcPts val="3500"/>
              </a:lnSpc>
            </a:pPr>
            <a:r>
              <a:rPr lang="zh-CN" altLang="zh-CN" dirty="0"/>
              <a:t>　</a:t>
            </a:r>
            <a:r>
              <a:rPr lang="en-US" altLang="zh-CN" dirty="0" err="1" smtClean="0"/>
              <a:t>QSort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L.rcd</a:t>
            </a:r>
            <a:r>
              <a:rPr lang="en-US" altLang="zh-CN" dirty="0"/>
              <a:t>, 1, </a:t>
            </a:r>
            <a:r>
              <a:rPr lang="en-US" altLang="zh-CN" dirty="0" err="1"/>
              <a:t>L.length</a:t>
            </a:r>
            <a:r>
              <a:rPr lang="en-US" altLang="zh-CN" dirty="0"/>
              <a:t>);</a:t>
            </a:r>
            <a:endParaRPr lang="zh-CN" altLang="zh-CN" dirty="0"/>
          </a:p>
          <a:p>
            <a:pPr algn="l">
              <a:lnSpc>
                <a:spcPts val="3500"/>
              </a:lnSpc>
            </a:pPr>
            <a:r>
              <a:rPr lang="en-US" altLang="zh-CN" b="1" dirty="0"/>
              <a:t>}</a:t>
            </a: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71" name="双括号 70"/>
          <p:cNvSpPr/>
          <p:nvPr/>
        </p:nvSpPr>
        <p:spPr bwMode="auto">
          <a:xfrm>
            <a:off x="2791682" y="5761205"/>
            <a:ext cx="1421090" cy="501385"/>
          </a:xfrm>
          <a:prstGeom prst="bracketPair">
            <a:avLst/>
          </a:prstGeom>
          <a:noFill/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68" grpId="0"/>
      <p:bldP spid="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7493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5.3</a:t>
            </a:r>
            <a:r>
              <a:rPr lang="zh-CN" altLang="en-US" dirty="0" smtClean="0"/>
              <a:t>  </a:t>
            </a:r>
            <a:r>
              <a:rPr lang="zh-CN" altLang="en-US" dirty="0" smtClean="0">
                <a:sym typeface="+mn-ea"/>
              </a:rPr>
              <a:t>iteration</a:t>
            </a:r>
            <a:r>
              <a:rPr lang="en-US" altLang="zh-CN" dirty="0" smtClean="0">
                <a:sym typeface="+mn-ea"/>
              </a:rPr>
              <a:t> (</a:t>
            </a:r>
            <a:r>
              <a:rPr lang="zh-CN" altLang="en-US" dirty="0" smtClean="0">
                <a:sym typeface="+mn-ea"/>
              </a:rPr>
              <a:t>迭代</a:t>
            </a:r>
            <a:r>
              <a:rPr lang="en-US" altLang="zh-CN" dirty="0" smtClean="0">
                <a:sym typeface="+mn-ea"/>
              </a:rPr>
              <a:t>)</a:t>
            </a:r>
            <a:endParaRPr lang="zh-CN" altLang="zh-CN" dirty="0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181204" y="1114425"/>
            <a:ext cx="8760777" cy="5012675"/>
          </a:xfrm>
        </p:spPr>
        <p:txBody>
          <a:bodyPr/>
          <a:lstStyle/>
          <a:p>
            <a:pPr marL="457200" indent="-457200" algn="l">
              <a:lnSpc>
                <a:spcPts val="37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rgbClr val="7030A0"/>
                </a:solidFill>
              </a:rPr>
              <a:t>1</a:t>
            </a:r>
            <a:r>
              <a:rPr lang="zh-CN" altLang="zh-CN" sz="2800" b="1" dirty="0">
                <a:solidFill>
                  <a:srgbClr val="7030A0"/>
                </a:solidFill>
              </a:rPr>
              <a:t>、确定迭代变量。</a:t>
            </a:r>
            <a:r>
              <a:rPr lang="zh-CN" altLang="zh-CN" sz="2800" b="1" dirty="0"/>
              <a:t>迭代变量可有多个，并在迭代中可由旧值直接或者间接地推出新值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pPr marL="457200" indent="-457200" algn="l">
              <a:lnSpc>
                <a:spcPts val="3700"/>
              </a:lnSpc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在</a:t>
            </a:r>
            <a:r>
              <a:rPr lang="zh-CN" altLang="zh-CN" sz="2800" b="1" dirty="0"/>
              <a:t>某些问题中，迭代变量是最终的计算结果，</a:t>
            </a:r>
            <a:r>
              <a:rPr lang="zh-CN" altLang="zh-CN" sz="2800" b="1" dirty="0">
                <a:solidFill>
                  <a:srgbClr val="003300"/>
                </a:solidFill>
              </a:rPr>
              <a:t>例如求自然数阶乘</a:t>
            </a:r>
            <a:r>
              <a:rPr lang="en-US" altLang="zh-CN" sz="2800" b="1" dirty="0">
                <a:solidFill>
                  <a:srgbClr val="003300"/>
                </a:solidFill>
              </a:rPr>
              <a:t>n!</a:t>
            </a:r>
            <a:r>
              <a:rPr lang="zh-CN" altLang="zh-CN" sz="2800" b="1" dirty="0">
                <a:solidFill>
                  <a:srgbClr val="003300"/>
                </a:solidFill>
              </a:rPr>
              <a:t>问题</a:t>
            </a:r>
            <a:r>
              <a:rPr lang="zh-CN" altLang="zh-CN" sz="2800" b="1" dirty="0"/>
              <a:t>。</a:t>
            </a:r>
            <a:endParaRPr lang="zh-CN" altLang="zh-CN" sz="2800" b="1" dirty="0"/>
          </a:p>
          <a:p>
            <a:pPr marL="457200" indent="-457200" algn="l">
              <a:lnSpc>
                <a:spcPts val="37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7030A0"/>
                </a:solidFill>
              </a:rPr>
              <a:t>2</a:t>
            </a:r>
            <a:r>
              <a:rPr lang="zh-CN" altLang="zh-CN" sz="2800" b="1" dirty="0">
                <a:solidFill>
                  <a:srgbClr val="7030A0"/>
                </a:solidFill>
              </a:rPr>
              <a:t>、建立迭代关系式。</a:t>
            </a:r>
            <a:r>
              <a:rPr lang="zh-CN" altLang="zh-CN" sz="2800" b="1" dirty="0"/>
              <a:t>迭代</a:t>
            </a:r>
            <a:r>
              <a:rPr lang="zh-CN" altLang="zh-CN" sz="2800" b="1" dirty="0" smtClean="0"/>
              <a:t>关系式是</a:t>
            </a:r>
            <a:r>
              <a:rPr lang="zh-CN" altLang="zh-CN" sz="2800" b="1" dirty="0"/>
              <a:t>指迭代变量的旧值与新值之间的变化规律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pPr marL="457200" indent="-457200" algn="l">
              <a:lnSpc>
                <a:spcPts val="37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rgbClr val="7030A0"/>
                </a:solidFill>
              </a:rPr>
              <a:t>3</a:t>
            </a:r>
            <a:r>
              <a:rPr lang="zh-CN" altLang="zh-CN" sz="2800" b="1" dirty="0">
                <a:solidFill>
                  <a:srgbClr val="7030A0"/>
                </a:solidFill>
              </a:rPr>
              <a:t>、确定迭代结束条件。</a:t>
            </a:r>
            <a:r>
              <a:rPr lang="zh-CN" altLang="zh-CN" sz="2800" b="1" dirty="0"/>
              <a:t>迭代结束条件通常有两种</a:t>
            </a:r>
            <a:r>
              <a:rPr lang="zh-CN" altLang="zh-CN" sz="2800" b="1" dirty="0" smtClean="0"/>
              <a:t>：</a:t>
            </a:r>
            <a:endParaRPr lang="en-US" altLang="zh-CN" sz="2800" b="1" dirty="0" smtClean="0"/>
          </a:p>
          <a:p>
            <a:pPr marL="914400" lvl="1" indent="-457200" algn="l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 smtClean="0"/>
              <a:t>一</a:t>
            </a:r>
            <a:r>
              <a:rPr lang="zh-CN" altLang="zh-CN" sz="2400" b="1" dirty="0"/>
              <a:t>种是</a:t>
            </a:r>
            <a:r>
              <a:rPr lang="zh-CN" altLang="zh-CN" sz="2400" b="1" dirty="0">
                <a:solidFill>
                  <a:srgbClr val="0070C0"/>
                </a:solidFill>
              </a:rPr>
              <a:t>完成了指定的迭代次数</a:t>
            </a:r>
            <a:r>
              <a:rPr lang="zh-CN" altLang="zh-CN" sz="2400" b="1" dirty="0"/>
              <a:t>。例如在求自然数阶乘</a:t>
            </a:r>
            <a:r>
              <a:rPr lang="en-US" altLang="zh-CN" sz="2400" b="1" dirty="0"/>
              <a:t>n!</a:t>
            </a:r>
            <a:r>
              <a:rPr lang="zh-CN" altLang="zh-CN" sz="2400" b="1" dirty="0"/>
              <a:t>中，迭代次数为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–1</a:t>
            </a:r>
            <a:r>
              <a:rPr lang="zh-CN" altLang="zh-CN" sz="2400" b="1" dirty="0" smtClean="0"/>
              <a:t>；</a:t>
            </a:r>
            <a:endParaRPr lang="en-US" altLang="zh-CN" sz="2400" b="1" dirty="0" smtClean="0"/>
          </a:p>
          <a:p>
            <a:pPr marL="914400" lvl="1" indent="-457200" algn="l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 smtClean="0"/>
              <a:t>另</a:t>
            </a:r>
            <a:r>
              <a:rPr lang="zh-CN" altLang="zh-CN" sz="2400" b="1" dirty="0"/>
              <a:t>一种是</a:t>
            </a:r>
            <a:r>
              <a:rPr lang="zh-CN" altLang="zh-CN" sz="2400" b="1" dirty="0">
                <a:solidFill>
                  <a:srgbClr val="0070C0"/>
                </a:solidFill>
              </a:rPr>
              <a:t>无法事前指定迭代次数</a:t>
            </a:r>
            <a:r>
              <a:rPr lang="zh-CN" altLang="zh-CN" sz="2400" b="1" dirty="0"/>
              <a:t>，结束条件由实际情况</a:t>
            </a:r>
            <a:r>
              <a:rPr lang="zh-CN" altLang="zh-CN" sz="2400" b="1" dirty="0" smtClean="0"/>
              <a:t>确定</a:t>
            </a:r>
            <a:r>
              <a:rPr lang="zh-CN" altLang="en-US" sz="2400" b="1" dirty="0"/>
              <a:t>。</a:t>
            </a:r>
            <a:endParaRPr lang="zh-CN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97180" y="279400"/>
            <a:ext cx="8278495" cy="7493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Iterative Implementation of </a:t>
            </a:r>
            <a:r>
              <a:rPr lang="en-US" altLang="zh-CN" sz="3200" dirty="0" smtClean="0"/>
              <a:t>Bin</a:t>
            </a:r>
            <a:r>
              <a:rPr lang="zh-CN" altLang="en-US" sz="3200" dirty="0" smtClean="0"/>
              <a:t>Search</a:t>
            </a:r>
            <a:endParaRPr lang="zh-CN" altLang="en-US" sz="3200" dirty="0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95250" y="1114425"/>
            <a:ext cx="8942070" cy="5607685"/>
          </a:xfrm>
        </p:spPr>
        <p:txBody>
          <a:bodyPr/>
          <a:lstStyle/>
          <a:p>
            <a:pPr algn="l"/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b="1" dirty="0">
                <a:solidFill>
                  <a:srgbClr val="3333FF"/>
                </a:solidFill>
              </a:rPr>
              <a:t> </a:t>
            </a:r>
            <a:r>
              <a:rPr lang="en-US" altLang="zh-CN" dirty="0" err="1"/>
              <a:t>BinSearch_ite</a:t>
            </a:r>
            <a:r>
              <a:rPr lang="en-US" altLang="zh-CN" dirty="0"/>
              <a:t>(</a:t>
            </a:r>
            <a:r>
              <a:rPr lang="en-US" altLang="zh-CN" dirty="0" err="1"/>
              <a:t>RcdType</a:t>
            </a:r>
            <a:r>
              <a:rPr lang="en-US" altLang="zh-CN" b="1" dirty="0"/>
              <a:t> </a:t>
            </a:r>
            <a:r>
              <a:rPr lang="en-US" altLang="zh-CN" dirty="0" err="1"/>
              <a:t>rcd</a:t>
            </a:r>
            <a:r>
              <a:rPr lang="en-US" altLang="zh-CN" dirty="0"/>
              <a:t>[], </a:t>
            </a:r>
            <a:r>
              <a:rPr lang="en-US" altLang="zh-CN" dirty="0" err="1"/>
              <a:t>KeyType</a:t>
            </a:r>
            <a:r>
              <a:rPr lang="en-US" altLang="zh-CN" b="1" dirty="0"/>
              <a:t> </a:t>
            </a:r>
            <a:r>
              <a:rPr lang="en-US" altLang="zh-CN" dirty="0"/>
              <a:t>key, </a:t>
            </a: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b="1" dirty="0">
                <a:solidFill>
                  <a:srgbClr val="3333FF"/>
                </a:solidFill>
              </a:rPr>
              <a:t> </a:t>
            </a:r>
            <a:r>
              <a:rPr lang="en-US" altLang="zh-CN" dirty="0"/>
              <a:t>low, </a:t>
            </a: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b="1" dirty="0">
                <a:solidFill>
                  <a:srgbClr val="3333FF"/>
                </a:solidFill>
              </a:rPr>
              <a:t> </a:t>
            </a:r>
            <a:r>
              <a:rPr lang="en-US" altLang="zh-CN" dirty="0"/>
              <a:t>high) </a:t>
            </a:r>
            <a:r>
              <a:rPr lang="en-US" altLang="zh-CN" b="1" dirty="0" smtClean="0"/>
              <a:t>{  </a:t>
            </a:r>
            <a:r>
              <a:rPr lang="en-US" altLang="zh-CN" dirty="0" smtClean="0">
                <a:solidFill>
                  <a:srgbClr val="009900"/>
                </a:solidFill>
              </a:rPr>
              <a:t>// Searching the key in </a:t>
            </a:r>
            <a:r>
              <a:rPr lang="en-US" altLang="zh-CN" dirty="0">
                <a:solidFill>
                  <a:srgbClr val="009900"/>
                </a:solidFill>
              </a:rPr>
              <a:t>rcd[</a:t>
            </a:r>
            <a:r>
              <a:rPr lang="en-US" altLang="zh-CN" dirty="0" err="1">
                <a:solidFill>
                  <a:srgbClr val="009900"/>
                </a:solidFill>
              </a:rPr>
              <a:t>low..high</a:t>
            </a:r>
            <a:r>
              <a:rPr lang="en-US" altLang="zh-CN" dirty="0">
                <a:solidFill>
                  <a:srgbClr val="009900"/>
                </a:solidFill>
              </a:rPr>
              <a:t>]</a:t>
            </a:r>
            <a:r>
              <a:rPr lang="en-US" altLang="zh-CN" dirty="0" smtClean="0">
                <a:solidFill>
                  <a:srgbClr val="009900"/>
                </a:solidFill>
              </a:rPr>
              <a:t>      </a:t>
            </a:r>
            <a:endParaRPr lang="zh-CN" altLang="zh-CN" dirty="0" smtClean="0">
              <a:solidFill>
                <a:srgbClr val="009900"/>
              </a:solidFill>
            </a:endParaRPr>
          </a:p>
          <a:p>
            <a:pPr algn="l"/>
            <a:r>
              <a:rPr lang="en-US" altLang="zh-CN" dirty="0" smtClean="0"/>
              <a:t>       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dirty="0" smtClean="0">
                <a:solidFill>
                  <a:srgbClr val="3333FF"/>
                </a:solidFill>
              </a:rPr>
              <a:t> </a:t>
            </a:r>
            <a:r>
              <a:rPr lang="en-US" altLang="zh-CN" dirty="0" smtClean="0"/>
              <a:t>mid;</a:t>
            </a:r>
            <a:endParaRPr lang="zh-CN" altLang="zh-CN" dirty="0" smtClean="0"/>
          </a:p>
          <a:p>
            <a:pPr algn="l"/>
            <a:r>
              <a:rPr lang="en-US" altLang="zh-CN" dirty="0" smtClean="0"/>
              <a:t>       </a:t>
            </a:r>
            <a:r>
              <a:rPr lang="en-US" altLang="zh-CN" b="1" dirty="0" smtClean="0">
                <a:solidFill>
                  <a:srgbClr val="3333FF"/>
                </a:solidFill>
              </a:rPr>
              <a:t>while</a:t>
            </a:r>
            <a:r>
              <a:rPr lang="en-US" altLang="zh-CN" dirty="0" smtClean="0"/>
              <a:t>(low &lt;= high) </a:t>
            </a:r>
            <a:r>
              <a:rPr lang="en-US" altLang="zh-CN" b="1" dirty="0" smtClean="0"/>
              <a:t>{</a:t>
            </a:r>
            <a:endParaRPr lang="zh-CN" altLang="zh-CN" dirty="0" smtClean="0"/>
          </a:p>
          <a:p>
            <a:pPr algn="l"/>
            <a:r>
              <a:rPr lang="en-US" altLang="zh-CN" dirty="0" smtClean="0"/>
              <a:t>         mid </a:t>
            </a:r>
            <a:r>
              <a:rPr lang="en-US" altLang="zh-CN" dirty="0"/>
              <a:t>= (</a:t>
            </a:r>
            <a:r>
              <a:rPr lang="en-US" altLang="zh-CN" dirty="0" err="1"/>
              <a:t>low+high</a:t>
            </a:r>
            <a:r>
              <a:rPr lang="en-US" altLang="zh-CN" dirty="0"/>
              <a:t>)/2;</a:t>
            </a:r>
            <a:endParaRPr lang="zh-CN" altLang="zh-CN" dirty="0"/>
          </a:p>
          <a:p>
            <a:pPr algn="l"/>
            <a:r>
              <a:rPr lang="en-US" altLang="zh-CN" dirty="0"/>
              <a:t>          </a:t>
            </a:r>
            <a:r>
              <a:rPr lang="en-US" altLang="zh-CN" b="1" dirty="0">
                <a:solidFill>
                  <a:srgbClr val="3333FF"/>
                </a:solidFill>
              </a:rPr>
              <a:t>if</a:t>
            </a:r>
            <a:r>
              <a:rPr lang="en-US" altLang="zh-CN" dirty="0"/>
              <a:t>(rcd[mid].</a:t>
            </a:r>
            <a:r>
              <a:rPr lang="en-US" altLang="zh-CN" dirty="0" smtClean="0"/>
              <a:t>key == key)</a:t>
            </a:r>
            <a:r>
              <a:rPr lang="en-US" altLang="zh-CN" dirty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 </a:t>
            </a:r>
            <a:endParaRPr lang="en-US" altLang="zh-CN" sz="2200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b="1" dirty="0">
                <a:solidFill>
                  <a:srgbClr val="3333FF"/>
                </a:solidFill>
              </a:rPr>
              <a:t>return</a:t>
            </a:r>
            <a:r>
              <a:rPr lang="en-US" altLang="zh-CN" b="1" dirty="0"/>
              <a:t> </a:t>
            </a:r>
            <a:r>
              <a:rPr lang="en-US" altLang="zh-CN" dirty="0"/>
              <a:t>mid; </a:t>
            </a:r>
            <a:endParaRPr lang="en-US" altLang="zh-CN" dirty="0" smtClean="0"/>
          </a:p>
          <a:p>
            <a:pPr algn="l"/>
            <a:r>
              <a:rPr lang="en-US" altLang="zh-CN" b="1" dirty="0">
                <a:solidFill>
                  <a:srgbClr val="3333FF"/>
                </a:solidFill>
              </a:rPr>
              <a:t> </a:t>
            </a:r>
            <a:r>
              <a:rPr lang="en-US" altLang="zh-CN" b="1" dirty="0" smtClean="0">
                <a:solidFill>
                  <a:srgbClr val="3333FF"/>
                </a:solidFill>
              </a:rPr>
              <a:t>         else </a:t>
            </a:r>
            <a:r>
              <a:rPr lang="en-US" altLang="zh-CN" b="1" dirty="0">
                <a:solidFill>
                  <a:srgbClr val="3333FF"/>
                </a:solidFill>
              </a:rPr>
              <a:t>if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/>
              <a:t>rcd[mid].</a:t>
            </a:r>
            <a:r>
              <a:rPr lang="en-US" altLang="zh-CN" dirty="0" smtClean="0"/>
              <a:t>key &gt; key</a:t>
            </a:r>
            <a:r>
              <a:rPr lang="en-US" altLang="zh-CN" dirty="0"/>
              <a:t>)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     high </a:t>
            </a:r>
            <a:r>
              <a:rPr lang="en-US" altLang="zh-CN" dirty="0"/>
              <a:t>= mid-1;            </a:t>
            </a:r>
            <a:r>
              <a:rPr lang="en-US" altLang="zh-CN" dirty="0" smtClean="0">
                <a:solidFill>
                  <a:srgbClr val="009900"/>
                </a:solidFill>
                <a:sym typeface="+mn-ea"/>
              </a:rPr>
              <a:t>// </a:t>
            </a:r>
            <a:r>
              <a:rPr lang="en-US" altLang="zh-CN" dirty="0">
                <a:solidFill>
                  <a:srgbClr val="009900"/>
                </a:solidFill>
                <a:sym typeface="+mn-ea"/>
              </a:rPr>
              <a:t>Seraching in low region</a:t>
            </a:r>
            <a:endParaRPr lang="en-US" altLang="zh-CN" dirty="0" smtClean="0"/>
          </a:p>
          <a:p>
            <a:pPr algn="l"/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en-US" altLang="zh-CN" b="1" dirty="0" smtClean="0">
                <a:solidFill>
                  <a:srgbClr val="3333FF"/>
                </a:solidFill>
              </a:rPr>
              <a:t> else</a:t>
            </a:r>
            <a:r>
              <a:rPr lang="en-US" altLang="zh-CN" dirty="0" smtClean="0">
                <a:solidFill>
                  <a:srgbClr val="3333FF"/>
                </a:solidFill>
              </a:rPr>
              <a:t> </a:t>
            </a:r>
            <a:r>
              <a:rPr lang="en-US" altLang="zh-CN" dirty="0"/>
              <a:t>low = mid+1;      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// </a:t>
            </a:r>
            <a:r>
              <a:rPr lang="en-US" altLang="zh-CN" dirty="0">
                <a:solidFill>
                  <a:srgbClr val="009900"/>
                </a:solidFill>
              </a:rPr>
              <a:t>Seraching in high region</a:t>
            </a:r>
            <a:endParaRPr lang="en-US" altLang="zh-CN" dirty="0">
              <a:solidFill>
                <a:srgbClr val="009900"/>
              </a:solidFill>
            </a:endParaRPr>
          </a:p>
          <a:p>
            <a:pPr algn="l"/>
            <a:r>
              <a:rPr lang="en-US" altLang="zh-CN" dirty="0"/>
              <a:t>       </a:t>
            </a:r>
            <a:r>
              <a:rPr lang="en-US" altLang="zh-CN" b="1" dirty="0"/>
              <a:t>}</a:t>
            </a:r>
            <a:endParaRPr lang="zh-CN" altLang="zh-CN" dirty="0"/>
          </a:p>
          <a:p>
            <a:pPr algn="l"/>
            <a:r>
              <a:rPr lang="en-US" altLang="zh-CN" dirty="0"/>
              <a:t>       </a:t>
            </a:r>
            <a:r>
              <a:rPr lang="en-US" altLang="zh-CN" b="1" dirty="0">
                <a:solidFill>
                  <a:srgbClr val="3333FF"/>
                </a:solidFill>
              </a:rPr>
              <a:t>return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/>
              <a:t>-1;  </a:t>
            </a:r>
            <a:r>
              <a:rPr lang="en-US" altLang="zh-CN" dirty="0">
                <a:solidFill>
                  <a:srgbClr val="009900"/>
                </a:solidFill>
              </a:rPr>
              <a:t>// </a:t>
            </a:r>
            <a:r>
              <a:rPr lang="en-US" dirty="0">
                <a:solidFill>
                  <a:srgbClr val="009900"/>
                </a:solidFill>
              </a:rPr>
              <a:t>unsuccessful</a:t>
            </a:r>
            <a:endParaRPr lang="en-US" dirty="0">
              <a:solidFill>
                <a:srgbClr val="009900"/>
              </a:solidFill>
            </a:endParaRPr>
          </a:p>
          <a:p>
            <a:pPr algn="l"/>
            <a:r>
              <a:rPr lang="en-US" altLang="zh-CN" b="1" dirty="0" smtClean="0"/>
              <a:t>}</a:t>
            </a:r>
            <a:r>
              <a:rPr lang="en-US" altLang="zh-CN" dirty="0" smtClean="0"/>
              <a:t> </a:t>
            </a:r>
            <a:endParaRPr lang="zh-CN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108450" y="20726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迭代变量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5" name="直接连接符 4"/>
          <p:cNvCxnSpPr>
            <a:stCxn id="2" idx="1"/>
          </p:cNvCxnSpPr>
          <p:nvPr/>
        </p:nvCxnSpPr>
        <p:spPr bwMode="auto">
          <a:xfrm flipH="1">
            <a:off x="1304291" y="2303473"/>
            <a:ext cx="2804159" cy="60228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>
            <a:stCxn id="2" idx="1"/>
          </p:cNvCxnSpPr>
          <p:nvPr/>
        </p:nvCxnSpPr>
        <p:spPr bwMode="auto">
          <a:xfrm flipH="1">
            <a:off x="1659891" y="2303473"/>
            <a:ext cx="2448559" cy="232948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>
            <a:stCxn id="2" idx="1"/>
          </p:cNvCxnSpPr>
          <p:nvPr/>
        </p:nvCxnSpPr>
        <p:spPr bwMode="auto">
          <a:xfrm flipH="1">
            <a:off x="1964690" y="2303473"/>
            <a:ext cx="2143760" cy="278243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4108450" y="267057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迭代关系式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927676" y="3243312"/>
            <a:ext cx="266931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1294821" y="4964739"/>
            <a:ext cx="1865747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1659891" y="5449648"/>
            <a:ext cx="1865747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3596986" y="2915074"/>
            <a:ext cx="565729" cy="32823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 flipH="1">
            <a:off x="3160568" y="2932823"/>
            <a:ext cx="1024082" cy="198897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3511306" y="2943651"/>
            <a:ext cx="684201" cy="250599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6351478" y="2189117"/>
            <a:ext cx="235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迭代结束条件：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low &gt; high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任意多边形 25"/>
          <p:cNvSpPr/>
          <p:nvPr/>
        </p:nvSpPr>
        <p:spPr bwMode="auto">
          <a:xfrm>
            <a:off x="2259330" y="1869440"/>
            <a:ext cx="6675499" cy="988999"/>
          </a:xfrm>
          <a:custGeom>
            <a:avLst/>
            <a:gdLst>
              <a:gd name="connsiteX0" fmla="*/ 5831840 w 6675499"/>
              <a:gd name="connsiteY0" fmla="*/ 975360 h 988999"/>
              <a:gd name="connsiteX1" fmla="*/ 6431280 w 6675499"/>
              <a:gd name="connsiteY1" fmla="*/ 975360 h 988999"/>
              <a:gd name="connsiteX2" fmla="*/ 6471920 w 6675499"/>
              <a:gd name="connsiteY2" fmla="*/ 965200 h 988999"/>
              <a:gd name="connsiteX3" fmla="*/ 6553200 w 6675499"/>
              <a:gd name="connsiteY3" fmla="*/ 924560 h 988999"/>
              <a:gd name="connsiteX4" fmla="*/ 6573520 w 6675499"/>
              <a:gd name="connsiteY4" fmla="*/ 894080 h 988999"/>
              <a:gd name="connsiteX5" fmla="*/ 6604000 w 6675499"/>
              <a:gd name="connsiteY5" fmla="*/ 853440 h 988999"/>
              <a:gd name="connsiteX6" fmla="*/ 6614160 w 6675499"/>
              <a:gd name="connsiteY6" fmla="*/ 822960 h 988999"/>
              <a:gd name="connsiteX7" fmla="*/ 6654800 w 6675499"/>
              <a:gd name="connsiteY7" fmla="*/ 762000 h 988999"/>
              <a:gd name="connsiteX8" fmla="*/ 6664960 w 6675499"/>
              <a:gd name="connsiteY8" fmla="*/ 711200 h 988999"/>
              <a:gd name="connsiteX9" fmla="*/ 6675120 w 6675499"/>
              <a:gd name="connsiteY9" fmla="*/ 680720 h 988999"/>
              <a:gd name="connsiteX10" fmla="*/ 6654800 w 6675499"/>
              <a:gd name="connsiteY10" fmla="*/ 487680 h 988999"/>
              <a:gd name="connsiteX11" fmla="*/ 6644640 w 6675499"/>
              <a:gd name="connsiteY11" fmla="*/ 436880 h 988999"/>
              <a:gd name="connsiteX12" fmla="*/ 6624320 w 6675499"/>
              <a:gd name="connsiteY12" fmla="*/ 406400 h 988999"/>
              <a:gd name="connsiteX13" fmla="*/ 6614160 w 6675499"/>
              <a:gd name="connsiteY13" fmla="*/ 375920 h 988999"/>
              <a:gd name="connsiteX14" fmla="*/ 6563360 w 6675499"/>
              <a:gd name="connsiteY14" fmla="*/ 314960 h 988999"/>
              <a:gd name="connsiteX15" fmla="*/ 6532880 w 6675499"/>
              <a:gd name="connsiteY15" fmla="*/ 304800 h 988999"/>
              <a:gd name="connsiteX16" fmla="*/ 6482080 w 6675499"/>
              <a:gd name="connsiteY16" fmla="*/ 274320 h 988999"/>
              <a:gd name="connsiteX17" fmla="*/ 6410960 w 6675499"/>
              <a:gd name="connsiteY17" fmla="*/ 223520 h 988999"/>
              <a:gd name="connsiteX18" fmla="*/ 6370320 w 6675499"/>
              <a:gd name="connsiteY18" fmla="*/ 213360 h 988999"/>
              <a:gd name="connsiteX19" fmla="*/ 6339840 w 6675499"/>
              <a:gd name="connsiteY19" fmla="*/ 193040 h 988999"/>
              <a:gd name="connsiteX20" fmla="*/ 6268720 w 6675499"/>
              <a:gd name="connsiteY20" fmla="*/ 172720 h 988999"/>
              <a:gd name="connsiteX21" fmla="*/ 6197600 w 6675499"/>
              <a:gd name="connsiteY21" fmla="*/ 152400 h 988999"/>
              <a:gd name="connsiteX22" fmla="*/ 6136640 w 6675499"/>
              <a:gd name="connsiteY22" fmla="*/ 142240 h 988999"/>
              <a:gd name="connsiteX23" fmla="*/ 6096000 w 6675499"/>
              <a:gd name="connsiteY23" fmla="*/ 132080 h 988999"/>
              <a:gd name="connsiteX24" fmla="*/ 5984240 w 6675499"/>
              <a:gd name="connsiteY24" fmla="*/ 121920 h 988999"/>
              <a:gd name="connsiteX25" fmla="*/ 5923280 w 6675499"/>
              <a:gd name="connsiteY25" fmla="*/ 111760 h 988999"/>
              <a:gd name="connsiteX26" fmla="*/ 5699760 w 6675499"/>
              <a:gd name="connsiteY26" fmla="*/ 101600 h 988999"/>
              <a:gd name="connsiteX27" fmla="*/ 5588000 w 6675499"/>
              <a:gd name="connsiteY27" fmla="*/ 91440 h 988999"/>
              <a:gd name="connsiteX28" fmla="*/ 5435600 w 6675499"/>
              <a:gd name="connsiteY28" fmla="*/ 71120 h 988999"/>
              <a:gd name="connsiteX29" fmla="*/ 5394960 w 6675499"/>
              <a:gd name="connsiteY29" fmla="*/ 60960 h 988999"/>
              <a:gd name="connsiteX30" fmla="*/ 3647440 w 6675499"/>
              <a:gd name="connsiteY30" fmla="*/ 60960 h 988999"/>
              <a:gd name="connsiteX31" fmla="*/ 3596640 w 6675499"/>
              <a:gd name="connsiteY31" fmla="*/ 50800 h 988999"/>
              <a:gd name="connsiteX32" fmla="*/ 3495040 w 6675499"/>
              <a:gd name="connsiteY32" fmla="*/ 20320 h 988999"/>
              <a:gd name="connsiteX33" fmla="*/ 3352800 w 6675499"/>
              <a:gd name="connsiteY33" fmla="*/ 0 h 988999"/>
              <a:gd name="connsiteX34" fmla="*/ 528320 w 6675499"/>
              <a:gd name="connsiteY34" fmla="*/ 10160 h 988999"/>
              <a:gd name="connsiteX35" fmla="*/ 487680 w 6675499"/>
              <a:gd name="connsiteY35" fmla="*/ 20320 h 988999"/>
              <a:gd name="connsiteX36" fmla="*/ 426720 w 6675499"/>
              <a:gd name="connsiteY36" fmla="*/ 30480 h 988999"/>
              <a:gd name="connsiteX37" fmla="*/ 386080 w 6675499"/>
              <a:gd name="connsiteY37" fmla="*/ 50800 h 988999"/>
              <a:gd name="connsiteX38" fmla="*/ 355600 w 6675499"/>
              <a:gd name="connsiteY38" fmla="*/ 71120 h 988999"/>
              <a:gd name="connsiteX39" fmla="*/ 325120 w 6675499"/>
              <a:gd name="connsiteY39" fmla="*/ 81280 h 988999"/>
              <a:gd name="connsiteX40" fmla="*/ 254000 w 6675499"/>
              <a:gd name="connsiteY40" fmla="*/ 132080 h 988999"/>
              <a:gd name="connsiteX41" fmla="*/ 193040 w 6675499"/>
              <a:gd name="connsiteY41" fmla="*/ 172720 h 988999"/>
              <a:gd name="connsiteX42" fmla="*/ 132080 w 6675499"/>
              <a:gd name="connsiteY42" fmla="*/ 203200 h 988999"/>
              <a:gd name="connsiteX43" fmla="*/ 111760 w 6675499"/>
              <a:gd name="connsiteY43" fmla="*/ 233680 h 988999"/>
              <a:gd name="connsiteX44" fmla="*/ 81280 w 6675499"/>
              <a:gd name="connsiteY44" fmla="*/ 254000 h 988999"/>
              <a:gd name="connsiteX45" fmla="*/ 71120 w 6675499"/>
              <a:gd name="connsiteY45" fmla="*/ 294640 h 988999"/>
              <a:gd name="connsiteX46" fmla="*/ 60960 w 6675499"/>
              <a:gd name="connsiteY46" fmla="*/ 325120 h 988999"/>
              <a:gd name="connsiteX47" fmla="*/ 50800 w 6675499"/>
              <a:gd name="connsiteY47" fmla="*/ 365760 h 988999"/>
              <a:gd name="connsiteX48" fmla="*/ 30480 w 6675499"/>
              <a:gd name="connsiteY48" fmla="*/ 396240 h 988999"/>
              <a:gd name="connsiteX49" fmla="*/ 20320 w 6675499"/>
              <a:gd name="connsiteY49" fmla="*/ 487680 h 988999"/>
              <a:gd name="connsiteX50" fmla="*/ 10160 w 6675499"/>
              <a:gd name="connsiteY50" fmla="*/ 558800 h 988999"/>
              <a:gd name="connsiteX51" fmla="*/ 0 w 6675499"/>
              <a:gd name="connsiteY51" fmla="*/ 589280 h 98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675499" h="988999">
                <a:moveTo>
                  <a:pt x="5831840" y="975360"/>
                </a:moveTo>
                <a:cubicBezTo>
                  <a:pt x="6100058" y="994518"/>
                  <a:pt x="6010168" y="992548"/>
                  <a:pt x="6431280" y="975360"/>
                </a:cubicBezTo>
                <a:cubicBezTo>
                  <a:pt x="6445232" y="974791"/>
                  <a:pt x="6459031" y="970571"/>
                  <a:pt x="6471920" y="965200"/>
                </a:cubicBezTo>
                <a:cubicBezTo>
                  <a:pt x="6499881" y="953550"/>
                  <a:pt x="6553200" y="924560"/>
                  <a:pt x="6553200" y="924560"/>
                </a:cubicBezTo>
                <a:cubicBezTo>
                  <a:pt x="6559973" y="914400"/>
                  <a:pt x="6566423" y="904016"/>
                  <a:pt x="6573520" y="894080"/>
                </a:cubicBezTo>
                <a:cubicBezTo>
                  <a:pt x="6583362" y="880301"/>
                  <a:pt x="6595599" y="868142"/>
                  <a:pt x="6604000" y="853440"/>
                </a:cubicBezTo>
                <a:cubicBezTo>
                  <a:pt x="6609313" y="844141"/>
                  <a:pt x="6608959" y="832322"/>
                  <a:pt x="6614160" y="822960"/>
                </a:cubicBezTo>
                <a:cubicBezTo>
                  <a:pt x="6626020" y="801612"/>
                  <a:pt x="6654800" y="762000"/>
                  <a:pt x="6654800" y="762000"/>
                </a:cubicBezTo>
                <a:cubicBezTo>
                  <a:pt x="6658187" y="745067"/>
                  <a:pt x="6660772" y="727953"/>
                  <a:pt x="6664960" y="711200"/>
                </a:cubicBezTo>
                <a:cubicBezTo>
                  <a:pt x="6667557" y="700810"/>
                  <a:pt x="6675120" y="691430"/>
                  <a:pt x="6675120" y="680720"/>
                </a:cubicBezTo>
                <a:cubicBezTo>
                  <a:pt x="6675120" y="412240"/>
                  <a:pt x="6679993" y="588451"/>
                  <a:pt x="6654800" y="487680"/>
                </a:cubicBezTo>
                <a:cubicBezTo>
                  <a:pt x="6650612" y="470927"/>
                  <a:pt x="6650703" y="453049"/>
                  <a:pt x="6644640" y="436880"/>
                </a:cubicBezTo>
                <a:cubicBezTo>
                  <a:pt x="6640353" y="425447"/>
                  <a:pt x="6629781" y="417322"/>
                  <a:pt x="6624320" y="406400"/>
                </a:cubicBezTo>
                <a:cubicBezTo>
                  <a:pt x="6619531" y="396821"/>
                  <a:pt x="6618949" y="385499"/>
                  <a:pt x="6614160" y="375920"/>
                </a:cubicBezTo>
                <a:cubicBezTo>
                  <a:pt x="6604789" y="357178"/>
                  <a:pt x="6580212" y="326195"/>
                  <a:pt x="6563360" y="314960"/>
                </a:cubicBezTo>
                <a:cubicBezTo>
                  <a:pt x="6554449" y="309019"/>
                  <a:pt x="6542459" y="309589"/>
                  <a:pt x="6532880" y="304800"/>
                </a:cubicBezTo>
                <a:cubicBezTo>
                  <a:pt x="6515217" y="295969"/>
                  <a:pt x="6498511" y="285274"/>
                  <a:pt x="6482080" y="274320"/>
                </a:cubicBezTo>
                <a:cubicBezTo>
                  <a:pt x="6475835" y="270157"/>
                  <a:pt x="6423683" y="228973"/>
                  <a:pt x="6410960" y="223520"/>
                </a:cubicBezTo>
                <a:cubicBezTo>
                  <a:pt x="6398125" y="218019"/>
                  <a:pt x="6383867" y="216747"/>
                  <a:pt x="6370320" y="213360"/>
                </a:cubicBezTo>
                <a:cubicBezTo>
                  <a:pt x="6360160" y="206587"/>
                  <a:pt x="6350762" y="198501"/>
                  <a:pt x="6339840" y="193040"/>
                </a:cubicBezTo>
                <a:cubicBezTo>
                  <a:pt x="6323600" y="184920"/>
                  <a:pt x="6283911" y="177060"/>
                  <a:pt x="6268720" y="172720"/>
                </a:cubicBezTo>
                <a:cubicBezTo>
                  <a:pt x="6223531" y="159809"/>
                  <a:pt x="6250536" y="162987"/>
                  <a:pt x="6197600" y="152400"/>
                </a:cubicBezTo>
                <a:cubicBezTo>
                  <a:pt x="6177400" y="148360"/>
                  <a:pt x="6156840" y="146280"/>
                  <a:pt x="6136640" y="142240"/>
                </a:cubicBezTo>
                <a:cubicBezTo>
                  <a:pt x="6122948" y="139502"/>
                  <a:pt x="6109841" y="133925"/>
                  <a:pt x="6096000" y="132080"/>
                </a:cubicBezTo>
                <a:cubicBezTo>
                  <a:pt x="6058921" y="127136"/>
                  <a:pt x="6021391" y="126291"/>
                  <a:pt x="5984240" y="121920"/>
                </a:cubicBezTo>
                <a:cubicBezTo>
                  <a:pt x="5963781" y="119513"/>
                  <a:pt x="5943828" y="113228"/>
                  <a:pt x="5923280" y="111760"/>
                </a:cubicBezTo>
                <a:cubicBezTo>
                  <a:pt x="5848886" y="106446"/>
                  <a:pt x="5774207" y="106112"/>
                  <a:pt x="5699760" y="101600"/>
                </a:cubicBezTo>
                <a:cubicBezTo>
                  <a:pt x="5662422" y="99337"/>
                  <a:pt x="5625253" y="94827"/>
                  <a:pt x="5588000" y="91440"/>
                </a:cubicBezTo>
                <a:cubicBezTo>
                  <a:pt x="5511868" y="66063"/>
                  <a:pt x="5594711" y="91009"/>
                  <a:pt x="5435600" y="71120"/>
                </a:cubicBezTo>
                <a:cubicBezTo>
                  <a:pt x="5421744" y="69388"/>
                  <a:pt x="5408507" y="64347"/>
                  <a:pt x="5394960" y="60960"/>
                </a:cubicBezTo>
                <a:cubicBezTo>
                  <a:pt x="4584991" y="70602"/>
                  <a:pt x="4468246" y="78612"/>
                  <a:pt x="3647440" y="60960"/>
                </a:cubicBezTo>
                <a:cubicBezTo>
                  <a:pt x="3630175" y="60589"/>
                  <a:pt x="3613300" y="55344"/>
                  <a:pt x="3596640" y="50800"/>
                </a:cubicBezTo>
                <a:cubicBezTo>
                  <a:pt x="3560804" y="41027"/>
                  <a:pt x="3531445" y="25921"/>
                  <a:pt x="3495040" y="20320"/>
                </a:cubicBezTo>
                <a:cubicBezTo>
                  <a:pt x="3285879" y="-11859"/>
                  <a:pt x="3490296" y="27499"/>
                  <a:pt x="3352800" y="0"/>
                </a:cubicBezTo>
                <a:lnTo>
                  <a:pt x="528320" y="10160"/>
                </a:lnTo>
                <a:cubicBezTo>
                  <a:pt x="514357" y="10259"/>
                  <a:pt x="501372" y="17582"/>
                  <a:pt x="487680" y="20320"/>
                </a:cubicBezTo>
                <a:cubicBezTo>
                  <a:pt x="467480" y="24360"/>
                  <a:pt x="447040" y="27093"/>
                  <a:pt x="426720" y="30480"/>
                </a:cubicBezTo>
                <a:cubicBezTo>
                  <a:pt x="413173" y="37253"/>
                  <a:pt x="399230" y="43286"/>
                  <a:pt x="386080" y="50800"/>
                </a:cubicBezTo>
                <a:cubicBezTo>
                  <a:pt x="375478" y="56858"/>
                  <a:pt x="366522" y="65659"/>
                  <a:pt x="355600" y="71120"/>
                </a:cubicBezTo>
                <a:cubicBezTo>
                  <a:pt x="346021" y="75909"/>
                  <a:pt x="335280" y="77893"/>
                  <a:pt x="325120" y="81280"/>
                </a:cubicBezTo>
                <a:cubicBezTo>
                  <a:pt x="271244" y="135156"/>
                  <a:pt x="320864" y="91961"/>
                  <a:pt x="254000" y="132080"/>
                </a:cubicBezTo>
                <a:cubicBezTo>
                  <a:pt x="233059" y="144645"/>
                  <a:pt x="216208" y="164997"/>
                  <a:pt x="193040" y="172720"/>
                </a:cubicBezTo>
                <a:cubicBezTo>
                  <a:pt x="150976" y="186741"/>
                  <a:pt x="171471" y="176939"/>
                  <a:pt x="132080" y="203200"/>
                </a:cubicBezTo>
                <a:cubicBezTo>
                  <a:pt x="125307" y="213360"/>
                  <a:pt x="120394" y="225046"/>
                  <a:pt x="111760" y="233680"/>
                </a:cubicBezTo>
                <a:cubicBezTo>
                  <a:pt x="103126" y="242314"/>
                  <a:pt x="88053" y="243840"/>
                  <a:pt x="81280" y="254000"/>
                </a:cubicBezTo>
                <a:cubicBezTo>
                  <a:pt x="73534" y="265618"/>
                  <a:pt x="74956" y="281214"/>
                  <a:pt x="71120" y="294640"/>
                </a:cubicBezTo>
                <a:cubicBezTo>
                  <a:pt x="68178" y="304938"/>
                  <a:pt x="63902" y="314822"/>
                  <a:pt x="60960" y="325120"/>
                </a:cubicBezTo>
                <a:cubicBezTo>
                  <a:pt x="57124" y="338546"/>
                  <a:pt x="56301" y="352925"/>
                  <a:pt x="50800" y="365760"/>
                </a:cubicBezTo>
                <a:cubicBezTo>
                  <a:pt x="45990" y="376983"/>
                  <a:pt x="37253" y="386080"/>
                  <a:pt x="30480" y="396240"/>
                </a:cubicBezTo>
                <a:cubicBezTo>
                  <a:pt x="27093" y="426720"/>
                  <a:pt x="24124" y="457249"/>
                  <a:pt x="20320" y="487680"/>
                </a:cubicBezTo>
                <a:cubicBezTo>
                  <a:pt x="17350" y="511442"/>
                  <a:pt x="14856" y="535318"/>
                  <a:pt x="10160" y="558800"/>
                </a:cubicBezTo>
                <a:cubicBezTo>
                  <a:pt x="8060" y="569302"/>
                  <a:pt x="0" y="589280"/>
                  <a:pt x="0" y="589280"/>
                </a:cubicBezTo>
              </a:path>
            </a:pathLst>
          </a:cu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648450" y="6245225"/>
            <a:ext cx="2133600" cy="476250"/>
          </a:xfrm>
        </p:spPr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1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1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10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10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 uiExpand="1" build="p"/>
      <p:bldP spid="2" grpId="0"/>
      <p:bldP spid="14" grpId="0"/>
      <p:bldP spid="28" grpId="0"/>
      <p:bldP spid="2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82168" y="5266062"/>
            <a:ext cx="4043534" cy="1569217"/>
          </a:xfrm>
          <a:prstGeom prst="rect">
            <a:avLst/>
          </a:prstGeom>
        </p:spPr>
      </p:pic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7493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5.1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R</a:t>
            </a:r>
            <a:r>
              <a:rPr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ecursion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(</a:t>
            </a:r>
            <a:r>
              <a:rPr 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递归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endParaRPr lang="zh-CN" altLang="zh-CN" dirty="0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368300" y="1002665"/>
            <a:ext cx="8533765" cy="5807075"/>
          </a:xfrm>
        </p:spPr>
        <p:txBody>
          <a:bodyPr/>
          <a:lstStyle/>
          <a:p>
            <a:pPr marL="342900" indent="-342900" algn="l" eaLnBrk="1" hangingPunct="1">
              <a:lnSpc>
                <a:spcPct val="150000"/>
              </a:lnSpc>
              <a:buChar char="u"/>
            </a:pPr>
            <a:r>
              <a:rPr lang="en-US" altLang="zh-CN" sz="2800" smtClean="0">
                <a:sym typeface="+mn-ea"/>
              </a:rPr>
              <a:t>Hanoi Tower problem (汉诺塔问题)</a:t>
            </a:r>
            <a:endParaRPr lang="en-US" altLang="zh-CN" sz="2800" smtClean="0"/>
          </a:p>
          <a:p>
            <a:pPr algn="l" eaLnBrk="1" hangingPunct="1">
              <a:lnSpc>
                <a:spcPts val="4360"/>
              </a:lnSpc>
            </a:pPr>
            <a:r>
              <a:rPr lang="zh-CN" altLang="en-US" dirty="0" smtClean="0"/>
              <a:t>There are three pillars ABC, A column has </a:t>
            </a:r>
            <a:r>
              <a:rPr lang="zh-CN" altLang="en-US" i="1" dirty="0" smtClean="0"/>
              <a:t>n</a:t>
            </a:r>
            <a:r>
              <a:rPr lang="zh-CN" altLang="en-US" dirty="0" smtClean="0"/>
              <a:t> different sizes of plates</a:t>
            </a:r>
            <a:r>
              <a:rPr lang="en-US" altLang="zh-CN" dirty="0" smtClean="0"/>
              <a:t>.  </a:t>
            </a:r>
            <a:r>
              <a:rPr lang="zh-CN" dirty="0" smtClean="0"/>
              <a:t>The plates are stacked from</a:t>
            </a:r>
            <a:r>
              <a:rPr lang="en-US" altLang="zh-CN" dirty="0" smtClean="0"/>
              <a:t> big</a:t>
            </a:r>
            <a:r>
              <a:rPr lang="zh-CN" dirty="0" smtClean="0"/>
              <a:t> to </a:t>
            </a:r>
            <a:r>
              <a:rPr lang="zh-CN" dirty="0" smtClean="0">
                <a:sym typeface="+mn-ea"/>
              </a:rPr>
              <a:t>small</a:t>
            </a:r>
            <a:endParaRPr lang="zh-CN" dirty="0" smtClean="0"/>
          </a:p>
          <a:p>
            <a:pPr algn="l" eaLnBrk="1" hangingPunct="1">
              <a:lnSpc>
                <a:spcPts val="4360"/>
              </a:lnSpc>
            </a:pPr>
            <a:r>
              <a:rPr lang="en-US" altLang="zh-CN" sz="2800" dirty="0" smtClean="0">
                <a:solidFill>
                  <a:srgbClr val="3333FF"/>
                </a:solidFill>
              </a:rPr>
              <a:t>Rules of the game </a:t>
            </a:r>
            <a:r>
              <a:rPr lang="zh-CN" altLang="en-US" sz="2800" dirty="0" smtClean="0">
                <a:solidFill>
                  <a:srgbClr val="3333FF"/>
                </a:solidFill>
              </a:rPr>
              <a:t>：</a:t>
            </a:r>
            <a:endParaRPr lang="en-US" altLang="zh-CN" sz="2800" dirty="0" smtClean="0">
              <a:solidFill>
                <a:srgbClr val="3333FF"/>
              </a:solidFill>
            </a:endParaRPr>
          </a:p>
          <a:p>
            <a:pPr algn="l" eaLnBrk="1" hangingPunct="1">
              <a:lnSpc>
                <a:spcPts val="4360"/>
              </a:lnSpc>
            </a:pPr>
            <a:r>
              <a:rPr lang="zh-CN" altLang="en-US" sz="2600" dirty="0" smtClean="0"/>
              <a:t>  </a:t>
            </a:r>
            <a:r>
              <a:rPr lang="zh-CN" altLang="en-US" sz="2600" dirty="0" smtClean="0">
                <a:solidFill>
                  <a:schemeClr val="tx1"/>
                </a:solidFill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</a:rPr>
              <a:t>）Small plates </a:t>
            </a:r>
            <a:r>
              <a:rPr lang="en-US" altLang="en-US" sz="2600" dirty="0" smtClean="0">
                <a:solidFill>
                  <a:schemeClr val="tx1"/>
                </a:solidFill>
              </a:rPr>
              <a:t>must</a:t>
            </a:r>
            <a:r>
              <a:rPr lang="en-US" altLang="en-US" sz="2600" dirty="0" smtClean="0">
                <a:solidFill>
                  <a:schemeClr val="tx1"/>
                </a:solidFill>
              </a:rPr>
              <a:t> be</a:t>
            </a:r>
            <a:r>
              <a:rPr lang="zh-CN" altLang="en-US" sz="2600" dirty="0" smtClean="0">
                <a:solidFill>
                  <a:schemeClr val="tx1"/>
                </a:solidFill>
              </a:rPr>
              <a:t> always placed on </a:t>
            </a:r>
            <a:r>
              <a:rPr lang="en-US" altLang="zh-CN" sz="2600" dirty="0" smtClean="0">
                <a:solidFill>
                  <a:schemeClr val="tx1"/>
                </a:solidFill>
              </a:rPr>
              <a:t>big</a:t>
            </a:r>
            <a:r>
              <a:rPr lang="zh-CN" altLang="en-US" sz="2600" dirty="0" smtClean="0">
                <a:solidFill>
                  <a:schemeClr val="tx1"/>
                </a:solidFill>
              </a:rPr>
              <a:t> plates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ts val="4360"/>
              </a:lnSpc>
            </a:pPr>
            <a:r>
              <a:rPr lang="zh-CN" altLang="en-US" sz="2600" dirty="0" smtClean="0"/>
              <a:t>  </a:t>
            </a:r>
            <a:r>
              <a:rPr lang="zh-CN" altLang="en-US" sz="2600" dirty="0" smtClean="0">
                <a:solidFill>
                  <a:schemeClr val="tx1"/>
                </a:solidFill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</a:rPr>
              <a:t>）</a:t>
            </a:r>
            <a:r>
              <a:rPr lang="zh-CN" altLang="en-US" sz="2600" dirty="0" smtClean="0"/>
              <a:t>Only one plate can be moved at a time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6685915" cy="7493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5.4 </a:t>
            </a:r>
            <a:r>
              <a:rPr lang="en-US" altLang="zh-CN" dirty="0" smtClean="0">
                <a:sym typeface="+mn-ea"/>
              </a:rPr>
              <a:t>G</a:t>
            </a:r>
            <a:r>
              <a:rPr lang="en-US" altLang="zh-CN" dirty="0" smtClean="0">
                <a:sym typeface="+mn-ea"/>
              </a:rPr>
              <a:t>eneral Lists (</a:t>
            </a:r>
            <a:r>
              <a:rPr lang="zh-CN" altLang="en-US" dirty="0" smtClean="0">
                <a:sym typeface="+mn-ea"/>
              </a:rPr>
              <a:t>广义表</a:t>
            </a:r>
            <a:r>
              <a:rPr lang="en-US" altLang="zh-CN" dirty="0" smtClean="0">
                <a:sym typeface="+mn-ea"/>
              </a:rPr>
              <a:t>)</a:t>
            </a:r>
            <a:endParaRPr lang="zh-CN" altLang="zh-CN" dirty="0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180975" y="1457325"/>
            <a:ext cx="8760460" cy="2207895"/>
          </a:xfrm>
        </p:spPr>
        <p:txBody>
          <a:bodyPr/>
          <a:lstStyle/>
          <a:p>
            <a:pPr marL="457200" indent="-457200" algn="l">
              <a:lnSpc>
                <a:spcPts val="42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/>
              <a:t>The</a:t>
            </a:r>
            <a:r>
              <a:rPr lang="en-US" altLang="zh-CN" sz="2800" b="1" dirty="0" smtClean="0"/>
              <a:t> structure of elements</a:t>
            </a:r>
            <a:r>
              <a:rPr lang="zh-CN" altLang="en-US" sz="2800" b="1" dirty="0" smtClean="0"/>
              <a:t> of the linear </a:t>
            </a:r>
            <a:r>
              <a:rPr lang="en-US" altLang="zh-CN" sz="2800" b="1" dirty="0" smtClean="0"/>
              <a:t>list</a:t>
            </a:r>
            <a:r>
              <a:rPr lang="zh-CN" altLang="en-US" sz="2800" b="1" dirty="0" smtClean="0"/>
              <a:t> is extended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so that the element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 can also be a </a:t>
            </a:r>
            <a:r>
              <a:rPr lang="en-US" altLang="zh-CN" sz="2800" b="1" dirty="0" smtClean="0"/>
              <a:t>list</a:t>
            </a:r>
            <a:r>
              <a:rPr lang="zh-CN" altLang="en-US" sz="2800" b="1" dirty="0" smtClean="0"/>
              <a:t>, and a recursive structure of "</a:t>
            </a:r>
            <a:r>
              <a:rPr lang="en-US" altLang="zh-CN" sz="2800" b="1" dirty="0" smtClean="0"/>
              <a:t>list</a:t>
            </a:r>
            <a:r>
              <a:rPr lang="zh-CN" altLang="en-US" sz="2800" b="1" dirty="0" smtClean="0"/>
              <a:t> in </a:t>
            </a:r>
            <a:r>
              <a:rPr lang="en-US" altLang="zh-CN" sz="2800" b="1" dirty="0" smtClean="0"/>
              <a:t>list</a:t>
            </a:r>
            <a:r>
              <a:rPr lang="zh-CN" altLang="en-US" sz="2800" b="1" dirty="0" smtClean="0"/>
              <a:t>"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 </a:t>
            </a:r>
            <a:endParaRPr lang="zh-CN" altLang="en-US" sz="2800" b="1" dirty="0" smtClean="0"/>
          </a:p>
          <a:p>
            <a:pPr marL="457200" indent="-457200" algn="l">
              <a:lnSpc>
                <a:spcPts val="42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 smtClean="0"/>
              <a:t>The data structure is </a:t>
            </a:r>
            <a:r>
              <a:rPr lang="zh-CN" altLang="en-US" sz="2800" b="1" dirty="0" smtClean="0"/>
              <a:t>called </a:t>
            </a:r>
            <a:r>
              <a:rPr lang="zh-CN" altLang="en-US" sz="2800" b="1" dirty="0" smtClean="0">
                <a:solidFill>
                  <a:srgbClr val="3333FF"/>
                </a:solidFill>
              </a:rPr>
              <a:t>general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 Lists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1874"/>
            <a:ext cx="8229600" cy="5641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A </a:t>
            </a:r>
            <a:r>
              <a:rPr lang="zh-CN" altLang="en-US" b="1" dirty="0"/>
              <a:t>＝（）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B </a:t>
            </a:r>
            <a:r>
              <a:rPr lang="zh-CN" altLang="en-US" b="1" dirty="0"/>
              <a:t>＝（</a:t>
            </a:r>
            <a:r>
              <a:rPr lang="en-US" altLang="zh-CN" b="1" dirty="0"/>
              <a:t>e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C </a:t>
            </a:r>
            <a:r>
              <a:rPr lang="zh-CN" altLang="en-US" b="1" dirty="0"/>
              <a:t>＝（</a:t>
            </a:r>
            <a:r>
              <a:rPr lang="en-US" altLang="zh-CN" b="1" dirty="0"/>
              <a:t>a</a:t>
            </a:r>
            <a:r>
              <a:rPr lang="zh-CN" altLang="en-US" b="1" dirty="0"/>
              <a:t>，（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c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zh-CN" altLang="en-US" b="1" dirty="0"/>
              <a:t>））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D </a:t>
            </a:r>
            <a:r>
              <a:rPr lang="zh-CN" altLang="en-US" b="1" dirty="0"/>
              <a:t>＝（</a:t>
            </a:r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C</a:t>
            </a:r>
            <a:r>
              <a:rPr lang="zh-CN" altLang="en-US" b="1" dirty="0"/>
              <a:t>）</a:t>
            </a:r>
            <a:r>
              <a:rPr lang="en-US" altLang="zh-CN" b="1" dirty="0"/>
              <a:t>=</a:t>
            </a:r>
            <a:r>
              <a:rPr lang="zh-CN" altLang="en-US" b="1" dirty="0"/>
              <a:t>（（），（</a:t>
            </a:r>
            <a:r>
              <a:rPr lang="en-US" altLang="zh-CN" b="1" dirty="0" smtClean="0"/>
              <a:t>e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,</a:t>
            </a:r>
            <a:r>
              <a:rPr lang="zh-CN" altLang="en-US" b="1" dirty="0"/>
              <a:t>（</a:t>
            </a:r>
            <a:r>
              <a:rPr lang="en-US" altLang="zh-CN" b="1" dirty="0"/>
              <a:t>a</a:t>
            </a:r>
            <a:r>
              <a:rPr lang="zh-CN" altLang="en-US" b="1" dirty="0"/>
              <a:t>，（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c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zh-CN" altLang="en-US" b="1" dirty="0" smtClean="0"/>
              <a:t>）））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E </a:t>
            </a:r>
            <a:r>
              <a:rPr lang="zh-CN" altLang="en-US" b="1" dirty="0"/>
              <a:t>＝（</a:t>
            </a:r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E</a:t>
            </a:r>
            <a:r>
              <a:rPr lang="zh-CN" altLang="en-US" b="1" dirty="0" smtClean="0"/>
              <a:t>）：</a:t>
            </a:r>
            <a:r>
              <a:rPr lang="zh-CN" altLang="en-US" b="1" dirty="0"/>
              <a:t>unlimited list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= (</a:t>
            </a:r>
            <a:r>
              <a:rPr lang="en-US" altLang="zh-CN" b="1" dirty="0"/>
              <a:t>a</a:t>
            </a:r>
            <a:r>
              <a:rPr lang="en-US" altLang="zh-CN" b="1" dirty="0" smtClean="0"/>
              <a:t>, (</a:t>
            </a:r>
            <a:r>
              <a:rPr lang="en-US" altLang="zh-CN" b="1" dirty="0"/>
              <a:t>a</a:t>
            </a:r>
            <a:r>
              <a:rPr lang="en-US" altLang="zh-CN" b="1" dirty="0" smtClean="0"/>
              <a:t>, (</a:t>
            </a:r>
            <a:r>
              <a:rPr lang="en-US" altLang="zh-CN" b="1" dirty="0"/>
              <a:t>a</a:t>
            </a:r>
            <a:r>
              <a:rPr lang="en-US" altLang="zh-CN" b="1" dirty="0" smtClean="0"/>
              <a:t>, …)))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F </a:t>
            </a:r>
            <a:r>
              <a:rPr lang="zh-CN" altLang="en-US" b="1" dirty="0"/>
              <a:t>＝（（））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brackets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430270" y="181610"/>
            <a:ext cx="559689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just">
              <a:spcAft>
                <a:spcPts val="0"/>
              </a:spcAft>
            </a:pPr>
            <a:r>
              <a:rPr lang="en-US" altLang="zh-CN" sz="2800" b="1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kern="1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Length</a:t>
            </a:r>
            <a:r>
              <a:rPr lang="zh-CN" altLang="zh-CN" sz="2800" b="1" kern="1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zh-CN" sz="2800" b="1" kern="100" dirty="0" smtClean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长度</a:t>
            </a:r>
            <a:r>
              <a:rPr lang="zh-CN" altLang="zh-CN" sz="2800" b="1" kern="1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：The number of elements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  If Empty , length = 0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kern="1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Depth</a:t>
            </a:r>
            <a:r>
              <a:rPr lang="zh-CN" altLang="zh-CN" sz="2800" b="1" kern="1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800" b="1" kern="1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深度</a:t>
            </a:r>
            <a:r>
              <a:rPr lang="zh-CN" altLang="zh-CN" sz="2800" b="1" kern="1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The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maximum nesting level in the general 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r"/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Depth of empty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List = 1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r"/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D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epth of the atom 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= 0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D231650-6AA5-4132-BF89-C994DA9A2BFC}" type="slidenum">
              <a:rPr lang="en-US" altLang="zh-CN"/>
            </a:fld>
            <a:endParaRPr lang="en-US" altLang="zh-CN"/>
          </a:p>
        </p:txBody>
      </p:sp>
      <p:sp>
        <p:nvSpPr>
          <p:cNvPr id="4241410" name="Text Box 2"/>
          <p:cNvSpPr txBox="1">
            <a:spLocks noChangeArrowheads="1"/>
          </p:cNvSpPr>
          <p:nvPr/>
        </p:nvSpPr>
        <p:spPr bwMode="auto">
          <a:xfrm>
            <a:off x="214630" y="169545"/>
            <a:ext cx="5941060" cy="47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sz="24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haracteristics of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General Lists (GL):</a:t>
            </a:r>
            <a:endParaRPr lang="en-US" altLang="zh-CN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sp>
        <p:nvSpPr>
          <p:cNvPr id="4241411" name="Text Box 3"/>
          <p:cNvSpPr txBox="1">
            <a:spLocks noChangeArrowheads="1"/>
          </p:cNvSpPr>
          <p:nvPr/>
        </p:nvSpPr>
        <p:spPr bwMode="auto">
          <a:xfrm>
            <a:off x="539750" y="763905"/>
            <a:ext cx="83686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1) 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The data elements in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GL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have relative order;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zh-CN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相对次序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41412" name="Text Box 4"/>
          <p:cNvSpPr txBox="1">
            <a:spLocks noChangeArrowheads="1"/>
          </p:cNvSpPr>
          <p:nvPr/>
        </p:nvSpPr>
        <p:spPr bwMode="auto">
          <a:xfrm>
            <a:off x="539750" y="119697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2) 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长度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定义为</a:t>
            </a:r>
            <a:r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最外层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包含元素个数；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41413" name="Text Box 5"/>
          <p:cNvSpPr txBox="1">
            <a:spLocks noChangeArrowheads="1"/>
          </p:cNvSpPr>
          <p:nvPr/>
        </p:nvSpPr>
        <p:spPr bwMode="auto">
          <a:xfrm>
            <a:off x="539750" y="1628775"/>
            <a:ext cx="662463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3)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广义表的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深度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定义为所含括弧的重数；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“原子”的深度为 </a:t>
            </a:r>
            <a:r>
              <a:rPr lang="en-US" altLang="zh-CN" sz="2400" dirty="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“空表”的深度为 </a:t>
            </a:r>
            <a:r>
              <a:rPr lang="en-US" altLang="zh-CN" sz="2400" dirty="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endParaRPr lang="en-US" altLang="zh-CN" sz="2400" dirty="0">
              <a:solidFill>
                <a:srgbClr val="99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41414" name="Text Box 6"/>
          <p:cNvSpPr txBox="1">
            <a:spLocks noChangeArrowheads="1"/>
          </p:cNvSpPr>
          <p:nvPr/>
        </p:nvSpPr>
        <p:spPr bwMode="auto">
          <a:xfrm>
            <a:off x="539750" y="2563813"/>
            <a:ext cx="345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4) 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广义表可以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共享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41415" name="Text Box 7"/>
          <p:cNvSpPr txBox="1">
            <a:spLocks noChangeArrowheads="1"/>
          </p:cNvSpPr>
          <p:nvPr/>
        </p:nvSpPr>
        <p:spPr bwMode="auto">
          <a:xfrm>
            <a:off x="539750" y="3068638"/>
            <a:ext cx="6080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5)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广义表可以是一个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递归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的表。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递归表的深度是无穷值，长度是有限值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41416" name="Text Box 8"/>
          <p:cNvSpPr txBox="1">
            <a:spLocks noChangeArrowheads="1"/>
          </p:cNvSpPr>
          <p:nvPr/>
        </p:nvSpPr>
        <p:spPr bwMode="auto">
          <a:xfrm>
            <a:off x="539750" y="3932238"/>
            <a:ext cx="8604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6)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任何一个非空广义表 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LS = (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2, …,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n)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均可分解为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表头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Head(LS) =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表尾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Tail(LS) = (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2, …,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41417" name="Text Box 9"/>
          <p:cNvSpPr txBox="1">
            <a:spLocks noChangeArrowheads="1"/>
          </p:cNvSpPr>
          <p:nvPr/>
        </p:nvSpPr>
        <p:spPr bwMode="auto">
          <a:xfrm>
            <a:off x="468313" y="4797425"/>
            <a:ext cx="491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lang="en-US" altLang="zh-CN" sz="240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D = ( E, F ) =  ((a, (b, c))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F )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41418" name="Text Box 10"/>
          <p:cNvSpPr txBox="1">
            <a:spLocks noChangeArrowheads="1"/>
          </p:cNvSpPr>
          <p:nvPr/>
        </p:nvSpPr>
        <p:spPr bwMode="auto">
          <a:xfrm>
            <a:off x="827088" y="5156200"/>
            <a:ext cx="455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Head( 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Tail( 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) = </a:t>
            </a:r>
            <a:r>
              <a:rPr lang="en-US" altLang="zh-CN" sz="240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 F )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41419" name="Text Box 11"/>
          <p:cNvSpPr txBox="1">
            <a:spLocks noChangeArrowheads="1"/>
          </p:cNvSpPr>
          <p:nvPr/>
        </p:nvSpPr>
        <p:spPr bwMode="auto">
          <a:xfrm>
            <a:off x="900113" y="5661025"/>
            <a:ext cx="5100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Head(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Tail(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) = </a:t>
            </a:r>
            <a:r>
              <a:rPr lang="en-US" altLang="zh-CN" sz="240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 ( b, c) )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241420" name="Text Box 12"/>
          <p:cNvSpPr txBox="1">
            <a:spLocks noChangeArrowheads="1"/>
          </p:cNvSpPr>
          <p:nvPr/>
        </p:nvSpPr>
        <p:spPr bwMode="auto">
          <a:xfrm>
            <a:off x="827088" y="6092825"/>
            <a:ext cx="5888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Head(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(( b, c))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) = </a:t>
            </a:r>
            <a:r>
              <a:rPr lang="en-US" altLang="zh-CN" sz="240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 b, c)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Tail( 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(( b, c))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) = </a:t>
            </a:r>
            <a:r>
              <a:rPr lang="en-US" altLang="zh-CN" sz="240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 )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6D31EB8-6011-49E3-8B69-98ED1024ECE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249602" name="Text Box 2" descr="花岗岩"/>
          <p:cNvSpPr txBox="1">
            <a:spLocks noChangeArrowheads="1"/>
          </p:cNvSpPr>
          <p:nvPr/>
        </p:nvSpPr>
        <p:spPr bwMode="auto">
          <a:xfrm>
            <a:off x="323850" y="2306638"/>
            <a:ext cx="8569325" cy="415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en-US" altLang="zh-CN" sz="2400" b="1" dirty="0" err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typedef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 err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enum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{ATOM,LIST}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ElemTag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24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 smtClean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//ATOM=0</a:t>
            </a:r>
            <a:r>
              <a:rPr kumimoji="1" lang="zh-CN" altLang="en-US" sz="24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：原子；</a:t>
            </a:r>
            <a:r>
              <a:rPr kumimoji="1" lang="en-US" altLang="zh-CN" sz="2400" b="1" dirty="0" smtClean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LIST=1</a:t>
            </a:r>
            <a:r>
              <a:rPr kumimoji="1" lang="zh-CN" altLang="en-US" sz="24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：子表</a:t>
            </a:r>
            <a:endParaRPr kumimoji="1" lang="zh-CN" altLang="en-US" sz="2400" b="1" dirty="0" smtClean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 err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typedef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 err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GLNode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endParaRPr kumimoji="1" lang="en-US" altLang="zh-CN" sz="24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ElemTag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tag; </a:t>
            </a:r>
            <a:r>
              <a:rPr kumimoji="1" lang="en-US" altLang="zh-CN" sz="2400" b="1" dirty="0" smtClean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24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标志域，用于区分原子结点和表结点</a:t>
            </a:r>
            <a:endParaRPr kumimoji="1" lang="zh-CN" altLang="en-US" sz="2400" b="1" dirty="0" smtClean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union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  </a:t>
            </a:r>
            <a:r>
              <a:rPr kumimoji="1" lang="en-US" altLang="zh-CN" sz="2400" b="1" dirty="0" smtClean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24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元素结点和表结点的联合部分</a:t>
            </a:r>
            <a:endParaRPr kumimoji="1" lang="zh-CN" altLang="en-US" sz="2400" b="1" dirty="0" smtClean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AtomType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atom; </a:t>
            </a:r>
            <a:r>
              <a:rPr kumimoji="1" lang="en-US" altLang="zh-CN" sz="2400" b="1" dirty="0" smtClean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//atom</a:t>
            </a:r>
            <a:r>
              <a:rPr kumimoji="1" lang="zh-CN" altLang="en-US" sz="24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是原子结点的值域</a:t>
            </a:r>
            <a:endParaRPr kumimoji="1" lang="zh-CN" altLang="en-US" sz="2400" b="1" dirty="0" smtClean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2400" b="1" dirty="0" err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1" lang="en-US" altLang="zh-CN" sz="2400" b="1" dirty="0" err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GLNode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hp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24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en-US" altLang="zh-CN" sz="2400" b="1" dirty="0" err="1" smtClean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kumimoji="1" lang="zh-CN" altLang="en-US" sz="24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是表结点的指针域，</a:t>
            </a:r>
            <a:r>
              <a:rPr kumimoji="1" lang="en-US" altLang="zh-CN" sz="2400" b="1" dirty="0" err="1" smtClean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ptr.hp</a:t>
            </a:r>
            <a:r>
              <a:rPr kumimoji="1" lang="zh-CN" altLang="en-US" sz="24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2400" b="1" dirty="0" smtClean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ptr.tp</a:t>
            </a:r>
            <a:r>
              <a:rPr kumimoji="1" lang="zh-CN" altLang="en-US" sz="24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</a:t>
            </a:r>
            <a:r>
              <a:rPr kumimoji="1" lang="zh-CN" altLang="en-US" sz="2400" b="1" dirty="0" smtClean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24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指向表头和表尾</a:t>
            </a:r>
            <a:r>
              <a:rPr kumimoji="1" lang="zh-CN" altLang="en-US" sz="2400" b="1" dirty="0" smtClean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}un;</a:t>
            </a:r>
            <a:endParaRPr kumimoji="1" lang="en-US" altLang="zh-CN" sz="24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}*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GList</a:t>
            </a:r>
            <a:r>
              <a:rPr kumimoji="1" lang="en-US" altLang="zh-CN" sz="2400" b="1" dirty="0" smtClean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24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广义表类型</a:t>
            </a:r>
            <a:endParaRPr kumimoji="1" lang="zh-CN" altLang="en-US" sz="2400" b="1" dirty="0" smtClean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49603" name="Group 3"/>
          <p:cNvGrpSpPr/>
          <p:nvPr/>
        </p:nvGrpSpPr>
        <p:grpSpPr bwMode="auto">
          <a:xfrm>
            <a:off x="1187450" y="404813"/>
            <a:ext cx="6673850" cy="1828800"/>
            <a:chOff x="2877" y="6900"/>
            <a:chExt cx="5583" cy="1560"/>
          </a:xfrm>
        </p:grpSpPr>
        <p:grpSp>
          <p:nvGrpSpPr>
            <p:cNvPr id="4249604" name="Group 4"/>
            <p:cNvGrpSpPr/>
            <p:nvPr/>
          </p:nvGrpSpPr>
          <p:grpSpPr bwMode="auto">
            <a:xfrm>
              <a:off x="2880" y="6900"/>
              <a:ext cx="2520" cy="468"/>
              <a:chOff x="2520" y="6900"/>
              <a:chExt cx="2880" cy="468"/>
            </a:xfrm>
          </p:grpSpPr>
          <p:sp>
            <p:nvSpPr>
              <p:cNvPr id="4249605" name="Rectangle 5"/>
              <p:cNvSpPr>
                <a:spLocks noChangeArrowheads="1"/>
              </p:cNvSpPr>
              <p:nvPr/>
            </p:nvSpPr>
            <p:spPr bwMode="auto">
              <a:xfrm>
                <a:off x="2520" y="6900"/>
                <a:ext cx="288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800" b="1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tag=1      hp    tp</a:t>
                </a:r>
                <a:endParaRPr lang="en-US" altLang="zh-CN" sz="2800" b="1" smtClean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49606" name="Line 6"/>
              <p:cNvSpPr>
                <a:spLocks noChangeShapeType="1"/>
              </p:cNvSpPr>
              <p:nvPr/>
            </p:nvSpPr>
            <p:spPr bwMode="auto">
              <a:xfrm>
                <a:off x="3960" y="690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249607" name="Line 7"/>
              <p:cNvSpPr>
                <a:spLocks noChangeShapeType="1"/>
              </p:cNvSpPr>
              <p:nvPr/>
            </p:nvSpPr>
            <p:spPr bwMode="auto">
              <a:xfrm>
                <a:off x="4680" y="690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249608" name="Group 8"/>
            <p:cNvGrpSpPr/>
            <p:nvPr/>
          </p:nvGrpSpPr>
          <p:grpSpPr bwMode="auto">
            <a:xfrm>
              <a:off x="6120" y="6900"/>
              <a:ext cx="2340" cy="468"/>
              <a:chOff x="6120" y="6900"/>
              <a:chExt cx="2340" cy="468"/>
            </a:xfrm>
          </p:grpSpPr>
          <p:sp>
            <p:nvSpPr>
              <p:cNvPr id="4249609" name="Rectangle 9"/>
              <p:cNvSpPr>
                <a:spLocks noChangeArrowheads="1"/>
              </p:cNvSpPr>
              <p:nvPr/>
            </p:nvSpPr>
            <p:spPr bwMode="auto">
              <a:xfrm>
                <a:off x="6120" y="6900"/>
                <a:ext cx="23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800" b="1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tag=0       data</a:t>
                </a:r>
                <a:endParaRPr lang="en-US" altLang="zh-CN" sz="2800" b="1" smtClean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49610" name="Line 10"/>
              <p:cNvSpPr>
                <a:spLocks noChangeShapeType="1"/>
              </p:cNvSpPr>
              <p:nvPr/>
            </p:nvSpPr>
            <p:spPr bwMode="auto">
              <a:xfrm>
                <a:off x="7380" y="690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249611" name="Text Box 11"/>
            <p:cNvSpPr txBox="1">
              <a:spLocks noChangeArrowheads="1"/>
            </p:cNvSpPr>
            <p:nvPr/>
          </p:nvSpPr>
          <p:spPr bwMode="auto">
            <a:xfrm>
              <a:off x="2877" y="7524"/>
              <a:ext cx="558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800" b="1" smtClean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List node</a:t>
              </a:r>
              <a:r>
                <a:rPr lang="zh-CN" altLang="en-US" sz="2800" b="1" smtClean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</a:t>
              </a:r>
              <a:r>
                <a:rPr lang="en-US" altLang="zh-CN" sz="2800" b="1" smtClean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Atom node</a:t>
              </a:r>
              <a:endParaRPr lang="en-US" altLang="zh-CN" sz="2800" b="1" smtClean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49612" name="Text Box 12"/>
            <p:cNvSpPr txBox="1">
              <a:spLocks noChangeArrowheads="1"/>
            </p:cNvSpPr>
            <p:nvPr/>
          </p:nvSpPr>
          <p:spPr bwMode="auto">
            <a:xfrm>
              <a:off x="3744" y="7992"/>
              <a:ext cx="4045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8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  <a:r>
                <a:rPr lang="en-US" sz="28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sz="28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tail representation</a:t>
              </a:r>
              <a:endParaRPr lang="zh-CN" altLang="en-US" sz="28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4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0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-32770" y="1179178"/>
          <a:ext cx="9033895" cy="3884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1" imgW="6184900" imgH="2667000" progId="Visio.Drawing.11">
                  <p:embed/>
                </p:oleObj>
              </mc:Choice>
              <mc:Fallback>
                <p:oleObj name="Visio" r:id="rId1" imgW="6184900" imgH="26670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2770" y="1179178"/>
                        <a:ext cx="9033895" cy="38849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GL:  L5 = (( ) , (a), (b, (c, (d), e)))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>
          <a:xfrm>
            <a:off x="133350" y="5274310"/>
            <a:ext cx="8229600" cy="688340"/>
          </a:xfrm>
        </p:spPr>
        <p:txBody>
          <a:bodyPr/>
          <a:lstStyle/>
          <a:p>
            <a:r>
              <a:rPr lang="en-US" altLang="zh-CN" sz="3600" b="1" dirty="0" smtClean="0"/>
              <a:t>L1</a:t>
            </a:r>
            <a:r>
              <a:rPr lang="zh-CN" altLang="en-US" sz="3600" b="1" dirty="0" smtClean="0"/>
              <a:t>、</a:t>
            </a:r>
            <a:r>
              <a:rPr lang="en-US" altLang="zh-CN" sz="3600" b="1" dirty="0" smtClean="0"/>
              <a:t>L3</a:t>
            </a:r>
            <a:r>
              <a:rPr lang="en-US" altLang="zh-CN" sz="3600" b="1" dirty="0" smtClean="0"/>
              <a:t> and L4 </a:t>
            </a:r>
            <a:r>
              <a:rPr lang="zh-CN" altLang="en-US" sz="3600" b="1" dirty="0" smtClean="0"/>
              <a:t>？</a:t>
            </a:r>
            <a:endParaRPr lang="zh-CN" altLang="en-US" sz="3600" b="1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33348" y="1785937"/>
            <a:ext cx="161807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L7 </a:t>
            </a:r>
            <a:r>
              <a:rPr lang="en-US" altLang="zh-CN" dirty="0"/>
              <a:t>= (f, (g) , h)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>
          <a:xfrm>
            <a:off x="0" y="1261110"/>
            <a:ext cx="4419600" cy="1049020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zh-CN" altLang="zh-CN" dirty="0"/>
              <a:t>ode </a:t>
            </a:r>
            <a:r>
              <a:rPr lang="en-US" altLang="zh-CN" dirty="0"/>
              <a:t>A</a:t>
            </a:r>
            <a:r>
              <a:rPr lang="zh-CN" altLang="zh-CN" dirty="0"/>
              <a:t>：</a:t>
            </a:r>
            <a:r>
              <a:rPr lang="zh-CN" altLang="en-US" dirty="0"/>
              <a:t>Recursive decomposition of head and </a:t>
            </a:r>
            <a:r>
              <a:rPr lang="en-US" altLang="zh-CN" dirty="0"/>
              <a:t>tail</a:t>
            </a:r>
            <a:r>
              <a:rPr lang="zh-CN" altLang="en-US" dirty="0"/>
              <a:t> respectively</a:t>
            </a:r>
            <a:endParaRPr lang="zh-CN" alt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33348" y="1785937"/>
            <a:ext cx="161807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9549" y="3291681"/>
          <a:ext cx="4171838" cy="324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Visio" r:id="rId1" imgW="5626100" imgH="4368800" progId="Visio.Drawing.11">
                  <p:embed/>
                </p:oleObj>
              </mc:Choice>
              <mc:Fallback>
                <p:oleObj name="Visio" r:id="rId1" imgW="5626100" imgH="43688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9" y="3291681"/>
                        <a:ext cx="4171838" cy="3242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4"/>
          <p:cNvSpPr txBox="1"/>
          <p:nvPr/>
        </p:nvSpPr>
        <p:spPr bwMode="auto">
          <a:xfrm>
            <a:off x="4519930" y="1261267"/>
            <a:ext cx="4267200" cy="1049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M</a:t>
            </a:r>
            <a:r>
              <a:rPr lang="zh-CN" altLang="zh-CN" dirty="0">
                <a:sym typeface="+mn-ea"/>
              </a:rPr>
              <a:t>ode </a:t>
            </a:r>
            <a:r>
              <a:rPr lang="en-US" altLang="zh-CN" dirty="0">
                <a:sym typeface="+mn-ea"/>
              </a:rPr>
              <a:t>B</a:t>
            </a:r>
            <a:r>
              <a:rPr lang="zh-CN" altLang="zh-CN" dirty="0">
                <a:sym typeface="+mn-ea"/>
              </a:rPr>
              <a:t>：Recursively decompose each element in turn</a:t>
            </a:r>
            <a:endParaRPr lang="zh-CN" altLang="zh-CN" dirty="0">
              <a:sym typeface="+mn-ea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00650" y="2310603"/>
            <a:ext cx="224912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34914" y="3021804"/>
          <a:ext cx="2905125" cy="370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Visio" r:id="rId3" imgW="3708400" imgH="4711700" progId="Visio.Drawing.11">
                  <p:embed/>
                </p:oleObj>
              </mc:Choice>
              <mc:Fallback>
                <p:oleObj name="Visio" r:id="rId3" imgW="3708400" imgH="47117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914" y="3021804"/>
                        <a:ext cx="2905125" cy="3701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1692" y="365125"/>
            <a:ext cx="8063658" cy="7493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Calculat</a:t>
            </a:r>
            <a:r>
              <a:rPr lang="en-US" altLang="zh-CN" sz="3200" dirty="0" smtClean="0"/>
              <a:t>ing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ym typeface="+mn-ea"/>
              </a:rPr>
              <a:t>depth</a:t>
            </a:r>
            <a:r>
              <a:rPr lang="en-US" altLang="zh-CN" sz="3200" dirty="0" smtClean="0">
                <a:sym typeface="+mn-ea"/>
              </a:rPr>
              <a:t> of </a:t>
            </a:r>
            <a:r>
              <a:rPr lang="zh-CN" altLang="en-US" sz="3200" dirty="0" smtClean="0"/>
              <a:t>general</a:t>
            </a:r>
            <a:r>
              <a:rPr lang="en-US" altLang="zh-CN" sz="3200" dirty="0" smtClean="0"/>
              <a:t> List</a:t>
            </a:r>
            <a:endParaRPr lang="zh-CN" altLang="en-US" sz="3200" dirty="0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90170" y="1115060"/>
            <a:ext cx="8942070" cy="135763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olidFill>
                  <a:srgbClr val="003300"/>
                </a:solidFill>
              </a:rPr>
              <a:t>T</a:t>
            </a:r>
            <a:r>
              <a:rPr lang="zh-CN" altLang="en-US" sz="2800" dirty="0" smtClean="0">
                <a:solidFill>
                  <a:srgbClr val="003300"/>
                </a:solidFill>
              </a:rPr>
              <a:t>hinking：</a:t>
            </a:r>
            <a:r>
              <a:rPr lang="zh-CN" sz="2800" dirty="0"/>
              <a:t>partition the general </a:t>
            </a:r>
            <a:r>
              <a:rPr lang="en-US" altLang="zh-CN" sz="2800" dirty="0"/>
              <a:t>List</a:t>
            </a:r>
            <a:r>
              <a:rPr lang="zh-CN" sz="2800" dirty="0"/>
              <a:t> into head and fail</a:t>
            </a:r>
            <a:r>
              <a:rPr lang="en-US" altLang="zh-CN" sz="2800" dirty="0"/>
              <a:t>, </a:t>
            </a:r>
            <a:r>
              <a:rPr lang="en-US" sz="2800" dirty="0"/>
              <a:t>c</a:t>
            </a:r>
            <a:r>
              <a:rPr sz="2800" dirty="0"/>
              <a:t>alculate the head depth </a:t>
            </a:r>
            <a:r>
              <a:rPr sz="2800" dirty="0">
                <a:solidFill>
                  <a:srgbClr val="FF0000"/>
                </a:solidFill>
              </a:rPr>
              <a:t>h1</a:t>
            </a:r>
            <a:r>
              <a:rPr sz="2800" dirty="0"/>
              <a:t> and tail depth 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h2</a:t>
            </a:r>
            <a:r>
              <a:rPr lang="en-US" altLang="zh-CN" sz="2800" dirty="0" smtClean="0">
                <a:solidFill>
                  <a:srgbClr val="3333FF"/>
                </a:solidFill>
                <a:sym typeface="+mn-ea"/>
              </a:rPr>
              <a:t> </a:t>
            </a:r>
            <a:r>
              <a:rPr sz="2800" dirty="0"/>
              <a:t>respectively</a:t>
            </a:r>
            <a:endParaRPr lang="en-US" altLang="zh-CN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4414798" y="2241136"/>
            <a:ext cx="1935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(f, (g) , h)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H="1">
            <a:off x="4198774" y="2857089"/>
            <a:ext cx="782198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5719102" y="2857089"/>
            <a:ext cx="771181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3958314" y="3399229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f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40906" y="3368051"/>
            <a:ext cx="129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(g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) , </a:t>
            </a: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h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12877" y="3368051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40541" y="3368050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)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67918" y="4431311"/>
            <a:ext cx="768527" cy="55229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104841" y="4364635"/>
            <a:ext cx="707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(g)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68717" y="4406867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h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 flipH="1">
            <a:off x="5449807" y="3920349"/>
            <a:ext cx="782198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6970135" y="3920349"/>
            <a:ext cx="771181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>
          <a:xfrm>
            <a:off x="7411757" y="4366106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13158" y="4366105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)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H="1">
            <a:off x="4617760" y="4951305"/>
            <a:ext cx="782198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/>
          <p:nvPr/>
        </p:nvCxnSpPr>
        <p:spPr bwMode="auto">
          <a:xfrm>
            <a:off x="5487747" y="4951305"/>
            <a:ext cx="771181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/>
          <p:cNvSpPr/>
          <p:nvPr/>
        </p:nvSpPr>
        <p:spPr>
          <a:xfrm>
            <a:off x="4356499" y="531263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g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33799" y="5381066"/>
            <a:ext cx="457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()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6940541" y="4905354"/>
            <a:ext cx="792138" cy="5728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820468" y="4905354"/>
            <a:ext cx="771181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38"/>
          <p:cNvSpPr/>
          <p:nvPr/>
        </p:nvSpPr>
        <p:spPr>
          <a:xfrm>
            <a:off x="6701998" y="5402672"/>
            <a:ext cx="4203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0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h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6520" y="5335115"/>
            <a:ext cx="457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()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703103" y="3459362"/>
            <a:ext cx="1558360" cy="50385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447622" y="2362015"/>
            <a:ext cx="1811305" cy="4434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内容占位符 2"/>
          <p:cNvSpPr txBox="1">
            <a:spLocks noChangeArrowheads="1"/>
          </p:cNvSpPr>
          <p:nvPr/>
        </p:nvSpPr>
        <p:spPr bwMode="auto">
          <a:xfrm>
            <a:off x="26035" y="2527935"/>
            <a:ext cx="3611880" cy="955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Depth of GL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3333FF"/>
                </a:solidFill>
              </a:rPr>
              <a:t>max{h1+1, h2}</a:t>
            </a:r>
            <a:endParaRPr lang="en-US" altLang="zh-CN" sz="2800" dirty="0" smtClean="0">
              <a:solidFill>
                <a:srgbClr val="3333FF"/>
              </a:solidFill>
            </a:endParaRPr>
          </a:p>
        </p:txBody>
      </p:sp>
      <p:sp>
        <p:nvSpPr>
          <p:cNvPr id="44" name="内容占位符 2"/>
          <p:cNvSpPr txBox="1">
            <a:spLocks noChangeArrowheads="1"/>
          </p:cNvSpPr>
          <p:nvPr/>
        </p:nvSpPr>
        <p:spPr bwMode="auto">
          <a:xfrm>
            <a:off x="128270" y="3562985"/>
            <a:ext cx="3545840" cy="1201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rgbClr val="003300"/>
                </a:solidFill>
              </a:rPr>
              <a:t>Depth of Empty = 1</a:t>
            </a:r>
            <a:endParaRPr lang="en-US" altLang="zh-CN" sz="2800" dirty="0" smtClean="0">
              <a:solidFill>
                <a:srgbClr val="003300"/>
              </a:solidFill>
            </a:endParaRPr>
          </a:p>
          <a:p>
            <a:pPr algn="l"/>
            <a:r>
              <a:rPr lang="en-US" altLang="zh-CN" sz="2800" dirty="0" smtClean="0">
                <a:solidFill>
                  <a:srgbClr val="990000"/>
                </a:solidFill>
              </a:rPr>
              <a:t>Depth of Atom = </a:t>
            </a:r>
            <a:r>
              <a:rPr lang="en-US" altLang="zh-CN" sz="2800" dirty="0" smtClean="0"/>
              <a:t>0</a:t>
            </a:r>
            <a:endParaRPr lang="en-US" altLang="zh-CN" sz="2800" dirty="0" smtClean="0"/>
          </a:p>
        </p:txBody>
      </p:sp>
      <p:sp>
        <p:nvSpPr>
          <p:cNvPr id="45" name="内容占位符 2"/>
          <p:cNvSpPr txBox="1">
            <a:spLocks noChangeArrowheads="1"/>
          </p:cNvSpPr>
          <p:nvPr/>
        </p:nvSpPr>
        <p:spPr bwMode="auto">
          <a:xfrm>
            <a:off x="45720" y="4897120"/>
            <a:ext cx="4074160" cy="1740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/>
              <a:t>If the Head or Fail is nonempty, keep on partition them  into head and fail recursively</a:t>
            </a:r>
            <a:endParaRPr lang="en-US" altLang="zh-CN" sz="2800" dirty="0" smtClean="0"/>
          </a:p>
        </p:txBody>
      </p:sp>
      <p:sp>
        <p:nvSpPr>
          <p:cNvPr id="46" name="矩形 45"/>
          <p:cNvSpPr/>
          <p:nvPr/>
        </p:nvSpPr>
        <p:spPr>
          <a:xfrm>
            <a:off x="4666648" y="4415072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44157" y="538763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0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12877" y="542979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68636" y="442026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24575" y="341139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2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637779" y="34189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0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73090" y="22586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2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21005" y="4427432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990000"/>
                </a:solidFill>
                <a:latin typeface="Arial" panose="020B0604020202020204"/>
                <a:ea typeface="宋体" panose="02010600030101010101" pitchFamily="2" charset="-122"/>
              </a:rPr>
              <a:t>1+</a:t>
            </a:r>
            <a:endParaRPr lang="zh-CN" altLang="zh-CN" sz="3000" b="1" dirty="0">
              <a:solidFill>
                <a:srgbClr val="99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942095" y="3315522"/>
            <a:ext cx="1094508" cy="77342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34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34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500"/>
                            </p:stCondLst>
                            <p:childTnLst>
                              <p:par>
                                <p:cTn id="1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 build="p"/>
      <p:bldP spid="24" grpId="0"/>
      <p:bldP spid="25" grpId="0"/>
      <p:bldP spid="26" grpId="0" animBg="1"/>
      <p:bldP spid="26" grpId="1" animBg="1"/>
      <p:bldP spid="41" grpId="0" animBg="1"/>
      <p:bldP spid="42" grpId="0" animBg="1"/>
      <p:bldP spid="43" grpId="0" bldLvl="0" autoUpdateAnimBg="0" build="p"/>
      <p:bldP spid="44" grpId="0" bldLvl="0" autoUpdateAnimBg="0" build="p"/>
      <p:bldP spid="45" grpId="0" bldLvl="0" autoUpdateAnimBg="0" build="p"/>
      <p:bldP spid="46" grpId="0"/>
      <p:bldP spid="46" grpId="1"/>
      <p:bldP spid="46" grpId="2"/>
      <p:bldP spid="46" grpId="3"/>
      <p:bldP spid="47" grpId="0"/>
      <p:bldP spid="47" grpId="1"/>
      <p:bldP spid="47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2" grpId="0"/>
      <p:bldP spid="53" grpId="0"/>
      <p:bldP spid="54" grpId="0"/>
      <p:bldP spid="55" grpId="0" animBg="1"/>
      <p:bldP spid="5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620" y="-27940"/>
            <a:ext cx="8399145" cy="7493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Calculat</a:t>
            </a:r>
            <a:r>
              <a:rPr lang="en-US" altLang="zh-CN" dirty="0" smtClean="0">
                <a:sym typeface="+mn-ea"/>
              </a:rPr>
              <a:t>ing</a:t>
            </a:r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depth</a:t>
            </a:r>
            <a:r>
              <a:rPr lang="en-US" altLang="zh-CN" dirty="0" smtClean="0">
                <a:sym typeface="+mn-ea"/>
              </a:rPr>
              <a:t> of </a:t>
            </a:r>
            <a:r>
              <a:rPr lang="zh-CN" altLang="en-US" dirty="0" smtClean="0">
                <a:sym typeface="+mn-ea"/>
              </a:rPr>
              <a:t>general</a:t>
            </a:r>
            <a:r>
              <a:rPr lang="en-US" altLang="zh-CN" dirty="0" smtClean="0">
                <a:sym typeface="+mn-ea"/>
              </a:rPr>
              <a:t> List</a:t>
            </a:r>
            <a:r>
              <a:rPr lang="zh-CN" altLang="en-US" dirty="0" smtClean="0"/>
              <a:t> </a:t>
            </a:r>
            <a:endParaRPr lang="zh-CN" altLang="zh-CN" dirty="0" smtClean="0"/>
          </a:p>
        </p:txBody>
      </p:sp>
      <p:sp>
        <p:nvSpPr>
          <p:cNvPr id="4" name="直接连接符 2"/>
          <p:cNvSpPr>
            <a:spLocks noChangeShapeType="1"/>
          </p:cNvSpPr>
          <p:nvPr/>
        </p:nvSpPr>
        <p:spPr bwMode="auto">
          <a:xfrm>
            <a:off x="109759" y="657922"/>
            <a:ext cx="6194133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 type="oval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151" y="576166"/>
            <a:ext cx="9042849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3333FF"/>
                </a:solidFill>
              </a:rPr>
              <a:t>int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 err="1"/>
              <a:t>GListDepth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GList</a:t>
            </a:r>
            <a:r>
              <a:rPr lang="en-US" altLang="zh-CN" sz="2400" dirty="0"/>
              <a:t> L) </a:t>
            </a:r>
            <a:r>
              <a:rPr lang="en-US" altLang="zh-CN" sz="2400" b="1" dirty="0"/>
              <a:t>{ </a:t>
            </a:r>
            <a:endParaRPr lang="en-US" altLang="zh-CN" sz="2400" dirty="0" smtClean="0">
              <a:solidFill>
                <a:srgbClr val="0099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if</a:t>
            </a:r>
            <a:r>
              <a:rPr lang="en-US" altLang="zh-CN" sz="2400" dirty="0" smtClean="0"/>
              <a:t>(NULL</a:t>
            </a:r>
            <a:r>
              <a:rPr lang="en-US" altLang="zh-CN" sz="2400" dirty="0"/>
              <a:t>==L) </a:t>
            </a:r>
            <a:r>
              <a:rPr lang="en-US" altLang="zh-CN" sz="2400" b="1" dirty="0">
                <a:solidFill>
                  <a:srgbClr val="3333FF"/>
                </a:solidFill>
              </a:rPr>
              <a:t>return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/>
              <a:t>1;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9900"/>
                </a:solidFill>
              </a:rPr>
              <a:t>    // </a:t>
            </a:r>
            <a:r>
              <a:rPr lang="zh-CN" altLang="zh-CN" sz="2400" dirty="0">
                <a:solidFill>
                  <a:srgbClr val="009900"/>
                </a:solidFill>
              </a:rPr>
              <a:t>表头深度加</a:t>
            </a:r>
            <a:r>
              <a:rPr lang="en-US" altLang="zh-CN" sz="2400" dirty="0" smtClean="0">
                <a:solidFill>
                  <a:srgbClr val="009900"/>
                </a:solidFill>
              </a:rPr>
              <a:t>1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h1 = </a:t>
            </a:r>
            <a:r>
              <a:rPr lang="en-US" altLang="zh-CN" sz="2400" dirty="0" err="1"/>
              <a:t>GListDepth</a:t>
            </a:r>
            <a:r>
              <a:rPr lang="en-US" altLang="zh-CN" sz="2400" dirty="0"/>
              <a:t>(L-&gt;</a:t>
            </a:r>
            <a:r>
              <a:rPr lang="en-US" altLang="zh-CN" sz="2400" dirty="0" err="1" smtClean="0"/>
              <a:t>un.ptr.hp</a:t>
            </a:r>
            <a:r>
              <a:rPr lang="en-US" altLang="zh-CN" sz="2400" dirty="0" smtClean="0"/>
              <a:t>)+1;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9900"/>
                </a:solidFill>
              </a:rPr>
              <a:t>    // </a:t>
            </a:r>
            <a:r>
              <a:rPr lang="zh-CN" altLang="zh-CN" sz="2400" dirty="0">
                <a:solidFill>
                  <a:srgbClr val="009900"/>
                </a:solidFill>
              </a:rPr>
              <a:t>表尾的深度与原表</a:t>
            </a:r>
            <a:r>
              <a:rPr lang="zh-CN" altLang="zh-CN" sz="2400" dirty="0" smtClean="0">
                <a:solidFill>
                  <a:srgbClr val="009900"/>
                </a:solidFill>
              </a:rPr>
              <a:t>相同</a:t>
            </a:r>
            <a:endParaRPr lang="zh-CN" altLang="zh-CN" sz="2400" dirty="0">
              <a:solidFill>
                <a:srgbClr val="0099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h2 = </a:t>
            </a:r>
            <a:r>
              <a:rPr lang="en-US" altLang="zh-CN" sz="2400" dirty="0" err="1"/>
              <a:t>GListDepth</a:t>
            </a:r>
            <a:r>
              <a:rPr lang="en-US" altLang="zh-CN" sz="2400" dirty="0"/>
              <a:t>(L-&gt;un.ptr.tp);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3333FF"/>
                </a:solidFill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  return</a:t>
            </a:r>
            <a:r>
              <a:rPr lang="en-US" altLang="zh-CN" sz="2400" dirty="0" smtClean="0">
                <a:solidFill>
                  <a:srgbClr val="3333FF"/>
                </a:solidFill>
              </a:rPr>
              <a:t> </a:t>
            </a:r>
            <a:r>
              <a:rPr lang="en-US" altLang="zh-CN" sz="2400" dirty="0" smtClean="0"/>
              <a:t>h1 &gt;= h2 </a:t>
            </a:r>
            <a:r>
              <a:rPr lang="en-US" altLang="zh-CN" sz="2400" dirty="0"/>
              <a:t>? </a:t>
            </a:r>
            <a:r>
              <a:rPr lang="en-US" altLang="zh-CN" sz="2400" dirty="0" smtClean="0"/>
              <a:t>h1 </a:t>
            </a:r>
            <a:r>
              <a:rPr lang="en-US" altLang="zh-CN" sz="2400" dirty="0"/>
              <a:t>: h2;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}</a:t>
            </a:r>
            <a:endParaRPr lang="zh-CN" altLang="zh-CN" sz="2400" dirty="0"/>
          </a:p>
        </p:txBody>
      </p:sp>
      <p:sp>
        <p:nvSpPr>
          <p:cNvPr id="5" name="圆角矩形 4"/>
          <p:cNvSpPr/>
          <p:nvPr/>
        </p:nvSpPr>
        <p:spPr>
          <a:xfrm>
            <a:off x="429364" y="2338808"/>
            <a:ext cx="536407" cy="46603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1620" y="1800622"/>
            <a:ext cx="1935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(f, (g) , h)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4630255" y="2416575"/>
            <a:ext cx="782198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5955377" y="2416575"/>
            <a:ext cx="771181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4451440" y="2958715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f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23067" y="2927537"/>
            <a:ext cx="129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(g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) , </a:t>
            </a: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h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84764" y="2927537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12428" y="2927536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)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343676" y="3005799"/>
            <a:ext cx="592764" cy="443490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45907" y="3924121"/>
            <a:ext cx="707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(g)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09783" y="396635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h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 flipH="1">
            <a:off x="5521694" y="3479835"/>
            <a:ext cx="782198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7042022" y="3479835"/>
            <a:ext cx="771181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7452823" y="3925592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54224" y="3925591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)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 flipH="1">
            <a:off x="4658826" y="4510791"/>
            <a:ext cx="782198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5528813" y="4510791"/>
            <a:ext cx="771181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4397565" y="487211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g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4865" y="4940552"/>
            <a:ext cx="457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()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H="1">
            <a:off x="6981607" y="4464840"/>
            <a:ext cx="792138" cy="5728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7861534" y="4464840"/>
            <a:ext cx="771181" cy="51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>
          <a:xfrm>
            <a:off x="6743064" y="4962158"/>
            <a:ext cx="4203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0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h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07586" y="4894601"/>
            <a:ext cx="457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</a:rPr>
              <a:t>()</a:t>
            </a:r>
            <a:endParaRPr lang="zh-CN" altLang="zh-CN" sz="3000" b="1" dirty="0">
              <a:solidFill>
                <a:srgbClr val="00206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791194" y="2971593"/>
            <a:ext cx="1554095" cy="57075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032442" y="5051795"/>
            <a:ext cx="509220" cy="4434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4315519" y="5018001"/>
            <a:ext cx="592764" cy="443490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654242" y="5037646"/>
            <a:ext cx="592764" cy="443490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10829" y="295871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0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47999" y="494025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0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42815" y="450889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0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342335" y="5008432"/>
            <a:ext cx="538050" cy="4434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624266" y="4981152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22426" y="493027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4619" y="1102921"/>
            <a:ext cx="3993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>
                <a:solidFill>
                  <a:srgbClr val="3333FF"/>
                </a:solidFill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</a:rPr>
              <a:t>(ATOM==L-&gt;tag) </a:t>
            </a:r>
            <a:r>
              <a:rPr lang="en-US" altLang="zh-CN" sz="2400" b="1" dirty="0">
                <a:solidFill>
                  <a:srgbClr val="3333FF"/>
                </a:solidFill>
              </a:rPr>
              <a:t>return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0;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51972" y="396180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84899" y="3965034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990000"/>
                </a:solidFill>
                <a:latin typeface="Arial" panose="020B0604020202020204"/>
                <a:ea typeface="宋体" panose="02010600030101010101" pitchFamily="2" charset="-122"/>
              </a:rPr>
              <a:t>1+</a:t>
            </a:r>
            <a:endParaRPr lang="zh-CN" altLang="zh-CN" sz="3000" b="1" dirty="0">
              <a:solidFill>
                <a:srgbClr val="99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1261799" y="2804845"/>
            <a:ext cx="3279379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1273083" y="3924121"/>
            <a:ext cx="3279379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/>
          <p:cNvSpPr/>
          <p:nvPr/>
        </p:nvSpPr>
        <p:spPr>
          <a:xfrm>
            <a:off x="7161511" y="396180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99245" y="296900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altLang="zh-CN" sz="3200" b="1" dirty="0" smtClean="0">
                <a:solidFill>
                  <a:srgbClr val="3333FF"/>
                </a:solidFill>
                <a:latin typeface="Arial" panose="020B0604020202020204"/>
                <a:ea typeface="宋体" panose="02010600030101010101" pitchFamily="2" charset="-122"/>
              </a:rPr>
              <a:t>2</a:t>
            </a:r>
            <a:endParaRPr lang="zh-CN" altLang="zh-CN" sz="3000" b="1" dirty="0">
              <a:solidFill>
                <a:srgbClr val="3333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552462" y="2369711"/>
            <a:ext cx="536407" cy="46603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486697" y="4029193"/>
            <a:ext cx="670433" cy="443490"/>
          </a:xfrm>
          <a:prstGeom prst="roundRect">
            <a:avLst/>
          </a:prstGeom>
          <a:noFill/>
          <a:ln w="50800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031346" y="4029193"/>
            <a:ext cx="509220" cy="443490"/>
          </a:xfrm>
          <a:prstGeom prst="roundRect">
            <a:avLst/>
          </a:prstGeom>
          <a:noFill/>
          <a:ln w="50800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4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7" grpId="0" animBg="1"/>
      <p:bldP spid="38" grpId="0"/>
      <p:bldP spid="39" grpId="0"/>
      <p:bldP spid="3" grpId="0"/>
      <p:bldP spid="40" grpId="0"/>
      <p:bldP spid="41" grpId="0"/>
      <p:bldP spid="44" grpId="0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94541" y="365125"/>
            <a:ext cx="8490289" cy="7493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Add </a:t>
            </a:r>
            <a:r>
              <a:rPr lang="en-US" altLang="zh-CN" dirty="0" smtClean="0"/>
              <a:t>a </a:t>
            </a:r>
            <a:r>
              <a:rPr lang="zh-CN" altLang="en-US" dirty="0" smtClean="0"/>
              <a:t>element at the </a:t>
            </a:r>
            <a:r>
              <a:rPr lang="en-US" altLang="zh-CN" dirty="0" smtClean="0"/>
              <a:t>tail of GL</a:t>
            </a:r>
            <a:endParaRPr lang="en-US" altLang="zh-CN" dirty="0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8694" y="1165391"/>
            <a:ext cx="8941981" cy="1243388"/>
          </a:xfrm>
        </p:spPr>
        <p:txBody>
          <a:bodyPr/>
          <a:lstStyle/>
          <a:p>
            <a:pPr marL="457200" lvl="0" indent="-4572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/>
              <a:t>Exa: </a:t>
            </a:r>
            <a:r>
              <a:rPr lang="zh-CN" altLang="en-US" sz="3200" b="1" dirty="0"/>
              <a:t>在</a:t>
            </a:r>
            <a:r>
              <a:rPr lang="en-US" altLang="zh-CN" sz="3200" b="1" dirty="0">
                <a:solidFill>
                  <a:srgbClr val="002060"/>
                </a:solidFill>
              </a:rPr>
              <a:t>L7 = (f, (g), h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)</a:t>
            </a:r>
            <a:r>
              <a:rPr lang="zh-CN" altLang="en-US" sz="3200" b="1" dirty="0" smtClean="0"/>
              <a:t>的表</a:t>
            </a:r>
            <a:r>
              <a:rPr lang="zh-CN" altLang="en-US" sz="3200" b="1" dirty="0"/>
              <a:t>尾</a:t>
            </a:r>
            <a:r>
              <a:rPr lang="zh-CN" altLang="en-US" sz="3200" b="1" dirty="0" smtClean="0"/>
              <a:t>添加</a:t>
            </a:r>
            <a:r>
              <a:rPr lang="zh-CN" altLang="en-US" sz="3200" b="1" dirty="0"/>
              <a:t>原子结点</a:t>
            </a:r>
            <a:r>
              <a:rPr lang="en-US" altLang="zh-CN" sz="3200" b="1" dirty="0">
                <a:solidFill>
                  <a:srgbClr val="FF0000"/>
                </a:solidFill>
              </a:rPr>
              <a:t>x</a:t>
            </a:r>
            <a:r>
              <a:rPr lang="zh-CN" altLang="en-US" sz="3200" b="1" dirty="0"/>
              <a:t>，则预期结果为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L7’ </a:t>
            </a:r>
            <a:r>
              <a:rPr lang="en-US" altLang="zh-CN" sz="3200" b="1" dirty="0">
                <a:solidFill>
                  <a:srgbClr val="002060"/>
                </a:solidFill>
              </a:rPr>
              <a:t>= (f, (g), h, </a:t>
            </a:r>
            <a:r>
              <a:rPr lang="en-US" altLang="zh-CN" sz="3200" b="1" dirty="0">
                <a:solidFill>
                  <a:srgbClr val="FF0000"/>
                </a:solidFill>
              </a:rPr>
              <a:t>x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)</a:t>
            </a:r>
            <a:endParaRPr lang="en-US" altLang="zh-CN" sz="3200" b="1" dirty="0" smtClean="0">
              <a:solidFill>
                <a:srgbClr val="0033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07082" y="477981"/>
            <a:ext cx="139836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81032" y="3048332"/>
            <a:ext cx="6259075" cy="2631923"/>
            <a:chOff x="181032" y="2940601"/>
            <a:chExt cx="6259075" cy="2631923"/>
          </a:xfrm>
        </p:grpSpPr>
        <p:grpSp>
          <p:nvGrpSpPr>
            <p:cNvPr id="56" name="组合 55"/>
            <p:cNvGrpSpPr/>
            <p:nvPr/>
          </p:nvGrpSpPr>
          <p:grpSpPr>
            <a:xfrm>
              <a:off x="181032" y="2948540"/>
              <a:ext cx="1831761" cy="400110"/>
              <a:chOff x="3439479" y="3556449"/>
              <a:chExt cx="1716539" cy="40011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4689224" y="3556449"/>
                <a:ext cx="466794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3439479" y="3556449"/>
                <a:ext cx="778805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663300"/>
                    </a:solidFill>
                  </a:rPr>
                  <a:t>LIST</a:t>
                </a:r>
                <a:endParaRPr lang="zh-CN" altLang="en-US" sz="20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18284" y="3556449"/>
                <a:ext cx="466794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2385909" y="2940601"/>
              <a:ext cx="1831761" cy="400110"/>
              <a:chOff x="3439479" y="3556449"/>
              <a:chExt cx="1716539" cy="400110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4689224" y="3556449"/>
                <a:ext cx="466794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439479" y="3556449"/>
                <a:ext cx="778805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663300"/>
                    </a:solidFill>
                  </a:rPr>
                  <a:t>LIST</a:t>
                </a:r>
                <a:endParaRPr lang="zh-CN" altLang="en-US" sz="20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4218284" y="3556449"/>
                <a:ext cx="466794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4556323" y="2949808"/>
              <a:ext cx="1883784" cy="405683"/>
              <a:chOff x="3439479" y="3556449"/>
              <a:chExt cx="1765291" cy="405683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4689224" y="3556449"/>
                <a:ext cx="515546" cy="40568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tIns="18000" bIns="18000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400" dirty="0" smtClean="0"/>
                  <a:t>∧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439479" y="3556449"/>
                <a:ext cx="778805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663300"/>
                    </a:solidFill>
                  </a:rPr>
                  <a:t>LIST</a:t>
                </a:r>
                <a:endParaRPr lang="zh-CN" altLang="en-US" sz="20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4218284" y="3556449"/>
                <a:ext cx="466794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728706" y="4034488"/>
              <a:ext cx="1509139" cy="400110"/>
              <a:chOff x="3309103" y="3556449"/>
              <a:chExt cx="1414211" cy="400110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3309103" y="3556449"/>
                <a:ext cx="909181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6600CC"/>
                    </a:solidFill>
                  </a:rPr>
                  <a:t>ATOM</a:t>
                </a:r>
                <a:endParaRPr lang="zh-CN" altLang="en-US" sz="20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4218284" y="3556449"/>
                <a:ext cx="505030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 h  </a:t>
                </a:r>
                <a:endParaRPr lang="zh-CN" altLang="en-US" sz="2000" dirty="0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530018" y="5172414"/>
              <a:ext cx="1509138" cy="400110"/>
              <a:chOff x="3309103" y="3556449"/>
              <a:chExt cx="1414210" cy="400110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3309103" y="3556449"/>
                <a:ext cx="909181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6600CC"/>
                    </a:solidFill>
                  </a:rPr>
                  <a:t>ATOM</a:t>
                </a:r>
                <a:endParaRPr lang="zh-CN" altLang="en-US" sz="20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4218283" y="3556449"/>
                <a:ext cx="505030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 g  </a:t>
                </a:r>
                <a:endParaRPr lang="zh-CN" altLang="en-US" sz="20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10377" y="4034488"/>
              <a:ext cx="1437004" cy="400110"/>
              <a:chOff x="3309103" y="3556449"/>
              <a:chExt cx="1346613" cy="400110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3309103" y="3556449"/>
                <a:ext cx="909181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6600CC"/>
                    </a:solidFill>
                  </a:rPr>
                  <a:t>ATOM</a:t>
                </a:r>
                <a:endParaRPr lang="zh-CN" altLang="en-US" sz="20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218284" y="3556449"/>
                <a:ext cx="437432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 f  </a:t>
                </a:r>
                <a:endParaRPr lang="zh-CN" altLang="en-US" sz="2000" dirty="0"/>
              </a:p>
            </p:txBody>
          </p:sp>
        </p:grpSp>
        <p:cxnSp>
          <p:nvCxnSpPr>
            <p:cNvPr id="77" name="直接连接符 76"/>
            <p:cNvCxnSpPr>
              <a:endCxn id="62" idx="1"/>
            </p:cNvCxnSpPr>
            <p:nvPr/>
          </p:nvCxnSpPr>
          <p:spPr bwMode="auto">
            <a:xfrm>
              <a:off x="1731584" y="3140656"/>
              <a:ext cx="65432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3902002" y="3151166"/>
              <a:ext cx="65432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9" name="组合 78"/>
            <p:cNvGrpSpPr/>
            <p:nvPr/>
          </p:nvGrpSpPr>
          <p:grpSpPr>
            <a:xfrm>
              <a:off x="2345380" y="4034488"/>
              <a:ext cx="1883784" cy="405683"/>
              <a:chOff x="3439479" y="3556449"/>
              <a:chExt cx="1765291" cy="405683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4689224" y="3556449"/>
                <a:ext cx="515546" cy="40568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tIns="18000" bIns="18000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400" dirty="0" smtClean="0"/>
                  <a:t>∧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3439479" y="3556449"/>
                <a:ext cx="778805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663300"/>
                    </a:solidFill>
                  </a:rPr>
                  <a:t>LIST</a:t>
                </a:r>
                <a:endParaRPr lang="zh-CN" altLang="en-US" sz="20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4218284" y="3556449"/>
                <a:ext cx="466794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</p:grpSp>
        <p:cxnSp>
          <p:nvCxnSpPr>
            <p:cNvPr id="83" name="直接连接符 82"/>
            <p:cNvCxnSpPr/>
            <p:nvPr/>
          </p:nvCxnSpPr>
          <p:spPr bwMode="auto">
            <a:xfrm>
              <a:off x="1229659" y="3142286"/>
              <a:ext cx="0" cy="92626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3455033" y="3110038"/>
              <a:ext cx="0" cy="92626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636467" y="3100513"/>
              <a:ext cx="0" cy="92626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425524" y="4234543"/>
              <a:ext cx="0" cy="92626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7" name="组合 86"/>
          <p:cNvGrpSpPr/>
          <p:nvPr/>
        </p:nvGrpSpPr>
        <p:grpSpPr>
          <a:xfrm>
            <a:off x="6855740" y="3057539"/>
            <a:ext cx="1883784" cy="405683"/>
            <a:chOff x="3439479" y="3556449"/>
            <a:chExt cx="1765291" cy="405683"/>
          </a:xfrm>
        </p:grpSpPr>
        <p:sp>
          <p:nvSpPr>
            <p:cNvPr id="88" name="文本框 87"/>
            <p:cNvSpPr txBox="1"/>
            <p:nvPr/>
          </p:nvSpPr>
          <p:spPr>
            <a:xfrm>
              <a:off x="4689224" y="3556449"/>
              <a:ext cx="515546" cy="4056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tIns="18000" bIns="18000" rtlCol="0">
              <a:spAutoFit/>
            </a:bodyPr>
            <a:lstStyle/>
            <a:p>
              <a:r>
                <a:rPr lang="en-US" altLang="zh-CN" sz="2000" dirty="0" smtClean="0"/>
                <a:t> </a:t>
              </a:r>
              <a:r>
                <a:rPr lang="en-US" altLang="zh-CN" sz="2400" dirty="0" smtClean="0"/>
                <a:t>∧</a:t>
              </a:r>
              <a:r>
                <a:rPr lang="en-US" altLang="zh-CN" sz="2000" dirty="0" smtClean="0"/>
                <a:t> </a:t>
              </a:r>
              <a:endParaRPr lang="zh-CN" altLang="en-US" sz="20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439479" y="3556449"/>
              <a:ext cx="778805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 </a:t>
              </a:r>
              <a:r>
                <a:rPr lang="en-US" altLang="zh-CN" sz="2000" dirty="0" smtClean="0">
                  <a:solidFill>
                    <a:srgbClr val="663300"/>
                  </a:solidFill>
                </a:rPr>
                <a:t>LIST</a:t>
              </a:r>
              <a:endParaRPr lang="zh-CN" altLang="en-US" sz="2000" dirty="0">
                <a:solidFill>
                  <a:srgbClr val="663300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218284" y="3556449"/>
              <a:ext cx="466794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    </a:t>
              </a:r>
              <a:endParaRPr lang="zh-CN" altLang="en-US" sz="2000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028124" y="4142219"/>
            <a:ext cx="1494713" cy="400110"/>
            <a:chOff x="3309103" y="3556449"/>
            <a:chExt cx="1400692" cy="400110"/>
          </a:xfrm>
        </p:grpSpPr>
        <p:sp>
          <p:nvSpPr>
            <p:cNvPr id="92" name="文本框 91"/>
            <p:cNvSpPr txBox="1"/>
            <p:nvPr/>
          </p:nvSpPr>
          <p:spPr>
            <a:xfrm>
              <a:off x="3309103" y="3556449"/>
              <a:ext cx="909181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 </a:t>
              </a:r>
              <a:r>
                <a:rPr lang="en-US" altLang="zh-CN" sz="2000" dirty="0" smtClean="0">
                  <a:solidFill>
                    <a:srgbClr val="6600CC"/>
                  </a:solidFill>
                </a:rPr>
                <a:t>ATOM</a:t>
              </a:r>
              <a:endParaRPr lang="zh-CN" altLang="en-US" sz="2000" dirty="0">
                <a:solidFill>
                  <a:srgbClr val="6600CC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218284" y="3556449"/>
              <a:ext cx="491511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 x  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4" name="直接连接符 93"/>
          <p:cNvCxnSpPr/>
          <p:nvPr/>
        </p:nvCxnSpPr>
        <p:spPr bwMode="auto">
          <a:xfrm>
            <a:off x="7935884" y="3208244"/>
            <a:ext cx="0" cy="92626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108921" y="2551643"/>
            <a:ext cx="574775" cy="496181"/>
            <a:chOff x="108921" y="2551643"/>
            <a:chExt cx="574775" cy="496181"/>
          </a:xfrm>
        </p:grpSpPr>
        <p:sp>
          <p:nvSpPr>
            <p:cNvPr id="4" name="下箭头 3"/>
            <p:cNvSpPr/>
            <p:nvPr/>
          </p:nvSpPr>
          <p:spPr bwMode="auto">
            <a:xfrm>
              <a:off x="474146" y="2609342"/>
              <a:ext cx="209550" cy="43848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921" y="2551643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990000"/>
                  </a:solidFill>
                </a:rPr>
                <a:t>pp</a:t>
              </a:r>
              <a:endParaRPr lang="zh-CN" altLang="en-US" sz="2000" b="1" dirty="0">
                <a:solidFill>
                  <a:srgbClr val="990000"/>
                </a:solidFill>
              </a:endParaRPr>
            </a:p>
          </p:txBody>
        </p:sp>
      </p:grpSp>
      <p:sp>
        <p:nvSpPr>
          <p:cNvPr id="95" name="圆角矩形 94"/>
          <p:cNvSpPr/>
          <p:nvPr/>
        </p:nvSpPr>
        <p:spPr>
          <a:xfrm>
            <a:off x="5847436" y="3056271"/>
            <a:ext cx="592764" cy="4434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5984553" y="3091668"/>
            <a:ext cx="30008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990000"/>
                </a:solidFill>
              </a:rPr>
              <a:t>  </a:t>
            </a:r>
            <a:endParaRPr lang="zh-CN" altLang="en-US" sz="1600" b="1" dirty="0">
              <a:solidFill>
                <a:srgbClr val="990000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 bwMode="auto">
          <a:xfrm>
            <a:off x="6201415" y="3268784"/>
            <a:ext cx="65432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组合 8"/>
          <p:cNvGrpSpPr/>
          <p:nvPr/>
        </p:nvGrpSpPr>
        <p:grpSpPr>
          <a:xfrm>
            <a:off x="6866374" y="4141767"/>
            <a:ext cx="1883784" cy="1538036"/>
            <a:chOff x="5662798" y="4895007"/>
            <a:chExt cx="1883784" cy="1538036"/>
          </a:xfrm>
          <a:solidFill>
            <a:schemeClr val="bg1"/>
          </a:solidFill>
        </p:grpSpPr>
        <p:grpSp>
          <p:nvGrpSpPr>
            <p:cNvPr id="98" name="组合 97"/>
            <p:cNvGrpSpPr/>
            <p:nvPr/>
          </p:nvGrpSpPr>
          <p:grpSpPr>
            <a:xfrm>
              <a:off x="5847437" y="6032933"/>
              <a:ext cx="1494712" cy="400110"/>
              <a:chOff x="3309103" y="3556449"/>
              <a:chExt cx="1400691" cy="400110"/>
            </a:xfrm>
            <a:grpFill/>
          </p:grpSpPr>
          <p:sp>
            <p:nvSpPr>
              <p:cNvPr id="99" name="文本框 98"/>
              <p:cNvSpPr txBox="1"/>
              <p:nvPr/>
            </p:nvSpPr>
            <p:spPr>
              <a:xfrm>
                <a:off x="3309103" y="3556449"/>
                <a:ext cx="909181" cy="40011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6600CC"/>
                    </a:solidFill>
                  </a:rPr>
                  <a:t>ATOM</a:t>
                </a:r>
                <a:endParaRPr lang="zh-CN" altLang="en-US" sz="20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4218284" y="3556449"/>
                <a:ext cx="491510" cy="40011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5662798" y="4895007"/>
              <a:ext cx="1883784" cy="405683"/>
              <a:chOff x="3439479" y="3556449"/>
              <a:chExt cx="1765291" cy="405683"/>
            </a:xfrm>
            <a:grpFill/>
          </p:grpSpPr>
          <p:sp>
            <p:nvSpPr>
              <p:cNvPr id="102" name="文本框 101"/>
              <p:cNvSpPr txBox="1"/>
              <p:nvPr/>
            </p:nvSpPr>
            <p:spPr>
              <a:xfrm>
                <a:off x="4689224" y="3556449"/>
                <a:ext cx="515546" cy="405683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none" tIns="18000" bIns="18000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400" dirty="0" smtClean="0"/>
                  <a:t>∧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3439479" y="3556449"/>
                <a:ext cx="778805" cy="40011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663300"/>
                    </a:solidFill>
                  </a:rPr>
                  <a:t>LIST</a:t>
                </a:r>
                <a:endParaRPr lang="zh-CN" altLang="en-US" sz="20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4218284" y="3556449"/>
                <a:ext cx="466794" cy="40011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    </a:t>
                </a:r>
                <a:endParaRPr lang="zh-CN" altLang="en-US" sz="2000" dirty="0"/>
              </a:p>
            </p:txBody>
          </p:sp>
        </p:grpSp>
        <p:cxnSp>
          <p:nvCxnSpPr>
            <p:cNvPr id="105" name="直接连接符 104"/>
            <p:cNvCxnSpPr/>
            <p:nvPr/>
          </p:nvCxnSpPr>
          <p:spPr bwMode="auto">
            <a:xfrm>
              <a:off x="6742942" y="5095062"/>
              <a:ext cx="0" cy="926264"/>
            </a:xfrm>
            <a:prstGeom prst="line">
              <a:avLst/>
            </a:prstGeom>
            <a:grpFill/>
            <a:ln w="317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" name="内容占位符 2"/>
          <p:cNvSpPr txBox="1">
            <a:spLocks noChangeArrowheads="1"/>
          </p:cNvSpPr>
          <p:nvPr/>
        </p:nvSpPr>
        <p:spPr bwMode="auto">
          <a:xfrm>
            <a:off x="6740333" y="1165266"/>
            <a:ext cx="2220645" cy="7106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200" b="1" dirty="0"/>
              <a:t>表</a:t>
            </a:r>
            <a:r>
              <a:rPr lang="zh-CN" altLang="en-US" sz="3200" b="1" dirty="0" smtClean="0"/>
              <a:t>结点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(x)</a:t>
            </a:r>
            <a:r>
              <a:rPr lang="zh-CN" altLang="en-US" sz="3200" dirty="0" smtClean="0"/>
              <a:t>，</a:t>
            </a:r>
            <a:endParaRPr lang="en-US" altLang="zh-CN" sz="3200" dirty="0" smtClean="0">
              <a:solidFill>
                <a:srgbClr val="003300"/>
              </a:solidFill>
            </a:endParaRPr>
          </a:p>
        </p:txBody>
      </p:sp>
      <p:sp>
        <p:nvSpPr>
          <p:cNvPr id="107" name="内容占位符 2"/>
          <p:cNvSpPr txBox="1">
            <a:spLocks noChangeArrowheads="1"/>
          </p:cNvSpPr>
          <p:nvPr/>
        </p:nvSpPr>
        <p:spPr bwMode="auto">
          <a:xfrm>
            <a:off x="3157967" y="1890611"/>
            <a:ext cx="3915706" cy="7986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2060"/>
                </a:solidFill>
              </a:rPr>
              <a:t>L7’’ = (f, (g), h,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(x)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)</a:t>
            </a:r>
            <a:endParaRPr lang="en-US" altLang="zh-CN" sz="3200" b="1" dirty="0" smtClean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0.25035 -0.0039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5 -0.00393 L 0.49063 0.0030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4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 build="p"/>
      <p:bldP spid="95" grpId="0" animBg="1"/>
      <p:bldP spid="95" grpId="1" animBg="1"/>
      <p:bldP spid="96" grpId="0" animBg="1"/>
      <p:bldP spid="106" grpId="0" bldLvl="0" animBg="1"/>
      <p:bldP spid="10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620" y="-27940"/>
            <a:ext cx="6210300" cy="7493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 </a:t>
            </a:r>
            <a:r>
              <a:rPr lang="zh-CN" altLang="en-US" sz="3200" dirty="0" smtClean="0">
                <a:sym typeface="+mn-ea"/>
              </a:rPr>
              <a:t>Add </a:t>
            </a:r>
            <a:r>
              <a:rPr lang="en-US" altLang="zh-CN" sz="3200" dirty="0" smtClean="0">
                <a:sym typeface="+mn-ea"/>
              </a:rPr>
              <a:t>a </a:t>
            </a:r>
            <a:r>
              <a:rPr lang="zh-CN" altLang="en-US" sz="3200" dirty="0" smtClean="0">
                <a:sym typeface="+mn-ea"/>
              </a:rPr>
              <a:t>element at the </a:t>
            </a:r>
            <a:r>
              <a:rPr lang="en-US" altLang="zh-CN" sz="3200" dirty="0" smtClean="0">
                <a:sym typeface="+mn-ea"/>
              </a:rPr>
              <a:t>tail of GL</a:t>
            </a:r>
            <a:endParaRPr lang="zh-CN" altLang="zh-CN" sz="3200" dirty="0" smtClean="0"/>
          </a:p>
        </p:txBody>
      </p:sp>
      <p:sp>
        <p:nvSpPr>
          <p:cNvPr id="4" name="直接连接符 2"/>
          <p:cNvSpPr>
            <a:spLocks noChangeShapeType="1"/>
          </p:cNvSpPr>
          <p:nvPr/>
        </p:nvSpPr>
        <p:spPr bwMode="auto">
          <a:xfrm flipV="1">
            <a:off x="146362" y="637474"/>
            <a:ext cx="3765408" cy="2044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 type="oval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151" y="576166"/>
            <a:ext cx="9042849" cy="584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Status Append(</a:t>
            </a:r>
            <a:r>
              <a:rPr lang="en-US" altLang="zh-CN" sz="2400" dirty="0" err="1"/>
              <a:t>GList</a:t>
            </a:r>
            <a:r>
              <a:rPr lang="en-US" altLang="zh-CN" sz="2400" dirty="0"/>
              <a:t> </a:t>
            </a:r>
            <a:r>
              <a:rPr lang="en-US" altLang="zh-CN" sz="2400" b="1" dirty="0"/>
              <a:t>&amp;</a:t>
            </a:r>
            <a:r>
              <a:rPr lang="en-US" altLang="zh-CN" sz="2400" dirty="0"/>
              <a:t>L, </a:t>
            </a:r>
            <a:r>
              <a:rPr lang="en-US" altLang="zh-CN" sz="2400" dirty="0" err="1"/>
              <a:t>GLNode</a:t>
            </a:r>
            <a:r>
              <a:rPr lang="en-US" altLang="zh-CN" sz="2400" dirty="0"/>
              <a:t> *p) </a:t>
            </a:r>
            <a:r>
              <a:rPr lang="en-US" altLang="zh-CN" sz="2400" b="1" dirty="0"/>
              <a:t>{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solidFill>
                  <a:srgbClr val="009900"/>
                </a:solidFill>
              </a:rPr>
              <a:t>// Add elem P at the tail of L</a:t>
            </a:r>
            <a:endParaRPr lang="en-US" altLang="zh-CN" sz="2400" dirty="0" smtClean="0">
              <a:solidFill>
                <a:srgbClr val="0099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GList</a:t>
            </a:r>
            <a:r>
              <a:rPr lang="en-US" altLang="zh-CN" sz="2400" dirty="0" smtClean="0"/>
              <a:t> tail </a:t>
            </a:r>
            <a:r>
              <a:rPr lang="en-US" altLang="zh-CN" sz="2400" dirty="0"/>
              <a:t>= (</a:t>
            </a:r>
            <a:r>
              <a:rPr lang="en-US" altLang="zh-CN" sz="2400" dirty="0" err="1"/>
              <a:t>GList</a:t>
            </a:r>
            <a:r>
              <a:rPr lang="en-US" altLang="zh-CN" sz="2400" dirty="0"/>
              <a:t>)</a:t>
            </a:r>
            <a:r>
              <a:rPr lang="en-US" altLang="zh-CN" sz="2400" b="1" dirty="0" err="1">
                <a:solidFill>
                  <a:srgbClr val="3333FF"/>
                </a:solidFill>
              </a:rPr>
              <a:t>malloc</a:t>
            </a:r>
            <a:r>
              <a:rPr lang="en-US" altLang="zh-CN" sz="2400" dirty="0"/>
              <a:t>(</a:t>
            </a:r>
            <a:r>
              <a:rPr lang="en-US" altLang="zh-CN" sz="2400" b="1" dirty="0" err="1">
                <a:solidFill>
                  <a:srgbClr val="3333FF"/>
                </a:solidFill>
              </a:rPr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GLNode</a:t>
            </a:r>
            <a:r>
              <a:rPr lang="en-US" altLang="zh-CN" sz="2400" dirty="0"/>
              <a:t>));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   </a:t>
            </a:r>
            <a:r>
              <a:rPr lang="en-US" altLang="zh-CN" sz="2400" b="1" dirty="0">
                <a:solidFill>
                  <a:srgbClr val="3333FF"/>
                </a:solidFill>
              </a:rPr>
              <a:t>if</a:t>
            </a:r>
            <a:r>
              <a:rPr lang="en-US" altLang="zh-CN" sz="2400" dirty="0"/>
              <a:t>(NULL==tail) </a:t>
            </a:r>
            <a:r>
              <a:rPr lang="en-US" altLang="zh-CN" sz="2400" b="1" dirty="0">
                <a:solidFill>
                  <a:srgbClr val="3333FF"/>
                </a:solidFill>
              </a:rPr>
              <a:t>return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/>
              <a:t>OVERFLOW;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   tail -&gt;tag = LIST;   tail -&gt;</a:t>
            </a:r>
            <a:r>
              <a:rPr lang="en-US" altLang="zh-CN" sz="2400" dirty="0" err="1"/>
              <a:t>un.ptr.hp</a:t>
            </a:r>
            <a:r>
              <a:rPr lang="en-US" altLang="zh-CN" sz="2400" dirty="0"/>
              <a:t> = p;   tail -&gt;un.ptr.tp = NULL;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   </a:t>
            </a:r>
            <a:r>
              <a:rPr lang="en-US" altLang="zh-CN" sz="2400" b="1" dirty="0">
                <a:solidFill>
                  <a:srgbClr val="3333FF"/>
                </a:solidFill>
              </a:rPr>
              <a:t>if</a:t>
            </a:r>
            <a:r>
              <a:rPr lang="en-US" altLang="zh-CN" sz="2400" dirty="0"/>
              <a:t>(NULL==L)  L = tail;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  </a:t>
            </a:r>
            <a:r>
              <a:rPr lang="en-US" altLang="zh-CN" sz="2400" b="1" dirty="0"/>
              <a:t> </a:t>
            </a:r>
            <a:endParaRPr lang="en-US" altLang="zh-CN" sz="2400" b="1" dirty="0" smtClean="0">
              <a:solidFill>
                <a:srgbClr val="3333FF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solidFill>
                <a:srgbClr val="3333FF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3333FF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solidFill>
                <a:srgbClr val="3333FF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3333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/>
              <a:t>}</a:t>
            </a:r>
            <a:endParaRPr lang="zh-CN" altLang="zh-CN" sz="2400" dirty="0"/>
          </a:p>
        </p:txBody>
      </p:sp>
      <p:grpSp>
        <p:nvGrpSpPr>
          <p:cNvPr id="49" name="组合 48"/>
          <p:cNvGrpSpPr/>
          <p:nvPr/>
        </p:nvGrpSpPr>
        <p:grpSpPr>
          <a:xfrm>
            <a:off x="6905995" y="801594"/>
            <a:ext cx="1883784" cy="405683"/>
            <a:chOff x="3439479" y="3556449"/>
            <a:chExt cx="1765291" cy="405683"/>
          </a:xfrm>
        </p:grpSpPr>
        <p:sp>
          <p:nvSpPr>
            <p:cNvPr id="50" name="文本框 49"/>
            <p:cNvSpPr txBox="1"/>
            <p:nvPr/>
          </p:nvSpPr>
          <p:spPr>
            <a:xfrm>
              <a:off x="4689224" y="3556449"/>
              <a:ext cx="515546" cy="4056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tIns="18000" bIns="18000" rtlCol="0">
              <a:spAutoFit/>
            </a:bodyPr>
            <a:lstStyle/>
            <a:p>
              <a:r>
                <a:rPr lang="en-US" altLang="zh-CN" sz="2000" dirty="0" smtClean="0"/>
                <a:t> </a:t>
              </a:r>
              <a:r>
                <a:rPr lang="en-US" altLang="zh-CN" sz="2400" dirty="0" smtClean="0"/>
                <a:t>∧</a:t>
              </a:r>
              <a:r>
                <a:rPr lang="en-US" altLang="zh-CN" sz="2000" dirty="0" smtClean="0"/>
                <a:t> </a:t>
              </a:r>
              <a:endParaRPr lang="zh-CN" altLang="en-US" sz="20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439479" y="3556449"/>
              <a:ext cx="778805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 </a:t>
              </a:r>
              <a:r>
                <a:rPr lang="en-US" altLang="zh-CN" sz="2000" dirty="0" smtClean="0">
                  <a:solidFill>
                    <a:srgbClr val="663300"/>
                  </a:solidFill>
                </a:rPr>
                <a:t>LIST</a:t>
              </a:r>
              <a:endParaRPr lang="zh-CN" altLang="en-US" sz="2000" dirty="0">
                <a:solidFill>
                  <a:srgbClr val="663300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218284" y="3556449"/>
              <a:ext cx="466794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    </a:t>
              </a:r>
              <a:endParaRPr lang="zh-CN" altLang="en-US" sz="2000" dirty="0"/>
            </a:p>
          </p:txBody>
        </p:sp>
      </p:grpSp>
      <p:cxnSp>
        <p:nvCxnSpPr>
          <p:cNvPr id="56" name="直接连接符 55"/>
          <p:cNvCxnSpPr/>
          <p:nvPr/>
        </p:nvCxnSpPr>
        <p:spPr bwMode="auto">
          <a:xfrm>
            <a:off x="7986139" y="952299"/>
            <a:ext cx="0" cy="92626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6420047" y="1656587"/>
            <a:ext cx="2153045" cy="629797"/>
            <a:chOff x="6247663" y="5402443"/>
            <a:chExt cx="2153045" cy="629797"/>
          </a:xfrm>
        </p:grpSpPr>
        <p:grpSp>
          <p:nvGrpSpPr>
            <p:cNvPr id="53" name="组合 52"/>
            <p:cNvGrpSpPr/>
            <p:nvPr/>
          </p:nvGrpSpPr>
          <p:grpSpPr>
            <a:xfrm>
              <a:off x="6905995" y="5632130"/>
              <a:ext cx="1494713" cy="400110"/>
              <a:chOff x="3309103" y="3556449"/>
              <a:chExt cx="1400692" cy="400110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3309103" y="3556449"/>
                <a:ext cx="909181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6600CC"/>
                    </a:solidFill>
                  </a:rPr>
                  <a:t>ATOM</a:t>
                </a:r>
                <a:endParaRPr lang="zh-CN" altLang="en-US" sz="20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4218284" y="3556449"/>
                <a:ext cx="491511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x  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7" name="直接连接符 66"/>
            <p:cNvCxnSpPr/>
            <p:nvPr/>
          </p:nvCxnSpPr>
          <p:spPr bwMode="auto">
            <a:xfrm>
              <a:off x="6251670" y="5840534"/>
              <a:ext cx="65432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文本框 67"/>
            <p:cNvSpPr txBox="1"/>
            <p:nvPr/>
          </p:nvSpPr>
          <p:spPr>
            <a:xfrm>
              <a:off x="6247663" y="540244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990000"/>
                  </a:solidFill>
                </a:rPr>
                <a:t>p</a:t>
              </a:r>
              <a:endParaRPr lang="zh-CN" altLang="en-US" sz="2000" b="1" dirty="0">
                <a:solidFill>
                  <a:srgbClr val="990000"/>
                </a:solidFill>
              </a:endParaRPr>
            </a:p>
          </p:txBody>
        </p:sp>
      </p:grpSp>
      <p:sp>
        <p:nvSpPr>
          <p:cNvPr id="69" name="圆角矩形 68"/>
          <p:cNvSpPr/>
          <p:nvPr/>
        </p:nvSpPr>
        <p:spPr>
          <a:xfrm>
            <a:off x="1919763" y="2511811"/>
            <a:ext cx="756762" cy="4434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4495136" y="2511811"/>
            <a:ext cx="934113" cy="4434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7247860" y="2511811"/>
            <a:ext cx="1505615" cy="4434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008" name="组合 43007"/>
          <p:cNvGrpSpPr/>
          <p:nvPr/>
        </p:nvGrpSpPr>
        <p:grpSpPr>
          <a:xfrm>
            <a:off x="6218636" y="576166"/>
            <a:ext cx="658332" cy="438091"/>
            <a:chOff x="6249167" y="5342643"/>
            <a:chExt cx="658332" cy="438091"/>
          </a:xfrm>
        </p:grpSpPr>
        <p:cxnSp>
          <p:nvCxnSpPr>
            <p:cNvPr id="72" name="直接连接符 71"/>
            <p:cNvCxnSpPr/>
            <p:nvPr/>
          </p:nvCxnSpPr>
          <p:spPr bwMode="auto">
            <a:xfrm>
              <a:off x="6253174" y="5780734"/>
              <a:ext cx="65432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文本框 72"/>
            <p:cNvSpPr txBox="1"/>
            <p:nvPr/>
          </p:nvSpPr>
          <p:spPr>
            <a:xfrm>
              <a:off x="6249167" y="534264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990000"/>
                  </a:solidFill>
                </a:rPr>
                <a:t>L</a:t>
              </a:r>
              <a:endParaRPr lang="zh-CN" altLang="en-US" sz="2000" b="1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43012" name="组合 43011"/>
          <p:cNvGrpSpPr/>
          <p:nvPr/>
        </p:nvGrpSpPr>
        <p:grpSpPr>
          <a:xfrm>
            <a:off x="7541623" y="242117"/>
            <a:ext cx="553357" cy="534104"/>
            <a:chOff x="6282240" y="4628446"/>
            <a:chExt cx="553357" cy="534104"/>
          </a:xfrm>
        </p:grpSpPr>
        <p:cxnSp>
          <p:nvCxnSpPr>
            <p:cNvPr id="113" name="直接连接符 112"/>
            <p:cNvCxnSpPr/>
            <p:nvPr/>
          </p:nvCxnSpPr>
          <p:spPr bwMode="auto">
            <a:xfrm flipH="1">
              <a:off x="6282240" y="4666428"/>
              <a:ext cx="4007" cy="49612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文本框 113"/>
            <p:cNvSpPr txBox="1"/>
            <p:nvPr/>
          </p:nvSpPr>
          <p:spPr>
            <a:xfrm>
              <a:off x="6282240" y="4628446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990000"/>
                  </a:solidFill>
                </a:rPr>
                <a:t>tail</a:t>
              </a:r>
              <a:endParaRPr lang="zh-CN" altLang="en-US" sz="2000" b="1" dirty="0">
                <a:solidFill>
                  <a:srgbClr val="99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104775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ym typeface="+mn-ea"/>
              </a:rPr>
              <a:t>Hanoi Tower</a:t>
            </a:r>
            <a:r>
              <a:rPr lang="zh-CN" altLang="en-US" smtClean="0"/>
              <a:t>：</a:t>
            </a:r>
            <a:r>
              <a:rPr lang="en-US" altLang="zh-CN" smtClean="0"/>
              <a:t>n = 3</a:t>
            </a:r>
            <a:endParaRPr lang="zh-CN" altLang="zh-CN" smtClean="0"/>
          </a:p>
        </p:txBody>
      </p:sp>
      <p:sp>
        <p:nvSpPr>
          <p:cNvPr id="44035" name="直接连接符 6"/>
          <p:cNvSpPr>
            <a:spLocks noChangeShapeType="1"/>
          </p:cNvSpPr>
          <p:nvPr/>
        </p:nvSpPr>
        <p:spPr bwMode="auto">
          <a:xfrm>
            <a:off x="1022350" y="5719763"/>
            <a:ext cx="7089775" cy="1587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6" name="直接连接符 10"/>
          <p:cNvSpPr>
            <a:spLocks noChangeShapeType="1"/>
          </p:cNvSpPr>
          <p:nvPr/>
        </p:nvSpPr>
        <p:spPr bwMode="auto">
          <a:xfrm>
            <a:off x="2089150" y="2955925"/>
            <a:ext cx="0" cy="276383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7" name="直接连接符 11"/>
          <p:cNvSpPr>
            <a:spLocks noChangeShapeType="1"/>
          </p:cNvSpPr>
          <p:nvPr/>
        </p:nvSpPr>
        <p:spPr bwMode="auto">
          <a:xfrm>
            <a:off x="4484688" y="2955925"/>
            <a:ext cx="0" cy="276383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8" name="直接连接符 12"/>
          <p:cNvSpPr>
            <a:spLocks noChangeShapeType="1"/>
          </p:cNvSpPr>
          <p:nvPr/>
        </p:nvSpPr>
        <p:spPr bwMode="auto">
          <a:xfrm>
            <a:off x="6991350" y="2955925"/>
            <a:ext cx="0" cy="276383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48" name="组合 3"/>
          <p:cNvGrpSpPr/>
          <p:nvPr/>
        </p:nvGrpSpPr>
        <p:grpSpPr bwMode="auto">
          <a:xfrm>
            <a:off x="1706563" y="4206875"/>
            <a:ext cx="747712" cy="523875"/>
            <a:chOff x="0" y="0"/>
            <a:chExt cx="995680" cy="525461"/>
          </a:xfrm>
        </p:grpSpPr>
        <p:sp>
          <p:nvSpPr>
            <p:cNvPr id="44049" name="矩形 19"/>
            <p:cNvSpPr>
              <a:spLocks noChangeArrowheads="1"/>
            </p:cNvSpPr>
            <p:nvPr/>
          </p:nvSpPr>
          <p:spPr bwMode="auto">
            <a:xfrm>
              <a:off x="0" y="0"/>
              <a:ext cx="995680" cy="498055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050" name="文本框 21"/>
            <p:cNvSpPr>
              <a:spLocks noChangeArrowheads="1"/>
            </p:cNvSpPr>
            <p:nvPr/>
          </p:nvSpPr>
          <p:spPr bwMode="auto">
            <a:xfrm>
              <a:off x="117199" y="63796"/>
              <a:ext cx="27549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0251" name="组合 4"/>
          <p:cNvGrpSpPr/>
          <p:nvPr/>
        </p:nvGrpSpPr>
        <p:grpSpPr bwMode="auto">
          <a:xfrm>
            <a:off x="1477963" y="4724400"/>
            <a:ext cx="1189037" cy="546100"/>
            <a:chOff x="0" y="0"/>
            <a:chExt cx="1584960" cy="546774"/>
          </a:xfrm>
        </p:grpSpPr>
        <p:sp>
          <p:nvSpPr>
            <p:cNvPr id="44047" name="矩形 18"/>
            <p:cNvSpPr>
              <a:spLocks noChangeArrowheads="1"/>
            </p:cNvSpPr>
            <p:nvPr/>
          </p:nvSpPr>
          <p:spPr bwMode="auto">
            <a:xfrm>
              <a:off x="0" y="0"/>
              <a:ext cx="1584960" cy="498055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048" name="文本框 22"/>
            <p:cNvSpPr>
              <a:spLocks noChangeArrowheads="1"/>
            </p:cNvSpPr>
            <p:nvPr/>
          </p:nvSpPr>
          <p:spPr bwMode="auto">
            <a:xfrm>
              <a:off x="275459" y="85109"/>
              <a:ext cx="27549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0254" name="组合 5"/>
          <p:cNvGrpSpPr/>
          <p:nvPr/>
        </p:nvGrpSpPr>
        <p:grpSpPr bwMode="auto">
          <a:xfrm>
            <a:off x="1235075" y="5221288"/>
            <a:ext cx="1706563" cy="858837"/>
            <a:chOff x="0" y="0"/>
            <a:chExt cx="2275840" cy="858101"/>
          </a:xfrm>
        </p:grpSpPr>
        <p:sp>
          <p:nvSpPr>
            <p:cNvPr id="44045" name="矩形 17"/>
            <p:cNvSpPr>
              <a:spLocks noChangeArrowheads="1"/>
            </p:cNvSpPr>
            <p:nvPr/>
          </p:nvSpPr>
          <p:spPr bwMode="auto">
            <a:xfrm>
              <a:off x="0" y="0"/>
              <a:ext cx="2275840" cy="498055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046" name="文本框 23"/>
            <p:cNvSpPr>
              <a:spLocks noChangeArrowheads="1"/>
            </p:cNvSpPr>
            <p:nvPr/>
          </p:nvSpPr>
          <p:spPr bwMode="auto">
            <a:xfrm>
              <a:off x="354401" y="27104"/>
              <a:ext cx="275492" cy="830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3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44042" name="文本框 20"/>
          <p:cNvSpPr>
            <a:spLocks noChangeArrowheads="1"/>
          </p:cNvSpPr>
          <p:nvPr/>
        </p:nvSpPr>
        <p:spPr bwMode="auto">
          <a:xfrm>
            <a:off x="1892300" y="2057400"/>
            <a:ext cx="3238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43" name="文本框 24"/>
          <p:cNvSpPr>
            <a:spLocks noChangeArrowheads="1"/>
          </p:cNvSpPr>
          <p:nvPr/>
        </p:nvSpPr>
        <p:spPr bwMode="auto">
          <a:xfrm>
            <a:off x="6858000" y="2160588"/>
            <a:ext cx="30321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44" name="文本框 25"/>
          <p:cNvSpPr>
            <a:spLocks noChangeArrowheads="1"/>
          </p:cNvSpPr>
          <p:nvPr/>
        </p:nvSpPr>
        <p:spPr bwMode="auto">
          <a:xfrm>
            <a:off x="4335463" y="2116138"/>
            <a:ext cx="312737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1022350" y="4115346"/>
            <a:ext cx="2114988" cy="121339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26836 -3.7037E-7 C 0.38855 -3.7037E-7 0.53711 0.03982 0.53711 0.07245 L 0.53711 0.1463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4900" y="73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13177 -3.7037E-6 C 0.19076 -3.7037E-6 0.26367 0.01922 0.26367 0.03519 L 0.26367 0.0713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00" y="35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89 0.07523 L 0.4 0.07523 C 0.4612 0.07523 0.53711 0.09421 0.53711 0.11042 L 0.53711 0.1463 " pathEditMode="relative" rAng="0" ptsTypes="AAAA">
                                      <p:cBhvr>
                                        <p:cTn id="22" dur="2000" spd="-100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1100" y="35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0.14375 0.06203 C 0.17369 0.07639 0.21862 0.08403 0.26588 0.08403 C 0.31953 0.08403 0.3625 0.07639 0.39244 0.06203 L 0.53632 2.22222E-6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000" y="41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1151" y="576166"/>
            <a:ext cx="9042849" cy="584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Status Append(</a:t>
            </a:r>
            <a:r>
              <a:rPr lang="en-US" altLang="zh-CN" sz="2400" dirty="0" err="1"/>
              <a:t>GList</a:t>
            </a:r>
            <a:r>
              <a:rPr lang="en-US" altLang="zh-CN" sz="2400" dirty="0"/>
              <a:t> </a:t>
            </a:r>
            <a:r>
              <a:rPr lang="en-US" altLang="zh-CN" sz="2400" b="1" dirty="0"/>
              <a:t>&amp;</a:t>
            </a:r>
            <a:r>
              <a:rPr lang="en-US" altLang="zh-CN" sz="2400" dirty="0"/>
              <a:t>L, </a:t>
            </a:r>
            <a:r>
              <a:rPr lang="en-US" altLang="zh-CN" sz="2400" dirty="0" err="1"/>
              <a:t>GLNode</a:t>
            </a:r>
            <a:r>
              <a:rPr lang="en-US" altLang="zh-CN" sz="2400" dirty="0"/>
              <a:t> *p) </a:t>
            </a:r>
            <a:r>
              <a:rPr lang="en-US" altLang="zh-CN" sz="2400" b="1" dirty="0"/>
              <a:t>{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GList</a:t>
            </a:r>
            <a:r>
              <a:rPr lang="en-US" altLang="zh-CN" sz="2400" dirty="0" smtClean="0"/>
              <a:t> tail </a:t>
            </a:r>
            <a:r>
              <a:rPr lang="en-US" altLang="zh-CN" sz="2400" dirty="0"/>
              <a:t>= (</a:t>
            </a:r>
            <a:r>
              <a:rPr lang="en-US" altLang="zh-CN" sz="2400" dirty="0" err="1"/>
              <a:t>GList</a:t>
            </a:r>
            <a:r>
              <a:rPr lang="en-US" altLang="zh-CN" sz="2400" dirty="0"/>
              <a:t>)</a:t>
            </a:r>
            <a:r>
              <a:rPr lang="en-US" altLang="zh-CN" sz="2400" b="1" dirty="0" err="1">
                <a:solidFill>
                  <a:srgbClr val="3333FF"/>
                </a:solidFill>
              </a:rPr>
              <a:t>malloc</a:t>
            </a:r>
            <a:r>
              <a:rPr lang="en-US" altLang="zh-CN" sz="2400" dirty="0"/>
              <a:t>(</a:t>
            </a:r>
            <a:r>
              <a:rPr lang="en-US" altLang="zh-CN" sz="2400" b="1" dirty="0" err="1">
                <a:solidFill>
                  <a:srgbClr val="3333FF"/>
                </a:solidFill>
              </a:rPr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GLNode</a:t>
            </a:r>
            <a:r>
              <a:rPr lang="en-US" altLang="zh-CN" sz="2400" dirty="0"/>
              <a:t>));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   </a:t>
            </a:r>
            <a:r>
              <a:rPr lang="en-US" altLang="zh-CN" sz="2400" b="1" dirty="0">
                <a:solidFill>
                  <a:srgbClr val="3333FF"/>
                </a:solidFill>
              </a:rPr>
              <a:t>if</a:t>
            </a:r>
            <a:r>
              <a:rPr lang="en-US" altLang="zh-CN" sz="2400" dirty="0"/>
              <a:t>(NULL==tail) </a:t>
            </a:r>
            <a:r>
              <a:rPr lang="en-US" altLang="zh-CN" sz="2400" b="1" dirty="0">
                <a:solidFill>
                  <a:srgbClr val="3333FF"/>
                </a:solidFill>
              </a:rPr>
              <a:t>return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/>
              <a:t>OVERFLOW;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   tail -&gt;tag = LIST;   tail -&gt;</a:t>
            </a:r>
            <a:r>
              <a:rPr lang="en-US" altLang="zh-CN" sz="2400" dirty="0" err="1"/>
              <a:t>un.ptr.hp</a:t>
            </a:r>
            <a:r>
              <a:rPr lang="en-US" altLang="zh-CN" sz="2400" dirty="0"/>
              <a:t> = p;   tail -&gt;un.ptr.tp = NULL;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   </a:t>
            </a:r>
            <a:r>
              <a:rPr lang="en-US" altLang="zh-CN" sz="2400" b="1" dirty="0">
                <a:solidFill>
                  <a:srgbClr val="3333FF"/>
                </a:solidFill>
              </a:rPr>
              <a:t>if</a:t>
            </a:r>
            <a:r>
              <a:rPr lang="en-US" altLang="zh-CN" sz="2400" dirty="0"/>
              <a:t>(NULL==L)  L = tail;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  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3333FF"/>
                </a:solidFill>
              </a:rPr>
              <a:t>else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{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for</a:t>
            </a:r>
            <a:r>
              <a:rPr lang="en-US" altLang="zh-CN" sz="2400" dirty="0" smtClean="0"/>
              <a:t>(</a:t>
            </a:r>
            <a:r>
              <a:rPr lang="en-US" altLang="zh-CN" sz="2400" dirty="0" err="1"/>
              <a:t>GLNode</a:t>
            </a:r>
            <a:r>
              <a:rPr lang="en-US" altLang="zh-CN" sz="2400" dirty="0"/>
              <a:t> *</a:t>
            </a:r>
            <a:r>
              <a:rPr lang="en-US" altLang="zh-CN" sz="2400" dirty="0" smtClean="0"/>
              <a:t>pp=L</a:t>
            </a:r>
            <a:r>
              <a:rPr lang="en-US" altLang="zh-CN" sz="2400" dirty="0"/>
              <a:t>; pp-&gt;un.ptr.tp!=NULL; pp=pp-&gt;un.ptr.tp); </a:t>
            </a:r>
            <a:r>
              <a:rPr lang="en-US" altLang="zh-CN" sz="2400" dirty="0" smtClean="0">
                <a:solidFill>
                  <a:srgbClr val="009900"/>
                </a:solidFill>
              </a:rPr>
              <a:t>     </a:t>
            </a:r>
            <a:endParaRPr lang="zh-CN" altLang="zh-CN" sz="2400" dirty="0">
              <a:solidFill>
                <a:srgbClr val="0099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pp-&gt;un.ptr.tp = tail;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 smtClean="0"/>
              <a:t>  }  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   </a:t>
            </a:r>
            <a:r>
              <a:rPr lang="en-US" altLang="zh-CN" sz="2400" b="1" dirty="0">
                <a:solidFill>
                  <a:srgbClr val="3333FF"/>
                </a:solidFill>
              </a:rPr>
              <a:t>return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/>
              <a:t>OK;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}</a:t>
            </a:r>
            <a:endParaRPr lang="zh-CN" altLang="zh-CN" sz="2400" dirty="0"/>
          </a:p>
        </p:txBody>
      </p:sp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595" y="-28129"/>
            <a:ext cx="6278652" cy="7493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 </a:t>
            </a:r>
            <a:r>
              <a:rPr lang="zh-CN" altLang="en-US" sz="3200" dirty="0" smtClean="0">
                <a:sym typeface="+mn-ea"/>
              </a:rPr>
              <a:t>Add </a:t>
            </a:r>
            <a:r>
              <a:rPr lang="en-US" altLang="zh-CN" sz="3200" dirty="0" smtClean="0">
                <a:sym typeface="+mn-ea"/>
              </a:rPr>
              <a:t>a </a:t>
            </a:r>
            <a:r>
              <a:rPr lang="zh-CN" altLang="en-US" sz="3200" dirty="0" smtClean="0">
                <a:sym typeface="+mn-ea"/>
              </a:rPr>
              <a:t>element at the </a:t>
            </a:r>
            <a:r>
              <a:rPr lang="en-US" altLang="zh-CN" sz="3200" dirty="0" smtClean="0">
                <a:sym typeface="+mn-ea"/>
              </a:rPr>
              <a:t>tail of GL</a:t>
            </a:r>
            <a:endParaRPr lang="zh-CN" altLang="zh-CN" sz="3200" dirty="0" smtClean="0"/>
          </a:p>
        </p:txBody>
      </p:sp>
      <p:sp>
        <p:nvSpPr>
          <p:cNvPr id="4" name="直接连接符 2"/>
          <p:cNvSpPr>
            <a:spLocks noChangeShapeType="1"/>
          </p:cNvSpPr>
          <p:nvPr/>
        </p:nvSpPr>
        <p:spPr bwMode="auto">
          <a:xfrm flipV="1">
            <a:off x="146362" y="637474"/>
            <a:ext cx="3765408" cy="2044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 type="oval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905995" y="801594"/>
            <a:ext cx="1883784" cy="405683"/>
            <a:chOff x="3439479" y="3556449"/>
            <a:chExt cx="1765291" cy="405683"/>
          </a:xfrm>
        </p:grpSpPr>
        <p:sp>
          <p:nvSpPr>
            <p:cNvPr id="50" name="文本框 49"/>
            <p:cNvSpPr txBox="1"/>
            <p:nvPr/>
          </p:nvSpPr>
          <p:spPr>
            <a:xfrm>
              <a:off x="4689224" y="3556449"/>
              <a:ext cx="515546" cy="4056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tIns="18000" bIns="18000" rtlCol="0">
              <a:spAutoFit/>
            </a:bodyPr>
            <a:lstStyle/>
            <a:p>
              <a:r>
                <a:rPr lang="en-US" altLang="zh-CN" sz="2000" dirty="0" smtClean="0"/>
                <a:t> </a:t>
              </a:r>
              <a:r>
                <a:rPr lang="en-US" altLang="zh-CN" sz="2400" dirty="0" smtClean="0"/>
                <a:t>∧</a:t>
              </a:r>
              <a:r>
                <a:rPr lang="en-US" altLang="zh-CN" sz="2000" dirty="0" smtClean="0"/>
                <a:t> </a:t>
              </a:r>
              <a:endParaRPr lang="zh-CN" altLang="en-US" sz="20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439479" y="3556449"/>
              <a:ext cx="778805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 </a:t>
              </a:r>
              <a:r>
                <a:rPr lang="en-US" altLang="zh-CN" sz="2000" dirty="0" smtClean="0">
                  <a:solidFill>
                    <a:srgbClr val="663300"/>
                  </a:solidFill>
                </a:rPr>
                <a:t>LIST</a:t>
              </a:r>
              <a:endParaRPr lang="zh-CN" altLang="en-US" sz="2000" dirty="0">
                <a:solidFill>
                  <a:srgbClr val="663300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218284" y="3556449"/>
              <a:ext cx="466794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    </a:t>
              </a:r>
              <a:endParaRPr lang="zh-CN" altLang="en-US" sz="2000" dirty="0"/>
            </a:p>
          </p:txBody>
        </p:sp>
      </p:grpSp>
      <p:cxnSp>
        <p:nvCxnSpPr>
          <p:cNvPr id="56" name="直接连接符 55"/>
          <p:cNvCxnSpPr/>
          <p:nvPr/>
        </p:nvCxnSpPr>
        <p:spPr bwMode="auto">
          <a:xfrm>
            <a:off x="7986139" y="952299"/>
            <a:ext cx="0" cy="92626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6420047" y="1656587"/>
            <a:ext cx="2153045" cy="629797"/>
            <a:chOff x="6247663" y="5402443"/>
            <a:chExt cx="2153045" cy="629797"/>
          </a:xfrm>
        </p:grpSpPr>
        <p:grpSp>
          <p:nvGrpSpPr>
            <p:cNvPr id="53" name="组合 52"/>
            <p:cNvGrpSpPr/>
            <p:nvPr/>
          </p:nvGrpSpPr>
          <p:grpSpPr>
            <a:xfrm>
              <a:off x="6905995" y="5632130"/>
              <a:ext cx="1494713" cy="400110"/>
              <a:chOff x="3309103" y="3556449"/>
              <a:chExt cx="1400692" cy="400110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3309103" y="3556449"/>
                <a:ext cx="909181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6600CC"/>
                    </a:solidFill>
                  </a:rPr>
                  <a:t>ATOM</a:t>
                </a:r>
                <a:endParaRPr lang="zh-CN" altLang="en-US" sz="20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4218284" y="3556449"/>
                <a:ext cx="491511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x  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7" name="直接连接符 66"/>
            <p:cNvCxnSpPr/>
            <p:nvPr/>
          </p:nvCxnSpPr>
          <p:spPr bwMode="auto">
            <a:xfrm>
              <a:off x="6251670" y="5840534"/>
              <a:ext cx="65432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文本框 67"/>
            <p:cNvSpPr txBox="1"/>
            <p:nvPr/>
          </p:nvSpPr>
          <p:spPr>
            <a:xfrm>
              <a:off x="6247663" y="540244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990000"/>
                  </a:solidFill>
                </a:rPr>
                <a:t>p</a:t>
              </a:r>
              <a:endParaRPr lang="zh-CN" altLang="en-US" sz="2000" b="1" dirty="0">
                <a:solidFill>
                  <a:srgbClr val="990000"/>
                </a:solidFill>
              </a:endParaRPr>
            </a:p>
          </p:txBody>
        </p:sp>
      </p:grpSp>
      <p:sp>
        <p:nvSpPr>
          <p:cNvPr id="69" name="圆角矩形 68"/>
          <p:cNvSpPr/>
          <p:nvPr/>
        </p:nvSpPr>
        <p:spPr>
          <a:xfrm>
            <a:off x="1919763" y="2511811"/>
            <a:ext cx="756762" cy="4434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4495136" y="2511811"/>
            <a:ext cx="934113" cy="4434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7247860" y="2511811"/>
            <a:ext cx="1505615" cy="4434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010" name="图片 43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293" y="341244"/>
            <a:ext cx="6116192" cy="3017488"/>
          </a:xfrm>
          <a:prstGeom prst="rect">
            <a:avLst/>
          </a:prstGeom>
        </p:spPr>
      </p:pic>
      <p:grpSp>
        <p:nvGrpSpPr>
          <p:cNvPr id="107" name="组合 106"/>
          <p:cNvGrpSpPr/>
          <p:nvPr/>
        </p:nvGrpSpPr>
        <p:grpSpPr>
          <a:xfrm>
            <a:off x="410849" y="280040"/>
            <a:ext cx="574775" cy="496181"/>
            <a:chOff x="108921" y="2551643"/>
            <a:chExt cx="574775" cy="496181"/>
          </a:xfrm>
        </p:grpSpPr>
        <p:sp>
          <p:nvSpPr>
            <p:cNvPr id="108" name="下箭头 107"/>
            <p:cNvSpPr/>
            <p:nvPr/>
          </p:nvSpPr>
          <p:spPr bwMode="auto">
            <a:xfrm>
              <a:off x="474146" y="2609342"/>
              <a:ext cx="209550" cy="43848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8921" y="2551643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990000"/>
                  </a:solidFill>
                </a:rPr>
                <a:t>pp</a:t>
              </a:r>
              <a:endParaRPr lang="zh-CN" altLang="en-US" sz="2000" b="1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541623" y="242117"/>
            <a:ext cx="553357" cy="534104"/>
            <a:chOff x="6282240" y="4628446"/>
            <a:chExt cx="553357" cy="534104"/>
          </a:xfrm>
        </p:grpSpPr>
        <p:cxnSp>
          <p:nvCxnSpPr>
            <p:cNvPr id="27" name="直接连接符 26"/>
            <p:cNvCxnSpPr/>
            <p:nvPr/>
          </p:nvCxnSpPr>
          <p:spPr bwMode="auto">
            <a:xfrm flipH="1">
              <a:off x="6282240" y="4666428"/>
              <a:ext cx="4007" cy="49612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文本框 27"/>
            <p:cNvSpPr txBox="1"/>
            <p:nvPr/>
          </p:nvSpPr>
          <p:spPr>
            <a:xfrm>
              <a:off x="6282240" y="4628446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990000"/>
                  </a:solidFill>
                </a:rPr>
                <a:t>tail</a:t>
              </a:r>
              <a:endParaRPr lang="zh-CN" altLang="en-US" sz="2000" b="1" dirty="0">
                <a:solidFill>
                  <a:srgbClr val="990000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107786" y="835737"/>
            <a:ext cx="3000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990000"/>
                </a:solidFill>
              </a:rPr>
              <a:t>  </a:t>
            </a:r>
            <a:endParaRPr lang="zh-CN" altLang="en-US" sz="1600" b="1" dirty="0">
              <a:solidFill>
                <a:srgbClr val="99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6285994" y="1012853"/>
            <a:ext cx="65432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/>
          <p:nvPr/>
        </p:nvCxnSpPr>
        <p:spPr bwMode="auto">
          <a:xfrm>
            <a:off x="701583" y="4457521"/>
            <a:ext cx="8051892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圆角矩形 36"/>
          <p:cNvSpPr/>
          <p:nvPr/>
        </p:nvSpPr>
        <p:spPr>
          <a:xfrm>
            <a:off x="2123411" y="4524196"/>
            <a:ext cx="1248440" cy="4434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25035 -0.003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5 -0.00393 L 0.49062 0.0030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4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730250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ym typeface="+mn-ea"/>
              </a:rPr>
              <a:t>Hanoi Tower</a:t>
            </a:r>
            <a:r>
              <a:rPr lang="zh-CN" altLang="en-US" smtClean="0"/>
              <a:t>：</a:t>
            </a:r>
            <a:r>
              <a:rPr lang="en-US" altLang="zh-CN" smtClean="0"/>
              <a:t>n = 3</a:t>
            </a:r>
            <a:endParaRPr lang="zh-CN" altLang="zh-CN" smtClean="0"/>
          </a:p>
        </p:txBody>
      </p:sp>
      <p:sp>
        <p:nvSpPr>
          <p:cNvPr id="45059" name="直接连接符 6"/>
          <p:cNvSpPr>
            <a:spLocks noChangeShapeType="1"/>
          </p:cNvSpPr>
          <p:nvPr/>
        </p:nvSpPr>
        <p:spPr bwMode="auto">
          <a:xfrm>
            <a:off x="1022350" y="5719763"/>
            <a:ext cx="7089775" cy="1587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0" name="直接连接符 10"/>
          <p:cNvSpPr>
            <a:spLocks noChangeShapeType="1"/>
          </p:cNvSpPr>
          <p:nvPr/>
        </p:nvSpPr>
        <p:spPr bwMode="auto">
          <a:xfrm>
            <a:off x="2089150" y="2955925"/>
            <a:ext cx="0" cy="276383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直接连接符 11"/>
          <p:cNvSpPr>
            <a:spLocks noChangeShapeType="1"/>
          </p:cNvSpPr>
          <p:nvPr/>
        </p:nvSpPr>
        <p:spPr bwMode="auto">
          <a:xfrm>
            <a:off x="4484688" y="2955925"/>
            <a:ext cx="0" cy="276383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2" name="直接连接符 12"/>
          <p:cNvSpPr>
            <a:spLocks noChangeShapeType="1"/>
          </p:cNvSpPr>
          <p:nvPr/>
        </p:nvSpPr>
        <p:spPr bwMode="auto">
          <a:xfrm>
            <a:off x="6991350" y="2955925"/>
            <a:ext cx="0" cy="276383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272" name="组合 3"/>
          <p:cNvGrpSpPr/>
          <p:nvPr/>
        </p:nvGrpSpPr>
        <p:grpSpPr bwMode="auto">
          <a:xfrm>
            <a:off x="4117975" y="4703763"/>
            <a:ext cx="747713" cy="525462"/>
            <a:chOff x="0" y="0"/>
            <a:chExt cx="995680" cy="525461"/>
          </a:xfrm>
        </p:grpSpPr>
        <p:sp>
          <p:nvSpPr>
            <p:cNvPr id="45073" name="矩形 19"/>
            <p:cNvSpPr>
              <a:spLocks noChangeArrowheads="1"/>
            </p:cNvSpPr>
            <p:nvPr/>
          </p:nvSpPr>
          <p:spPr bwMode="auto">
            <a:xfrm>
              <a:off x="0" y="0"/>
              <a:ext cx="995680" cy="498055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074" name="文本框 21"/>
            <p:cNvSpPr>
              <a:spLocks noChangeArrowheads="1"/>
            </p:cNvSpPr>
            <p:nvPr/>
          </p:nvSpPr>
          <p:spPr bwMode="auto">
            <a:xfrm>
              <a:off x="117199" y="63796"/>
              <a:ext cx="27549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1275" name="组合 4"/>
          <p:cNvGrpSpPr/>
          <p:nvPr/>
        </p:nvGrpSpPr>
        <p:grpSpPr bwMode="auto">
          <a:xfrm>
            <a:off x="3889375" y="5221288"/>
            <a:ext cx="1189038" cy="547687"/>
            <a:chOff x="0" y="0"/>
            <a:chExt cx="1584960" cy="546774"/>
          </a:xfrm>
        </p:grpSpPr>
        <p:sp>
          <p:nvSpPr>
            <p:cNvPr id="45071" name="矩形 18"/>
            <p:cNvSpPr>
              <a:spLocks noChangeArrowheads="1"/>
            </p:cNvSpPr>
            <p:nvPr/>
          </p:nvSpPr>
          <p:spPr bwMode="auto">
            <a:xfrm>
              <a:off x="0" y="0"/>
              <a:ext cx="1584960" cy="498055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072" name="文本框 22"/>
            <p:cNvSpPr>
              <a:spLocks noChangeArrowheads="1"/>
            </p:cNvSpPr>
            <p:nvPr/>
          </p:nvSpPr>
          <p:spPr bwMode="auto">
            <a:xfrm>
              <a:off x="275459" y="85109"/>
              <a:ext cx="27549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065" name="组合 5"/>
          <p:cNvGrpSpPr/>
          <p:nvPr/>
        </p:nvGrpSpPr>
        <p:grpSpPr bwMode="auto">
          <a:xfrm>
            <a:off x="6127750" y="5214938"/>
            <a:ext cx="1706563" cy="857250"/>
            <a:chOff x="0" y="0"/>
            <a:chExt cx="2275840" cy="858101"/>
          </a:xfrm>
        </p:grpSpPr>
        <p:sp>
          <p:nvSpPr>
            <p:cNvPr id="45069" name="矩形 17"/>
            <p:cNvSpPr>
              <a:spLocks noChangeArrowheads="1"/>
            </p:cNvSpPr>
            <p:nvPr/>
          </p:nvSpPr>
          <p:spPr bwMode="auto">
            <a:xfrm>
              <a:off x="0" y="0"/>
              <a:ext cx="2275840" cy="498055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070" name="文本框 23"/>
            <p:cNvSpPr>
              <a:spLocks noChangeArrowheads="1"/>
            </p:cNvSpPr>
            <p:nvPr/>
          </p:nvSpPr>
          <p:spPr bwMode="auto">
            <a:xfrm>
              <a:off x="354401" y="27104"/>
              <a:ext cx="275492" cy="830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3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45066" name="文本框 16"/>
          <p:cNvSpPr>
            <a:spLocks noChangeArrowheads="1"/>
          </p:cNvSpPr>
          <p:nvPr/>
        </p:nvSpPr>
        <p:spPr bwMode="auto">
          <a:xfrm>
            <a:off x="1892300" y="2057400"/>
            <a:ext cx="3238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67" name="文本框 20"/>
          <p:cNvSpPr>
            <a:spLocks noChangeArrowheads="1"/>
          </p:cNvSpPr>
          <p:nvPr/>
        </p:nvSpPr>
        <p:spPr bwMode="auto">
          <a:xfrm>
            <a:off x="6858000" y="2160588"/>
            <a:ext cx="30321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68" name="文本框 24"/>
          <p:cNvSpPr>
            <a:spLocks noChangeArrowheads="1"/>
          </p:cNvSpPr>
          <p:nvPr/>
        </p:nvSpPr>
        <p:spPr bwMode="auto">
          <a:xfrm>
            <a:off x="4335463" y="2116138"/>
            <a:ext cx="312737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13138 -4.07407E-6 C -0.19024 -4.07407E-6 -0.26263 0.02084 -0.26263 0.03774 L -0.26263 0.0759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3800" y="37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4.58333E-6 -0.03866 C -4.58333E-6 -0.05556 0.0754 -0.07616 0.13659 -0.07616 L 0.27318 -0.0761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00" y="-38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63 0.07592 L -0.26263 -0.00116 C -0.26263 -0.03611 -0.11485 -0.07824 0.0052 -0.07824 L 0.27356 -0.07824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000" y="-77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71438"/>
            <a:ext cx="7886700" cy="1325562"/>
          </a:xfrm>
        </p:spPr>
        <p:txBody>
          <a:bodyPr/>
          <a:lstStyle/>
          <a:p>
            <a:pPr algn="ctr" eaLnBrk="1" hangingPunct="1"/>
            <a:r>
              <a:rPr lang="zh-CN" altLang="zh-CN" smtClean="0">
                <a:sym typeface="+mn-ea"/>
              </a:rPr>
              <a:t>algorithm</a:t>
            </a:r>
            <a:endParaRPr lang="zh-CN" altLang="zh-CN" dirty="0" smtClean="0"/>
          </a:p>
        </p:txBody>
      </p:sp>
      <p:sp>
        <p:nvSpPr>
          <p:cNvPr id="46082" name="内容占位符 2"/>
          <p:cNvSpPr>
            <a:spLocks noGrp="1" noChangeArrowheads="1"/>
          </p:cNvSpPr>
          <p:nvPr>
            <p:ph idx="1"/>
          </p:nvPr>
        </p:nvSpPr>
        <p:spPr>
          <a:xfrm>
            <a:off x="741363" y="3182938"/>
            <a:ext cx="7188200" cy="2994025"/>
          </a:xfrm>
        </p:spPr>
        <p:txBody>
          <a:bodyPr/>
          <a:lstStyle/>
          <a:p>
            <a:pPr eaLnBrk="1" hangingPunct="1"/>
            <a:endParaRPr lang="zh-CN" altLang="zh-CN" sz="2800" smtClean="0"/>
          </a:p>
        </p:txBody>
      </p:sp>
      <p:sp>
        <p:nvSpPr>
          <p:cNvPr id="30" name="矩形 29"/>
          <p:cNvSpPr/>
          <p:nvPr/>
        </p:nvSpPr>
        <p:spPr>
          <a:xfrm>
            <a:off x="268288" y="1284288"/>
            <a:ext cx="7956550" cy="54014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hanoi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3333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n, </a:t>
            </a:r>
            <a:r>
              <a:rPr lang="en-US" altLang="zh-CN" sz="2400" b="1" dirty="0">
                <a:solidFill>
                  <a:srgbClr val="3333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x,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3333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y,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3333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z){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 eaLnBrk="0" hangingPunct="0">
              <a:defRPr/>
            </a:pPr>
            <a:r>
              <a:rPr lang="en-US" altLang="zh-CN" sz="2400" b="1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// </a:t>
            </a:r>
            <a:r>
              <a:rPr lang="en-US" altLang="zh-CN" sz="2400" b="1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zh-CN" altLang="en-US" sz="2400" b="1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盘子个数</a:t>
            </a:r>
            <a:r>
              <a:rPr lang="en-US" altLang="zh-CN" sz="2400" b="1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zh-CN" sz="2400" b="1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源柱</a:t>
            </a:r>
            <a:r>
              <a:rPr lang="en-US" altLang="zh-CN" sz="2400" b="1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zh-CN" altLang="en-US" sz="2400" b="1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中转柱   </a:t>
            </a:r>
            <a:r>
              <a:rPr lang="zh-CN" altLang="zh-CN" sz="2400" b="1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目标柱</a:t>
            </a:r>
            <a:endParaRPr lang="en-US" altLang="zh-CN" sz="2400" b="1" dirty="0">
              <a:solidFill>
                <a:srgbClr val="0099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3333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 == n)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move(x,1,z); 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3333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zh-CN" altLang="en-US" sz="2400" b="1" i="1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hanoi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(n–1,x,z,y);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move(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x,n,z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hanoi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(n–1,y,x,z);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} 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6084" name="直接连接符 6"/>
          <p:cNvSpPr>
            <a:spLocks noChangeShapeType="1"/>
          </p:cNvSpPr>
          <p:nvPr/>
        </p:nvSpPr>
        <p:spPr bwMode="auto">
          <a:xfrm flipV="1">
            <a:off x="3206750" y="6651625"/>
            <a:ext cx="6215063" cy="23813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5" name="直接连接符 10"/>
          <p:cNvSpPr>
            <a:spLocks noChangeShapeType="1"/>
          </p:cNvSpPr>
          <p:nvPr/>
        </p:nvSpPr>
        <p:spPr bwMode="auto">
          <a:xfrm>
            <a:off x="4273550" y="4738688"/>
            <a:ext cx="0" cy="19018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6" name="直接连接符 11"/>
          <p:cNvSpPr>
            <a:spLocks noChangeShapeType="1"/>
          </p:cNvSpPr>
          <p:nvPr/>
        </p:nvSpPr>
        <p:spPr bwMode="auto">
          <a:xfrm>
            <a:off x="6237288" y="4772025"/>
            <a:ext cx="0" cy="19018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7" name="直接连接符 12"/>
          <p:cNvSpPr>
            <a:spLocks noChangeShapeType="1"/>
          </p:cNvSpPr>
          <p:nvPr/>
        </p:nvSpPr>
        <p:spPr bwMode="auto">
          <a:xfrm>
            <a:off x="8243888" y="4772025"/>
            <a:ext cx="0" cy="19018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4" name="组合 5"/>
          <p:cNvGrpSpPr/>
          <p:nvPr/>
        </p:nvGrpSpPr>
        <p:grpSpPr bwMode="auto">
          <a:xfrm>
            <a:off x="3495675" y="6257925"/>
            <a:ext cx="1555750" cy="573088"/>
            <a:chOff x="0" y="-73432"/>
            <a:chExt cx="2275840" cy="830997"/>
          </a:xfrm>
        </p:grpSpPr>
        <p:sp>
          <p:nvSpPr>
            <p:cNvPr id="46113" name="矩形 17"/>
            <p:cNvSpPr>
              <a:spLocks noChangeArrowheads="1"/>
            </p:cNvSpPr>
            <p:nvPr/>
          </p:nvSpPr>
          <p:spPr bwMode="auto">
            <a:xfrm>
              <a:off x="0" y="0"/>
              <a:ext cx="2275840" cy="498055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114" name="文本框 23"/>
            <p:cNvSpPr>
              <a:spLocks noChangeArrowheads="1"/>
            </p:cNvSpPr>
            <p:nvPr/>
          </p:nvSpPr>
          <p:spPr bwMode="auto">
            <a:xfrm>
              <a:off x="380697" y="-73432"/>
              <a:ext cx="275492" cy="830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46089" name="文本框 8"/>
          <p:cNvSpPr>
            <a:spLocks noChangeArrowheads="1"/>
          </p:cNvSpPr>
          <p:nvPr/>
        </p:nvSpPr>
        <p:spPr bwMode="auto">
          <a:xfrm>
            <a:off x="4054475" y="4117975"/>
            <a:ext cx="2952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x</a:t>
            </a:r>
            <a:endParaRPr lang="zh-CN" altLang="en-US" sz="3200" b="1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090" name="文本框 20"/>
          <p:cNvSpPr>
            <a:spLocks noChangeArrowheads="1"/>
          </p:cNvSpPr>
          <p:nvPr/>
        </p:nvSpPr>
        <p:spPr bwMode="auto">
          <a:xfrm>
            <a:off x="8042275" y="4117975"/>
            <a:ext cx="276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z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091" name="文本框 24"/>
          <p:cNvSpPr>
            <a:spLocks noChangeArrowheads="1"/>
          </p:cNvSpPr>
          <p:nvPr/>
        </p:nvSpPr>
        <p:spPr bwMode="auto">
          <a:xfrm>
            <a:off x="6024563" y="4100513"/>
            <a:ext cx="2857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</a:t>
            </a:r>
            <a:endParaRPr lang="zh-CN" altLang="en-US" sz="3200" b="1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727450" y="5218113"/>
            <a:ext cx="1087438" cy="1076325"/>
            <a:chOff x="3727637" y="5217335"/>
            <a:chExt cx="1087554" cy="1077470"/>
          </a:xfrm>
        </p:grpSpPr>
        <p:grpSp>
          <p:nvGrpSpPr>
            <p:cNvPr id="46104" name="组合 3"/>
            <p:cNvGrpSpPr/>
            <p:nvPr/>
          </p:nvGrpSpPr>
          <p:grpSpPr bwMode="auto">
            <a:xfrm>
              <a:off x="3940033" y="5491372"/>
              <a:ext cx="680678" cy="461665"/>
              <a:chOff x="0" y="-162866"/>
              <a:chExt cx="995680" cy="671367"/>
            </a:xfrm>
          </p:grpSpPr>
          <p:sp>
            <p:nvSpPr>
              <p:cNvPr id="46111" name="矩形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95680" cy="498055"/>
              </a:xfrm>
              <a:prstGeom prst="rect">
                <a:avLst/>
              </a:prstGeom>
              <a:solidFill>
                <a:srgbClr val="7030A0">
                  <a:alpha val="0"/>
                </a:srgbClr>
              </a:solidFill>
              <a:ln w="63500">
                <a:solidFill>
                  <a:srgbClr val="7030A0"/>
                </a:solidFill>
                <a:miter lim="800000"/>
              </a:ln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zh-CN" sz="20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6112" name="文本框 21"/>
              <p:cNvSpPr>
                <a:spLocks noChangeArrowheads="1"/>
              </p:cNvSpPr>
              <p:nvPr/>
            </p:nvSpPr>
            <p:spPr bwMode="auto">
              <a:xfrm>
                <a:off x="14363" y="-162866"/>
                <a:ext cx="275492" cy="6713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sym typeface="Calibri" panose="020F0502020204030204" pitchFamily="34" charset="0"/>
                  </a:rPr>
                  <a:t>…</a:t>
                </a:r>
                <a:endParaRPr lang="zh-CN" altLang="en-US" sz="2400" b="1" dirty="0">
                  <a:solidFill>
                    <a:srgbClr val="0070C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6105" name="组合 4"/>
            <p:cNvGrpSpPr/>
            <p:nvPr/>
          </p:nvGrpSpPr>
          <p:grpSpPr bwMode="auto">
            <a:xfrm>
              <a:off x="3727637" y="5915053"/>
              <a:ext cx="1087554" cy="379752"/>
              <a:chOff x="-5888" y="-64681"/>
              <a:chExt cx="1590848" cy="552246"/>
            </a:xfrm>
          </p:grpSpPr>
          <p:sp>
            <p:nvSpPr>
              <p:cNvPr id="46109" name="矩形 18"/>
              <p:cNvSpPr>
                <a:spLocks noChangeArrowheads="1"/>
              </p:cNvSpPr>
              <p:nvPr/>
            </p:nvSpPr>
            <p:spPr bwMode="auto">
              <a:xfrm>
                <a:off x="0" y="-10489"/>
                <a:ext cx="1584960" cy="498054"/>
              </a:xfrm>
              <a:prstGeom prst="rect">
                <a:avLst/>
              </a:prstGeom>
              <a:solidFill>
                <a:srgbClr val="7030A0">
                  <a:alpha val="0"/>
                </a:srgbClr>
              </a:solidFill>
              <a:ln w="63500">
                <a:solidFill>
                  <a:srgbClr val="7030A0"/>
                </a:solidFill>
                <a:miter lim="800000"/>
              </a:ln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zh-CN" sz="20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6110" name="文本框 22"/>
              <p:cNvSpPr>
                <a:spLocks noChangeArrowheads="1"/>
              </p:cNvSpPr>
              <p:nvPr/>
            </p:nvSpPr>
            <p:spPr bwMode="auto">
              <a:xfrm>
                <a:off x="-5888" y="-64681"/>
                <a:ext cx="1083212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0070C0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n-1</a:t>
                </a:r>
                <a:endParaRPr lang="zh-CN" altLang="en-US" sz="2400" b="1">
                  <a:solidFill>
                    <a:srgbClr val="0070C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6106" name="组合 9"/>
            <p:cNvGrpSpPr/>
            <p:nvPr/>
          </p:nvGrpSpPr>
          <p:grpSpPr bwMode="auto">
            <a:xfrm>
              <a:off x="4059656" y="5217335"/>
              <a:ext cx="408499" cy="385913"/>
              <a:chOff x="-14173" y="-63151"/>
              <a:chExt cx="597542" cy="561206"/>
            </a:xfrm>
          </p:grpSpPr>
          <p:sp>
            <p:nvSpPr>
              <p:cNvPr id="46107" name="矩形 26"/>
              <p:cNvSpPr>
                <a:spLocks noChangeArrowheads="1"/>
              </p:cNvSpPr>
              <p:nvPr/>
            </p:nvSpPr>
            <p:spPr bwMode="auto">
              <a:xfrm>
                <a:off x="21827" y="0"/>
                <a:ext cx="561542" cy="498055"/>
              </a:xfrm>
              <a:prstGeom prst="rect">
                <a:avLst/>
              </a:prstGeom>
              <a:solidFill>
                <a:srgbClr val="7030A0">
                  <a:alpha val="0"/>
                </a:srgbClr>
              </a:solidFill>
              <a:ln w="63500">
                <a:solidFill>
                  <a:srgbClr val="7030A0"/>
                </a:solidFill>
                <a:miter lim="800000"/>
              </a:ln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zh-CN" sz="20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6108" name="文本框 27"/>
              <p:cNvSpPr>
                <a:spLocks noChangeArrowheads="1"/>
              </p:cNvSpPr>
              <p:nvPr/>
            </p:nvSpPr>
            <p:spPr bwMode="auto">
              <a:xfrm>
                <a:off x="-14173" y="-63151"/>
                <a:ext cx="155371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0070C0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1</a:t>
                </a:r>
                <a:endParaRPr lang="zh-CN" altLang="en-US" sz="2400" b="1">
                  <a:solidFill>
                    <a:srgbClr val="0070C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704850" y="1076325"/>
            <a:ext cx="674846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2400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以</a:t>
            </a:r>
            <a:r>
              <a:rPr lang="en-US" altLang="zh-CN" sz="2400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  <a:r>
              <a:rPr lang="zh-CN" altLang="zh-CN" sz="2400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为中转柱，将</a:t>
            </a:r>
            <a:r>
              <a:rPr lang="en-US" altLang="zh-CN" sz="2400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个盘从源柱</a:t>
            </a:r>
            <a:r>
              <a:rPr lang="en-US" altLang="zh-CN" sz="2400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移到目标柱</a:t>
            </a:r>
            <a:r>
              <a:rPr lang="en-US" altLang="zh-CN" sz="2400" kern="10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z</a:t>
            </a:r>
            <a:endParaRPr lang="zh-CN" altLang="en-US" sz="240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直接连接符 6"/>
          <p:cNvSpPr>
            <a:spLocks noChangeShapeType="1"/>
          </p:cNvSpPr>
          <p:nvPr/>
        </p:nvSpPr>
        <p:spPr bwMode="auto">
          <a:xfrm flipV="1">
            <a:off x="4665663" y="3898900"/>
            <a:ext cx="3479800" cy="1270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直接连接符 10"/>
          <p:cNvSpPr>
            <a:spLocks noChangeShapeType="1"/>
          </p:cNvSpPr>
          <p:nvPr/>
        </p:nvSpPr>
        <p:spPr bwMode="auto">
          <a:xfrm>
            <a:off x="5300663" y="2906713"/>
            <a:ext cx="0" cy="97155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直接连接符 11"/>
          <p:cNvSpPr>
            <a:spLocks noChangeShapeType="1"/>
          </p:cNvSpPr>
          <p:nvPr/>
        </p:nvSpPr>
        <p:spPr bwMode="auto">
          <a:xfrm>
            <a:off x="6483350" y="2906713"/>
            <a:ext cx="0" cy="100647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直接连接符 12"/>
          <p:cNvSpPr>
            <a:spLocks noChangeShapeType="1"/>
          </p:cNvSpPr>
          <p:nvPr/>
        </p:nvSpPr>
        <p:spPr bwMode="auto">
          <a:xfrm>
            <a:off x="7673975" y="2906713"/>
            <a:ext cx="0" cy="100647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8"/>
          <p:cNvSpPr>
            <a:spLocks noChangeArrowheads="1"/>
          </p:cNvSpPr>
          <p:nvPr/>
        </p:nvSpPr>
        <p:spPr bwMode="auto">
          <a:xfrm>
            <a:off x="5114925" y="2336800"/>
            <a:ext cx="2952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x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" name="文本框 20"/>
          <p:cNvSpPr>
            <a:spLocks noChangeArrowheads="1"/>
          </p:cNvSpPr>
          <p:nvPr/>
        </p:nvSpPr>
        <p:spPr bwMode="auto">
          <a:xfrm>
            <a:off x="7472363" y="2336800"/>
            <a:ext cx="276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z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" name="文本框 24"/>
          <p:cNvSpPr>
            <a:spLocks noChangeArrowheads="1"/>
          </p:cNvSpPr>
          <p:nvPr/>
        </p:nvSpPr>
        <p:spPr bwMode="auto">
          <a:xfrm>
            <a:off x="6302375" y="2319338"/>
            <a:ext cx="2857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41" name="组合 9"/>
          <p:cNvGrpSpPr/>
          <p:nvPr/>
        </p:nvGrpSpPr>
        <p:grpSpPr bwMode="auto">
          <a:xfrm>
            <a:off x="5086350" y="3502025"/>
            <a:ext cx="409575" cy="385763"/>
            <a:chOff x="-14173" y="-63151"/>
            <a:chExt cx="597542" cy="561206"/>
          </a:xfrm>
        </p:grpSpPr>
        <p:sp>
          <p:nvSpPr>
            <p:cNvPr id="46102" name="矩形 26"/>
            <p:cNvSpPr>
              <a:spLocks noChangeArrowheads="1"/>
            </p:cNvSpPr>
            <p:nvPr/>
          </p:nvSpPr>
          <p:spPr bwMode="auto">
            <a:xfrm>
              <a:off x="21827" y="0"/>
              <a:ext cx="561542" cy="498055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103" name="文本框 27"/>
            <p:cNvSpPr>
              <a:spLocks noChangeArrowheads="1"/>
            </p:cNvSpPr>
            <p:nvPr/>
          </p:nvSpPr>
          <p:spPr bwMode="auto">
            <a:xfrm>
              <a:off x="-14173" y="-63151"/>
              <a:ext cx="15537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10643 -1.85185E-6 C 0.15417 -1.85185E-6 0.21302 0.01482 0.21302 0.02685 L 0.21302 0.05394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4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047 L 0.11667 -0.1 C 0.14132 -0.12246 0.17778 -0.13426 0.21597 -0.13426 C 0.25955 -0.13426 0.29427 -0.12246 0.31892 -0.1 L 0.43577 -0.00047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88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02 0.05394 L 0.21302 0.02778 C 0.21302 0.01597 0.27396 0.00185 0.32362 0.00185 L 0.43455 0.00185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6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26059 -0.0013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animBg="1"/>
      <p:bldP spid="28" grpId="0" animBg="1"/>
      <p:bldP spid="29" grpId="0" animBg="1"/>
      <p:bldP spid="31" grpId="0" animBg="1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Hanoi(3, A, B, C)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process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98" name="矩形 3"/>
          <p:cNvSpPr>
            <a:spLocks noChangeArrowheads="1"/>
          </p:cNvSpPr>
          <p:nvPr/>
        </p:nvSpPr>
        <p:spPr bwMode="auto">
          <a:xfrm>
            <a:off x="-77788" y="1090613"/>
            <a:ext cx="3175001" cy="397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hanoi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n,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y,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1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 == n)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move(x,1,z);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else{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实参：</a:t>
            </a:r>
            <a:endParaRPr lang="zh-CN" altLang="en-US" i="1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hanoi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(n–1,x,z,y);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move(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x,n,z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hanoi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(n–1,y,x,z);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5299" name="直接连接符 6"/>
          <p:cNvSpPr>
            <a:spLocks noChangeShapeType="1"/>
          </p:cNvSpPr>
          <p:nvPr/>
        </p:nvSpPr>
        <p:spPr bwMode="auto">
          <a:xfrm>
            <a:off x="71438" y="6729413"/>
            <a:ext cx="5691187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0" name="直接连接符 10"/>
          <p:cNvSpPr>
            <a:spLocks noChangeShapeType="1"/>
          </p:cNvSpPr>
          <p:nvPr/>
        </p:nvSpPr>
        <p:spPr bwMode="auto">
          <a:xfrm>
            <a:off x="1138238" y="5340350"/>
            <a:ext cx="0" cy="1389063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1" name="直接连接符 11"/>
          <p:cNvSpPr>
            <a:spLocks noChangeShapeType="1"/>
          </p:cNvSpPr>
          <p:nvPr/>
        </p:nvSpPr>
        <p:spPr bwMode="auto">
          <a:xfrm>
            <a:off x="2913063" y="5389563"/>
            <a:ext cx="0" cy="1325562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2" name="直接连接符 12"/>
          <p:cNvSpPr>
            <a:spLocks noChangeShapeType="1"/>
          </p:cNvSpPr>
          <p:nvPr/>
        </p:nvSpPr>
        <p:spPr bwMode="auto">
          <a:xfrm>
            <a:off x="4668838" y="5389563"/>
            <a:ext cx="0" cy="1325562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5303" name="组合 21"/>
          <p:cNvGrpSpPr/>
          <p:nvPr/>
        </p:nvGrpSpPr>
        <p:grpSpPr bwMode="auto">
          <a:xfrm>
            <a:off x="4330700" y="6267450"/>
            <a:ext cx="676275" cy="411163"/>
            <a:chOff x="764381" y="5526623"/>
            <a:chExt cx="747713" cy="411806"/>
          </a:xfrm>
        </p:grpSpPr>
        <p:sp>
          <p:nvSpPr>
            <p:cNvPr id="55413" name="矩形 19"/>
            <p:cNvSpPr>
              <a:spLocks noChangeArrowheads="1"/>
            </p:cNvSpPr>
            <p:nvPr/>
          </p:nvSpPr>
          <p:spPr bwMode="auto">
            <a:xfrm>
              <a:off x="764381" y="5578043"/>
              <a:ext cx="747713" cy="360386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14" name="文本框 21"/>
            <p:cNvSpPr>
              <a:spLocks noChangeArrowheads="1"/>
            </p:cNvSpPr>
            <p:nvPr/>
          </p:nvSpPr>
          <p:spPr bwMode="auto">
            <a:xfrm>
              <a:off x="789946" y="5526623"/>
              <a:ext cx="206883" cy="3340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585788" y="5888038"/>
            <a:ext cx="1122362" cy="414337"/>
            <a:chOff x="552030" y="5887358"/>
            <a:chExt cx="1189038" cy="414346"/>
          </a:xfrm>
        </p:grpSpPr>
        <p:sp>
          <p:nvSpPr>
            <p:cNvPr id="55411" name="矩形 18"/>
            <p:cNvSpPr>
              <a:spLocks noChangeArrowheads="1"/>
            </p:cNvSpPr>
            <p:nvPr/>
          </p:nvSpPr>
          <p:spPr bwMode="auto">
            <a:xfrm>
              <a:off x="552030" y="5940717"/>
              <a:ext cx="1189038" cy="360987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12" name="文本框 22"/>
            <p:cNvSpPr>
              <a:spLocks noChangeArrowheads="1"/>
            </p:cNvSpPr>
            <p:nvPr/>
          </p:nvSpPr>
          <p:spPr bwMode="auto">
            <a:xfrm>
              <a:off x="652209" y="5887358"/>
              <a:ext cx="206674" cy="3346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5305" name="组合 5"/>
          <p:cNvGrpSpPr/>
          <p:nvPr/>
        </p:nvGrpSpPr>
        <p:grpSpPr bwMode="auto">
          <a:xfrm>
            <a:off x="344488" y="6259513"/>
            <a:ext cx="1587500" cy="600075"/>
            <a:chOff x="-32606" y="-31897"/>
            <a:chExt cx="2275840" cy="830996"/>
          </a:xfrm>
        </p:grpSpPr>
        <p:sp>
          <p:nvSpPr>
            <p:cNvPr id="55409" name="矩形 17"/>
            <p:cNvSpPr>
              <a:spLocks noChangeArrowheads="1"/>
            </p:cNvSpPr>
            <p:nvPr/>
          </p:nvSpPr>
          <p:spPr bwMode="auto">
            <a:xfrm>
              <a:off x="-32606" y="50892"/>
              <a:ext cx="2275840" cy="498055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10" name="文本框 23"/>
            <p:cNvSpPr>
              <a:spLocks noChangeArrowheads="1"/>
            </p:cNvSpPr>
            <p:nvPr/>
          </p:nvSpPr>
          <p:spPr bwMode="auto">
            <a:xfrm>
              <a:off x="232313" y="-31897"/>
              <a:ext cx="275492" cy="8309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3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19" name="文本框 16"/>
          <p:cNvSpPr>
            <a:spLocks noChangeArrowheads="1"/>
          </p:cNvSpPr>
          <p:nvPr/>
        </p:nvSpPr>
        <p:spPr bwMode="auto">
          <a:xfrm>
            <a:off x="936625" y="4846638"/>
            <a:ext cx="3238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07" name="文本框 20"/>
          <p:cNvSpPr>
            <a:spLocks noChangeArrowheads="1"/>
          </p:cNvSpPr>
          <p:nvPr/>
        </p:nvSpPr>
        <p:spPr bwMode="auto">
          <a:xfrm>
            <a:off x="4471988" y="4860925"/>
            <a:ext cx="303212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" name="文本框 24"/>
          <p:cNvSpPr>
            <a:spLocks noChangeArrowheads="1"/>
          </p:cNvSpPr>
          <p:nvPr/>
        </p:nvSpPr>
        <p:spPr bwMode="auto">
          <a:xfrm>
            <a:off x="2727325" y="4840288"/>
            <a:ext cx="312738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" name="文本框 16"/>
          <p:cNvSpPr>
            <a:spLocks noChangeArrowheads="1"/>
          </p:cNvSpPr>
          <p:nvPr/>
        </p:nvSpPr>
        <p:spPr bwMode="auto">
          <a:xfrm>
            <a:off x="905318" y="4454765"/>
            <a:ext cx="1285240" cy="368300"/>
          </a:xfrm>
          <a:prstGeom prst="rect">
            <a:avLst/>
          </a:prstGeom>
          <a:noFill/>
          <a:ln w="127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sym typeface="宋体" panose="02010600030101010101" pitchFamily="2" charset="-122"/>
              </a:rPr>
              <a:t>Level  0 Call</a:t>
            </a:r>
            <a:endParaRPr lang="zh-CN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3257550" y="1108075"/>
            <a:ext cx="3175000" cy="424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hanoi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n,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y,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1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 == n)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move(x,1,z);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else{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实参：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hanoi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(n–1,x,z,y);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实参：</a:t>
            </a:r>
            <a:endParaRPr lang="en-US" altLang="zh-CN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move(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x,n,z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hanoi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(n–1,y,x,z);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3" name="文本框 16"/>
          <p:cNvSpPr>
            <a:spLocks noChangeArrowheads="1"/>
          </p:cNvSpPr>
          <p:nvPr/>
        </p:nvSpPr>
        <p:spPr bwMode="auto">
          <a:xfrm>
            <a:off x="4007880" y="4663992"/>
            <a:ext cx="1336675" cy="368300"/>
          </a:xfrm>
          <a:prstGeom prst="rect">
            <a:avLst/>
          </a:prstGeom>
          <a:noFill/>
          <a:ln w="127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sym typeface="宋体" panose="02010600030101010101" pitchFamily="2" charset="-122"/>
              </a:rPr>
              <a:t>Level  1  Call</a:t>
            </a:r>
            <a:endParaRPr lang="zh-CN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cxnSp>
        <p:nvCxnSpPr>
          <p:cNvPr id="55316" name="直接连接符 54"/>
          <p:cNvCxnSpPr>
            <a:cxnSpLocks noChangeShapeType="1"/>
          </p:cNvCxnSpPr>
          <p:nvPr/>
        </p:nvCxnSpPr>
        <p:spPr bwMode="auto">
          <a:xfrm>
            <a:off x="2841625" y="3789363"/>
            <a:ext cx="336550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cxnSp>
        <p:nvCxnSpPr>
          <p:cNvPr id="55317" name="直接连接符 56"/>
          <p:cNvCxnSpPr>
            <a:cxnSpLocks noChangeShapeType="1"/>
          </p:cNvCxnSpPr>
          <p:nvPr/>
        </p:nvCxnSpPr>
        <p:spPr bwMode="auto">
          <a:xfrm flipV="1">
            <a:off x="3187700" y="1303338"/>
            <a:ext cx="0" cy="2487612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cxnSp>
        <p:nvCxnSpPr>
          <p:cNvPr id="55318" name="直接箭头连接符 58"/>
          <p:cNvCxnSpPr>
            <a:cxnSpLocks noChangeShapeType="1"/>
          </p:cNvCxnSpPr>
          <p:nvPr/>
        </p:nvCxnSpPr>
        <p:spPr bwMode="auto">
          <a:xfrm>
            <a:off x="3178175" y="1303338"/>
            <a:ext cx="177800" cy="0"/>
          </a:xfrm>
          <a:prstGeom prst="straightConnector1">
            <a:avLst/>
          </a:prstGeom>
          <a:noFill/>
          <a:ln w="19050" algn="ctr">
            <a:solidFill>
              <a:srgbClr val="7030A0"/>
            </a:solidFill>
            <a:round/>
            <a:tailEnd type="triangle" w="med" len="med"/>
          </a:ln>
        </p:spPr>
      </p:cxnSp>
      <p:sp>
        <p:nvSpPr>
          <p:cNvPr id="55319" name="矩形 61"/>
          <p:cNvSpPr>
            <a:spLocks noChangeArrowheads="1"/>
          </p:cNvSpPr>
          <p:nvPr/>
        </p:nvSpPr>
        <p:spPr bwMode="auto">
          <a:xfrm>
            <a:off x="2870200" y="1114425"/>
            <a:ext cx="3222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3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20" name="矩形 64"/>
          <p:cNvSpPr>
            <a:spLocks noChangeArrowheads="1"/>
          </p:cNvSpPr>
          <p:nvPr/>
        </p:nvSpPr>
        <p:spPr bwMode="auto">
          <a:xfrm>
            <a:off x="1463675" y="3286125"/>
            <a:ext cx="32226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2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21" name="矩形 65"/>
          <p:cNvSpPr>
            <a:spLocks noChangeArrowheads="1"/>
          </p:cNvSpPr>
          <p:nvPr/>
        </p:nvSpPr>
        <p:spPr bwMode="auto">
          <a:xfrm>
            <a:off x="2873375" y="1371600"/>
            <a:ext cx="3222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22" name="矩形 66"/>
          <p:cNvSpPr>
            <a:spLocks noChangeArrowheads="1"/>
          </p:cNvSpPr>
          <p:nvPr/>
        </p:nvSpPr>
        <p:spPr bwMode="auto">
          <a:xfrm>
            <a:off x="2873375" y="1893888"/>
            <a:ext cx="32226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C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23" name="矩形 67"/>
          <p:cNvSpPr>
            <a:spLocks noChangeArrowheads="1"/>
          </p:cNvSpPr>
          <p:nvPr/>
        </p:nvSpPr>
        <p:spPr bwMode="auto">
          <a:xfrm>
            <a:off x="2873375" y="1631950"/>
            <a:ext cx="3222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endParaRPr lang="zh-CN" altLang="en-US">
              <a:solidFill>
                <a:srgbClr val="3333FF"/>
              </a:solidFill>
            </a:endParaRPr>
          </a:p>
        </p:txBody>
      </p:sp>
      <p:grpSp>
        <p:nvGrpSpPr>
          <p:cNvPr id="55324" name="Group 4"/>
          <p:cNvGrpSpPr>
            <a:grpSpLocks noChangeAspect="1"/>
          </p:cNvGrpSpPr>
          <p:nvPr/>
        </p:nvGrpSpPr>
        <p:grpSpPr bwMode="auto">
          <a:xfrm>
            <a:off x="2289175" y="1096963"/>
            <a:ext cx="841375" cy="1130300"/>
            <a:chOff x="1665" y="698"/>
            <a:chExt cx="530" cy="712"/>
          </a:xfrm>
        </p:grpSpPr>
        <p:sp>
          <p:nvSpPr>
            <p:cNvPr id="5539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65" y="698"/>
              <a:ext cx="530" cy="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9" name="Freeform 9"/>
            <p:cNvSpPr>
              <a:spLocks noEditPoints="1"/>
            </p:cNvSpPr>
            <p:nvPr/>
          </p:nvSpPr>
          <p:spPr bwMode="auto">
            <a:xfrm>
              <a:off x="1679" y="809"/>
              <a:ext cx="430" cy="20"/>
            </a:xfrm>
            <a:custGeom>
              <a:avLst/>
              <a:gdLst>
                <a:gd name="T0" fmla="*/ 6 w 593"/>
                <a:gd name="T1" fmla="*/ 9 h 28"/>
                <a:gd name="T2" fmla="*/ 87 w 593"/>
                <a:gd name="T3" fmla="*/ 7 h 28"/>
                <a:gd name="T4" fmla="*/ 93 w 593"/>
                <a:gd name="T5" fmla="*/ 12 h 28"/>
                <a:gd name="T6" fmla="*/ 87 w 593"/>
                <a:gd name="T7" fmla="*/ 19 h 28"/>
                <a:gd name="T8" fmla="*/ 6 w 593"/>
                <a:gd name="T9" fmla="*/ 20 h 28"/>
                <a:gd name="T10" fmla="*/ 0 w 593"/>
                <a:gd name="T11" fmla="*/ 14 h 28"/>
                <a:gd name="T12" fmla="*/ 6 w 593"/>
                <a:gd name="T13" fmla="*/ 9 h 28"/>
                <a:gd name="T14" fmla="*/ 145 w 593"/>
                <a:gd name="T15" fmla="*/ 6 h 28"/>
                <a:gd name="T16" fmla="*/ 226 w 593"/>
                <a:gd name="T17" fmla="*/ 4 h 28"/>
                <a:gd name="T18" fmla="*/ 232 w 593"/>
                <a:gd name="T19" fmla="*/ 10 h 28"/>
                <a:gd name="T20" fmla="*/ 226 w 593"/>
                <a:gd name="T21" fmla="*/ 16 h 28"/>
                <a:gd name="T22" fmla="*/ 145 w 593"/>
                <a:gd name="T23" fmla="*/ 17 h 28"/>
                <a:gd name="T24" fmla="*/ 139 w 593"/>
                <a:gd name="T25" fmla="*/ 11 h 28"/>
                <a:gd name="T26" fmla="*/ 145 w 593"/>
                <a:gd name="T27" fmla="*/ 6 h 28"/>
                <a:gd name="T28" fmla="*/ 284 w 593"/>
                <a:gd name="T29" fmla="*/ 3 h 28"/>
                <a:gd name="T30" fmla="*/ 365 w 593"/>
                <a:gd name="T31" fmla="*/ 1 h 28"/>
                <a:gd name="T32" fmla="*/ 371 w 593"/>
                <a:gd name="T33" fmla="*/ 7 h 28"/>
                <a:gd name="T34" fmla="*/ 365 w 593"/>
                <a:gd name="T35" fmla="*/ 13 h 28"/>
                <a:gd name="T36" fmla="*/ 284 w 593"/>
                <a:gd name="T37" fmla="*/ 14 h 28"/>
                <a:gd name="T38" fmla="*/ 278 w 593"/>
                <a:gd name="T39" fmla="*/ 9 h 28"/>
                <a:gd name="T40" fmla="*/ 284 w 593"/>
                <a:gd name="T41" fmla="*/ 3 h 28"/>
                <a:gd name="T42" fmla="*/ 423 w 593"/>
                <a:gd name="T43" fmla="*/ 0 h 28"/>
                <a:gd name="T44" fmla="*/ 424 w 593"/>
                <a:gd name="T45" fmla="*/ 0 h 28"/>
                <a:gd name="T46" fmla="*/ 430 w 593"/>
                <a:gd name="T47" fmla="*/ 6 h 28"/>
                <a:gd name="T48" fmla="*/ 424 w 593"/>
                <a:gd name="T49" fmla="*/ 11 h 28"/>
                <a:gd name="T50" fmla="*/ 423 w 593"/>
                <a:gd name="T51" fmla="*/ 11 h 28"/>
                <a:gd name="T52" fmla="*/ 418 w 593"/>
                <a:gd name="T53" fmla="*/ 6 h 28"/>
                <a:gd name="T54" fmla="*/ 423 w 593"/>
                <a:gd name="T55" fmla="*/ 0 h 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3"/>
                <a:gd name="T85" fmla="*/ 0 h 28"/>
                <a:gd name="T86" fmla="*/ 593 w 593"/>
                <a:gd name="T87" fmla="*/ 28 h 2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3" h="28">
                  <a:moveTo>
                    <a:pt x="8" y="12"/>
                  </a:moveTo>
                  <a:lnTo>
                    <a:pt x="120" y="10"/>
                  </a:lnTo>
                  <a:cubicBezTo>
                    <a:pt x="124" y="9"/>
                    <a:pt x="128" y="13"/>
                    <a:pt x="128" y="17"/>
                  </a:cubicBezTo>
                  <a:cubicBezTo>
                    <a:pt x="128" y="22"/>
                    <a:pt x="125" y="25"/>
                    <a:pt x="120" y="26"/>
                  </a:cubicBezTo>
                  <a:lnTo>
                    <a:pt x="8" y="28"/>
                  </a:lnTo>
                  <a:cubicBezTo>
                    <a:pt x="4" y="28"/>
                    <a:pt x="0" y="24"/>
                    <a:pt x="0" y="20"/>
                  </a:cubicBezTo>
                  <a:cubicBezTo>
                    <a:pt x="0" y="16"/>
                    <a:pt x="3" y="12"/>
                    <a:pt x="8" y="12"/>
                  </a:cubicBezTo>
                  <a:close/>
                  <a:moveTo>
                    <a:pt x="200" y="8"/>
                  </a:moveTo>
                  <a:lnTo>
                    <a:pt x="312" y="6"/>
                  </a:lnTo>
                  <a:cubicBezTo>
                    <a:pt x="316" y="6"/>
                    <a:pt x="320" y="9"/>
                    <a:pt x="320" y="14"/>
                  </a:cubicBezTo>
                  <a:cubicBezTo>
                    <a:pt x="320" y="18"/>
                    <a:pt x="317" y="22"/>
                    <a:pt x="312" y="22"/>
                  </a:cubicBezTo>
                  <a:lnTo>
                    <a:pt x="200" y="24"/>
                  </a:lnTo>
                  <a:cubicBezTo>
                    <a:pt x="196" y="24"/>
                    <a:pt x="192" y="21"/>
                    <a:pt x="192" y="16"/>
                  </a:cubicBezTo>
                  <a:cubicBezTo>
                    <a:pt x="192" y="12"/>
                    <a:pt x="195" y="8"/>
                    <a:pt x="200" y="8"/>
                  </a:cubicBezTo>
                  <a:close/>
                  <a:moveTo>
                    <a:pt x="392" y="4"/>
                  </a:moveTo>
                  <a:lnTo>
                    <a:pt x="504" y="2"/>
                  </a:lnTo>
                  <a:cubicBezTo>
                    <a:pt x="508" y="2"/>
                    <a:pt x="512" y="5"/>
                    <a:pt x="512" y="10"/>
                  </a:cubicBezTo>
                  <a:cubicBezTo>
                    <a:pt x="512" y="14"/>
                    <a:pt x="509" y="18"/>
                    <a:pt x="504" y="18"/>
                  </a:cubicBezTo>
                  <a:lnTo>
                    <a:pt x="392" y="20"/>
                  </a:lnTo>
                  <a:cubicBezTo>
                    <a:pt x="388" y="20"/>
                    <a:pt x="384" y="17"/>
                    <a:pt x="384" y="12"/>
                  </a:cubicBezTo>
                  <a:cubicBezTo>
                    <a:pt x="384" y="8"/>
                    <a:pt x="387" y="4"/>
                    <a:pt x="392" y="4"/>
                  </a:cubicBezTo>
                  <a:close/>
                  <a:moveTo>
                    <a:pt x="584" y="0"/>
                  </a:moveTo>
                  <a:lnTo>
                    <a:pt x="585" y="0"/>
                  </a:lnTo>
                  <a:cubicBezTo>
                    <a:pt x="590" y="0"/>
                    <a:pt x="593" y="4"/>
                    <a:pt x="593" y="8"/>
                  </a:cubicBezTo>
                  <a:cubicBezTo>
                    <a:pt x="593" y="13"/>
                    <a:pt x="590" y="16"/>
                    <a:pt x="585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9"/>
                  </a:cubicBezTo>
                  <a:cubicBezTo>
                    <a:pt x="576" y="4"/>
                    <a:pt x="579" y="0"/>
                    <a:pt x="584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0" name="Freeform 10"/>
            <p:cNvSpPr/>
            <p:nvPr/>
          </p:nvSpPr>
          <p:spPr bwMode="auto">
            <a:xfrm>
              <a:off x="1685" y="797"/>
              <a:ext cx="26" cy="51"/>
            </a:xfrm>
            <a:custGeom>
              <a:avLst/>
              <a:gdLst>
                <a:gd name="T0" fmla="*/ 25 w 26"/>
                <a:gd name="T1" fmla="*/ 0 h 51"/>
                <a:gd name="T2" fmla="*/ 0 w 26"/>
                <a:gd name="T3" fmla="*/ 26 h 51"/>
                <a:gd name="T4" fmla="*/ 26 w 26"/>
                <a:gd name="T5" fmla="*/ 51 h 51"/>
                <a:gd name="T6" fmla="*/ 0 60000 65536"/>
                <a:gd name="T7" fmla="*/ 0 60000 65536"/>
                <a:gd name="T8" fmla="*/ 0 60000 65536"/>
                <a:gd name="T9" fmla="*/ 0 w 26"/>
                <a:gd name="T10" fmla="*/ 0 h 51"/>
                <a:gd name="T11" fmla="*/ 26 w 26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1">
                  <a:moveTo>
                    <a:pt x="25" y="0"/>
                  </a:moveTo>
                  <a:lnTo>
                    <a:pt x="0" y="26"/>
                  </a:lnTo>
                  <a:lnTo>
                    <a:pt x="26" y="51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1" name="Rectangle 11"/>
            <p:cNvSpPr>
              <a:spLocks noChangeArrowheads="1"/>
            </p:cNvSpPr>
            <p:nvPr/>
          </p:nvSpPr>
          <p:spPr bwMode="auto">
            <a:xfrm>
              <a:off x="1770" y="739"/>
              <a:ext cx="248" cy="1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2" name="Rectangle 12"/>
            <p:cNvSpPr>
              <a:spLocks noChangeArrowheads="1"/>
            </p:cNvSpPr>
            <p:nvPr/>
          </p:nvSpPr>
          <p:spPr bwMode="auto">
            <a:xfrm>
              <a:off x="1770" y="755"/>
              <a:ext cx="197" cy="1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实参</a:t>
              </a: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55403" name="Freeform 13"/>
            <p:cNvSpPr>
              <a:spLocks noEditPoints="1"/>
            </p:cNvSpPr>
            <p:nvPr/>
          </p:nvSpPr>
          <p:spPr bwMode="auto">
            <a:xfrm>
              <a:off x="1776" y="990"/>
              <a:ext cx="311" cy="12"/>
            </a:xfrm>
            <a:custGeom>
              <a:avLst/>
              <a:gdLst>
                <a:gd name="T0" fmla="*/ 6 w 429"/>
                <a:gd name="T1" fmla="*/ 0 h 16"/>
                <a:gd name="T2" fmla="*/ 87 w 429"/>
                <a:gd name="T3" fmla="*/ 0 h 16"/>
                <a:gd name="T4" fmla="*/ 93 w 429"/>
                <a:gd name="T5" fmla="*/ 6 h 16"/>
                <a:gd name="T6" fmla="*/ 87 w 429"/>
                <a:gd name="T7" fmla="*/ 12 h 16"/>
                <a:gd name="T8" fmla="*/ 6 w 429"/>
                <a:gd name="T9" fmla="*/ 12 h 16"/>
                <a:gd name="T10" fmla="*/ 0 w 429"/>
                <a:gd name="T11" fmla="*/ 6 h 16"/>
                <a:gd name="T12" fmla="*/ 6 w 429"/>
                <a:gd name="T13" fmla="*/ 0 h 16"/>
                <a:gd name="T14" fmla="*/ 145 w 429"/>
                <a:gd name="T15" fmla="*/ 0 h 16"/>
                <a:gd name="T16" fmla="*/ 226 w 429"/>
                <a:gd name="T17" fmla="*/ 0 h 16"/>
                <a:gd name="T18" fmla="*/ 232 w 429"/>
                <a:gd name="T19" fmla="*/ 6 h 16"/>
                <a:gd name="T20" fmla="*/ 226 w 429"/>
                <a:gd name="T21" fmla="*/ 12 h 16"/>
                <a:gd name="T22" fmla="*/ 145 w 429"/>
                <a:gd name="T23" fmla="*/ 12 h 16"/>
                <a:gd name="T24" fmla="*/ 139 w 429"/>
                <a:gd name="T25" fmla="*/ 6 h 16"/>
                <a:gd name="T26" fmla="*/ 145 w 429"/>
                <a:gd name="T27" fmla="*/ 0 h 16"/>
                <a:gd name="T28" fmla="*/ 284 w 429"/>
                <a:gd name="T29" fmla="*/ 0 h 16"/>
                <a:gd name="T30" fmla="*/ 305 w 429"/>
                <a:gd name="T31" fmla="*/ 0 h 16"/>
                <a:gd name="T32" fmla="*/ 311 w 429"/>
                <a:gd name="T33" fmla="*/ 6 h 16"/>
                <a:gd name="T34" fmla="*/ 305 w 429"/>
                <a:gd name="T35" fmla="*/ 12 h 16"/>
                <a:gd name="T36" fmla="*/ 284 w 429"/>
                <a:gd name="T37" fmla="*/ 12 h 16"/>
                <a:gd name="T38" fmla="*/ 278 w 429"/>
                <a:gd name="T39" fmla="*/ 6 h 16"/>
                <a:gd name="T40" fmla="*/ 284 w 429"/>
                <a:gd name="T41" fmla="*/ 0 h 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16"/>
                <a:gd name="T65" fmla="*/ 429 w 429"/>
                <a:gd name="T66" fmla="*/ 16 h 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2"/>
                    <a:pt x="192" y="8"/>
                  </a:cubicBezTo>
                  <a:cubicBezTo>
                    <a:pt x="192" y="3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421" y="0"/>
                  </a:lnTo>
                  <a:cubicBezTo>
                    <a:pt x="426" y="0"/>
                    <a:pt x="429" y="3"/>
                    <a:pt x="429" y="8"/>
                  </a:cubicBezTo>
                  <a:cubicBezTo>
                    <a:pt x="429" y="12"/>
                    <a:pt x="426" y="16"/>
                    <a:pt x="421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4" name="Freeform 14"/>
            <p:cNvSpPr/>
            <p:nvPr/>
          </p:nvSpPr>
          <p:spPr bwMode="auto">
            <a:xfrm>
              <a:off x="1782" y="970"/>
              <a:ext cx="26" cy="51"/>
            </a:xfrm>
            <a:custGeom>
              <a:avLst/>
              <a:gdLst>
                <a:gd name="T0" fmla="*/ 26 w 26"/>
                <a:gd name="T1" fmla="*/ 0 h 51"/>
                <a:gd name="T2" fmla="*/ 0 w 26"/>
                <a:gd name="T3" fmla="*/ 26 h 51"/>
                <a:gd name="T4" fmla="*/ 26 w 26"/>
                <a:gd name="T5" fmla="*/ 51 h 51"/>
                <a:gd name="T6" fmla="*/ 0 60000 65536"/>
                <a:gd name="T7" fmla="*/ 0 60000 65536"/>
                <a:gd name="T8" fmla="*/ 0 60000 65536"/>
                <a:gd name="T9" fmla="*/ 0 w 26"/>
                <a:gd name="T10" fmla="*/ 0 h 51"/>
                <a:gd name="T11" fmla="*/ 26 w 26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1">
                  <a:moveTo>
                    <a:pt x="26" y="0"/>
                  </a:moveTo>
                  <a:lnTo>
                    <a:pt x="0" y="26"/>
                  </a:lnTo>
                  <a:lnTo>
                    <a:pt x="26" y="51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5" name="Freeform 15"/>
            <p:cNvSpPr>
              <a:spLocks noEditPoints="1"/>
            </p:cNvSpPr>
            <p:nvPr/>
          </p:nvSpPr>
          <p:spPr bwMode="auto">
            <a:xfrm>
              <a:off x="1776" y="1163"/>
              <a:ext cx="311" cy="11"/>
            </a:xfrm>
            <a:custGeom>
              <a:avLst/>
              <a:gdLst>
                <a:gd name="T0" fmla="*/ 6 w 429"/>
                <a:gd name="T1" fmla="*/ 0 h 16"/>
                <a:gd name="T2" fmla="*/ 87 w 429"/>
                <a:gd name="T3" fmla="*/ 0 h 16"/>
                <a:gd name="T4" fmla="*/ 93 w 429"/>
                <a:gd name="T5" fmla="*/ 6 h 16"/>
                <a:gd name="T6" fmla="*/ 87 w 429"/>
                <a:gd name="T7" fmla="*/ 11 h 16"/>
                <a:gd name="T8" fmla="*/ 6 w 429"/>
                <a:gd name="T9" fmla="*/ 11 h 16"/>
                <a:gd name="T10" fmla="*/ 0 w 429"/>
                <a:gd name="T11" fmla="*/ 6 h 16"/>
                <a:gd name="T12" fmla="*/ 6 w 429"/>
                <a:gd name="T13" fmla="*/ 0 h 16"/>
                <a:gd name="T14" fmla="*/ 145 w 429"/>
                <a:gd name="T15" fmla="*/ 0 h 16"/>
                <a:gd name="T16" fmla="*/ 226 w 429"/>
                <a:gd name="T17" fmla="*/ 0 h 16"/>
                <a:gd name="T18" fmla="*/ 232 w 429"/>
                <a:gd name="T19" fmla="*/ 6 h 16"/>
                <a:gd name="T20" fmla="*/ 226 w 429"/>
                <a:gd name="T21" fmla="*/ 11 h 16"/>
                <a:gd name="T22" fmla="*/ 145 w 429"/>
                <a:gd name="T23" fmla="*/ 11 h 16"/>
                <a:gd name="T24" fmla="*/ 139 w 429"/>
                <a:gd name="T25" fmla="*/ 6 h 16"/>
                <a:gd name="T26" fmla="*/ 145 w 429"/>
                <a:gd name="T27" fmla="*/ 0 h 16"/>
                <a:gd name="T28" fmla="*/ 284 w 429"/>
                <a:gd name="T29" fmla="*/ 0 h 16"/>
                <a:gd name="T30" fmla="*/ 305 w 429"/>
                <a:gd name="T31" fmla="*/ 0 h 16"/>
                <a:gd name="T32" fmla="*/ 311 w 429"/>
                <a:gd name="T33" fmla="*/ 6 h 16"/>
                <a:gd name="T34" fmla="*/ 305 w 429"/>
                <a:gd name="T35" fmla="*/ 11 h 16"/>
                <a:gd name="T36" fmla="*/ 284 w 429"/>
                <a:gd name="T37" fmla="*/ 11 h 16"/>
                <a:gd name="T38" fmla="*/ 278 w 429"/>
                <a:gd name="T39" fmla="*/ 6 h 16"/>
                <a:gd name="T40" fmla="*/ 284 w 429"/>
                <a:gd name="T41" fmla="*/ 0 h 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16"/>
                <a:gd name="T65" fmla="*/ 429 w 429"/>
                <a:gd name="T66" fmla="*/ 16 h 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2"/>
                    <a:pt x="192" y="8"/>
                  </a:cubicBezTo>
                  <a:cubicBezTo>
                    <a:pt x="192" y="3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421" y="0"/>
                  </a:lnTo>
                  <a:cubicBezTo>
                    <a:pt x="426" y="0"/>
                    <a:pt x="429" y="3"/>
                    <a:pt x="429" y="8"/>
                  </a:cubicBezTo>
                  <a:cubicBezTo>
                    <a:pt x="429" y="12"/>
                    <a:pt x="426" y="16"/>
                    <a:pt x="421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6" name="Freeform 16"/>
            <p:cNvSpPr/>
            <p:nvPr/>
          </p:nvSpPr>
          <p:spPr bwMode="auto">
            <a:xfrm>
              <a:off x="1782" y="1143"/>
              <a:ext cx="26" cy="51"/>
            </a:xfrm>
            <a:custGeom>
              <a:avLst/>
              <a:gdLst>
                <a:gd name="T0" fmla="*/ 26 w 26"/>
                <a:gd name="T1" fmla="*/ 0 h 51"/>
                <a:gd name="T2" fmla="*/ 0 w 26"/>
                <a:gd name="T3" fmla="*/ 26 h 51"/>
                <a:gd name="T4" fmla="*/ 26 w 26"/>
                <a:gd name="T5" fmla="*/ 51 h 51"/>
                <a:gd name="T6" fmla="*/ 0 60000 65536"/>
                <a:gd name="T7" fmla="*/ 0 60000 65536"/>
                <a:gd name="T8" fmla="*/ 0 60000 65536"/>
                <a:gd name="T9" fmla="*/ 0 w 26"/>
                <a:gd name="T10" fmla="*/ 0 h 51"/>
                <a:gd name="T11" fmla="*/ 26 w 26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1">
                  <a:moveTo>
                    <a:pt x="26" y="0"/>
                  </a:moveTo>
                  <a:lnTo>
                    <a:pt x="0" y="26"/>
                  </a:lnTo>
                  <a:lnTo>
                    <a:pt x="26" y="51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7" name="Freeform 17"/>
            <p:cNvSpPr>
              <a:spLocks noEditPoints="1"/>
            </p:cNvSpPr>
            <p:nvPr/>
          </p:nvSpPr>
          <p:spPr bwMode="auto">
            <a:xfrm>
              <a:off x="1776" y="1313"/>
              <a:ext cx="311" cy="12"/>
            </a:xfrm>
            <a:custGeom>
              <a:avLst/>
              <a:gdLst>
                <a:gd name="T0" fmla="*/ 6 w 429"/>
                <a:gd name="T1" fmla="*/ 0 h 16"/>
                <a:gd name="T2" fmla="*/ 87 w 429"/>
                <a:gd name="T3" fmla="*/ 0 h 16"/>
                <a:gd name="T4" fmla="*/ 93 w 429"/>
                <a:gd name="T5" fmla="*/ 6 h 16"/>
                <a:gd name="T6" fmla="*/ 87 w 429"/>
                <a:gd name="T7" fmla="*/ 12 h 16"/>
                <a:gd name="T8" fmla="*/ 6 w 429"/>
                <a:gd name="T9" fmla="*/ 12 h 16"/>
                <a:gd name="T10" fmla="*/ 0 w 429"/>
                <a:gd name="T11" fmla="*/ 6 h 16"/>
                <a:gd name="T12" fmla="*/ 6 w 429"/>
                <a:gd name="T13" fmla="*/ 0 h 16"/>
                <a:gd name="T14" fmla="*/ 145 w 429"/>
                <a:gd name="T15" fmla="*/ 0 h 16"/>
                <a:gd name="T16" fmla="*/ 226 w 429"/>
                <a:gd name="T17" fmla="*/ 0 h 16"/>
                <a:gd name="T18" fmla="*/ 232 w 429"/>
                <a:gd name="T19" fmla="*/ 6 h 16"/>
                <a:gd name="T20" fmla="*/ 226 w 429"/>
                <a:gd name="T21" fmla="*/ 12 h 16"/>
                <a:gd name="T22" fmla="*/ 145 w 429"/>
                <a:gd name="T23" fmla="*/ 12 h 16"/>
                <a:gd name="T24" fmla="*/ 139 w 429"/>
                <a:gd name="T25" fmla="*/ 6 h 16"/>
                <a:gd name="T26" fmla="*/ 145 w 429"/>
                <a:gd name="T27" fmla="*/ 0 h 16"/>
                <a:gd name="T28" fmla="*/ 284 w 429"/>
                <a:gd name="T29" fmla="*/ 0 h 16"/>
                <a:gd name="T30" fmla="*/ 305 w 429"/>
                <a:gd name="T31" fmla="*/ 0 h 16"/>
                <a:gd name="T32" fmla="*/ 311 w 429"/>
                <a:gd name="T33" fmla="*/ 6 h 16"/>
                <a:gd name="T34" fmla="*/ 305 w 429"/>
                <a:gd name="T35" fmla="*/ 12 h 16"/>
                <a:gd name="T36" fmla="*/ 284 w 429"/>
                <a:gd name="T37" fmla="*/ 12 h 16"/>
                <a:gd name="T38" fmla="*/ 278 w 429"/>
                <a:gd name="T39" fmla="*/ 6 h 16"/>
                <a:gd name="T40" fmla="*/ 284 w 429"/>
                <a:gd name="T41" fmla="*/ 0 h 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16"/>
                <a:gd name="T65" fmla="*/ 429 w 429"/>
                <a:gd name="T66" fmla="*/ 16 h 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4"/>
                    <a:pt x="128" y="8"/>
                  </a:cubicBezTo>
                  <a:cubicBezTo>
                    <a:pt x="128" y="13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4"/>
                    <a:pt x="320" y="8"/>
                  </a:cubicBezTo>
                  <a:cubicBezTo>
                    <a:pt x="320" y="13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421" y="0"/>
                  </a:lnTo>
                  <a:cubicBezTo>
                    <a:pt x="426" y="0"/>
                    <a:pt x="429" y="4"/>
                    <a:pt x="429" y="8"/>
                  </a:cubicBezTo>
                  <a:cubicBezTo>
                    <a:pt x="429" y="13"/>
                    <a:pt x="426" y="16"/>
                    <a:pt x="421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8" name="Freeform 18"/>
            <p:cNvSpPr/>
            <p:nvPr/>
          </p:nvSpPr>
          <p:spPr bwMode="auto">
            <a:xfrm>
              <a:off x="1782" y="1293"/>
              <a:ext cx="26" cy="52"/>
            </a:xfrm>
            <a:custGeom>
              <a:avLst/>
              <a:gdLst>
                <a:gd name="T0" fmla="*/ 26 w 26"/>
                <a:gd name="T1" fmla="*/ 0 h 52"/>
                <a:gd name="T2" fmla="*/ 0 w 26"/>
                <a:gd name="T3" fmla="*/ 26 h 52"/>
                <a:gd name="T4" fmla="*/ 26 w 26"/>
                <a:gd name="T5" fmla="*/ 52 h 52"/>
                <a:gd name="T6" fmla="*/ 0 60000 65536"/>
                <a:gd name="T7" fmla="*/ 0 60000 65536"/>
                <a:gd name="T8" fmla="*/ 0 60000 65536"/>
                <a:gd name="T9" fmla="*/ 0 w 26"/>
                <a:gd name="T10" fmla="*/ 0 h 52"/>
                <a:gd name="T11" fmla="*/ 26 w 26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2">
                  <a:moveTo>
                    <a:pt x="26" y="0"/>
                  </a:moveTo>
                  <a:lnTo>
                    <a:pt x="0" y="26"/>
                  </a:lnTo>
                  <a:lnTo>
                    <a:pt x="26" y="52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325" name="矩形 102"/>
          <p:cNvSpPr>
            <a:spLocks noChangeArrowheads="1"/>
          </p:cNvSpPr>
          <p:nvPr/>
        </p:nvSpPr>
        <p:spPr bwMode="auto">
          <a:xfrm>
            <a:off x="1785938" y="3297238"/>
            <a:ext cx="3222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26" name="矩形 104"/>
          <p:cNvSpPr>
            <a:spLocks noChangeArrowheads="1"/>
          </p:cNvSpPr>
          <p:nvPr/>
        </p:nvSpPr>
        <p:spPr bwMode="auto">
          <a:xfrm>
            <a:off x="2422525" y="3273425"/>
            <a:ext cx="3222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27" name="矩形 105"/>
          <p:cNvSpPr>
            <a:spLocks noChangeArrowheads="1"/>
          </p:cNvSpPr>
          <p:nvPr/>
        </p:nvSpPr>
        <p:spPr bwMode="auto">
          <a:xfrm>
            <a:off x="2089150" y="3286125"/>
            <a:ext cx="32226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C</a:t>
            </a:r>
            <a:endParaRPr lang="zh-CN" altLang="en-US">
              <a:solidFill>
                <a:srgbClr val="3333FF"/>
              </a:solidFill>
            </a:endParaRPr>
          </a:p>
        </p:txBody>
      </p:sp>
      <p:grpSp>
        <p:nvGrpSpPr>
          <p:cNvPr id="55328" name="组合 117"/>
          <p:cNvGrpSpPr/>
          <p:nvPr/>
        </p:nvGrpSpPr>
        <p:grpSpPr bwMode="auto">
          <a:xfrm>
            <a:off x="5618163" y="1138238"/>
            <a:ext cx="841375" cy="1130300"/>
            <a:chOff x="7622548" y="2841221"/>
            <a:chExt cx="841375" cy="1130300"/>
          </a:xfrm>
        </p:grpSpPr>
        <p:sp>
          <p:nvSpPr>
            <p:cNvPr id="55387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22548" y="2841221"/>
              <a:ext cx="841375" cy="1130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8" name="Freeform 9"/>
            <p:cNvSpPr>
              <a:spLocks noEditPoints="1"/>
            </p:cNvSpPr>
            <p:nvPr/>
          </p:nvSpPr>
          <p:spPr bwMode="auto">
            <a:xfrm>
              <a:off x="7644773" y="3017434"/>
              <a:ext cx="682625" cy="31750"/>
            </a:xfrm>
            <a:custGeom>
              <a:avLst/>
              <a:gdLst>
                <a:gd name="T0" fmla="*/ 9209 w 593"/>
                <a:gd name="T1" fmla="*/ 13607 h 28"/>
                <a:gd name="T2" fmla="*/ 138137 w 593"/>
                <a:gd name="T3" fmla="*/ 11339 h 28"/>
                <a:gd name="T4" fmla="*/ 147346 w 593"/>
                <a:gd name="T5" fmla="*/ 19277 h 28"/>
                <a:gd name="T6" fmla="*/ 138137 w 593"/>
                <a:gd name="T7" fmla="*/ 29482 h 28"/>
                <a:gd name="T8" fmla="*/ 9209 w 593"/>
                <a:gd name="T9" fmla="*/ 31750 h 28"/>
                <a:gd name="T10" fmla="*/ 0 w 593"/>
                <a:gd name="T11" fmla="*/ 22679 h 28"/>
                <a:gd name="T12" fmla="*/ 9209 w 593"/>
                <a:gd name="T13" fmla="*/ 13607 h 28"/>
                <a:gd name="T14" fmla="*/ 230228 w 593"/>
                <a:gd name="T15" fmla="*/ 9071 h 28"/>
                <a:gd name="T16" fmla="*/ 359155 w 593"/>
                <a:gd name="T17" fmla="*/ 6804 h 28"/>
                <a:gd name="T18" fmla="*/ 368364 w 593"/>
                <a:gd name="T19" fmla="*/ 15875 h 28"/>
                <a:gd name="T20" fmla="*/ 359155 w 593"/>
                <a:gd name="T21" fmla="*/ 24946 h 28"/>
                <a:gd name="T22" fmla="*/ 230228 w 593"/>
                <a:gd name="T23" fmla="*/ 27214 h 28"/>
                <a:gd name="T24" fmla="*/ 221019 w 593"/>
                <a:gd name="T25" fmla="*/ 18143 h 28"/>
                <a:gd name="T26" fmla="*/ 230228 w 593"/>
                <a:gd name="T27" fmla="*/ 9071 h 28"/>
                <a:gd name="T28" fmla="*/ 451246 w 593"/>
                <a:gd name="T29" fmla="*/ 4536 h 28"/>
                <a:gd name="T30" fmla="*/ 580174 w 593"/>
                <a:gd name="T31" fmla="*/ 2268 h 28"/>
                <a:gd name="T32" fmla="*/ 589383 w 593"/>
                <a:gd name="T33" fmla="*/ 11339 h 28"/>
                <a:gd name="T34" fmla="*/ 580174 w 593"/>
                <a:gd name="T35" fmla="*/ 20411 h 28"/>
                <a:gd name="T36" fmla="*/ 451246 w 593"/>
                <a:gd name="T37" fmla="*/ 22679 h 28"/>
                <a:gd name="T38" fmla="*/ 442037 w 593"/>
                <a:gd name="T39" fmla="*/ 13607 h 28"/>
                <a:gd name="T40" fmla="*/ 451246 w 593"/>
                <a:gd name="T41" fmla="*/ 4536 h 28"/>
                <a:gd name="T42" fmla="*/ 672265 w 593"/>
                <a:gd name="T43" fmla="*/ 0 h 28"/>
                <a:gd name="T44" fmla="*/ 673416 w 593"/>
                <a:gd name="T45" fmla="*/ 0 h 28"/>
                <a:gd name="T46" fmla="*/ 682625 w 593"/>
                <a:gd name="T47" fmla="*/ 9071 h 28"/>
                <a:gd name="T48" fmla="*/ 673416 w 593"/>
                <a:gd name="T49" fmla="*/ 18143 h 28"/>
                <a:gd name="T50" fmla="*/ 672265 w 593"/>
                <a:gd name="T51" fmla="*/ 18143 h 28"/>
                <a:gd name="T52" fmla="*/ 663056 w 593"/>
                <a:gd name="T53" fmla="*/ 10205 h 28"/>
                <a:gd name="T54" fmla="*/ 672265 w 593"/>
                <a:gd name="T55" fmla="*/ 0 h 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3"/>
                <a:gd name="T85" fmla="*/ 0 h 28"/>
                <a:gd name="T86" fmla="*/ 593 w 593"/>
                <a:gd name="T87" fmla="*/ 28 h 2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3" h="28">
                  <a:moveTo>
                    <a:pt x="8" y="12"/>
                  </a:moveTo>
                  <a:lnTo>
                    <a:pt x="120" y="10"/>
                  </a:lnTo>
                  <a:cubicBezTo>
                    <a:pt x="124" y="9"/>
                    <a:pt x="128" y="13"/>
                    <a:pt x="128" y="17"/>
                  </a:cubicBezTo>
                  <a:cubicBezTo>
                    <a:pt x="128" y="22"/>
                    <a:pt x="125" y="25"/>
                    <a:pt x="120" y="26"/>
                  </a:cubicBezTo>
                  <a:lnTo>
                    <a:pt x="8" y="28"/>
                  </a:lnTo>
                  <a:cubicBezTo>
                    <a:pt x="4" y="28"/>
                    <a:pt x="0" y="24"/>
                    <a:pt x="0" y="20"/>
                  </a:cubicBezTo>
                  <a:cubicBezTo>
                    <a:pt x="0" y="16"/>
                    <a:pt x="3" y="12"/>
                    <a:pt x="8" y="12"/>
                  </a:cubicBezTo>
                  <a:close/>
                  <a:moveTo>
                    <a:pt x="200" y="8"/>
                  </a:moveTo>
                  <a:lnTo>
                    <a:pt x="312" y="6"/>
                  </a:lnTo>
                  <a:cubicBezTo>
                    <a:pt x="316" y="6"/>
                    <a:pt x="320" y="9"/>
                    <a:pt x="320" y="14"/>
                  </a:cubicBezTo>
                  <a:cubicBezTo>
                    <a:pt x="320" y="18"/>
                    <a:pt x="317" y="22"/>
                    <a:pt x="312" y="22"/>
                  </a:cubicBezTo>
                  <a:lnTo>
                    <a:pt x="200" y="24"/>
                  </a:lnTo>
                  <a:cubicBezTo>
                    <a:pt x="196" y="24"/>
                    <a:pt x="192" y="21"/>
                    <a:pt x="192" y="16"/>
                  </a:cubicBezTo>
                  <a:cubicBezTo>
                    <a:pt x="192" y="12"/>
                    <a:pt x="195" y="8"/>
                    <a:pt x="200" y="8"/>
                  </a:cubicBezTo>
                  <a:close/>
                  <a:moveTo>
                    <a:pt x="392" y="4"/>
                  </a:moveTo>
                  <a:lnTo>
                    <a:pt x="504" y="2"/>
                  </a:lnTo>
                  <a:cubicBezTo>
                    <a:pt x="508" y="2"/>
                    <a:pt x="512" y="5"/>
                    <a:pt x="512" y="10"/>
                  </a:cubicBezTo>
                  <a:cubicBezTo>
                    <a:pt x="512" y="14"/>
                    <a:pt x="509" y="18"/>
                    <a:pt x="504" y="18"/>
                  </a:cubicBezTo>
                  <a:lnTo>
                    <a:pt x="392" y="20"/>
                  </a:lnTo>
                  <a:cubicBezTo>
                    <a:pt x="388" y="20"/>
                    <a:pt x="384" y="17"/>
                    <a:pt x="384" y="12"/>
                  </a:cubicBezTo>
                  <a:cubicBezTo>
                    <a:pt x="384" y="8"/>
                    <a:pt x="387" y="4"/>
                    <a:pt x="392" y="4"/>
                  </a:cubicBezTo>
                  <a:close/>
                  <a:moveTo>
                    <a:pt x="584" y="0"/>
                  </a:moveTo>
                  <a:lnTo>
                    <a:pt x="585" y="0"/>
                  </a:lnTo>
                  <a:cubicBezTo>
                    <a:pt x="590" y="0"/>
                    <a:pt x="593" y="4"/>
                    <a:pt x="593" y="8"/>
                  </a:cubicBezTo>
                  <a:cubicBezTo>
                    <a:pt x="593" y="13"/>
                    <a:pt x="590" y="16"/>
                    <a:pt x="585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9"/>
                  </a:cubicBezTo>
                  <a:cubicBezTo>
                    <a:pt x="576" y="4"/>
                    <a:pt x="579" y="0"/>
                    <a:pt x="584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89" name="Freeform 10"/>
            <p:cNvSpPr/>
            <p:nvPr/>
          </p:nvSpPr>
          <p:spPr bwMode="auto">
            <a:xfrm>
              <a:off x="7654298" y="2998384"/>
              <a:ext cx="41275" cy="80963"/>
            </a:xfrm>
            <a:custGeom>
              <a:avLst/>
              <a:gdLst>
                <a:gd name="T0" fmla="*/ 39688 w 26"/>
                <a:gd name="T1" fmla="*/ 0 h 51"/>
                <a:gd name="T2" fmla="*/ 0 w 26"/>
                <a:gd name="T3" fmla="*/ 41275 h 51"/>
                <a:gd name="T4" fmla="*/ 41275 w 26"/>
                <a:gd name="T5" fmla="*/ 80963 h 51"/>
                <a:gd name="T6" fmla="*/ 0 60000 65536"/>
                <a:gd name="T7" fmla="*/ 0 60000 65536"/>
                <a:gd name="T8" fmla="*/ 0 60000 65536"/>
                <a:gd name="T9" fmla="*/ 0 w 26"/>
                <a:gd name="T10" fmla="*/ 0 h 51"/>
                <a:gd name="T11" fmla="*/ 26 w 26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1">
                  <a:moveTo>
                    <a:pt x="25" y="0"/>
                  </a:moveTo>
                  <a:lnTo>
                    <a:pt x="0" y="26"/>
                  </a:lnTo>
                  <a:lnTo>
                    <a:pt x="26" y="51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0" name="Rectangle 11"/>
            <p:cNvSpPr>
              <a:spLocks noChangeArrowheads="1"/>
            </p:cNvSpPr>
            <p:nvPr/>
          </p:nvSpPr>
          <p:spPr bwMode="auto">
            <a:xfrm>
              <a:off x="7789236" y="2906309"/>
              <a:ext cx="393700" cy="2540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1" name="Rectangle 12"/>
            <p:cNvSpPr>
              <a:spLocks noChangeArrowheads="1"/>
            </p:cNvSpPr>
            <p:nvPr/>
          </p:nvSpPr>
          <p:spPr bwMode="auto">
            <a:xfrm>
              <a:off x="7789236" y="2931709"/>
              <a:ext cx="312738" cy="2349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实参</a:t>
              </a: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55392" name="Freeform 13"/>
            <p:cNvSpPr>
              <a:spLocks noEditPoints="1"/>
            </p:cNvSpPr>
            <p:nvPr/>
          </p:nvSpPr>
          <p:spPr bwMode="auto">
            <a:xfrm>
              <a:off x="7798761" y="3304771"/>
              <a:ext cx="493713" cy="19050"/>
            </a:xfrm>
            <a:custGeom>
              <a:avLst/>
              <a:gdLst>
                <a:gd name="T0" fmla="*/ 9207 w 429"/>
                <a:gd name="T1" fmla="*/ 0 h 16"/>
                <a:gd name="T2" fmla="*/ 138102 w 429"/>
                <a:gd name="T3" fmla="*/ 0 h 16"/>
                <a:gd name="T4" fmla="*/ 147308 w 429"/>
                <a:gd name="T5" fmla="*/ 9525 h 16"/>
                <a:gd name="T6" fmla="*/ 138102 w 429"/>
                <a:gd name="T7" fmla="*/ 19050 h 16"/>
                <a:gd name="T8" fmla="*/ 9207 w 429"/>
                <a:gd name="T9" fmla="*/ 19050 h 16"/>
                <a:gd name="T10" fmla="*/ 0 w 429"/>
                <a:gd name="T11" fmla="*/ 9525 h 16"/>
                <a:gd name="T12" fmla="*/ 9207 w 429"/>
                <a:gd name="T13" fmla="*/ 0 h 16"/>
                <a:gd name="T14" fmla="*/ 230169 w 429"/>
                <a:gd name="T15" fmla="*/ 0 h 16"/>
                <a:gd name="T16" fmla="*/ 359064 w 429"/>
                <a:gd name="T17" fmla="*/ 0 h 16"/>
                <a:gd name="T18" fmla="*/ 368271 w 429"/>
                <a:gd name="T19" fmla="*/ 9525 h 16"/>
                <a:gd name="T20" fmla="*/ 359064 w 429"/>
                <a:gd name="T21" fmla="*/ 19050 h 16"/>
                <a:gd name="T22" fmla="*/ 230169 w 429"/>
                <a:gd name="T23" fmla="*/ 19050 h 16"/>
                <a:gd name="T24" fmla="*/ 220962 w 429"/>
                <a:gd name="T25" fmla="*/ 9525 h 16"/>
                <a:gd name="T26" fmla="*/ 230169 w 429"/>
                <a:gd name="T27" fmla="*/ 0 h 16"/>
                <a:gd name="T28" fmla="*/ 451132 w 429"/>
                <a:gd name="T29" fmla="*/ 0 h 16"/>
                <a:gd name="T30" fmla="*/ 484506 w 429"/>
                <a:gd name="T31" fmla="*/ 0 h 16"/>
                <a:gd name="T32" fmla="*/ 493713 w 429"/>
                <a:gd name="T33" fmla="*/ 9525 h 16"/>
                <a:gd name="T34" fmla="*/ 484506 w 429"/>
                <a:gd name="T35" fmla="*/ 19050 h 16"/>
                <a:gd name="T36" fmla="*/ 451132 w 429"/>
                <a:gd name="T37" fmla="*/ 19050 h 16"/>
                <a:gd name="T38" fmla="*/ 441925 w 429"/>
                <a:gd name="T39" fmla="*/ 9525 h 16"/>
                <a:gd name="T40" fmla="*/ 451132 w 429"/>
                <a:gd name="T41" fmla="*/ 0 h 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16"/>
                <a:gd name="T65" fmla="*/ 429 w 429"/>
                <a:gd name="T66" fmla="*/ 16 h 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2"/>
                    <a:pt x="192" y="8"/>
                  </a:cubicBezTo>
                  <a:cubicBezTo>
                    <a:pt x="192" y="3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421" y="0"/>
                  </a:lnTo>
                  <a:cubicBezTo>
                    <a:pt x="426" y="0"/>
                    <a:pt x="429" y="3"/>
                    <a:pt x="429" y="8"/>
                  </a:cubicBezTo>
                  <a:cubicBezTo>
                    <a:pt x="429" y="12"/>
                    <a:pt x="426" y="16"/>
                    <a:pt x="421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3" name="Freeform 14"/>
            <p:cNvSpPr/>
            <p:nvPr/>
          </p:nvSpPr>
          <p:spPr bwMode="auto">
            <a:xfrm>
              <a:off x="7808286" y="3273021"/>
              <a:ext cx="41275" cy="80963"/>
            </a:xfrm>
            <a:custGeom>
              <a:avLst/>
              <a:gdLst>
                <a:gd name="T0" fmla="*/ 41275 w 26"/>
                <a:gd name="T1" fmla="*/ 0 h 51"/>
                <a:gd name="T2" fmla="*/ 0 w 26"/>
                <a:gd name="T3" fmla="*/ 41275 h 51"/>
                <a:gd name="T4" fmla="*/ 41275 w 26"/>
                <a:gd name="T5" fmla="*/ 80963 h 51"/>
                <a:gd name="T6" fmla="*/ 0 60000 65536"/>
                <a:gd name="T7" fmla="*/ 0 60000 65536"/>
                <a:gd name="T8" fmla="*/ 0 60000 65536"/>
                <a:gd name="T9" fmla="*/ 0 w 26"/>
                <a:gd name="T10" fmla="*/ 0 h 51"/>
                <a:gd name="T11" fmla="*/ 26 w 26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1">
                  <a:moveTo>
                    <a:pt x="26" y="0"/>
                  </a:moveTo>
                  <a:lnTo>
                    <a:pt x="0" y="26"/>
                  </a:lnTo>
                  <a:lnTo>
                    <a:pt x="26" y="51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4" name="Freeform 15"/>
            <p:cNvSpPr>
              <a:spLocks noEditPoints="1"/>
            </p:cNvSpPr>
            <p:nvPr/>
          </p:nvSpPr>
          <p:spPr bwMode="auto">
            <a:xfrm>
              <a:off x="7798761" y="3579409"/>
              <a:ext cx="493713" cy="17463"/>
            </a:xfrm>
            <a:custGeom>
              <a:avLst/>
              <a:gdLst>
                <a:gd name="T0" fmla="*/ 9207 w 429"/>
                <a:gd name="T1" fmla="*/ 0 h 16"/>
                <a:gd name="T2" fmla="*/ 138102 w 429"/>
                <a:gd name="T3" fmla="*/ 0 h 16"/>
                <a:gd name="T4" fmla="*/ 147308 w 429"/>
                <a:gd name="T5" fmla="*/ 8732 h 16"/>
                <a:gd name="T6" fmla="*/ 138102 w 429"/>
                <a:gd name="T7" fmla="*/ 17463 h 16"/>
                <a:gd name="T8" fmla="*/ 9207 w 429"/>
                <a:gd name="T9" fmla="*/ 17463 h 16"/>
                <a:gd name="T10" fmla="*/ 0 w 429"/>
                <a:gd name="T11" fmla="*/ 8732 h 16"/>
                <a:gd name="T12" fmla="*/ 9207 w 429"/>
                <a:gd name="T13" fmla="*/ 0 h 16"/>
                <a:gd name="T14" fmla="*/ 230169 w 429"/>
                <a:gd name="T15" fmla="*/ 0 h 16"/>
                <a:gd name="T16" fmla="*/ 359064 w 429"/>
                <a:gd name="T17" fmla="*/ 0 h 16"/>
                <a:gd name="T18" fmla="*/ 368271 w 429"/>
                <a:gd name="T19" fmla="*/ 8732 h 16"/>
                <a:gd name="T20" fmla="*/ 359064 w 429"/>
                <a:gd name="T21" fmla="*/ 17463 h 16"/>
                <a:gd name="T22" fmla="*/ 230169 w 429"/>
                <a:gd name="T23" fmla="*/ 17463 h 16"/>
                <a:gd name="T24" fmla="*/ 220962 w 429"/>
                <a:gd name="T25" fmla="*/ 8732 h 16"/>
                <a:gd name="T26" fmla="*/ 230169 w 429"/>
                <a:gd name="T27" fmla="*/ 0 h 16"/>
                <a:gd name="T28" fmla="*/ 451132 w 429"/>
                <a:gd name="T29" fmla="*/ 0 h 16"/>
                <a:gd name="T30" fmla="*/ 484506 w 429"/>
                <a:gd name="T31" fmla="*/ 0 h 16"/>
                <a:gd name="T32" fmla="*/ 493713 w 429"/>
                <a:gd name="T33" fmla="*/ 8732 h 16"/>
                <a:gd name="T34" fmla="*/ 484506 w 429"/>
                <a:gd name="T35" fmla="*/ 17463 h 16"/>
                <a:gd name="T36" fmla="*/ 451132 w 429"/>
                <a:gd name="T37" fmla="*/ 17463 h 16"/>
                <a:gd name="T38" fmla="*/ 441925 w 429"/>
                <a:gd name="T39" fmla="*/ 8732 h 16"/>
                <a:gd name="T40" fmla="*/ 451132 w 429"/>
                <a:gd name="T41" fmla="*/ 0 h 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16"/>
                <a:gd name="T65" fmla="*/ 429 w 429"/>
                <a:gd name="T66" fmla="*/ 16 h 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2"/>
                    <a:pt x="192" y="8"/>
                  </a:cubicBezTo>
                  <a:cubicBezTo>
                    <a:pt x="192" y="3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421" y="0"/>
                  </a:lnTo>
                  <a:cubicBezTo>
                    <a:pt x="426" y="0"/>
                    <a:pt x="429" y="3"/>
                    <a:pt x="429" y="8"/>
                  </a:cubicBezTo>
                  <a:cubicBezTo>
                    <a:pt x="429" y="12"/>
                    <a:pt x="426" y="16"/>
                    <a:pt x="421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5" name="Freeform 16"/>
            <p:cNvSpPr/>
            <p:nvPr/>
          </p:nvSpPr>
          <p:spPr bwMode="auto">
            <a:xfrm>
              <a:off x="7808286" y="3547659"/>
              <a:ext cx="41275" cy="80963"/>
            </a:xfrm>
            <a:custGeom>
              <a:avLst/>
              <a:gdLst>
                <a:gd name="T0" fmla="*/ 41275 w 26"/>
                <a:gd name="T1" fmla="*/ 0 h 51"/>
                <a:gd name="T2" fmla="*/ 0 w 26"/>
                <a:gd name="T3" fmla="*/ 41275 h 51"/>
                <a:gd name="T4" fmla="*/ 41275 w 26"/>
                <a:gd name="T5" fmla="*/ 80963 h 51"/>
                <a:gd name="T6" fmla="*/ 0 60000 65536"/>
                <a:gd name="T7" fmla="*/ 0 60000 65536"/>
                <a:gd name="T8" fmla="*/ 0 60000 65536"/>
                <a:gd name="T9" fmla="*/ 0 w 26"/>
                <a:gd name="T10" fmla="*/ 0 h 51"/>
                <a:gd name="T11" fmla="*/ 26 w 26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1">
                  <a:moveTo>
                    <a:pt x="26" y="0"/>
                  </a:moveTo>
                  <a:lnTo>
                    <a:pt x="0" y="26"/>
                  </a:lnTo>
                  <a:lnTo>
                    <a:pt x="26" y="51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6" name="Freeform 17"/>
            <p:cNvSpPr>
              <a:spLocks noEditPoints="1"/>
            </p:cNvSpPr>
            <p:nvPr/>
          </p:nvSpPr>
          <p:spPr bwMode="auto">
            <a:xfrm>
              <a:off x="7798761" y="3817534"/>
              <a:ext cx="493713" cy="19050"/>
            </a:xfrm>
            <a:custGeom>
              <a:avLst/>
              <a:gdLst>
                <a:gd name="T0" fmla="*/ 9207 w 429"/>
                <a:gd name="T1" fmla="*/ 0 h 16"/>
                <a:gd name="T2" fmla="*/ 138102 w 429"/>
                <a:gd name="T3" fmla="*/ 0 h 16"/>
                <a:gd name="T4" fmla="*/ 147308 w 429"/>
                <a:gd name="T5" fmla="*/ 9525 h 16"/>
                <a:gd name="T6" fmla="*/ 138102 w 429"/>
                <a:gd name="T7" fmla="*/ 19050 h 16"/>
                <a:gd name="T8" fmla="*/ 9207 w 429"/>
                <a:gd name="T9" fmla="*/ 19050 h 16"/>
                <a:gd name="T10" fmla="*/ 0 w 429"/>
                <a:gd name="T11" fmla="*/ 9525 h 16"/>
                <a:gd name="T12" fmla="*/ 9207 w 429"/>
                <a:gd name="T13" fmla="*/ 0 h 16"/>
                <a:gd name="T14" fmla="*/ 230169 w 429"/>
                <a:gd name="T15" fmla="*/ 0 h 16"/>
                <a:gd name="T16" fmla="*/ 359064 w 429"/>
                <a:gd name="T17" fmla="*/ 0 h 16"/>
                <a:gd name="T18" fmla="*/ 368271 w 429"/>
                <a:gd name="T19" fmla="*/ 9525 h 16"/>
                <a:gd name="T20" fmla="*/ 359064 w 429"/>
                <a:gd name="T21" fmla="*/ 19050 h 16"/>
                <a:gd name="T22" fmla="*/ 230169 w 429"/>
                <a:gd name="T23" fmla="*/ 19050 h 16"/>
                <a:gd name="T24" fmla="*/ 220962 w 429"/>
                <a:gd name="T25" fmla="*/ 9525 h 16"/>
                <a:gd name="T26" fmla="*/ 230169 w 429"/>
                <a:gd name="T27" fmla="*/ 0 h 16"/>
                <a:gd name="T28" fmla="*/ 451132 w 429"/>
                <a:gd name="T29" fmla="*/ 0 h 16"/>
                <a:gd name="T30" fmla="*/ 484506 w 429"/>
                <a:gd name="T31" fmla="*/ 0 h 16"/>
                <a:gd name="T32" fmla="*/ 493713 w 429"/>
                <a:gd name="T33" fmla="*/ 9525 h 16"/>
                <a:gd name="T34" fmla="*/ 484506 w 429"/>
                <a:gd name="T35" fmla="*/ 19050 h 16"/>
                <a:gd name="T36" fmla="*/ 451132 w 429"/>
                <a:gd name="T37" fmla="*/ 19050 h 16"/>
                <a:gd name="T38" fmla="*/ 441925 w 429"/>
                <a:gd name="T39" fmla="*/ 9525 h 16"/>
                <a:gd name="T40" fmla="*/ 451132 w 429"/>
                <a:gd name="T41" fmla="*/ 0 h 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16"/>
                <a:gd name="T65" fmla="*/ 429 w 429"/>
                <a:gd name="T66" fmla="*/ 16 h 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4"/>
                    <a:pt x="128" y="8"/>
                  </a:cubicBezTo>
                  <a:cubicBezTo>
                    <a:pt x="128" y="13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4"/>
                    <a:pt x="320" y="8"/>
                  </a:cubicBezTo>
                  <a:cubicBezTo>
                    <a:pt x="320" y="13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421" y="0"/>
                  </a:lnTo>
                  <a:cubicBezTo>
                    <a:pt x="426" y="0"/>
                    <a:pt x="429" y="4"/>
                    <a:pt x="429" y="8"/>
                  </a:cubicBezTo>
                  <a:cubicBezTo>
                    <a:pt x="429" y="13"/>
                    <a:pt x="426" y="16"/>
                    <a:pt x="421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7" name="Freeform 18"/>
            <p:cNvSpPr/>
            <p:nvPr/>
          </p:nvSpPr>
          <p:spPr bwMode="auto">
            <a:xfrm>
              <a:off x="7808286" y="3785784"/>
              <a:ext cx="41275" cy="82550"/>
            </a:xfrm>
            <a:custGeom>
              <a:avLst/>
              <a:gdLst>
                <a:gd name="T0" fmla="*/ 41275 w 26"/>
                <a:gd name="T1" fmla="*/ 0 h 52"/>
                <a:gd name="T2" fmla="*/ 0 w 26"/>
                <a:gd name="T3" fmla="*/ 41275 h 52"/>
                <a:gd name="T4" fmla="*/ 41275 w 26"/>
                <a:gd name="T5" fmla="*/ 82550 h 52"/>
                <a:gd name="T6" fmla="*/ 0 60000 65536"/>
                <a:gd name="T7" fmla="*/ 0 60000 65536"/>
                <a:gd name="T8" fmla="*/ 0 60000 65536"/>
                <a:gd name="T9" fmla="*/ 0 w 26"/>
                <a:gd name="T10" fmla="*/ 0 h 52"/>
                <a:gd name="T11" fmla="*/ 26 w 26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2">
                  <a:moveTo>
                    <a:pt x="26" y="0"/>
                  </a:moveTo>
                  <a:lnTo>
                    <a:pt x="0" y="26"/>
                  </a:lnTo>
                  <a:lnTo>
                    <a:pt x="26" y="52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329" name="AutoShape 3"/>
          <p:cNvSpPr>
            <a:spLocks noChangeAspect="1" noChangeArrowheads="1" noTextEdit="1"/>
          </p:cNvSpPr>
          <p:nvPr/>
        </p:nvSpPr>
        <p:spPr bwMode="auto">
          <a:xfrm>
            <a:off x="6246813" y="149225"/>
            <a:ext cx="841375" cy="1130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55330" name="直接连接符 84"/>
          <p:cNvCxnSpPr>
            <a:cxnSpLocks noChangeShapeType="1"/>
          </p:cNvCxnSpPr>
          <p:nvPr/>
        </p:nvCxnSpPr>
        <p:spPr bwMode="auto">
          <a:xfrm>
            <a:off x="585788" y="3875088"/>
            <a:ext cx="2222500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cxnSp>
        <p:nvCxnSpPr>
          <p:cNvPr id="55331" name="直接连接符 86"/>
          <p:cNvCxnSpPr>
            <a:cxnSpLocks noChangeShapeType="1"/>
          </p:cNvCxnSpPr>
          <p:nvPr/>
        </p:nvCxnSpPr>
        <p:spPr bwMode="auto">
          <a:xfrm>
            <a:off x="3903663" y="3895725"/>
            <a:ext cx="2222500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cxnSp>
        <p:nvCxnSpPr>
          <p:cNvPr id="55332" name="直接连接符 87"/>
          <p:cNvCxnSpPr>
            <a:cxnSpLocks noChangeShapeType="1"/>
          </p:cNvCxnSpPr>
          <p:nvPr/>
        </p:nvCxnSpPr>
        <p:spPr bwMode="auto">
          <a:xfrm>
            <a:off x="6169025" y="3792538"/>
            <a:ext cx="338138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cxnSp>
        <p:nvCxnSpPr>
          <p:cNvPr id="55333" name="直接连接符 88"/>
          <p:cNvCxnSpPr>
            <a:cxnSpLocks noChangeShapeType="1"/>
          </p:cNvCxnSpPr>
          <p:nvPr/>
        </p:nvCxnSpPr>
        <p:spPr bwMode="auto">
          <a:xfrm flipV="1">
            <a:off x="6515100" y="779463"/>
            <a:ext cx="15875" cy="3024187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cxnSp>
        <p:nvCxnSpPr>
          <p:cNvPr id="55334" name="直接箭头连接符 89"/>
          <p:cNvCxnSpPr>
            <a:cxnSpLocks noChangeShapeType="1"/>
          </p:cNvCxnSpPr>
          <p:nvPr/>
        </p:nvCxnSpPr>
        <p:spPr bwMode="auto">
          <a:xfrm>
            <a:off x="6523038" y="779463"/>
            <a:ext cx="177800" cy="0"/>
          </a:xfrm>
          <a:prstGeom prst="straightConnector1">
            <a:avLst/>
          </a:prstGeom>
          <a:noFill/>
          <a:ln w="19050" algn="ctr">
            <a:solidFill>
              <a:srgbClr val="7030A0"/>
            </a:solidFill>
            <a:round/>
            <a:tailEnd type="triangle" w="med" len="med"/>
          </a:ln>
        </p:spPr>
      </p:cxnSp>
      <p:sp>
        <p:nvSpPr>
          <p:cNvPr id="55335" name="Rectangle 5"/>
          <p:cNvSpPr>
            <a:spLocks noChangeArrowheads="1"/>
          </p:cNvSpPr>
          <p:nvPr/>
        </p:nvSpPr>
        <p:spPr bwMode="auto">
          <a:xfrm>
            <a:off x="6348413" y="1217613"/>
            <a:ext cx="131762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700" i="1">
                <a:solidFill>
                  <a:srgbClr val="3333FF"/>
                </a:solidFill>
                <a:latin typeface="Courier New" panose="02070309020205020404" pitchFamily="49" charset="0"/>
              </a:rPr>
              <a:t>2</a:t>
            </a:r>
            <a:endParaRPr lang="zh-CN" altLang="zh-CN">
              <a:solidFill>
                <a:srgbClr val="3333FF"/>
              </a:solidFill>
            </a:endParaRPr>
          </a:p>
        </p:txBody>
      </p:sp>
      <p:sp>
        <p:nvSpPr>
          <p:cNvPr id="55336" name="矩形 122"/>
          <p:cNvSpPr>
            <a:spLocks noChangeArrowheads="1"/>
          </p:cNvSpPr>
          <p:nvPr/>
        </p:nvSpPr>
        <p:spPr bwMode="auto">
          <a:xfrm>
            <a:off x="4770438" y="3267075"/>
            <a:ext cx="32226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1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37" name="矩形 123"/>
          <p:cNvSpPr>
            <a:spLocks noChangeArrowheads="1"/>
          </p:cNvSpPr>
          <p:nvPr/>
        </p:nvSpPr>
        <p:spPr bwMode="auto">
          <a:xfrm>
            <a:off x="4770438" y="3267075"/>
            <a:ext cx="3222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1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38" name="矩形 124"/>
          <p:cNvSpPr>
            <a:spLocks noChangeArrowheads="1"/>
          </p:cNvSpPr>
          <p:nvPr/>
        </p:nvSpPr>
        <p:spPr bwMode="auto">
          <a:xfrm>
            <a:off x="6234113" y="1439863"/>
            <a:ext cx="3222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39" name="矩形 125"/>
          <p:cNvSpPr>
            <a:spLocks noChangeArrowheads="1"/>
          </p:cNvSpPr>
          <p:nvPr/>
        </p:nvSpPr>
        <p:spPr bwMode="auto">
          <a:xfrm>
            <a:off x="5154613" y="3254375"/>
            <a:ext cx="3222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40" name="矩形 131"/>
          <p:cNvSpPr>
            <a:spLocks noChangeArrowheads="1"/>
          </p:cNvSpPr>
          <p:nvPr/>
        </p:nvSpPr>
        <p:spPr bwMode="auto">
          <a:xfrm>
            <a:off x="6234113" y="1708150"/>
            <a:ext cx="3222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C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41" name="矩形 132"/>
          <p:cNvSpPr>
            <a:spLocks noChangeArrowheads="1"/>
          </p:cNvSpPr>
          <p:nvPr/>
        </p:nvSpPr>
        <p:spPr bwMode="auto">
          <a:xfrm>
            <a:off x="5721350" y="3243263"/>
            <a:ext cx="32226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C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42" name="矩形 134"/>
          <p:cNvSpPr>
            <a:spLocks noChangeArrowheads="1"/>
          </p:cNvSpPr>
          <p:nvPr/>
        </p:nvSpPr>
        <p:spPr bwMode="auto">
          <a:xfrm>
            <a:off x="6234113" y="1933575"/>
            <a:ext cx="32226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43" name="矩形 135"/>
          <p:cNvSpPr>
            <a:spLocks noChangeArrowheads="1"/>
          </p:cNvSpPr>
          <p:nvPr/>
        </p:nvSpPr>
        <p:spPr bwMode="auto">
          <a:xfrm>
            <a:off x="5429250" y="3246438"/>
            <a:ext cx="32226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endParaRPr lang="zh-CN" altLang="en-US">
              <a:solidFill>
                <a:srgbClr val="3333FF"/>
              </a:solidFill>
            </a:endParaRPr>
          </a:p>
        </p:txBody>
      </p:sp>
      <p:cxnSp>
        <p:nvCxnSpPr>
          <p:cNvPr id="145" name="直接连接符 144"/>
          <p:cNvCxnSpPr>
            <a:cxnSpLocks noChangeShapeType="1"/>
          </p:cNvCxnSpPr>
          <p:nvPr/>
        </p:nvCxnSpPr>
        <p:spPr bwMode="auto">
          <a:xfrm flipH="1">
            <a:off x="6650038" y="3243263"/>
            <a:ext cx="127000" cy="0"/>
          </a:xfrm>
          <a:prstGeom prst="line">
            <a:avLst/>
          </a:prstGeom>
          <a:noFill/>
          <a:ln w="19050" algn="ctr">
            <a:solidFill>
              <a:srgbClr val="003300"/>
            </a:solidFill>
            <a:prstDash val="dash"/>
            <a:round/>
          </a:ln>
        </p:spPr>
      </p:cxnSp>
      <p:grpSp>
        <p:nvGrpSpPr>
          <p:cNvPr id="55347" name="组合 24"/>
          <p:cNvGrpSpPr/>
          <p:nvPr/>
        </p:nvGrpSpPr>
        <p:grpSpPr bwMode="auto">
          <a:xfrm>
            <a:off x="6713538" y="5099752"/>
            <a:ext cx="2295525" cy="471488"/>
            <a:chOff x="6713677" y="5355853"/>
            <a:chExt cx="2295992" cy="471395"/>
          </a:xfrm>
        </p:grpSpPr>
        <p:sp>
          <p:nvSpPr>
            <p:cNvPr id="55385" name="直接连接符 6"/>
            <p:cNvSpPr>
              <a:spLocks noChangeShapeType="1"/>
            </p:cNvSpPr>
            <p:nvPr/>
          </p:nvSpPr>
          <p:spPr bwMode="auto">
            <a:xfrm>
              <a:off x="6713677" y="5355853"/>
              <a:ext cx="229599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6" name="直接连接符 11"/>
            <p:cNvSpPr>
              <a:spLocks noChangeShapeType="1"/>
            </p:cNvSpPr>
            <p:nvPr/>
          </p:nvSpPr>
          <p:spPr bwMode="auto">
            <a:xfrm>
              <a:off x="7185566" y="5355853"/>
              <a:ext cx="0" cy="471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48" name="直接连接符 6"/>
          <p:cNvSpPr>
            <a:spLocks noChangeShapeType="1"/>
          </p:cNvSpPr>
          <p:nvPr/>
        </p:nvSpPr>
        <p:spPr bwMode="auto">
          <a:xfrm>
            <a:off x="6715125" y="6501515"/>
            <a:ext cx="2297113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49" name="直接连接符 11"/>
          <p:cNvSpPr>
            <a:spLocks noChangeShapeType="1"/>
          </p:cNvSpPr>
          <p:nvPr/>
        </p:nvSpPr>
        <p:spPr bwMode="auto">
          <a:xfrm flipH="1">
            <a:off x="6700837" y="4393315"/>
            <a:ext cx="14287" cy="213027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50" name="直接连接符 12"/>
          <p:cNvSpPr>
            <a:spLocks noChangeShapeType="1"/>
          </p:cNvSpPr>
          <p:nvPr/>
        </p:nvSpPr>
        <p:spPr bwMode="auto">
          <a:xfrm>
            <a:off x="9012238" y="4393315"/>
            <a:ext cx="0" cy="213027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51" name="矩形 187"/>
          <p:cNvSpPr>
            <a:spLocks noChangeArrowheads="1"/>
          </p:cNvSpPr>
          <p:nvPr/>
        </p:nvSpPr>
        <p:spPr bwMode="auto">
          <a:xfrm>
            <a:off x="6467475" y="5622040"/>
            <a:ext cx="25971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000" b="1" i="1" dirty="0">
                <a:solidFill>
                  <a:srgbClr val="C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r</a:t>
            </a:r>
            <a:r>
              <a:rPr lang="en-US" altLang="zh-CN" sz="1600" b="1" i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i="1" dirty="0">
                <a:solidFill>
                  <a:srgbClr val="3333FF"/>
                </a:solidFill>
                <a:latin typeface="Courier New" panose="02070309020205020404" pitchFamily="49" charset="0"/>
              </a:rPr>
              <a:t>3, A, B, C</a:t>
            </a:r>
            <a:endParaRPr lang="en-US" altLang="zh-CN" sz="2000" i="1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5352" name="直接连接符 6"/>
          <p:cNvSpPr>
            <a:spLocks noChangeShapeType="1"/>
          </p:cNvSpPr>
          <p:nvPr/>
        </p:nvSpPr>
        <p:spPr bwMode="auto">
          <a:xfrm>
            <a:off x="6715125" y="5596640"/>
            <a:ext cx="2297113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53" name="直接连接符 11"/>
          <p:cNvSpPr>
            <a:spLocks noChangeShapeType="1"/>
          </p:cNvSpPr>
          <p:nvPr/>
        </p:nvSpPr>
        <p:spPr bwMode="auto">
          <a:xfrm>
            <a:off x="7186613" y="5596640"/>
            <a:ext cx="0" cy="4714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6651625" y="-11113"/>
            <a:ext cx="2652713" cy="3618492"/>
            <a:chOff x="6651597" y="-11308"/>
            <a:chExt cx="2653438" cy="3618718"/>
          </a:xfrm>
        </p:grpSpPr>
        <p:sp>
          <p:nvSpPr>
            <p:cNvPr id="55371" name="矩形 119"/>
            <p:cNvSpPr>
              <a:spLocks noChangeArrowheads="1"/>
            </p:cNvSpPr>
            <p:nvPr/>
          </p:nvSpPr>
          <p:spPr bwMode="auto">
            <a:xfrm>
              <a:off x="6651597" y="595975"/>
              <a:ext cx="2653438" cy="28623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eaLnBrk="0" hangingPunct="0"/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void </a:t>
              </a:r>
              <a:r>
                <a:rPr lang="en-US" altLang="zh-CN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hanoi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n, </a:t>
              </a:r>
              <a:endParaRPr lang="zh-CN" alt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x, </a:t>
              </a:r>
              <a:endParaRPr lang="zh-CN" alt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y, </a:t>
              </a:r>
              <a:endParaRPr lang="zh-CN" alt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z</a:t>
              </a:r>
              <a:endParaRPr lang="zh-CN" alt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{</a:t>
              </a:r>
              <a:endPara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 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(1 == n)</a:t>
              </a:r>
              <a:endParaRPr lang="en-US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//</a:t>
              </a:r>
              <a:r>
                <a:rPr lang="zh-CN" altLang="en-US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实参：</a:t>
              </a:r>
              <a:endParaRPr lang="zh-CN" altLang="en-US" i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move(x,1,z);</a:t>
              </a:r>
              <a:endParaRPr lang="en-US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……</a:t>
              </a:r>
              <a:endParaRPr lang="en-US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 flipH="1">
              <a:off x="8865177" y="298274"/>
              <a:ext cx="12703" cy="379437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7701222" y="1053972"/>
              <a:ext cx="1154427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7639292" y="1350853"/>
              <a:ext cx="1243353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7639292" y="1617570"/>
              <a:ext cx="1243353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376" name="矩形 138"/>
            <p:cNvSpPr>
              <a:spLocks noChangeArrowheads="1"/>
            </p:cNvSpPr>
            <p:nvPr/>
          </p:nvSpPr>
          <p:spPr bwMode="auto">
            <a:xfrm>
              <a:off x="7329518" y="868956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3333FF"/>
                  </a:solidFill>
                  <a:latin typeface="Courier New" panose="02070309020205020404" pitchFamily="49" charset="0"/>
                  <a:ea typeface="楷体" panose="02010609060101010101" pitchFamily="49" charset="-122"/>
                </a:rPr>
                <a:t>A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55377" name="矩形 139"/>
            <p:cNvSpPr>
              <a:spLocks noChangeArrowheads="1"/>
            </p:cNvSpPr>
            <p:nvPr/>
          </p:nvSpPr>
          <p:spPr bwMode="auto">
            <a:xfrm>
              <a:off x="7286469" y="1429886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3333FF"/>
                  </a:solidFill>
                  <a:latin typeface="Courier New" panose="02070309020205020404" pitchFamily="49" charset="0"/>
                  <a:ea typeface="楷体" panose="02010609060101010101" pitchFamily="49" charset="-122"/>
                </a:rPr>
                <a:t>C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55378" name="矩形 142"/>
            <p:cNvSpPr>
              <a:spLocks noChangeArrowheads="1"/>
            </p:cNvSpPr>
            <p:nvPr/>
          </p:nvSpPr>
          <p:spPr bwMode="auto">
            <a:xfrm>
              <a:off x="8000351" y="2213521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3333FF"/>
                  </a:solidFill>
                  <a:latin typeface="Courier New" panose="02070309020205020404" pitchFamily="49" charset="0"/>
                  <a:ea typeface="楷体" panose="02010609060101010101" pitchFamily="49" charset="-122"/>
                </a:rPr>
                <a:t>A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55379" name="矩形 143"/>
            <p:cNvSpPr>
              <a:spLocks noChangeArrowheads="1"/>
            </p:cNvSpPr>
            <p:nvPr/>
          </p:nvSpPr>
          <p:spPr bwMode="auto">
            <a:xfrm>
              <a:off x="8569073" y="2214306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3333FF"/>
                  </a:solidFill>
                  <a:latin typeface="Courier New" panose="02070309020205020404" pitchFamily="49" charset="0"/>
                  <a:ea typeface="楷体" panose="02010609060101010101" pitchFamily="49" charset="-122"/>
                </a:rPr>
                <a:t>C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131" name="文本框 16"/>
            <p:cNvSpPr>
              <a:spLocks noChangeArrowheads="1"/>
            </p:cNvSpPr>
            <p:nvPr/>
          </p:nvSpPr>
          <p:spPr bwMode="auto">
            <a:xfrm>
              <a:off x="7273812" y="3239087"/>
              <a:ext cx="1285591" cy="368323"/>
            </a:xfrm>
            <a:prstGeom prst="rect">
              <a:avLst/>
            </a:prstGeom>
            <a:noFill/>
            <a:ln w="12700">
              <a:gradFill>
                <a:gsLst>
                  <a:gs pos="72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miter lim="800000"/>
            </a:ln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sym typeface="宋体" panose="02010600030101010101" pitchFamily="2" charset="-122"/>
                </a:rPr>
                <a:t>Level  2 Call</a:t>
              </a:r>
              <a:endPara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5383" name="矩形 127"/>
            <p:cNvSpPr>
              <a:spLocks noChangeArrowheads="1"/>
            </p:cNvSpPr>
            <p:nvPr/>
          </p:nvSpPr>
          <p:spPr bwMode="auto">
            <a:xfrm>
              <a:off x="8721840" y="-11308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3333FF"/>
                  </a:solidFill>
                  <a:latin typeface="Courier New" panose="02070309020205020404" pitchFamily="49" charset="0"/>
                  <a:ea typeface="楷体" panose="02010609060101010101" pitchFamily="49" charset="-122"/>
                </a:rPr>
                <a:t>1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55384" name="矩形 128"/>
            <p:cNvSpPr>
              <a:spLocks noChangeArrowheads="1"/>
            </p:cNvSpPr>
            <p:nvPr/>
          </p:nvSpPr>
          <p:spPr bwMode="auto">
            <a:xfrm>
              <a:off x="7301988" y="1149421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3333FF"/>
                  </a:solidFill>
                  <a:latin typeface="Courier New" panose="02070309020205020404" pitchFamily="49" charset="0"/>
                  <a:ea typeface="楷体" panose="02010609060101010101" pitchFamily="49" charset="-122"/>
                </a:rPr>
                <a:t>B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</p:grpSp>
      <p:sp>
        <p:nvSpPr>
          <p:cNvPr id="55356" name="矩形 129"/>
          <p:cNvSpPr>
            <a:spLocks noChangeArrowheads="1"/>
          </p:cNvSpPr>
          <p:nvPr/>
        </p:nvSpPr>
        <p:spPr bwMode="auto">
          <a:xfrm>
            <a:off x="6492875" y="5209290"/>
            <a:ext cx="25971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000" b="1" i="1" dirty="0">
                <a:solidFill>
                  <a:srgbClr val="C00000"/>
                </a:solidFill>
                <a:latin typeface="Courier New" panose="02070309020205020404" pitchFamily="49" charset="0"/>
              </a:rPr>
              <a:t>  r</a:t>
            </a:r>
            <a:r>
              <a:rPr lang="en-US" altLang="zh-CN" sz="1400" b="1" i="1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i="1" dirty="0">
                <a:solidFill>
                  <a:srgbClr val="3333FF"/>
                </a:solidFill>
                <a:latin typeface="Courier New" panose="02070309020205020404" pitchFamily="49" charset="0"/>
              </a:rPr>
              <a:t>2, A, C, B</a:t>
            </a:r>
            <a:endParaRPr lang="en-US" altLang="zh-CN" sz="2000" i="1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6491288" y="4658427"/>
            <a:ext cx="2597150" cy="495300"/>
            <a:chOff x="6490809" y="4914199"/>
            <a:chExt cx="2597128" cy="496556"/>
          </a:xfrm>
        </p:grpSpPr>
        <p:grpSp>
          <p:nvGrpSpPr>
            <p:cNvPr id="55367" name="组合 164"/>
            <p:cNvGrpSpPr/>
            <p:nvPr/>
          </p:nvGrpSpPr>
          <p:grpSpPr bwMode="auto">
            <a:xfrm>
              <a:off x="6713677" y="4914199"/>
              <a:ext cx="2295992" cy="471395"/>
              <a:chOff x="6713677" y="5355853"/>
              <a:chExt cx="2295992" cy="471395"/>
            </a:xfrm>
          </p:grpSpPr>
          <p:sp>
            <p:nvSpPr>
              <p:cNvPr id="55369" name="直接连接符 6"/>
              <p:cNvSpPr>
                <a:spLocks noChangeShapeType="1"/>
              </p:cNvSpPr>
              <p:nvPr/>
            </p:nvSpPr>
            <p:spPr bwMode="auto">
              <a:xfrm>
                <a:off x="6713677" y="5355853"/>
                <a:ext cx="2295992" cy="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0" name="直接连接符 11"/>
              <p:cNvSpPr>
                <a:spLocks noChangeShapeType="1"/>
              </p:cNvSpPr>
              <p:nvPr/>
            </p:nvSpPr>
            <p:spPr bwMode="auto">
              <a:xfrm>
                <a:off x="7185566" y="5355853"/>
                <a:ext cx="0" cy="471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68" name="矩形 137"/>
            <p:cNvSpPr>
              <a:spLocks noChangeArrowheads="1"/>
            </p:cNvSpPr>
            <p:nvPr/>
          </p:nvSpPr>
          <p:spPr bwMode="auto">
            <a:xfrm>
              <a:off x="6490809" y="5010645"/>
              <a:ext cx="259712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eaLnBrk="0" hangingPunct="0"/>
              <a:r>
                <a:rPr lang="en-US" altLang="zh-CN" sz="2000" b="1" i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  r</a:t>
              </a:r>
              <a:r>
                <a:rPr lang="en-US" altLang="zh-CN" sz="1400" b="1" i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2000" i="1" dirty="0">
                  <a:solidFill>
                    <a:srgbClr val="3333FF"/>
                  </a:solidFill>
                  <a:latin typeface="Courier New" panose="02070309020205020404" pitchFamily="49" charset="0"/>
                </a:rPr>
                <a:t>1, A, C, B</a:t>
              </a:r>
              <a:endParaRPr lang="en-US" altLang="zh-CN" sz="2000" i="1" dirty="0">
                <a:solidFill>
                  <a:srgbClr val="3333FF"/>
                </a:solidFill>
                <a:latin typeface="Courier New" panose="02070309020205020404" pitchFamily="49" charset="0"/>
              </a:endParaRPr>
            </a:p>
          </p:txBody>
        </p:sp>
      </p:grpSp>
      <p:cxnSp>
        <p:nvCxnSpPr>
          <p:cNvPr id="141" name="直接连接符 140"/>
          <p:cNvCxnSpPr>
            <a:cxnSpLocks noChangeShapeType="1"/>
          </p:cNvCxnSpPr>
          <p:nvPr/>
        </p:nvCxnSpPr>
        <p:spPr bwMode="auto">
          <a:xfrm>
            <a:off x="6650038" y="3221038"/>
            <a:ext cx="7937" cy="1120775"/>
          </a:xfrm>
          <a:prstGeom prst="line">
            <a:avLst/>
          </a:prstGeom>
          <a:noFill/>
          <a:ln w="19050" algn="ctr">
            <a:solidFill>
              <a:srgbClr val="003300"/>
            </a:solidFill>
            <a:prstDash val="dash"/>
            <a:round/>
          </a:ln>
        </p:spPr>
      </p:cxnSp>
      <p:cxnSp>
        <p:nvCxnSpPr>
          <p:cNvPr id="147" name="直接箭头连接符 146"/>
          <p:cNvCxnSpPr>
            <a:cxnSpLocks noChangeShapeType="1"/>
          </p:cNvCxnSpPr>
          <p:nvPr/>
        </p:nvCxnSpPr>
        <p:spPr bwMode="auto">
          <a:xfrm flipH="1">
            <a:off x="5762625" y="4341813"/>
            <a:ext cx="895350" cy="0"/>
          </a:xfrm>
          <a:prstGeom prst="straightConnector1">
            <a:avLst/>
          </a:prstGeom>
          <a:noFill/>
          <a:ln w="19050" algn="ctr">
            <a:solidFill>
              <a:srgbClr val="003300"/>
            </a:solidFill>
            <a:prstDash val="dash"/>
            <a:round/>
            <a:tailEnd type="triangle" w="med" len="med"/>
          </a:ln>
        </p:spPr>
      </p:cxnSp>
      <p:sp>
        <p:nvSpPr>
          <p:cNvPr id="149" name="Rectangle 5"/>
          <p:cNvSpPr>
            <a:spLocks noChangeArrowheads="1"/>
          </p:cNvSpPr>
          <p:nvPr/>
        </p:nvSpPr>
        <p:spPr bwMode="auto">
          <a:xfrm>
            <a:off x="6348413" y="1223963"/>
            <a:ext cx="131762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700" i="1">
                <a:solidFill>
                  <a:srgbClr val="3333FF"/>
                </a:solidFill>
                <a:latin typeface="Courier New" panose="02070309020205020404" pitchFamily="49" charset="0"/>
              </a:rPr>
              <a:t>2</a:t>
            </a:r>
            <a:endParaRPr lang="zh-CN" altLang="zh-CN">
              <a:solidFill>
                <a:srgbClr val="3333FF"/>
              </a:solidFill>
            </a:endParaRPr>
          </a:p>
        </p:txBody>
      </p:sp>
      <p:sp>
        <p:nvSpPr>
          <p:cNvPr id="150" name="矩形 149"/>
          <p:cNvSpPr>
            <a:spLocks noChangeArrowheads="1"/>
          </p:cNvSpPr>
          <p:nvPr/>
        </p:nvSpPr>
        <p:spPr bwMode="auto">
          <a:xfrm>
            <a:off x="6234113" y="1446213"/>
            <a:ext cx="3222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151" name="矩形 150"/>
          <p:cNvSpPr>
            <a:spLocks noChangeArrowheads="1"/>
          </p:cNvSpPr>
          <p:nvPr/>
        </p:nvSpPr>
        <p:spPr bwMode="auto">
          <a:xfrm>
            <a:off x="6234113" y="1939925"/>
            <a:ext cx="32226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153" name="矩形 152"/>
          <p:cNvSpPr>
            <a:spLocks noChangeArrowheads="1"/>
          </p:cNvSpPr>
          <p:nvPr/>
        </p:nvSpPr>
        <p:spPr bwMode="auto">
          <a:xfrm>
            <a:off x="4760913" y="3871913"/>
            <a:ext cx="3222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170" name="矩形 169"/>
          <p:cNvSpPr>
            <a:spLocks noChangeArrowheads="1"/>
          </p:cNvSpPr>
          <p:nvPr/>
        </p:nvSpPr>
        <p:spPr bwMode="auto">
          <a:xfrm>
            <a:off x="5318125" y="3886200"/>
            <a:ext cx="3222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122" name="Rectangle 5"/>
          <p:cNvSpPr>
            <a:spLocks noChangeArrowheads="1"/>
          </p:cNvSpPr>
          <p:nvPr/>
        </p:nvSpPr>
        <p:spPr bwMode="auto">
          <a:xfrm>
            <a:off x="5160963" y="3922713"/>
            <a:ext cx="131762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700" i="1">
                <a:solidFill>
                  <a:srgbClr val="3333FF"/>
                </a:solidFill>
                <a:latin typeface="Courier New" panose="02070309020205020404" pitchFamily="49" charset="0"/>
              </a:rPr>
              <a:t>2</a:t>
            </a:r>
            <a:endParaRPr lang="zh-CN" altLang="zh-CN">
              <a:solidFill>
                <a:srgbClr val="3333FF"/>
              </a:solidFill>
            </a:endParaRPr>
          </a:p>
        </p:txBody>
      </p:sp>
      <p:cxnSp>
        <p:nvCxnSpPr>
          <p:cNvPr id="148" name="直接连接符 147"/>
          <p:cNvCxnSpPr>
            <a:cxnSpLocks noChangeShapeType="1"/>
          </p:cNvCxnSpPr>
          <p:nvPr/>
        </p:nvCxnSpPr>
        <p:spPr bwMode="auto">
          <a:xfrm>
            <a:off x="3844925" y="4445000"/>
            <a:ext cx="1906588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sp>
        <p:nvSpPr>
          <p:cNvPr id="114" name="文本框 16"/>
          <p:cNvSpPr>
            <a:spLocks noChangeArrowheads="1"/>
          </p:cNvSpPr>
          <p:nvPr/>
        </p:nvSpPr>
        <p:spPr bwMode="auto">
          <a:xfrm>
            <a:off x="5316215" y="5163621"/>
            <a:ext cx="1130300" cy="3987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L1  </a:t>
            </a:r>
            <a:r>
              <a:rPr lang="en-US" altLang="zh-CN" sz="2000" b="1" dirty="0" err="1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hanoi</a:t>
            </a:r>
            <a:endParaRPr lang="zh-CN" altLang="en-US" sz="2000" b="1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15" name="文本框 16"/>
          <p:cNvSpPr>
            <a:spLocks noChangeArrowheads="1"/>
          </p:cNvSpPr>
          <p:nvPr/>
        </p:nvSpPr>
        <p:spPr bwMode="auto">
          <a:xfrm>
            <a:off x="5316215" y="5574386"/>
            <a:ext cx="1130300" cy="3987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L0  </a:t>
            </a:r>
            <a:r>
              <a:rPr lang="en-US" altLang="zh-CN" sz="2000" b="1" dirty="0" err="1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hanoi</a:t>
            </a:r>
            <a:endParaRPr lang="zh-CN" altLang="en-US" sz="2000" b="1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16" name="文本框 16"/>
          <p:cNvSpPr>
            <a:spLocks noChangeArrowheads="1"/>
          </p:cNvSpPr>
          <p:nvPr/>
        </p:nvSpPr>
        <p:spPr bwMode="auto">
          <a:xfrm>
            <a:off x="5306369" y="4730730"/>
            <a:ext cx="1130300" cy="3987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L2  </a:t>
            </a:r>
            <a:r>
              <a:rPr lang="en-US" altLang="zh-CN" sz="2000" b="1" dirty="0" err="1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hanoi</a:t>
            </a:r>
            <a:endParaRPr lang="zh-CN" altLang="en-US" sz="2000" b="1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4" name="直接连接符 6"/>
          <p:cNvSpPr>
            <a:spLocks noChangeShapeType="1"/>
          </p:cNvSpPr>
          <p:nvPr/>
        </p:nvSpPr>
        <p:spPr bwMode="auto">
          <a:xfrm>
            <a:off x="6715125" y="6052103"/>
            <a:ext cx="2297113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" name="直接连接符 11"/>
          <p:cNvSpPr>
            <a:spLocks noChangeShapeType="1"/>
          </p:cNvSpPr>
          <p:nvPr/>
        </p:nvSpPr>
        <p:spPr bwMode="auto">
          <a:xfrm>
            <a:off x="7186613" y="6052103"/>
            <a:ext cx="0" cy="4714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" name="矩形 187"/>
          <p:cNvSpPr>
            <a:spLocks noChangeArrowheads="1"/>
          </p:cNvSpPr>
          <p:nvPr/>
        </p:nvSpPr>
        <p:spPr bwMode="auto">
          <a:xfrm>
            <a:off x="6467475" y="6107815"/>
            <a:ext cx="25971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000" b="1" i="1" dirty="0">
                <a:solidFill>
                  <a:srgbClr val="C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…</a:t>
            </a:r>
            <a:r>
              <a:rPr lang="en-US" altLang="zh-CN" sz="2000" i="1" dirty="0" smtClean="0">
                <a:solidFill>
                  <a:srgbClr val="3333FF"/>
                </a:solidFill>
                <a:latin typeface="Courier New" panose="02070309020205020404" pitchFamily="49" charset="0"/>
              </a:rPr>
              <a:t>      ……</a:t>
            </a:r>
            <a:endParaRPr lang="en-US" altLang="zh-CN" sz="2000" i="1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177" name="文本框 16"/>
          <p:cNvSpPr>
            <a:spLocks noChangeArrowheads="1"/>
          </p:cNvSpPr>
          <p:nvPr/>
        </p:nvSpPr>
        <p:spPr bwMode="auto">
          <a:xfrm>
            <a:off x="5373365" y="6097317"/>
            <a:ext cx="713105" cy="3987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main</a:t>
            </a:r>
            <a:endParaRPr lang="zh-CN" altLang="en-US" sz="2000" b="1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16216 0.3553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1775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13142 0.3956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197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-0.09931 0.2833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-0.41371 0.1638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94" y="819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-0.28055 0.16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28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22222E-6 3.7037E-7 L 2.22222E-6 -0.07222 " pathEditMode="relative" rAng="0" ptsTypes="AA">
                                      <p:cBhvr>
                                        <p:cTn id="7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-0.48125 0.3009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7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849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849"/>
                            </p:stCondLst>
                            <p:childTnLst>
                              <p:par>
                                <p:cTn id="10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46 L 0.09583 0.00046 C 0.13906 0.00046 0.19271 0.01551 0.19271 0.02847 L 0.19271 0.0574 " pathEditMode="relative" rAng="0" ptsTypes="AAAA">
                                      <p:cBhvr>
                                        <p:cTn id="10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49" grpId="0"/>
      <p:bldP spid="149" grpId="1"/>
      <p:bldP spid="150" grpId="0"/>
      <p:bldP spid="150" grpId="1"/>
      <p:bldP spid="151" grpId="0"/>
      <p:bldP spid="151" grpId="1"/>
      <p:bldP spid="153" grpId="0"/>
      <p:bldP spid="153" grpId="1"/>
      <p:bldP spid="153" grpId="2"/>
      <p:bldP spid="170" grpId="0"/>
      <p:bldP spid="170" grpId="1"/>
      <p:bldP spid="170" grpId="2"/>
      <p:bldP spid="122" grpId="0"/>
      <p:bldP spid="122" grpId="1"/>
      <p:bldP spid="122" grpId="2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Hanoi(3, A, B, C)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98" name="矩形 3"/>
          <p:cNvSpPr>
            <a:spLocks noChangeArrowheads="1"/>
          </p:cNvSpPr>
          <p:nvPr/>
        </p:nvSpPr>
        <p:spPr bwMode="auto">
          <a:xfrm>
            <a:off x="-77788" y="1090613"/>
            <a:ext cx="3175001" cy="397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hanoi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n,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y,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1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 == n)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move(x,1,z);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else{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实参：</a:t>
            </a:r>
            <a:endParaRPr lang="zh-CN" altLang="en-US" i="1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hanoi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(n–1,x,z,y);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move(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x,n,z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hanoi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(n–1,y,x,z);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5299" name="直接连接符 6"/>
          <p:cNvSpPr>
            <a:spLocks noChangeShapeType="1"/>
          </p:cNvSpPr>
          <p:nvPr/>
        </p:nvSpPr>
        <p:spPr bwMode="auto">
          <a:xfrm>
            <a:off x="71438" y="6729413"/>
            <a:ext cx="5691187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0" name="直接连接符 10"/>
          <p:cNvSpPr>
            <a:spLocks noChangeShapeType="1"/>
          </p:cNvSpPr>
          <p:nvPr/>
        </p:nvSpPr>
        <p:spPr bwMode="auto">
          <a:xfrm>
            <a:off x="1138238" y="5340350"/>
            <a:ext cx="0" cy="1389063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1" name="直接连接符 11"/>
          <p:cNvSpPr>
            <a:spLocks noChangeShapeType="1"/>
          </p:cNvSpPr>
          <p:nvPr/>
        </p:nvSpPr>
        <p:spPr bwMode="auto">
          <a:xfrm>
            <a:off x="2913063" y="5389563"/>
            <a:ext cx="0" cy="1325562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2" name="直接连接符 12"/>
          <p:cNvSpPr>
            <a:spLocks noChangeShapeType="1"/>
          </p:cNvSpPr>
          <p:nvPr/>
        </p:nvSpPr>
        <p:spPr bwMode="auto">
          <a:xfrm>
            <a:off x="4668838" y="5389563"/>
            <a:ext cx="0" cy="1325562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5303" name="组合 21"/>
          <p:cNvGrpSpPr/>
          <p:nvPr/>
        </p:nvGrpSpPr>
        <p:grpSpPr bwMode="auto">
          <a:xfrm>
            <a:off x="4330700" y="6267450"/>
            <a:ext cx="676275" cy="411163"/>
            <a:chOff x="764381" y="5526623"/>
            <a:chExt cx="747713" cy="411806"/>
          </a:xfrm>
        </p:grpSpPr>
        <p:sp>
          <p:nvSpPr>
            <p:cNvPr id="55413" name="矩形 19"/>
            <p:cNvSpPr>
              <a:spLocks noChangeArrowheads="1"/>
            </p:cNvSpPr>
            <p:nvPr/>
          </p:nvSpPr>
          <p:spPr bwMode="auto">
            <a:xfrm>
              <a:off x="764381" y="5578043"/>
              <a:ext cx="747713" cy="360386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14" name="文本框 21"/>
            <p:cNvSpPr>
              <a:spLocks noChangeArrowheads="1"/>
            </p:cNvSpPr>
            <p:nvPr/>
          </p:nvSpPr>
          <p:spPr bwMode="auto">
            <a:xfrm>
              <a:off x="789946" y="5526623"/>
              <a:ext cx="206883" cy="3340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585788" y="5888038"/>
            <a:ext cx="1122362" cy="414337"/>
            <a:chOff x="552030" y="5887358"/>
            <a:chExt cx="1189038" cy="414346"/>
          </a:xfrm>
        </p:grpSpPr>
        <p:sp>
          <p:nvSpPr>
            <p:cNvPr id="55411" name="矩形 18"/>
            <p:cNvSpPr>
              <a:spLocks noChangeArrowheads="1"/>
            </p:cNvSpPr>
            <p:nvPr/>
          </p:nvSpPr>
          <p:spPr bwMode="auto">
            <a:xfrm>
              <a:off x="552030" y="5940717"/>
              <a:ext cx="1189038" cy="360987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12" name="文本框 22"/>
            <p:cNvSpPr>
              <a:spLocks noChangeArrowheads="1"/>
            </p:cNvSpPr>
            <p:nvPr/>
          </p:nvSpPr>
          <p:spPr bwMode="auto">
            <a:xfrm>
              <a:off x="652209" y="5887358"/>
              <a:ext cx="206674" cy="3346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5305" name="组合 5"/>
          <p:cNvGrpSpPr/>
          <p:nvPr/>
        </p:nvGrpSpPr>
        <p:grpSpPr bwMode="auto">
          <a:xfrm>
            <a:off x="344488" y="6259513"/>
            <a:ext cx="1587500" cy="600075"/>
            <a:chOff x="-32606" y="-31897"/>
            <a:chExt cx="2275840" cy="830996"/>
          </a:xfrm>
        </p:grpSpPr>
        <p:sp>
          <p:nvSpPr>
            <p:cNvPr id="55409" name="矩形 17"/>
            <p:cNvSpPr>
              <a:spLocks noChangeArrowheads="1"/>
            </p:cNvSpPr>
            <p:nvPr/>
          </p:nvSpPr>
          <p:spPr bwMode="auto">
            <a:xfrm>
              <a:off x="-32606" y="50892"/>
              <a:ext cx="2275840" cy="498055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 w="63500">
              <a:solidFill>
                <a:srgbClr val="7030A0"/>
              </a:solidFill>
              <a:miter lim="800000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10" name="文本框 23"/>
            <p:cNvSpPr>
              <a:spLocks noChangeArrowheads="1"/>
            </p:cNvSpPr>
            <p:nvPr/>
          </p:nvSpPr>
          <p:spPr bwMode="auto">
            <a:xfrm>
              <a:off x="232313" y="-31897"/>
              <a:ext cx="275492" cy="8309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70C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3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19" name="文本框 16"/>
          <p:cNvSpPr>
            <a:spLocks noChangeArrowheads="1"/>
          </p:cNvSpPr>
          <p:nvPr/>
        </p:nvSpPr>
        <p:spPr bwMode="auto">
          <a:xfrm>
            <a:off x="936625" y="4846638"/>
            <a:ext cx="3238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07" name="文本框 20"/>
          <p:cNvSpPr>
            <a:spLocks noChangeArrowheads="1"/>
          </p:cNvSpPr>
          <p:nvPr/>
        </p:nvSpPr>
        <p:spPr bwMode="auto">
          <a:xfrm>
            <a:off x="4471988" y="4860925"/>
            <a:ext cx="303212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" name="文本框 24"/>
          <p:cNvSpPr>
            <a:spLocks noChangeArrowheads="1"/>
          </p:cNvSpPr>
          <p:nvPr/>
        </p:nvSpPr>
        <p:spPr bwMode="auto">
          <a:xfrm>
            <a:off x="2727325" y="4840288"/>
            <a:ext cx="312738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3257550" y="1108075"/>
            <a:ext cx="3175000" cy="424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hanoi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n,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y,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1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 == n)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move(x,1,z);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else{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实参：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hanoi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(n–1,x,z,y);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实参：</a:t>
            </a:r>
            <a:endParaRPr lang="en-US" altLang="zh-CN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move(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x,n,z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hanoi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(n–1,y,x,z);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5316" name="直接连接符 54"/>
          <p:cNvCxnSpPr>
            <a:cxnSpLocks noChangeShapeType="1"/>
          </p:cNvCxnSpPr>
          <p:nvPr/>
        </p:nvCxnSpPr>
        <p:spPr bwMode="auto">
          <a:xfrm>
            <a:off x="2841625" y="3789363"/>
            <a:ext cx="336550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cxnSp>
        <p:nvCxnSpPr>
          <p:cNvPr id="55317" name="直接连接符 56"/>
          <p:cNvCxnSpPr>
            <a:cxnSpLocks noChangeShapeType="1"/>
          </p:cNvCxnSpPr>
          <p:nvPr/>
        </p:nvCxnSpPr>
        <p:spPr bwMode="auto">
          <a:xfrm flipV="1">
            <a:off x="3187700" y="1303338"/>
            <a:ext cx="0" cy="2487612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cxnSp>
        <p:nvCxnSpPr>
          <p:cNvPr id="55318" name="直接箭头连接符 58"/>
          <p:cNvCxnSpPr>
            <a:cxnSpLocks noChangeShapeType="1"/>
          </p:cNvCxnSpPr>
          <p:nvPr/>
        </p:nvCxnSpPr>
        <p:spPr bwMode="auto">
          <a:xfrm>
            <a:off x="3178175" y="1303338"/>
            <a:ext cx="177800" cy="0"/>
          </a:xfrm>
          <a:prstGeom prst="straightConnector1">
            <a:avLst/>
          </a:prstGeom>
          <a:noFill/>
          <a:ln w="19050" algn="ctr">
            <a:solidFill>
              <a:srgbClr val="7030A0"/>
            </a:solidFill>
            <a:round/>
            <a:tailEnd type="triangle" w="med" len="med"/>
          </a:ln>
        </p:spPr>
      </p:cxnSp>
      <p:sp>
        <p:nvSpPr>
          <p:cNvPr id="55319" name="矩形 61"/>
          <p:cNvSpPr>
            <a:spLocks noChangeArrowheads="1"/>
          </p:cNvSpPr>
          <p:nvPr/>
        </p:nvSpPr>
        <p:spPr bwMode="auto">
          <a:xfrm>
            <a:off x="2870200" y="1114425"/>
            <a:ext cx="3222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3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20" name="矩形 64"/>
          <p:cNvSpPr>
            <a:spLocks noChangeArrowheads="1"/>
          </p:cNvSpPr>
          <p:nvPr/>
        </p:nvSpPr>
        <p:spPr bwMode="auto">
          <a:xfrm>
            <a:off x="1463675" y="3286125"/>
            <a:ext cx="32226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2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21" name="矩形 65"/>
          <p:cNvSpPr>
            <a:spLocks noChangeArrowheads="1"/>
          </p:cNvSpPr>
          <p:nvPr/>
        </p:nvSpPr>
        <p:spPr bwMode="auto">
          <a:xfrm>
            <a:off x="2873375" y="1371600"/>
            <a:ext cx="3222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22" name="矩形 66"/>
          <p:cNvSpPr>
            <a:spLocks noChangeArrowheads="1"/>
          </p:cNvSpPr>
          <p:nvPr/>
        </p:nvSpPr>
        <p:spPr bwMode="auto">
          <a:xfrm>
            <a:off x="2873375" y="1893888"/>
            <a:ext cx="32226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C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23" name="矩形 67"/>
          <p:cNvSpPr>
            <a:spLocks noChangeArrowheads="1"/>
          </p:cNvSpPr>
          <p:nvPr/>
        </p:nvSpPr>
        <p:spPr bwMode="auto">
          <a:xfrm>
            <a:off x="2873375" y="1631950"/>
            <a:ext cx="3222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endParaRPr lang="zh-CN" altLang="en-US">
              <a:solidFill>
                <a:srgbClr val="3333FF"/>
              </a:solidFill>
            </a:endParaRPr>
          </a:p>
        </p:txBody>
      </p:sp>
      <p:grpSp>
        <p:nvGrpSpPr>
          <p:cNvPr id="55324" name="Group 4"/>
          <p:cNvGrpSpPr>
            <a:grpSpLocks noChangeAspect="1"/>
          </p:cNvGrpSpPr>
          <p:nvPr/>
        </p:nvGrpSpPr>
        <p:grpSpPr bwMode="auto">
          <a:xfrm>
            <a:off x="2289175" y="1096963"/>
            <a:ext cx="841375" cy="1130300"/>
            <a:chOff x="1665" y="698"/>
            <a:chExt cx="530" cy="712"/>
          </a:xfrm>
        </p:grpSpPr>
        <p:sp>
          <p:nvSpPr>
            <p:cNvPr id="5539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65" y="698"/>
              <a:ext cx="530" cy="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9" name="Freeform 9"/>
            <p:cNvSpPr>
              <a:spLocks noEditPoints="1"/>
            </p:cNvSpPr>
            <p:nvPr/>
          </p:nvSpPr>
          <p:spPr bwMode="auto">
            <a:xfrm>
              <a:off x="1679" y="809"/>
              <a:ext cx="430" cy="20"/>
            </a:xfrm>
            <a:custGeom>
              <a:avLst/>
              <a:gdLst>
                <a:gd name="T0" fmla="*/ 6 w 593"/>
                <a:gd name="T1" fmla="*/ 9 h 28"/>
                <a:gd name="T2" fmla="*/ 87 w 593"/>
                <a:gd name="T3" fmla="*/ 7 h 28"/>
                <a:gd name="T4" fmla="*/ 93 w 593"/>
                <a:gd name="T5" fmla="*/ 12 h 28"/>
                <a:gd name="T6" fmla="*/ 87 w 593"/>
                <a:gd name="T7" fmla="*/ 19 h 28"/>
                <a:gd name="T8" fmla="*/ 6 w 593"/>
                <a:gd name="T9" fmla="*/ 20 h 28"/>
                <a:gd name="T10" fmla="*/ 0 w 593"/>
                <a:gd name="T11" fmla="*/ 14 h 28"/>
                <a:gd name="T12" fmla="*/ 6 w 593"/>
                <a:gd name="T13" fmla="*/ 9 h 28"/>
                <a:gd name="T14" fmla="*/ 145 w 593"/>
                <a:gd name="T15" fmla="*/ 6 h 28"/>
                <a:gd name="T16" fmla="*/ 226 w 593"/>
                <a:gd name="T17" fmla="*/ 4 h 28"/>
                <a:gd name="T18" fmla="*/ 232 w 593"/>
                <a:gd name="T19" fmla="*/ 10 h 28"/>
                <a:gd name="T20" fmla="*/ 226 w 593"/>
                <a:gd name="T21" fmla="*/ 16 h 28"/>
                <a:gd name="T22" fmla="*/ 145 w 593"/>
                <a:gd name="T23" fmla="*/ 17 h 28"/>
                <a:gd name="T24" fmla="*/ 139 w 593"/>
                <a:gd name="T25" fmla="*/ 11 h 28"/>
                <a:gd name="T26" fmla="*/ 145 w 593"/>
                <a:gd name="T27" fmla="*/ 6 h 28"/>
                <a:gd name="T28" fmla="*/ 284 w 593"/>
                <a:gd name="T29" fmla="*/ 3 h 28"/>
                <a:gd name="T30" fmla="*/ 365 w 593"/>
                <a:gd name="T31" fmla="*/ 1 h 28"/>
                <a:gd name="T32" fmla="*/ 371 w 593"/>
                <a:gd name="T33" fmla="*/ 7 h 28"/>
                <a:gd name="T34" fmla="*/ 365 w 593"/>
                <a:gd name="T35" fmla="*/ 13 h 28"/>
                <a:gd name="T36" fmla="*/ 284 w 593"/>
                <a:gd name="T37" fmla="*/ 14 h 28"/>
                <a:gd name="T38" fmla="*/ 278 w 593"/>
                <a:gd name="T39" fmla="*/ 9 h 28"/>
                <a:gd name="T40" fmla="*/ 284 w 593"/>
                <a:gd name="T41" fmla="*/ 3 h 28"/>
                <a:gd name="T42" fmla="*/ 423 w 593"/>
                <a:gd name="T43" fmla="*/ 0 h 28"/>
                <a:gd name="T44" fmla="*/ 424 w 593"/>
                <a:gd name="T45" fmla="*/ 0 h 28"/>
                <a:gd name="T46" fmla="*/ 430 w 593"/>
                <a:gd name="T47" fmla="*/ 6 h 28"/>
                <a:gd name="T48" fmla="*/ 424 w 593"/>
                <a:gd name="T49" fmla="*/ 11 h 28"/>
                <a:gd name="T50" fmla="*/ 423 w 593"/>
                <a:gd name="T51" fmla="*/ 11 h 28"/>
                <a:gd name="T52" fmla="*/ 418 w 593"/>
                <a:gd name="T53" fmla="*/ 6 h 28"/>
                <a:gd name="T54" fmla="*/ 423 w 593"/>
                <a:gd name="T55" fmla="*/ 0 h 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3"/>
                <a:gd name="T85" fmla="*/ 0 h 28"/>
                <a:gd name="T86" fmla="*/ 593 w 593"/>
                <a:gd name="T87" fmla="*/ 28 h 2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3" h="28">
                  <a:moveTo>
                    <a:pt x="8" y="12"/>
                  </a:moveTo>
                  <a:lnTo>
                    <a:pt x="120" y="10"/>
                  </a:lnTo>
                  <a:cubicBezTo>
                    <a:pt x="124" y="9"/>
                    <a:pt x="128" y="13"/>
                    <a:pt x="128" y="17"/>
                  </a:cubicBezTo>
                  <a:cubicBezTo>
                    <a:pt x="128" y="22"/>
                    <a:pt x="125" y="25"/>
                    <a:pt x="120" y="26"/>
                  </a:cubicBezTo>
                  <a:lnTo>
                    <a:pt x="8" y="28"/>
                  </a:lnTo>
                  <a:cubicBezTo>
                    <a:pt x="4" y="28"/>
                    <a:pt x="0" y="24"/>
                    <a:pt x="0" y="20"/>
                  </a:cubicBezTo>
                  <a:cubicBezTo>
                    <a:pt x="0" y="16"/>
                    <a:pt x="3" y="12"/>
                    <a:pt x="8" y="12"/>
                  </a:cubicBezTo>
                  <a:close/>
                  <a:moveTo>
                    <a:pt x="200" y="8"/>
                  </a:moveTo>
                  <a:lnTo>
                    <a:pt x="312" y="6"/>
                  </a:lnTo>
                  <a:cubicBezTo>
                    <a:pt x="316" y="6"/>
                    <a:pt x="320" y="9"/>
                    <a:pt x="320" y="14"/>
                  </a:cubicBezTo>
                  <a:cubicBezTo>
                    <a:pt x="320" y="18"/>
                    <a:pt x="317" y="22"/>
                    <a:pt x="312" y="22"/>
                  </a:cubicBezTo>
                  <a:lnTo>
                    <a:pt x="200" y="24"/>
                  </a:lnTo>
                  <a:cubicBezTo>
                    <a:pt x="196" y="24"/>
                    <a:pt x="192" y="21"/>
                    <a:pt x="192" y="16"/>
                  </a:cubicBezTo>
                  <a:cubicBezTo>
                    <a:pt x="192" y="12"/>
                    <a:pt x="195" y="8"/>
                    <a:pt x="200" y="8"/>
                  </a:cubicBezTo>
                  <a:close/>
                  <a:moveTo>
                    <a:pt x="392" y="4"/>
                  </a:moveTo>
                  <a:lnTo>
                    <a:pt x="504" y="2"/>
                  </a:lnTo>
                  <a:cubicBezTo>
                    <a:pt x="508" y="2"/>
                    <a:pt x="512" y="5"/>
                    <a:pt x="512" y="10"/>
                  </a:cubicBezTo>
                  <a:cubicBezTo>
                    <a:pt x="512" y="14"/>
                    <a:pt x="509" y="18"/>
                    <a:pt x="504" y="18"/>
                  </a:cubicBezTo>
                  <a:lnTo>
                    <a:pt x="392" y="20"/>
                  </a:lnTo>
                  <a:cubicBezTo>
                    <a:pt x="388" y="20"/>
                    <a:pt x="384" y="17"/>
                    <a:pt x="384" y="12"/>
                  </a:cubicBezTo>
                  <a:cubicBezTo>
                    <a:pt x="384" y="8"/>
                    <a:pt x="387" y="4"/>
                    <a:pt x="392" y="4"/>
                  </a:cubicBezTo>
                  <a:close/>
                  <a:moveTo>
                    <a:pt x="584" y="0"/>
                  </a:moveTo>
                  <a:lnTo>
                    <a:pt x="585" y="0"/>
                  </a:lnTo>
                  <a:cubicBezTo>
                    <a:pt x="590" y="0"/>
                    <a:pt x="593" y="4"/>
                    <a:pt x="593" y="8"/>
                  </a:cubicBezTo>
                  <a:cubicBezTo>
                    <a:pt x="593" y="13"/>
                    <a:pt x="590" y="16"/>
                    <a:pt x="585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9"/>
                  </a:cubicBezTo>
                  <a:cubicBezTo>
                    <a:pt x="576" y="4"/>
                    <a:pt x="579" y="0"/>
                    <a:pt x="584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0" name="Freeform 10"/>
            <p:cNvSpPr/>
            <p:nvPr/>
          </p:nvSpPr>
          <p:spPr bwMode="auto">
            <a:xfrm>
              <a:off x="1685" y="797"/>
              <a:ext cx="26" cy="51"/>
            </a:xfrm>
            <a:custGeom>
              <a:avLst/>
              <a:gdLst>
                <a:gd name="T0" fmla="*/ 25 w 26"/>
                <a:gd name="T1" fmla="*/ 0 h 51"/>
                <a:gd name="T2" fmla="*/ 0 w 26"/>
                <a:gd name="T3" fmla="*/ 26 h 51"/>
                <a:gd name="T4" fmla="*/ 26 w 26"/>
                <a:gd name="T5" fmla="*/ 51 h 51"/>
                <a:gd name="T6" fmla="*/ 0 60000 65536"/>
                <a:gd name="T7" fmla="*/ 0 60000 65536"/>
                <a:gd name="T8" fmla="*/ 0 60000 65536"/>
                <a:gd name="T9" fmla="*/ 0 w 26"/>
                <a:gd name="T10" fmla="*/ 0 h 51"/>
                <a:gd name="T11" fmla="*/ 26 w 26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1">
                  <a:moveTo>
                    <a:pt x="25" y="0"/>
                  </a:moveTo>
                  <a:lnTo>
                    <a:pt x="0" y="26"/>
                  </a:lnTo>
                  <a:lnTo>
                    <a:pt x="26" y="51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1" name="Rectangle 11"/>
            <p:cNvSpPr>
              <a:spLocks noChangeArrowheads="1"/>
            </p:cNvSpPr>
            <p:nvPr/>
          </p:nvSpPr>
          <p:spPr bwMode="auto">
            <a:xfrm>
              <a:off x="1770" y="739"/>
              <a:ext cx="248" cy="1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2" name="Rectangle 12"/>
            <p:cNvSpPr>
              <a:spLocks noChangeArrowheads="1"/>
            </p:cNvSpPr>
            <p:nvPr/>
          </p:nvSpPr>
          <p:spPr bwMode="auto">
            <a:xfrm>
              <a:off x="1770" y="755"/>
              <a:ext cx="197" cy="1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实参</a:t>
              </a: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55403" name="Freeform 13"/>
            <p:cNvSpPr>
              <a:spLocks noEditPoints="1"/>
            </p:cNvSpPr>
            <p:nvPr/>
          </p:nvSpPr>
          <p:spPr bwMode="auto">
            <a:xfrm>
              <a:off x="1776" y="990"/>
              <a:ext cx="311" cy="12"/>
            </a:xfrm>
            <a:custGeom>
              <a:avLst/>
              <a:gdLst>
                <a:gd name="T0" fmla="*/ 6 w 429"/>
                <a:gd name="T1" fmla="*/ 0 h 16"/>
                <a:gd name="T2" fmla="*/ 87 w 429"/>
                <a:gd name="T3" fmla="*/ 0 h 16"/>
                <a:gd name="T4" fmla="*/ 93 w 429"/>
                <a:gd name="T5" fmla="*/ 6 h 16"/>
                <a:gd name="T6" fmla="*/ 87 w 429"/>
                <a:gd name="T7" fmla="*/ 12 h 16"/>
                <a:gd name="T8" fmla="*/ 6 w 429"/>
                <a:gd name="T9" fmla="*/ 12 h 16"/>
                <a:gd name="T10" fmla="*/ 0 w 429"/>
                <a:gd name="T11" fmla="*/ 6 h 16"/>
                <a:gd name="T12" fmla="*/ 6 w 429"/>
                <a:gd name="T13" fmla="*/ 0 h 16"/>
                <a:gd name="T14" fmla="*/ 145 w 429"/>
                <a:gd name="T15" fmla="*/ 0 h 16"/>
                <a:gd name="T16" fmla="*/ 226 w 429"/>
                <a:gd name="T17" fmla="*/ 0 h 16"/>
                <a:gd name="T18" fmla="*/ 232 w 429"/>
                <a:gd name="T19" fmla="*/ 6 h 16"/>
                <a:gd name="T20" fmla="*/ 226 w 429"/>
                <a:gd name="T21" fmla="*/ 12 h 16"/>
                <a:gd name="T22" fmla="*/ 145 w 429"/>
                <a:gd name="T23" fmla="*/ 12 h 16"/>
                <a:gd name="T24" fmla="*/ 139 w 429"/>
                <a:gd name="T25" fmla="*/ 6 h 16"/>
                <a:gd name="T26" fmla="*/ 145 w 429"/>
                <a:gd name="T27" fmla="*/ 0 h 16"/>
                <a:gd name="T28" fmla="*/ 284 w 429"/>
                <a:gd name="T29" fmla="*/ 0 h 16"/>
                <a:gd name="T30" fmla="*/ 305 w 429"/>
                <a:gd name="T31" fmla="*/ 0 h 16"/>
                <a:gd name="T32" fmla="*/ 311 w 429"/>
                <a:gd name="T33" fmla="*/ 6 h 16"/>
                <a:gd name="T34" fmla="*/ 305 w 429"/>
                <a:gd name="T35" fmla="*/ 12 h 16"/>
                <a:gd name="T36" fmla="*/ 284 w 429"/>
                <a:gd name="T37" fmla="*/ 12 h 16"/>
                <a:gd name="T38" fmla="*/ 278 w 429"/>
                <a:gd name="T39" fmla="*/ 6 h 16"/>
                <a:gd name="T40" fmla="*/ 284 w 429"/>
                <a:gd name="T41" fmla="*/ 0 h 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16"/>
                <a:gd name="T65" fmla="*/ 429 w 429"/>
                <a:gd name="T66" fmla="*/ 16 h 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2"/>
                    <a:pt x="192" y="8"/>
                  </a:cubicBezTo>
                  <a:cubicBezTo>
                    <a:pt x="192" y="3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421" y="0"/>
                  </a:lnTo>
                  <a:cubicBezTo>
                    <a:pt x="426" y="0"/>
                    <a:pt x="429" y="3"/>
                    <a:pt x="429" y="8"/>
                  </a:cubicBezTo>
                  <a:cubicBezTo>
                    <a:pt x="429" y="12"/>
                    <a:pt x="426" y="16"/>
                    <a:pt x="421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4" name="Freeform 14"/>
            <p:cNvSpPr/>
            <p:nvPr/>
          </p:nvSpPr>
          <p:spPr bwMode="auto">
            <a:xfrm>
              <a:off x="1782" y="970"/>
              <a:ext cx="26" cy="51"/>
            </a:xfrm>
            <a:custGeom>
              <a:avLst/>
              <a:gdLst>
                <a:gd name="T0" fmla="*/ 26 w 26"/>
                <a:gd name="T1" fmla="*/ 0 h 51"/>
                <a:gd name="T2" fmla="*/ 0 w 26"/>
                <a:gd name="T3" fmla="*/ 26 h 51"/>
                <a:gd name="T4" fmla="*/ 26 w 26"/>
                <a:gd name="T5" fmla="*/ 51 h 51"/>
                <a:gd name="T6" fmla="*/ 0 60000 65536"/>
                <a:gd name="T7" fmla="*/ 0 60000 65536"/>
                <a:gd name="T8" fmla="*/ 0 60000 65536"/>
                <a:gd name="T9" fmla="*/ 0 w 26"/>
                <a:gd name="T10" fmla="*/ 0 h 51"/>
                <a:gd name="T11" fmla="*/ 26 w 26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1">
                  <a:moveTo>
                    <a:pt x="26" y="0"/>
                  </a:moveTo>
                  <a:lnTo>
                    <a:pt x="0" y="26"/>
                  </a:lnTo>
                  <a:lnTo>
                    <a:pt x="26" y="51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5" name="Freeform 15"/>
            <p:cNvSpPr>
              <a:spLocks noEditPoints="1"/>
            </p:cNvSpPr>
            <p:nvPr/>
          </p:nvSpPr>
          <p:spPr bwMode="auto">
            <a:xfrm>
              <a:off x="1776" y="1163"/>
              <a:ext cx="311" cy="11"/>
            </a:xfrm>
            <a:custGeom>
              <a:avLst/>
              <a:gdLst>
                <a:gd name="T0" fmla="*/ 6 w 429"/>
                <a:gd name="T1" fmla="*/ 0 h 16"/>
                <a:gd name="T2" fmla="*/ 87 w 429"/>
                <a:gd name="T3" fmla="*/ 0 h 16"/>
                <a:gd name="T4" fmla="*/ 93 w 429"/>
                <a:gd name="T5" fmla="*/ 6 h 16"/>
                <a:gd name="T6" fmla="*/ 87 w 429"/>
                <a:gd name="T7" fmla="*/ 11 h 16"/>
                <a:gd name="T8" fmla="*/ 6 w 429"/>
                <a:gd name="T9" fmla="*/ 11 h 16"/>
                <a:gd name="T10" fmla="*/ 0 w 429"/>
                <a:gd name="T11" fmla="*/ 6 h 16"/>
                <a:gd name="T12" fmla="*/ 6 w 429"/>
                <a:gd name="T13" fmla="*/ 0 h 16"/>
                <a:gd name="T14" fmla="*/ 145 w 429"/>
                <a:gd name="T15" fmla="*/ 0 h 16"/>
                <a:gd name="T16" fmla="*/ 226 w 429"/>
                <a:gd name="T17" fmla="*/ 0 h 16"/>
                <a:gd name="T18" fmla="*/ 232 w 429"/>
                <a:gd name="T19" fmla="*/ 6 h 16"/>
                <a:gd name="T20" fmla="*/ 226 w 429"/>
                <a:gd name="T21" fmla="*/ 11 h 16"/>
                <a:gd name="T22" fmla="*/ 145 w 429"/>
                <a:gd name="T23" fmla="*/ 11 h 16"/>
                <a:gd name="T24" fmla="*/ 139 w 429"/>
                <a:gd name="T25" fmla="*/ 6 h 16"/>
                <a:gd name="T26" fmla="*/ 145 w 429"/>
                <a:gd name="T27" fmla="*/ 0 h 16"/>
                <a:gd name="T28" fmla="*/ 284 w 429"/>
                <a:gd name="T29" fmla="*/ 0 h 16"/>
                <a:gd name="T30" fmla="*/ 305 w 429"/>
                <a:gd name="T31" fmla="*/ 0 h 16"/>
                <a:gd name="T32" fmla="*/ 311 w 429"/>
                <a:gd name="T33" fmla="*/ 6 h 16"/>
                <a:gd name="T34" fmla="*/ 305 w 429"/>
                <a:gd name="T35" fmla="*/ 11 h 16"/>
                <a:gd name="T36" fmla="*/ 284 w 429"/>
                <a:gd name="T37" fmla="*/ 11 h 16"/>
                <a:gd name="T38" fmla="*/ 278 w 429"/>
                <a:gd name="T39" fmla="*/ 6 h 16"/>
                <a:gd name="T40" fmla="*/ 284 w 429"/>
                <a:gd name="T41" fmla="*/ 0 h 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16"/>
                <a:gd name="T65" fmla="*/ 429 w 429"/>
                <a:gd name="T66" fmla="*/ 16 h 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2"/>
                    <a:pt x="192" y="8"/>
                  </a:cubicBezTo>
                  <a:cubicBezTo>
                    <a:pt x="192" y="3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421" y="0"/>
                  </a:lnTo>
                  <a:cubicBezTo>
                    <a:pt x="426" y="0"/>
                    <a:pt x="429" y="3"/>
                    <a:pt x="429" y="8"/>
                  </a:cubicBezTo>
                  <a:cubicBezTo>
                    <a:pt x="429" y="12"/>
                    <a:pt x="426" y="16"/>
                    <a:pt x="421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6" name="Freeform 16"/>
            <p:cNvSpPr/>
            <p:nvPr/>
          </p:nvSpPr>
          <p:spPr bwMode="auto">
            <a:xfrm>
              <a:off x="1782" y="1143"/>
              <a:ext cx="26" cy="51"/>
            </a:xfrm>
            <a:custGeom>
              <a:avLst/>
              <a:gdLst>
                <a:gd name="T0" fmla="*/ 26 w 26"/>
                <a:gd name="T1" fmla="*/ 0 h 51"/>
                <a:gd name="T2" fmla="*/ 0 w 26"/>
                <a:gd name="T3" fmla="*/ 26 h 51"/>
                <a:gd name="T4" fmla="*/ 26 w 26"/>
                <a:gd name="T5" fmla="*/ 51 h 51"/>
                <a:gd name="T6" fmla="*/ 0 60000 65536"/>
                <a:gd name="T7" fmla="*/ 0 60000 65536"/>
                <a:gd name="T8" fmla="*/ 0 60000 65536"/>
                <a:gd name="T9" fmla="*/ 0 w 26"/>
                <a:gd name="T10" fmla="*/ 0 h 51"/>
                <a:gd name="T11" fmla="*/ 26 w 26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1">
                  <a:moveTo>
                    <a:pt x="26" y="0"/>
                  </a:moveTo>
                  <a:lnTo>
                    <a:pt x="0" y="26"/>
                  </a:lnTo>
                  <a:lnTo>
                    <a:pt x="26" y="51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7" name="Freeform 17"/>
            <p:cNvSpPr>
              <a:spLocks noEditPoints="1"/>
            </p:cNvSpPr>
            <p:nvPr/>
          </p:nvSpPr>
          <p:spPr bwMode="auto">
            <a:xfrm>
              <a:off x="1776" y="1313"/>
              <a:ext cx="311" cy="12"/>
            </a:xfrm>
            <a:custGeom>
              <a:avLst/>
              <a:gdLst>
                <a:gd name="T0" fmla="*/ 6 w 429"/>
                <a:gd name="T1" fmla="*/ 0 h 16"/>
                <a:gd name="T2" fmla="*/ 87 w 429"/>
                <a:gd name="T3" fmla="*/ 0 h 16"/>
                <a:gd name="T4" fmla="*/ 93 w 429"/>
                <a:gd name="T5" fmla="*/ 6 h 16"/>
                <a:gd name="T6" fmla="*/ 87 w 429"/>
                <a:gd name="T7" fmla="*/ 12 h 16"/>
                <a:gd name="T8" fmla="*/ 6 w 429"/>
                <a:gd name="T9" fmla="*/ 12 h 16"/>
                <a:gd name="T10" fmla="*/ 0 w 429"/>
                <a:gd name="T11" fmla="*/ 6 h 16"/>
                <a:gd name="T12" fmla="*/ 6 w 429"/>
                <a:gd name="T13" fmla="*/ 0 h 16"/>
                <a:gd name="T14" fmla="*/ 145 w 429"/>
                <a:gd name="T15" fmla="*/ 0 h 16"/>
                <a:gd name="T16" fmla="*/ 226 w 429"/>
                <a:gd name="T17" fmla="*/ 0 h 16"/>
                <a:gd name="T18" fmla="*/ 232 w 429"/>
                <a:gd name="T19" fmla="*/ 6 h 16"/>
                <a:gd name="T20" fmla="*/ 226 w 429"/>
                <a:gd name="T21" fmla="*/ 12 h 16"/>
                <a:gd name="T22" fmla="*/ 145 w 429"/>
                <a:gd name="T23" fmla="*/ 12 h 16"/>
                <a:gd name="T24" fmla="*/ 139 w 429"/>
                <a:gd name="T25" fmla="*/ 6 h 16"/>
                <a:gd name="T26" fmla="*/ 145 w 429"/>
                <a:gd name="T27" fmla="*/ 0 h 16"/>
                <a:gd name="T28" fmla="*/ 284 w 429"/>
                <a:gd name="T29" fmla="*/ 0 h 16"/>
                <a:gd name="T30" fmla="*/ 305 w 429"/>
                <a:gd name="T31" fmla="*/ 0 h 16"/>
                <a:gd name="T32" fmla="*/ 311 w 429"/>
                <a:gd name="T33" fmla="*/ 6 h 16"/>
                <a:gd name="T34" fmla="*/ 305 w 429"/>
                <a:gd name="T35" fmla="*/ 12 h 16"/>
                <a:gd name="T36" fmla="*/ 284 w 429"/>
                <a:gd name="T37" fmla="*/ 12 h 16"/>
                <a:gd name="T38" fmla="*/ 278 w 429"/>
                <a:gd name="T39" fmla="*/ 6 h 16"/>
                <a:gd name="T40" fmla="*/ 284 w 429"/>
                <a:gd name="T41" fmla="*/ 0 h 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16"/>
                <a:gd name="T65" fmla="*/ 429 w 429"/>
                <a:gd name="T66" fmla="*/ 16 h 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4"/>
                    <a:pt x="128" y="8"/>
                  </a:cubicBezTo>
                  <a:cubicBezTo>
                    <a:pt x="128" y="13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4"/>
                    <a:pt x="320" y="8"/>
                  </a:cubicBezTo>
                  <a:cubicBezTo>
                    <a:pt x="320" y="13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421" y="0"/>
                  </a:lnTo>
                  <a:cubicBezTo>
                    <a:pt x="426" y="0"/>
                    <a:pt x="429" y="4"/>
                    <a:pt x="429" y="8"/>
                  </a:cubicBezTo>
                  <a:cubicBezTo>
                    <a:pt x="429" y="13"/>
                    <a:pt x="426" y="16"/>
                    <a:pt x="421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408" name="Freeform 18"/>
            <p:cNvSpPr/>
            <p:nvPr/>
          </p:nvSpPr>
          <p:spPr bwMode="auto">
            <a:xfrm>
              <a:off x="1782" y="1293"/>
              <a:ext cx="26" cy="52"/>
            </a:xfrm>
            <a:custGeom>
              <a:avLst/>
              <a:gdLst>
                <a:gd name="T0" fmla="*/ 26 w 26"/>
                <a:gd name="T1" fmla="*/ 0 h 52"/>
                <a:gd name="T2" fmla="*/ 0 w 26"/>
                <a:gd name="T3" fmla="*/ 26 h 52"/>
                <a:gd name="T4" fmla="*/ 26 w 26"/>
                <a:gd name="T5" fmla="*/ 52 h 52"/>
                <a:gd name="T6" fmla="*/ 0 60000 65536"/>
                <a:gd name="T7" fmla="*/ 0 60000 65536"/>
                <a:gd name="T8" fmla="*/ 0 60000 65536"/>
                <a:gd name="T9" fmla="*/ 0 w 26"/>
                <a:gd name="T10" fmla="*/ 0 h 52"/>
                <a:gd name="T11" fmla="*/ 26 w 26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2">
                  <a:moveTo>
                    <a:pt x="26" y="0"/>
                  </a:moveTo>
                  <a:lnTo>
                    <a:pt x="0" y="26"/>
                  </a:lnTo>
                  <a:lnTo>
                    <a:pt x="26" y="52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325" name="矩形 102"/>
          <p:cNvSpPr>
            <a:spLocks noChangeArrowheads="1"/>
          </p:cNvSpPr>
          <p:nvPr/>
        </p:nvSpPr>
        <p:spPr bwMode="auto">
          <a:xfrm>
            <a:off x="1785938" y="3297238"/>
            <a:ext cx="3222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26" name="矩形 104"/>
          <p:cNvSpPr>
            <a:spLocks noChangeArrowheads="1"/>
          </p:cNvSpPr>
          <p:nvPr/>
        </p:nvSpPr>
        <p:spPr bwMode="auto">
          <a:xfrm>
            <a:off x="2422525" y="3273425"/>
            <a:ext cx="3222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27" name="矩形 105"/>
          <p:cNvSpPr>
            <a:spLocks noChangeArrowheads="1"/>
          </p:cNvSpPr>
          <p:nvPr/>
        </p:nvSpPr>
        <p:spPr bwMode="auto">
          <a:xfrm>
            <a:off x="2089150" y="3286125"/>
            <a:ext cx="32226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C</a:t>
            </a:r>
            <a:endParaRPr lang="zh-CN" altLang="en-US">
              <a:solidFill>
                <a:srgbClr val="3333FF"/>
              </a:solidFill>
            </a:endParaRPr>
          </a:p>
        </p:txBody>
      </p:sp>
      <p:grpSp>
        <p:nvGrpSpPr>
          <p:cNvPr id="55328" name="组合 117"/>
          <p:cNvGrpSpPr/>
          <p:nvPr/>
        </p:nvGrpSpPr>
        <p:grpSpPr bwMode="auto">
          <a:xfrm>
            <a:off x="5618163" y="1138238"/>
            <a:ext cx="841375" cy="1130300"/>
            <a:chOff x="7622548" y="2841221"/>
            <a:chExt cx="841375" cy="1130300"/>
          </a:xfrm>
        </p:grpSpPr>
        <p:sp>
          <p:nvSpPr>
            <p:cNvPr id="55387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22548" y="2841221"/>
              <a:ext cx="841375" cy="1130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8" name="Freeform 9"/>
            <p:cNvSpPr>
              <a:spLocks noEditPoints="1"/>
            </p:cNvSpPr>
            <p:nvPr/>
          </p:nvSpPr>
          <p:spPr bwMode="auto">
            <a:xfrm>
              <a:off x="7644773" y="3017434"/>
              <a:ext cx="682625" cy="31750"/>
            </a:xfrm>
            <a:custGeom>
              <a:avLst/>
              <a:gdLst>
                <a:gd name="T0" fmla="*/ 9209 w 593"/>
                <a:gd name="T1" fmla="*/ 13607 h 28"/>
                <a:gd name="T2" fmla="*/ 138137 w 593"/>
                <a:gd name="T3" fmla="*/ 11339 h 28"/>
                <a:gd name="T4" fmla="*/ 147346 w 593"/>
                <a:gd name="T5" fmla="*/ 19277 h 28"/>
                <a:gd name="T6" fmla="*/ 138137 w 593"/>
                <a:gd name="T7" fmla="*/ 29482 h 28"/>
                <a:gd name="T8" fmla="*/ 9209 w 593"/>
                <a:gd name="T9" fmla="*/ 31750 h 28"/>
                <a:gd name="T10" fmla="*/ 0 w 593"/>
                <a:gd name="T11" fmla="*/ 22679 h 28"/>
                <a:gd name="T12" fmla="*/ 9209 w 593"/>
                <a:gd name="T13" fmla="*/ 13607 h 28"/>
                <a:gd name="T14" fmla="*/ 230228 w 593"/>
                <a:gd name="T15" fmla="*/ 9071 h 28"/>
                <a:gd name="T16" fmla="*/ 359155 w 593"/>
                <a:gd name="T17" fmla="*/ 6804 h 28"/>
                <a:gd name="T18" fmla="*/ 368364 w 593"/>
                <a:gd name="T19" fmla="*/ 15875 h 28"/>
                <a:gd name="T20" fmla="*/ 359155 w 593"/>
                <a:gd name="T21" fmla="*/ 24946 h 28"/>
                <a:gd name="T22" fmla="*/ 230228 w 593"/>
                <a:gd name="T23" fmla="*/ 27214 h 28"/>
                <a:gd name="T24" fmla="*/ 221019 w 593"/>
                <a:gd name="T25" fmla="*/ 18143 h 28"/>
                <a:gd name="T26" fmla="*/ 230228 w 593"/>
                <a:gd name="T27" fmla="*/ 9071 h 28"/>
                <a:gd name="T28" fmla="*/ 451246 w 593"/>
                <a:gd name="T29" fmla="*/ 4536 h 28"/>
                <a:gd name="T30" fmla="*/ 580174 w 593"/>
                <a:gd name="T31" fmla="*/ 2268 h 28"/>
                <a:gd name="T32" fmla="*/ 589383 w 593"/>
                <a:gd name="T33" fmla="*/ 11339 h 28"/>
                <a:gd name="T34" fmla="*/ 580174 w 593"/>
                <a:gd name="T35" fmla="*/ 20411 h 28"/>
                <a:gd name="T36" fmla="*/ 451246 w 593"/>
                <a:gd name="T37" fmla="*/ 22679 h 28"/>
                <a:gd name="T38" fmla="*/ 442037 w 593"/>
                <a:gd name="T39" fmla="*/ 13607 h 28"/>
                <a:gd name="T40" fmla="*/ 451246 w 593"/>
                <a:gd name="T41" fmla="*/ 4536 h 28"/>
                <a:gd name="T42" fmla="*/ 672265 w 593"/>
                <a:gd name="T43" fmla="*/ 0 h 28"/>
                <a:gd name="T44" fmla="*/ 673416 w 593"/>
                <a:gd name="T45" fmla="*/ 0 h 28"/>
                <a:gd name="T46" fmla="*/ 682625 w 593"/>
                <a:gd name="T47" fmla="*/ 9071 h 28"/>
                <a:gd name="T48" fmla="*/ 673416 w 593"/>
                <a:gd name="T49" fmla="*/ 18143 h 28"/>
                <a:gd name="T50" fmla="*/ 672265 w 593"/>
                <a:gd name="T51" fmla="*/ 18143 h 28"/>
                <a:gd name="T52" fmla="*/ 663056 w 593"/>
                <a:gd name="T53" fmla="*/ 10205 h 28"/>
                <a:gd name="T54" fmla="*/ 672265 w 593"/>
                <a:gd name="T55" fmla="*/ 0 h 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3"/>
                <a:gd name="T85" fmla="*/ 0 h 28"/>
                <a:gd name="T86" fmla="*/ 593 w 593"/>
                <a:gd name="T87" fmla="*/ 28 h 2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3" h="28">
                  <a:moveTo>
                    <a:pt x="8" y="12"/>
                  </a:moveTo>
                  <a:lnTo>
                    <a:pt x="120" y="10"/>
                  </a:lnTo>
                  <a:cubicBezTo>
                    <a:pt x="124" y="9"/>
                    <a:pt x="128" y="13"/>
                    <a:pt x="128" y="17"/>
                  </a:cubicBezTo>
                  <a:cubicBezTo>
                    <a:pt x="128" y="22"/>
                    <a:pt x="125" y="25"/>
                    <a:pt x="120" y="26"/>
                  </a:cubicBezTo>
                  <a:lnTo>
                    <a:pt x="8" y="28"/>
                  </a:lnTo>
                  <a:cubicBezTo>
                    <a:pt x="4" y="28"/>
                    <a:pt x="0" y="24"/>
                    <a:pt x="0" y="20"/>
                  </a:cubicBezTo>
                  <a:cubicBezTo>
                    <a:pt x="0" y="16"/>
                    <a:pt x="3" y="12"/>
                    <a:pt x="8" y="12"/>
                  </a:cubicBezTo>
                  <a:close/>
                  <a:moveTo>
                    <a:pt x="200" y="8"/>
                  </a:moveTo>
                  <a:lnTo>
                    <a:pt x="312" y="6"/>
                  </a:lnTo>
                  <a:cubicBezTo>
                    <a:pt x="316" y="6"/>
                    <a:pt x="320" y="9"/>
                    <a:pt x="320" y="14"/>
                  </a:cubicBezTo>
                  <a:cubicBezTo>
                    <a:pt x="320" y="18"/>
                    <a:pt x="317" y="22"/>
                    <a:pt x="312" y="22"/>
                  </a:cubicBezTo>
                  <a:lnTo>
                    <a:pt x="200" y="24"/>
                  </a:lnTo>
                  <a:cubicBezTo>
                    <a:pt x="196" y="24"/>
                    <a:pt x="192" y="21"/>
                    <a:pt x="192" y="16"/>
                  </a:cubicBezTo>
                  <a:cubicBezTo>
                    <a:pt x="192" y="12"/>
                    <a:pt x="195" y="8"/>
                    <a:pt x="200" y="8"/>
                  </a:cubicBezTo>
                  <a:close/>
                  <a:moveTo>
                    <a:pt x="392" y="4"/>
                  </a:moveTo>
                  <a:lnTo>
                    <a:pt x="504" y="2"/>
                  </a:lnTo>
                  <a:cubicBezTo>
                    <a:pt x="508" y="2"/>
                    <a:pt x="512" y="5"/>
                    <a:pt x="512" y="10"/>
                  </a:cubicBezTo>
                  <a:cubicBezTo>
                    <a:pt x="512" y="14"/>
                    <a:pt x="509" y="18"/>
                    <a:pt x="504" y="18"/>
                  </a:cubicBezTo>
                  <a:lnTo>
                    <a:pt x="392" y="20"/>
                  </a:lnTo>
                  <a:cubicBezTo>
                    <a:pt x="388" y="20"/>
                    <a:pt x="384" y="17"/>
                    <a:pt x="384" y="12"/>
                  </a:cubicBezTo>
                  <a:cubicBezTo>
                    <a:pt x="384" y="8"/>
                    <a:pt x="387" y="4"/>
                    <a:pt x="392" y="4"/>
                  </a:cubicBezTo>
                  <a:close/>
                  <a:moveTo>
                    <a:pt x="584" y="0"/>
                  </a:moveTo>
                  <a:lnTo>
                    <a:pt x="585" y="0"/>
                  </a:lnTo>
                  <a:cubicBezTo>
                    <a:pt x="590" y="0"/>
                    <a:pt x="593" y="4"/>
                    <a:pt x="593" y="8"/>
                  </a:cubicBezTo>
                  <a:cubicBezTo>
                    <a:pt x="593" y="13"/>
                    <a:pt x="590" y="16"/>
                    <a:pt x="585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9"/>
                  </a:cubicBezTo>
                  <a:cubicBezTo>
                    <a:pt x="576" y="4"/>
                    <a:pt x="579" y="0"/>
                    <a:pt x="584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89" name="Freeform 10"/>
            <p:cNvSpPr/>
            <p:nvPr/>
          </p:nvSpPr>
          <p:spPr bwMode="auto">
            <a:xfrm>
              <a:off x="7654298" y="2998384"/>
              <a:ext cx="41275" cy="80963"/>
            </a:xfrm>
            <a:custGeom>
              <a:avLst/>
              <a:gdLst>
                <a:gd name="T0" fmla="*/ 39688 w 26"/>
                <a:gd name="T1" fmla="*/ 0 h 51"/>
                <a:gd name="T2" fmla="*/ 0 w 26"/>
                <a:gd name="T3" fmla="*/ 41275 h 51"/>
                <a:gd name="T4" fmla="*/ 41275 w 26"/>
                <a:gd name="T5" fmla="*/ 80963 h 51"/>
                <a:gd name="T6" fmla="*/ 0 60000 65536"/>
                <a:gd name="T7" fmla="*/ 0 60000 65536"/>
                <a:gd name="T8" fmla="*/ 0 60000 65536"/>
                <a:gd name="T9" fmla="*/ 0 w 26"/>
                <a:gd name="T10" fmla="*/ 0 h 51"/>
                <a:gd name="T11" fmla="*/ 26 w 26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1">
                  <a:moveTo>
                    <a:pt x="25" y="0"/>
                  </a:moveTo>
                  <a:lnTo>
                    <a:pt x="0" y="26"/>
                  </a:lnTo>
                  <a:lnTo>
                    <a:pt x="26" y="51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0" name="Rectangle 11"/>
            <p:cNvSpPr>
              <a:spLocks noChangeArrowheads="1"/>
            </p:cNvSpPr>
            <p:nvPr/>
          </p:nvSpPr>
          <p:spPr bwMode="auto">
            <a:xfrm>
              <a:off x="7789236" y="2906309"/>
              <a:ext cx="393700" cy="2540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1" name="Rectangle 12"/>
            <p:cNvSpPr>
              <a:spLocks noChangeArrowheads="1"/>
            </p:cNvSpPr>
            <p:nvPr/>
          </p:nvSpPr>
          <p:spPr bwMode="auto">
            <a:xfrm>
              <a:off x="7789236" y="2931709"/>
              <a:ext cx="312738" cy="2349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实参</a:t>
              </a: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55392" name="Freeform 13"/>
            <p:cNvSpPr>
              <a:spLocks noEditPoints="1"/>
            </p:cNvSpPr>
            <p:nvPr/>
          </p:nvSpPr>
          <p:spPr bwMode="auto">
            <a:xfrm>
              <a:off x="7798761" y="3304771"/>
              <a:ext cx="493713" cy="19050"/>
            </a:xfrm>
            <a:custGeom>
              <a:avLst/>
              <a:gdLst>
                <a:gd name="T0" fmla="*/ 9207 w 429"/>
                <a:gd name="T1" fmla="*/ 0 h 16"/>
                <a:gd name="T2" fmla="*/ 138102 w 429"/>
                <a:gd name="T3" fmla="*/ 0 h 16"/>
                <a:gd name="T4" fmla="*/ 147308 w 429"/>
                <a:gd name="T5" fmla="*/ 9525 h 16"/>
                <a:gd name="T6" fmla="*/ 138102 w 429"/>
                <a:gd name="T7" fmla="*/ 19050 h 16"/>
                <a:gd name="T8" fmla="*/ 9207 w 429"/>
                <a:gd name="T9" fmla="*/ 19050 h 16"/>
                <a:gd name="T10" fmla="*/ 0 w 429"/>
                <a:gd name="T11" fmla="*/ 9525 h 16"/>
                <a:gd name="T12" fmla="*/ 9207 w 429"/>
                <a:gd name="T13" fmla="*/ 0 h 16"/>
                <a:gd name="T14" fmla="*/ 230169 w 429"/>
                <a:gd name="T15" fmla="*/ 0 h 16"/>
                <a:gd name="T16" fmla="*/ 359064 w 429"/>
                <a:gd name="T17" fmla="*/ 0 h 16"/>
                <a:gd name="T18" fmla="*/ 368271 w 429"/>
                <a:gd name="T19" fmla="*/ 9525 h 16"/>
                <a:gd name="T20" fmla="*/ 359064 w 429"/>
                <a:gd name="T21" fmla="*/ 19050 h 16"/>
                <a:gd name="T22" fmla="*/ 230169 w 429"/>
                <a:gd name="T23" fmla="*/ 19050 h 16"/>
                <a:gd name="T24" fmla="*/ 220962 w 429"/>
                <a:gd name="T25" fmla="*/ 9525 h 16"/>
                <a:gd name="T26" fmla="*/ 230169 w 429"/>
                <a:gd name="T27" fmla="*/ 0 h 16"/>
                <a:gd name="T28" fmla="*/ 451132 w 429"/>
                <a:gd name="T29" fmla="*/ 0 h 16"/>
                <a:gd name="T30" fmla="*/ 484506 w 429"/>
                <a:gd name="T31" fmla="*/ 0 h 16"/>
                <a:gd name="T32" fmla="*/ 493713 w 429"/>
                <a:gd name="T33" fmla="*/ 9525 h 16"/>
                <a:gd name="T34" fmla="*/ 484506 w 429"/>
                <a:gd name="T35" fmla="*/ 19050 h 16"/>
                <a:gd name="T36" fmla="*/ 451132 w 429"/>
                <a:gd name="T37" fmla="*/ 19050 h 16"/>
                <a:gd name="T38" fmla="*/ 441925 w 429"/>
                <a:gd name="T39" fmla="*/ 9525 h 16"/>
                <a:gd name="T40" fmla="*/ 451132 w 429"/>
                <a:gd name="T41" fmla="*/ 0 h 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16"/>
                <a:gd name="T65" fmla="*/ 429 w 429"/>
                <a:gd name="T66" fmla="*/ 16 h 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2"/>
                    <a:pt x="192" y="8"/>
                  </a:cubicBezTo>
                  <a:cubicBezTo>
                    <a:pt x="192" y="3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421" y="0"/>
                  </a:lnTo>
                  <a:cubicBezTo>
                    <a:pt x="426" y="0"/>
                    <a:pt x="429" y="3"/>
                    <a:pt x="429" y="8"/>
                  </a:cubicBezTo>
                  <a:cubicBezTo>
                    <a:pt x="429" y="12"/>
                    <a:pt x="426" y="16"/>
                    <a:pt x="421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3" name="Freeform 14"/>
            <p:cNvSpPr/>
            <p:nvPr/>
          </p:nvSpPr>
          <p:spPr bwMode="auto">
            <a:xfrm>
              <a:off x="7808286" y="3273021"/>
              <a:ext cx="41275" cy="80963"/>
            </a:xfrm>
            <a:custGeom>
              <a:avLst/>
              <a:gdLst>
                <a:gd name="T0" fmla="*/ 41275 w 26"/>
                <a:gd name="T1" fmla="*/ 0 h 51"/>
                <a:gd name="T2" fmla="*/ 0 w 26"/>
                <a:gd name="T3" fmla="*/ 41275 h 51"/>
                <a:gd name="T4" fmla="*/ 41275 w 26"/>
                <a:gd name="T5" fmla="*/ 80963 h 51"/>
                <a:gd name="T6" fmla="*/ 0 60000 65536"/>
                <a:gd name="T7" fmla="*/ 0 60000 65536"/>
                <a:gd name="T8" fmla="*/ 0 60000 65536"/>
                <a:gd name="T9" fmla="*/ 0 w 26"/>
                <a:gd name="T10" fmla="*/ 0 h 51"/>
                <a:gd name="T11" fmla="*/ 26 w 26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1">
                  <a:moveTo>
                    <a:pt x="26" y="0"/>
                  </a:moveTo>
                  <a:lnTo>
                    <a:pt x="0" y="26"/>
                  </a:lnTo>
                  <a:lnTo>
                    <a:pt x="26" y="51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4" name="Freeform 15"/>
            <p:cNvSpPr>
              <a:spLocks noEditPoints="1"/>
            </p:cNvSpPr>
            <p:nvPr/>
          </p:nvSpPr>
          <p:spPr bwMode="auto">
            <a:xfrm>
              <a:off x="7798761" y="3579409"/>
              <a:ext cx="493713" cy="17463"/>
            </a:xfrm>
            <a:custGeom>
              <a:avLst/>
              <a:gdLst>
                <a:gd name="T0" fmla="*/ 9207 w 429"/>
                <a:gd name="T1" fmla="*/ 0 h 16"/>
                <a:gd name="T2" fmla="*/ 138102 w 429"/>
                <a:gd name="T3" fmla="*/ 0 h 16"/>
                <a:gd name="T4" fmla="*/ 147308 w 429"/>
                <a:gd name="T5" fmla="*/ 8732 h 16"/>
                <a:gd name="T6" fmla="*/ 138102 w 429"/>
                <a:gd name="T7" fmla="*/ 17463 h 16"/>
                <a:gd name="T8" fmla="*/ 9207 w 429"/>
                <a:gd name="T9" fmla="*/ 17463 h 16"/>
                <a:gd name="T10" fmla="*/ 0 w 429"/>
                <a:gd name="T11" fmla="*/ 8732 h 16"/>
                <a:gd name="T12" fmla="*/ 9207 w 429"/>
                <a:gd name="T13" fmla="*/ 0 h 16"/>
                <a:gd name="T14" fmla="*/ 230169 w 429"/>
                <a:gd name="T15" fmla="*/ 0 h 16"/>
                <a:gd name="T16" fmla="*/ 359064 w 429"/>
                <a:gd name="T17" fmla="*/ 0 h 16"/>
                <a:gd name="T18" fmla="*/ 368271 w 429"/>
                <a:gd name="T19" fmla="*/ 8732 h 16"/>
                <a:gd name="T20" fmla="*/ 359064 w 429"/>
                <a:gd name="T21" fmla="*/ 17463 h 16"/>
                <a:gd name="T22" fmla="*/ 230169 w 429"/>
                <a:gd name="T23" fmla="*/ 17463 h 16"/>
                <a:gd name="T24" fmla="*/ 220962 w 429"/>
                <a:gd name="T25" fmla="*/ 8732 h 16"/>
                <a:gd name="T26" fmla="*/ 230169 w 429"/>
                <a:gd name="T27" fmla="*/ 0 h 16"/>
                <a:gd name="T28" fmla="*/ 451132 w 429"/>
                <a:gd name="T29" fmla="*/ 0 h 16"/>
                <a:gd name="T30" fmla="*/ 484506 w 429"/>
                <a:gd name="T31" fmla="*/ 0 h 16"/>
                <a:gd name="T32" fmla="*/ 493713 w 429"/>
                <a:gd name="T33" fmla="*/ 8732 h 16"/>
                <a:gd name="T34" fmla="*/ 484506 w 429"/>
                <a:gd name="T35" fmla="*/ 17463 h 16"/>
                <a:gd name="T36" fmla="*/ 451132 w 429"/>
                <a:gd name="T37" fmla="*/ 17463 h 16"/>
                <a:gd name="T38" fmla="*/ 441925 w 429"/>
                <a:gd name="T39" fmla="*/ 8732 h 16"/>
                <a:gd name="T40" fmla="*/ 451132 w 429"/>
                <a:gd name="T41" fmla="*/ 0 h 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16"/>
                <a:gd name="T65" fmla="*/ 429 w 429"/>
                <a:gd name="T66" fmla="*/ 16 h 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2"/>
                    <a:pt x="192" y="8"/>
                  </a:cubicBezTo>
                  <a:cubicBezTo>
                    <a:pt x="192" y="3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421" y="0"/>
                  </a:lnTo>
                  <a:cubicBezTo>
                    <a:pt x="426" y="0"/>
                    <a:pt x="429" y="3"/>
                    <a:pt x="429" y="8"/>
                  </a:cubicBezTo>
                  <a:cubicBezTo>
                    <a:pt x="429" y="12"/>
                    <a:pt x="426" y="16"/>
                    <a:pt x="421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5" name="Freeform 16"/>
            <p:cNvSpPr/>
            <p:nvPr/>
          </p:nvSpPr>
          <p:spPr bwMode="auto">
            <a:xfrm>
              <a:off x="7808286" y="3547659"/>
              <a:ext cx="41275" cy="80963"/>
            </a:xfrm>
            <a:custGeom>
              <a:avLst/>
              <a:gdLst>
                <a:gd name="T0" fmla="*/ 41275 w 26"/>
                <a:gd name="T1" fmla="*/ 0 h 51"/>
                <a:gd name="T2" fmla="*/ 0 w 26"/>
                <a:gd name="T3" fmla="*/ 41275 h 51"/>
                <a:gd name="T4" fmla="*/ 41275 w 26"/>
                <a:gd name="T5" fmla="*/ 80963 h 51"/>
                <a:gd name="T6" fmla="*/ 0 60000 65536"/>
                <a:gd name="T7" fmla="*/ 0 60000 65536"/>
                <a:gd name="T8" fmla="*/ 0 60000 65536"/>
                <a:gd name="T9" fmla="*/ 0 w 26"/>
                <a:gd name="T10" fmla="*/ 0 h 51"/>
                <a:gd name="T11" fmla="*/ 26 w 26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1">
                  <a:moveTo>
                    <a:pt x="26" y="0"/>
                  </a:moveTo>
                  <a:lnTo>
                    <a:pt x="0" y="26"/>
                  </a:lnTo>
                  <a:lnTo>
                    <a:pt x="26" y="51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6" name="Freeform 17"/>
            <p:cNvSpPr>
              <a:spLocks noEditPoints="1"/>
            </p:cNvSpPr>
            <p:nvPr/>
          </p:nvSpPr>
          <p:spPr bwMode="auto">
            <a:xfrm>
              <a:off x="7798761" y="3817534"/>
              <a:ext cx="493713" cy="19050"/>
            </a:xfrm>
            <a:custGeom>
              <a:avLst/>
              <a:gdLst>
                <a:gd name="T0" fmla="*/ 9207 w 429"/>
                <a:gd name="T1" fmla="*/ 0 h 16"/>
                <a:gd name="T2" fmla="*/ 138102 w 429"/>
                <a:gd name="T3" fmla="*/ 0 h 16"/>
                <a:gd name="T4" fmla="*/ 147308 w 429"/>
                <a:gd name="T5" fmla="*/ 9525 h 16"/>
                <a:gd name="T6" fmla="*/ 138102 w 429"/>
                <a:gd name="T7" fmla="*/ 19050 h 16"/>
                <a:gd name="T8" fmla="*/ 9207 w 429"/>
                <a:gd name="T9" fmla="*/ 19050 h 16"/>
                <a:gd name="T10" fmla="*/ 0 w 429"/>
                <a:gd name="T11" fmla="*/ 9525 h 16"/>
                <a:gd name="T12" fmla="*/ 9207 w 429"/>
                <a:gd name="T13" fmla="*/ 0 h 16"/>
                <a:gd name="T14" fmla="*/ 230169 w 429"/>
                <a:gd name="T15" fmla="*/ 0 h 16"/>
                <a:gd name="T16" fmla="*/ 359064 w 429"/>
                <a:gd name="T17" fmla="*/ 0 h 16"/>
                <a:gd name="T18" fmla="*/ 368271 w 429"/>
                <a:gd name="T19" fmla="*/ 9525 h 16"/>
                <a:gd name="T20" fmla="*/ 359064 w 429"/>
                <a:gd name="T21" fmla="*/ 19050 h 16"/>
                <a:gd name="T22" fmla="*/ 230169 w 429"/>
                <a:gd name="T23" fmla="*/ 19050 h 16"/>
                <a:gd name="T24" fmla="*/ 220962 w 429"/>
                <a:gd name="T25" fmla="*/ 9525 h 16"/>
                <a:gd name="T26" fmla="*/ 230169 w 429"/>
                <a:gd name="T27" fmla="*/ 0 h 16"/>
                <a:gd name="T28" fmla="*/ 451132 w 429"/>
                <a:gd name="T29" fmla="*/ 0 h 16"/>
                <a:gd name="T30" fmla="*/ 484506 w 429"/>
                <a:gd name="T31" fmla="*/ 0 h 16"/>
                <a:gd name="T32" fmla="*/ 493713 w 429"/>
                <a:gd name="T33" fmla="*/ 9525 h 16"/>
                <a:gd name="T34" fmla="*/ 484506 w 429"/>
                <a:gd name="T35" fmla="*/ 19050 h 16"/>
                <a:gd name="T36" fmla="*/ 451132 w 429"/>
                <a:gd name="T37" fmla="*/ 19050 h 16"/>
                <a:gd name="T38" fmla="*/ 441925 w 429"/>
                <a:gd name="T39" fmla="*/ 9525 h 16"/>
                <a:gd name="T40" fmla="*/ 451132 w 429"/>
                <a:gd name="T41" fmla="*/ 0 h 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16"/>
                <a:gd name="T65" fmla="*/ 429 w 429"/>
                <a:gd name="T66" fmla="*/ 16 h 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4"/>
                    <a:pt x="128" y="8"/>
                  </a:cubicBezTo>
                  <a:cubicBezTo>
                    <a:pt x="128" y="13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4"/>
                    <a:pt x="320" y="8"/>
                  </a:cubicBezTo>
                  <a:cubicBezTo>
                    <a:pt x="320" y="13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421" y="0"/>
                  </a:lnTo>
                  <a:cubicBezTo>
                    <a:pt x="426" y="0"/>
                    <a:pt x="429" y="4"/>
                    <a:pt x="429" y="8"/>
                  </a:cubicBezTo>
                  <a:cubicBezTo>
                    <a:pt x="429" y="13"/>
                    <a:pt x="426" y="16"/>
                    <a:pt x="421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beve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97" name="Freeform 18"/>
            <p:cNvSpPr/>
            <p:nvPr/>
          </p:nvSpPr>
          <p:spPr bwMode="auto">
            <a:xfrm>
              <a:off x="7808286" y="3785784"/>
              <a:ext cx="41275" cy="82550"/>
            </a:xfrm>
            <a:custGeom>
              <a:avLst/>
              <a:gdLst>
                <a:gd name="T0" fmla="*/ 41275 w 26"/>
                <a:gd name="T1" fmla="*/ 0 h 52"/>
                <a:gd name="T2" fmla="*/ 0 w 26"/>
                <a:gd name="T3" fmla="*/ 41275 h 52"/>
                <a:gd name="T4" fmla="*/ 41275 w 26"/>
                <a:gd name="T5" fmla="*/ 82550 h 52"/>
                <a:gd name="T6" fmla="*/ 0 60000 65536"/>
                <a:gd name="T7" fmla="*/ 0 60000 65536"/>
                <a:gd name="T8" fmla="*/ 0 60000 65536"/>
                <a:gd name="T9" fmla="*/ 0 w 26"/>
                <a:gd name="T10" fmla="*/ 0 h 52"/>
                <a:gd name="T11" fmla="*/ 26 w 26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52">
                  <a:moveTo>
                    <a:pt x="26" y="0"/>
                  </a:moveTo>
                  <a:lnTo>
                    <a:pt x="0" y="26"/>
                  </a:lnTo>
                  <a:lnTo>
                    <a:pt x="26" y="52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329" name="AutoShape 3"/>
          <p:cNvSpPr>
            <a:spLocks noChangeAspect="1" noChangeArrowheads="1" noTextEdit="1"/>
          </p:cNvSpPr>
          <p:nvPr/>
        </p:nvSpPr>
        <p:spPr bwMode="auto">
          <a:xfrm>
            <a:off x="6246813" y="149225"/>
            <a:ext cx="841375" cy="1130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55330" name="直接连接符 84"/>
          <p:cNvCxnSpPr>
            <a:cxnSpLocks noChangeShapeType="1"/>
          </p:cNvCxnSpPr>
          <p:nvPr/>
        </p:nvCxnSpPr>
        <p:spPr bwMode="auto">
          <a:xfrm>
            <a:off x="585788" y="3875088"/>
            <a:ext cx="2222500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cxnSp>
        <p:nvCxnSpPr>
          <p:cNvPr id="55331" name="直接连接符 86"/>
          <p:cNvCxnSpPr>
            <a:cxnSpLocks noChangeShapeType="1"/>
          </p:cNvCxnSpPr>
          <p:nvPr/>
        </p:nvCxnSpPr>
        <p:spPr bwMode="auto">
          <a:xfrm>
            <a:off x="3903663" y="3895725"/>
            <a:ext cx="2222500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cxnSp>
        <p:nvCxnSpPr>
          <p:cNvPr id="55332" name="直接连接符 87"/>
          <p:cNvCxnSpPr>
            <a:cxnSpLocks noChangeShapeType="1"/>
          </p:cNvCxnSpPr>
          <p:nvPr/>
        </p:nvCxnSpPr>
        <p:spPr bwMode="auto">
          <a:xfrm>
            <a:off x="6169025" y="3792538"/>
            <a:ext cx="338138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cxnSp>
        <p:nvCxnSpPr>
          <p:cNvPr id="55333" name="直接连接符 88"/>
          <p:cNvCxnSpPr>
            <a:cxnSpLocks noChangeShapeType="1"/>
          </p:cNvCxnSpPr>
          <p:nvPr/>
        </p:nvCxnSpPr>
        <p:spPr bwMode="auto">
          <a:xfrm flipV="1">
            <a:off x="6515100" y="779463"/>
            <a:ext cx="15875" cy="3024187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cxnSp>
        <p:nvCxnSpPr>
          <p:cNvPr id="55334" name="直接箭头连接符 89"/>
          <p:cNvCxnSpPr>
            <a:cxnSpLocks noChangeShapeType="1"/>
          </p:cNvCxnSpPr>
          <p:nvPr/>
        </p:nvCxnSpPr>
        <p:spPr bwMode="auto">
          <a:xfrm>
            <a:off x="6523038" y="779463"/>
            <a:ext cx="177800" cy="0"/>
          </a:xfrm>
          <a:prstGeom prst="straightConnector1">
            <a:avLst/>
          </a:prstGeom>
          <a:noFill/>
          <a:ln w="19050" algn="ctr">
            <a:solidFill>
              <a:srgbClr val="7030A0"/>
            </a:solidFill>
            <a:round/>
            <a:tailEnd type="triangle" w="med" len="med"/>
          </a:ln>
        </p:spPr>
      </p:cxnSp>
      <p:sp>
        <p:nvSpPr>
          <p:cNvPr id="55335" name="Rectangle 5"/>
          <p:cNvSpPr>
            <a:spLocks noChangeArrowheads="1"/>
          </p:cNvSpPr>
          <p:nvPr/>
        </p:nvSpPr>
        <p:spPr bwMode="auto">
          <a:xfrm>
            <a:off x="6348413" y="1217613"/>
            <a:ext cx="131762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700" i="1">
                <a:solidFill>
                  <a:srgbClr val="3333FF"/>
                </a:solidFill>
                <a:latin typeface="Courier New" panose="02070309020205020404" pitchFamily="49" charset="0"/>
              </a:rPr>
              <a:t>2</a:t>
            </a:r>
            <a:endParaRPr lang="zh-CN" altLang="zh-CN">
              <a:solidFill>
                <a:srgbClr val="3333FF"/>
              </a:solidFill>
            </a:endParaRPr>
          </a:p>
        </p:txBody>
      </p:sp>
      <p:sp>
        <p:nvSpPr>
          <p:cNvPr id="55336" name="矩形 122"/>
          <p:cNvSpPr>
            <a:spLocks noChangeArrowheads="1"/>
          </p:cNvSpPr>
          <p:nvPr/>
        </p:nvSpPr>
        <p:spPr bwMode="auto">
          <a:xfrm>
            <a:off x="4770438" y="3267075"/>
            <a:ext cx="32226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1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37" name="矩形 123"/>
          <p:cNvSpPr>
            <a:spLocks noChangeArrowheads="1"/>
          </p:cNvSpPr>
          <p:nvPr/>
        </p:nvSpPr>
        <p:spPr bwMode="auto">
          <a:xfrm>
            <a:off x="4770438" y="3267075"/>
            <a:ext cx="3222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1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38" name="矩形 124"/>
          <p:cNvSpPr>
            <a:spLocks noChangeArrowheads="1"/>
          </p:cNvSpPr>
          <p:nvPr/>
        </p:nvSpPr>
        <p:spPr bwMode="auto">
          <a:xfrm>
            <a:off x="6234113" y="1439863"/>
            <a:ext cx="3222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39" name="矩形 125"/>
          <p:cNvSpPr>
            <a:spLocks noChangeArrowheads="1"/>
          </p:cNvSpPr>
          <p:nvPr/>
        </p:nvSpPr>
        <p:spPr bwMode="auto">
          <a:xfrm>
            <a:off x="5154613" y="3254375"/>
            <a:ext cx="3222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40" name="矩形 131"/>
          <p:cNvSpPr>
            <a:spLocks noChangeArrowheads="1"/>
          </p:cNvSpPr>
          <p:nvPr/>
        </p:nvSpPr>
        <p:spPr bwMode="auto">
          <a:xfrm>
            <a:off x="6234113" y="1708150"/>
            <a:ext cx="3222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C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41" name="矩形 132"/>
          <p:cNvSpPr>
            <a:spLocks noChangeArrowheads="1"/>
          </p:cNvSpPr>
          <p:nvPr/>
        </p:nvSpPr>
        <p:spPr bwMode="auto">
          <a:xfrm>
            <a:off x="5721350" y="3243263"/>
            <a:ext cx="32226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C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42" name="矩形 134"/>
          <p:cNvSpPr>
            <a:spLocks noChangeArrowheads="1"/>
          </p:cNvSpPr>
          <p:nvPr/>
        </p:nvSpPr>
        <p:spPr bwMode="auto">
          <a:xfrm>
            <a:off x="6234113" y="1933575"/>
            <a:ext cx="32226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5343" name="矩形 135"/>
          <p:cNvSpPr>
            <a:spLocks noChangeArrowheads="1"/>
          </p:cNvSpPr>
          <p:nvPr/>
        </p:nvSpPr>
        <p:spPr bwMode="auto">
          <a:xfrm>
            <a:off x="5429250" y="3246438"/>
            <a:ext cx="32226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endParaRPr lang="zh-CN" altLang="en-US">
              <a:solidFill>
                <a:srgbClr val="3333FF"/>
              </a:solidFill>
            </a:endParaRPr>
          </a:p>
        </p:txBody>
      </p:sp>
      <p:cxnSp>
        <p:nvCxnSpPr>
          <p:cNvPr id="145" name="直接连接符 144"/>
          <p:cNvCxnSpPr>
            <a:cxnSpLocks noChangeShapeType="1"/>
          </p:cNvCxnSpPr>
          <p:nvPr/>
        </p:nvCxnSpPr>
        <p:spPr bwMode="auto">
          <a:xfrm flipH="1">
            <a:off x="6650038" y="3243263"/>
            <a:ext cx="127000" cy="0"/>
          </a:xfrm>
          <a:prstGeom prst="line">
            <a:avLst/>
          </a:prstGeom>
          <a:noFill/>
          <a:ln w="19050" algn="ctr">
            <a:solidFill>
              <a:srgbClr val="003300"/>
            </a:solidFill>
            <a:prstDash val="dash"/>
            <a:round/>
          </a:ln>
        </p:spPr>
      </p:cxnSp>
      <p:sp>
        <p:nvSpPr>
          <p:cNvPr id="55345" name="文本框 16"/>
          <p:cNvSpPr>
            <a:spLocks noChangeArrowheads="1"/>
          </p:cNvSpPr>
          <p:nvPr/>
        </p:nvSpPr>
        <p:spPr bwMode="auto">
          <a:xfrm>
            <a:off x="6559550" y="6357938"/>
            <a:ext cx="700088" cy="4000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C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返址</a:t>
            </a:r>
            <a:endParaRPr lang="zh-CN" altLang="en-US" sz="2000" b="1">
              <a:solidFill>
                <a:srgbClr val="C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46" name="文本框 16"/>
          <p:cNvSpPr>
            <a:spLocks noChangeArrowheads="1"/>
          </p:cNvSpPr>
          <p:nvPr/>
        </p:nvSpPr>
        <p:spPr bwMode="auto">
          <a:xfrm>
            <a:off x="7712075" y="6370638"/>
            <a:ext cx="700088" cy="4000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实参</a:t>
            </a:r>
            <a:endParaRPr lang="zh-CN" altLang="en-US" sz="2000" b="1">
              <a:solidFill>
                <a:srgbClr val="00206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55347" name="组合 24"/>
          <p:cNvGrpSpPr/>
          <p:nvPr/>
        </p:nvGrpSpPr>
        <p:grpSpPr bwMode="auto">
          <a:xfrm>
            <a:off x="6713538" y="5356225"/>
            <a:ext cx="2295525" cy="471488"/>
            <a:chOff x="6713677" y="5355853"/>
            <a:chExt cx="2295992" cy="471395"/>
          </a:xfrm>
        </p:grpSpPr>
        <p:sp>
          <p:nvSpPr>
            <p:cNvPr id="55385" name="直接连接符 6"/>
            <p:cNvSpPr>
              <a:spLocks noChangeShapeType="1"/>
            </p:cNvSpPr>
            <p:nvPr/>
          </p:nvSpPr>
          <p:spPr bwMode="auto">
            <a:xfrm>
              <a:off x="6713677" y="5355853"/>
              <a:ext cx="229599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6" name="直接连接符 11"/>
            <p:cNvSpPr>
              <a:spLocks noChangeShapeType="1"/>
            </p:cNvSpPr>
            <p:nvPr/>
          </p:nvSpPr>
          <p:spPr bwMode="auto">
            <a:xfrm>
              <a:off x="7185566" y="5355853"/>
              <a:ext cx="0" cy="471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48" name="直接连接符 6"/>
          <p:cNvSpPr>
            <a:spLocks noChangeShapeType="1"/>
          </p:cNvSpPr>
          <p:nvPr/>
        </p:nvSpPr>
        <p:spPr bwMode="auto">
          <a:xfrm>
            <a:off x="6715125" y="6300788"/>
            <a:ext cx="2297113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49" name="直接连接符 11"/>
          <p:cNvSpPr>
            <a:spLocks noChangeShapeType="1"/>
          </p:cNvSpPr>
          <p:nvPr/>
        </p:nvSpPr>
        <p:spPr bwMode="auto">
          <a:xfrm>
            <a:off x="6715125" y="4649788"/>
            <a:ext cx="0" cy="167957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50" name="直接连接符 12"/>
          <p:cNvSpPr>
            <a:spLocks noChangeShapeType="1"/>
          </p:cNvSpPr>
          <p:nvPr/>
        </p:nvSpPr>
        <p:spPr bwMode="auto">
          <a:xfrm>
            <a:off x="9012238" y="4649788"/>
            <a:ext cx="0" cy="167957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51" name="矩形 187"/>
          <p:cNvSpPr>
            <a:spLocks noChangeArrowheads="1"/>
          </p:cNvSpPr>
          <p:nvPr/>
        </p:nvSpPr>
        <p:spPr bwMode="auto">
          <a:xfrm>
            <a:off x="6467475" y="5878513"/>
            <a:ext cx="25971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000" b="1" i="1" dirty="0">
                <a:solidFill>
                  <a:srgbClr val="C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r</a:t>
            </a:r>
            <a:r>
              <a:rPr lang="en-US" altLang="zh-CN" sz="1600" b="1" i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i="1" dirty="0">
                <a:solidFill>
                  <a:srgbClr val="3333FF"/>
                </a:solidFill>
                <a:latin typeface="Courier New" panose="02070309020205020404" pitchFamily="49" charset="0"/>
              </a:rPr>
              <a:t>3, A, B, C</a:t>
            </a:r>
            <a:endParaRPr lang="en-US" altLang="zh-CN" sz="2000" i="1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5352" name="直接连接符 6"/>
          <p:cNvSpPr>
            <a:spLocks noChangeShapeType="1"/>
          </p:cNvSpPr>
          <p:nvPr/>
        </p:nvSpPr>
        <p:spPr bwMode="auto">
          <a:xfrm>
            <a:off x="6715125" y="5853113"/>
            <a:ext cx="2297113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53" name="直接连接符 11"/>
          <p:cNvSpPr>
            <a:spLocks noChangeShapeType="1"/>
          </p:cNvSpPr>
          <p:nvPr/>
        </p:nvSpPr>
        <p:spPr bwMode="auto">
          <a:xfrm>
            <a:off x="7186613" y="5853113"/>
            <a:ext cx="0" cy="4714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6651625" y="-11113"/>
            <a:ext cx="2652713" cy="3618492"/>
            <a:chOff x="6651597" y="-11308"/>
            <a:chExt cx="2653438" cy="3618718"/>
          </a:xfrm>
        </p:grpSpPr>
        <p:sp>
          <p:nvSpPr>
            <p:cNvPr id="55371" name="矩形 119"/>
            <p:cNvSpPr>
              <a:spLocks noChangeArrowheads="1"/>
            </p:cNvSpPr>
            <p:nvPr/>
          </p:nvSpPr>
          <p:spPr bwMode="auto">
            <a:xfrm>
              <a:off x="6651597" y="595975"/>
              <a:ext cx="2653438" cy="28623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eaLnBrk="0" hangingPunct="0"/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void </a:t>
              </a:r>
              <a:r>
                <a:rPr lang="en-US" altLang="zh-CN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hanoi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n, </a:t>
              </a:r>
              <a:endParaRPr lang="zh-CN" alt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x, </a:t>
              </a:r>
              <a:endParaRPr lang="zh-CN" alt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y, </a:t>
              </a:r>
              <a:endParaRPr lang="zh-CN" alt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z</a:t>
              </a:r>
              <a:endParaRPr lang="zh-CN" alt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{</a:t>
              </a:r>
              <a:endPara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 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(1 == n)</a:t>
              </a:r>
              <a:endParaRPr lang="en-US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//</a:t>
              </a:r>
              <a:r>
                <a:rPr lang="zh-CN" altLang="en-US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实参：</a:t>
              </a:r>
              <a:endParaRPr lang="zh-CN" altLang="en-US" i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move(x,1,z);</a:t>
              </a:r>
              <a:endParaRPr lang="en-US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……</a:t>
              </a:r>
              <a:endParaRPr lang="en-US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 flipH="1">
              <a:off x="8865177" y="298274"/>
              <a:ext cx="12703" cy="379437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7701222" y="1053972"/>
              <a:ext cx="1154427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7639292" y="1350853"/>
              <a:ext cx="1243353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7639292" y="1617570"/>
              <a:ext cx="1243353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376" name="矩形 138"/>
            <p:cNvSpPr>
              <a:spLocks noChangeArrowheads="1"/>
            </p:cNvSpPr>
            <p:nvPr/>
          </p:nvSpPr>
          <p:spPr bwMode="auto">
            <a:xfrm>
              <a:off x="7329518" y="868956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3333FF"/>
                  </a:solidFill>
                  <a:latin typeface="Courier New" panose="02070309020205020404" pitchFamily="49" charset="0"/>
                  <a:ea typeface="楷体" panose="02010609060101010101" pitchFamily="49" charset="-122"/>
                </a:rPr>
                <a:t>A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55377" name="矩形 139"/>
            <p:cNvSpPr>
              <a:spLocks noChangeArrowheads="1"/>
            </p:cNvSpPr>
            <p:nvPr/>
          </p:nvSpPr>
          <p:spPr bwMode="auto">
            <a:xfrm>
              <a:off x="7286469" y="1429886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3333FF"/>
                  </a:solidFill>
                  <a:latin typeface="Courier New" panose="02070309020205020404" pitchFamily="49" charset="0"/>
                  <a:ea typeface="楷体" panose="02010609060101010101" pitchFamily="49" charset="-122"/>
                </a:rPr>
                <a:t>C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55378" name="矩形 142"/>
            <p:cNvSpPr>
              <a:spLocks noChangeArrowheads="1"/>
            </p:cNvSpPr>
            <p:nvPr/>
          </p:nvSpPr>
          <p:spPr bwMode="auto">
            <a:xfrm>
              <a:off x="8000351" y="2213521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3333FF"/>
                  </a:solidFill>
                  <a:latin typeface="Courier New" panose="02070309020205020404" pitchFamily="49" charset="0"/>
                  <a:ea typeface="楷体" panose="02010609060101010101" pitchFamily="49" charset="-122"/>
                </a:rPr>
                <a:t>A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55379" name="矩形 143"/>
            <p:cNvSpPr>
              <a:spLocks noChangeArrowheads="1"/>
            </p:cNvSpPr>
            <p:nvPr/>
          </p:nvSpPr>
          <p:spPr bwMode="auto">
            <a:xfrm>
              <a:off x="8569073" y="2214306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3333FF"/>
                  </a:solidFill>
                  <a:latin typeface="Courier New" panose="02070309020205020404" pitchFamily="49" charset="0"/>
                  <a:ea typeface="楷体" panose="02010609060101010101" pitchFamily="49" charset="-122"/>
                </a:rPr>
                <a:t>C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131" name="文本框 16"/>
            <p:cNvSpPr>
              <a:spLocks noChangeArrowheads="1"/>
            </p:cNvSpPr>
            <p:nvPr/>
          </p:nvSpPr>
          <p:spPr bwMode="auto">
            <a:xfrm>
              <a:off x="7273812" y="3239087"/>
              <a:ext cx="1285591" cy="368323"/>
            </a:xfrm>
            <a:prstGeom prst="rect">
              <a:avLst/>
            </a:prstGeom>
            <a:noFill/>
            <a:ln w="12700">
              <a:gradFill>
                <a:gsLst>
                  <a:gs pos="72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miter lim="800000"/>
            </a:ln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defRPr/>
              </a:pPr>
              <a:r>
                <a:rPr lang="en-US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sym typeface="宋体" panose="02010600030101010101" pitchFamily="2" charset="-122"/>
                </a:rPr>
                <a:t>Level  2 Call</a:t>
              </a:r>
              <a:endPara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5383" name="矩形 127"/>
            <p:cNvSpPr>
              <a:spLocks noChangeArrowheads="1"/>
            </p:cNvSpPr>
            <p:nvPr/>
          </p:nvSpPr>
          <p:spPr bwMode="auto">
            <a:xfrm>
              <a:off x="8721840" y="-11308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3333FF"/>
                  </a:solidFill>
                  <a:latin typeface="Courier New" panose="02070309020205020404" pitchFamily="49" charset="0"/>
                  <a:ea typeface="楷体" panose="02010609060101010101" pitchFamily="49" charset="-122"/>
                </a:rPr>
                <a:t>1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55384" name="矩形 128"/>
            <p:cNvSpPr>
              <a:spLocks noChangeArrowheads="1"/>
            </p:cNvSpPr>
            <p:nvPr/>
          </p:nvSpPr>
          <p:spPr bwMode="auto">
            <a:xfrm>
              <a:off x="7301988" y="1149421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3333FF"/>
                  </a:solidFill>
                  <a:latin typeface="Courier New" panose="02070309020205020404" pitchFamily="49" charset="0"/>
                  <a:ea typeface="楷体" panose="02010609060101010101" pitchFamily="49" charset="-122"/>
                </a:rPr>
                <a:t>B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</p:grpSp>
      <p:sp>
        <p:nvSpPr>
          <p:cNvPr id="55356" name="矩形 129"/>
          <p:cNvSpPr>
            <a:spLocks noChangeArrowheads="1"/>
          </p:cNvSpPr>
          <p:nvPr/>
        </p:nvSpPr>
        <p:spPr bwMode="auto">
          <a:xfrm>
            <a:off x="6492875" y="5465763"/>
            <a:ext cx="25971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000" b="1" i="1" dirty="0">
                <a:solidFill>
                  <a:srgbClr val="C00000"/>
                </a:solidFill>
                <a:latin typeface="Courier New" panose="02070309020205020404" pitchFamily="49" charset="0"/>
              </a:rPr>
              <a:t>  r</a:t>
            </a:r>
            <a:r>
              <a:rPr lang="en-US" altLang="zh-CN" sz="1400" b="1" i="1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i="1" dirty="0">
                <a:solidFill>
                  <a:srgbClr val="3333FF"/>
                </a:solidFill>
                <a:latin typeface="Courier New" panose="02070309020205020404" pitchFamily="49" charset="0"/>
              </a:rPr>
              <a:t>2, A, C, B</a:t>
            </a:r>
            <a:endParaRPr lang="en-US" altLang="zh-CN" sz="2000" i="1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6491288" y="4914900"/>
            <a:ext cx="2597150" cy="495300"/>
            <a:chOff x="6490809" y="4914199"/>
            <a:chExt cx="2597128" cy="496556"/>
          </a:xfrm>
        </p:grpSpPr>
        <p:grpSp>
          <p:nvGrpSpPr>
            <p:cNvPr id="55367" name="组合 164"/>
            <p:cNvGrpSpPr/>
            <p:nvPr/>
          </p:nvGrpSpPr>
          <p:grpSpPr bwMode="auto">
            <a:xfrm>
              <a:off x="6713677" y="4914199"/>
              <a:ext cx="2295992" cy="471395"/>
              <a:chOff x="6713677" y="5355853"/>
              <a:chExt cx="2295992" cy="471395"/>
            </a:xfrm>
          </p:grpSpPr>
          <p:sp>
            <p:nvSpPr>
              <p:cNvPr id="55369" name="直接连接符 6"/>
              <p:cNvSpPr>
                <a:spLocks noChangeShapeType="1"/>
              </p:cNvSpPr>
              <p:nvPr/>
            </p:nvSpPr>
            <p:spPr bwMode="auto">
              <a:xfrm>
                <a:off x="6713677" y="5355853"/>
                <a:ext cx="2295992" cy="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0" name="直接连接符 11"/>
              <p:cNvSpPr>
                <a:spLocks noChangeShapeType="1"/>
              </p:cNvSpPr>
              <p:nvPr/>
            </p:nvSpPr>
            <p:spPr bwMode="auto">
              <a:xfrm>
                <a:off x="7185566" y="5355853"/>
                <a:ext cx="0" cy="471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68" name="矩形 137"/>
            <p:cNvSpPr>
              <a:spLocks noChangeArrowheads="1"/>
            </p:cNvSpPr>
            <p:nvPr/>
          </p:nvSpPr>
          <p:spPr bwMode="auto">
            <a:xfrm>
              <a:off x="6490809" y="5010645"/>
              <a:ext cx="259712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eaLnBrk="0" hangingPunct="0"/>
              <a:r>
                <a:rPr lang="en-US" altLang="zh-CN" sz="2000" b="1" i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  r</a:t>
              </a:r>
              <a:r>
                <a:rPr lang="en-US" altLang="zh-CN" sz="1400" b="1" i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2000" i="1" dirty="0">
                  <a:solidFill>
                    <a:srgbClr val="3333FF"/>
                  </a:solidFill>
                  <a:latin typeface="Courier New" panose="02070309020205020404" pitchFamily="49" charset="0"/>
                </a:rPr>
                <a:t>1, A, C, B</a:t>
              </a:r>
              <a:endParaRPr lang="en-US" altLang="zh-CN" sz="2000" i="1" dirty="0">
                <a:solidFill>
                  <a:srgbClr val="3333FF"/>
                </a:solidFill>
                <a:latin typeface="Courier New" panose="02070309020205020404" pitchFamily="49" charset="0"/>
              </a:endParaRPr>
            </a:p>
          </p:txBody>
        </p:sp>
      </p:grpSp>
      <p:cxnSp>
        <p:nvCxnSpPr>
          <p:cNvPr id="141" name="直接连接符 140"/>
          <p:cNvCxnSpPr>
            <a:cxnSpLocks noChangeShapeType="1"/>
          </p:cNvCxnSpPr>
          <p:nvPr/>
        </p:nvCxnSpPr>
        <p:spPr bwMode="auto">
          <a:xfrm>
            <a:off x="6650038" y="3221038"/>
            <a:ext cx="7937" cy="1120775"/>
          </a:xfrm>
          <a:prstGeom prst="line">
            <a:avLst/>
          </a:prstGeom>
          <a:noFill/>
          <a:ln w="19050" algn="ctr">
            <a:solidFill>
              <a:srgbClr val="003300"/>
            </a:solidFill>
            <a:prstDash val="dash"/>
            <a:round/>
          </a:ln>
        </p:spPr>
      </p:cxnSp>
      <p:cxnSp>
        <p:nvCxnSpPr>
          <p:cNvPr id="147" name="直接箭头连接符 146"/>
          <p:cNvCxnSpPr>
            <a:cxnSpLocks noChangeShapeType="1"/>
          </p:cNvCxnSpPr>
          <p:nvPr/>
        </p:nvCxnSpPr>
        <p:spPr bwMode="auto">
          <a:xfrm flipH="1">
            <a:off x="5762625" y="4341813"/>
            <a:ext cx="895350" cy="0"/>
          </a:xfrm>
          <a:prstGeom prst="straightConnector1">
            <a:avLst/>
          </a:prstGeom>
          <a:noFill/>
          <a:ln w="19050" algn="ctr">
            <a:solidFill>
              <a:srgbClr val="003300"/>
            </a:solidFill>
            <a:prstDash val="dash"/>
            <a:round/>
            <a:tailEnd type="triangle" w="med" len="med"/>
          </a:ln>
        </p:spPr>
      </p:cxnSp>
      <p:sp>
        <p:nvSpPr>
          <p:cNvPr id="149" name="Rectangle 5"/>
          <p:cNvSpPr>
            <a:spLocks noChangeArrowheads="1"/>
          </p:cNvSpPr>
          <p:nvPr/>
        </p:nvSpPr>
        <p:spPr bwMode="auto">
          <a:xfrm>
            <a:off x="6348413" y="1223963"/>
            <a:ext cx="131762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700" i="1">
                <a:solidFill>
                  <a:srgbClr val="3333FF"/>
                </a:solidFill>
                <a:latin typeface="Courier New" panose="02070309020205020404" pitchFamily="49" charset="0"/>
              </a:rPr>
              <a:t>2</a:t>
            </a:r>
            <a:endParaRPr lang="zh-CN" altLang="zh-CN">
              <a:solidFill>
                <a:srgbClr val="3333FF"/>
              </a:solidFill>
            </a:endParaRPr>
          </a:p>
        </p:txBody>
      </p:sp>
      <p:sp>
        <p:nvSpPr>
          <p:cNvPr id="150" name="矩形 149"/>
          <p:cNvSpPr>
            <a:spLocks noChangeArrowheads="1"/>
          </p:cNvSpPr>
          <p:nvPr/>
        </p:nvSpPr>
        <p:spPr bwMode="auto">
          <a:xfrm>
            <a:off x="6234113" y="1446213"/>
            <a:ext cx="3222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151" name="矩形 150"/>
          <p:cNvSpPr>
            <a:spLocks noChangeArrowheads="1"/>
          </p:cNvSpPr>
          <p:nvPr/>
        </p:nvSpPr>
        <p:spPr bwMode="auto">
          <a:xfrm>
            <a:off x="6234113" y="1939925"/>
            <a:ext cx="32226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153" name="矩形 152"/>
          <p:cNvSpPr>
            <a:spLocks noChangeArrowheads="1"/>
          </p:cNvSpPr>
          <p:nvPr/>
        </p:nvSpPr>
        <p:spPr bwMode="auto">
          <a:xfrm>
            <a:off x="4760913" y="3871913"/>
            <a:ext cx="3222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170" name="矩形 169"/>
          <p:cNvSpPr>
            <a:spLocks noChangeArrowheads="1"/>
          </p:cNvSpPr>
          <p:nvPr/>
        </p:nvSpPr>
        <p:spPr bwMode="auto">
          <a:xfrm>
            <a:off x="5318125" y="3886200"/>
            <a:ext cx="3222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3333FF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122" name="Rectangle 5"/>
          <p:cNvSpPr>
            <a:spLocks noChangeArrowheads="1"/>
          </p:cNvSpPr>
          <p:nvPr/>
        </p:nvSpPr>
        <p:spPr bwMode="auto">
          <a:xfrm>
            <a:off x="5160963" y="3922713"/>
            <a:ext cx="131762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700" i="1">
                <a:solidFill>
                  <a:srgbClr val="3333FF"/>
                </a:solidFill>
                <a:latin typeface="Courier New" panose="02070309020205020404" pitchFamily="49" charset="0"/>
              </a:rPr>
              <a:t>2</a:t>
            </a:r>
            <a:endParaRPr lang="zh-CN" altLang="zh-CN">
              <a:solidFill>
                <a:srgbClr val="3333FF"/>
              </a:solidFill>
            </a:endParaRPr>
          </a:p>
        </p:txBody>
      </p:sp>
      <p:cxnSp>
        <p:nvCxnSpPr>
          <p:cNvPr id="148" name="直接连接符 147"/>
          <p:cNvCxnSpPr>
            <a:cxnSpLocks noChangeShapeType="1"/>
          </p:cNvCxnSpPr>
          <p:nvPr/>
        </p:nvCxnSpPr>
        <p:spPr bwMode="auto">
          <a:xfrm>
            <a:off x="3844925" y="4445000"/>
            <a:ext cx="1906588" cy="0"/>
          </a:xfrm>
          <a:prstGeom prst="line">
            <a:avLst/>
          </a:prstGeom>
          <a:noFill/>
          <a:ln w="19050" algn="ctr">
            <a:solidFill>
              <a:srgbClr val="7030A0"/>
            </a:solidFill>
            <a:round/>
          </a:ln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B91F-E3A0-4E4A-ABD6-F8CF628F5188}" type="slidenum">
              <a:rPr lang="zh-CN" altLang="en-US" smtClean="0"/>
            </a:fld>
            <a:endParaRPr lang="en-US" altLang="zh-CN"/>
          </a:p>
        </p:txBody>
      </p:sp>
      <p:sp>
        <p:nvSpPr>
          <p:cNvPr id="4" name="文本框 16"/>
          <p:cNvSpPr>
            <a:spLocks noChangeArrowheads="1"/>
          </p:cNvSpPr>
          <p:nvPr/>
        </p:nvSpPr>
        <p:spPr bwMode="auto">
          <a:xfrm>
            <a:off x="905318" y="4454765"/>
            <a:ext cx="1285240" cy="368300"/>
          </a:xfrm>
          <a:prstGeom prst="rect">
            <a:avLst/>
          </a:prstGeom>
          <a:noFill/>
          <a:ln w="127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sym typeface="宋体" panose="02010600030101010101" pitchFamily="2" charset="-122"/>
              </a:rPr>
              <a:t>Level  0 Call</a:t>
            </a:r>
            <a:endParaRPr lang="zh-CN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" name="文本框 16"/>
          <p:cNvSpPr>
            <a:spLocks noChangeArrowheads="1"/>
          </p:cNvSpPr>
          <p:nvPr/>
        </p:nvSpPr>
        <p:spPr bwMode="auto">
          <a:xfrm>
            <a:off x="4007880" y="4663992"/>
            <a:ext cx="1336675" cy="368300"/>
          </a:xfrm>
          <a:prstGeom prst="rect">
            <a:avLst/>
          </a:prstGeom>
          <a:noFill/>
          <a:ln w="127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sym typeface="宋体" panose="02010600030101010101" pitchFamily="2" charset="-122"/>
              </a:rPr>
              <a:t>Level  1  Call</a:t>
            </a:r>
            <a:endParaRPr lang="zh-CN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文本框 16"/>
          <p:cNvSpPr>
            <a:spLocks noChangeArrowheads="1"/>
          </p:cNvSpPr>
          <p:nvPr/>
        </p:nvSpPr>
        <p:spPr bwMode="auto">
          <a:xfrm>
            <a:off x="5487665" y="5306496"/>
            <a:ext cx="1130300" cy="3987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L1  </a:t>
            </a:r>
            <a:r>
              <a:rPr lang="en-US" altLang="zh-CN" sz="2000" b="1" dirty="0" err="1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hanoi</a:t>
            </a:r>
            <a:endParaRPr lang="zh-CN" altLang="en-US" sz="2000" b="1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16"/>
          <p:cNvSpPr>
            <a:spLocks noChangeArrowheads="1"/>
          </p:cNvSpPr>
          <p:nvPr/>
        </p:nvSpPr>
        <p:spPr bwMode="auto">
          <a:xfrm>
            <a:off x="5487665" y="5717261"/>
            <a:ext cx="1130300" cy="3987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L0  </a:t>
            </a:r>
            <a:r>
              <a:rPr lang="en-US" altLang="zh-CN" sz="2000" b="1" dirty="0" err="1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hanoi</a:t>
            </a:r>
            <a:endParaRPr lang="zh-CN" altLang="en-US" sz="2000" b="1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" name="文本框 16"/>
          <p:cNvSpPr>
            <a:spLocks noChangeArrowheads="1"/>
          </p:cNvSpPr>
          <p:nvPr/>
        </p:nvSpPr>
        <p:spPr bwMode="auto">
          <a:xfrm>
            <a:off x="5477819" y="4873605"/>
            <a:ext cx="1130300" cy="3987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L2  </a:t>
            </a:r>
            <a:r>
              <a:rPr lang="en-US" altLang="zh-CN" sz="2000" b="1" dirty="0" err="1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hanoi</a:t>
            </a:r>
            <a:endParaRPr lang="zh-CN" altLang="en-US" sz="2000" b="1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7" name="文本框 16"/>
          <p:cNvSpPr>
            <a:spLocks noChangeArrowheads="1"/>
          </p:cNvSpPr>
          <p:nvPr/>
        </p:nvSpPr>
        <p:spPr bwMode="auto">
          <a:xfrm>
            <a:off x="5544815" y="6240192"/>
            <a:ext cx="713105" cy="3987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00B0F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main</a:t>
            </a:r>
            <a:endParaRPr lang="zh-CN" altLang="en-US" sz="2000" b="1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16216 0.3553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1775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13142 0.3956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197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-0.09931 0.2833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-0.41371 0.1638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94" y="819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-0.28055 0.162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28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22222E-6 3.7037E-7 L 2.22222E-6 -0.07222 " pathEditMode="relative" rAng="0" ptsTypes="AA">
                                      <p:cBhvr>
                                        <p:cTn id="7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-0.49705 0.3013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61" y="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849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849"/>
                            </p:stCondLst>
                            <p:childTnLst>
                              <p:par>
                                <p:cTn id="10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46 L 0.09583 0.00046 C 0.13906 0.00046 0.19271 0.01551 0.19271 0.02847 L 0.19271 0.0574 " pathEditMode="relative" rAng="0" ptsTypes="AAAA"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284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49" grpId="0"/>
      <p:bldP spid="149" grpId="1"/>
      <p:bldP spid="150" grpId="0"/>
      <p:bldP spid="150" grpId="1"/>
      <p:bldP spid="151" grpId="0"/>
      <p:bldP spid="151" grpId="1"/>
      <p:bldP spid="153" grpId="0"/>
      <p:bldP spid="153" grpId="1"/>
      <p:bldP spid="153" grpId="2"/>
      <p:bldP spid="170" grpId="0"/>
      <p:bldP spid="170" grpId="1"/>
      <p:bldP spid="170" grpId="2"/>
      <p:bldP spid="122" grpId="0"/>
      <p:bldP spid="122" grpId="1"/>
      <p:bldP spid="122" grpId="2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90746" y="239823"/>
            <a:ext cx="7886700" cy="7493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5.2 </a:t>
            </a:r>
            <a:r>
              <a:rPr lang="zh-CN" dirty="0"/>
              <a:t>divide</a:t>
            </a:r>
            <a:r>
              <a:rPr lang="en-US" altLang="zh-CN" dirty="0"/>
              <a:t> </a:t>
            </a:r>
            <a:r>
              <a:rPr lang="zh-CN" dirty="0"/>
              <a:t>and</a:t>
            </a:r>
            <a:r>
              <a:rPr lang="en-US" altLang="zh-CN" dirty="0"/>
              <a:t> </a:t>
            </a:r>
            <a:r>
              <a:rPr lang="zh-CN" dirty="0"/>
              <a:t>conquer</a:t>
            </a:r>
            <a:r>
              <a:rPr lang="en-US" altLang="zh-CN" dirty="0"/>
              <a:t> (</a:t>
            </a:r>
            <a:r>
              <a:rPr lang="zh-CN" altLang="zh-CN" dirty="0"/>
              <a:t>分</a:t>
            </a:r>
            <a:r>
              <a:rPr lang="zh-CN" altLang="en-US" dirty="0"/>
              <a:t>治法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390525" y="1341120"/>
            <a:ext cx="8753475" cy="5163185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Divide: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Smaller problems are solved recursively.</a:t>
            </a:r>
            <a:endParaRPr lang="en-US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Conquer:</a:t>
            </a:r>
            <a:endParaRPr lang="en-US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The solution to the original problem is then formed from the solutions to the subproblems.</a:t>
            </a:r>
            <a:endParaRPr lang="en-US" altLang="zh-CN" sz="3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2334-9266-4D13-BB51-FD0AD74D5F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 uiExpand="1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471.207874015748,&quot;width&quot;:6367.770078740157}"/>
</p:tagLst>
</file>

<file path=ppt/tags/tag2.xml><?xml version="1.0" encoding="utf-8"?>
<p:tagLst xmlns:p="http://schemas.openxmlformats.org/presentationml/2006/main">
  <p:tag name="COMMONDATA" val="eyJoZGlkIjoiYzY3ZDc3Njg0MjBiZDRiOGYzY2Y2ODY3YmU4ZDk4NTQifQ=="/>
  <p:tag name="KSO_WPP_MARK_KEY" val="103aac23-34cb-4266-ba36-92ae9ef9e65a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默认设计模板">
  <a:themeElements>
    <a:clrScheme name="默认设计模板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CC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2DB9"/>
      </a:accent6>
      <a:hlink>
        <a:srgbClr val="0000CC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00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AAAA"/>
        </a:accent5>
        <a:accent6>
          <a:srgbClr val="2D2DB9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2DB9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11121</Words>
  <Application>WPS 演示</Application>
  <PresentationFormat>全屏显示(4:3)</PresentationFormat>
  <Paragraphs>1671</Paragraphs>
  <Slides>40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Times New Roman</vt:lpstr>
      <vt:lpstr>楷体_GB2312</vt:lpstr>
      <vt:lpstr>新宋体</vt:lpstr>
      <vt:lpstr>Courier New</vt:lpstr>
      <vt:lpstr>楷体</vt:lpstr>
      <vt:lpstr>微软雅黑</vt:lpstr>
      <vt:lpstr>Arial Unicode MS</vt:lpstr>
      <vt:lpstr>Arial</vt:lpstr>
      <vt:lpstr>黑体</vt:lpstr>
      <vt:lpstr>Symbol</vt:lpstr>
      <vt:lpstr>默认设计模板</vt:lpstr>
      <vt:lpstr>自定义设计方案</vt:lpstr>
      <vt:lpstr>1_自定义设计方案</vt:lpstr>
      <vt:lpstr>1_默认设计模板</vt:lpstr>
      <vt:lpstr>Visio.Drawing.11</vt:lpstr>
      <vt:lpstr>Visio.Drawing.11</vt:lpstr>
      <vt:lpstr>Visio.Drawing.11</vt:lpstr>
      <vt:lpstr>Chapter 4:  Recursion</vt:lpstr>
      <vt:lpstr>PowerPoint 演示文稿</vt:lpstr>
      <vt:lpstr>5.1 Recursion (递归)</vt:lpstr>
      <vt:lpstr>Hanoi Tower：n = 3</vt:lpstr>
      <vt:lpstr>Hanoi Tower：n = 3</vt:lpstr>
      <vt:lpstr>algorithm</vt:lpstr>
      <vt:lpstr>Hanoi(3, A, B, C)  process</vt:lpstr>
      <vt:lpstr>Hanoi(3, A, B, C)执行过程</vt:lpstr>
      <vt:lpstr>5.2 divide and conquer (分治法)</vt:lpstr>
      <vt:lpstr>Binary Search (二分查找算法)</vt:lpstr>
      <vt:lpstr>Binary Search (二分查找算法)</vt:lpstr>
      <vt:lpstr>Binary Search (二分查找算法)</vt:lpstr>
      <vt:lpstr>Example  </vt:lpstr>
      <vt:lpstr>Example</vt:lpstr>
      <vt:lpstr>Example</vt:lpstr>
      <vt:lpstr>Binary Search</vt:lpstr>
      <vt:lpstr>Example</vt:lpstr>
      <vt:lpstr>Example</vt:lpstr>
      <vt:lpstr>Example</vt:lpstr>
      <vt:lpstr>Binary Search</vt:lpstr>
      <vt:lpstr>Merge sort (归并排序)</vt:lpstr>
      <vt:lpstr>PowerPoint 演示文稿</vt:lpstr>
      <vt:lpstr>Merge sort</vt:lpstr>
      <vt:lpstr>Quick Sort (QS, 快速排序)</vt:lpstr>
      <vt:lpstr>Quick Sort : Once partition(一次划分)  </vt:lpstr>
      <vt:lpstr>Quick Sort : Once partition(一次划分)  </vt:lpstr>
      <vt:lpstr>PowerPoint 演示文稿</vt:lpstr>
      <vt:lpstr>5.3  iteration (迭代)</vt:lpstr>
      <vt:lpstr>Iterative Implementation of BinSearch</vt:lpstr>
      <vt:lpstr>5.4 General Lists (广义表)</vt:lpstr>
      <vt:lpstr>Examples:</vt:lpstr>
      <vt:lpstr>PowerPoint 演示文稿</vt:lpstr>
      <vt:lpstr>PowerPoint 演示文稿</vt:lpstr>
      <vt:lpstr>GL:  L5 = (( ) , (a), (b, (c, (d), e)))</vt:lpstr>
      <vt:lpstr>L7 = (f, (g) , h)</vt:lpstr>
      <vt:lpstr>Calculating depth of general List</vt:lpstr>
      <vt:lpstr> Calculating depth of general List </vt:lpstr>
      <vt:lpstr>Add a element at the tail of GL</vt:lpstr>
      <vt:lpstr> Add a element at the tail of GL</vt:lpstr>
      <vt:lpstr> Add a element at the tail of GL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新聊斋</cp:lastModifiedBy>
  <cp:revision>937</cp:revision>
  <dcterms:created xsi:type="dcterms:W3CDTF">2013-01-25T01:44:00Z</dcterms:created>
  <dcterms:modified xsi:type="dcterms:W3CDTF">2022-10-17T01:02:26Z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E1AB8E91609243F293021BE24F989486</vt:lpwstr>
  </property>
</Properties>
</file>