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  <p:sldMasterId id="2147484092" r:id="rId39"/>
    <p:sldMasterId id="2147484104" r:id="rId40"/>
    <p:sldMasterId id="2147484116" r:id="rId41"/>
    <p:sldMasterId id="2147484128" r:id="rId42"/>
    <p:sldMasterId id="2147484140" r:id="rId43"/>
    <p:sldMasterId id="2147484152" r:id="rId44"/>
    <p:sldMasterId id="2147484164" r:id="rId45"/>
    <p:sldMasterId id="2147484176" r:id="rId46"/>
    <p:sldMasterId id="2147484188" r:id="rId47"/>
    <p:sldMasterId id="2147484200" r:id="rId48"/>
  </p:sldMasterIdLst>
  <p:notesMasterIdLst>
    <p:notesMasterId r:id="rId102"/>
  </p:notesMasterIdLst>
  <p:handoutMasterIdLst>
    <p:handoutMasterId r:id="rId103"/>
  </p:handoutMasterIdLst>
  <p:sldIdLst>
    <p:sldId id="257" r:id="rId49"/>
    <p:sldId id="259" r:id="rId50"/>
    <p:sldId id="260" r:id="rId51"/>
    <p:sldId id="261" r:id="rId52"/>
    <p:sldId id="262" r:id="rId53"/>
    <p:sldId id="263" r:id="rId54"/>
    <p:sldId id="391" r:id="rId55"/>
    <p:sldId id="275" r:id="rId56"/>
    <p:sldId id="392" r:id="rId57"/>
    <p:sldId id="273" r:id="rId58"/>
    <p:sldId id="265" r:id="rId59"/>
    <p:sldId id="266" r:id="rId60"/>
    <p:sldId id="267" r:id="rId61"/>
    <p:sldId id="268" r:id="rId62"/>
    <p:sldId id="325" r:id="rId63"/>
    <p:sldId id="270" r:id="rId64"/>
    <p:sldId id="271" r:id="rId65"/>
    <p:sldId id="272" r:id="rId66"/>
    <p:sldId id="274" r:id="rId67"/>
    <p:sldId id="276" r:id="rId68"/>
    <p:sldId id="277" r:id="rId69"/>
    <p:sldId id="278" r:id="rId70"/>
    <p:sldId id="279" r:id="rId71"/>
    <p:sldId id="327" r:id="rId72"/>
    <p:sldId id="326" r:id="rId73"/>
    <p:sldId id="280" r:id="rId74"/>
    <p:sldId id="281" r:id="rId75"/>
    <p:sldId id="282" r:id="rId76"/>
    <p:sldId id="283" r:id="rId77"/>
    <p:sldId id="284" r:id="rId78"/>
    <p:sldId id="285" r:id="rId79"/>
    <p:sldId id="286" r:id="rId80"/>
    <p:sldId id="287" r:id="rId81"/>
    <p:sldId id="288" r:id="rId82"/>
    <p:sldId id="291" r:id="rId83"/>
    <p:sldId id="290" r:id="rId84"/>
    <p:sldId id="292" r:id="rId85"/>
    <p:sldId id="293" r:id="rId86"/>
    <p:sldId id="294" r:id="rId87"/>
    <p:sldId id="295" r:id="rId88"/>
    <p:sldId id="289" r:id="rId89"/>
    <p:sldId id="296" r:id="rId90"/>
    <p:sldId id="297" r:id="rId91"/>
    <p:sldId id="298" r:id="rId92"/>
    <p:sldId id="299" r:id="rId93"/>
    <p:sldId id="304" r:id="rId94"/>
    <p:sldId id="305" r:id="rId95"/>
    <p:sldId id="307" r:id="rId96"/>
    <p:sldId id="312" r:id="rId97"/>
    <p:sldId id="313" r:id="rId98"/>
    <p:sldId id="301" r:id="rId99"/>
    <p:sldId id="300" r:id="rId100"/>
    <p:sldId id="464" r:id="rId101"/>
  </p:sldIdLst>
  <p:sldSz cx="9144000" cy="6858000" type="screen4x3"/>
  <p:notesSz cx="6858000" cy="9144000"/>
  <p:custDataLst>
    <p:tags r:id="rId10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Baskerville Old Face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954ECA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/>
    <p:restoredTop sz="94630"/>
  </p:normalViewPr>
  <p:slideViewPr>
    <p:cSldViewPr snapToObjects="1" showGuides="1">
      <p:cViewPr varScale="1">
        <p:scale>
          <a:sx n="106" d="100"/>
          <a:sy n="106" d="100"/>
        </p:scale>
        <p:origin x="1128" y="84"/>
      </p:cViewPr>
      <p:guideLst>
        <p:guide orient="horz" pos="2044"/>
        <p:guide pos="2880"/>
      </p:guideLst>
    </p:cSldViewPr>
  </p:slideViewPr>
  <p:outlineViewPr>
    <p:cViewPr>
      <p:scale>
        <a:sx n="33" d="100"/>
        <a:sy n="33" d="100"/>
      </p:scale>
      <p:origin x="0" y="-9763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2796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51.xml"/><Relationship Id="rId98" Type="http://schemas.openxmlformats.org/officeDocument/2006/relationships/slide" Target="slides/slide50.xml"/><Relationship Id="rId97" Type="http://schemas.openxmlformats.org/officeDocument/2006/relationships/slide" Target="slides/slide49.xml"/><Relationship Id="rId96" Type="http://schemas.openxmlformats.org/officeDocument/2006/relationships/slide" Target="slides/slide48.xml"/><Relationship Id="rId95" Type="http://schemas.openxmlformats.org/officeDocument/2006/relationships/slide" Target="slides/slide47.xml"/><Relationship Id="rId94" Type="http://schemas.openxmlformats.org/officeDocument/2006/relationships/slide" Target="slides/slide46.xml"/><Relationship Id="rId93" Type="http://schemas.openxmlformats.org/officeDocument/2006/relationships/slide" Target="slides/slide45.xml"/><Relationship Id="rId92" Type="http://schemas.openxmlformats.org/officeDocument/2006/relationships/slide" Target="slides/slide44.xml"/><Relationship Id="rId91" Type="http://schemas.openxmlformats.org/officeDocument/2006/relationships/slide" Target="slides/slide43.xml"/><Relationship Id="rId90" Type="http://schemas.openxmlformats.org/officeDocument/2006/relationships/slide" Target="slides/slide42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41.xml"/><Relationship Id="rId88" Type="http://schemas.openxmlformats.org/officeDocument/2006/relationships/slide" Target="slides/slide40.xml"/><Relationship Id="rId87" Type="http://schemas.openxmlformats.org/officeDocument/2006/relationships/slide" Target="slides/slide39.xml"/><Relationship Id="rId86" Type="http://schemas.openxmlformats.org/officeDocument/2006/relationships/slide" Target="slides/slide38.xml"/><Relationship Id="rId85" Type="http://schemas.openxmlformats.org/officeDocument/2006/relationships/slide" Target="slides/slide37.xml"/><Relationship Id="rId84" Type="http://schemas.openxmlformats.org/officeDocument/2006/relationships/slide" Target="slides/slide36.xml"/><Relationship Id="rId83" Type="http://schemas.openxmlformats.org/officeDocument/2006/relationships/slide" Target="slides/slide35.xml"/><Relationship Id="rId82" Type="http://schemas.openxmlformats.org/officeDocument/2006/relationships/slide" Target="slides/slide34.xml"/><Relationship Id="rId81" Type="http://schemas.openxmlformats.org/officeDocument/2006/relationships/slide" Target="slides/slide33.xml"/><Relationship Id="rId80" Type="http://schemas.openxmlformats.org/officeDocument/2006/relationships/slide" Target="slides/slide32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31.xml"/><Relationship Id="rId78" Type="http://schemas.openxmlformats.org/officeDocument/2006/relationships/slide" Target="slides/slide30.xml"/><Relationship Id="rId77" Type="http://schemas.openxmlformats.org/officeDocument/2006/relationships/slide" Target="slides/slide29.xml"/><Relationship Id="rId76" Type="http://schemas.openxmlformats.org/officeDocument/2006/relationships/slide" Target="slides/slide28.xml"/><Relationship Id="rId75" Type="http://schemas.openxmlformats.org/officeDocument/2006/relationships/slide" Target="slides/slide27.xml"/><Relationship Id="rId74" Type="http://schemas.openxmlformats.org/officeDocument/2006/relationships/slide" Target="slides/slide26.xml"/><Relationship Id="rId73" Type="http://schemas.openxmlformats.org/officeDocument/2006/relationships/slide" Target="slides/slide25.xml"/><Relationship Id="rId72" Type="http://schemas.openxmlformats.org/officeDocument/2006/relationships/slide" Target="slides/slide24.xml"/><Relationship Id="rId71" Type="http://schemas.openxmlformats.org/officeDocument/2006/relationships/slide" Target="slides/slide23.xml"/><Relationship Id="rId70" Type="http://schemas.openxmlformats.org/officeDocument/2006/relationships/slide" Target="slides/slide2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21.xml"/><Relationship Id="rId68" Type="http://schemas.openxmlformats.org/officeDocument/2006/relationships/slide" Target="slides/slide20.xml"/><Relationship Id="rId67" Type="http://schemas.openxmlformats.org/officeDocument/2006/relationships/slide" Target="slides/slide19.xml"/><Relationship Id="rId66" Type="http://schemas.openxmlformats.org/officeDocument/2006/relationships/slide" Target="slides/slide18.xml"/><Relationship Id="rId65" Type="http://schemas.openxmlformats.org/officeDocument/2006/relationships/slide" Target="slides/slide17.xml"/><Relationship Id="rId64" Type="http://schemas.openxmlformats.org/officeDocument/2006/relationships/slide" Target="slides/slide16.xml"/><Relationship Id="rId63" Type="http://schemas.openxmlformats.org/officeDocument/2006/relationships/slide" Target="slides/slide15.xml"/><Relationship Id="rId62" Type="http://schemas.openxmlformats.org/officeDocument/2006/relationships/slide" Target="slides/slide14.xml"/><Relationship Id="rId61" Type="http://schemas.openxmlformats.org/officeDocument/2006/relationships/slide" Target="slides/slide13.xml"/><Relationship Id="rId60" Type="http://schemas.openxmlformats.org/officeDocument/2006/relationships/slide" Target="slides/slide1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1.xml"/><Relationship Id="rId58" Type="http://schemas.openxmlformats.org/officeDocument/2006/relationships/slide" Target="slides/slide10.xml"/><Relationship Id="rId57" Type="http://schemas.openxmlformats.org/officeDocument/2006/relationships/slide" Target="slides/slide9.xml"/><Relationship Id="rId56" Type="http://schemas.openxmlformats.org/officeDocument/2006/relationships/slide" Target="slides/slide8.xml"/><Relationship Id="rId55" Type="http://schemas.openxmlformats.org/officeDocument/2006/relationships/slide" Target="slides/slide7.xml"/><Relationship Id="rId54" Type="http://schemas.openxmlformats.org/officeDocument/2006/relationships/slide" Target="slides/slide6.xml"/><Relationship Id="rId53" Type="http://schemas.openxmlformats.org/officeDocument/2006/relationships/slide" Target="slides/slide5.xml"/><Relationship Id="rId52" Type="http://schemas.openxmlformats.org/officeDocument/2006/relationships/slide" Target="slides/slide4.xml"/><Relationship Id="rId51" Type="http://schemas.openxmlformats.org/officeDocument/2006/relationships/slide" Target="slides/slide3.xml"/><Relationship Id="rId50" Type="http://schemas.openxmlformats.org/officeDocument/2006/relationships/slide" Target="slides/slide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8" Type="http://schemas.openxmlformats.org/officeDocument/2006/relationships/tags" Target="tags/tag1.xml"/><Relationship Id="rId107" Type="http://schemas.openxmlformats.org/officeDocument/2006/relationships/commentAuthors" Target="commentAuthors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handoutMaster" Target="handoutMasters/handoutMaster1.xml"/><Relationship Id="rId102" Type="http://schemas.openxmlformats.org/officeDocument/2006/relationships/notesMaster" Target="notesMasters/notesMaster1.xml"/><Relationship Id="rId101" Type="http://schemas.openxmlformats.org/officeDocument/2006/relationships/slide" Target="slides/slide53.xml"/><Relationship Id="rId100" Type="http://schemas.openxmlformats.org/officeDocument/2006/relationships/slide" Target="slides/slide52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4T14:39:24.493" idx="1">
    <p:pos x="5482" y="81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FC1966-0DF1-4AEC-B5C9-26284E67E835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68" name="幻灯片图像占位符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813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D6CC08-4DAE-4613-BB25-B88D84AD0400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879B61-4D9C-42EF-A3ED-8E27D9BDF8F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ACF207-EF58-4159-8CF1-DD56611BF24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B61BDD-5BE3-41EA-BD83-7AC01BE4DAE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64167C-2080-42C3-95B3-9526D4A01A2F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65C0DA-C72F-40EC-B1E2-AB493EEF9A0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97EBF6-0F41-4758-81CB-593AC771810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45DE38-58EF-43A5-9AE8-328FF30608B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2CB7F-0BC2-45F1-945A-A81FD90EE34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179F26-09D1-424C-A09B-AEBA450D51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4BB171-D94E-4F03-BFB6-CEEFA56F021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D7FD93-9216-43EE-9954-1F987CEB09F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FF984-C546-449A-892A-C2B9DEEAB9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369BAF-8784-4F95-BB4F-F75DAC419D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D48E226-6550-496C-8A3F-0C200FEECAC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178B12-4F9F-4569-A829-9A92FAE9B7D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E94A5B-1E73-4DF6-85E6-E6FD85F71ED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CD7CE5-2AF4-4AA4-9715-5819BED2329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F6D4FF-65EB-46AE-A77A-A70543E9F1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17EFA6-8D4A-4117-962C-5A0187E97B6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A3A3D5-C555-4304-94B2-B6A598BA18F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6F9B79-5A91-464D-9BF5-9E0667C9C4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25C268-EB4E-41B1-A154-BBE954A352A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BCF46C-8493-481F-81F5-E4C41B1E4A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62E04A-5DE1-4A4A-A5BB-1CAF720194D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228600"/>
            <a:ext cx="2001837" cy="61277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4700" cy="61277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345404-AD01-42D1-B27E-2460AC457B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11952-D560-40F6-8F5A-8925499C9BC0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AE6FE7-87A2-4ADB-B68F-5E438A9EFFA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49154E-C36F-44C6-B857-0EA79E4523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78606E-C62B-4820-B2C6-5505686302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4A008E-C79B-4B65-BDD7-4A144DD902C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EFFD6C-5993-436A-961D-D7590CB142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C24CAE-086D-4139-BE7B-A29F0EDEB5C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E869B6-7661-4678-86DE-321563C3699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55D993-B1CE-4B48-A2CB-13C65F6C058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15AFB6-1957-4F5B-BED5-38E4D4B61B1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67D637-80EC-4B18-A459-01EC6B3223B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726A1D-BC9E-454C-8E54-9023B70EB28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C3AFAE-18D6-4EE1-BA96-797EA6F3FCC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C2EF-DA1A-4497-881D-1F2C62C4125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3E0D2F-698F-4733-AFE9-9D4B1EC3786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61995C-2B34-407F-A6A7-4D5840DB56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EFC74C-56BA-45D2-95F6-9AA7EBCFE6A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257EF0-27C5-4B7D-825B-82039092059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0EFA5F-373B-47DC-A867-9A1D50B5E18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97A1AE-D26A-44CF-A6CB-2B0A31E04A8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EC8605-234F-4C01-BC86-DFF89F09199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24F06F-9946-4F87-BD34-0586DA755B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94B5F2-109F-4315-9FE4-7C032DB8027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288B3E-5AB5-440A-9866-86FB8322A99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19B7AD-A77D-4A45-83C9-A98FF08B304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19B9A2-26CD-4178-B736-92E82527545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F4012D-D13F-4360-B493-482F5803510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385014-9FB4-4F47-941F-C4EA33FBB24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E17324-3B70-4E42-BD7B-D932A822DB6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EA78FB-2F9E-4F2E-8003-0C080BC637A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EF295E-1140-48EE-871B-A87439BA17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633FFC-397B-4DE5-9B49-CADC5850C26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02AB85-DCC8-412C-A0CF-A3A1174806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B0091-2E49-499B-A7D0-81B34A99FB0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314BAE-A9E0-4C5A-9036-EA8F64B7524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13C2FF-C593-4C88-80B0-AFA1D4C2438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6C14F1-409E-4FB2-9997-E97BF39903B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6D0F78-7BA0-41A0-A89E-521E9001CFC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DF82D4-9DB2-4DD9-86C7-D25E5DDCA79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DAF975-57ED-4F10-A779-505F00D35AB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580764-E4D7-4E67-9E13-CC6C1E55FB1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64263B-B1ED-4BC4-A59F-6E16E1E282D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50EE-9B3E-4803-A798-0BEEE179476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0BADB1-E059-4FC5-8286-DCD745A83F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22E06B-D5DB-4AC5-BBA3-801510AB1AD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51955A-97F8-42FD-A745-73947594AA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AA7BD9-7123-4583-9E2C-15A79248D63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7CE02F-A15A-4BF5-A346-12D0B255B33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86CF8F-2BEE-45CF-AB2A-D7C973FD626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0319CB-60A0-4E7B-B4A8-8DFD084403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97FD16-C6D6-4258-9C8D-8725CBA529B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25BD8E-BCF8-473E-A0D1-7C2558BD0A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FF3099-6B62-4222-B4B7-676502E7619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F1488D-AA06-4D3F-8FC6-75C5DED10F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CCAB45-FADC-4B92-9364-CB020C22533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47F598-E716-41F2-B95A-F3D7ED3993C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54ADFC-248E-43C8-B6C7-6A01E2C462A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FF54BF-9D51-41AD-A7B5-C7D6E0D37B2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91E2A4-FF61-4A5D-A86C-B09D372B8CD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442A2E-4787-4B55-B9C5-0E178B84A63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7E33CA-0325-43AB-9B0D-F7CE7900120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5576A3-43CC-4B70-8064-31D1A827E19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0DE144-7A18-4450-9AA0-4A64398A225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6CECE5-AA01-411D-88B0-BCFC597960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09F83B-419A-4203-AA6B-E9CA48AA16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8A0524-C3F0-4B3A-9EF3-D70EA68E60F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5537E-865F-4282-A0D6-A98CD17792A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2CCB34-DDA3-4C09-93D6-749D28E5F0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FF9D55-25E0-4EA7-9B2C-EE9306F3F3A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2CF750-9D68-4974-A1AF-472F1CF3BA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A0B1C4-59D7-4991-9DE2-4C4A2AE105D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3E703C-C427-4B14-B9C5-EC5D5775FF8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75BE50-E583-4053-9958-664B35C205E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02C17A-957F-46F3-91AE-B0F24F5C692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2FEF6D-E5DA-4A74-9B2E-AAE3D3491F3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EAD1A7-4A96-4E31-B953-054AAF405A2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1C1328-A79E-4719-B93E-21ACA2D3165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7DED23-003B-40F0-9962-146E109310B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D24108-3A06-4FA3-8A93-F1F8ED6AB0B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008194-0DED-4651-B1BA-E7222B60EA0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340D8E-06F3-4C8B-AA21-2983012D76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929ECE-FCFF-430C-AA6D-1293940C77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6889DD-EB02-42A6-A09F-AD2FF45D68A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BC940A-527C-4045-B3B9-1AC7F106E17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7020E3-7FFC-4751-BC25-94E213027B3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F20603-9717-4971-BD6F-28D7B5C0EA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C137CE-E015-4867-8171-A2255D9AB1F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02485A-B651-4112-A231-529A9C01564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58EBB4-9385-43D9-B348-DE2F8E9739A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2305F5-7051-4D89-9872-A77B3FD5D4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BFB369-1761-422F-A565-B16055A87F2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C1BBFA-72B0-4341-8834-FC80E2F03C9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478512-73DD-4737-AA26-AC18513363E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29D963-7BCA-44ED-9AA1-D4EFE363562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0C5083-4A2A-4286-8760-8E3BEA97F8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417E36-DF20-4E20-BDED-CD0584A22E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D404E7-3893-44F5-AFC0-FE5973D3B80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E6517B-3C82-46C8-8F01-48804A01BF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974463-3FD9-40FF-B8F9-2E436486122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77EBF0-E058-4032-A842-5A743AEF78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1D6EFC-E7FF-4E9A-9141-2C2821F2205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C9859-77B2-418E-BAE6-96D919EB456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43CE4C-BABB-4CAD-93E5-C7B77B3350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A8B115-CE2F-4630-909F-1F5CC84E142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0447C0-07A2-4FBE-A0FF-C96C862D160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8CF32E-C472-48A5-8A0A-6462FCEC25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77C17A-636E-4C0B-8985-C8CF5F9D653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2C6FFA-2F22-4DB1-9CA4-2643534ECD9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E0D6F9-52DD-4E53-A26A-F6F9F8609A2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523654-91AF-412E-8F6F-98CEEBF7490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620BE7-0460-4EED-87DE-F511BB758D9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742D09-0DC6-48FD-AA4A-1CDFC1FA8C1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DCF585-5638-48F8-9DB3-0EC6CC629B1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08757C-CA5C-4FF3-BB8F-C531720BE2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7F3A64-E44E-4772-B65F-38EB817C1AD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9441B6-6E9E-4883-B222-0443E36627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9696AC-7844-4F91-99D2-D9B1FBE15D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07A663-4791-49A6-A6C5-CE5A03754EE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F43858-05EA-4B54-84E5-5444D72B5A1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5D19CA-97B6-440D-8E01-8440834BBF0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58E8F4-D5AB-4478-B419-B4D01ECA5BE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340A51-7C2C-4088-9AB7-03F985E4F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150316-C315-481B-8898-6A800D15821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B5B3E8-E12E-4DD6-B3F0-E03E19AAB3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E66B7E-981E-4E44-AF29-6DC2867489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C15640-D9D5-416C-AF4B-83426DE7CE4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FE09CA-450B-424C-9B00-DFD4AA7CFBC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E7A84D-8943-4EE7-B1E7-04569BD0BCD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2DDE27-AEF3-4CF7-8DE9-70779482A4D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96B0DE-EE3E-4DC5-AA07-2697B2BA83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1ADEDF-6B77-4346-99D3-3A391737BE8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7ABF6-82A8-49EB-BADA-CCB7F2155A6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4DC7C8-1C1D-4540-9C15-2D04ACB8527A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88D40F-2B39-48DE-BC10-DFAA199A8B2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B8C5DE-6248-4103-BCE2-26352F3394D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72C2B9-9EB0-4F5A-ACF3-65CD9D4E7B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345176-079F-4DE2-99C0-E118D5944B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0477C1-59D1-4AAF-A2A8-DB3BF82C23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25EAC-889D-4DCE-BF40-8340071AD6F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7ABF20-0186-4993-A6F6-22EF3F6D753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656F5A-4748-428E-8D3E-DF7F9BC844D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02AFA8-0384-430E-85D8-D06A66DACE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A50457-3465-4960-89E9-9A073D95C10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46544A-8FFD-46AD-8440-15725ABDBBF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F8C3A-42CA-4B78-8E9D-880EC37497E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459F48-89BB-4FA0-95CE-DDD2FA56396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55096-6874-4961-8C54-C486CA4B70C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DEC922-4399-4DA3-8892-7BE613EEF2C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2A0543-4CF2-4848-93DF-370903A54D2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67EE87-AD01-4204-B275-161040A648F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51534B-3CFA-4ABB-8D62-924D4F33397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AE3ACC-7F17-4B42-BF4F-7F007D9C85B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477E32-18F1-439C-B9DF-590C5269AD8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E16FCF-FA4E-4ECA-B608-6F5E170208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B1C6DA-7E33-4591-A225-1224C238F0C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5AF934-8FFB-4FA0-96BA-528C8A09ED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ED52F0-8474-42A6-BE6B-5E4A9C48D7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B9F332-BE2E-4E28-9A00-7769A325BE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B72E60-A916-4E3F-BB24-A4CA4D982B4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822BCD-BDCE-4016-89CA-B91D542583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ABDF3E-1219-4BFE-A9CC-21566615119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E27CF8-B14B-4A56-84B9-6005C29B8A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2ED862-C99A-43FD-9B56-C5C3EFBA2B8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2F85FA-8C4F-468B-815F-06BC24CF271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6632C2-CBD9-4F43-A391-F6CC9981B44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6C79AF-FC7B-4989-AC5B-6F36F6A6CB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B5E4A-2413-4506-8275-9224C322EA3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0EE0CC-3D93-4B28-B930-0548D50A15C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70A7C8-EC0C-458C-AD4C-91AA7FFC755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368D1C-AEEF-4359-943C-DB2D0FB280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7CFE26-1E8E-4C2C-9E6C-73C6BEF8E5E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FAAA4D-3623-4798-BC4F-AAD194DA2D6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231205-0BC6-4455-8F16-33368B08777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23A8EA-CB98-40EE-9566-C567CFB0D8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4BA863-005B-4751-A5F8-517C4569D3C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A9014-AC77-4B10-9B39-FB5D82639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4D615C-C70B-48A9-9474-598EEF2436B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C8C7D1-FD09-4D31-BB53-6394830E20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95863E-17A0-4338-83AC-25E0F9C87FC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421A33-5C78-4AB7-8D2C-54C5CBC0AC3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4125BE-A07B-41F6-961F-D6D661AB746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CCD1-D6B4-4834-9451-CE13C35C658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DB3BAD-19C1-45A9-9A56-8DB0E2FBCA9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334013-798E-4E7D-911E-21E8D3DBD22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3E051D-86AB-4AB4-AA89-DA8A66F20D2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46946C-4306-4A4F-9310-F62E663BEB6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33DCE0-6D5E-48B7-BFF3-BAF15D79182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9F526-7583-4A73-BF9C-636E0B47EF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ED6A86-981E-43B4-8215-0BDD0B3159F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8F98E0-0F79-4275-A8FC-F926EE6273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29589A-4519-426D-A2D2-4DEDC2F3058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4867B6-1DFF-4986-9A66-F07BD70E49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F2FAFB-1ADF-4541-A0E2-06CC288E330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6DD265-C38A-4C75-8961-DDCCACC3797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DB1F64-326E-48A4-B475-F1A90E91E36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9F9682-B6F9-4B2E-94FE-F7249EEDA53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433301-E8DC-4A33-B0A4-4BC15EC7170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FD425F-01F4-436F-9C14-8F11E0B2E47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AE0282-107B-40AA-9DF9-1CB5AC58EEB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100AE1-9802-469B-99D9-61E527E4DB1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55278F-74CD-48A2-9F5C-35C660805A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9510E9-8736-4EB4-808F-13312A49293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964BE6-454F-497E-BDDB-000AA6E1BC8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0AE54-FF60-4E64-AFEC-C4437F9237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CFDEED-781F-4BFD-A008-D30CEABC2D7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B28049-CF67-4BB6-B114-B41563A2970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667EEE-625F-4134-9844-9A4DA0845A6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79F69-BB5F-47AB-AC68-3B873B7CF8F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534639-B7C2-4BAB-A55A-F57EF6B7082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8D470C-8CCD-49C4-98B8-685CB20913C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2884B3-E675-49DD-8403-94F53AD46AF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7ADE29-4BED-4428-9943-C967444850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4AD1C9-E601-4BB8-A559-244AE684469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2F3402-6DE6-4AB0-9CFE-7641F90AF0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7AAAB0-F09E-4F54-8CE6-B99B2B1F58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750443-A8B5-4F80-A903-80DBF982163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518581-A572-44EE-92B4-A5A1F6C9970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1FCC05-8F53-4739-85C3-AAF2A35DAB2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F6DEAF-2354-46B1-885C-EF7183B6159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3FC65E-B431-4F83-B0D2-06EC337ADC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542793-65C4-46A8-A42A-225FB7121A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330327-8388-4064-A475-E553A631AE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EF5ECF-88FA-48D9-BF72-EB9D12549DB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042C37-F18A-498F-AC2C-95A884BE316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D06692-6384-4D94-A858-5478F131F8B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30AD5D-E59B-40E7-9468-8223C32B9A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FEF612-07AB-41B1-80BC-8E69EF0B7C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5C65E0-FACA-4C52-8B8B-2C4AFCAD9B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745CAD-71B3-4DB0-A22F-921C12FC24C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560E64-1B62-4DC5-9C36-957BAA62F0B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3E116C-BEFA-48BD-A409-BDD774F5952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2197E7-21C4-43CF-8613-07CF4A6F7C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5DB425-61C4-445B-B914-6584C3DD1F6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739BB8-3A2B-4467-8655-245294553F9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7F6D24-0FE7-4F36-90D0-CF179F141A9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210508-5CC2-49F6-99B5-D9DA0E54B9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716A86-16FA-43B9-A6B3-948C8A60BD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C668D7-F29D-426E-A47E-2EA9527975B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B24B83-B73B-412A-9CC0-5A631352C2E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55096D-40F7-44BC-96B3-A7B1512DA5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F2BC6A-7BDD-4AA6-B4BD-083E8C0E422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61E5F5-1AD8-4C8C-96B3-6C6DBA15B8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57FAC1-1319-4D31-BFE2-C4E89D633CC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576B01-504E-4AA0-BF8D-6F56789B55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E9BCD3-5339-49F6-B34C-F9289B38972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5D8E1-51D4-4941-BA50-2591045A5DB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5475A8-67F4-48FD-9725-52AEDC8DA89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D9F3D3-3896-4B86-A70A-FBF9249B9B5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D656CC-4BFA-4FD5-95D1-011D6CCE17D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136085-294A-4681-BC42-FDA9DBC882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B6695C-A797-4D1B-ACC2-ACC2416D4DE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82B9AE-CDE5-406A-AA34-F1C68081ADA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746A71-A7D9-428F-B4B1-A5B0B99E252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9BD043-A20B-4803-ABE7-278DC7D2FD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76C1DA-78BF-4A7A-8607-5BE58DE9D1D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DE11DB3-B9C5-4786-9F6D-0C7A02F1C24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BB4C78-2466-4266-A2AB-D69D2A06D31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DDB698-1221-421A-836C-56F8B8CD13C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CF4AA4-5229-4F84-80BC-30E37A9DA27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7DA7D9-5AA5-4C52-B301-3F09F578E0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F37893-4FDB-4BC8-976D-F8F50054A94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5994D-79F6-4EFF-AEC6-33CDFB72364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B36A4C-D651-4F36-BF86-F8A0BEA4104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54A2D0-A450-453C-9C34-D146FB3C971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07013F-6A46-4F20-AE96-C2AFDE81AD8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2A30C9-DA01-47D7-B869-2D3EE21176E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7323C7-B6BC-4EC9-81F2-4CD016C2BFA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17C682-EB4F-482C-BA77-988F71F832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BF8F89-E60A-46FE-877B-F335935901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CC242B-7046-4C48-81A6-BAA1D081D2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BA7D50-CC6C-4681-BED9-70FACEC4470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574008-8B17-4E02-A650-41F27FF793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B7EF5E-98ED-4392-B6D4-1FB6647794B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3C4FA-FAAD-4D6E-9987-179BCB8ABE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93FAC7-CFD5-4682-8291-5E460AE609E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B8B7F7-37DB-474B-854B-43C8A716DD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7F32668-1179-472D-825A-B1521A885AD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6935EA-0081-4A59-946B-9B6ED6A7DC8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84C9CD-659D-470D-A422-424B3BC3713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E9291-6CB9-4C65-8B49-F69DC613376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E0979B-F133-4AC0-BCD5-B2571911766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77ABE5-1C93-444A-AA37-C9B0673D61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A7D624-4586-497F-BEB2-1E26B369B84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9660AD-7C18-435B-A034-AAAF8225F92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A02252-4D33-4A29-9313-44BF46DE95E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D07EDA-3FFD-470E-AB1E-807D3B226AD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86E8E2-6D12-486C-B6F5-1B67AE3A377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BB8B6A-D0C3-45EE-86B7-AF6FB3160E1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93F36-CCA4-443E-93FA-2A1D7307B3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707EEE3-A05B-40A1-A43C-F200B548A4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CD0225-4933-4FBB-B449-3F93BCC8A5D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BD5B64-8206-48FA-9744-466FEEE34FD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7A2816-C703-4994-B9B6-473EFEF80B3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C13FE2-619E-4622-A9B6-67F2A9E182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BC9301-5B6F-41ED-A5FB-F5D6406E671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588A2C-8148-4D5D-9861-059F59307A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2F3415-4DF6-4E4F-A205-E8E8E2DEE24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D4FC89-08F2-4396-A12C-C0F52C2BD0B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504405-8681-4252-BB16-CA535921A34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5D5A84-2DFA-402D-A615-6721961254D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937189-6909-4C38-B19B-88B94CF0E15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13FE9-B290-48AB-AE29-4654647702F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FFE26D-EE79-4A85-A600-90A6B976B07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8B579A-1D18-4FAB-BC47-B07AA680AF1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DC9710-2A38-4453-B5B7-B3111A837F3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312153-0D28-4CE9-A690-1CC32447C4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921D3B-A9AB-4BB0-B848-FAC0D5A9ED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082DFD-3A3D-4129-B9FB-D70C9C9D4F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389206-058C-4E3D-B4AA-F4A41B78184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8B6695-FDCF-46A0-AB80-1137A6F6B2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F11301-111E-47A7-8CE7-D441880731E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1D372D-41DF-4EAC-9398-46BEFE43A3C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A5E637-3FB5-469C-A3C2-588C9433677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33A96E-52E6-4770-A460-C677AC77D98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DFA3BC-58B4-4739-82B2-4DDE211558B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31CADA-EF13-4E76-B022-D5526A2F251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53FAD0-90C6-459F-B9F6-EBD9B404C3E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77696A-026F-453C-ABA2-34866B792E1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0611DD-29ED-4748-AEF8-C3DF1C7C58F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8E54F-9AE5-4BA0-9194-ABDD442EA01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F3F5B7-AF66-4697-8A96-8B30CD544FA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01A0D2-E89B-4C57-B75F-8621A1908F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36E44F-AD16-45BE-A421-6BA891EAC88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EC9DA4-8261-4B2D-99CA-895E48A7621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213BDE-EABB-49FF-95FB-F83E6ED41F6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05A096-6D63-4852-AFE7-C110BB3BD2B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6B8214-5221-4C0E-B0F0-E18C8A06C2D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5259E5-2A59-4E0B-8B8C-8F275B7E669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C53CDD-8DDD-4591-B8A1-583B34883A3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063BB3-EB48-4207-AFB0-BD3D3A74A9F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C41359-03A4-429D-BF48-4D18827F1A1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E10DFE-405C-491C-A6CA-3C16C86B13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80FDC6-E607-4268-A3CE-7125D1601613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EAFE2A-39DC-4D9D-AF9E-5618B89D9D5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8DE6B7-6B48-478C-965E-17FC250D4FD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C841D9-2B4A-4CB6-909A-9817D99A39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7D407-F3DB-4C68-A73A-E5A55AF686E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34172F-6478-4231-BB24-A37B53E0C29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32C522-0A64-4D79-A2B1-5075409D872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28EA2F-E7EA-4833-BC73-B9BE681C5E9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F22CE0-DD50-495C-B612-E64F1134335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DF38F3-D0BB-4A88-B935-AADA26381B6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0E3596-28DA-48A9-815B-5F3C37C8FD3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F82E1B-8ACE-47F3-AABD-59492FCC9E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ADC3E2-A4D6-4E39-87E9-D7632309B92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E3B76E-5136-4E40-ACDD-E4C616DAAB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EF3479-5F11-4D2B-8BFB-6C37313946E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E7B0A7-A3C3-4CED-97E7-1C6A1C4FDF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79C686-0441-4805-B42A-E7F8C165DA9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7D825B-CF4B-4538-8B87-408CBDEE99E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A853F9-1F89-4686-B416-C5A7CF265B9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59D562-94CA-4EB7-AEFC-59F64A16EA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EACA01-84D9-4755-A350-B8C98D7BF89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5E1C15-47A3-4C41-B71C-83C0794B2E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C94E6B-8077-44F3-AC6F-06F3AD1BD6D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52E758-DD06-4E3F-B689-A77F03C6D4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1FF66D-0EF2-4A4D-9C05-0009949940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DD80E4-47DB-4CC7-B00B-EF1E1B2524E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2E6490-3B62-4BB6-B99E-F38CED9E57F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2B72C9-66CC-4528-9C2A-536FC1F6F02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069947-2466-4C35-96B6-29EB9D94F96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60A9E1-A537-4049-B986-C0ACE43025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C12489-4EFD-4E2C-90F3-00501CD465B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BF3C68-67CF-4E9E-93EA-A967675E43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DFC5BC-B8A4-439A-ACA5-A399DAA7E08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39064D-FA0D-4605-9EA6-96BB73AAD77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1C46A7-2245-4297-B513-E49D55A6C7A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AC7B07-AD5F-4EA8-AF2E-CC6CF1192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C04C68-D6EA-47E4-8298-AF91F3CCC7D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0FC89C-CC88-42CB-95B4-8DFFE9FE071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E55F4C-2449-4FF1-AF63-5259FE428B0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05015B-191C-4603-A472-6D3BEB2C50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931DF9-5583-482B-B0D2-9266829A21B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FCD32B-BBC2-4657-BDDE-A4D7F5E40A6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79CCA38-6BC8-4F7D-AE9E-F7D14F467F5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EC9C1C-666E-40B9-B25B-C252330941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54C9F6-987B-454F-A26A-D4CC9F72D91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7C52C4-54BD-4840-87F0-7B4054EB51B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67EFEB-CD6E-4223-9887-4A7FE9BB0F0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0D4DFE-99CA-491D-B518-6EB13D2874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07D4C8-6FB6-4C67-9BAF-A6EB6AD00F0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1572CE-2214-485A-A9FA-F7BF2572B8D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90E0A3-D603-411E-9663-BDA211F5AD2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C93724-54EC-4AC8-953E-892481563D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2512D1-5910-4B6B-9E5C-19D46AE7223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C59484-201C-47BA-9084-096D10B8676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984940-0A4E-4C36-B597-8299F974600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834BF0-18D3-49BB-A6FF-C6D9BAB5DD8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7C64B1-4221-458F-BD79-077504E0B14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523CE8-2C88-4D9C-BC00-6B7D93003C9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E4BE07-2D32-429E-BA4C-912EDDD7EB6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B0E248-F5A7-4E38-9FE6-886900231D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B6758E-6EE1-42C8-8601-FB7C26FF2DB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2CDA80-DCAB-4127-8158-835DC7A63C1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5DAD4B-5D41-4149-9373-85F34AD5D24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6EADF7-95CA-493F-8CDA-150280BDFB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BD434-F36A-49D4-9890-728DBB312D9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DAE239-912A-4BC2-BEED-C603B5D13B7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5C7CC0-48D7-497C-9EA8-394A702E007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4D2C8B-6603-40B1-8FD4-32C39676372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07B299-1503-453A-B6E7-9BEADDF7E77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B40BDE-2D6C-43F9-8BC1-AAD537F5590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923EEC-A1DE-4BC2-911D-4E9E92A03ED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716E05-C5B8-4AA7-A4E8-59A2C411A31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EA8B16-AD7C-4F28-B58B-78BD60EFD82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90321E-8D1B-48DF-920D-E11D55C57BE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63D252-00D8-44C8-96F5-EEE33AFDEEC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EE6BF2-4B00-4AE1-86D3-DD3E21D6414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D1FFF3-EA68-435F-9BC9-8027C98C910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BE1858-6E2B-4FA2-BC11-0ABBFAF619E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4E3E76-A781-4CEC-A5E2-4420A7BADC8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D2225F1-36AE-4D52-86AB-E7C113B52C0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79440-64FE-4746-B8C0-F339F504EB5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C6700A-7BFA-4DDE-9331-216389EAF9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69CA2B-67BB-4569-A16F-E6B991D8B00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921ACC-BA70-46EB-A90E-8C8DAB9E977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22E128-3EAF-4103-ADB3-A3A54618F46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364E17-E604-4C32-8B38-60684108488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C9EF67-2504-454B-A3B0-E2DA529971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5C8991-5EFA-4E37-B39C-19AA53203B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364E7B-5F62-4733-9CED-7A5F659B430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0F7E16-0826-4416-A17C-6B2F4FCC5F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C0806F-26A7-4435-B6C2-73D3B883667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270180-FA7E-491D-A433-AABB03D566E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AC5733-08FE-4A8E-B595-6B10C22AB29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DA4789-2284-4342-9706-69999E7A51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B043B3-099F-48D7-80D8-82CE4D09E9F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E36D8-F876-4831-9D91-BF1625E6582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8413CC-6FF8-419A-B1C7-620948FBC8D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D63EA0-EC1E-4727-BF6E-6F66208219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608831-4CF9-45F4-9EBE-AFB2FCC600B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46166B-ABB0-44EE-B07B-0B3F5FBEAF0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FBD34A-EC9D-4149-A52A-74F2D424E07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43A595-5E7A-449D-B01A-FAD4B16EC26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06620-1A54-4844-A13C-D01828CD379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6FD36E-CA49-472F-8FCD-27C061654B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6B8E88-002D-4BBC-A3ED-2D3B7EB8D38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7CC284-118A-481D-9F01-1806EA2758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E535E2-C189-4DD7-8F6E-8A07D3168C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0E77A9-2D49-4FC7-AC03-9C614755E7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9F37DD-AC1C-448F-B1C5-8F48A45A820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AADA6D-A0A4-47EC-80AC-DDC7277D9A2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D082C3-8D08-4A4D-B471-4465E9B7063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FE919A-C6BE-4BBC-A379-30B312FBE1F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72B8BA-22C2-4FDC-B182-0AC39AD5F16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ACD449-20A9-4077-8196-0A5DA022296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007F92-BB49-4BAA-B48B-DBFAC67E9F0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0D9FD2-F6AD-43EE-A9A5-0F665CE080E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7DAB09-8BB3-4B48-B685-887E1E3AA5B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EDC0C-7671-46DE-8FA7-7A179CD4545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E13445-249E-4B2F-96D6-17A6F5DDAA8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CD0E7D-E431-424B-B6E5-889704E6AB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35CDC4-867B-41EC-B157-90ABF6B77C0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F72CF0-F71D-43F6-914A-FD09D4790A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B0C5F4-EA22-4419-940B-41056821DC7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369842-B3DD-47F4-AE53-CB741A88E52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24E9E2-A403-4205-9347-A929FE6E311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D3C1A-E44A-4869-935A-C0EF4210D4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FB0143F-4CE0-4FF5-B19D-ABC8B14B8A7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2F347A-C1A6-4A74-B5A6-436FD03F8D3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6530C6-6E2A-4B5C-932E-73D9EDB3A5E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FC53AD-C111-4116-8C6F-7C3A94F170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70F375D-1E59-49BF-B3DF-49059AAEB4E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19E8AA-CE21-406B-BBC7-5995815D7B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FD113-1286-47C2-BFC2-BF76EA280DE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08CE29-A88D-43D3-A571-F35F469A23F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D51EDF-5645-4900-8B79-0E2ADDC5816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0AFF62-9E1B-4989-B5E2-8ADB0DDFCF8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EE451-53F0-4E80-A183-8B0DE996312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59BCF5-8164-4FA1-B814-B387C2B1F12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6764B1-B09D-4A79-AF3B-6023C194A1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A58A90-ABFD-4E1B-B16E-9280DB33EB4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12B050-669B-479F-BBF0-53B82A3A8E5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D147BA-DAB8-4631-B9DB-DF995B305AD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9DE9DE-3682-43EB-BFE6-4ABEA1ED36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B177C6-D87E-4E43-B32B-47DFA4D1561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5BDC9E-A37C-4E6D-87D2-124458547DF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78867F-B4A6-40DF-A891-88D3AB273A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3F5069-AC27-46D9-BCF9-0E44479921C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DF2EF0-7CD5-4842-8048-95B23CCEB11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105976-04C6-4B36-8A32-179DE84708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1968D4-CBDE-4B35-A7A2-65AF8206A2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D610E8-94F0-4C77-BCE1-3E7E46620E2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185716-4019-4E5A-A912-4D61497D5A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E3651C-0545-45F0-82E2-DF4C288F82C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9C1D46-74A9-45A6-8225-635E858439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655FB1-6B58-43AD-B764-1C0681A847F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0F643F-6A00-49E2-B339-60C17CAB32F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2CD959-9F7B-47A2-BFB7-B62CA266911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F0749A-2F2B-40C8-97BC-032469EBEE2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22A093-0859-42D5-AD90-E3958D6C18D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D27BBB-6A05-4785-88E5-7D958BF4016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5F9B06-C3C5-4670-AAAF-CCD0AE2A5CF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8B9DBD-D307-4B50-B52E-350380F8E05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1F4970-7803-4765-B0DD-8E6AD25608F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7D23732-4528-40C6-8FB5-26CFC45936E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C5FB2C-0256-43CD-8EE3-142FFF3650A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5FDAFD-626E-441B-9776-9DA2EFBEBB6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2B3B6B-DC2C-4B1C-9A93-7D0054F4B1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7E5924-BB1D-467F-9589-8572C1FC5E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FE3E54-ED42-4D6C-9942-61176CCC3D2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307440-CF4E-4F4A-8416-E0B090BF91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6F7CF9-C40A-41C8-8558-5E9AC046EB9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9AF938-8A54-4558-8847-30BEA53CF4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193A2A-21D8-46F6-A7C5-3118F0E5BF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FE99C7-8843-4E1A-BD72-9861B3C18CB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D80829-61DF-4499-87E7-085661231FE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30198A-4462-45DD-9A93-3E2268D5ED2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19D5FC-6C7E-45F7-A7B0-D15ABFB190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B7C7EF-2588-440A-94FF-133DD8902E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45E7D3-8075-465B-9520-F781C74C835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F64979-4482-4263-BB4E-7347AF7724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D3706B-107D-4A66-83EF-380E561FF41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F56958-2C22-4CF7-AECC-306BD86F7D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59C368-3091-4F60-A8AA-79B58395BC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0C03A1-3AA4-4837-9001-7382FF2F572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698B3-DD06-40B5-A675-F63BAD68F60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878810-2E1D-434C-A1CA-41E1077A86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2B24AB-27FF-48C0-AA5A-12B2E898434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C89CA3-31E7-4E82-AB3C-2816AD890B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9A2092-5502-47C4-9259-06EAB1CC983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4058E8-19E5-46FA-B64D-7AA970080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BFCD50-E851-4832-B012-E2C000177A7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A500E5-2654-40AC-8F91-B96E31AB67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490F2A-11FA-4936-B410-38AEC0EA873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AB3856-DE03-4E89-96E4-907DB72049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A83A26-20B4-4FB6-86E2-0ECE647166E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BEB770-918B-4CE7-97FA-67D7B1965DC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4094A2-0450-4289-965A-6FCF4ABF93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82D372-52DD-4B50-8841-16901DD10C6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B035AD-21D3-4E5F-A1BA-1CDED1780D6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9CD355-0817-4FF2-8EA1-875B072860D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DC6E18-74DA-45A0-B3CA-A11A2027BBB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D9845A-F2DD-43E0-B79F-029D597084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B05AB6-29C2-446D-936B-3CCEA284354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F165A7-BE6C-4DC5-A2F0-FD85BA3DA32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2BD640-9252-4DA7-AE0B-33C3A0D656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4A8CF0-C38D-4538-900A-310288FA0BB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F9F7E-3C0C-4BD7-946F-69C4E8173C0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2676CC-B0AD-4337-96E4-984CB3AE4BC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19632C-B815-412E-BC77-93ED7F6F049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F2382E-0CF8-4289-B0CA-8C909CD452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A2B85C-66C7-4DB0-B3DE-B3D42A6450B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CBF7BA-812C-4AFA-927E-E7EE6A4D6D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A851C6-D185-4056-8184-4F336E0CEA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4AEE3D-6529-479E-A4B8-E05C3FEBF01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636BA9-49FA-4E3C-898F-1892326C132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38263"/>
            <a:ext cx="3927475" cy="501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38263"/>
            <a:ext cx="3929062" cy="501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A0CF6D-EDB6-4B6F-875B-C15560DCAD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282CDE-A33C-4362-8FB9-F9794A0483E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07CF29-FAB6-49B5-85BA-48346D6440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6554D0-98A6-4DCA-B3ED-44E5EF2102E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5A7777-9DBE-46D4-B76B-45A49727B98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0B8CA-20B0-4A78-B65F-D1AC84E00A3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8C67AD-F7BB-4934-98BB-635B482036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D429F1-08B4-419E-BAB4-F69C697064C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2587F-0C1B-4556-AC26-261F49046D2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5040CD-1152-4FB7-AD6B-511742F2EFE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7D687F-90A3-4773-8EC4-F67834E969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2C0427-97A1-46D9-976E-37C4F5BDEC2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5466DB-71E6-4073-AD4E-CC5E07137D9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17B4D7-2BA8-4B10-9828-90338C8F583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89AD94-3028-43D4-BD50-5EC834F3B30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F5EEF0-EAAD-48E6-9D4F-BC55225FFD7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C7ED08-B191-4194-978F-F8F0A1F2477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8244B4-A57D-49F1-B503-D3E9D91E70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F8E49A-0A03-4C48-AD20-5DB855B77AF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B91901-6D87-4E61-8E37-D6E638E9691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518446-30BA-48FC-B40C-2E826D51E54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2614DC-2C4B-44BE-851F-B04DB155E17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6CF7B0-1CE3-4E1D-9A2D-7F9889CF90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17BD11-55E5-4B22-BDD9-D6AB9A307B9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609E43-CCA9-42B2-8922-C40E2FEEA78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B6B8B7-3B02-4700-9369-11D9F330685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DC6C22-C9E2-45FC-A728-029D81D5A4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90BC33-7C26-4BEB-BD0C-FD85449EFD5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3B89B-8FDF-4E30-AEF7-629C2ED641A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B0109A-BBD0-4B59-A21C-9FA1F94257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1A3A20-F328-421E-A3A9-B687D655E17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C512DE-9BC2-40B5-BDD6-89BBE0427B7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E8DFD3-8948-48A0-B596-233761B770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32E19A-EF2B-4A98-BAA9-BE9A97570B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68AD14-E208-48C3-8A87-A284E2B83F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C0ADC2-4433-495A-95E3-28067216E09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D7FB87-99FC-40E7-BCBF-5447D39A7E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F2B8D-998C-4022-A8A3-A7D0A1010E3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EDA873-7E65-416C-9F87-752054FBC9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769DA8-D22E-4F79-A92A-5625E54480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1828F5-1C53-4282-90AC-A7669F6DFB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5D0F73-2FE7-45FD-9FCC-CE80DB136E0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6C383F-611A-47F7-A1B7-AFE268DD90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E10006-77E3-4392-A872-1D9F4B94D8B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7B4176-2477-4F63-8CF8-C96AC3AD81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D94476-09FC-4420-8021-DB9B42FDB25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0581CC-C19D-4BC7-9E38-FC6B53D730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708D17-C424-4AC1-BB11-0E8A73D3373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E0B106-587B-4189-BCF6-F02548D5DBD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BD1E63-2EA8-40C8-BC13-CF944457816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DF7AF1-8DE1-4FF8-9B59-A2990FA48F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C3B013-5FDF-4070-94B6-25C0AEF16D6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297DCA-C339-4D98-8934-CDBA1FBB57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945EAA-4FA3-43ED-8592-CD792B66DC5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F1EACB-CF78-4D28-95CF-BE4C7EDD15C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739653-D573-432F-BC91-86E034C2A05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9AF45C-D7B5-4C5D-B9B7-AFB430C756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AA328A-F65B-46B4-A543-C54E2E3B050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6CEF84-E2EE-4052-84B5-5918899E77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8A5686-440A-44DD-8858-837634E9485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9A9179-489F-4A97-9806-3C061351A62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0C21BF-2360-4F5B-A7DC-12B33E101F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2B4CF5-A116-4A53-859B-F006F9A1B23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05E5C7-96D7-4DE4-B305-976D0A05EBD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BD15E1-3D83-42EF-A657-C4E6740020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EB61AC-AB3B-4301-B697-0CA9026BB4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81E8D0-42D8-42DB-9BEB-2B84E5A6559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2DB63C-EBD3-42AA-BCE1-3CA534EBCB3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05E1D2-FC73-49CD-8F35-CFC57892508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7F7AB0-E114-4A7A-93E6-DF0E7E0208C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06A607-FCB1-4B19-BFF1-4B54E0DE2D2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7BFDE-B2EF-4A29-AB8E-A64EDC5065E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D323E9-94E1-4BBA-B533-C6BE43A0D02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5B445C-7953-46C2-89DF-2FDF50B195D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8AC3B8-F4A1-451A-A86F-7CF2C1CCF53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B774FD-E0E8-47BE-9DA1-FD0B656897F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83FA05-6752-4AE5-9E52-34F4599F14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2C41AE-B568-4F02-88B4-AF64CE5BF34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7C39C7-5065-49E2-B177-B4393A0C47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3919F6-EB43-4C5A-ADAA-8FFB5185DF8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D95A66-EC6C-423D-973E-3A07937DCE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B81F2F-32A5-48A1-AE28-8E0479C04CD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2926A7-A673-4E4C-A257-5163A2CF34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5F1AE4-CEF0-4BC0-98D6-CDFA68E9E8E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D4920F-BD86-421B-8E20-FD58EEB8A8F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71C7B2-6C98-43C3-9617-F234FF9A3A4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87E538-56A9-45B7-B94C-52F7BFE8E32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FDCF41-AF9C-48B2-90F8-D0B3EA3D49F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CB02F3-2489-4FFE-933E-4E86E1F542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7DEC9-DC3C-499D-B4D6-860CAFCDBEB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534067-8D04-4814-9F85-409272831A7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625E33-4D4D-4C2E-93C8-4A599493736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0AADFF-2A45-4439-9696-126C4C119B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49EED8-B4B1-4844-8AFC-F971CCBCCDC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BD9777-BD92-4421-888D-FEDC86B60C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F06F7D-EF9F-486A-8D4B-39DFF126B36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E5E5EA-1221-434B-9DBF-85B2BE8E4F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281488-F2AE-4D85-8455-E3C26E34627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89CB4F-FE86-43CD-8337-B1400DE8476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11197-7F2F-4DA4-9F88-733BD50DC34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02F8D6-2D33-4E36-8D40-BEA41544C9A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282B2E-86EB-4EF4-98D3-675164AE7EE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B2049D-C600-44CE-86DE-C527F06C1EB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9E85DD-383E-4256-9907-1BB9CB8E553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B89878-C427-4F21-8F8E-243534B38ED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80A49A-05B6-4EA8-B545-F8B65A0A0AF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5DF63A-6D70-453C-9B54-9B79CEC21B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86DE67-417B-4E68-AA2C-585402D32C6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50A854-F2FC-41F8-AC26-240DCDAE95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9DD965-CC25-4C7C-A9E4-38788474C9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E42707-74BB-4009-BEEF-2DD5F977CC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C69AC4-A2F4-49E3-8DEF-3EBBB2BE225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F08D3B-059A-4B78-A5E0-5CA06C8274C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03572B-65C4-4D8E-8384-3A88CB6F82B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686B97-1578-4101-96E8-BEEB88F9F8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5ABC3-5C0D-4937-B28E-8D3A3935D36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68C1AD-89C9-444A-9C55-EBD99251656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BDB4D4-99B5-4416-9C22-03B0BBABF4C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A9370D-3B33-4C77-8EE5-F81BE8EE5AF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524D08-DA28-4043-996F-1028E5235F1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F27B3A-5BBD-4AB9-9549-85C96091645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BEF726-6E31-429F-9565-A8F4DABDC01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D87CE7-0B73-4FD2-9EB8-8FD87CB81FF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0B0145-D16B-42C7-86DA-F374C35A3CB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A754C4-7BF2-4061-A25B-3EC683D892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C1AACD-2712-4AA7-BF4C-7A39AEC9508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90E736-48FF-4F1D-A7E3-F5EB79A784D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33CE2-98FD-40B6-A77A-ACB30C19FE1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63A569-F86E-4AC6-9B00-1E573413C5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2848FD-A2BA-4A62-8B51-DFAF46301A2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AC65D4-827D-4759-8C30-85A978DAB77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82DF9B-9A7A-40DC-AAC8-0D660C1281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6F5D4B-ECA9-4CE9-8966-9C280AE089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F2F8E4-B9BE-40B6-A7CE-F2B73FD6BA3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A4F244-F4FF-415C-BD65-20A0F042C3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ACC4D2-C912-41BE-B158-BD5317CB01D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EE3AA4-B534-4499-BD5C-E68DB5087C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0FBB2F-6AC5-401E-9E3C-F7B868967E9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E50D75-9B31-49AB-8CAF-C42A6D58E9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E8601A-9421-491A-BE00-361D25B446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B00FA3-6BA3-4415-9E17-B0672AE76C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B86B1F-B5A8-4C6A-95AF-EC89A3AC0C2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BA3823-7144-4214-8E43-792919B8DA4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7ECFCEC-53B4-40FD-BBAD-FD5D3097D8D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373333-A69D-4CD0-BB8C-2A2A251AAFD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F9F1FF-70F3-4680-8B0C-90AEBB7619E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B44352-94C5-45FF-9056-0B4C4C80BED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E456F5-82C1-45A8-8626-3DBFED362B9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8F763A-95C2-4092-B792-F2D6DEB1C8A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0CA68A-6A1D-41D0-A89E-DF1844D698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8E4C49-F174-4303-8576-1633F3D2B3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89C84E-BA03-4B8D-89AF-BE7FB6423AA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35FCB-AF57-4368-A694-87E7394B87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617293-D020-476C-B616-36A07275A78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C821F4-C36B-4BD4-B4E9-5FD0408E965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3122CF-5AA0-4970-956B-9CC03CEC21B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CCE6DF-7E66-4E33-AF2B-5FB3FEFDFCB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0F2F58-4D05-4A11-BC4C-156F50C232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4BF19C-0AE7-4214-B7A8-93E3E0CEB1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FE91C-305A-42FE-A8F3-254FB77583E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3F36A6-74E4-4D4C-8CFB-DA83EC57970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25E60-BDCB-4D08-B010-C509863108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04C4C3-6625-489E-869F-12C312CB9C8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B1992C-9F53-4C68-B75E-790C44281F9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D883A1-4DF7-48AB-BA03-64F21D4077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E47CE3-D2FC-418D-8249-1595E2F1BB1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4858A3-9F3A-464F-9776-4E62B17A902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9ABDF6-189E-4A49-B5EC-979615316CE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E50CE2-EAA2-4446-B58C-E48B5CAC150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7AD024-9B4B-4403-8A1E-4EA49B6E602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D23185-89B9-4814-8FBA-40D46237EE8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E09D54-9A2D-4D6B-AC20-0E0E6597300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55D926-42C5-44F2-BF46-425509C0E0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1D3DDF-F804-45C7-8424-5CF9EAD6FCA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E55E98-83BF-4119-AB38-D8AA24D291F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6CBCA6-F6AA-48E9-B7C0-884A3F71F8F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759C71-222E-4C66-AA7A-6CB0965D86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69304E-8139-42E5-8200-90C867225D9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36A175-A3FC-4E2E-80C0-BA463EB3D00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DAB303-FD99-4279-9E8A-A354829D511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769C13-3135-47C3-BB61-94489D1E067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6680ED-BF21-4B6D-8DDB-1A57FB9FA35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7C64C5-E2E0-4E54-9D51-6EACC8C76D0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FC06D3-1377-4AAC-93F5-D416F1AEEAE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603A40-EFC9-41AD-8819-25DBD11036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0575E3-02D4-4376-817B-18BCC9A6458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EACE39-CAC1-4642-A062-E4D93252EB9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747B86-F8A4-47B4-B38E-3D294DB51E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710C6B-7E6D-4BFF-BE64-DC235412A43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9AAA57-AB74-4D76-AF91-941974BA8D4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95F791-FEF1-4BA5-B015-A874D832250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3DC508-84F8-4433-B12D-9F5FBEE8FE9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BF2100-760C-4E46-9E70-31CE6C4FBD1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A49F50-67D4-476E-B6FE-2C6A9F8F6D4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C9455B-2B04-4348-BE31-09F2215DE32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8F1119-F239-492A-9F19-96B041139FC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EFB4D5-1B6A-4212-A2BF-D4298A2D25B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A9F530-BEC2-401B-9584-5FADE22EE80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1F7658-E488-4812-9046-3582C481E6E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06DF6-8A35-4E16-9DA6-550D0464F9D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0E342C-F7C1-4C54-8F5B-560F1E984F5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FE8D6F-11F5-441F-8925-A32F106CED3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9D304E-3E34-40E1-B9EF-28F4C07A16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9DE24D-89BA-45F1-9A53-572E1F1AE4F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A354F8-2346-494A-A36E-3FC18100C0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CEC5EA-AACA-404C-966D-5125C8DD30D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830B68-DB2A-46B4-B194-62C404169A2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321300-AC5D-48B0-8D51-804FAEA523A7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155BBF-5A02-468E-A95A-F754B94C59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A933D2-C95F-4B83-A353-1312985D6F2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54327F-560B-4F94-B386-FEBA2F74A9A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0EC3CD-5FEA-49EA-8EA8-00F3C85AE82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E48366-D37A-468E-92F4-DE585D455F0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663F0B-B237-4F14-9A8E-5D0BE220020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037FA1-B594-45D2-8DA9-01042373887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829216-32DB-4DC0-A1B3-CB5058A7DF5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C484ED-48B6-4EBE-BA5D-5962A618608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327FF3-8E3E-4A7A-B551-C1BF0C90AD1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359B8B-0701-4118-BAF7-8DBCB94BB3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FC1DD8-A55D-4D75-9C3E-0CAD6ACA952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52BD95-FBA3-4B45-B78D-70D9EF52C76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3C088D-9C9D-473F-B155-6DED6A2F496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4A8B0F-0B73-4765-9C81-A55428DDA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36A32F-9862-4A8F-8A95-D6C2019F1F9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100AE1-9802-469B-99D9-61E527E4DB1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55278F-74CD-48A2-9F5C-35C660805A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330327-8388-4064-A475-E553A631AE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EF5ECF-88FA-48D9-BF72-EB9D12549DB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576B01-504E-4AA0-BF8D-6F56789B55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E9BCD3-5339-49F6-B34C-F9289B38972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1C0BB3-347B-40AF-A3CE-653792EA5EC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5886C9-DE66-43E1-A42A-23A8BE1C2A9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2A30C9-DA01-47D7-B869-2D3EE21176E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7323C7-B6BC-4EC9-81F2-4CD016C2BFA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BB8B6A-D0C3-45EE-86B7-AF6FB3160E1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93F36-CCA4-443E-93FA-2A1D7307B3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13FE9-B290-48AB-AE29-4654647702F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FFE26D-EE79-4A85-A600-90A6B976B07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8B6695-FDCF-46A0-AB80-1137A6F6B2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F11301-111E-47A7-8CE7-D441880731E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EAFE2A-39DC-4D9D-AF9E-5618B89D9D5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8DE6B7-6B48-478C-965E-17FC250D4FD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52E758-DD06-4E3F-B689-A77F03C6D4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1FF66D-0EF2-4A4D-9C05-0009949940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7C52C4-54BD-4840-87F0-7B4054EB51B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67EFEB-CD6E-4223-9887-4A7FE9BB0F0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4D2C8B-6603-40B1-8FD4-32C39676372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07B299-1503-453A-B6E7-9BEADDF7E77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1C12B4-2AF6-4D04-9F08-E64F3E5A785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67AC3B-A8E5-42F5-9CCC-6F8A693CBED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AB46A8-E7AF-43C0-9F76-427990D805C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D8DE2C-37BE-4600-907E-4B6ADBF8C64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308D0D-FC0F-40F2-A07B-A9DD603577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F7A644-A750-4283-8174-75709DD98B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A24B10-CADE-4070-B20C-4E673782F75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C256D8-9F3D-48BF-A9D7-94AAFBDAC2D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D3703B-37D5-4B7C-B450-EA3B1B6ECF8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A1E6D-CA8B-44D0-9F1D-141DFEFA669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E89315-0D9C-4FDD-AAA7-13C4D6E25D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C4CA85-8764-4FB5-A90E-7275EC684D3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D0C7D1-3AF4-4327-B160-E1488ECF77E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CF4E22-42DC-4A56-897E-4669375032B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334F44-2CF2-41F4-980B-F5D3C911079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591559-EBE3-4278-A88C-CD1B0D3F6B4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8957AC-8D44-4B28-B352-5002C54F68F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065D48-F6AA-4707-B423-EBC645926E55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51E4AA-6CE4-4407-9860-67E257F6595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5904FD-771F-4A9B-B317-E660250F30E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7AD0E1-30F3-491B-ACE0-2EB12771213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62CC10-7A76-469C-8F3D-BDF9394C732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EC06ED-F680-4D65-8131-F005F46D63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A349C1-1143-4AFD-851A-F87F28DACD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432B31-8252-4F47-86E0-56BF5AEC95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15C067-4CAB-41DC-8A9C-5465D6FBA32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20AA21-8868-493D-ACD4-961740D6408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D6BBC3-725E-42BF-A148-AEDE81B38F4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F1C0D8C-9622-4063-984A-717E4335574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2B8483-76C0-4186-AC41-EA99D94D500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C2FF60-E75F-4CE2-B4D6-250DE3E8505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A10DA9-65F9-4A57-929E-03F7F4E4770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B5B298-1803-4858-80BC-1639276F8E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8D6F1A-48B6-4A91-8F7A-EA987CF72F3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598E7B-E6DE-481C-990A-A6F2216850E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EF5F3F-71A7-4AEC-9709-D4EDC9D425D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BF516A-C0BA-4BC3-AFCE-DE5E4445689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489051-FA77-4018-B21C-66F07C1B1D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D32461-4132-4715-B58C-561610314D8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D2D5E-3869-41A9-9C4A-D9C6B7EFC556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34D53F-97E3-46DF-ABB3-3EE8AA49F3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2B91B0-C32C-426E-B500-BB749B4B408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7F687B-8E43-4461-89B8-83D614023B3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A7AA6-E700-4D89-91B6-BD53E4630AE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CB404B-8550-448A-8988-0136BF5649A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5EAABB-0590-4A5F-AD61-100DF374D0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A2B2CF-27EC-4AF8-9267-E814AA7F9CC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B14B44-CBF2-497D-A8AA-5839026595F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3A6FC8-40DB-43F8-B1DC-A0C640E03F8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D36C10-8E16-4247-BC50-45B489EBD99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9213AA-9117-4098-B4DF-814E088CAF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AECA40-0D05-4B0B-A6CF-D6D5C42352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EB0362-715F-49F2-8BB0-FA1937876DF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97AA2F-2B06-4A58-A6A6-60C8D6535E2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727708-ECE0-4D19-8A41-B9DA2870D5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2270-E385-4E91-B477-50E751C1324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66430F-FF03-478E-B150-FA2B70FC5B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BABA91-A672-4180-9764-7C72CE8889D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67E9A1-8B09-46ED-A64C-C63B9ED041C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F6ACDF-4C92-4986-9D0C-6458D8815D4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33E632-D781-4127-9C71-DD97DA9735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FE70E2-4CD9-4EDC-9DBF-62A5FB997184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44090B-E547-4125-A321-17DF37CBF17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6F2E44-B4EC-40F9-BEA2-F4F235394D5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42472-3643-4175-BC4B-F1601B2B203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E8EFFE-87E5-4F80-B37A-96E649980C7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028182-A405-44B7-AD36-7BB0B206D4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C6BF29-3FF0-4036-89BC-83244EE9A1B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7BFDAF-CEF2-4C15-99FC-04A039EC81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21450F-F6F5-46D8-B4E4-F752D41F259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9DB4A1-547B-433B-8D93-5C3842586B9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BC4262-70E4-4EDE-84E8-E800214BA2C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153C96-0BB5-4BA4-A5CF-8FBE700D332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72E60C-6236-41FD-8C9D-803A342D245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A85A5D-51EB-4C67-B22B-7AE5CB593EB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D94A1F-CBD5-4FD1-BD73-B1000F8F1BD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1D410C-2AEA-4329-BB31-C6AD0B7BD9E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640070-A6A7-40EF-96BA-3CB7ED8CD7B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94D815-B6CE-407D-AA60-00877B89295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E188FF-4871-4704-A45F-73A42B7ECF1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06D88F-E603-4938-9BE0-EA57C3DBFE6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F5A557-C173-438E-83E1-D300CDEEEF0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DE6969"/>
              </a:buClr>
              <a:buSzPct val="8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09A0BD-F9A0-4856-8008-F75922A1DEF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8A163D-7A06-4017-8D24-F9CC32D8A1E2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4AFBAA-806B-4661-A0BD-4526616468C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B1207C-16F8-4045-A11B-A060111A551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49AB0F-BA09-43DE-984D-E2CAD59F5A6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6EE813-953F-42C5-9063-A04CA2A2F9E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8BC99B-89D7-47B1-B812-843154D6F4E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23CCCC-E8B2-4403-8602-1EC8AADCF0A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543BC3-DFF8-441A-AA33-FF9CE70A580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830D8C-E761-4B05-9162-7E33CF88DD5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6BE2DE-71EC-4CE2-BFF6-928E97D51A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07707C-3849-4F5E-B966-0CB41E050E2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2CA2C7-2A4B-42B3-9033-11806C1489B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86AFC-7421-4C1C-BC7B-05FC338B658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0FCF4F-EA3A-4270-88BE-5D523B3C285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EA0C52-63FE-45E3-A23E-AE23B4C0F91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AB59E4-C8E7-4CC5-B389-DB951BD534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AB101F-460F-433F-B3DE-506351FD360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4D8567-5D1E-4195-A5EA-67692668DE5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19502E-DAD4-4B83-8590-2C8B4189079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270C35-3976-45E0-ABA4-DF3169E1183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AE2F6D-A9A8-4EA5-A6C6-EF8799F3A26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2" Type="http://schemas.openxmlformats.org/officeDocument/2006/relationships/theme" Target="../theme/theme23.xml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2" Type="http://schemas.openxmlformats.org/officeDocument/2006/relationships/theme" Target="../theme/theme24.xml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2" Type="http://schemas.openxmlformats.org/officeDocument/2006/relationships/theme" Target="../theme/theme25.xml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2" Type="http://schemas.openxmlformats.org/officeDocument/2006/relationships/theme" Target="../theme/theme26.xml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2" Type="http://schemas.openxmlformats.org/officeDocument/2006/relationships/theme" Target="../theme/theme27.xml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2" Type="http://schemas.openxmlformats.org/officeDocument/2006/relationships/theme" Target="../theme/theme28.xml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2" Type="http://schemas.openxmlformats.org/officeDocument/2006/relationships/theme" Target="../theme/theme29.xml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2" Type="http://schemas.openxmlformats.org/officeDocument/2006/relationships/theme" Target="../theme/theme30.xml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2" Type="http://schemas.openxmlformats.org/officeDocument/2006/relationships/theme" Target="../theme/theme31.xml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2" Type="http://schemas.openxmlformats.org/officeDocument/2006/relationships/theme" Target="../theme/theme32.xml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2" Type="http://schemas.openxmlformats.org/officeDocument/2006/relationships/theme" Target="../theme/theme33.xml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2" Type="http://schemas.openxmlformats.org/officeDocument/2006/relationships/theme" Target="../theme/theme34.xml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2" Type="http://schemas.openxmlformats.org/officeDocument/2006/relationships/theme" Target="../theme/theme35.xml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2" Type="http://schemas.openxmlformats.org/officeDocument/2006/relationships/theme" Target="../theme/theme36.xml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2" Type="http://schemas.openxmlformats.org/officeDocument/2006/relationships/theme" Target="../theme/theme37.xml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6.xml"/><Relationship Id="rId8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4.xml"/><Relationship Id="rId6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11.xml"/><Relationship Id="rId3" Type="http://schemas.openxmlformats.org/officeDocument/2006/relationships/slideLayout" Target="../slideLayouts/slideLayout410.xml"/><Relationship Id="rId2" Type="http://schemas.openxmlformats.org/officeDocument/2006/relationships/slideLayout" Target="../slideLayouts/slideLayout409.xml"/><Relationship Id="rId12" Type="http://schemas.openxmlformats.org/officeDocument/2006/relationships/theme" Target="../theme/theme38.xml"/><Relationship Id="rId11" Type="http://schemas.openxmlformats.org/officeDocument/2006/relationships/slideLayout" Target="../slideLayouts/slideLayout418.xml"/><Relationship Id="rId10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7.xml"/><Relationship Id="rId8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20.xml"/><Relationship Id="rId12" Type="http://schemas.openxmlformats.org/officeDocument/2006/relationships/theme" Target="../theme/theme39.xml"/><Relationship Id="rId11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28.xml"/><Relationship Id="rId1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2" Type="http://schemas.openxmlformats.org/officeDocument/2006/relationships/theme" Target="../theme/theme40.xml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9.xml"/><Relationship Id="rId8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46.xml"/><Relationship Id="rId5" Type="http://schemas.openxmlformats.org/officeDocument/2006/relationships/slideLayout" Target="../slideLayouts/slideLayout445.xml"/><Relationship Id="rId4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442.xml"/><Relationship Id="rId12" Type="http://schemas.openxmlformats.org/officeDocument/2006/relationships/theme" Target="../theme/theme41.xml"/><Relationship Id="rId11" Type="http://schemas.openxmlformats.org/officeDocument/2006/relationships/slideLayout" Target="../slideLayouts/slideLayout451.xml"/><Relationship Id="rId10" Type="http://schemas.openxmlformats.org/officeDocument/2006/relationships/slideLayout" Target="../slideLayouts/slideLayout450.xml"/><Relationship Id="rId1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0.xml"/><Relationship Id="rId8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53.xml"/><Relationship Id="rId12" Type="http://schemas.openxmlformats.org/officeDocument/2006/relationships/theme" Target="../theme/theme42.xml"/><Relationship Id="rId11" Type="http://schemas.openxmlformats.org/officeDocument/2006/relationships/slideLayout" Target="../slideLayouts/slideLayout462.xml"/><Relationship Id="rId10" Type="http://schemas.openxmlformats.org/officeDocument/2006/relationships/slideLayout" Target="../slideLayouts/slideLayout461.xml"/><Relationship Id="rId1" Type="http://schemas.openxmlformats.org/officeDocument/2006/relationships/slideLayout" Target="../slideLayouts/slideLayout452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1.xml"/><Relationship Id="rId8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7.xml"/><Relationship Id="rId4" Type="http://schemas.openxmlformats.org/officeDocument/2006/relationships/slideLayout" Target="../slideLayouts/slideLayout466.xml"/><Relationship Id="rId3" Type="http://schemas.openxmlformats.org/officeDocument/2006/relationships/slideLayout" Target="../slideLayouts/slideLayout465.xml"/><Relationship Id="rId2" Type="http://schemas.openxmlformats.org/officeDocument/2006/relationships/slideLayout" Target="../slideLayouts/slideLayout464.xml"/><Relationship Id="rId12" Type="http://schemas.openxmlformats.org/officeDocument/2006/relationships/theme" Target="../theme/theme43.xml"/><Relationship Id="rId11" Type="http://schemas.openxmlformats.org/officeDocument/2006/relationships/slideLayout" Target="../slideLayouts/slideLayout473.xml"/><Relationship Id="rId10" Type="http://schemas.openxmlformats.org/officeDocument/2006/relationships/slideLayout" Target="../slideLayouts/slideLayout472.xml"/><Relationship Id="rId1" Type="http://schemas.openxmlformats.org/officeDocument/2006/relationships/slideLayout" Target="../slideLayouts/slideLayout463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2.xml"/><Relationship Id="rId8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7.xml"/><Relationship Id="rId3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75.xml"/><Relationship Id="rId12" Type="http://schemas.openxmlformats.org/officeDocument/2006/relationships/theme" Target="../theme/theme44.xml"/><Relationship Id="rId11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74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3.xml"/><Relationship Id="rId8" Type="http://schemas.openxmlformats.org/officeDocument/2006/relationships/slideLayout" Target="../slideLayouts/slideLayout492.xml"/><Relationship Id="rId7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0.xml"/><Relationship Id="rId5" Type="http://schemas.openxmlformats.org/officeDocument/2006/relationships/slideLayout" Target="../slideLayouts/slideLayout489.xml"/><Relationship Id="rId4" Type="http://schemas.openxmlformats.org/officeDocument/2006/relationships/slideLayout" Target="../slideLayouts/slideLayout488.xml"/><Relationship Id="rId3" Type="http://schemas.openxmlformats.org/officeDocument/2006/relationships/slideLayout" Target="../slideLayouts/slideLayout487.xml"/><Relationship Id="rId2" Type="http://schemas.openxmlformats.org/officeDocument/2006/relationships/slideLayout" Target="../slideLayouts/slideLayout486.xml"/><Relationship Id="rId12" Type="http://schemas.openxmlformats.org/officeDocument/2006/relationships/theme" Target="../theme/theme45.xml"/><Relationship Id="rId11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494.xml"/><Relationship Id="rId1" Type="http://schemas.openxmlformats.org/officeDocument/2006/relationships/slideLayout" Target="../slideLayouts/slideLayout485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4.xml"/><Relationship Id="rId8" Type="http://schemas.openxmlformats.org/officeDocument/2006/relationships/slideLayout" Target="../slideLayouts/slideLayout503.xml"/><Relationship Id="rId7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9.xml"/><Relationship Id="rId3" Type="http://schemas.openxmlformats.org/officeDocument/2006/relationships/slideLayout" Target="../slideLayouts/slideLayout498.xml"/><Relationship Id="rId2" Type="http://schemas.openxmlformats.org/officeDocument/2006/relationships/slideLayout" Target="../slideLayouts/slideLayout497.xml"/><Relationship Id="rId12" Type="http://schemas.openxmlformats.org/officeDocument/2006/relationships/theme" Target="../theme/theme46.xml"/><Relationship Id="rId11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05.xml"/><Relationship Id="rId1" Type="http://schemas.openxmlformats.org/officeDocument/2006/relationships/slideLayout" Target="../slideLayouts/slideLayout496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5.xml"/><Relationship Id="rId8" Type="http://schemas.openxmlformats.org/officeDocument/2006/relationships/slideLayout" Target="../slideLayouts/slideLayout514.xml"/><Relationship Id="rId7" Type="http://schemas.openxmlformats.org/officeDocument/2006/relationships/slideLayout" Target="../slideLayouts/slideLayout513.xml"/><Relationship Id="rId6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10.xml"/><Relationship Id="rId3" Type="http://schemas.openxmlformats.org/officeDocument/2006/relationships/slideLayout" Target="../slideLayouts/slideLayout509.xml"/><Relationship Id="rId2" Type="http://schemas.openxmlformats.org/officeDocument/2006/relationships/slideLayout" Target="../slideLayouts/slideLayout508.xml"/><Relationship Id="rId12" Type="http://schemas.openxmlformats.org/officeDocument/2006/relationships/theme" Target="../theme/theme47.xml"/><Relationship Id="rId11" Type="http://schemas.openxmlformats.org/officeDocument/2006/relationships/slideLayout" Target="../slideLayouts/slideLayout517.xml"/><Relationship Id="rId10" Type="http://schemas.openxmlformats.org/officeDocument/2006/relationships/slideLayout" Target="../slideLayouts/slideLayout516.xml"/><Relationship Id="rId1" Type="http://schemas.openxmlformats.org/officeDocument/2006/relationships/slideLayout" Target="../slideLayouts/slideLayout50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Placeholder 2"/>
          <p:cNvSpPr>
            <a:spLocks noGrp="1"/>
          </p:cNvSpPr>
          <p:nvPr>
            <p:ph type="body"/>
          </p:nvPr>
        </p:nvSpPr>
        <p:spPr>
          <a:xfrm>
            <a:off x="566738" y="1338263"/>
            <a:ext cx="8008937" cy="5018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566738" y="228600"/>
            <a:ext cx="8008937" cy="6016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A6A6A6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AFEDF4-1736-4197-9407-1AF181DE78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A6A6A6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A6A6A6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570FB6-D3F0-4E9A-B124-2A8D5B7F33E6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DE6969"/>
        </a:buClr>
        <a:buSzPct val="80000"/>
        <a:buFont typeface="Wingdings 2" pitchFamily="18" charset="2"/>
        <a:buChar char="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75DE2D-0113-4844-B842-63B97C9F9DC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78D5AC-2F12-488D-BB32-593C8212D37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B936D8-CB86-4EEB-BE0A-3881155B80B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5EF2D1-B0B6-49A5-A527-DD7297F96A5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4A8D20-B132-42AD-8386-A6A0DE8D1E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8E1877-8811-4DF8-B8BE-CBBCF9C2121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D30421-8FDC-40D6-A893-C81BCD78514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BA1209-B9F9-4D0B-96FA-6DBC685AC4B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62C0F7-C344-47EB-AE3A-C0DF0E9AE1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A8F3BE-7940-4A85-9225-4D603617B86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800A84-6E99-4470-83DB-C5D21084AE2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D9132F-57A3-4555-AF2F-39B0C895236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7743C7-547D-4017-904F-57B81C28D1E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F19B5D-88C8-4EBD-A6C6-1D6A06EC739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54DDC5-5FF2-4150-92A7-AFEE601ADD7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D2DC8E-1114-4564-990F-CB564F368BD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3790BA-D782-49F1-947C-2BFEECEBA0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9C95B0-7A23-4DC9-98A0-FE00CF915E8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34F2D7-1970-4FCB-9154-A2F0A032A0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01E3A1-089C-4D7B-BE82-588444BE06B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077EB4-309E-4607-98B3-21CF072A08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9CC498-27E1-484E-BFB6-332D45476E0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109E72-74ED-47FE-B70C-F4E0F5B8311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6AE35F-C1A7-42EC-BA09-E65A29C63DF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9A8AA0-6B3C-40AE-8B15-10585C01842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0DC7A0-83E1-452D-BF49-E61FB9FDC43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331E44-481A-47B1-9EF0-1B7E9D5B98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9AA52A-B6EC-4E02-9C69-99400BF240D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CD65F7-0E7F-4878-9886-5A5BC71699A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A7C77A-E6BF-41B9-81F7-5FDA4FABFB9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100E17-F9FB-47BE-8A28-3B39E2D14A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274DE0-EA66-47AD-A66D-9FF6D5F8E8C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B1677F-B979-412F-8B11-7E58B32F534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2A67BE-5362-43A6-921F-2AC38450DE9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518A77-7BB6-4BC5-BE15-DF811DB10F4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4219BF-B7E1-400A-877E-F35BD566ECB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CF7467-0310-49DF-8B7F-236DAE6C1B4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B56E3F-0B50-4FE6-A809-C63152056F3D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9A51FF-B93B-42DC-8B24-696DFC8C64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386339-7194-4DED-B1BA-172511E22C84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07F70B-2D78-4FCF-9650-3A4D1D266AC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055131-776E-4A67-A716-D91734F4EF76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80CFFB-6459-4955-BC4B-5C77C0F9F98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A2C684-B2CC-4584-BCC9-E7B184CDAA15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4D4E90-9E56-4185-81BF-65CD04C6FE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C7D05E-FFF4-45C8-9E89-EA3FA104E1A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71BAB3-A149-4593-87CB-D809139365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1D41CF-F460-487B-B31D-B303316A860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FF0A7E-18ED-4D2F-BB61-52B1D486D42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B1D545-A582-4478-86F0-55E9B7DA9781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91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FAF14E-30D2-4ACA-8951-9EAA3C0AEAA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01B4BD-F576-4480-B321-4564859CA33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EFB4B8-5238-4BC3-8F6D-BF001F60114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F4F9B3-16C5-4658-B43D-82C5B9903D0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1EB6F1-7A99-4A83-A9AC-3407B69A7D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8C650D-207D-4A86-9B47-087D67C65FF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0B37A5-698C-437D-963C-D2EA6259692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9AFC05-5EBC-4537-A68F-D29D2BF6B71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F09CC12-C3C5-4F60-AD22-1CD2FA64B4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01392E-6D4E-4E2A-AF8D-5F6DE071ABD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442866-3BBF-475C-AC49-AFF93740AC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F227F7-D247-4B64-A7F2-D7661AEE7A0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7ACE73-5DEB-444A-BCA9-5B30BD026E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CA70E1-A7DF-4C4C-82F7-5C234748EC6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C1DA72-BEB6-416A-B98F-AD0F3E4DC1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4562E7-DF25-4C66-91AC-A98821F6DDA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7AD7E3-0270-4DBE-8363-8304F2169F5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8E7854-AD54-448D-A547-A42187260EEB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A6A18A-9BA6-4044-A313-91719F308AE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94C5F1-1D42-4D4F-9039-8831FE79BD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518A77-7BB6-4BC5-BE15-DF811DB10F4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4219BF-B7E1-400A-877E-F35BD566ECB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06F7ED-518D-44D6-820F-F5834F3E703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BA797E-9B90-4D0A-BE32-CAD755DA75F2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633806-B767-4137-A3E3-521C7DEB2D7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029A24-5E53-4B8D-9885-ED118620F3D3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ADEA7E-F43E-41FD-9EA3-A101ED91BB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7A625D-7954-4071-B7FD-BE6EDA9AC2E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869487-AE66-42B0-B075-BB389B0D1DA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9BE1D1-DE30-4D95-A355-32C57ADE71DE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直接连接符 2"/>
          <p:cNvSpPr/>
          <p:nvPr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A41E2F-CE3A-44E6-A1FA-FC28BE6837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B8DB20-EAA1-495D-9411-098B2EF862DF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直接连接符 2"/>
          <p:cNvSpPr/>
          <p:nvPr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/>
        </p:nvSpPr>
        <p:spPr bwMode="auto">
          <a:xfrm>
            <a:off x="687697" y="1806893"/>
            <a:ext cx="7772400" cy="8699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0">
            <a:noAutofit/>
          </a:bodyPr>
          <a:lstStyle>
            <a:lvl1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1pPr>
            <a:lvl2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2pPr>
            <a:lvl3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3pPr>
            <a:lvl4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4pPr>
            <a:lvl5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800" b="1" i="0" u="none" strike="noStrike" kern="1200" cap="none" spc="0" normalizeH="0" baseline="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Baskerville Old Face" pitchFamily="18" charset="0"/>
                <a:ea typeface="微软雅黑" panose="020B0503020204020204" charset="-122"/>
                <a:cs typeface="+mn-cs"/>
                <a:sym typeface="+mn-ea"/>
              </a:rPr>
              <a:t>Data Structure</a:t>
            </a:r>
            <a:endParaRPr kumimoji="0" sz="4800" b="1" i="0" u="none" strike="noStrike" kern="1200" cap="none" spc="0" normalizeH="0" baseline="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Baskerville Old Face" pitchFamily="18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24290" name="副标题 3"/>
          <p:cNvSpPr>
            <a:spLocks noGrp="1"/>
          </p:cNvSpPr>
          <p:nvPr/>
        </p:nvSpPr>
        <p:spPr>
          <a:xfrm>
            <a:off x="687388" y="3175000"/>
            <a:ext cx="7743825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indent="-342900" algn="ctr">
              <a:lnSpc>
                <a:spcPct val="90000"/>
              </a:lnSpc>
              <a:spcBef>
                <a:spcPct val="20000"/>
              </a:spcBef>
              <a:buClrTx/>
              <a:buFontTx/>
            </a:pPr>
            <a:r>
              <a:rPr lang="zh-CN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Chapter</a:t>
            </a:r>
            <a:r>
              <a:rPr lang="en-US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8</a:t>
            </a:r>
            <a:r>
              <a:rPr lang="zh-CN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Graph (</a:t>
            </a:r>
            <a:r>
              <a:rPr lang="zh-CN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图</a:t>
            </a:r>
            <a:r>
              <a:rPr lang="en-US" altLang="zh-CN" sz="32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sz="320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3505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8.2.1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Matrix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600" cy="5583238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3333FF"/>
                </a:solidFill>
              </a:rPr>
              <a:t>Example: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35"/>
          <p:cNvGrpSpPr/>
          <p:nvPr/>
        </p:nvGrpSpPr>
        <p:grpSpPr>
          <a:xfrm>
            <a:off x="3382963" y="1843088"/>
            <a:ext cx="2016125" cy="1943100"/>
            <a:chOff x="0" y="0"/>
            <a:chExt cx="2016224" cy="1944216"/>
          </a:xfrm>
        </p:grpSpPr>
        <p:sp>
          <p:nvSpPr>
            <p:cNvPr id="533508" name="椭圆 36"/>
            <p:cNvSpPr/>
            <p:nvPr/>
          </p:nvSpPr>
          <p:spPr>
            <a:xfrm>
              <a:off x="0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09" name="椭圆 37"/>
            <p:cNvSpPr/>
            <p:nvPr/>
          </p:nvSpPr>
          <p:spPr>
            <a:xfrm>
              <a:off x="151216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10" name="椭圆 38"/>
            <p:cNvSpPr/>
            <p:nvPr/>
          </p:nvSpPr>
          <p:spPr>
            <a:xfrm>
              <a:off x="0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11" name="椭圆 39"/>
            <p:cNvSpPr/>
            <p:nvPr/>
          </p:nvSpPr>
          <p:spPr>
            <a:xfrm>
              <a:off x="1512168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33512" name="直接连接符 40"/>
            <p:cNvCxnSpPr>
              <a:stCxn id="533508" idx="6"/>
              <a:endCxn id="533509" idx="2"/>
            </p:cNvCxnSpPr>
            <p:nvPr/>
          </p:nvCxnSpPr>
          <p:spPr>
            <a:xfrm>
              <a:off x="504056" y="216024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513" name="直接连接符 41"/>
            <p:cNvCxnSpPr>
              <a:stCxn id="533508" idx="4"/>
              <a:endCxn id="533510" idx="0"/>
            </p:cNvCxnSpPr>
            <p:nvPr/>
          </p:nvCxnSpPr>
          <p:spPr>
            <a:xfrm>
              <a:off x="252028" y="432048"/>
              <a:ext cx="0" cy="10801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514" name="直接连接符 42"/>
            <p:cNvCxnSpPr>
              <a:stCxn id="533508" idx="5"/>
              <a:endCxn id="533511" idx="1"/>
            </p:cNvCxnSpPr>
            <p:nvPr/>
          </p:nvCxnSpPr>
          <p:spPr>
            <a:xfrm>
              <a:off x="430239" y="368776"/>
              <a:ext cx="1155746" cy="12066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515" name="直接连接符 43"/>
            <p:cNvCxnSpPr>
              <a:stCxn id="533510" idx="6"/>
              <a:endCxn id="533511" idx="2"/>
            </p:cNvCxnSpPr>
            <p:nvPr/>
          </p:nvCxnSpPr>
          <p:spPr>
            <a:xfrm>
              <a:off x="504056" y="1728192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组合 72"/>
          <p:cNvGrpSpPr/>
          <p:nvPr/>
        </p:nvGrpSpPr>
        <p:grpSpPr>
          <a:xfrm>
            <a:off x="6156325" y="4941888"/>
            <a:ext cx="1728788" cy="1439862"/>
            <a:chOff x="0" y="0"/>
            <a:chExt cx="1728192" cy="1440161"/>
          </a:xfrm>
        </p:grpSpPr>
        <p:sp>
          <p:nvSpPr>
            <p:cNvPr id="533517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18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19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0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1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2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3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4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5" name="矩形 27"/>
            <p:cNvSpPr/>
            <p:nvPr/>
          </p:nvSpPr>
          <p:spPr>
            <a:xfrm>
              <a:off x="0" y="72008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6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7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8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29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30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31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3532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6350" name="矩形 27"/>
          <p:cNvSpPr/>
          <p:nvPr/>
        </p:nvSpPr>
        <p:spPr>
          <a:xfrm>
            <a:off x="4211638" y="4146550"/>
            <a:ext cx="1201737" cy="647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Vex Array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G.vexs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" name="组合 71"/>
          <p:cNvGrpSpPr/>
          <p:nvPr/>
        </p:nvGrpSpPr>
        <p:grpSpPr>
          <a:xfrm>
            <a:off x="3444875" y="4941888"/>
            <a:ext cx="1703388" cy="1439862"/>
            <a:chOff x="-126396" y="0"/>
            <a:chExt cx="1703156" cy="1440160"/>
          </a:xfrm>
        </p:grpSpPr>
        <p:grpSp>
          <p:nvGrpSpPr>
            <p:cNvPr id="533535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33536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37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38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39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3540" name="组合 70"/>
            <p:cNvGrpSpPr/>
            <p:nvPr/>
          </p:nvGrpSpPr>
          <p:grpSpPr>
            <a:xfrm>
              <a:off x="-126396" y="72007"/>
              <a:ext cx="1199163" cy="1368074"/>
              <a:chOff x="-126396" y="0"/>
              <a:chExt cx="1199163" cy="1368074"/>
            </a:xfrm>
          </p:grpSpPr>
          <p:sp>
            <p:nvSpPr>
              <p:cNvPr id="533541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42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43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3544" name="矩形 17"/>
              <p:cNvSpPr/>
              <p:nvPr/>
            </p:nvSpPr>
            <p:spPr>
              <a:xfrm>
                <a:off x="-126396" y="1080359"/>
                <a:ext cx="1199163" cy="2877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6362" name="矩形 27"/>
          <p:cNvSpPr/>
          <p:nvPr/>
        </p:nvSpPr>
        <p:spPr>
          <a:xfrm>
            <a:off x="6134100" y="4192588"/>
            <a:ext cx="1727200" cy="6080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Relation Array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G.arcs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363" name="矩形 27"/>
          <p:cNvSpPr/>
          <p:nvPr/>
        </p:nvSpPr>
        <p:spPr>
          <a:xfrm>
            <a:off x="1116013" y="4724400"/>
            <a:ext cx="2592387" cy="1225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V-num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G.n = 4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E-num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G.e = 4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Kind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G.kind = UDG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0" grpId="0" bldLvl="0" animBg="1"/>
      <p:bldP spid="56362" grpId="0" bldLvl="0" animBg="1"/>
      <p:bldP spid="563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9" name="矩形 4"/>
          <p:cNvSpPr/>
          <p:nvPr/>
        </p:nvSpPr>
        <p:spPr>
          <a:xfrm>
            <a:off x="785813" y="3286125"/>
            <a:ext cx="7358062" cy="2500313"/>
          </a:xfrm>
          <a:prstGeom prst="rect">
            <a:avLst/>
          </a:prstGeom>
          <a:solidFill>
            <a:srgbClr val="92D050">
              <a:alpha val="9019"/>
            </a:srgbClr>
          </a:solidFill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8.2.1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Matrix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Operations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000" dirty="0"/>
              <a:t>Status InitGraph(MGraph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G, GraphKind kind,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n);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CreateGraph(MGraph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G, GraphKind kind, 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VexType *vexs,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n, ArcInfo *arcs,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e);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DestroyGraph(MGraph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G); 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int </a:t>
            </a:r>
            <a:r>
              <a:rPr lang="en-US" altLang="zh-CN" sz="2000" dirty="0"/>
              <a:t>LocateVex(MGraph G, VexType v); </a:t>
            </a:r>
            <a:endParaRPr lang="zh-CN" altLang="en-US" sz="2000" dirty="0"/>
          </a:p>
          <a:p>
            <a:pPr lvl="1"/>
            <a:r>
              <a:rPr lang="en-US" altLang="zh-CN" sz="2000" dirty="0"/>
              <a:t>Status GetVex(MGraph G,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k, VexType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w); 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PutVex(MGraph G,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k, VexType w); </a:t>
            </a:r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</a:rPr>
              <a:t>FirstAdjVex(MGraph G, </a:t>
            </a:r>
            <a:r>
              <a:rPr lang="en-US" altLang="zh-CN" sz="2000" b="1" dirty="0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k);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</a:rPr>
              <a:t>NextAdjVex(MGraph G, </a:t>
            </a:r>
            <a:r>
              <a:rPr lang="en-US" altLang="zh-CN" sz="2000" b="1" dirty="0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k, </a:t>
            </a:r>
            <a:r>
              <a:rPr lang="en-US" altLang="zh-CN" sz="2000" b="1" dirty="0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m);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Status AddArc(MGraph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G,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k,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m,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info);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RemoveArc(MGraph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G,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k,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m);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DFSTraverse(MGraph G, Status(*visit)(</a:t>
            </a:r>
            <a:r>
              <a:rPr lang="en-US" altLang="zh-CN" sz="2000" b="1" dirty="0"/>
              <a:t>int</a:t>
            </a:r>
            <a:r>
              <a:rPr lang="en-US" altLang="zh-CN" sz="2000" dirty="0"/>
              <a:t>)); 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BFSTraverse(MGraph G, Status(*visit)(</a:t>
            </a:r>
            <a:r>
              <a:rPr lang="en-US" altLang="zh-CN" sz="2000" b="1" dirty="0"/>
              <a:t>int</a:t>
            </a:r>
            <a:r>
              <a:rPr lang="en-US" altLang="zh-CN" sz="2000" dirty="0"/>
              <a:t>)); </a:t>
            </a:r>
            <a:endParaRPr lang="en-US" altLang="zh-CN" sz="2000" dirty="0"/>
          </a:p>
        </p:txBody>
      </p:sp>
      <p:sp>
        <p:nvSpPr>
          <p:cNvPr id="57348" name="矩形 3"/>
          <p:cNvSpPr/>
          <p:nvPr/>
        </p:nvSpPr>
        <p:spPr>
          <a:xfrm>
            <a:off x="785813" y="1785938"/>
            <a:ext cx="7358062" cy="1428750"/>
          </a:xfrm>
          <a:prstGeom prst="rect">
            <a:avLst/>
          </a:prstGeom>
          <a:solidFill>
            <a:srgbClr val="92D050">
              <a:alpha val="9019"/>
            </a:srgbClr>
          </a:solidFill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矩形 5"/>
          <p:cNvSpPr/>
          <p:nvPr/>
        </p:nvSpPr>
        <p:spPr>
          <a:xfrm>
            <a:off x="785813" y="5857875"/>
            <a:ext cx="7358062" cy="714375"/>
          </a:xfrm>
          <a:prstGeom prst="rect">
            <a:avLst/>
          </a:prstGeom>
          <a:solidFill>
            <a:srgbClr val="92D050">
              <a:alpha val="9019"/>
            </a:srgbClr>
          </a:solidFill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椭圆 9"/>
          <p:cNvSpPr/>
          <p:nvPr/>
        </p:nvSpPr>
        <p:spPr>
          <a:xfrm>
            <a:off x="4286250" y="3643313"/>
            <a:ext cx="642938" cy="357187"/>
          </a:xfrm>
          <a:prstGeom prst="ellipse">
            <a:avLst/>
          </a:prstGeom>
          <a:solidFill>
            <a:schemeClr val="bg1">
              <a:alpha val="3922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347">
                                            <p:txEl>
                                              <p:charRg st="1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7">
                                            <p:txEl>
                                              <p:char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47">
                                            <p:txEl>
                                              <p:char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47">
                                            <p:txEl>
                                              <p:charRg st="6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47">
                                            <p:txEl>
                                              <p:charRg st="6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47">
                                            <p:txEl>
                                              <p:charRg st="6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347">
                                            <p:txEl>
                                              <p:charRg st="113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47">
                                            <p:txEl>
                                              <p:charRg st="11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47">
                                            <p:txEl>
                                              <p:charRg st="11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347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347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347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1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347">
                                            <p:txEl>
                                              <p:charRg st="211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47">
                                            <p:txEl>
                                              <p:charRg st="21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47">
                                            <p:txEl>
                                              <p:charRg st="21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4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347">
                                            <p:txEl>
                                              <p:charRg st="248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347">
                                            <p:txEl>
                                              <p:charRg st="24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347">
                                            <p:txEl>
                                              <p:charRg st="24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93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347">
                                            <p:txEl>
                                              <p:charRg st="293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347">
                                            <p:txEl>
                                              <p:charRg st="293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347">
                                            <p:txEl>
                                              <p:charRg st="293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337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347">
                                            <p:txEl>
                                              <p:charRg st="337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347">
                                            <p:txEl>
                                              <p:charRg st="337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347">
                                            <p:txEl>
                                              <p:charRg st="337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372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347">
                                            <p:txEl>
                                              <p:charRg st="372" end="4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347">
                                            <p:txEl>
                                              <p:charRg st="372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347">
                                            <p:txEl>
                                              <p:charRg st="372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12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347">
                                            <p:txEl>
                                              <p:charRg st="412" end="4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47">
                                            <p:txEl>
                                              <p:charRg st="412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347">
                                            <p:txEl>
                                              <p:charRg st="412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62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7347">
                                            <p:txEl>
                                              <p:charRg st="462" end="5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347">
                                            <p:txEl>
                                              <p:charRg st="462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347">
                                            <p:txEl>
                                              <p:charRg st="462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505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347">
                                            <p:txEl>
                                              <p:charRg st="505" end="5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347">
                                            <p:txEl>
                                              <p:charRg st="505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347">
                                            <p:txEl>
                                              <p:charRg st="505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557" end="6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347">
                                            <p:txEl>
                                              <p:charRg st="557" end="6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347">
                                            <p:txEl>
                                              <p:charRg st="557" end="6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347">
                                            <p:txEl>
                                              <p:charRg st="557" end="6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48" grpId="0" animBg="1"/>
      <p:bldP spid="57350" grpId="0" animBg="1"/>
      <p:bldP spid="573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5553" name="TextBox 13"/>
          <p:cNvSpPr/>
          <p:nvPr/>
        </p:nvSpPr>
        <p:spPr>
          <a:xfrm>
            <a:off x="2503488" y="846138"/>
            <a:ext cx="5591175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buFont typeface="Arial" panose="020B0604020202020204" pitchFamily="34" charset="0"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LocateVex(MGraph G, VexType v)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文本框 49"/>
          <p:cNvSpPr/>
          <p:nvPr/>
        </p:nvSpPr>
        <p:spPr>
          <a:xfrm>
            <a:off x="468313" y="1628775"/>
            <a:ext cx="4775200" cy="4108450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LocateVex(MGraph G, VexType v)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r>
              <a:rPr lang="zh-CN" altLang="en-US" sz="2400" b="1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endParaRPr lang="zh-CN" altLang="en-US" sz="24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i;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(i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0; i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G.n;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i++)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(v==G.vexs[i])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i;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-1; 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35555" name="标题 33"/>
          <p:cNvSpPr>
            <a:spLocks noGrp="1"/>
          </p:cNvSpPr>
          <p:nvPr>
            <p:ph type="title"/>
          </p:nvPr>
        </p:nvSpPr>
        <p:spPr>
          <a:xfrm>
            <a:off x="3749675" y="152400"/>
            <a:ext cx="3754438" cy="563563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dirty="0"/>
              <a:t>Searching a Vertex</a:t>
            </a:r>
            <a:endParaRPr lang="en-US" altLang="zh-CN" dirty="0"/>
          </a:p>
        </p:txBody>
      </p:sp>
      <p:grpSp>
        <p:nvGrpSpPr>
          <p:cNvPr id="2" name="组合 72"/>
          <p:cNvGrpSpPr/>
          <p:nvPr/>
        </p:nvGrpSpPr>
        <p:grpSpPr>
          <a:xfrm>
            <a:off x="7092950" y="4413250"/>
            <a:ext cx="1728788" cy="1439863"/>
            <a:chOff x="0" y="0"/>
            <a:chExt cx="1728192" cy="1440161"/>
          </a:xfrm>
        </p:grpSpPr>
        <p:sp>
          <p:nvSpPr>
            <p:cNvPr id="535557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58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59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0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1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2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3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4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5" name="矩形 27"/>
            <p:cNvSpPr/>
            <p:nvPr/>
          </p:nvSpPr>
          <p:spPr>
            <a:xfrm>
              <a:off x="0" y="72008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6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7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8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69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70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71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5572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71"/>
          <p:cNvGrpSpPr/>
          <p:nvPr/>
        </p:nvGrpSpPr>
        <p:grpSpPr>
          <a:xfrm>
            <a:off x="4508500" y="4413250"/>
            <a:ext cx="1576388" cy="1439863"/>
            <a:chOff x="0" y="0"/>
            <a:chExt cx="1576760" cy="1440160"/>
          </a:xfrm>
        </p:grpSpPr>
        <p:grpSp>
          <p:nvGrpSpPr>
            <p:cNvPr id="535574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35575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76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77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78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5579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35580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81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82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5583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8404" name="文本框 1"/>
          <p:cNvSpPr txBox="1"/>
          <p:nvPr/>
        </p:nvSpPr>
        <p:spPr>
          <a:xfrm>
            <a:off x="5243513" y="5137150"/>
            <a:ext cx="311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405" name="文本框 36"/>
          <p:cNvSpPr txBox="1"/>
          <p:nvPr/>
        </p:nvSpPr>
        <p:spPr>
          <a:xfrm>
            <a:off x="4752975" y="2025650"/>
            <a:ext cx="4540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algn="ctr"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8889 -0.00925926 L 0.0932639 0.439074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584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70833 -0.005 L -0.120278 -0.215463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584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84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84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4" grpId="0" build="allAtOnce"/>
      <p:bldP spid="58404" grpId="1" build="allAtOnce"/>
      <p:bldP spid="58405" grpId="0" build="allAtOnce"/>
      <p:bldP spid="58405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6577" name="TextBox 13"/>
          <p:cNvSpPr/>
          <p:nvPr/>
        </p:nvSpPr>
        <p:spPr>
          <a:xfrm>
            <a:off x="3068638" y="611188"/>
            <a:ext cx="6040437" cy="635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CreateGraph(MGraph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G, GraphKind kind,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VexType *vexs,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n, ArcInfo *arcs,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e)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文本框 49"/>
          <p:cNvSpPr>
            <a:spLocks noChangeArrowheads="1"/>
          </p:cNvSpPr>
          <p:nvPr/>
        </p:nvSpPr>
        <p:spPr bwMode="auto">
          <a:xfrm>
            <a:off x="2230438" y="2241550"/>
            <a:ext cx="6488113" cy="4332288"/>
          </a:xfrm>
          <a:prstGeom prst="rect">
            <a:avLst/>
          </a:prstGeom>
          <a:noFill/>
          <a:ln>
            <a:noFill/>
          </a:ln>
        </p:spPr>
        <p:txBody>
          <a:bodyPr lIns="180000" tIns="46800" rIns="36000"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Status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CreateGraph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MGraph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&amp;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GraphKind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kind,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              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n,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ArcInfo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*arcs,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e)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{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(n&lt;0 || e&lt;0 || NULL==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|| NULL==arcs)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ERROR;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G.kind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kind;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G.kind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case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UDG: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CreateUDG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n, arcs, e);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case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DG: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CreateDG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n, arcs, e);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case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UDN: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CreateUDN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n, arcs, e);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case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DN: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CreateDN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n, arcs, e);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default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ERROR;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6579" name="标题 33"/>
          <p:cNvSpPr>
            <a:spLocks noGrp="1"/>
          </p:cNvSpPr>
          <p:nvPr>
            <p:ph type="title"/>
          </p:nvPr>
        </p:nvSpPr>
        <p:spPr>
          <a:xfrm>
            <a:off x="3857625" y="61913"/>
            <a:ext cx="4616450" cy="431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Create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Matrix</a:t>
            </a:r>
            <a:endParaRPr lang="en-US" altLang="zh-CN" dirty="0"/>
          </a:p>
        </p:txBody>
      </p:sp>
      <p:sp>
        <p:nvSpPr>
          <p:cNvPr id="59398" name="文本框 1"/>
          <p:cNvSpPr txBox="1"/>
          <p:nvPr/>
        </p:nvSpPr>
        <p:spPr>
          <a:xfrm>
            <a:off x="215900" y="152400"/>
            <a:ext cx="3149600" cy="297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typedef enum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DG, DN, UDG, UDN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GraphKind;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typedef struct {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VexType *vexs;	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**arcs;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n, e;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GraphKind kind;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*tags;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MGraph; </a:t>
            </a:r>
            <a:endParaRPr lang="zh-CN" altLang="en-US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59395">
                                            <p:txEl>
                                              <p:charRg st="62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5">
                                            <p:txEl>
                                              <p:charRg st="6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5">
                                            <p:txEl>
                                              <p:charRg st="6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42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59395">
                                            <p:txEl>
                                              <p:charRg st="542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395">
                                            <p:txEl>
                                              <p:charRg st="542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395">
                                            <p:txEl>
                                              <p:charRg st="542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3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395">
                                            <p:txEl>
                                              <p:charRg st="130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395">
                                            <p:txEl>
                                              <p:charRg st="13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395">
                                            <p:txEl>
                                              <p:charRg st="13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9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395">
                                            <p:txEl>
                                              <p:charRg st="191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395">
                                            <p:txEl>
                                              <p:charRg st="19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395">
                                            <p:txEl>
                                              <p:charRg st="19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0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395">
                                            <p:txEl>
                                              <p:charRg st="20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395">
                                            <p:txEl>
                                              <p:charRg st="20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395">
                                            <p:txEl>
                                              <p:charRg st="20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36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395">
                                            <p:txEl>
                                              <p:charRg st="536" end="5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395">
                                            <p:txEl>
                                              <p:charRg st="536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395">
                                            <p:txEl>
                                              <p:charRg st="536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2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395">
                                            <p:txEl>
                                              <p:charRg st="228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395">
                                            <p:txEl>
                                              <p:charRg st="22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395">
                                            <p:txEl>
                                              <p:charRg st="22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9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395">
                                            <p:txEl>
                                              <p:charRg st="296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395">
                                            <p:txEl>
                                              <p:charRg st="29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395">
                                            <p:txEl>
                                              <p:charRg st="29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36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395">
                                            <p:txEl>
                                              <p:charRg st="364" end="4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395">
                                            <p:txEl>
                                              <p:charRg st="36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395">
                                            <p:txEl>
                                              <p:charRg st="36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34" end="5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395">
                                            <p:txEl>
                                              <p:charRg st="434" end="5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395">
                                            <p:txEl>
                                              <p:charRg st="434" end="5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395">
                                            <p:txEl>
                                              <p:charRg st="434" end="5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03" end="5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395">
                                            <p:txEl>
                                              <p:charRg st="503" end="5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395">
                                            <p:txEl>
                                              <p:charRg st="503" end="5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395">
                                            <p:txEl>
                                              <p:charRg st="503" end="5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59395">
                                            <p:txEl>
                                              <p:charRg st="22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3265" name="TextBox 13"/>
          <p:cNvSpPr/>
          <p:nvPr/>
        </p:nvSpPr>
        <p:spPr>
          <a:xfrm>
            <a:off x="3975100" y="260350"/>
            <a:ext cx="5092700" cy="828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fontAlgn="base">
              <a:buFont typeface="Arial" panose="020B0604020202020204" pitchFamily="34" charset="0"/>
            </a:pPr>
            <a:r>
              <a:rPr lang="en-US" altLang="zh-CN" sz="24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Status InitGraph(MGraph </a:t>
            </a:r>
            <a:r>
              <a:rPr lang="en-US" altLang="zh-CN" sz="24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sz="24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G, </a:t>
            </a:r>
            <a:endParaRPr lang="en-US" altLang="zh-CN" sz="24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29565" indent="0" fontAlgn="base">
              <a:buFont typeface="Arial" panose="020B0604020202020204" pitchFamily="34" charset="0"/>
            </a:pPr>
            <a:r>
              <a:rPr lang="en-US" altLang="zh-CN" sz="24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GraphKind kind,VexType *vexs, </a:t>
            </a:r>
            <a:r>
              <a:rPr lang="en-US" altLang="zh-CN" sz="24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n)</a:t>
            </a:r>
            <a:endParaRPr lang="en-US" altLang="zh-CN" sz="24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矩形 6"/>
          <p:cNvSpPr>
            <a:spLocks noChangeArrowheads="1"/>
          </p:cNvSpPr>
          <p:nvPr/>
        </p:nvSpPr>
        <p:spPr bwMode="auto">
          <a:xfrm>
            <a:off x="71438" y="2276475"/>
            <a:ext cx="8775700" cy="4348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Status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InitGraph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MGraph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&amp;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GraphKind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kind,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n)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, j, info;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(n&lt;0 || NULL==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ERROR;</a:t>
            </a:r>
            <a:endParaRPr kumimoji="0" lang="nb-NO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if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(kind==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DG || 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kind==U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DG) info = 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else if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(kind==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DN || 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kind==U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DN) info = INFINITY;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else 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ERROR;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n;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G.kind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kind;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(NULL==(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G.vexs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*)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malloc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VexType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)*n)))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OVERFLOW;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for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(i=0; i&lt;G.n; i++) G.vexs[i] = vexs[i];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(NULL==(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G.arcs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**)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malloc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*)*n)))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OVERFLOW;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=0;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&lt;n;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++)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(NULL==(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G.arcs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] =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*)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malloc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)*n)))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OVERFLOW;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(NULL==(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G.tags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=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*)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malloc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)*n)))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OVERFLOW;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for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(i=0; i&lt;n; i++)  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{ 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G.tags[i] = UNVISITED;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for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(j=0; j&lt;n; j++) G.arcs[i][j] = info;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nb-NO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return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OK; </a:t>
            </a:r>
            <a:r>
              <a:rPr kumimoji="0" lang="nb-NO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r>
              <a:rPr kumimoji="0" lang="nb-NO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2" name="组合 72"/>
          <p:cNvGrpSpPr/>
          <p:nvPr/>
        </p:nvGrpSpPr>
        <p:grpSpPr>
          <a:xfrm>
            <a:off x="1968500" y="674688"/>
            <a:ext cx="1728788" cy="1439862"/>
            <a:chOff x="0" y="0"/>
            <a:chExt cx="1728193" cy="1440163"/>
          </a:xfrm>
        </p:grpSpPr>
        <p:sp>
          <p:nvSpPr>
            <p:cNvPr id="537604" name="矩形 27"/>
            <p:cNvSpPr/>
            <p:nvPr/>
          </p:nvSpPr>
          <p:spPr>
            <a:xfrm>
              <a:off x="1" y="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05" name="矩形 27"/>
            <p:cNvSpPr/>
            <p:nvPr/>
          </p:nvSpPr>
          <p:spPr>
            <a:xfrm>
              <a:off x="432048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06" name="矩形 27"/>
            <p:cNvSpPr/>
            <p:nvPr/>
          </p:nvSpPr>
          <p:spPr>
            <a:xfrm>
              <a:off x="864096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07" name="矩形 27"/>
            <p:cNvSpPr/>
            <p:nvPr/>
          </p:nvSpPr>
          <p:spPr>
            <a:xfrm>
              <a:off x="1296145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08" name="矩形 27"/>
            <p:cNvSpPr/>
            <p:nvPr/>
          </p:nvSpPr>
          <p:spPr>
            <a:xfrm>
              <a:off x="1" y="36004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09" name="矩形 27"/>
            <p:cNvSpPr/>
            <p:nvPr/>
          </p:nvSpPr>
          <p:spPr>
            <a:xfrm>
              <a:off x="432048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0" name="矩形 27"/>
            <p:cNvSpPr/>
            <p:nvPr/>
          </p:nvSpPr>
          <p:spPr>
            <a:xfrm>
              <a:off x="864096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1" name="矩形 27"/>
            <p:cNvSpPr/>
            <p:nvPr/>
          </p:nvSpPr>
          <p:spPr>
            <a:xfrm>
              <a:off x="1296144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2" name="矩形 27"/>
            <p:cNvSpPr/>
            <p:nvPr/>
          </p:nvSpPr>
          <p:spPr>
            <a:xfrm>
              <a:off x="0" y="72008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3" name="矩形 27"/>
            <p:cNvSpPr/>
            <p:nvPr/>
          </p:nvSpPr>
          <p:spPr>
            <a:xfrm>
              <a:off x="432047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4" name="矩形 27"/>
            <p:cNvSpPr/>
            <p:nvPr/>
          </p:nvSpPr>
          <p:spPr>
            <a:xfrm>
              <a:off x="864095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5" name="矩形 27"/>
            <p:cNvSpPr/>
            <p:nvPr/>
          </p:nvSpPr>
          <p:spPr>
            <a:xfrm>
              <a:off x="1296143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6" name="矩形 27"/>
            <p:cNvSpPr/>
            <p:nvPr/>
          </p:nvSpPr>
          <p:spPr>
            <a:xfrm>
              <a:off x="0" y="1080123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7" name="矩形 27"/>
            <p:cNvSpPr/>
            <p:nvPr/>
          </p:nvSpPr>
          <p:spPr>
            <a:xfrm>
              <a:off x="432047" y="108012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8" name="矩形 27"/>
            <p:cNvSpPr/>
            <p:nvPr/>
          </p:nvSpPr>
          <p:spPr>
            <a:xfrm>
              <a:off x="864095" y="108012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7619" name="矩形 27"/>
            <p:cNvSpPr/>
            <p:nvPr/>
          </p:nvSpPr>
          <p:spPr>
            <a:xfrm>
              <a:off x="1296143" y="108011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71"/>
          <p:cNvGrpSpPr/>
          <p:nvPr/>
        </p:nvGrpSpPr>
        <p:grpSpPr>
          <a:xfrm>
            <a:off x="-14287" y="679450"/>
            <a:ext cx="1576387" cy="1439863"/>
            <a:chOff x="0" y="0"/>
            <a:chExt cx="1576760" cy="1440160"/>
          </a:xfrm>
        </p:grpSpPr>
        <p:grpSp>
          <p:nvGrpSpPr>
            <p:cNvPr id="537621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37622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23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24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25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7626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37627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28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29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7630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0452" name="矩形 27"/>
          <p:cNvSpPr/>
          <p:nvPr/>
        </p:nvSpPr>
        <p:spPr>
          <a:xfrm>
            <a:off x="1979613" y="6619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3" name="矩形 27"/>
          <p:cNvSpPr/>
          <p:nvPr/>
        </p:nvSpPr>
        <p:spPr>
          <a:xfrm>
            <a:off x="2411413" y="6619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4" name="矩形 27"/>
          <p:cNvSpPr/>
          <p:nvPr/>
        </p:nvSpPr>
        <p:spPr>
          <a:xfrm>
            <a:off x="2843213" y="6619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5" name="矩形 27"/>
          <p:cNvSpPr/>
          <p:nvPr/>
        </p:nvSpPr>
        <p:spPr>
          <a:xfrm>
            <a:off x="3275013" y="661988"/>
            <a:ext cx="433387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6" name="矩形 27"/>
          <p:cNvSpPr/>
          <p:nvPr/>
        </p:nvSpPr>
        <p:spPr>
          <a:xfrm>
            <a:off x="1979613" y="1022350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7" name="矩形 27"/>
          <p:cNvSpPr/>
          <p:nvPr/>
        </p:nvSpPr>
        <p:spPr>
          <a:xfrm>
            <a:off x="2411413" y="1022350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8" name="矩形 27"/>
          <p:cNvSpPr/>
          <p:nvPr/>
        </p:nvSpPr>
        <p:spPr>
          <a:xfrm>
            <a:off x="2843213" y="1022350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59" name="矩形 27"/>
          <p:cNvSpPr/>
          <p:nvPr/>
        </p:nvSpPr>
        <p:spPr>
          <a:xfrm>
            <a:off x="3275013" y="1022350"/>
            <a:ext cx="433387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0" name="矩形 27"/>
          <p:cNvSpPr/>
          <p:nvPr/>
        </p:nvSpPr>
        <p:spPr>
          <a:xfrm>
            <a:off x="1979613" y="138271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1" name="矩形 27"/>
          <p:cNvSpPr/>
          <p:nvPr/>
        </p:nvSpPr>
        <p:spPr>
          <a:xfrm>
            <a:off x="2411413" y="138271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2" name="矩形 27"/>
          <p:cNvSpPr/>
          <p:nvPr/>
        </p:nvSpPr>
        <p:spPr>
          <a:xfrm>
            <a:off x="2843213" y="138271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3" name="矩形 27"/>
          <p:cNvSpPr/>
          <p:nvPr/>
        </p:nvSpPr>
        <p:spPr>
          <a:xfrm>
            <a:off x="3275013" y="1382713"/>
            <a:ext cx="433387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4" name="矩形 27"/>
          <p:cNvSpPr/>
          <p:nvPr/>
        </p:nvSpPr>
        <p:spPr>
          <a:xfrm>
            <a:off x="1979613" y="17414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5" name="矩形 27"/>
          <p:cNvSpPr/>
          <p:nvPr/>
        </p:nvSpPr>
        <p:spPr>
          <a:xfrm>
            <a:off x="2411413" y="17414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6" name="矩形 27"/>
          <p:cNvSpPr/>
          <p:nvPr/>
        </p:nvSpPr>
        <p:spPr>
          <a:xfrm>
            <a:off x="2843213" y="1741488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67" name="矩形 27"/>
          <p:cNvSpPr/>
          <p:nvPr/>
        </p:nvSpPr>
        <p:spPr>
          <a:xfrm>
            <a:off x="3275013" y="1741488"/>
            <a:ext cx="433387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矩形 27"/>
          <p:cNvSpPr/>
          <p:nvPr/>
        </p:nvSpPr>
        <p:spPr>
          <a:xfrm>
            <a:off x="1131888" y="1735138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矩形 27"/>
          <p:cNvSpPr/>
          <p:nvPr/>
        </p:nvSpPr>
        <p:spPr>
          <a:xfrm>
            <a:off x="1131888" y="1384300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矩形 27"/>
          <p:cNvSpPr/>
          <p:nvPr/>
        </p:nvSpPr>
        <p:spPr>
          <a:xfrm>
            <a:off x="1131888" y="1023938"/>
            <a:ext cx="439737" cy="3762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矩形 27"/>
          <p:cNvSpPr/>
          <p:nvPr/>
        </p:nvSpPr>
        <p:spPr>
          <a:xfrm>
            <a:off x="1131888" y="673100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6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21">
                                            <p:txEl>
                                              <p:charRg st="6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12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421">
                                            <p:txEl>
                                              <p:charRg st="12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16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21">
                                            <p:txEl>
                                              <p:charRg st="163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21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1">
                                            <p:txEl>
                                              <p:charRg st="21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23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1">
                                            <p:txEl>
                                              <p:charRg st="236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274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21">
                                            <p:txEl>
                                              <p:charRg st="274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351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21">
                                            <p:txEl>
                                              <p:charRg st="351" end="3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398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21">
                                            <p:txEl>
                                              <p:charRg st="398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471" end="5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21">
                                            <p:txEl>
                                              <p:charRg st="471" end="5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566" end="6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21">
                                            <p:txEl>
                                              <p:charRg st="566" end="6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635" end="7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21">
                                            <p:txEl>
                                              <p:charRg st="635" end="7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727" end="7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0421">
                                            <p:txEl>
                                              <p:charRg st="727" end="7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2" grpId="0"/>
      <p:bldP spid="60453" grpId="0"/>
      <p:bldP spid="60454" grpId="0"/>
      <p:bldP spid="60455" grpId="0"/>
      <p:bldP spid="60456" grpId="0"/>
      <p:bldP spid="60457" grpId="0"/>
      <p:bldP spid="60458" grpId="0"/>
      <p:bldP spid="60459" grpId="0"/>
      <p:bldP spid="60460" grpId="0"/>
      <p:bldP spid="60461" grpId="0"/>
      <p:bldP spid="60462" grpId="0"/>
      <p:bldP spid="60463" grpId="0"/>
      <p:bldP spid="60464" grpId="0"/>
      <p:bldP spid="60465" grpId="0"/>
      <p:bldP spid="60466" grpId="0"/>
      <p:bldP spid="60467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8625" name="TextBox 13"/>
          <p:cNvSpPr/>
          <p:nvPr/>
        </p:nvSpPr>
        <p:spPr>
          <a:xfrm>
            <a:off x="3987800" y="846138"/>
            <a:ext cx="4106863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tatus CreateUDG(MGraph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n,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ArcInfo *arcs,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文本框 49"/>
          <p:cNvSpPr/>
          <p:nvPr/>
        </p:nvSpPr>
        <p:spPr>
          <a:xfrm>
            <a:off x="792163" y="2992438"/>
            <a:ext cx="7715250" cy="3716337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Status CreateUDG(MGraph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n,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ArcInfo *arcs,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i, j, k;   VexType v, w;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(OVERFLOW==InitGraph(G, G.kind, vexs, n))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ERROR;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内容占位符 34"/>
          <p:cNvSpPr>
            <a:spLocks noGrp="1"/>
          </p:cNvSpPr>
          <p:nvPr>
            <p:ph idx="4294967295"/>
          </p:nvPr>
        </p:nvSpPr>
        <p:spPr>
          <a:xfrm>
            <a:off x="3857625" y="1492250"/>
            <a:ext cx="5203825" cy="355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Init G</a:t>
            </a:r>
            <a:r>
              <a:rPr lang="zh-CN" altLang="en-US" dirty="0"/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endParaRPr lang="zh-CN" altLang="en-US" sz="1800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>
          <a:xfrm>
            <a:off x="1968500" y="1065213"/>
            <a:ext cx="1728788" cy="1439862"/>
            <a:chOff x="0" y="0"/>
            <a:chExt cx="1728192" cy="1440161"/>
          </a:xfrm>
        </p:grpSpPr>
        <p:sp>
          <p:nvSpPr>
            <p:cNvPr id="538629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0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1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2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3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4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5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6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7" name="矩形 27"/>
            <p:cNvSpPr/>
            <p:nvPr/>
          </p:nvSpPr>
          <p:spPr>
            <a:xfrm>
              <a:off x="1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8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39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40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41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42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43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8644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63" name="矩形 27"/>
          <p:cNvSpPr/>
          <p:nvPr/>
        </p:nvSpPr>
        <p:spPr>
          <a:xfrm>
            <a:off x="635000" y="488950"/>
            <a:ext cx="1223963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顶点数组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G.vexs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71"/>
          <p:cNvGrpSpPr/>
          <p:nvPr/>
        </p:nvGrpSpPr>
        <p:grpSpPr>
          <a:xfrm>
            <a:off x="-4762" y="1065213"/>
            <a:ext cx="1576387" cy="1439862"/>
            <a:chOff x="0" y="0"/>
            <a:chExt cx="1576760" cy="1440160"/>
          </a:xfrm>
        </p:grpSpPr>
        <p:grpSp>
          <p:nvGrpSpPr>
            <p:cNvPr id="538647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38648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49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50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51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8652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38653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54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55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8656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1475" name="矩形 27"/>
          <p:cNvSpPr/>
          <p:nvPr/>
        </p:nvSpPr>
        <p:spPr>
          <a:xfrm>
            <a:off x="2328863" y="488950"/>
            <a:ext cx="1223962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关系数组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G.arcs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矩形 27"/>
          <p:cNvSpPr/>
          <p:nvPr/>
        </p:nvSpPr>
        <p:spPr>
          <a:xfrm>
            <a:off x="1131888" y="212566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27"/>
          <p:cNvSpPr/>
          <p:nvPr/>
        </p:nvSpPr>
        <p:spPr>
          <a:xfrm>
            <a:off x="1131888" y="17748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27"/>
          <p:cNvSpPr/>
          <p:nvPr/>
        </p:nvSpPr>
        <p:spPr>
          <a:xfrm>
            <a:off x="1131888" y="141446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27"/>
          <p:cNvSpPr/>
          <p:nvPr/>
        </p:nvSpPr>
        <p:spPr>
          <a:xfrm>
            <a:off x="1131888" y="10636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8662" name="标题 33"/>
          <p:cNvSpPr>
            <a:spLocks noGrp="1"/>
          </p:cNvSpPr>
          <p:nvPr/>
        </p:nvSpPr>
        <p:spPr>
          <a:xfrm>
            <a:off x="3857625" y="274638"/>
            <a:ext cx="5324475" cy="5635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r>
              <a:rPr lang="en-US" altLang="zh-CN" sz="2800" b="1" dirty="0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UDG</a:t>
            </a:r>
            <a:endParaRPr lang="en-US" altLang="zh-CN" sz="2800" b="1" dirty="0">
              <a:solidFill>
                <a:srgbClr val="3333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charRg st="1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charRg st="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charRg st="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9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61443">
                                            <p:txEl>
                                              <p:charRg st="192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3">
                                            <p:txEl>
                                              <p:charRg st="19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3">
                                            <p:txEl>
                                              <p:charRg st="19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61443">
                                            <p:txEl>
                                              <p:charRg st="7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3">
                                            <p:txEl>
                                              <p:char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3">
                                            <p:txEl>
                                              <p:char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1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1000"/>
                                        <p:tgtEl>
                                          <p:spTgt spid="61443">
                                            <p:txEl>
                                              <p:charRg st="111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43">
                                            <p:txEl>
                                              <p:charRg st="11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43">
                                            <p:txEl>
                                              <p:charRg st="11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  <p:bldP spid="61475" grpId="0" animBg="1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9649" name="TextBox 13"/>
          <p:cNvSpPr/>
          <p:nvPr/>
        </p:nvSpPr>
        <p:spPr>
          <a:xfrm>
            <a:off x="3987800" y="846138"/>
            <a:ext cx="4106863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tatus CreateUDG(MGraph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n,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ArcInfo *arcs,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9650" name="标题 33"/>
          <p:cNvSpPr>
            <a:spLocks noGrp="1"/>
          </p:cNvSpPr>
          <p:nvPr>
            <p:ph type="title"/>
          </p:nvPr>
        </p:nvSpPr>
        <p:spPr>
          <a:xfrm>
            <a:off x="3857625" y="274638"/>
            <a:ext cx="5324475" cy="563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Create UDG</a:t>
            </a:r>
            <a:endParaRPr lang="zh-CN" altLang="en-US" dirty="0"/>
          </a:p>
        </p:txBody>
      </p:sp>
      <p:sp>
        <p:nvSpPr>
          <p:cNvPr id="62468" name="内容占位符 34"/>
          <p:cNvSpPr>
            <a:spLocks noGrp="1"/>
          </p:cNvSpPr>
          <p:nvPr>
            <p:ph idx="4294967295"/>
          </p:nvPr>
        </p:nvSpPr>
        <p:spPr>
          <a:xfrm>
            <a:off x="3749675" y="1428750"/>
            <a:ext cx="5203825" cy="47005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Init edge number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62469" name="文本框 49"/>
          <p:cNvSpPr/>
          <p:nvPr/>
        </p:nvSpPr>
        <p:spPr>
          <a:xfrm>
            <a:off x="785813" y="2924175"/>
            <a:ext cx="7715250" cy="3716338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Status CreateUDG(MGraph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n, ArcInfo *arcs,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i, j, k;   VexType v, w;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(OVERFLOW==InitGraph(G, G.kind, vexs, n))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ERROR;  </a:t>
            </a:r>
            <a:r>
              <a:rPr lang="en-US" altLang="zh-CN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 </a:t>
            </a: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初始化</a:t>
            </a:r>
            <a:endParaRPr lang="en-US" altLang="zh-CN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G.e = e;</a:t>
            </a:r>
            <a:endParaRPr lang="en-US" altLang="zh-CN" dirty="0">
              <a:solidFill>
                <a:srgbClr val="92D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39653" name="组合 72"/>
          <p:cNvGrpSpPr/>
          <p:nvPr/>
        </p:nvGrpSpPr>
        <p:grpSpPr>
          <a:xfrm>
            <a:off x="1968500" y="1065213"/>
            <a:ext cx="1728788" cy="1439862"/>
            <a:chOff x="0" y="0"/>
            <a:chExt cx="1728192" cy="1440161"/>
          </a:xfrm>
        </p:grpSpPr>
        <p:sp>
          <p:nvSpPr>
            <p:cNvPr id="539654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55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56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57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58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59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0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1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2" name="矩形 27"/>
            <p:cNvSpPr/>
            <p:nvPr/>
          </p:nvSpPr>
          <p:spPr>
            <a:xfrm>
              <a:off x="1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3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4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5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6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7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8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9669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39670" name="矩形 27"/>
          <p:cNvSpPr/>
          <p:nvPr/>
        </p:nvSpPr>
        <p:spPr>
          <a:xfrm>
            <a:off x="635000" y="488950"/>
            <a:ext cx="1223963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顶点数组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G.vexs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39671" name="组合 71"/>
          <p:cNvGrpSpPr/>
          <p:nvPr/>
        </p:nvGrpSpPr>
        <p:grpSpPr>
          <a:xfrm>
            <a:off x="-4762" y="1065213"/>
            <a:ext cx="1576387" cy="1439862"/>
            <a:chOff x="0" y="0"/>
            <a:chExt cx="1576760" cy="1440160"/>
          </a:xfrm>
        </p:grpSpPr>
        <p:grpSp>
          <p:nvGrpSpPr>
            <p:cNvPr id="539672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39673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74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75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76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9677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39678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79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80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39681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39682" name="矩形 27"/>
          <p:cNvSpPr/>
          <p:nvPr/>
        </p:nvSpPr>
        <p:spPr>
          <a:xfrm>
            <a:off x="2328863" y="488950"/>
            <a:ext cx="1223962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关系数组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G.arcs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9683" name="矩形 27"/>
          <p:cNvSpPr/>
          <p:nvPr/>
        </p:nvSpPr>
        <p:spPr>
          <a:xfrm>
            <a:off x="1131888" y="212566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9684" name="矩形 27"/>
          <p:cNvSpPr/>
          <p:nvPr/>
        </p:nvSpPr>
        <p:spPr>
          <a:xfrm>
            <a:off x="1131888" y="17748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9685" name="矩形 27"/>
          <p:cNvSpPr/>
          <p:nvPr/>
        </p:nvSpPr>
        <p:spPr>
          <a:xfrm>
            <a:off x="1131888" y="141446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9686" name="矩形 27"/>
          <p:cNvSpPr/>
          <p:nvPr/>
        </p:nvSpPr>
        <p:spPr>
          <a:xfrm>
            <a:off x="1131888" y="10636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469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3" name="TextBox 13"/>
          <p:cNvSpPr/>
          <p:nvPr/>
        </p:nvSpPr>
        <p:spPr>
          <a:xfrm>
            <a:off x="3987800" y="846138"/>
            <a:ext cx="4106863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tatus CreateUDG(MGraph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n,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ArcInfo *arcs,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0674" name="标题 33"/>
          <p:cNvSpPr>
            <a:spLocks noGrp="1"/>
          </p:cNvSpPr>
          <p:nvPr>
            <p:ph type="title"/>
          </p:nvPr>
        </p:nvSpPr>
        <p:spPr>
          <a:xfrm>
            <a:off x="3857625" y="274638"/>
            <a:ext cx="5324475" cy="563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Create UDG</a:t>
            </a:r>
            <a:endParaRPr lang="zh-CN" altLang="en-US" dirty="0"/>
          </a:p>
        </p:txBody>
      </p:sp>
      <p:sp>
        <p:nvSpPr>
          <p:cNvPr id="64516" name="内容占位符 34"/>
          <p:cNvSpPr>
            <a:spLocks noGrp="1"/>
          </p:cNvSpPr>
          <p:nvPr>
            <p:ph idx="4294967295"/>
          </p:nvPr>
        </p:nvSpPr>
        <p:spPr>
          <a:xfrm>
            <a:off x="3749675" y="1428750"/>
            <a:ext cx="5203825" cy="13160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found relation array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64517" name="文本框 49"/>
          <p:cNvSpPr/>
          <p:nvPr/>
        </p:nvSpPr>
        <p:spPr>
          <a:xfrm>
            <a:off x="785813" y="2924175"/>
            <a:ext cx="7715250" cy="3716338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Status CreateUDG(MGraph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n, ArcInfo *arcs,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i, j, k;   VexType v, w;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(OVERFLOW==InitGraph(G, G.kind, vexs, n))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ERROR;  </a:t>
            </a:r>
            <a:endParaRPr lang="en-US" altLang="zh-CN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G.e = e;</a:t>
            </a:r>
            <a:endParaRPr lang="nb-NO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nb-NO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nb-NO" altLang="en-US" dirty="0">
                <a:latin typeface="Calibri" panose="020F0502020204030204" pitchFamily="34" charset="0"/>
                <a:ea typeface="宋体" panose="02010600030101010101" pitchFamily="2" charset="-122"/>
              </a:rPr>
              <a:t>(k=0; k&lt;G.e; k++)  </a:t>
            </a:r>
            <a:r>
              <a:rPr lang="nb-NO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r>
              <a:rPr lang="en-US" altLang="nb-NO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nb-NO" b="1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relation array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nb-NO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           v = arcs[k].v;   w = arcs[k].w;   </a:t>
            </a:r>
            <a:endParaRPr lang="nb-NO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nb-NO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           i = LocateVex(G, v);  j = LocateVex(G, w);</a:t>
            </a:r>
            <a:endParaRPr lang="nb-NO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(i&lt;0 || j&lt;0)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ERROR;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G.arcs[i][j] = G.arcs[j][i] = 1;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}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nb-NO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OK;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Rectangle 37"/>
          <p:cNvSpPr/>
          <p:nvPr/>
        </p:nvSpPr>
        <p:spPr>
          <a:xfrm>
            <a:off x="6624638" y="4229100"/>
            <a:ext cx="1649412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87655"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typedef struct {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287655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VexType v, w;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287655"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info;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287655"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ArcInfo</a:t>
            </a: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grpSp>
        <p:nvGrpSpPr>
          <p:cNvPr id="540678" name="组合 72"/>
          <p:cNvGrpSpPr/>
          <p:nvPr/>
        </p:nvGrpSpPr>
        <p:grpSpPr>
          <a:xfrm>
            <a:off x="1968500" y="1065213"/>
            <a:ext cx="1728788" cy="1439862"/>
            <a:chOff x="0" y="0"/>
            <a:chExt cx="1728192" cy="1440161"/>
          </a:xfrm>
        </p:grpSpPr>
        <p:sp>
          <p:nvSpPr>
            <p:cNvPr id="540679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0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1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2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3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4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5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6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7" name="矩形 27"/>
            <p:cNvSpPr/>
            <p:nvPr/>
          </p:nvSpPr>
          <p:spPr>
            <a:xfrm>
              <a:off x="1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8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89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90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91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92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93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694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0695" name="组合 71"/>
          <p:cNvGrpSpPr/>
          <p:nvPr/>
        </p:nvGrpSpPr>
        <p:grpSpPr>
          <a:xfrm>
            <a:off x="-4762" y="1065213"/>
            <a:ext cx="1576387" cy="1439862"/>
            <a:chOff x="0" y="0"/>
            <a:chExt cx="1576760" cy="1440160"/>
          </a:xfrm>
        </p:grpSpPr>
        <p:grpSp>
          <p:nvGrpSpPr>
            <p:cNvPr id="540696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40697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698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699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700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0701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40702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703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704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0705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40706" name="矩形 27"/>
          <p:cNvSpPr/>
          <p:nvPr/>
        </p:nvSpPr>
        <p:spPr>
          <a:xfrm>
            <a:off x="1131888" y="2125663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0707" name="矩形 27"/>
          <p:cNvSpPr/>
          <p:nvPr/>
        </p:nvSpPr>
        <p:spPr>
          <a:xfrm>
            <a:off x="1131888" y="17748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0708" name="矩形 27"/>
          <p:cNvSpPr/>
          <p:nvPr/>
        </p:nvSpPr>
        <p:spPr>
          <a:xfrm>
            <a:off x="1131888" y="141446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0709" name="矩形 27"/>
          <p:cNvSpPr/>
          <p:nvPr/>
        </p:nvSpPr>
        <p:spPr>
          <a:xfrm>
            <a:off x="1131888" y="106362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40710" name="组合 72"/>
          <p:cNvGrpSpPr/>
          <p:nvPr/>
        </p:nvGrpSpPr>
        <p:grpSpPr>
          <a:xfrm>
            <a:off x="1968500" y="1065213"/>
            <a:ext cx="1728788" cy="1439862"/>
            <a:chOff x="0" y="0"/>
            <a:chExt cx="1728193" cy="1440163"/>
          </a:xfrm>
        </p:grpSpPr>
        <p:sp>
          <p:nvSpPr>
            <p:cNvPr id="540711" name="矩形 27"/>
            <p:cNvSpPr/>
            <p:nvPr/>
          </p:nvSpPr>
          <p:spPr>
            <a:xfrm>
              <a:off x="1" y="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2" name="矩形 27"/>
            <p:cNvSpPr/>
            <p:nvPr/>
          </p:nvSpPr>
          <p:spPr>
            <a:xfrm>
              <a:off x="432048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3" name="矩形 27"/>
            <p:cNvSpPr/>
            <p:nvPr/>
          </p:nvSpPr>
          <p:spPr>
            <a:xfrm>
              <a:off x="864096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4" name="矩形 27"/>
            <p:cNvSpPr/>
            <p:nvPr/>
          </p:nvSpPr>
          <p:spPr>
            <a:xfrm>
              <a:off x="1296145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5" name="矩形 27"/>
            <p:cNvSpPr/>
            <p:nvPr/>
          </p:nvSpPr>
          <p:spPr>
            <a:xfrm>
              <a:off x="1" y="36004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6" name="矩形 27"/>
            <p:cNvSpPr/>
            <p:nvPr/>
          </p:nvSpPr>
          <p:spPr>
            <a:xfrm>
              <a:off x="432048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7" name="矩形 27"/>
            <p:cNvSpPr/>
            <p:nvPr/>
          </p:nvSpPr>
          <p:spPr>
            <a:xfrm>
              <a:off x="864096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8" name="矩形 27"/>
            <p:cNvSpPr/>
            <p:nvPr/>
          </p:nvSpPr>
          <p:spPr>
            <a:xfrm>
              <a:off x="1296144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19" name="矩形 27"/>
            <p:cNvSpPr/>
            <p:nvPr/>
          </p:nvSpPr>
          <p:spPr>
            <a:xfrm>
              <a:off x="0" y="72008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0" name="矩形 27"/>
            <p:cNvSpPr/>
            <p:nvPr/>
          </p:nvSpPr>
          <p:spPr>
            <a:xfrm>
              <a:off x="432047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1" name="矩形 27"/>
            <p:cNvSpPr/>
            <p:nvPr/>
          </p:nvSpPr>
          <p:spPr>
            <a:xfrm>
              <a:off x="864095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2" name="矩形 27"/>
            <p:cNvSpPr/>
            <p:nvPr/>
          </p:nvSpPr>
          <p:spPr>
            <a:xfrm>
              <a:off x="1296143" y="72008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3" name="矩形 27"/>
            <p:cNvSpPr/>
            <p:nvPr/>
          </p:nvSpPr>
          <p:spPr>
            <a:xfrm>
              <a:off x="0" y="1080123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4" name="矩形 27"/>
            <p:cNvSpPr/>
            <p:nvPr/>
          </p:nvSpPr>
          <p:spPr>
            <a:xfrm>
              <a:off x="432047" y="108012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5" name="矩形 27"/>
            <p:cNvSpPr/>
            <p:nvPr/>
          </p:nvSpPr>
          <p:spPr>
            <a:xfrm>
              <a:off x="864095" y="1080122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0726" name="矩形 27"/>
            <p:cNvSpPr/>
            <p:nvPr/>
          </p:nvSpPr>
          <p:spPr>
            <a:xfrm>
              <a:off x="1296143" y="108011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4570" name="矩形 27"/>
          <p:cNvSpPr/>
          <p:nvPr/>
        </p:nvSpPr>
        <p:spPr>
          <a:xfrm>
            <a:off x="1979613" y="10525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1" name="矩形 27"/>
          <p:cNvSpPr/>
          <p:nvPr/>
        </p:nvSpPr>
        <p:spPr>
          <a:xfrm>
            <a:off x="2411413" y="10525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2" name="矩形 27"/>
          <p:cNvSpPr/>
          <p:nvPr/>
        </p:nvSpPr>
        <p:spPr>
          <a:xfrm>
            <a:off x="2843213" y="10525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3" name="矩形 27"/>
          <p:cNvSpPr/>
          <p:nvPr/>
        </p:nvSpPr>
        <p:spPr>
          <a:xfrm>
            <a:off x="3275013" y="1052513"/>
            <a:ext cx="433387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4" name="矩形 27"/>
          <p:cNvSpPr/>
          <p:nvPr/>
        </p:nvSpPr>
        <p:spPr>
          <a:xfrm>
            <a:off x="1979613" y="141287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5" name="矩形 27"/>
          <p:cNvSpPr/>
          <p:nvPr/>
        </p:nvSpPr>
        <p:spPr>
          <a:xfrm>
            <a:off x="2411413" y="141287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6" name="矩形 27"/>
          <p:cNvSpPr/>
          <p:nvPr/>
        </p:nvSpPr>
        <p:spPr>
          <a:xfrm>
            <a:off x="2843213" y="1412875"/>
            <a:ext cx="431800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7" name="矩形 27"/>
          <p:cNvSpPr/>
          <p:nvPr/>
        </p:nvSpPr>
        <p:spPr>
          <a:xfrm>
            <a:off x="3275013" y="1412875"/>
            <a:ext cx="433387" cy="360363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8" name="矩形 27"/>
          <p:cNvSpPr/>
          <p:nvPr/>
        </p:nvSpPr>
        <p:spPr>
          <a:xfrm>
            <a:off x="1979613" y="1773238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79" name="矩形 27"/>
          <p:cNvSpPr/>
          <p:nvPr/>
        </p:nvSpPr>
        <p:spPr>
          <a:xfrm>
            <a:off x="2411413" y="1773238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0" name="矩形 27"/>
          <p:cNvSpPr/>
          <p:nvPr/>
        </p:nvSpPr>
        <p:spPr>
          <a:xfrm>
            <a:off x="2843213" y="1773238"/>
            <a:ext cx="431800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1" name="矩形 27"/>
          <p:cNvSpPr/>
          <p:nvPr/>
        </p:nvSpPr>
        <p:spPr>
          <a:xfrm>
            <a:off x="3275013" y="1773238"/>
            <a:ext cx="433387" cy="358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2" name="矩形 27"/>
          <p:cNvSpPr/>
          <p:nvPr/>
        </p:nvSpPr>
        <p:spPr>
          <a:xfrm>
            <a:off x="1979613" y="21320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3" name="矩形 27"/>
          <p:cNvSpPr/>
          <p:nvPr/>
        </p:nvSpPr>
        <p:spPr>
          <a:xfrm>
            <a:off x="2411413" y="21320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4" name="矩形 27"/>
          <p:cNvSpPr/>
          <p:nvPr/>
        </p:nvSpPr>
        <p:spPr>
          <a:xfrm>
            <a:off x="2843213" y="2132013"/>
            <a:ext cx="431800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5" name="矩形 27"/>
          <p:cNvSpPr/>
          <p:nvPr/>
        </p:nvSpPr>
        <p:spPr>
          <a:xfrm>
            <a:off x="3275013" y="2132013"/>
            <a:ext cx="433387" cy="36036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586" name="Rectangle 37"/>
          <p:cNvSpPr/>
          <p:nvPr/>
        </p:nvSpPr>
        <p:spPr>
          <a:xfrm>
            <a:off x="6440488" y="5605463"/>
            <a:ext cx="161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87655"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edge</a:t>
            </a:r>
            <a:r>
              <a:rPr lang="zh-CN" altLang="en-US" dirty="0">
                <a:latin typeface="Baskerville Old Face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A,B)</a:t>
            </a:r>
            <a:endParaRPr lang="en-US" altLang="zh-CN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87" name="文本框 1"/>
          <p:cNvSpPr txBox="1"/>
          <p:nvPr/>
        </p:nvSpPr>
        <p:spPr>
          <a:xfrm>
            <a:off x="7431088" y="5613400"/>
            <a:ext cx="3444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88" name="文本框 106"/>
          <p:cNvSpPr txBox="1"/>
          <p:nvPr/>
        </p:nvSpPr>
        <p:spPr>
          <a:xfrm>
            <a:off x="7621588" y="5599113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89" name="文本框 107"/>
          <p:cNvSpPr txBox="1"/>
          <p:nvPr/>
        </p:nvSpPr>
        <p:spPr>
          <a:xfrm>
            <a:off x="2994025" y="4786313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90" name="文本框 3"/>
          <p:cNvSpPr txBox="1"/>
          <p:nvPr/>
        </p:nvSpPr>
        <p:spPr>
          <a:xfrm>
            <a:off x="730250" y="1077913"/>
            <a:ext cx="2984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91" name="文本框 110"/>
          <p:cNvSpPr txBox="1"/>
          <p:nvPr/>
        </p:nvSpPr>
        <p:spPr>
          <a:xfrm>
            <a:off x="720725" y="1428750"/>
            <a:ext cx="2984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64592" name="文本框 111"/>
          <p:cNvSpPr txBox="1"/>
          <p:nvPr/>
        </p:nvSpPr>
        <p:spPr>
          <a:xfrm>
            <a:off x="4895850" y="4786313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19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7">
                                            <p:txEl>
                                              <p:charRg st="197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427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17">
                                            <p:txEl>
                                              <p:charRg st="427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23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7">
                                            <p:txEl>
                                              <p:charRg st="238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65434 -0.152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52552 -0.1504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4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285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517">
                                            <p:txEl>
                                              <p:charRg st="285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20069 -0.544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4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-2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0757 0.5469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4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2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40452 -0.4942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-2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28906 0.506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4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2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340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517">
                                            <p:txEl>
                                              <p:charRg st="340" end="3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381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517">
                                            <p:txEl>
                                              <p:charRg st="381" end="4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436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4517">
                                            <p:txEl>
                                              <p:charRg st="436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64570" grpId="0"/>
      <p:bldP spid="64571" grpId="0"/>
      <p:bldP spid="64572" grpId="0"/>
      <p:bldP spid="64573" grpId="0"/>
      <p:bldP spid="64574" grpId="0"/>
      <p:bldP spid="64575" grpId="0"/>
      <p:bldP spid="64576" grpId="0"/>
      <p:bldP spid="64577" grpId="0"/>
      <p:bldP spid="64578" grpId="0"/>
      <p:bldP spid="64579" grpId="0"/>
      <p:bldP spid="64580" grpId="0"/>
      <p:bldP spid="64581" grpId="0"/>
      <p:bldP spid="64582" grpId="0"/>
      <p:bldP spid="64583" grpId="0"/>
      <p:bldP spid="64584" grpId="0"/>
      <p:bldP spid="64585" grpId="0"/>
      <p:bldP spid="64586" grpId="0"/>
      <p:bldP spid="64587" grpId="0"/>
      <p:bldP spid="64587" grpId="1"/>
      <p:bldP spid="64587" grpId="2"/>
      <p:bldP spid="64588" grpId="0"/>
      <p:bldP spid="64588" grpId="1"/>
      <p:bldP spid="64588" grpId="2"/>
      <p:bldP spid="64589" grpId="0"/>
      <p:bldP spid="64589" grpId="1"/>
      <p:bldP spid="64589" grpId="2"/>
      <p:bldP spid="64590" grpId="0"/>
      <p:bldP spid="64590" grpId="1"/>
      <p:bldP spid="64590" grpId="2"/>
      <p:bldP spid="64591" grpId="0"/>
      <p:bldP spid="64591" grpId="1"/>
      <p:bldP spid="64591" grpId="2"/>
      <p:bldP spid="64592" grpId="0"/>
      <p:bldP spid="64592" grpId="1"/>
      <p:bldP spid="6459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1697" name="TextBox 13"/>
          <p:cNvSpPr/>
          <p:nvPr/>
        </p:nvSpPr>
        <p:spPr>
          <a:xfrm>
            <a:off x="3987800" y="846138"/>
            <a:ext cx="2889250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FirstAdjVex(MGraph G,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k)</a:t>
            </a:r>
            <a:endParaRPr lang="en-US" altLang="zh-CN" sz="16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5539" name="文本框 49"/>
          <p:cNvSpPr/>
          <p:nvPr/>
        </p:nvSpPr>
        <p:spPr>
          <a:xfrm>
            <a:off x="1000125" y="3570288"/>
            <a:ext cx="7715250" cy="3044825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FirstAdjVex(MGraph G,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k)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i;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(k&lt;0 || k&gt;=G.n)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(i=0; i&lt;G.n; i++)  </a:t>
            </a:r>
            <a:endParaRPr lang="en-US" altLang="zh-CN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(G.arcs[k][i]!=0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G.arcs[k][i]!=INFINITY)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i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-1; </a:t>
            </a:r>
            <a:endParaRPr lang="zh-CN" altLang="en-US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41699" name="标题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Get the first Adj Vertex</a:t>
            </a:r>
            <a:endParaRPr lang="en-US" altLang="zh-CN" dirty="0"/>
          </a:p>
        </p:txBody>
      </p:sp>
      <p:sp>
        <p:nvSpPr>
          <p:cNvPr id="65541" name="内容占位符 34"/>
          <p:cNvSpPr>
            <a:spLocks noGrp="1"/>
          </p:cNvSpPr>
          <p:nvPr>
            <p:ph idx="4294967295"/>
          </p:nvPr>
        </p:nvSpPr>
        <p:spPr>
          <a:xfrm>
            <a:off x="3749675" y="1514475"/>
            <a:ext cx="5203825" cy="11207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Vex K corresponding to the line K of Adj Matrix. The first AdjVex of K is the first non-zero and non-</a:t>
            </a:r>
            <a:r>
              <a:rPr lang="zh-CN" altLang="en-US" dirty="0"/>
              <a:t>∞</a:t>
            </a:r>
            <a:r>
              <a:rPr lang="en-US" altLang="zh-CN" dirty="0"/>
              <a:t> elem in the line K</a:t>
            </a:r>
            <a:endParaRPr lang="zh-CN" altLang="en-US" dirty="0"/>
          </a:p>
        </p:txBody>
      </p:sp>
      <p:grpSp>
        <p:nvGrpSpPr>
          <p:cNvPr id="2" name="组合 68"/>
          <p:cNvGrpSpPr/>
          <p:nvPr/>
        </p:nvGrpSpPr>
        <p:grpSpPr>
          <a:xfrm>
            <a:off x="1763713" y="1484313"/>
            <a:ext cx="1728787" cy="1439862"/>
            <a:chOff x="0" y="0"/>
            <a:chExt cx="1728192" cy="1440161"/>
          </a:xfrm>
        </p:grpSpPr>
        <p:sp>
          <p:nvSpPr>
            <p:cNvPr id="541702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3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4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5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6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7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8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09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0" name="矩形 27"/>
            <p:cNvSpPr/>
            <p:nvPr/>
          </p:nvSpPr>
          <p:spPr>
            <a:xfrm>
              <a:off x="0" y="72008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1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2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3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4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5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6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1717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91"/>
          <p:cNvGrpSpPr/>
          <p:nvPr/>
        </p:nvGrpSpPr>
        <p:grpSpPr>
          <a:xfrm>
            <a:off x="-36512" y="1484313"/>
            <a:ext cx="1576387" cy="1439862"/>
            <a:chOff x="0" y="0"/>
            <a:chExt cx="1576760" cy="1440160"/>
          </a:xfrm>
        </p:grpSpPr>
        <p:grpSp>
          <p:nvGrpSpPr>
            <p:cNvPr id="541719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41720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1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2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3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1724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41725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6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7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1728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5572" name="文本框 35"/>
          <p:cNvSpPr txBox="1"/>
          <p:nvPr/>
        </p:nvSpPr>
        <p:spPr>
          <a:xfrm>
            <a:off x="3833813" y="3611563"/>
            <a:ext cx="3079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73" name="文本框 36"/>
          <p:cNvSpPr txBox="1"/>
          <p:nvPr/>
        </p:nvSpPr>
        <p:spPr>
          <a:xfrm>
            <a:off x="1816100" y="2924175"/>
            <a:ext cx="3079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74" name="文本框 37"/>
          <p:cNvSpPr txBox="1"/>
          <p:nvPr/>
        </p:nvSpPr>
        <p:spPr>
          <a:xfrm>
            <a:off x="2265363" y="2924175"/>
            <a:ext cx="3079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75" name="文本框 38"/>
          <p:cNvSpPr txBox="1"/>
          <p:nvPr/>
        </p:nvSpPr>
        <p:spPr>
          <a:xfrm>
            <a:off x="2695575" y="2924175"/>
            <a:ext cx="3079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76" name="文本框 39"/>
          <p:cNvSpPr txBox="1"/>
          <p:nvPr/>
        </p:nvSpPr>
        <p:spPr>
          <a:xfrm>
            <a:off x="3127375" y="2924175"/>
            <a:ext cx="3095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77" name="椭圆 3"/>
          <p:cNvSpPr/>
          <p:nvPr/>
        </p:nvSpPr>
        <p:spPr>
          <a:xfrm>
            <a:off x="3111500" y="2241550"/>
            <a:ext cx="303213" cy="2762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78" name="文本框 41"/>
          <p:cNvSpPr txBox="1"/>
          <p:nvPr/>
        </p:nvSpPr>
        <p:spPr>
          <a:xfrm>
            <a:off x="3122613" y="2924175"/>
            <a:ext cx="3079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65539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39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39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6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65539">
                                            <p:txEl>
                                              <p:charRg st="266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9">
                                            <p:txEl>
                                              <p:charRg st="26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539">
                                            <p:txEl>
                                              <p:charRg st="26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1000"/>
                                        <p:tgtEl>
                                          <p:spTgt spid="65539">
                                            <p:txEl>
                                              <p:charRg st="7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539">
                                            <p:txEl>
                                              <p:charRg st="7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39">
                                            <p:txEl>
                                              <p:charRg st="7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2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0"/>
                                        <p:tgtEl>
                                          <p:spTgt spid="65539">
                                            <p:txEl>
                                              <p:charRg st="122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539">
                                            <p:txEl>
                                              <p:charRg st="12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539">
                                            <p:txEl>
                                              <p:charRg st="12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6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1000"/>
                                        <p:tgtEl>
                                          <p:spTgt spid="65539">
                                            <p:txEl>
                                              <p:charRg st="168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539">
                                            <p:txEl>
                                              <p:charRg st="16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539">
                                            <p:txEl>
                                              <p:charRg st="16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3441 -0.2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5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65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35886 0.360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55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1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55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3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9" dur="1000"/>
                                        <p:tgtEl>
                                          <p:spTgt spid="65539">
                                            <p:txEl>
                                              <p:charRg st="237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539">
                                            <p:txEl>
                                              <p:charRg st="23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539">
                                            <p:txEl>
                                              <p:charRg st="23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2" grpId="0" build="allAtOnce"/>
      <p:bldP spid="65572" grpId="1" build="allAtOnce"/>
      <p:bldP spid="65573" grpId="0"/>
      <p:bldP spid="65574" grpId="0"/>
      <p:bldP spid="65575" grpId="0"/>
      <p:bldP spid="65576" grpId="0"/>
      <p:bldP spid="65577" grpId="0" animBg="1"/>
      <p:bldP spid="65578" grpId="0" build="allAtOnce"/>
      <p:bldP spid="65578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2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8.2.1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Matrix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457200" y="1158875"/>
            <a:ext cx="8229600" cy="3235325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黑体" panose="02010609060101010101" pitchFamily="49" charset="-122"/>
              </a:rPr>
              <a:t>A</a:t>
            </a:r>
            <a:r>
              <a:rPr lang="zh-CN" altLang="en-US" b="1" dirty="0">
                <a:ea typeface="黑体" panose="02010609060101010101" pitchFamily="49" charset="-122"/>
              </a:rPr>
              <a:t>dvantage</a:t>
            </a:r>
            <a:r>
              <a:rPr lang="zh-CN" altLang="en-US" dirty="0"/>
              <a:t>：Easy to implement operations of  </a:t>
            </a:r>
            <a:r>
              <a:rPr lang="en-US" altLang="zh-CN" dirty="0"/>
              <a:t>Graph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>
                <a:ea typeface="黑体" panose="02010609060101010101" pitchFamily="49" charset="-122"/>
              </a:rPr>
              <a:t>S</a:t>
            </a:r>
            <a:r>
              <a:rPr lang="zh-CN" altLang="en-US" b="1" dirty="0">
                <a:ea typeface="黑体" panose="02010609060101010101" pitchFamily="49" charset="-122"/>
              </a:rPr>
              <a:t>hortcoming</a:t>
            </a:r>
            <a:r>
              <a:rPr lang="zh-CN" altLang="en-US" dirty="0"/>
              <a:t>：</a:t>
            </a:r>
            <a:r>
              <a:rPr lang="en-US" altLang="zh-CN" dirty="0"/>
              <a:t>It isn’t s</a:t>
            </a:r>
            <a:r>
              <a:rPr lang="zh-CN" altLang="en-US" dirty="0"/>
              <a:t>uitable for sparse graphs</a:t>
            </a:r>
            <a:r>
              <a:rPr lang="en-US" altLang="zh-CN" dirty="0"/>
              <a:t>(</a:t>
            </a:r>
            <a:r>
              <a:rPr lang="zh-CN" altLang="zh-CN" dirty="0"/>
              <a:t>稀疏图</a:t>
            </a:r>
            <a:r>
              <a:rPr lang="en-US" altLang="zh-CN" dirty="0"/>
              <a:t>) but dense graph (</a:t>
            </a:r>
            <a:r>
              <a:rPr lang="zh-CN" altLang="en-US" dirty="0"/>
              <a:t>稠密图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563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3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63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48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8.1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Definitions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8.2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Storage structure of Graph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8.3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Traversals of Graph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8.4  Minimum Spanning Tree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8.5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Topological Sort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3745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8.2.2  </a:t>
            </a:r>
            <a:r>
              <a:rPr lang="en-US" altLang="zh-CN" dirty="0">
                <a:solidFill>
                  <a:srgbClr val="0000FF"/>
                </a:solidFill>
              </a:rPr>
              <a:t>Adjacency Lists 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邻接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表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)</a:t>
            </a:r>
            <a:endParaRPr lang="zh-CN" altLang="en-US" dirty="0"/>
          </a:p>
        </p:txBody>
      </p:sp>
      <p:grpSp>
        <p:nvGrpSpPr>
          <p:cNvPr id="2" name="组合 3"/>
          <p:cNvGrpSpPr/>
          <p:nvPr/>
        </p:nvGrpSpPr>
        <p:grpSpPr>
          <a:xfrm>
            <a:off x="1187450" y="1700213"/>
            <a:ext cx="2016125" cy="1944687"/>
            <a:chOff x="0" y="0"/>
            <a:chExt cx="2016224" cy="1944216"/>
          </a:xfrm>
        </p:grpSpPr>
        <p:sp>
          <p:nvSpPr>
            <p:cNvPr id="543747" name="椭圆 4"/>
            <p:cNvSpPr/>
            <p:nvPr/>
          </p:nvSpPr>
          <p:spPr>
            <a:xfrm>
              <a:off x="0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48" name="椭圆 5"/>
            <p:cNvSpPr/>
            <p:nvPr/>
          </p:nvSpPr>
          <p:spPr>
            <a:xfrm>
              <a:off x="151216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49" name="椭圆 6"/>
            <p:cNvSpPr/>
            <p:nvPr/>
          </p:nvSpPr>
          <p:spPr>
            <a:xfrm>
              <a:off x="0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50" name="椭圆 7"/>
            <p:cNvSpPr/>
            <p:nvPr/>
          </p:nvSpPr>
          <p:spPr>
            <a:xfrm>
              <a:off x="1512168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3751" name="直接连接符 8"/>
            <p:cNvCxnSpPr>
              <a:stCxn id="543747" idx="6"/>
              <a:endCxn id="543748" idx="2"/>
            </p:cNvCxnSpPr>
            <p:nvPr/>
          </p:nvCxnSpPr>
          <p:spPr>
            <a:xfrm>
              <a:off x="504056" y="216024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752" name="直接连接符 9"/>
            <p:cNvCxnSpPr>
              <a:stCxn id="543747" idx="4"/>
              <a:endCxn id="543749" idx="0"/>
            </p:cNvCxnSpPr>
            <p:nvPr/>
          </p:nvCxnSpPr>
          <p:spPr>
            <a:xfrm>
              <a:off x="252028" y="432048"/>
              <a:ext cx="0" cy="10801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753" name="直接连接符 10"/>
            <p:cNvCxnSpPr>
              <a:stCxn id="543747" idx="5"/>
              <a:endCxn id="543750" idx="1"/>
            </p:cNvCxnSpPr>
            <p:nvPr/>
          </p:nvCxnSpPr>
          <p:spPr>
            <a:xfrm>
              <a:off x="430239" y="368776"/>
              <a:ext cx="1155746" cy="12066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754" name="直接连接符 11"/>
            <p:cNvCxnSpPr>
              <a:stCxn id="543749" idx="6"/>
              <a:endCxn id="543750" idx="2"/>
            </p:cNvCxnSpPr>
            <p:nvPr/>
          </p:nvCxnSpPr>
          <p:spPr>
            <a:xfrm>
              <a:off x="504056" y="1728192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组合 12"/>
          <p:cNvGrpSpPr/>
          <p:nvPr/>
        </p:nvGrpSpPr>
        <p:grpSpPr>
          <a:xfrm>
            <a:off x="1900238" y="4797425"/>
            <a:ext cx="1728787" cy="1439863"/>
            <a:chOff x="0" y="0"/>
            <a:chExt cx="1728192" cy="1440161"/>
          </a:xfrm>
        </p:grpSpPr>
        <p:sp>
          <p:nvSpPr>
            <p:cNvPr id="543756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57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58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59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0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1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2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3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4" name="矩形 27"/>
            <p:cNvSpPr/>
            <p:nvPr/>
          </p:nvSpPr>
          <p:spPr>
            <a:xfrm>
              <a:off x="0" y="72008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5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6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7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8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69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70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71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34925" y="4797425"/>
            <a:ext cx="1577975" cy="1439863"/>
            <a:chOff x="0" y="0"/>
            <a:chExt cx="1576760" cy="1440160"/>
          </a:xfrm>
        </p:grpSpPr>
        <p:grpSp>
          <p:nvGrpSpPr>
            <p:cNvPr id="543773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43774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75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76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77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778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43779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0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1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2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组合 104"/>
          <p:cNvGrpSpPr/>
          <p:nvPr/>
        </p:nvGrpSpPr>
        <p:grpSpPr>
          <a:xfrm>
            <a:off x="4211638" y="4797425"/>
            <a:ext cx="865187" cy="1439863"/>
            <a:chOff x="0" y="0"/>
            <a:chExt cx="864096" cy="1440160"/>
          </a:xfrm>
        </p:grpSpPr>
        <p:grpSp>
          <p:nvGrpSpPr>
            <p:cNvPr id="543784" name="组合 64"/>
            <p:cNvGrpSpPr/>
            <p:nvPr/>
          </p:nvGrpSpPr>
          <p:grpSpPr>
            <a:xfrm>
              <a:off x="432047" y="0"/>
              <a:ext cx="432049" cy="1440160"/>
              <a:chOff x="0" y="0"/>
              <a:chExt cx="432049" cy="1440160"/>
            </a:xfrm>
          </p:grpSpPr>
          <p:sp>
            <p:nvSpPr>
              <p:cNvPr id="543785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6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7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88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43789" name="矩形 17"/>
            <p:cNvSpPr/>
            <p:nvPr/>
          </p:nvSpPr>
          <p:spPr>
            <a:xfrm>
              <a:off x="0" y="7200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90" name="矩形 17"/>
            <p:cNvSpPr/>
            <p:nvPr/>
          </p:nvSpPr>
          <p:spPr>
            <a:xfrm>
              <a:off x="0" y="43204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1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91" name="矩形 17"/>
            <p:cNvSpPr/>
            <p:nvPr/>
          </p:nvSpPr>
          <p:spPr>
            <a:xfrm>
              <a:off x="0" y="79208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792" name="矩形 17"/>
            <p:cNvSpPr/>
            <p:nvPr/>
          </p:nvSpPr>
          <p:spPr>
            <a:xfrm>
              <a:off x="7416" y="1152128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105"/>
          <p:cNvGrpSpPr/>
          <p:nvPr/>
        </p:nvGrpSpPr>
        <p:grpSpPr>
          <a:xfrm>
            <a:off x="5651500" y="4797425"/>
            <a:ext cx="3241675" cy="1439863"/>
            <a:chOff x="0" y="0"/>
            <a:chExt cx="3240360" cy="1440160"/>
          </a:xfrm>
        </p:grpSpPr>
        <p:grpSp>
          <p:nvGrpSpPr>
            <p:cNvPr id="543794" name="组合 57"/>
            <p:cNvGrpSpPr/>
            <p:nvPr/>
          </p:nvGrpSpPr>
          <p:grpSpPr>
            <a:xfrm>
              <a:off x="0" y="1152160"/>
              <a:ext cx="648072" cy="288000"/>
              <a:chOff x="0" y="0"/>
              <a:chExt cx="648072" cy="360040"/>
            </a:xfrm>
          </p:grpSpPr>
          <p:sp>
            <p:nvSpPr>
              <p:cNvPr id="543795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96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797" name="组合 78"/>
            <p:cNvGrpSpPr/>
            <p:nvPr/>
          </p:nvGrpSpPr>
          <p:grpSpPr>
            <a:xfrm>
              <a:off x="720080" y="0"/>
              <a:ext cx="648072" cy="288000"/>
              <a:chOff x="0" y="0"/>
              <a:chExt cx="648072" cy="360040"/>
            </a:xfrm>
          </p:grpSpPr>
          <p:sp>
            <p:nvSpPr>
              <p:cNvPr id="543798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799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00" name="组合 81"/>
            <p:cNvGrpSpPr/>
            <p:nvPr/>
          </p:nvGrpSpPr>
          <p:grpSpPr>
            <a:xfrm>
              <a:off x="1656184" y="1152128"/>
              <a:ext cx="648072" cy="288000"/>
              <a:chOff x="0" y="0"/>
              <a:chExt cx="648072" cy="360040"/>
            </a:xfrm>
          </p:grpSpPr>
          <p:sp>
            <p:nvSpPr>
              <p:cNvPr id="543801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02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03" name="组合 84"/>
            <p:cNvGrpSpPr/>
            <p:nvPr/>
          </p:nvGrpSpPr>
          <p:grpSpPr>
            <a:xfrm>
              <a:off x="1656184" y="32"/>
              <a:ext cx="648072" cy="288000"/>
              <a:chOff x="0" y="0"/>
              <a:chExt cx="648072" cy="360040"/>
            </a:xfrm>
          </p:grpSpPr>
          <p:sp>
            <p:nvSpPr>
              <p:cNvPr id="543804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05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06" name="组合 87"/>
            <p:cNvGrpSpPr/>
            <p:nvPr/>
          </p:nvGrpSpPr>
          <p:grpSpPr>
            <a:xfrm>
              <a:off x="2592288" y="0"/>
              <a:ext cx="648072" cy="288000"/>
              <a:chOff x="0" y="0"/>
              <a:chExt cx="648072" cy="360040"/>
            </a:xfrm>
          </p:grpSpPr>
          <p:sp>
            <p:nvSpPr>
              <p:cNvPr id="543807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08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09" name="组合 90"/>
            <p:cNvGrpSpPr/>
            <p:nvPr/>
          </p:nvGrpSpPr>
          <p:grpSpPr>
            <a:xfrm>
              <a:off x="2592288" y="792088"/>
              <a:ext cx="648072" cy="288000"/>
              <a:chOff x="0" y="0"/>
              <a:chExt cx="648072" cy="360040"/>
            </a:xfrm>
          </p:grpSpPr>
          <p:sp>
            <p:nvSpPr>
              <p:cNvPr id="543810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11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12" name="组合 96"/>
            <p:cNvGrpSpPr/>
            <p:nvPr/>
          </p:nvGrpSpPr>
          <p:grpSpPr>
            <a:xfrm>
              <a:off x="0" y="792088"/>
              <a:ext cx="648072" cy="288000"/>
              <a:chOff x="0" y="0"/>
              <a:chExt cx="648072" cy="360040"/>
            </a:xfrm>
          </p:grpSpPr>
          <p:sp>
            <p:nvSpPr>
              <p:cNvPr id="543813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14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3815" name="组合 99"/>
            <p:cNvGrpSpPr/>
            <p:nvPr/>
          </p:nvGrpSpPr>
          <p:grpSpPr>
            <a:xfrm>
              <a:off x="0" y="432048"/>
              <a:ext cx="648072" cy="288000"/>
              <a:chOff x="0" y="0"/>
              <a:chExt cx="648072" cy="360040"/>
            </a:xfrm>
          </p:grpSpPr>
          <p:sp>
            <p:nvSpPr>
              <p:cNvPr id="543816" name="矩形 27"/>
              <p:cNvSpPr/>
              <p:nvPr/>
            </p:nvSpPr>
            <p:spPr>
              <a:xfrm>
                <a:off x="0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3817" name="矩形 27"/>
              <p:cNvSpPr/>
              <p:nvPr/>
            </p:nvSpPr>
            <p:spPr>
              <a:xfrm>
                <a:off x="43204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8" name="组合 115"/>
          <p:cNvGrpSpPr/>
          <p:nvPr/>
        </p:nvGrpSpPr>
        <p:grpSpPr>
          <a:xfrm>
            <a:off x="5651500" y="4797425"/>
            <a:ext cx="3024188" cy="1439863"/>
            <a:chOff x="0" y="0"/>
            <a:chExt cx="3024336" cy="1440128"/>
          </a:xfrm>
        </p:grpSpPr>
        <p:sp>
          <p:nvSpPr>
            <p:cNvPr id="543819" name="矩形 17"/>
            <p:cNvSpPr/>
            <p:nvPr/>
          </p:nvSpPr>
          <p:spPr>
            <a:xfrm>
              <a:off x="720080" y="0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1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0" name="矩形 17"/>
            <p:cNvSpPr/>
            <p:nvPr/>
          </p:nvSpPr>
          <p:spPr>
            <a:xfrm>
              <a:off x="1656184" y="0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1" name="矩形 17"/>
            <p:cNvSpPr/>
            <p:nvPr/>
          </p:nvSpPr>
          <p:spPr>
            <a:xfrm>
              <a:off x="2599704" y="0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2" name="矩形 17"/>
            <p:cNvSpPr/>
            <p:nvPr/>
          </p:nvSpPr>
          <p:spPr>
            <a:xfrm>
              <a:off x="0" y="432048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3" name="矩形 17"/>
            <p:cNvSpPr/>
            <p:nvPr/>
          </p:nvSpPr>
          <p:spPr>
            <a:xfrm>
              <a:off x="0" y="792088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4" name="矩形 17"/>
            <p:cNvSpPr/>
            <p:nvPr/>
          </p:nvSpPr>
          <p:spPr>
            <a:xfrm>
              <a:off x="0" y="1152128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5" name="矩形 17"/>
            <p:cNvSpPr/>
            <p:nvPr/>
          </p:nvSpPr>
          <p:spPr>
            <a:xfrm>
              <a:off x="2592288" y="792088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26" name="矩形 17"/>
            <p:cNvSpPr/>
            <p:nvPr/>
          </p:nvSpPr>
          <p:spPr>
            <a:xfrm>
              <a:off x="1656184" y="1152128"/>
              <a:ext cx="424632" cy="288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28"/>
          <p:cNvGrpSpPr/>
          <p:nvPr/>
        </p:nvGrpSpPr>
        <p:grpSpPr>
          <a:xfrm>
            <a:off x="6948488" y="4797425"/>
            <a:ext cx="1944687" cy="287338"/>
            <a:chOff x="0" y="0"/>
            <a:chExt cx="1944216" cy="288000"/>
          </a:xfrm>
        </p:grpSpPr>
        <p:cxnSp>
          <p:nvCxnSpPr>
            <p:cNvPr id="543828" name="直接箭头连接符 123"/>
            <p:cNvCxnSpPr>
              <a:stCxn id="543749" idx="6"/>
              <a:endCxn id="543750" idx="2"/>
            </p:cNvCxnSpPr>
            <p:nvPr/>
          </p:nvCxnSpPr>
          <p:spPr>
            <a:xfrm>
              <a:off x="0" y="144016"/>
              <a:ext cx="36004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43829" name="直接箭头连接符 126"/>
            <p:cNvCxnSpPr>
              <a:stCxn id="543749" idx="6"/>
              <a:endCxn id="543750" idx="2"/>
            </p:cNvCxnSpPr>
            <p:nvPr/>
          </p:nvCxnSpPr>
          <p:spPr>
            <a:xfrm>
              <a:off x="936104" y="144016"/>
              <a:ext cx="36004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43830" name="矩形 27"/>
            <p:cNvSpPr/>
            <p:nvPr/>
          </p:nvSpPr>
          <p:spPr>
            <a:xfrm>
              <a:off x="1728192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7674" name="矩形 27"/>
          <p:cNvSpPr/>
          <p:nvPr/>
        </p:nvSpPr>
        <p:spPr>
          <a:xfrm>
            <a:off x="6084888" y="5229225"/>
            <a:ext cx="215900" cy="2873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3975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" name="组合 145"/>
          <p:cNvGrpSpPr/>
          <p:nvPr/>
        </p:nvGrpSpPr>
        <p:grpSpPr>
          <a:xfrm>
            <a:off x="6227763" y="5589588"/>
            <a:ext cx="2665412" cy="287337"/>
            <a:chOff x="0" y="0"/>
            <a:chExt cx="2664296" cy="288000"/>
          </a:xfrm>
        </p:grpSpPr>
        <p:sp>
          <p:nvSpPr>
            <p:cNvPr id="543833" name="矩形 27"/>
            <p:cNvSpPr/>
            <p:nvPr/>
          </p:nvSpPr>
          <p:spPr>
            <a:xfrm>
              <a:off x="2448272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3834" name="直接箭头连接符 139"/>
            <p:cNvCxnSpPr>
              <a:stCxn id="543749" idx="6"/>
              <a:endCxn id="543750" idx="2"/>
            </p:cNvCxnSpPr>
            <p:nvPr/>
          </p:nvCxnSpPr>
          <p:spPr>
            <a:xfrm flipV="1">
              <a:off x="0" y="144016"/>
              <a:ext cx="2016224" cy="3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1" name="组合 150"/>
          <p:cNvGrpSpPr/>
          <p:nvPr/>
        </p:nvGrpSpPr>
        <p:grpSpPr>
          <a:xfrm>
            <a:off x="6227763" y="5949950"/>
            <a:ext cx="1728787" cy="287338"/>
            <a:chOff x="0" y="0"/>
            <a:chExt cx="1728192" cy="288000"/>
          </a:xfrm>
        </p:grpSpPr>
        <p:sp>
          <p:nvSpPr>
            <p:cNvPr id="543836" name="矩形 27"/>
            <p:cNvSpPr/>
            <p:nvPr/>
          </p:nvSpPr>
          <p:spPr>
            <a:xfrm>
              <a:off x="1512168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3837" name="直接箭头连接符 148"/>
            <p:cNvCxnSpPr>
              <a:stCxn id="543749" idx="6"/>
              <a:endCxn id="543750" idx="2"/>
            </p:cNvCxnSpPr>
            <p:nvPr/>
          </p:nvCxnSpPr>
          <p:spPr>
            <a:xfrm flipV="1">
              <a:off x="0" y="144016"/>
              <a:ext cx="1080120" cy="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67681" name="圆角矩形标注 151"/>
          <p:cNvSpPr/>
          <p:nvPr/>
        </p:nvSpPr>
        <p:spPr>
          <a:xfrm>
            <a:off x="7667625" y="4149725"/>
            <a:ext cx="1225550" cy="358775"/>
          </a:xfrm>
          <a:prstGeom prst="wedgeRoundRectCallout">
            <a:avLst>
              <a:gd name="adj1" fmla="val -44819"/>
              <a:gd name="adj2" fmla="val 11548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Adj Lists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" name="组合 166"/>
          <p:cNvGrpSpPr/>
          <p:nvPr/>
        </p:nvGrpSpPr>
        <p:grpSpPr>
          <a:xfrm>
            <a:off x="5076825" y="4797425"/>
            <a:ext cx="215900" cy="1439863"/>
            <a:chOff x="0" y="0"/>
            <a:chExt cx="216024" cy="1440160"/>
          </a:xfrm>
        </p:grpSpPr>
        <p:sp>
          <p:nvSpPr>
            <p:cNvPr id="543840" name="矩形 27"/>
            <p:cNvSpPr/>
            <p:nvPr/>
          </p:nvSpPr>
          <p:spPr>
            <a:xfrm>
              <a:off x="0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41" name="矩形 27"/>
            <p:cNvSpPr/>
            <p:nvPr/>
          </p:nvSpPr>
          <p:spPr>
            <a:xfrm>
              <a:off x="0" y="36004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42" name="矩形 27"/>
            <p:cNvSpPr/>
            <p:nvPr/>
          </p:nvSpPr>
          <p:spPr>
            <a:xfrm>
              <a:off x="0" y="72008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3843" name="矩形 27"/>
            <p:cNvSpPr/>
            <p:nvPr/>
          </p:nvSpPr>
          <p:spPr>
            <a:xfrm>
              <a:off x="0" y="108012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67687" name="直接箭头连接符 167"/>
          <p:cNvCxnSpPr>
            <a:stCxn id="543749" idx="6"/>
            <a:endCxn id="543798" idx="1"/>
          </p:cNvCxnSpPr>
          <p:nvPr/>
        </p:nvCxnSpPr>
        <p:spPr>
          <a:xfrm flipV="1">
            <a:off x="5148263" y="4941888"/>
            <a:ext cx="1223962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7688" name="直接箭头连接符 170"/>
          <p:cNvCxnSpPr>
            <a:stCxn id="543749" idx="6"/>
            <a:endCxn id="543816" idx="1"/>
          </p:cNvCxnSpPr>
          <p:nvPr/>
        </p:nvCxnSpPr>
        <p:spPr>
          <a:xfrm flipV="1">
            <a:off x="5148263" y="5373688"/>
            <a:ext cx="503237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7689" name="直接箭头连接符 172"/>
          <p:cNvCxnSpPr>
            <a:stCxn id="543749" idx="6"/>
            <a:endCxn id="543816" idx="1"/>
          </p:cNvCxnSpPr>
          <p:nvPr/>
        </p:nvCxnSpPr>
        <p:spPr>
          <a:xfrm flipV="1">
            <a:off x="5148263" y="5732463"/>
            <a:ext cx="503237" cy="1587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7690" name="直接箭头连接符 173"/>
          <p:cNvCxnSpPr>
            <a:stCxn id="543749" idx="6"/>
            <a:endCxn id="543816" idx="1"/>
          </p:cNvCxnSpPr>
          <p:nvPr/>
        </p:nvCxnSpPr>
        <p:spPr>
          <a:xfrm flipV="1">
            <a:off x="5148263" y="6092825"/>
            <a:ext cx="503237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7691" name="圆角矩形标注 174"/>
          <p:cNvSpPr/>
          <p:nvPr/>
        </p:nvSpPr>
        <p:spPr>
          <a:xfrm>
            <a:off x="3602038" y="4184650"/>
            <a:ext cx="1416050" cy="358775"/>
          </a:xfrm>
          <a:prstGeom prst="wedgeRoundRectCallout">
            <a:avLst>
              <a:gd name="adj1" fmla="val 38088"/>
              <a:gd name="adj2" fmla="val 11567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pPr algn="ctr"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Vex array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2" name="Rectangle 3"/>
          <p:cNvSpPr txBox="1"/>
          <p:nvPr/>
        </p:nvSpPr>
        <p:spPr>
          <a:xfrm>
            <a:off x="3986213" y="1285875"/>
            <a:ext cx="4906962" cy="1660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>
                <a:latin typeface="Arial" panose="020B0604020202020204" pitchFamily="34" charset="0"/>
                <a:ea typeface="黑体" panose="02010609060101010101" pitchFamily="49" charset="-122"/>
              </a:rPr>
              <a:t>Two parts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Vex array: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data field</a:t>
            </a:r>
            <a:r>
              <a:rPr lang="zh-CN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firstArc field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Adj Lists (</a:t>
            </a:r>
            <a:r>
              <a:rPr lang="zh-CN" altLang="en-US" sz="2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邻接链表</a:t>
            </a:r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3" name="矩形 17"/>
          <p:cNvSpPr/>
          <p:nvPr/>
        </p:nvSpPr>
        <p:spPr>
          <a:xfrm>
            <a:off x="4427538" y="6308725"/>
            <a:ext cx="1512887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 firstArc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94" name="矩形 17"/>
          <p:cNvSpPr/>
          <p:nvPr/>
        </p:nvSpPr>
        <p:spPr>
          <a:xfrm>
            <a:off x="6875463" y="6308725"/>
            <a:ext cx="1512887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adjvex next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76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6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6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7692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692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692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769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69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69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74" grpId="0" animBg="1"/>
      <p:bldP spid="67681" grpId="0" animBg="1"/>
      <p:bldP spid="67691" grpId="0" bldLvl="0" animBg="1"/>
      <p:bldP spid="67693" grpId="0"/>
      <p:bldP spid="676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4769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8.2.2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Lists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4527550" cy="5583238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/>
              <a:t>typedef struct</a:t>
            </a:r>
            <a:r>
              <a:rPr lang="en-US" altLang="zh-CN" sz="2400" dirty="0"/>
              <a:t> AdjVexNode </a:t>
            </a:r>
            <a:r>
              <a:rPr lang="en-US" altLang="zh-CN" sz="2400" b="1" dirty="0"/>
              <a:t>{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           int</a:t>
            </a:r>
            <a:r>
              <a:rPr lang="en-US" altLang="zh-CN" sz="2400" dirty="0"/>
              <a:t> adjvex;               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         </a:t>
            </a:r>
            <a:r>
              <a:rPr lang="en-US" altLang="zh-CN" sz="2400" b="1" dirty="0"/>
              <a:t>struct</a:t>
            </a:r>
            <a:r>
              <a:rPr lang="en-US" altLang="zh-CN" sz="2400" dirty="0"/>
              <a:t> AdjVexNode *nextArc; 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       int</a:t>
            </a:r>
            <a:r>
              <a:rPr lang="en-US" altLang="zh-CN" sz="2400" dirty="0"/>
              <a:t> info;                    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  } </a:t>
            </a:r>
            <a:r>
              <a:rPr lang="en-US" altLang="zh-CN" sz="2400" dirty="0"/>
              <a:t>AdjVexNode, *AdjVexNodeP;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typedef struct</a:t>
            </a:r>
            <a:r>
              <a:rPr lang="en-US" altLang="zh-CN" sz="2400" dirty="0"/>
              <a:t> VexNode </a:t>
            </a: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</a:t>
            </a:r>
            <a:r>
              <a:rPr lang="en-US" altLang="zh-CN" sz="2400" dirty="0"/>
              <a:t>VexType data;	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      struct</a:t>
            </a:r>
            <a:r>
              <a:rPr lang="en-US" altLang="zh-CN" sz="2400" dirty="0"/>
              <a:t> AdjVexNode *firstArc;	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  } </a:t>
            </a:r>
            <a:r>
              <a:rPr lang="en-US" altLang="zh-CN" sz="2400" dirty="0"/>
              <a:t>VexNode; </a:t>
            </a:r>
            <a:endParaRPr lang="zh-CN" altLang="en-US" sz="2400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040313" y="3357563"/>
            <a:ext cx="3382962" cy="29606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typedef struct {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VexNode *vexs;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n, e;   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GraphKind kind;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*tags;  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}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ALGraph;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1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1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611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611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611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611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611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6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611">
                                            <p:txEl>
                                              <p:charRg st="166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611">
                                            <p:txEl>
                                              <p:charRg st="16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charRg st="16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611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611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611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8611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611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8611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8611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611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611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611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611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charRg st="27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charRg st="40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charRg st="30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charRg st="35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75" end="6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>
                                            <p:txEl>
                                              <p:charRg st="575" end="6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charRg st="575" end="6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charRg st="575" end="6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89" end="5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">
                                            <p:txEl>
                                              <p:charRg st="489" end="5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>
                                            <p:txEl>
                                              <p:charRg st="489" end="5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>
                                            <p:txEl>
                                              <p:charRg st="489" end="5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18" end="5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charRg st="518" end="5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charRg st="518" end="5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charRg st="518" end="5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6" end="5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>
                                            <p:txEl>
                                              <p:charRg st="546" end="5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charRg st="546" end="5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>
                                            <p:txEl>
                                              <p:charRg st="546" end="5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5793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8.2.2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Lists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537845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Operations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200" dirty="0"/>
              <a:t>Status CreateGraph(ALGraph </a:t>
            </a:r>
            <a:r>
              <a:rPr lang="en-US" altLang="zh-CN" sz="2200" b="1" dirty="0"/>
              <a:t>&amp;</a:t>
            </a:r>
            <a:r>
              <a:rPr lang="en-US" altLang="zh-CN" sz="2200" dirty="0"/>
              <a:t>G, GraphKind kind,</a:t>
            </a:r>
            <a:endParaRPr lang="en-US" altLang="zh-CN" sz="2200" dirty="0"/>
          </a:p>
          <a:p>
            <a:pPr lvl="1"/>
            <a:r>
              <a:rPr lang="pt-BR" altLang="en-US" sz="2200" dirty="0"/>
              <a:t>VexType *vexs, </a:t>
            </a:r>
            <a:r>
              <a:rPr lang="pt-BR" altLang="en-US" sz="2200" b="1" dirty="0"/>
              <a:t>int</a:t>
            </a:r>
            <a:r>
              <a:rPr lang="pt-BR" altLang="en-US" sz="2200" dirty="0"/>
              <a:t> n, ArcInfo *arcs, </a:t>
            </a:r>
            <a:r>
              <a:rPr lang="pt-BR" altLang="en-US" sz="2200" b="1" dirty="0"/>
              <a:t>int</a:t>
            </a:r>
            <a:r>
              <a:rPr lang="pt-BR" altLang="en-US" sz="2200" dirty="0"/>
              <a:t> e);</a:t>
            </a:r>
            <a:endParaRPr lang="pt-BR" altLang="en-US" sz="2200" dirty="0"/>
          </a:p>
          <a:p>
            <a:pPr lvl="1"/>
            <a:r>
              <a:rPr lang="en-US" altLang="zh-CN" sz="2200" dirty="0"/>
              <a:t>Status DestroyGraph(ALGraph </a:t>
            </a:r>
            <a:r>
              <a:rPr lang="en-US" altLang="zh-CN" sz="2200" b="1" dirty="0"/>
              <a:t>&amp;</a:t>
            </a:r>
            <a:r>
              <a:rPr lang="en-US" altLang="zh-CN" sz="2200" dirty="0"/>
              <a:t>G); </a:t>
            </a:r>
            <a:endParaRPr lang="en-US" altLang="zh-CN" sz="2200" dirty="0"/>
          </a:p>
          <a:p>
            <a:pPr lvl="1"/>
            <a:r>
              <a:rPr lang="en-US" altLang="zh-CN" sz="2200" b="1" dirty="0"/>
              <a:t>int </a:t>
            </a:r>
            <a:r>
              <a:rPr lang="en-US" altLang="zh-CN" sz="2200" dirty="0"/>
              <a:t>LocateVex(ALGraph G, VexType v); </a:t>
            </a:r>
            <a:endParaRPr lang="en-US" altLang="zh-CN" sz="2200" dirty="0"/>
          </a:p>
          <a:p>
            <a:pPr lvl="1"/>
            <a:r>
              <a:rPr lang="en-US" altLang="zh-CN" sz="2200" dirty="0"/>
              <a:t>Status GetVex(ALGraph G,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k, VexType </a:t>
            </a:r>
            <a:r>
              <a:rPr lang="en-US" altLang="zh-CN" sz="2200" b="1" dirty="0"/>
              <a:t>&amp;</a:t>
            </a:r>
            <a:r>
              <a:rPr lang="en-US" altLang="zh-CN" sz="2200" dirty="0"/>
              <a:t>w); </a:t>
            </a:r>
            <a:endParaRPr lang="en-US" altLang="zh-CN" sz="2200" dirty="0"/>
          </a:p>
          <a:p>
            <a:pPr lvl="1"/>
            <a:r>
              <a:rPr lang="en-US" altLang="zh-CN" sz="2200" dirty="0"/>
              <a:t>Status PutVex(ALGraph G,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k, VexType w); </a:t>
            </a:r>
            <a:endParaRPr lang="en-US" altLang="zh-CN" sz="2200" dirty="0"/>
          </a:p>
          <a:p>
            <a:pPr lvl="1"/>
            <a:r>
              <a:rPr lang="en-US" altLang="zh-CN" sz="2200" b="1" dirty="0">
                <a:solidFill>
                  <a:srgbClr val="0000FF"/>
                </a:solidFill>
              </a:rPr>
              <a:t>int </a:t>
            </a:r>
            <a:r>
              <a:rPr lang="en-US" altLang="zh-CN" sz="2200" dirty="0">
                <a:solidFill>
                  <a:srgbClr val="0000FF"/>
                </a:solidFill>
              </a:rPr>
              <a:t>FirstAdjVex(ALGraph G, </a:t>
            </a:r>
            <a:r>
              <a:rPr lang="en-US" altLang="zh-CN" sz="2200" b="1" dirty="0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 k, AdjVexNodeP </a:t>
            </a:r>
            <a:r>
              <a:rPr lang="en-US" altLang="zh-CN" sz="2200" b="1" dirty="0">
                <a:solidFill>
                  <a:srgbClr val="0000FF"/>
                </a:solidFill>
              </a:rPr>
              <a:t>&amp;</a:t>
            </a:r>
            <a:r>
              <a:rPr lang="en-US" altLang="zh-CN" sz="2200" dirty="0">
                <a:solidFill>
                  <a:srgbClr val="0000FF"/>
                </a:solidFill>
              </a:rPr>
              <a:t>p);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/>
            <a:r>
              <a:rPr lang="en-US" altLang="zh-CN" sz="2200" b="1" dirty="0">
                <a:solidFill>
                  <a:srgbClr val="0000FF"/>
                </a:solidFill>
              </a:rPr>
              <a:t>int </a:t>
            </a:r>
            <a:r>
              <a:rPr lang="en-US" altLang="zh-CN" sz="2200" dirty="0">
                <a:solidFill>
                  <a:srgbClr val="0000FF"/>
                </a:solidFill>
              </a:rPr>
              <a:t>NextAdjVex(ALGraph G, </a:t>
            </a:r>
            <a:r>
              <a:rPr lang="en-US" altLang="zh-CN" sz="2200" b="1" dirty="0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 k, AdjVexNodeP </a:t>
            </a:r>
            <a:r>
              <a:rPr lang="en-US" altLang="zh-CN" sz="2200" b="1" dirty="0">
                <a:solidFill>
                  <a:srgbClr val="0000FF"/>
                </a:solidFill>
              </a:rPr>
              <a:t>&amp;</a:t>
            </a:r>
            <a:r>
              <a:rPr lang="en-US" altLang="zh-CN" sz="2200" dirty="0">
                <a:solidFill>
                  <a:srgbClr val="0000FF"/>
                </a:solidFill>
              </a:rPr>
              <a:t>p);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/>
            <a:r>
              <a:rPr lang="en-US" altLang="zh-CN" sz="2200" dirty="0"/>
              <a:t>Status AddArc(ALGraph </a:t>
            </a:r>
            <a:r>
              <a:rPr lang="en-US" altLang="zh-CN" sz="2200" b="1" dirty="0"/>
              <a:t>&amp;</a:t>
            </a:r>
            <a:r>
              <a:rPr lang="en-US" altLang="zh-CN" sz="2200" dirty="0"/>
              <a:t>G,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k,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m,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info); </a:t>
            </a:r>
            <a:endParaRPr lang="en-US" altLang="zh-CN" sz="2200" dirty="0"/>
          </a:p>
          <a:p>
            <a:pPr lvl="1"/>
            <a:r>
              <a:rPr lang="en-US" altLang="zh-CN" sz="2200" dirty="0"/>
              <a:t>Status RemoveArc(ALGraph </a:t>
            </a:r>
            <a:r>
              <a:rPr lang="en-US" altLang="zh-CN" sz="2200" b="1" dirty="0"/>
              <a:t>&amp;</a:t>
            </a:r>
            <a:r>
              <a:rPr lang="en-US" altLang="zh-CN" sz="2200" dirty="0"/>
              <a:t>G,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k,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m); </a:t>
            </a:r>
            <a:endParaRPr lang="en-US" altLang="zh-CN" sz="2200" dirty="0"/>
          </a:p>
          <a:p>
            <a:pPr lvl="1"/>
            <a:r>
              <a:rPr lang="en-US" altLang="zh-CN" sz="2200" dirty="0"/>
              <a:t>Status DFSTraverse(ALGraph G, Status(*visit)(</a:t>
            </a:r>
            <a:r>
              <a:rPr lang="en-US" altLang="zh-CN" sz="2200" b="1" dirty="0"/>
              <a:t>int</a:t>
            </a:r>
            <a:r>
              <a:rPr lang="en-US" altLang="zh-CN" sz="2200" dirty="0"/>
              <a:t>)); </a:t>
            </a:r>
            <a:endParaRPr lang="en-US" altLang="zh-CN" sz="2200" dirty="0"/>
          </a:p>
          <a:p>
            <a:pPr lvl="1"/>
            <a:r>
              <a:rPr lang="en-US" altLang="zh-CN" sz="2200" dirty="0"/>
              <a:t>Status BFSTraverse(ALGraph G, Status(*visit)(</a:t>
            </a:r>
            <a:r>
              <a:rPr lang="en-US" altLang="zh-CN" sz="2200" b="1" dirty="0"/>
              <a:t>int</a:t>
            </a:r>
            <a:r>
              <a:rPr lang="en-US" altLang="zh-CN" sz="2200" dirty="0"/>
              <a:t>)); </a:t>
            </a:r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635">
                                            <p:txEl>
                                              <p:charRg st="1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>
                                            <p:txEl>
                                              <p:charRg st="1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5">
                                            <p:txEl>
                                              <p:charRg st="1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6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635">
                                            <p:txEl>
                                              <p:charRg st="61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35">
                                            <p:txEl>
                                              <p:charRg st="6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5">
                                            <p:txEl>
                                              <p:charRg st="6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0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635">
                                            <p:txEl>
                                              <p:charRg st="10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35">
                                            <p:txEl>
                                              <p:charRg st="10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35">
                                            <p:txEl>
                                              <p:charRg st="10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635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35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635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7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635">
                                            <p:txEl>
                                              <p:charRg st="178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635">
                                            <p:txEl>
                                              <p:charRg st="17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635">
                                            <p:txEl>
                                              <p:charRg st="17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2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635">
                                            <p:txEl>
                                              <p:charRg st="224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635">
                                            <p:txEl>
                                              <p:charRg st="22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635">
                                            <p:txEl>
                                              <p:charRg st="22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6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635">
                                            <p:txEl>
                                              <p:charRg st="269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635">
                                            <p:txEl>
                                              <p:charRg st="26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635">
                                            <p:txEl>
                                              <p:charRg st="26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320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9635">
                                            <p:txEl>
                                              <p:charRg st="320" end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635">
                                            <p:txEl>
                                              <p:charRg st="320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635">
                                            <p:txEl>
                                              <p:charRg st="320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9635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635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635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422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635">
                                            <p:txEl>
                                              <p:charRg st="422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635">
                                            <p:txEl>
                                              <p:charRg st="422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635">
                                            <p:txEl>
                                              <p:charRg st="422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467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635">
                                            <p:txEl>
                                              <p:charRg st="467" end="5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635">
                                            <p:txEl>
                                              <p:charRg st="467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635">
                                            <p:txEl>
                                              <p:charRg st="467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520" end="5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635">
                                            <p:txEl>
                                              <p:charRg st="520" end="5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635">
                                            <p:txEl>
                                              <p:charRg st="520" end="5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635">
                                            <p:txEl>
                                              <p:charRg st="520" end="5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817" name="TextBox 13"/>
          <p:cNvSpPr/>
          <p:nvPr/>
        </p:nvSpPr>
        <p:spPr>
          <a:xfrm>
            <a:off x="3987800" y="644525"/>
            <a:ext cx="4972050" cy="4397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Status CreateDG(ALGraph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G, VexType *vexs,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n,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ArcInfo *arcs,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e)</a:t>
            </a:r>
            <a:endParaRPr lang="en-US" altLang="zh-CN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46818" name="标题 33"/>
          <p:cNvSpPr>
            <a:spLocks noGrp="1"/>
          </p:cNvSpPr>
          <p:nvPr>
            <p:ph type="title"/>
          </p:nvPr>
        </p:nvSpPr>
        <p:spPr>
          <a:xfrm>
            <a:off x="5435600" y="122238"/>
            <a:ext cx="3065463" cy="487362"/>
          </a:xfrm>
        </p:spPr>
        <p:txBody>
          <a:bodyPr vert="horz" wrap="square" lIns="91440" tIns="45720" rIns="91440" bIns="45720" anchor="ctr" anchorCtr="0"/>
          <a:p>
            <a:pPr algn="r" eaLnBrk="1" hangingPunct="1"/>
            <a:r>
              <a:rPr lang="en-US" altLang="zh-CN" dirty="0"/>
              <a:t>Create a DiGraph</a:t>
            </a:r>
            <a:endParaRPr lang="en-US" altLang="zh-CN" dirty="0"/>
          </a:p>
        </p:txBody>
      </p:sp>
      <p:sp>
        <p:nvSpPr>
          <p:cNvPr id="70661" name="文本框 49"/>
          <p:cNvSpPr txBox="1"/>
          <p:nvPr/>
        </p:nvSpPr>
        <p:spPr>
          <a:xfrm>
            <a:off x="-50800" y="19050"/>
            <a:ext cx="5557838" cy="6400800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CreateDG(ALGraph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G,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VexType *vexs,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n,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ArcInfo *arcs,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e)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pl-PL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int 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i, j, k;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VexType v, w;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AdjVexNodeP p;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G.n = n; G.e = e;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G.vexs = (VexNode*)</a:t>
            </a:r>
            <a:r>
              <a:rPr lang="pl-PL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malloc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pl-PL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sizeof</a:t>
            </a:r>
            <a:r>
              <a:rPr lang="pl-PL" altLang="en-US" dirty="0">
                <a:latin typeface="Calibri" panose="020F0502020204030204" pitchFamily="34" charset="0"/>
                <a:ea typeface="宋体" panose="02010600030101010101" pitchFamily="2" charset="-122"/>
              </a:rPr>
              <a:t>(VexNode)*n);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G.tags = 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*)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sizeof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)*n);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(i=0; i&lt;G.n; i++)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G.tags[i] = UNVISITED; 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G.vexs[i].data = vexs[i]; </a:t>
            </a: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G.vexs[i].firstArc = NULL;</a:t>
            </a:r>
            <a:endParaRPr lang="zh-CN" altLang="en-US" sz="19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}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(k = 0; k&lt;G.e; k++)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v = arcs[k].v;  w = arcs[k].w;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  i = LocateVex(G,v); j = LocateVex(G,w);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(i&lt;0 || j&lt;0)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ERROR;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p = (AdjVexNode*)</a:t>
            </a:r>
            <a:r>
              <a:rPr lang="en-US" altLang="zh-CN" sz="19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9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sizeof</a:t>
            </a: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(AdjVexNode)); </a:t>
            </a:r>
            <a:endParaRPr lang="en-US" altLang="zh-CN" sz="19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9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if</a:t>
            </a: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(NULL==p) </a:t>
            </a:r>
            <a:r>
              <a:rPr lang="en-US" altLang="zh-CN" sz="19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OVERFLOW;   </a:t>
            </a:r>
            <a:endParaRPr lang="zh-CN" altLang="en-US" sz="19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p-&gt;adjvex = j;   p-&gt;nextArc = G.vexs[i].firstArc; </a:t>
            </a:r>
            <a:endParaRPr lang="zh-CN" altLang="en-US" sz="19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9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G.vexs[i].firstArc = p; </a:t>
            </a:r>
            <a:endParaRPr lang="zh-CN" altLang="en-US" sz="19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}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OK;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04"/>
          <p:cNvGrpSpPr/>
          <p:nvPr/>
        </p:nvGrpSpPr>
        <p:grpSpPr>
          <a:xfrm>
            <a:off x="4229100" y="5084763"/>
            <a:ext cx="865188" cy="1439862"/>
            <a:chOff x="0" y="0"/>
            <a:chExt cx="864096" cy="1440160"/>
          </a:xfrm>
        </p:grpSpPr>
        <p:grpSp>
          <p:nvGrpSpPr>
            <p:cNvPr id="546821" name="组合 64"/>
            <p:cNvGrpSpPr/>
            <p:nvPr/>
          </p:nvGrpSpPr>
          <p:grpSpPr>
            <a:xfrm>
              <a:off x="432047" y="0"/>
              <a:ext cx="432049" cy="1440160"/>
              <a:chOff x="0" y="0"/>
              <a:chExt cx="432049" cy="1440160"/>
            </a:xfrm>
          </p:grpSpPr>
          <p:sp>
            <p:nvSpPr>
              <p:cNvPr id="546822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6823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6824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6825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46826" name="矩形 17"/>
            <p:cNvSpPr/>
            <p:nvPr/>
          </p:nvSpPr>
          <p:spPr>
            <a:xfrm>
              <a:off x="0" y="7200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27" name="矩形 17"/>
            <p:cNvSpPr/>
            <p:nvPr/>
          </p:nvSpPr>
          <p:spPr>
            <a:xfrm>
              <a:off x="0" y="43204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1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28" name="矩形 17"/>
            <p:cNvSpPr/>
            <p:nvPr/>
          </p:nvSpPr>
          <p:spPr>
            <a:xfrm>
              <a:off x="0" y="79208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29" name="矩形 17"/>
            <p:cNvSpPr/>
            <p:nvPr/>
          </p:nvSpPr>
          <p:spPr>
            <a:xfrm>
              <a:off x="7416" y="1152128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57"/>
          <p:cNvGrpSpPr/>
          <p:nvPr/>
        </p:nvGrpSpPr>
        <p:grpSpPr>
          <a:xfrm>
            <a:off x="5668963" y="6235700"/>
            <a:ext cx="649287" cy="288925"/>
            <a:chOff x="0" y="0"/>
            <a:chExt cx="648072" cy="360040"/>
          </a:xfrm>
        </p:grpSpPr>
        <p:sp>
          <p:nvSpPr>
            <p:cNvPr id="546831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32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78"/>
          <p:cNvGrpSpPr/>
          <p:nvPr/>
        </p:nvGrpSpPr>
        <p:grpSpPr>
          <a:xfrm>
            <a:off x="6575425" y="5489575"/>
            <a:ext cx="649288" cy="288925"/>
            <a:chOff x="0" y="0"/>
            <a:chExt cx="648072" cy="360040"/>
          </a:xfrm>
        </p:grpSpPr>
        <p:sp>
          <p:nvSpPr>
            <p:cNvPr id="546834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35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" name="组合 81"/>
          <p:cNvGrpSpPr/>
          <p:nvPr/>
        </p:nvGrpSpPr>
        <p:grpSpPr>
          <a:xfrm>
            <a:off x="7326313" y="6235700"/>
            <a:ext cx="649287" cy="288925"/>
            <a:chOff x="0" y="0"/>
            <a:chExt cx="648072" cy="360040"/>
          </a:xfrm>
        </p:grpSpPr>
        <p:sp>
          <p:nvSpPr>
            <p:cNvPr id="546837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38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84"/>
          <p:cNvGrpSpPr/>
          <p:nvPr/>
        </p:nvGrpSpPr>
        <p:grpSpPr>
          <a:xfrm>
            <a:off x="7326313" y="5084763"/>
            <a:ext cx="649287" cy="287337"/>
            <a:chOff x="0" y="0"/>
            <a:chExt cx="648072" cy="360040"/>
          </a:xfrm>
        </p:grpSpPr>
        <p:sp>
          <p:nvSpPr>
            <p:cNvPr id="546840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41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87"/>
          <p:cNvGrpSpPr/>
          <p:nvPr/>
        </p:nvGrpSpPr>
        <p:grpSpPr>
          <a:xfrm>
            <a:off x="8262938" y="5084763"/>
            <a:ext cx="647700" cy="287337"/>
            <a:chOff x="0" y="0"/>
            <a:chExt cx="648072" cy="360040"/>
          </a:xfrm>
        </p:grpSpPr>
        <p:sp>
          <p:nvSpPr>
            <p:cNvPr id="546843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44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90"/>
          <p:cNvGrpSpPr/>
          <p:nvPr/>
        </p:nvGrpSpPr>
        <p:grpSpPr>
          <a:xfrm>
            <a:off x="8262938" y="5876925"/>
            <a:ext cx="647700" cy="287338"/>
            <a:chOff x="0" y="0"/>
            <a:chExt cx="648072" cy="360040"/>
          </a:xfrm>
        </p:grpSpPr>
        <p:sp>
          <p:nvSpPr>
            <p:cNvPr id="546846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47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6"/>
          <p:cNvGrpSpPr/>
          <p:nvPr/>
        </p:nvGrpSpPr>
        <p:grpSpPr>
          <a:xfrm>
            <a:off x="5668963" y="5876925"/>
            <a:ext cx="649287" cy="287338"/>
            <a:chOff x="0" y="0"/>
            <a:chExt cx="648072" cy="360040"/>
          </a:xfrm>
        </p:grpSpPr>
        <p:sp>
          <p:nvSpPr>
            <p:cNvPr id="546849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50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组合 99"/>
          <p:cNvGrpSpPr/>
          <p:nvPr/>
        </p:nvGrpSpPr>
        <p:grpSpPr>
          <a:xfrm>
            <a:off x="5668963" y="5516563"/>
            <a:ext cx="649287" cy="287337"/>
            <a:chOff x="0" y="0"/>
            <a:chExt cx="648072" cy="360040"/>
          </a:xfrm>
        </p:grpSpPr>
        <p:sp>
          <p:nvSpPr>
            <p:cNvPr id="546852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53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0696" name="矩形 17"/>
          <p:cNvSpPr/>
          <p:nvPr/>
        </p:nvSpPr>
        <p:spPr>
          <a:xfrm>
            <a:off x="6583363" y="5480050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97" name="矩形 17"/>
          <p:cNvSpPr/>
          <p:nvPr/>
        </p:nvSpPr>
        <p:spPr>
          <a:xfrm>
            <a:off x="7326313" y="5084763"/>
            <a:ext cx="423862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98" name="矩形 17"/>
          <p:cNvSpPr/>
          <p:nvPr/>
        </p:nvSpPr>
        <p:spPr>
          <a:xfrm>
            <a:off x="8269288" y="5084763"/>
            <a:ext cx="423862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99" name="矩形 17"/>
          <p:cNvSpPr/>
          <p:nvPr/>
        </p:nvSpPr>
        <p:spPr>
          <a:xfrm>
            <a:off x="5668963" y="5516563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00" name="矩形 17"/>
          <p:cNvSpPr/>
          <p:nvPr/>
        </p:nvSpPr>
        <p:spPr>
          <a:xfrm>
            <a:off x="5668963" y="5876925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01" name="矩形 17"/>
          <p:cNvSpPr/>
          <p:nvPr/>
        </p:nvSpPr>
        <p:spPr>
          <a:xfrm>
            <a:off x="5668963" y="6235700"/>
            <a:ext cx="4254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02" name="矩形 17"/>
          <p:cNvSpPr/>
          <p:nvPr/>
        </p:nvSpPr>
        <p:spPr>
          <a:xfrm>
            <a:off x="8261350" y="5876925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03" name="矩形 17"/>
          <p:cNvSpPr/>
          <p:nvPr/>
        </p:nvSpPr>
        <p:spPr>
          <a:xfrm>
            <a:off x="7326313" y="6235700"/>
            <a:ext cx="423862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0704" name="直接箭头连接符 126"/>
          <p:cNvCxnSpPr/>
          <p:nvPr/>
        </p:nvCxnSpPr>
        <p:spPr>
          <a:xfrm>
            <a:off x="7902575" y="5227638"/>
            <a:ext cx="360363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705" name="矩形 27"/>
          <p:cNvSpPr/>
          <p:nvPr/>
        </p:nvSpPr>
        <p:spPr>
          <a:xfrm>
            <a:off x="8694738" y="5084763"/>
            <a:ext cx="215900" cy="28733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06" name="矩形 27"/>
          <p:cNvSpPr/>
          <p:nvPr/>
        </p:nvSpPr>
        <p:spPr>
          <a:xfrm>
            <a:off x="6102350" y="5516563"/>
            <a:ext cx="215900" cy="28733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45"/>
          <p:cNvGrpSpPr/>
          <p:nvPr/>
        </p:nvGrpSpPr>
        <p:grpSpPr>
          <a:xfrm>
            <a:off x="6245225" y="5876925"/>
            <a:ext cx="2665413" cy="287338"/>
            <a:chOff x="0" y="0"/>
            <a:chExt cx="2664296" cy="288000"/>
          </a:xfrm>
        </p:grpSpPr>
        <p:sp>
          <p:nvSpPr>
            <p:cNvPr id="546866" name="矩形 27"/>
            <p:cNvSpPr/>
            <p:nvPr/>
          </p:nvSpPr>
          <p:spPr>
            <a:xfrm>
              <a:off x="2448272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6867" name="直接箭头连接符 139"/>
            <p:cNvCxnSpPr/>
            <p:nvPr/>
          </p:nvCxnSpPr>
          <p:spPr>
            <a:xfrm flipV="1">
              <a:off x="0" y="144016"/>
              <a:ext cx="2016224" cy="3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3" name="组合 150"/>
          <p:cNvGrpSpPr/>
          <p:nvPr/>
        </p:nvGrpSpPr>
        <p:grpSpPr>
          <a:xfrm>
            <a:off x="6245225" y="6237288"/>
            <a:ext cx="1728788" cy="287337"/>
            <a:chOff x="0" y="0"/>
            <a:chExt cx="1728192" cy="288000"/>
          </a:xfrm>
        </p:grpSpPr>
        <p:sp>
          <p:nvSpPr>
            <p:cNvPr id="546869" name="矩形 27"/>
            <p:cNvSpPr/>
            <p:nvPr/>
          </p:nvSpPr>
          <p:spPr>
            <a:xfrm>
              <a:off x="1512168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6870" name="直接箭头连接符 148"/>
            <p:cNvCxnSpPr/>
            <p:nvPr/>
          </p:nvCxnSpPr>
          <p:spPr>
            <a:xfrm flipV="1">
              <a:off x="0" y="144016"/>
              <a:ext cx="1080120" cy="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4" name="组合 166"/>
          <p:cNvGrpSpPr/>
          <p:nvPr/>
        </p:nvGrpSpPr>
        <p:grpSpPr>
          <a:xfrm>
            <a:off x="5094288" y="5084763"/>
            <a:ext cx="215900" cy="1439862"/>
            <a:chOff x="0" y="0"/>
            <a:chExt cx="216024" cy="1440160"/>
          </a:xfrm>
        </p:grpSpPr>
        <p:sp>
          <p:nvSpPr>
            <p:cNvPr id="546872" name="矩形 27"/>
            <p:cNvSpPr/>
            <p:nvPr/>
          </p:nvSpPr>
          <p:spPr>
            <a:xfrm>
              <a:off x="0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73" name="矩形 27"/>
            <p:cNvSpPr/>
            <p:nvPr/>
          </p:nvSpPr>
          <p:spPr>
            <a:xfrm>
              <a:off x="0" y="36004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74" name="矩形 27"/>
            <p:cNvSpPr/>
            <p:nvPr/>
          </p:nvSpPr>
          <p:spPr>
            <a:xfrm>
              <a:off x="0" y="72008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6875" name="矩形 27"/>
            <p:cNvSpPr/>
            <p:nvPr/>
          </p:nvSpPr>
          <p:spPr>
            <a:xfrm>
              <a:off x="0" y="108012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70718" name="直接箭头连接符 66"/>
          <p:cNvCxnSpPr/>
          <p:nvPr/>
        </p:nvCxnSpPr>
        <p:spPr>
          <a:xfrm>
            <a:off x="5165725" y="5264150"/>
            <a:ext cx="21431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0719" name="直接箭头连接符 67"/>
          <p:cNvCxnSpPr>
            <a:endCxn id="546852" idx="1"/>
          </p:cNvCxnSpPr>
          <p:nvPr/>
        </p:nvCxnSpPr>
        <p:spPr>
          <a:xfrm flipV="1">
            <a:off x="5153025" y="5661025"/>
            <a:ext cx="503238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0720" name="直接箭头连接符 68"/>
          <p:cNvCxnSpPr>
            <a:endCxn id="546852" idx="1"/>
          </p:cNvCxnSpPr>
          <p:nvPr/>
        </p:nvCxnSpPr>
        <p:spPr>
          <a:xfrm flipV="1">
            <a:off x="5165725" y="6019800"/>
            <a:ext cx="503238" cy="1588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0721" name="直接箭头连接符 69"/>
          <p:cNvCxnSpPr>
            <a:endCxn id="546852" idx="1"/>
          </p:cNvCxnSpPr>
          <p:nvPr/>
        </p:nvCxnSpPr>
        <p:spPr>
          <a:xfrm flipV="1">
            <a:off x="5165725" y="6380163"/>
            <a:ext cx="503238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722" name="矩形 17"/>
          <p:cNvSpPr/>
          <p:nvPr/>
        </p:nvSpPr>
        <p:spPr>
          <a:xfrm>
            <a:off x="4445000" y="6596063"/>
            <a:ext cx="1512888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 firstArc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23" name="矩形 17"/>
          <p:cNvSpPr/>
          <p:nvPr/>
        </p:nvSpPr>
        <p:spPr>
          <a:xfrm>
            <a:off x="6892925" y="6596063"/>
            <a:ext cx="1512888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adjvex next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0724" name="直接箭头连接符 123"/>
          <p:cNvCxnSpPr>
            <a:endCxn id="546852" idx="1"/>
          </p:cNvCxnSpPr>
          <p:nvPr/>
        </p:nvCxnSpPr>
        <p:spPr>
          <a:xfrm flipV="1">
            <a:off x="7110413" y="5376863"/>
            <a:ext cx="265112" cy="252412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0725" name="直接箭头连接符 123"/>
          <p:cNvCxnSpPr>
            <a:endCxn id="546852" idx="1"/>
          </p:cNvCxnSpPr>
          <p:nvPr/>
        </p:nvCxnSpPr>
        <p:spPr>
          <a:xfrm flipH="1">
            <a:off x="7218363" y="5630863"/>
            <a:ext cx="508000" cy="3175"/>
          </a:xfrm>
          <a:prstGeom prst="straightConnector1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726" name="矩形 17"/>
          <p:cNvSpPr/>
          <p:nvPr/>
        </p:nvSpPr>
        <p:spPr>
          <a:xfrm>
            <a:off x="7258050" y="5588000"/>
            <a:ext cx="4254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0727" name="直接箭头连接符 123"/>
          <p:cNvCxnSpPr>
            <a:endCxn id="546852" idx="1"/>
          </p:cNvCxnSpPr>
          <p:nvPr/>
        </p:nvCxnSpPr>
        <p:spPr>
          <a:xfrm>
            <a:off x="5175250" y="5281613"/>
            <a:ext cx="1479550" cy="174625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728" name="矩形 17"/>
          <p:cNvSpPr/>
          <p:nvPr/>
        </p:nvSpPr>
        <p:spPr>
          <a:xfrm>
            <a:off x="6142038" y="4689475"/>
            <a:ext cx="2535237" cy="277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Insert Arc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A,B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29" name="矩形 17"/>
          <p:cNvSpPr/>
          <p:nvPr/>
        </p:nvSpPr>
        <p:spPr>
          <a:xfrm>
            <a:off x="7812088" y="4689475"/>
            <a:ext cx="325437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0" name="矩形 17"/>
          <p:cNvSpPr/>
          <p:nvPr/>
        </p:nvSpPr>
        <p:spPr>
          <a:xfrm>
            <a:off x="4189413" y="5116513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1" name="矩形 17"/>
          <p:cNvSpPr/>
          <p:nvPr/>
        </p:nvSpPr>
        <p:spPr>
          <a:xfrm>
            <a:off x="8081963" y="4695825"/>
            <a:ext cx="287337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2" name="矩形 17"/>
          <p:cNvSpPr/>
          <p:nvPr/>
        </p:nvSpPr>
        <p:spPr>
          <a:xfrm>
            <a:off x="4189413" y="5481638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3" name="矩形 17"/>
          <p:cNvSpPr/>
          <p:nvPr/>
        </p:nvSpPr>
        <p:spPr>
          <a:xfrm>
            <a:off x="5033963" y="6197600"/>
            <a:ext cx="333375" cy="277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sz="1600" b="1" baseline="-25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4" name="矩形 17"/>
          <p:cNvSpPr/>
          <p:nvPr/>
        </p:nvSpPr>
        <p:spPr>
          <a:xfrm>
            <a:off x="5043488" y="5854700"/>
            <a:ext cx="333375" cy="277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sz="1600" b="1" baseline="-25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5" name="矩形 17"/>
          <p:cNvSpPr/>
          <p:nvPr/>
        </p:nvSpPr>
        <p:spPr>
          <a:xfrm>
            <a:off x="5038725" y="5473700"/>
            <a:ext cx="333375" cy="277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sz="1600" b="1" baseline="-25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736" name="矩形 17"/>
          <p:cNvSpPr/>
          <p:nvPr/>
        </p:nvSpPr>
        <p:spPr>
          <a:xfrm>
            <a:off x="5038725" y="5116513"/>
            <a:ext cx="333375" cy="2778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sz="1600" b="1" baseline="-25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17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1">
                                            <p:txEl>
                                              <p:charRg st="17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61">
                                            <p:txEl>
                                              <p:charRg st="17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61">
                                            <p:txEl>
                                              <p:charRg st="17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19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661">
                                            <p:txEl>
                                              <p:charRg st="197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661">
                                            <p:txEl>
                                              <p:charRg st="19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661">
                                            <p:txEl>
                                              <p:charRg st="19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249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661">
                                            <p:txEl>
                                              <p:charRg st="249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661">
                                            <p:txEl>
                                              <p:charRg st="249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661">
                                            <p:txEl>
                                              <p:charRg st="249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29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0661">
                                            <p:txEl>
                                              <p:charRg st="293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0661">
                                            <p:txEl>
                                              <p:charRg st="29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0661">
                                            <p:txEl>
                                              <p:charRg st="29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0661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661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661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360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0661">
                                            <p:txEl>
                                              <p:charRg st="360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661">
                                            <p:txEl>
                                              <p:charRg st="360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661">
                                            <p:txEl>
                                              <p:charRg st="360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425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661">
                                            <p:txEl>
                                              <p:charRg st="425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661">
                                            <p:txEl>
                                              <p:charRg st="425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661">
                                            <p:txEl>
                                              <p:charRg st="425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0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0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0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7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0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433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0661">
                                            <p:txEl>
                                              <p:charRg st="433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0661">
                                            <p:txEl>
                                              <p:charRg st="433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0661">
                                            <p:txEl>
                                              <p:charRg st="433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465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0661">
                                            <p:txEl>
                                              <p:charRg st="465" end="5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0661">
                                            <p:txEl>
                                              <p:charRg st="465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0661">
                                            <p:txEl>
                                              <p:charRg st="465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509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0661">
                                            <p:txEl>
                                              <p:charRg st="509" end="5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0661">
                                            <p:txEl>
                                              <p:charRg st="509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0661">
                                            <p:txEl>
                                              <p:charRg st="509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562" end="6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0661">
                                            <p:txEl>
                                              <p:charRg st="562" end="6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0661">
                                            <p:txEl>
                                              <p:charRg st="562" end="6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0661">
                                            <p:txEl>
                                              <p:charRg st="562" end="6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806" end="8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0661">
                                            <p:txEl>
                                              <p:charRg st="806" end="8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0661">
                                            <p:txEl>
                                              <p:charRg st="806" end="8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0661">
                                            <p:txEl>
                                              <p:charRg st="806" end="8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707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07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07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0046 L -0.34722 0.06273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707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069 L -0.39965 -0.20394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707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0139 L -0.37465 0.11388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707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069 L -0.2059 -0.25185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707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604" end="6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70661">
                                            <p:txEl>
                                              <p:charRg st="604" end="6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0661">
                                            <p:txEl>
                                              <p:charRg st="604" end="6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70661">
                                            <p:txEl>
                                              <p:charRg st="604" end="6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662" end="7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70661">
                                            <p:txEl>
                                              <p:charRg st="662" end="7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0661">
                                            <p:txEl>
                                              <p:charRg st="662" end="7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0661">
                                            <p:txEl>
                                              <p:charRg st="662" end="7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706" end="7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70661">
                                            <p:txEl>
                                              <p:charRg st="706" end="7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70661">
                                            <p:txEl>
                                              <p:charRg st="706" end="7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0661">
                                            <p:txEl>
                                              <p:charRg st="706" end="7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769" end="8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70661">
                                            <p:txEl>
                                              <p:charRg st="769" end="8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0661">
                                            <p:txEl>
                                              <p:charRg st="769" end="8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0661">
                                            <p:txEl>
                                              <p:charRg st="769" end="8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8" dur="500"/>
                                        <p:tgtEl>
                                          <p:spTgt spid="70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815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70661">
                                            <p:txEl>
                                              <p:charRg st="815" end="8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0661">
                                            <p:txEl>
                                              <p:charRg st="815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0661">
                                            <p:txEl>
                                              <p:charRg st="815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/>
      <p:bldP spid="70697" grpId="0"/>
      <p:bldP spid="70698" grpId="0"/>
      <p:bldP spid="70699" grpId="0"/>
      <p:bldP spid="70700" grpId="0"/>
      <p:bldP spid="70701" grpId="0"/>
      <p:bldP spid="70702" grpId="0"/>
      <p:bldP spid="70703" grpId="0"/>
      <p:bldP spid="70705" grpId="0" animBg="1"/>
      <p:bldP spid="70706" grpId="0" animBg="1"/>
      <p:bldP spid="70722" grpId="0"/>
      <p:bldP spid="70723" grpId="0"/>
      <p:bldP spid="70726" grpId="0"/>
      <p:bldP spid="70729" grpId="0" build="allAtOnce"/>
      <p:bldP spid="70729" grpId="1" build="allAtOnce"/>
      <p:bldP spid="70730" grpId="0" build="allAtOnce"/>
      <p:bldP spid="70730" grpId="1" build="allAtOnce"/>
      <p:bldP spid="70731" grpId="0" build="allAtOnce"/>
      <p:bldP spid="70731" grpId="1" build="allAtOnce"/>
      <p:bldP spid="70732" grpId="0" build="allAtOnce"/>
      <p:bldP spid="70732" grpId="1" build="allAtOnce"/>
      <p:bldP spid="70733" grpId="0" build="allAtOnce"/>
      <p:bldP spid="70734" grpId="0" build="allAtOnce"/>
      <p:bldP spid="70735" grpId="0" build="allAtOnce"/>
      <p:bldP spid="7073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7841" name="TextBox 13"/>
          <p:cNvSpPr/>
          <p:nvPr/>
        </p:nvSpPr>
        <p:spPr>
          <a:xfrm>
            <a:off x="4724400" y="862013"/>
            <a:ext cx="4375150" cy="5572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Status AddArc(ALGraph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G,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k,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m,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info)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7842" name="标题 33"/>
          <p:cNvSpPr>
            <a:spLocks noGrp="1"/>
          </p:cNvSpPr>
          <p:nvPr>
            <p:ph type="title"/>
          </p:nvPr>
        </p:nvSpPr>
        <p:spPr>
          <a:xfrm>
            <a:off x="5867400" y="368300"/>
            <a:ext cx="2778125" cy="53975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dirty="0"/>
              <a:t>Insert Arc (edge)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1685" name="文本框 49"/>
          <p:cNvSpPr txBox="1"/>
          <p:nvPr/>
        </p:nvSpPr>
        <p:spPr>
          <a:xfrm>
            <a:off x="0" y="20638"/>
            <a:ext cx="5668963" cy="6792912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InsertArc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ALGraph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G, </a:t>
            </a: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k, </a:t>
            </a: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m, </a:t>
            </a: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info)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AdjVexNodeP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p;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(k&lt;0 || k&gt;=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G.n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|| m&lt;0 || m&gt;=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G.n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ERROR;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     </a:t>
            </a:r>
            <a:endParaRPr lang="zh-CN" altLang="en-US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((UDG==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G.kind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|| DG==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G.kind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info!=1)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return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ERROR;                </a:t>
            </a:r>
            <a:endParaRPr lang="en-US" altLang="zh-CN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p =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G.vexs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[k].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firstArc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(p!=NULL)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(m==p-&gt;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adjvex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ERROR; </a:t>
            </a:r>
            <a:endParaRPr lang="zh-CN" altLang="en-US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p = p-&gt;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nextArc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68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68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685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85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685">
                                            <p:txEl>
                                              <p:charRg st="11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16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685">
                                            <p:txEl>
                                              <p:charRg st="161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85">
                                            <p:txEl>
                                              <p:charRg st="16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685">
                                            <p:txEl>
                                              <p:charRg st="16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229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685">
                                            <p:txEl>
                                              <p:charRg st="229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85">
                                            <p:txEl>
                                              <p:charRg st="229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85">
                                            <p:txEl>
                                              <p:charRg st="229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27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685">
                                            <p:txEl>
                                              <p:charRg st="273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85">
                                            <p:txEl>
                                              <p:charRg st="27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685">
                                            <p:txEl>
                                              <p:charRg st="27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32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1685">
                                            <p:txEl>
                                              <p:charRg st="321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685">
                                            <p:txEl>
                                              <p:charRg st="32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5">
                                            <p:txEl>
                                              <p:charRg st="32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345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685">
                                            <p:txEl>
                                              <p:charRg st="345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85">
                                            <p:txEl>
                                              <p:charRg st="345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85">
                                            <p:txEl>
                                              <p:charRg st="345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417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685">
                                            <p:txEl>
                                              <p:charRg st="417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685">
                                            <p:txEl>
                                              <p:charRg st="417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685">
                                            <p:txEl>
                                              <p:charRg st="417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436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685">
                                            <p:txEl>
                                              <p:charRg st="436" end="4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685">
                                            <p:txEl>
                                              <p:charRg st="436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685">
                                            <p:txEl>
                                              <p:charRg st="436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8865" name="TextBox 13"/>
          <p:cNvSpPr/>
          <p:nvPr/>
        </p:nvSpPr>
        <p:spPr>
          <a:xfrm>
            <a:off x="4724400" y="862013"/>
            <a:ext cx="4375150" cy="5572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Status AddArc(ALGraph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G,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k,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m,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info)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文本框 49"/>
          <p:cNvSpPr txBox="1"/>
          <p:nvPr/>
        </p:nvSpPr>
        <p:spPr>
          <a:xfrm>
            <a:off x="0" y="20638"/>
            <a:ext cx="5668963" cy="6792912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AddArc(ALGraph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G,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k,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m,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info)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……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p = (AdjVexNode*)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sizeof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(AdjVexNode));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     </a:t>
            </a:r>
            <a:endParaRPr lang="zh-CN" altLang="en-US" sz="2000" b="1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(NULL==p)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OVERFLOW; 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p-&gt;adjvex = m;  p-&gt;info = info;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p-&gt;nextArc = G.vexs[k].firstArc;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endParaRPr lang="zh-CN" altLang="en-US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G.vexs[k].firstArc = p; 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(G.kind==UDG || G.kind==UDN)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p = (AdjVexNode*)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sizeof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(AdjVexNode));                 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             </a:t>
            </a:r>
            <a:endParaRPr lang="zh-CN" altLang="en-US" sz="2000" b="1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(NULL==p)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OVERFLOW;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p-&gt;adjvex = k;  p-&gt;info = info;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p-&gt;nextArc = G.vexs[m].firstArc;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endParaRPr lang="zh-CN" altLang="en-US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G.vexs[m].firstArc = p;    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}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return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OK;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Clr>
                <a:srgbClr val="3333FF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8867" name="组合 104"/>
          <p:cNvGrpSpPr/>
          <p:nvPr/>
        </p:nvGrpSpPr>
        <p:grpSpPr>
          <a:xfrm>
            <a:off x="4229100" y="5084763"/>
            <a:ext cx="865188" cy="1439862"/>
            <a:chOff x="0" y="0"/>
            <a:chExt cx="864096" cy="1440160"/>
          </a:xfrm>
        </p:grpSpPr>
        <p:grpSp>
          <p:nvGrpSpPr>
            <p:cNvPr id="548868" name="组合 64"/>
            <p:cNvGrpSpPr/>
            <p:nvPr/>
          </p:nvGrpSpPr>
          <p:grpSpPr>
            <a:xfrm>
              <a:off x="432047" y="0"/>
              <a:ext cx="432049" cy="1440160"/>
              <a:chOff x="0" y="0"/>
              <a:chExt cx="432049" cy="1440160"/>
            </a:xfrm>
          </p:grpSpPr>
          <p:sp>
            <p:nvSpPr>
              <p:cNvPr id="548869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8870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8871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8872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48873" name="矩形 17"/>
            <p:cNvSpPr/>
            <p:nvPr/>
          </p:nvSpPr>
          <p:spPr>
            <a:xfrm>
              <a:off x="0" y="7200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74" name="矩形 17"/>
            <p:cNvSpPr/>
            <p:nvPr/>
          </p:nvSpPr>
          <p:spPr>
            <a:xfrm>
              <a:off x="0" y="43204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1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75" name="矩形 17"/>
            <p:cNvSpPr/>
            <p:nvPr/>
          </p:nvSpPr>
          <p:spPr>
            <a:xfrm>
              <a:off x="0" y="792087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76" name="矩形 17"/>
            <p:cNvSpPr/>
            <p:nvPr/>
          </p:nvSpPr>
          <p:spPr>
            <a:xfrm>
              <a:off x="7416" y="1152128"/>
              <a:ext cx="352624" cy="2160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77" name="组合 57"/>
          <p:cNvGrpSpPr/>
          <p:nvPr/>
        </p:nvGrpSpPr>
        <p:grpSpPr>
          <a:xfrm>
            <a:off x="5668963" y="6235700"/>
            <a:ext cx="649287" cy="288925"/>
            <a:chOff x="0" y="0"/>
            <a:chExt cx="648072" cy="360040"/>
          </a:xfrm>
        </p:grpSpPr>
        <p:sp>
          <p:nvSpPr>
            <p:cNvPr id="548878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79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78"/>
          <p:cNvGrpSpPr/>
          <p:nvPr/>
        </p:nvGrpSpPr>
        <p:grpSpPr>
          <a:xfrm>
            <a:off x="6575425" y="5489575"/>
            <a:ext cx="649288" cy="288925"/>
            <a:chOff x="0" y="0"/>
            <a:chExt cx="648072" cy="360040"/>
          </a:xfrm>
        </p:grpSpPr>
        <p:sp>
          <p:nvSpPr>
            <p:cNvPr id="548881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82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83" name="组合 81"/>
          <p:cNvGrpSpPr/>
          <p:nvPr/>
        </p:nvGrpSpPr>
        <p:grpSpPr>
          <a:xfrm>
            <a:off x="7326313" y="6235700"/>
            <a:ext cx="649287" cy="288925"/>
            <a:chOff x="0" y="0"/>
            <a:chExt cx="648072" cy="360040"/>
          </a:xfrm>
        </p:grpSpPr>
        <p:sp>
          <p:nvSpPr>
            <p:cNvPr id="548884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85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86" name="组合 84"/>
          <p:cNvGrpSpPr/>
          <p:nvPr/>
        </p:nvGrpSpPr>
        <p:grpSpPr>
          <a:xfrm>
            <a:off x="7326313" y="5084763"/>
            <a:ext cx="649287" cy="287337"/>
            <a:chOff x="0" y="0"/>
            <a:chExt cx="648072" cy="360040"/>
          </a:xfrm>
        </p:grpSpPr>
        <p:sp>
          <p:nvSpPr>
            <p:cNvPr id="548887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88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89" name="组合 87"/>
          <p:cNvGrpSpPr/>
          <p:nvPr/>
        </p:nvGrpSpPr>
        <p:grpSpPr>
          <a:xfrm>
            <a:off x="8262938" y="5084763"/>
            <a:ext cx="647700" cy="287337"/>
            <a:chOff x="0" y="0"/>
            <a:chExt cx="648072" cy="360040"/>
          </a:xfrm>
        </p:grpSpPr>
        <p:sp>
          <p:nvSpPr>
            <p:cNvPr id="548890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91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92" name="组合 90"/>
          <p:cNvGrpSpPr/>
          <p:nvPr/>
        </p:nvGrpSpPr>
        <p:grpSpPr>
          <a:xfrm>
            <a:off x="8262938" y="5876925"/>
            <a:ext cx="647700" cy="287338"/>
            <a:chOff x="0" y="0"/>
            <a:chExt cx="648072" cy="360040"/>
          </a:xfrm>
        </p:grpSpPr>
        <p:sp>
          <p:nvSpPr>
            <p:cNvPr id="548893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94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48895" name="组合 96"/>
          <p:cNvGrpSpPr/>
          <p:nvPr/>
        </p:nvGrpSpPr>
        <p:grpSpPr>
          <a:xfrm>
            <a:off x="5668963" y="5876925"/>
            <a:ext cx="649287" cy="287338"/>
            <a:chOff x="0" y="0"/>
            <a:chExt cx="648072" cy="360040"/>
          </a:xfrm>
        </p:grpSpPr>
        <p:sp>
          <p:nvSpPr>
            <p:cNvPr id="548896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897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组合 99"/>
          <p:cNvGrpSpPr/>
          <p:nvPr/>
        </p:nvGrpSpPr>
        <p:grpSpPr>
          <a:xfrm>
            <a:off x="5668963" y="5516563"/>
            <a:ext cx="649287" cy="287337"/>
            <a:chOff x="0" y="0"/>
            <a:chExt cx="648072" cy="360040"/>
          </a:xfrm>
        </p:grpSpPr>
        <p:sp>
          <p:nvSpPr>
            <p:cNvPr id="548899" name="矩形 27"/>
            <p:cNvSpPr/>
            <p:nvPr/>
          </p:nvSpPr>
          <p:spPr>
            <a:xfrm>
              <a:off x="0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900" name="矩形 27"/>
            <p:cNvSpPr/>
            <p:nvPr/>
          </p:nvSpPr>
          <p:spPr>
            <a:xfrm>
              <a:off x="432048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20" name="矩形 17"/>
          <p:cNvSpPr/>
          <p:nvPr/>
        </p:nvSpPr>
        <p:spPr>
          <a:xfrm>
            <a:off x="6583363" y="5480050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2" name="矩形 17"/>
          <p:cNvSpPr/>
          <p:nvPr/>
        </p:nvSpPr>
        <p:spPr>
          <a:xfrm>
            <a:off x="7326313" y="5084763"/>
            <a:ext cx="423862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3" name="矩形 17"/>
          <p:cNvSpPr/>
          <p:nvPr/>
        </p:nvSpPr>
        <p:spPr>
          <a:xfrm>
            <a:off x="8269288" y="5084763"/>
            <a:ext cx="423862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3" name="矩形 17"/>
          <p:cNvSpPr/>
          <p:nvPr/>
        </p:nvSpPr>
        <p:spPr>
          <a:xfrm>
            <a:off x="5668963" y="5516563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5" name="矩形 17"/>
          <p:cNvSpPr/>
          <p:nvPr/>
        </p:nvSpPr>
        <p:spPr>
          <a:xfrm>
            <a:off x="5668963" y="5876925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6" name="矩形 17"/>
          <p:cNvSpPr/>
          <p:nvPr/>
        </p:nvSpPr>
        <p:spPr>
          <a:xfrm>
            <a:off x="5668963" y="6235700"/>
            <a:ext cx="4254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7" name="矩形 17"/>
          <p:cNvSpPr/>
          <p:nvPr/>
        </p:nvSpPr>
        <p:spPr>
          <a:xfrm>
            <a:off x="8261350" y="5876925"/>
            <a:ext cx="425450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08" name="矩形 17"/>
          <p:cNvSpPr/>
          <p:nvPr/>
        </p:nvSpPr>
        <p:spPr>
          <a:xfrm>
            <a:off x="7326313" y="6235700"/>
            <a:ext cx="423862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548909" name="直接箭头连接符 126"/>
          <p:cNvCxnSpPr/>
          <p:nvPr/>
        </p:nvCxnSpPr>
        <p:spPr>
          <a:xfrm>
            <a:off x="7902575" y="5227638"/>
            <a:ext cx="360363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48910" name="矩形 27"/>
          <p:cNvSpPr/>
          <p:nvPr/>
        </p:nvSpPr>
        <p:spPr>
          <a:xfrm>
            <a:off x="8694738" y="5084763"/>
            <a:ext cx="215900" cy="28733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0" name="矩形 27"/>
          <p:cNvSpPr/>
          <p:nvPr/>
        </p:nvSpPr>
        <p:spPr>
          <a:xfrm>
            <a:off x="6102350" y="5516563"/>
            <a:ext cx="215900" cy="2873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b="1" baseline="-25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48912" name="组合 145"/>
          <p:cNvGrpSpPr/>
          <p:nvPr/>
        </p:nvGrpSpPr>
        <p:grpSpPr>
          <a:xfrm>
            <a:off x="6245225" y="5876925"/>
            <a:ext cx="2665413" cy="287338"/>
            <a:chOff x="0" y="0"/>
            <a:chExt cx="2664296" cy="288000"/>
          </a:xfrm>
        </p:grpSpPr>
        <p:sp>
          <p:nvSpPr>
            <p:cNvPr id="548913" name="矩形 27"/>
            <p:cNvSpPr/>
            <p:nvPr/>
          </p:nvSpPr>
          <p:spPr>
            <a:xfrm>
              <a:off x="2448272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8914" name="直接箭头连接符 139"/>
            <p:cNvCxnSpPr/>
            <p:nvPr/>
          </p:nvCxnSpPr>
          <p:spPr>
            <a:xfrm flipV="1">
              <a:off x="0" y="144016"/>
              <a:ext cx="2016224" cy="3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548915" name="组合 150"/>
          <p:cNvGrpSpPr/>
          <p:nvPr/>
        </p:nvGrpSpPr>
        <p:grpSpPr>
          <a:xfrm>
            <a:off x="6245225" y="6237288"/>
            <a:ext cx="1728788" cy="287337"/>
            <a:chOff x="0" y="0"/>
            <a:chExt cx="1728192" cy="288000"/>
          </a:xfrm>
        </p:grpSpPr>
        <p:sp>
          <p:nvSpPr>
            <p:cNvPr id="548916" name="矩形 27"/>
            <p:cNvSpPr/>
            <p:nvPr/>
          </p:nvSpPr>
          <p:spPr>
            <a:xfrm>
              <a:off x="1512168" y="0"/>
              <a:ext cx="216024" cy="288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  <a:endParaRPr lang="zh-CN" altLang="en-US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48917" name="直接箭头连接符 148"/>
            <p:cNvCxnSpPr/>
            <p:nvPr/>
          </p:nvCxnSpPr>
          <p:spPr>
            <a:xfrm flipV="1">
              <a:off x="0" y="144016"/>
              <a:ext cx="1080120" cy="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548918" name="组合 166"/>
          <p:cNvGrpSpPr/>
          <p:nvPr/>
        </p:nvGrpSpPr>
        <p:grpSpPr>
          <a:xfrm>
            <a:off x="5094288" y="5084763"/>
            <a:ext cx="215900" cy="1439862"/>
            <a:chOff x="0" y="0"/>
            <a:chExt cx="216024" cy="1440160"/>
          </a:xfrm>
        </p:grpSpPr>
        <p:sp>
          <p:nvSpPr>
            <p:cNvPr id="548919" name="矩形 27"/>
            <p:cNvSpPr/>
            <p:nvPr/>
          </p:nvSpPr>
          <p:spPr>
            <a:xfrm>
              <a:off x="0" y="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920" name="矩形 27"/>
            <p:cNvSpPr/>
            <p:nvPr/>
          </p:nvSpPr>
          <p:spPr>
            <a:xfrm>
              <a:off x="0" y="36004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921" name="矩形 27"/>
            <p:cNvSpPr/>
            <p:nvPr/>
          </p:nvSpPr>
          <p:spPr>
            <a:xfrm>
              <a:off x="0" y="72008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8922" name="矩形 27"/>
            <p:cNvSpPr/>
            <p:nvPr/>
          </p:nvSpPr>
          <p:spPr>
            <a:xfrm>
              <a:off x="0" y="1080120"/>
              <a:ext cx="216024" cy="3600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b="1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71742" name="直接箭头连接符 66"/>
          <p:cNvCxnSpPr/>
          <p:nvPr/>
        </p:nvCxnSpPr>
        <p:spPr>
          <a:xfrm>
            <a:off x="5165725" y="5264150"/>
            <a:ext cx="21431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1743" name="直接箭头连接符 67"/>
          <p:cNvCxnSpPr/>
          <p:nvPr/>
        </p:nvCxnSpPr>
        <p:spPr>
          <a:xfrm flipV="1">
            <a:off x="5153025" y="5697538"/>
            <a:ext cx="503238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8925" name="直接箭头连接符 68"/>
          <p:cNvCxnSpPr/>
          <p:nvPr/>
        </p:nvCxnSpPr>
        <p:spPr>
          <a:xfrm flipV="1">
            <a:off x="5165725" y="6019800"/>
            <a:ext cx="503238" cy="1588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8926" name="直接箭头连接符 69"/>
          <p:cNvCxnSpPr/>
          <p:nvPr/>
        </p:nvCxnSpPr>
        <p:spPr>
          <a:xfrm flipV="1">
            <a:off x="5165725" y="6380163"/>
            <a:ext cx="503238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48927" name="矩形 17"/>
          <p:cNvSpPr/>
          <p:nvPr/>
        </p:nvSpPr>
        <p:spPr>
          <a:xfrm>
            <a:off x="4445000" y="6596063"/>
            <a:ext cx="1512888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 firstArc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28" name="矩形 17"/>
          <p:cNvSpPr/>
          <p:nvPr/>
        </p:nvSpPr>
        <p:spPr>
          <a:xfrm>
            <a:off x="6892925" y="6596063"/>
            <a:ext cx="1512888" cy="215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adjvex next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1748" name="直接箭头连接符 123"/>
          <p:cNvCxnSpPr/>
          <p:nvPr/>
        </p:nvCxnSpPr>
        <p:spPr>
          <a:xfrm flipV="1">
            <a:off x="7110413" y="5376863"/>
            <a:ext cx="265112" cy="252412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1749" name="直接箭头连接符 123"/>
          <p:cNvCxnSpPr/>
          <p:nvPr/>
        </p:nvCxnSpPr>
        <p:spPr>
          <a:xfrm flipH="1">
            <a:off x="7218363" y="5634038"/>
            <a:ext cx="271462" cy="0"/>
          </a:xfrm>
          <a:prstGeom prst="straightConnector1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750" name="矩形 17"/>
          <p:cNvSpPr/>
          <p:nvPr/>
        </p:nvSpPr>
        <p:spPr>
          <a:xfrm>
            <a:off x="7199313" y="5588000"/>
            <a:ext cx="4254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1751" name="直接箭头连接符 123"/>
          <p:cNvCxnSpPr/>
          <p:nvPr/>
        </p:nvCxnSpPr>
        <p:spPr>
          <a:xfrm>
            <a:off x="5175250" y="5281613"/>
            <a:ext cx="1479550" cy="174625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752" name="矩形 17"/>
          <p:cNvSpPr/>
          <p:nvPr/>
        </p:nvSpPr>
        <p:spPr>
          <a:xfrm>
            <a:off x="6840538" y="2698750"/>
            <a:ext cx="2124075" cy="277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Insert &lt;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0,1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3" name="矩形 17"/>
          <p:cNvSpPr/>
          <p:nvPr/>
        </p:nvSpPr>
        <p:spPr>
          <a:xfrm>
            <a:off x="8064500" y="2708275"/>
            <a:ext cx="4508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4" name="矩形 17"/>
          <p:cNvSpPr/>
          <p:nvPr/>
        </p:nvSpPr>
        <p:spPr>
          <a:xfrm>
            <a:off x="4189413" y="5116513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5" name="矩形 17"/>
          <p:cNvSpPr/>
          <p:nvPr/>
        </p:nvSpPr>
        <p:spPr>
          <a:xfrm>
            <a:off x="8280400" y="2698750"/>
            <a:ext cx="449263" cy="2873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6" name="矩形 17"/>
          <p:cNvSpPr/>
          <p:nvPr/>
        </p:nvSpPr>
        <p:spPr>
          <a:xfrm>
            <a:off x="4189413" y="5481638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7" name="矩形 17"/>
          <p:cNvSpPr/>
          <p:nvPr/>
        </p:nvSpPr>
        <p:spPr>
          <a:xfrm>
            <a:off x="5014913" y="5491163"/>
            <a:ext cx="425450" cy="287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zh-CN" altLang="en-US" sz="1600" b="1" baseline="-25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1758" name="直接箭头连接符 123"/>
          <p:cNvCxnSpPr/>
          <p:nvPr/>
        </p:nvCxnSpPr>
        <p:spPr>
          <a:xfrm>
            <a:off x="5368925" y="5553075"/>
            <a:ext cx="282575" cy="0"/>
          </a:xfrm>
          <a:prstGeom prst="straightConnector1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1759" name="矩形 17"/>
          <p:cNvSpPr/>
          <p:nvPr/>
        </p:nvSpPr>
        <p:spPr>
          <a:xfrm>
            <a:off x="5243513" y="5226050"/>
            <a:ext cx="425450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8941" name="标题 33"/>
          <p:cNvSpPr>
            <a:spLocks noGrp="1"/>
          </p:cNvSpPr>
          <p:nvPr/>
        </p:nvSpPr>
        <p:spPr>
          <a:xfrm>
            <a:off x="5867400" y="368300"/>
            <a:ext cx="2778125" cy="5397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/>
            <a:r>
              <a:rPr lang="en-US" altLang="zh-CN" sz="2800" b="1" dirty="0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Insert Arc (edge)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3333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685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14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685">
                                            <p:txEl>
                                              <p:charRg st="147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5">
                                            <p:txEl>
                                              <p:charRg st="14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85">
                                            <p:txEl>
                                              <p:charRg st="14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21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685">
                                            <p:txEl>
                                              <p:charRg st="211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5">
                                            <p:txEl>
                                              <p:charRg st="21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85">
                                            <p:txEl>
                                              <p:charRg st="21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685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85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85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282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685">
                                            <p:txEl>
                                              <p:charRg st="282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685">
                                            <p:txEl>
                                              <p:charRg st="282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85">
                                            <p:txEl>
                                              <p:charRg st="282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319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685">
                                            <p:txEl>
                                              <p:charRg st="319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685">
                                            <p:txEl>
                                              <p:charRg st="319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685">
                                            <p:txEl>
                                              <p:charRg st="319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356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685">
                                            <p:txEl>
                                              <p:charRg st="356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685">
                                            <p:txEl>
                                              <p:charRg st="356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685">
                                            <p:txEl>
                                              <p:charRg st="356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44879 0.4090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7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0" y="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9253 -0.470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17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0" y="-2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42518 0.3509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17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1059 -0.3733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17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-1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384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1685">
                                            <p:txEl>
                                              <p:charRg st="384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1685">
                                            <p:txEl>
                                              <p:charRg st="384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1685">
                                            <p:txEl>
                                              <p:charRg st="384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743" end="7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685">
                                            <p:txEl>
                                              <p:charRg st="743" end="7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685">
                                            <p:txEl>
                                              <p:charRg st="743" end="7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685">
                                            <p:txEl>
                                              <p:charRg st="743" end="7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420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1685">
                                            <p:txEl>
                                              <p:charRg st="420" end="4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1685">
                                            <p:txEl>
                                              <p:charRg st="420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685">
                                            <p:txEl>
                                              <p:charRg st="420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490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1685">
                                            <p:txEl>
                                              <p:charRg st="490" end="5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1685">
                                            <p:txEl>
                                              <p:charRg st="490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1685">
                                            <p:txEl>
                                              <p:charRg st="490" end="5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562" end="5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685">
                                            <p:txEl>
                                              <p:charRg st="562" end="5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685">
                                            <p:txEl>
                                              <p:charRg st="562" end="5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685">
                                            <p:txEl>
                                              <p:charRg st="562" end="5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597" end="6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1685">
                                            <p:txEl>
                                              <p:charRg st="597" end="6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1685">
                                            <p:txEl>
                                              <p:charRg st="597" end="6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1685">
                                            <p:txEl>
                                              <p:charRg st="597" end="6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635" end="6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1685">
                                            <p:txEl>
                                              <p:charRg st="635" end="6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1685">
                                            <p:txEl>
                                              <p:charRg st="635" end="6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1685">
                                            <p:txEl>
                                              <p:charRg st="635" end="6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675" end="7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1685">
                                            <p:txEl>
                                              <p:charRg st="675" end="7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1685">
                                            <p:txEl>
                                              <p:charRg st="675" end="7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1685">
                                            <p:txEl>
                                              <p:charRg st="675" end="7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709" end="7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685">
                                            <p:txEl>
                                              <p:charRg st="709" end="7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685">
                                            <p:txEl>
                                              <p:charRg st="709" end="7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685">
                                            <p:txEl>
                                              <p:charRg st="709" end="7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500"/>
                                        <p:tgtEl>
                                          <p:spTgt spid="7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748" end="7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71685">
                                            <p:txEl>
                                              <p:charRg st="748" end="7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1685">
                                            <p:txEl>
                                              <p:charRg st="748" end="7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1685">
                                            <p:txEl>
                                              <p:charRg st="748" end="7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0" grpId="0"/>
      <p:bldP spid="71723" grpId="0"/>
      <p:bldP spid="71730" grpId="0"/>
      <p:bldP spid="71750" grpId="0"/>
      <p:bldP spid="71750" grpId="1"/>
      <p:bldP spid="71753" grpId="0" build="allAtOnce"/>
      <p:bldP spid="71753" grpId="1" build="allAtOnce"/>
      <p:bldP spid="71754" grpId="0" build="allAtOnce"/>
      <p:bldP spid="71754" grpId="1" build="allAtOnce"/>
      <p:bldP spid="71755" grpId="0" build="allAtOnce"/>
      <p:bldP spid="71755" grpId="1" build="allAtOnce"/>
      <p:bldP spid="71756" grpId="0" build="allAtOnce"/>
      <p:bldP spid="71756" grpId="1" build="allAtOnce"/>
      <p:bldP spid="71757" grpId="0" build="allAtOnce"/>
      <p:bldP spid="717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2"/>
          <p:cNvGrpSpPr/>
          <p:nvPr/>
        </p:nvGrpSpPr>
        <p:grpSpPr>
          <a:xfrm>
            <a:off x="-30162" y="1847850"/>
            <a:ext cx="3779837" cy="1439863"/>
            <a:chOff x="0" y="0"/>
            <a:chExt cx="3779912" cy="1440192"/>
          </a:xfrm>
        </p:grpSpPr>
        <p:grpSp>
          <p:nvGrpSpPr>
            <p:cNvPr id="549890" name="组合 1"/>
            <p:cNvGrpSpPr/>
            <p:nvPr/>
          </p:nvGrpSpPr>
          <p:grpSpPr>
            <a:xfrm>
              <a:off x="0" y="32"/>
              <a:ext cx="899592" cy="1440160"/>
              <a:chOff x="0" y="0"/>
              <a:chExt cx="899592" cy="1440160"/>
            </a:xfrm>
          </p:grpSpPr>
          <p:grpSp>
            <p:nvGrpSpPr>
              <p:cNvPr id="549891" name="组合 64"/>
              <p:cNvGrpSpPr/>
              <p:nvPr/>
            </p:nvGrpSpPr>
            <p:grpSpPr>
              <a:xfrm>
                <a:off x="323527" y="0"/>
                <a:ext cx="432049" cy="1440160"/>
                <a:chOff x="0" y="0"/>
                <a:chExt cx="432049" cy="1440160"/>
              </a:xfrm>
            </p:grpSpPr>
            <p:sp>
              <p:nvSpPr>
                <p:cNvPr id="549892" name="矩形 27"/>
                <p:cNvSpPr/>
                <p:nvPr/>
              </p:nvSpPr>
              <p:spPr>
                <a:xfrm>
                  <a:off x="1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A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893" name="矩形 27"/>
                <p:cNvSpPr/>
                <p:nvPr/>
              </p:nvSpPr>
              <p:spPr>
                <a:xfrm>
                  <a:off x="1" y="360039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B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894" name="矩形 27"/>
                <p:cNvSpPr/>
                <p:nvPr/>
              </p:nvSpPr>
              <p:spPr>
                <a:xfrm>
                  <a:off x="0" y="720079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C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895" name="矩形 27"/>
                <p:cNvSpPr/>
                <p:nvPr/>
              </p:nvSpPr>
              <p:spPr>
                <a:xfrm>
                  <a:off x="0" y="108012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D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49896" name="矩形 17"/>
              <p:cNvSpPr/>
              <p:nvPr/>
            </p:nvSpPr>
            <p:spPr>
              <a:xfrm>
                <a:off x="0" y="7200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897" name="矩形 17"/>
              <p:cNvSpPr/>
              <p:nvPr/>
            </p:nvSpPr>
            <p:spPr>
              <a:xfrm>
                <a:off x="0" y="43204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898" name="矩形 17"/>
              <p:cNvSpPr/>
              <p:nvPr/>
            </p:nvSpPr>
            <p:spPr>
              <a:xfrm>
                <a:off x="0" y="79208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899" name="矩形 17"/>
              <p:cNvSpPr/>
              <p:nvPr/>
            </p:nvSpPr>
            <p:spPr>
              <a:xfrm>
                <a:off x="35496" y="1152128"/>
                <a:ext cx="360040" cy="144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0" name="矩形 27"/>
              <p:cNvSpPr/>
              <p:nvPr/>
            </p:nvSpPr>
            <p:spPr>
              <a:xfrm>
                <a:off x="68356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1" name="矩形 27"/>
              <p:cNvSpPr/>
              <p:nvPr/>
            </p:nvSpPr>
            <p:spPr>
              <a:xfrm>
                <a:off x="683568" y="36004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2" name="矩形 27"/>
              <p:cNvSpPr/>
              <p:nvPr/>
            </p:nvSpPr>
            <p:spPr>
              <a:xfrm>
                <a:off x="683568" y="72008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3" name="矩形 27"/>
              <p:cNvSpPr/>
              <p:nvPr/>
            </p:nvSpPr>
            <p:spPr>
              <a:xfrm>
                <a:off x="683568" y="108012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9904" name="组合 8"/>
            <p:cNvGrpSpPr/>
            <p:nvPr/>
          </p:nvGrpSpPr>
          <p:grpSpPr>
            <a:xfrm>
              <a:off x="755576" y="432080"/>
              <a:ext cx="1152128" cy="288000"/>
              <a:chOff x="0" y="0"/>
              <a:chExt cx="1152128" cy="288000"/>
            </a:xfrm>
          </p:grpSpPr>
          <p:sp>
            <p:nvSpPr>
              <p:cNvPr id="549905" name="矩形 27"/>
              <p:cNvSpPr/>
              <p:nvPr/>
            </p:nvSpPr>
            <p:spPr>
              <a:xfrm>
                <a:off x="504056" y="0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6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7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08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49909" name="直接箭头连接符 122"/>
              <p:cNvCxnSpPr>
                <a:endCxn id="549905" idx="1"/>
              </p:cNvCxnSpPr>
              <p:nvPr/>
            </p:nvCxnSpPr>
            <p:spPr>
              <a:xfrm flipV="1">
                <a:off x="0" y="144000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49910" name="组合 7"/>
            <p:cNvGrpSpPr/>
            <p:nvPr/>
          </p:nvGrpSpPr>
          <p:grpSpPr>
            <a:xfrm>
              <a:off x="755576" y="792120"/>
              <a:ext cx="2160240" cy="288000"/>
              <a:chOff x="0" y="0"/>
              <a:chExt cx="2160240" cy="288000"/>
            </a:xfrm>
          </p:grpSpPr>
          <p:sp>
            <p:nvSpPr>
              <p:cNvPr id="549911" name="矩形 27"/>
              <p:cNvSpPr/>
              <p:nvPr/>
            </p:nvSpPr>
            <p:spPr>
              <a:xfrm>
                <a:off x="504056" y="0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12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13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49914" name="组合 90"/>
              <p:cNvGrpSpPr/>
              <p:nvPr/>
            </p:nvGrpSpPr>
            <p:grpSpPr>
              <a:xfrm>
                <a:off x="1512168" y="0"/>
                <a:ext cx="648072" cy="288000"/>
                <a:chOff x="0" y="0"/>
                <a:chExt cx="648072" cy="360040"/>
              </a:xfrm>
            </p:grpSpPr>
            <p:sp>
              <p:nvSpPr>
                <p:cNvPr id="549915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916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49917" name="矩形 17"/>
              <p:cNvSpPr/>
              <p:nvPr/>
            </p:nvSpPr>
            <p:spPr>
              <a:xfrm>
                <a:off x="1512168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18" name="矩形 27"/>
              <p:cNvSpPr/>
              <p:nvPr/>
            </p:nvSpPr>
            <p:spPr>
              <a:xfrm>
                <a:off x="1944216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49919" name="直接箭头连接符 112"/>
              <p:cNvCxnSpPr>
                <a:endCxn id="549917" idx="1"/>
              </p:cNvCxnSpPr>
              <p:nvPr/>
            </p:nvCxnSpPr>
            <p:spPr>
              <a:xfrm flipV="1">
                <a:off x="1008112" y="144000"/>
                <a:ext cx="504056" cy="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49920" name="直接箭头连接符 123"/>
              <p:cNvCxnSpPr>
                <a:endCxn id="549917" idx="1"/>
              </p:cNvCxnSpPr>
              <p:nvPr/>
            </p:nvCxnSpPr>
            <p:spPr>
              <a:xfrm flipV="1">
                <a:off x="0" y="144016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49921" name="组合 6"/>
            <p:cNvGrpSpPr/>
            <p:nvPr/>
          </p:nvGrpSpPr>
          <p:grpSpPr>
            <a:xfrm>
              <a:off x="755576" y="1152160"/>
              <a:ext cx="2160240" cy="288032"/>
              <a:chOff x="0" y="0"/>
              <a:chExt cx="2160240" cy="288032"/>
            </a:xfrm>
          </p:grpSpPr>
          <p:sp>
            <p:nvSpPr>
              <p:cNvPr id="549922" name="矩形 27"/>
              <p:cNvSpPr/>
              <p:nvPr/>
            </p:nvSpPr>
            <p:spPr>
              <a:xfrm>
                <a:off x="504056" y="32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23" name="矩形 27"/>
              <p:cNvSpPr/>
              <p:nvPr/>
            </p:nvSpPr>
            <p:spPr>
              <a:xfrm>
                <a:off x="936104" y="32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24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49925" name="组合 81"/>
              <p:cNvGrpSpPr/>
              <p:nvPr/>
            </p:nvGrpSpPr>
            <p:grpSpPr>
              <a:xfrm>
                <a:off x="1512168" y="0"/>
                <a:ext cx="648072" cy="288000"/>
                <a:chOff x="0" y="0"/>
                <a:chExt cx="648072" cy="360040"/>
              </a:xfrm>
            </p:grpSpPr>
            <p:sp>
              <p:nvSpPr>
                <p:cNvPr id="549926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927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49928" name="矩形 17"/>
              <p:cNvSpPr/>
              <p:nvPr/>
            </p:nvSpPr>
            <p:spPr>
              <a:xfrm>
                <a:off x="1512168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29" name="矩形 27"/>
              <p:cNvSpPr/>
              <p:nvPr/>
            </p:nvSpPr>
            <p:spPr>
              <a:xfrm>
                <a:off x="1944216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49930" name="直接箭头连接符 115"/>
              <p:cNvCxnSpPr>
                <a:endCxn id="549928" idx="1"/>
              </p:cNvCxnSpPr>
              <p:nvPr/>
            </p:nvCxnSpPr>
            <p:spPr>
              <a:xfrm flipV="1">
                <a:off x="1008112" y="144000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49931" name="直接箭头连接符 124"/>
              <p:cNvCxnSpPr>
                <a:endCxn id="549928" idx="1"/>
              </p:cNvCxnSpPr>
              <p:nvPr/>
            </p:nvCxnSpPr>
            <p:spPr>
              <a:xfrm flipV="1">
                <a:off x="0" y="144016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49932" name="组合 11"/>
            <p:cNvGrpSpPr/>
            <p:nvPr/>
          </p:nvGrpSpPr>
          <p:grpSpPr>
            <a:xfrm>
              <a:off x="755576" y="0"/>
              <a:ext cx="3024336" cy="288064"/>
              <a:chOff x="0" y="0"/>
              <a:chExt cx="3024336" cy="288064"/>
            </a:xfrm>
          </p:grpSpPr>
          <p:grpSp>
            <p:nvGrpSpPr>
              <p:cNvPr id="549933" name="组合 87"/>
              <p:cNvGrpSpPr/>
              <p:nvPr/>
            </p:nvGrpSpPr>
            <p:grpSpPr>
              <a:xfrm>
                <a:off x="2376264" y="32"/>
                <a:ext cx="648072" cy="288000"/>
                <a:chOff x="0" y="0"/>
                <a:chExt cx="648072" cy="360040"/>
              </a:xfrm>
            </p:grpSpPr>
            <p:sp>
              <p:nvSpPr>
                <p:cNvPr id="549934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935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9936" name="组合 78"/>
              <p:cNvGrpSpPr/>
              <p:nvPr/>
            </p:nvGrpSpPr>
            <p:grpSpPr>
              <a:xfrm>
                <a:off x="504056" y="32"/>
                <a:ext cx="648072" cy="288000"/>
                <a:chOff x="0" y="0"/>
                <a:chExt cx="648072" cy="360040"/>
              </a:xfrm>
            </p:grpSpPr>
            <p:sp>
              <p:nvSpPr>
                <p:cNvPr id="549937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938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9939" name="组合 84"/>
              <p:cNvGrpSpPr/>
              <p:nvPr/>
            </p:nvGrpSpPr>
            <p:grpSpPr>
              <a:xfrm>
                <a:off x="1440160" y="64"/>
                <a:ext cx="648072" cy="288000"/>
                <a:chOff x="0" y="0"/>
                <a:chExt cx="648072" cy="360040"/>
              </a:xfrm>
            </p:grpSpPr>
            <p:sp>
              <p:nvSpPr>
                <p:cNvPr id="549940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49941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49942" name="矩形 17"/>
              <p:cNvSpPr/>
              <p:nvPr/>
            </p:nvSpPr>
            <p:spPr>
              <a:xfrm>
                <a:off x="1440160" y="32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9943" name="矩形 17"/>
              <p:cNvSpPr/>
              <p:nvPr/>
            </p:nvSpPr>
            <p:spPr>
              <a:xfrm>
                <a:off x="2383680" y="32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49944" name="组合 105"/>
              <p:cNvGrpSpPr/>
              <p:nvPr/>
            </p:nvGrpSpPr>
            <p:grpSpPr>
              <a:xfrm>
                <a:off x="1080120" y="32"/>
                <a:ext cx="1944216" cy="288000"/>
                <a:chOff x="0" y="0"/>
                <a:chExt cx="1944216" cy="288000"/>
              </a:xfrm>
            </p:grpSpPr>
            <p:cxnSp>
              <p:nvCxnSpPr>
                <p:cNvPr id="549945" name="直接箭头连接符 106"/>
                <p:cNvCxnSpPr>
                  <a:endCxn id="549928" idx="1"/>
                </p:cNvCxnSpPr>
                <p:nvPr/>
              </p:nvCxnSpPr>
              <p:spPr>
                <a:xfrm>
                  <a:off x="0" y="144016"/>
                  <a:ext cx="360040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549946" name="直接箭头连接符 107"/>
                <p:cNvCxnSpPr>
                  <a:endCxn id="549928" idx="1"/>
                </p:cNvCxnSpPr>
                <p:nvPr/>
              </p:nvCxnSpPr>
              <p:spPr>
                <a:xfrm>
                  <a:off x="936104" y="144016"/>
                  <a:ext cx="360040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549947" name="矩形 27"/>
                <p:cNvSpPr/>
                <p:nvPr/>
              </p:nvSpPr>
              <p:spPr>
                <a:xfrm>
                  <a:off x="1728192" y="0"/>
                  <a:ext cx="216024" cy="288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sz="1400" b="1" dirty="0">
                      <a:latin typeface="Calibri" panose="020F0502020204030204" pitchFamily="34" charset="0"/>
                      <a:ea typeface="宋体" panose="02010600030101010101" pitchFamily="2" charset="-122"/>
                    </a:rPr>
                    <a:t>∧</a:t>
                  </a:r>
                  <a:endParaRPr lang="zh-CN" altLang="en-US" b="1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cxnSp>
            <p:nvCxnSpPr>
              <p:cNvPr id="549948" name="直接箭头连接符 129"/>
              <p:cNvCxnSpPr>
                <a:endCxn id="549928" idx="1"/>
              </p:cNvCxnSpPr>
              <p:nvPr/>
            </p:nvCxnSpPr>
            <p:spPr>
              <a:xfrm flipV="1">
                <a:off x="0" y="144048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549949" name="矩形 17"/>
              <p:cNvSpPr/>
              <p:nvPr/>
            </p:nvSpPr>
            <p:spPr>
              <a:xfrm>
                <a:off x="489484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49950" name="TextBox 13"/>
          <p:cNvSpPr/>
          <p:nvPr/>
        </p:nvSpPr>
        <p:spPr>
          <a:xfrm>
            <a:off x="3987800" y="846138"/>
            <a:ext cx="4471988" cy="279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FirstAdjVex(ALGraph G,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k, AdjVexNodeP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endParaRPr lang="en-US" altLang="zh-CN" sz="16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2768" name="文本框 49"/>
          <p:cNvSpPr/>
          <p:nvPr/>
        </p:nvSpPr>
        <p:spPr>
          <a:xfrm>
            <a:off x="971550" y="4005263"/>
            <a:ext cx="7715250" cy="2519362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FirstAdjVex(ALGraph G,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k, AdjVexNodeP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(k&lt;0 || k&gt;=G.n)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(NULL==p)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p = G.vexs[k].firstArc;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(p!=NULL)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p-&gt;adjvex; 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else 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49952" name="标题 33"/>
          <p:cNvSpPr>
            <a:spLocks noGrp="1"/>
          </p:cNvSpPr>
          <p:nvPr>
            <p:ph type="title"/>
          </p:nvPr>
        </p:nvSpPr>
        <p:spPr>
          <a:xfrm>
            <a:off x="4208463" y="274638"/>
            <a:ext cx="4478337" cy="563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Get the first Adjency Vertex</a:t>
            </a:r>
            <a:endParaRPr lang="en-US" altLang="zh-CN" dirty="0"/>
          </a:p>
        </p:txBody>
      </p:sp>
      <p:cxnSp>
        <p:nvCxnSpPr>
          <p:cNvPr id="72771" name="直接箭头连接符 33"/>
          <p:cNvCxnSpPr>
            <a:endCxn id="549928" idx="1"/>
          </p:cNvCxnSpPr>
          <p:nvPr/>
        </p:nvCxnSpPr>
        <p:spPr>
          <a:xfrm flipH="1">
            <a:off x="1547813" y="1557338"/>
            <a:ext cx="0" cy="290512"/>
          </a:xfrm>
          <a:prstGeom prst="straightConnector1">
            <a:avLst/>
          </a:prstGeom>
          <a:ln w="22225" cap="flat" cmpd="sng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2772" name="矩形 17"/>
          <p:cNvSpPr/>
          <p:nvPr/>
        </p:nvSpPr>
        <p:spPr>
          <a:xfrm>
            <a:off x="1212850" y="1847850"/>
            <a:ext cx="423863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773" name="Text Box 26"/>
          <p:cNvSpPr txBox="1"/>
          <p:nvPr/>
        </p:nvSpPr>
        <p:spPr>
          <a:xfrm>
            <a:off x="1355725" y="5032375"/>
            <a:ext cx="21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74" name="矩形 17"/>
          <p:cNvSpPr/>
          <p:nvPr/>
        </p:nvSpPr>
        <p:spPr>
          <a:xfrm>
            <a:off x="3851275" y="4076700"/>
            <a:ext cx="423863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276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6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6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20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2768">
                                            <p:txEl>
                                              <p:charRg st="209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68">
                                            <p:txEl>
                                              <p:charRg st="20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68">
                                            <p:txEl>
                                              <p:charRg st="20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42864 -0.314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2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1000"/>
                                        <p:tgtEl>
                                          <p:spTgt spid="72768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768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768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02309 -0.5192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-2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14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1000"/>
                                        <p:tgtEl>
                                          <p:spTgt spid="72768">
                                            <p:txEl>
                                              <p:charRg st="149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768">
                                            <p:txEl>
                                              <p:charRg st="14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768">
                                            <p:txEl>
                                              <p:charRg st="14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22795 0.508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2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25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18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1000"/>
                                        <p:tgtEl>
                                          <p:spTgt spid="72768">
                                            <p:txEl>
                                              <p:charRg st="187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768">
                                            <p:txEl>
                                              <p:charRg st="18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768">
                                            <p:txEl>
                                              <p:charRg st="18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1000"/>
                                        <p:tgtEl>
                                          <p:spTgt spid="72768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768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768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1000"/>
                                        <p:tgtEl>
                                          <p:spTgt spid="72768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768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768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72" grpId="0"/>
      <p:bldP spid="72772" grpId="1"/>
      <p:bldP spid="72773" grpId="0"/>
      <p:bldP spid="72773" grpId="1"/>
      <p:bldP spid="72774" grpId="0"/>
      <p:bldP spid="72774" grpId="1"/>
      <p:bldP spid="7277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2"/>
          <p:cNvGrpSpPr/>
          <p:nvPr/>
        </p:nvGrpSpPr>
        <p:grpSpPr>
          <a:xfrm>
            <a:off x="-30162" y="1847850"/>
            <a:ext cx="3779837" cy="1439863"/>
            <a:chOff x="0" y="0"/>
            <a:chExt cx="3779912" cy="1440192"/>
          </a:xfrm>
        </p:grpSpPr>
        <p:grpSp>
          <p:nvGrpSpPr>
            <p:cNvPr id="550914" name="组合 1"/>
            <p:cNvGrpSpPr/>
            <p:nvPr/>
          </p:nvGrpSpPr>
          <p:grpSpPr>
            <a:xfrm>
              <a:off x="0" y="32"/>
              <a:ext cx="899592" cy="1440160"/>
              <a:chOff x="0" y="0"/>
              <a:chExt cx="899592" cy="1440160"/>
            </a:xfrm>
          </p:grpSpPr>
          <p:grpSp>
            <p:nvGrpSpPr>
              <p:cNvPr id="550915" name="组合 64"/>
              <p:cNvGrpSpPr/>
              <p:nvPr/>
            </p:nvGrpSpPr>
            <p:grpSpPr>
              <a:xfrm>
                <a:off x="323527" y="0"/>
                <a:ext cx="432049" cy="1440160"/>
                <a:chOff x="0" y="0"/>
                <a:chExt cx="432049" cy="1440160"/>
              </a:xfrm>
            </p:grpSpPr>
            <p:sp>
              <p:nvSpPr>
                <p:cNvPr id="550916" name="矩形 27"/>
                <p:cNvSpPr/>
                <p:nvPr/>
              </p:nvSpPr>
              <p:spPr>
                <a:xfrm>
                  <a:off x="1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A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17" name="矩形 27"/>
                <p:cNvSpPr/>
                <p:nvPr/>
              </p:nvSpPr>
              <p:spPr>
                <a:xfrm>
                  <a:off x="1" y="360039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B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18" name="矩形 27"/>
                <p:cNvSpPr/>
                <p:nvPr/>
              </p:nvSpPr>
              <p:spPr>
                <a:xfrm>
                  <a:off x="0" y="720079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C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19" name="矩形 27"/>
                <p:cNvSpPr/>
                <p:nvPr/>
              </p:nvSpPr>
              <p:spPr>
                <a:xfrm>
                  <a:off x="0" y="108012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dirty="0"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D</a:t>
                  </a:r>
                  <a:endParaRPr lang="zh-CN" altLang="en-US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50920" name="矩形 17"/>
              <p:cNvSpPr/>
              <p:nvPr/>
            </p:nvSpPr>
            <p:spPr>
              <a:xfrm>
                <a:off x="0" y="7200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1" name="矩形 17"/>
              <p:cNvSpPr/>
              <p:nvPr/>
            </p:nvSpPr>
            <p:spPr>
              <a:xfrm>
                <a:off x="0" y="43204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2" name="矩形 17"/>
              <p:cNvSpPr/>
              <p:nvPr/>
            </p:nvSpPr>
            <p:spPr>
              <a:xfrm>
                <a:off x="0" y="792087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3" name="矩形 17"/>
              <p:cNvSpPr/>
              <p:nvPr/>
            </p:nvSpPr>
            <p:spPr>
              <a:xfrm>
                <a:off x="35496" y="1152128"/>
                <a:ext cx="360040" cy="144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4" name="矩形 27"/>
              <p:cNvSpPr/>
              <p:nvPr/>
            </p:nvSpPr>
            <p:spPr>
              <a:xfrm>
                <a:off x="683568" y="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5" name="矩形 27"/>
              <p:cNvSpPr/>
              <p:nvPr/>
            </p:nvSpPr>
            <p:spPr>
              <a:xfrm>
                <a:off x="683568" y="36004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6" name="矩形 27"/>
              <p:cNvSpPr/>
              <p:nvPr/>
            </p:nvSpPr>
            <p:spPr>
              <a:xfrm>
                <a:off x="683568" y="72008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27" name="矩形 27"/>
              <p:cNvSpPr/>
              <p:nvPr/>
            </p:nvSpPr>
            <p:spPr>
              <a:xfrm>
                <a:off x="683568" y="1080120"/>
                <a:ext cx="216024" cy="36004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50928" name="组合 8"/>
            <p:cNvGrpSpPr/>
            <p:nvPr/>
          </p:nvGrpSpPr>
          <p:grpSpPr>
            <a:xfrm>
              <a:off x="755576" y="432080"/>
              <a:ext cx="1152128" cy="288000"/>
              <a:chOff x="0" y="0"/>
              <a:chExt cx="1152128" cy="288000"/>
            </a:xfrm>
          </p:grpSpPr>
          <p:sp>
            <p:nvSpPr>
              <p:cNvPr id="550929" name="矩形 27"/>
              <p:cNvSpPr/>
              <p:nvPr/>
            </p:nvSpPr>
            <p:spPr>
              <a:xfrm>
                <a:off x="504056" y="0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30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31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32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50933" name="直接箭头连接符 122"/>
              <p:cNvCxnSpPr>
                <a:endCxn id="550929" idx="1"/>
              </p:cNvCxnSpPr>
              <p:nvPr/>
            </p:nvCxnSpPr>
            <p:spPr>
              <a:xfrm flipV="1">
                <a:off x="0" y="144000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50934" name="组合 7"/>
            <p:cNvGrpSpPr/>
            <p:nvPr/>
          </p:nvGrpSpPr>
          <p:grpSpPr>
            <a:xfrm>
              <a:off x="755576" y="792120"/>
              <a:ext cx="2160240" cy="288000"/>
              <a:chOff x="0" y="0"/>
              <a:chExt cx="2160240" cy="288000"/>
            </a:xfrm>
          </p:grpSpPr>
          <p:sp>
            <p:nvSpPr>
              <p:cNvPr id="550935" name="矩形 27"/>
              <p:cNvSpPr/>
              <p:nvPr/>
            </p:nvSpPr>
            <p:spPr>
              <a:xfrm>
                <a:off x="504056" y="0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36" name="矩形 27"/>
              <p:cNvSpPr/>
              <p:nvPr/>
            </p:nvSpPr>
            <p:spPr>
              <a:xfrm>
                <a:off x="936104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37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50938" name="组合 90"/>
              <p:cNvGrpSpPr/>
              <p:nvPr/>
            </p:nvGrpSpPr>
            <p:grpSpPr>
              <a:xfrm>
                <a:off x="1512168" y="0"/>
                <a:ext cx="648072" cy="288000"/>
                <a:chOff x="0" y="0"/>
                <a:chExt cx="648072" cy="360040"/>
              </a:xfrm>
            </p:grpSpPr>
            <p:sp>
              <p:nvSpPr>
                <p:cNvPr id="550939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40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50941" name="矩形 17"/>
              <p:cNvSpPr/>
              <p:nvPr/>
            </p:nvSpPr>
            <p:spPr>
              <a:xfrm>
                <a:off x="1512168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42" name="矩形 27"/>
              <p:cNvSpPr/>
              <p:nvPr/>
            </p:nvSpPr>
            <p:spPr>
              <a:xfrm>
                <a:off x="1944216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50943" name="直接箭头连接符 112"/>
              <p:cNvCxnSpPr>
                <a:endCxn id="550941" idx="1"/>
              </p:cNvCxnSpPr>
              <p:nvPr/>
            </p:nvCxnSpPr>
            <p:spPr>
              <a:xfrm flipV="1">
                <a:off x="1008112" y="144000"/>
                <a:ext cx="504056" cy="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50944" name="直接箭头连接符 123"/>
              <p:cNvCxnSpPr>
                <a:endCxn id="550941" idx="1"/>
              </p:cNvCxnSpPr>
              <p:nvPr/>
            </p:nvCxnSpPr>
            <p:spPr>
              <a:xfrm flipV="1">
                <a:off x="0" y="144016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50945" name="组合 6"/>
            <p:cNvGrpSpPr/>
            <p:nvPr/>
          </p:nvGrpSpPr>
          <p:grpSpPr>
            <a:xfrm>
              <a:off x="755576" y="1152160"/>
              <a:ext cx="2160240" cy="288032"/>
              <a:chOff x="0" y="0"/>
              <a:chExt cx="2160240" cy="288032"/>
            </a:xfrm>
          </p:grpSpPr>
          <p:sp>
            <p:nvSpPr>
              <p:cNvPr id="550946" name="矩形 27"/>
              <p:cNvSpPr/>
              <p:nvPr/>
            </p:nvSpPr>
            <p:spPr>
              <a:xfrm>
                <a:off x="504056" y="32"/>
                <a:ext cx="432048" cy="28800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47" name="矩形 27"/>
              <p:cNvSpPr/>
              <p:nvPr/>
            </p:nvSpPr>
            <p:spPr>
              <a:xfrm>
                <a:off x="936104" y="32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endParaRPr lang="zh-CN" altLang="zh-CN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48" name="矩形 17"/>
              <p:cNvSpPr/>
              <p:nvPr/>
            </p:nvSpPr>
            <p:spPr>
              <a:xfrm>
                <a:off x="504056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50949" name="组合 81"/>
              <p:cNvGrpSpPr/>
              <p:nvPr/>
            </p:nvGrpSpPr>
            <p:grpSpPr>
              <a:xfrm>
                <a:off x="1512168" y="0"/>
                <a:ext cx="648072" cy="288000"/>
                <a:chOff x="0" y="0"/>
                <a:chExt cx="648072" cy="360040"/>
              </a:xfrm>
            </p:grpSpPr>
            <p:sp>
              <p:nvSpPr>
                <p:cNvPr id="550950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51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50952" name="矩形 17"/>
              <p:cNvSpPr/>
              <p:nvPr/>
            </p:nvSpPr>
            <p:spPr>
              <a:xfrm>
                <a:off x="1512168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53" name="矩形 27"/>
              <p:cNvSpPr/>
              <p:nvPr/>
            </p:nvSpPr>
            <p:spPr>
              <a:xfrm>
                <a:off x="1944216" y="0"/>
                <a:ext cx="216024" cy="288000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b="1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550954" name="直接箭头连接符 115"/>
              <p:cNvCxnSpPr>
                <a:endCxn id="550952" idx="1"/>
              </p:cNvCxnSpPr>
              <p:nvPr/>
            </p:nvCxnSpPr>
            <p:spPr>
              <a:xfrm flipV="1">
                <a:off x="1008112" y="144000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50955" name="直接箭头连接符 124"/>
              <p:cNvCxnSpPr>
                <a:endCxn id="550952" idx="1"/>
              </p:cNvCxnSpPr>
              <p:nvPr/>
            </p:nvCxnSpPr>
            <p:spPr>
              <a:xfrm flipV="1">
                <a:off x="0" y="144016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pSp>
          <p:nvGrpSpPr>
            <p:cNvPr id="550956" name="组合 11"/>
            <p:cNvGrpSpPr/>
            <p:nvPr/>
          </p:nvGrpSpPr>
          <p:grpSpPr>
            <a:xfrm>
              <a:off x="755576" y="0"/>
              <a:ext cx="3024336" cy="288064"/>
              <a:chOff x="0" y="0"/>
              <a:chExt cx="3024336" cy="288064"/>
            </a:xfrm>
          </p:grpSpPr>
          <p:grpSp>
            <p:nvGrpSpPr>
              <p:cNvPr id="550957" name="组合 87"/>
              <p:cNvGrpSpPr/>
              <p:nvPr/>
            </p:nvGrpSpPr>
            <p:grpSpPr>
              <a:xfrm>
                <a:off x="2376264" y="32"/>
                <a:ext cx="648072" cy="288000"/>
                <a:chOff x="0" y="0"/>
                <a:chExt cx="648072" cy="360040"/>
              </a:xfrm>
            </p:grpSpPr>
            <p:sp>
              <p:nvSpPr>
                <p:cNvPr id="550958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59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0960" name="组合 78"/>
              <p:cNvGrpSpPr/>
              <p:nvPr/>
            </p:nvGrpSpPr>
            <p:grpSpPr>
              <a:xfrm>
                <a:off x="504056" y="32"/>
                <a:ext cx="648072" cy="288000"/>
                <a:chOff x="0" y="0"/>
                <a:chExt cx="648072" cy="360040"/>
              </a:xfrm>
            </p:grpSpPr>
            <p:sp>
              <p:nvSpPr>
                <p:cNvPr id="550961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62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0963" name="组合 84"/>
              <p:cNvGrpSpPr/>
              <p:nvPr/>
            </p:nvGrpSpPr>
            <p:grpSpPr>
              <a:xfrm>
                <a:off x="1440160" y="64"/>
                <a:ext cx="648072" cy="288000"/>
                <a:chOff x="0" y="0"/>
                <a:chExt cx="648072" cy="360040"/>
              </a:xfrm>
            </p:grpSpPr>
            <p:sp>
              <p:nvSpPr>
                <p:cNvPr id="550964" name="矩形 27"/>
                <p:cNvSpPr/>
                <p:nvPr/>
              </p:nvSpPr>
              <p:spPr>
                <a:xfrm>
                  <a:off x="0" y="0"/>
                  <a:ext cx="432048" cy="360040"/>
                </a:xfrm>
                <a:prstGeom prst="rect">
                  <a:avLst/>
                </a:prstGeom>
                <a:solidFill>
                  <a:srgbClr val="CCFFFF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50965" name="矩形 27"/>
                <p:cNvSpPr/>
                <p:nvPr/>
              </p:nvSpPr>
              <p:spPr>
                <a:xfrm>
                  <a:off x="432048" y="0"/>
                  <a:ext cx="216024" cy="36004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endParaRPr lang="zh-CN" altLang="zh-CN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50966" name="矩形 17"/>
              <p:cNvSpPr/>
              <p:nvPr/>
            </p:nvSpPr>
            <p:spPr>
              <a:xfrm>
                <a:off x="1440160" y="32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0967" name="矩形 17"/>
              <p:cNvSpPr/>
              <p:nvPr/>
            </p:nvSpPr>
            <p:spPr>
              <a:xfrm>
                <a:off x="2383680" y="32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3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550968" name="组合 105"/>
              <p:cNvGrpSpPr/>
              <p:nvPr/>
            </p:nvGrpSpPr>
            <p:grpSpPr>
              <a:xfrm>
                <a:off x="1080120" y="32"/>
                <a:ext cx="1944216" cy="288000"/>
                <a:chOff x="0" y="0"/>
                <a:chExt cx="1944216" cy="288000"/>
              </a:xfrm>
            </p:grpSpPr>
            <p:cxnSp>
              <p:nvCxnSpPr>
                <p:cNvPr id="550969" name="直接箭头连接符 106"/>
                <p:cNvCxnSpPr>
                  <a:endCxn id="550952" idx="1"/>
                </p:cNvCxnSpPr>
                <p:nvPr/>
              </p:nvCxnSpPr>
              <p:spPr>
                <a:xfrm>
                  <a:off x="0" y="144016"/>
                  <a:ext cx="360040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550970" name="直接箭头连接符 107"/>
                <p:cNvCxnSpPr>
                  <a:endCxn id="550952" idx="1"/>
                </p:cNvCxnSpPr>
                <p:nvPr/>
              </p:nvCxnSpPr>
              <p:spPr>
                <a:xfrm>
                  <a:off x="936104" y="144016"/>
                  <a:ext cx="360040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550971" name="矩形 27"/>
                <p:cNvSpPr/>
                <p:nvPr/>
              </p:nvSpPr>
              <p:spPr>
                <a:xfrm>
                  <a:off x="1728192" y="0"/>
                  <a:ext cx="216024" cy="2880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170" tIns="46990" rIns="90170" bIns="46990" anchor="ctr" anchorCtr="0"/>
                <a:p>
                  <a:pPr algn="ctr">
                    <a:buFont typeface="Arial" panose="020B0604020202020204" pitchFamily="34" charset="0"/>
                  </a:pPr>
                  <a:r>
                    <a:rPr lang="en-US" altLang="zh-CN" sz="1400" b="1" dirty="0">
                      <a:latin typeface="Calibri" panose="020F0502020204030204" pitchFamily="34" charset="0"/>
                      <a:ea typeface="宋体" panose="02010600030101010101" pitchFamily="2" charset="-122"/>
                    </a:rPr>
                    <a:t>∧</a:t>
                  </a:r>
                  <a:endParaRPr lang="zh-CN" altLang="en-US" b="1" baseline="-25000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cxnSp>
            <p:nvCxnSpPr>
              <p:cNvPr id="550972" name="直接箭头连接符 129"/>
              <p:cNvCxnSpPr>
                <a:endCxn id="550952" idx="1"/>
              </p:cNvCxnSpPr>
              <p:nvPr/>
            </p:nvCxnSpPr>
            <p:spPr>
              <a:xfrm flipV="1">
                <a:off x="0" y="144048"/>
                <a:ext cx="504056" cy="3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550973" name="矩形 17"/>
              <p:cNvSpPr/>
              <p:nvPr/>
            </p:nvSpPr>
            <p:spPr>
              <a:xfrm>
                <a:off x="489484" y="0"/>
                <a:ext cx="424632" cy="28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550974" name="TextBox 13"/>
          <p:cNvSpPr/>
          <p:nvPr/>
        </p:nvSpPr>
        <p:spPr>
          <a:xfrm>
            <a:off x="3987800" y="846138"/>
            <a:ext cx="4471988" cy="279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NextAdjVex(ALGraph G,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 k, AdjVexNodeP 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endParaRPr lang="en-US" altLang="zh-CN" sz="16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3792" name="文本框 49"/>
          <p:cNvSpPr/>
          <p:nvPr/>
        </p:nvSpPr>
        <p:spPr>
          <a:xfrm>
            <a:off x="971550" y="4005263"/>
            <a:ext cx="7715250" cy="2519362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NextAdjVex(ALGraph G,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k, AdjVexNodeP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r>
              <a:rPr lang="en-US" altLang="zh-CN" dirty="0">
                <a:solidFill>
                  <a:srgbClr val="C4C4C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(k&lt;0 || k&gt;=G.n)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(NULL==p)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p = p-&gt;nextArc;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(p!=NULL)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p-&gt;adjvex; 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else return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-1;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50976" name="标题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Get the next Adj Vertex</a:t>
            </a:r>
            <a:endParaRPr lang="en-US" altLang="zh-CN" dirty="0"/>
          </a:p>
        </p:txBody>
      </p:sp>
      <p:grpSp>
        <p:nvGrpSpPr>
          <p:cNvPr id="15" name="组合 2"/>
          <p:cNvGrpSpPr/>
          <p:nvPr/>
        </p:nvGrpSpPr>
        <p:grpSpPr>
          <a:xfrm>
            <a:off x="1546225" y="1184275"/>
            <a:ext cx="215900" cy="663575"/>
            <a:chOff x="0" y="0"/>
            <a:chExt cx="216024" cy="663374"/>
          </a:xfrm>
        </p:grpSpPr>
        <p:cxnSp>
          <p:nvCxnSpPr>
            <p:cNvPr id="550978" name="直接箭头连接符 33"/>
            <p:cNvCxnSpPr>
              <a:endCxn id="550952" idx="1"/>
            </p:cNvCxnSpPr>
            <p:nvPr/>
          </p:nvCxnSpPr>
          <p:spPr>
            <a:xfrm flipH="1">
              <a:off x="1649" y="372630"/>
              <a:ext cx="840" cy="290744"/>
            </a:xfrm>
            <a:prstGeom prst="straightConnector1">
              <a:avLst/>
            </a:prstGeom>
            <a:ln w="22225" cap="flat" cmpd="sng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50979" name="Text Box 26"/>
            <p:cNvSpPr txBox="1"/>
            <p:nvPr/>
          </p:nvSpPr>
          <p:spPr>
            <a:xfrm>
              <a:off x="0" y="0"/>
              <a:ext cx="216024" cy="3681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p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379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9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9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379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9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9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73792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792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792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20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73792">
                                            <p:txEl>
                                              <p:charRg st="202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92">
                                            <p:txEl>
                                              <p:charRg st="20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792">
                                            <p:txEl>
                                              <p:charRg st="20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10243 -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1000"/>
                                        <p:tgtEl>
                                          <p:spTgt spid="73792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792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792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73792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792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792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1000"/>
                                        <p:tgtEl>
                                          <p:spTgt spid="73792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792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792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37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8.3 Graph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Traversals</a:t>
            </a:r>
            <a:endParaRPr lang="en-US" altLang="zh-CN" dirty="0">
              <a:sym typeface="+mn-ea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5297487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ravers</a:t>
            </a:r>
            <a:r>
              <a:rPr lang="en-US" altLang="zh-CN" dirty="0">
                <a:sym typeface="+mn-ea"/>
              </a:rPr>
              <a:t>ing a </a:t>
            </a:r>
            <a:r>
              <a:rPr lang="zh-CN" altLang="en-US" dirty="0">
                <a:sym typeface="+mn-ea"/>
              </a:rPr>
              <a:t>graph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maybe have</a:t>
            </a:r>
            <a:r>
              <a:rPr lang="zh-CN" altLang="en-US" dirty="0">
                <a:sym typeface="+mn-ea"/>
              </a:rPr>
              <a:t> two special cases</a:t>
            </a:r>
            <a:r>
              <a:rPr lang="en-US" altLang="zh-CN" dirty="0">
                <a:sym typeface="+mn-ea"/>
              </a:rPr>
              <a:t> u</a:t>
            </a:r>
            <a:r>
              <a:rPr lang="zh-CN" altLang="en-US" dirty="0"/>
              <a:t>nlike travers</a:t>
            </a:r>
            <a:r>
              <a:rPr lang="en-US" altLang="zh-CN" dirty="0"/>
              <a:t>ing a tree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raversing </a:t>
            </a:r>
            <a:r>
              <a:rPr lang="en-US" altLang="zh-CN" dirty="0"/>
              <a:t>once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from a vertex, maybe </a:t>
            </a:r>
            <a:r>
              <a:rPr lang="en-US" altLang="zh-CN" dirty="0"/>
              <a:t>not </a:t>
            </a:r>
            <a:r>
              <a:rPr lang="zh-CN" altLang="en-US" dirty="0"/>
              <a:t>to </a:t>
            </a:r>
            <a:r>
              <a:rPr lang="en-US" altLang="zh-CN" dirty="0"/>
              <a:t>reach </a:t>
            </a:r>
            <a:r>
              <a:rPr lang="zh-CN" altLang="en-US" dirty="0"/>
              <a:t>all other vertices, </a:t>
            </a:r>
            <a:r>
              <a:rPr lang="en-US" altLang="zh-CN" dirty="0"/>
              <a:t>for </a:t>
            </a:r>
            <a:r>
              <a:rPr lang="zh-CN" altLang="en-US" dirty="0"/>
              <a:t>the unconnected graph</a:t>
            </a:r>
            <a:endParaRPr lang="zh-CN" altLang="en-US" dirty="0"/>
          </a:p>
          <a:p>
            <a:pPr lvl="1"/>
            <a:r>
              <a:rPr lang="en-US" altLang="zh-CN" dirty="0"/>
              <a:t>I</a:t>
            </a:r>
            <a:r>
              <a:rPr lang="zh-CN" altLang="en-US" dirty="0"/>
              <a:t>t must be ensured that travers</a:t>
            </a:r>
            <a:r>
              <a:rPr lang="en-US" altLang="zh-CN" dirty="0"/>
              <a:t>ing</a:t>
            </a:r>
            <a:r>
              <a:rPr lang="zh-CN" altLang="en-US" dirty="0"/>
              <a:t> cannot fall into an endless loop because of loops</a:t>
            </a:r>
            <a:r>
              <a:rPr lang="en-US" altLang="zh-CN" dirty="0"/>
              <a:t>(</a:t>
            </a:r>
            <a:r>
              <a:rPr lang="zh-CN" altLang="zh-CN" dirty="0"/>
              <a:t>回路</a:t>
            </a:r>
            <a:r>
              <a:rPr lang="en-US" altLang="zh-CN" dirty="0"/>
              <a:t>) of graphs</a:t>
            </a:r>
            <a:r>
              <a:rPr lang="zh-CN" altLang="en-US" dirty="0"/>
              <a:t>.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/>
              <a:t>：</a:t>
            </a:r>
            <a:r>
              <a:rPr lang="en-US" altLang="zh-CN" dirty="0"/>
              <a:t>Set up </a:t>
            </a:r>
            <a:r>
              <a:rPr lang="en-US" altLang="zh-CN" dirty="0">
                <a:solidFill>
                  <a:srgbClr val="0000FF"/>
                </a:solidFill>
              </a:rPr>
              <a:t>visited flags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zh-CN" dirty="0">
                <a:solidFill>
                  <a:schemeClr val="tx1"/>
                </a:solidFill>
              </a:rPr>
              <a:t>访问标志</a:t>
            </a:r>
            <a:r>
              <a:rPr lang="en-US" altLang="zh-CN" dirty="0">
                <a:solidFill>
                  <a:schemeClr val="tx1"/>
                </a:solidFill>
              </a:rPr>
              <a:t>) for every vertex.</a:t>
            </a:r>
            <a:endParaRPr lang="en-US" altLang="zh-CN" dirty="0"/>
          </a:p>
          <a:p>
            <a:r>
              <a:rPr lang="en-US" altLang="zh-CN" dirty="0"/>
              <a:t>Two traversals: </a:t>
            </a:r>
            <a:endParaRPr lang="zh-CN" altLang="en-US" dirty="0"/>
          </a:p>
          <a:p>
            <a:pPr lvl="1"/>
            <a:r>
              <a:rPr lang="zh-CN" altLang="en-US" dirty="0"/>
              <a:t>Depth</a:t>
            </a:r>
            <a:r>
              <a:rPr lang="en-US" altLang="zh-CN" dirty="0"/>
              <a:t> </a:t>
            </a:r>
            <a:r>
              <a:rPr lang="zh-CN" altLang="en-US" dirty="0"/>
              <a:t>first traversal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深度优先遍历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 ,   </a:t>
            </a:r>
            <a:r>
              <a:rPr lang="en-US" altLang="zh-CN" b="1" dirty="0"/>
              <a:t>DFS</a:t>
            </a:r>
            <a:endParaRPr lang="zh-CN" altLang="en-US" b="1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readth</a:t>
            </a:r>
            <a:r>
              <a:rPr lang="en-US" altLang="zh-CN" dirty="0"/>
              <a:t> </a:t>
            </a:r>
            <a:r>
              <a:rPr lang="zh-CN" altLang="en-US" dirty="0"/>
              <a:t>first traversal</a:t>
            </a:r>
            <a:r>
              <a:rPr lang="en-US" altLang="zh-CN" dirty="0"/>
              <a:t> (</a:t>
            </a:r>
            <a:r>
              <a:rPr lang="zh-CN" altLang="en-US" b="1" dirty="0">
                <a:solidFill>
                  <a:srgbClr val="0000FF"/>
                </a:solidFill>
              </a:rPr>
              <a:t>广度优先遍历</a:t>
            </a:r>
            <a:r>
              <a:rPr lang="en-US" altLang="zh-CN" dirty="0">
                <a:solidFill>
                  <a:schemeClr val="tx1"/>
                </a:solidFill>
              </a:rPr>
              <a:t>) , </a:t>
            </a:r>
            <a:r>
              <a:rPr lang="en-US" altLang="zh-CN" b="1" dirty="0">
                <a:solidFill>
                  <a:schemeClr val="tx1"/>
                </a:solidFill>
              </a:rPr>
              <a:t> BFS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6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8.3.1 </a:t>
            </a:r>
            <a:r>
              <a:rPr lang="zh-CN" altLang="en-US" dirty="0">
                <a:sym typeface="+mn-ea"/>
              </a:rPr>
              <a:t>Depth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 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DFS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)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D</a:t>
            </a:r>
            <a:r>
              <a:rPr lang="zh-CN" altLang="en-US" dirty="0"/>
              <a:t>epth first traversal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connected</a:t>
            </a:r>
            <a:r>
              <a:rPr lang="zh-CN" altLang="en-US" dirty="0"/>
              <a:t> graphs：</a:t>
            </a:r>
            <a:endParaRPr lang="zh-CN" altLang="en-US" dirty="0"/>
          </a:p>
          <a:p>
            <a:pPr marL="539750" lvl="1" indent="514350"/>
            <a:r>
              <a:rPr lang="en-US" altLang="zh-CN" dirty="0"/>
              <a:t>Start from a Vex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dirty="0"/>
              <a:t>and visit the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dirty="0"/>
              <a:t>. And then check every adjacent vertex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 of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/>
              <a:t> in turn. If the visited flag of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ym typeface="+mn-ea"/>
              </a:rPr>
              <a:t> is unvisited, then start new DFS from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ym typeface="+mn-ea"/>
              </a:rPr>
              <a:t> , </a:t>
            </a:r>
            <a:r>
              <a:rPr lang="en-US" altLang="zh-CN" dirty="0">
                <a:sym typeface="+mn-ea"/>
              </a:rPr>
              <a:t>recursively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marL="539750" lvl="1" indent="514350"/>
            <a:endParaRPr lang="en-US" altLang="zh-CN" dirty="0">
              <a:sym typeface="+mn-ea"/>
            </a:endParaRPr>
          </a:p>
          <a:p>
            <a:pPr marL="0" indent="720725"/>
            <a:r>
              <a:rPr lang="en-US" altLang="zh-CN" dirty="0">
                <a:solidFill>
                  <a:schemeClr val="tx1"/>
                </a:solidFill>
              </a:rPr>
              <a:t>Connected Graph </a:t>
            </a:r>
            <a:r>
              <a:rPr lang="en-US" altLang="zh-CN" dirty="0">
                <a:sym typeface="+mn-ea"/>
              </a:rPr>
              <a:t>G</a:t>
            </a:r>
            <a:r>
              <a:rPr lang="en-US" altLang="zh-CN" baseline="-25000" dirty="0">
                <a:sym typeface="+mn-ea"/>
              </a:rPr>
              <a:t>7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as shown in right figure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zh-CN" altLang="en-US" dirty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DFS</a:t>
            </a:r>
            <a:r>
              <a:rPr lang="en-US" altLang="zh-CN" dirty="0"/>
              <a:t> from 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baseline="-25000" dirty="0"/>
          </a:p>
        </p:txBody>
      </p:sp>
      <p:grpSp>
        <p:nvGrpSpPr>
          <p:cNvPr id="2" name="组合 59"/>
          <p:cNvGrpSpPr/>
          <p:nvPr/>
        </p:nvGrpSpPr>
        <p:grpSpPr>
          <a:xfrm>
            <a:off x="5580063" y="3068638"/>
            <a:ext cx="2879725" cy="2592387"/>
            <a:chOff x="0" y="0"/>
            <a:chExt cx="2880320" cy="2592288"/>
          </a:xfrm>
        </p:grpSpPr>
        <p:sp>
          <p:nvSpPr>
            <p:cNvPr id="552964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2965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2966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2967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2968" name="直接连接符 8"/>
            <p:cNvCxnSpPr>
              <a:stCxn id="552964" idx="5"/>
              <a:endCxn id="552965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969" name="直接连接符 9"/>
            <p:cNvCxnSpPr>
              <a:stCxn id="552964" idx="3"/>
              <a:endCxn id="552966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970" name="直接连接符 10"/>
            <p:cNvCxnSpPr>
              <a:stCxn id="552964" idx="4"/>
              <a:endCxn id="552967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971" name="直接连接符 11"/>
            <p:cNvCxnSpPr>
              <a:stCxn id="552966" idx="4"/>
              <a:endCxn id="552972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2972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2973" name="直接连接符 35"/>
            <p:cNvCxnSpPr>
              <a:stCxn id="552967" idx="4"/>
              <a:endCxn id="552972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2974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2975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2976" name="直接连接符 51"/>
            <p:cNvCxnSpPr>
              <a:stCxn id="552965" idx="3"/>
              <a:endCxn id="552974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977" name="直接连接符 52"/>
            <p:cNvCxnSpPr>
              <a:stCxn id="552965" idx="5"/>
              <a:endCxn id="552975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795" name="Text Box 26"/>
          <p:cNvSpPr txBox="1"/>
          <p:nvPr/>
        </p:nvSpPr>
        <p:spPr>
          <a:xfrm>
            <a:off x="1476375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6" name="Text Box 26"/>
          <p:cNvSpPr txBox="1"/>
          <p:nvPr/>
        </p:nvSpPr>
        <p:spPr>
          <a:xfrm>
            <a:off x="1835150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7" name="Text Box 26"/>
          <p:cNvSpPr txBox="1"/>
          <p:nvPr/>
        </p:nvSpPr>
        <p:spPr>
          <a:xfrm>
            <a:off x="2195513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8" name="Text Box 26"/>
          <p:cNvSpPr txBox="1"/>
          <p:nvPr/>
        </p:nvSpPr>
        <p:spPr>
          <a:xfrm>
            <a:off x="2555875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5799" name="直接箭头连接符 33"/>
          <p:cNvCxnSpPr>
            <a:stCxn id="552965" idx="5"/>
            <a:endCxn id="552975" idx="0"/>
          </p:cNvCxnSpPr>
          <p:nvPr/>
        </p:nvCxnSpPr>
        <p:spPr>
          <a:xfrm flipH="1">
            <a:off x="5651500" y="3371850"/>
            <a:ext cx="736600" cy="704850"/>
          </a:xfrm>
          <a:prstGeom prst="straightConnector1">
            <a:avLst/>
          </a:prstGeom>
          <a:ln w="34925" cap="flat" cmpd="sng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5800" name="直接箭头连接符 33"/>
          <p:cNvCxnSpPr>
            <a:stCxn id="552965" idx="5"/>
            <a:endCxn id="552975" idx="0"/>
          </p:cNvCxnSpPr>
          <p:nvPr/>
        </p:nvCxnSpPr>
        <p:spPr>
          <a:xfrm>
            <a:off x="5651500" y="4556125"/>
            <a:ext cx="328613" cy="889000"/>
          </a:xfrm>
          <a:prstGeom prst="straightConnector1">
            <a:avLst/>
          </a:prstGeom>
          <a:ln w="34925" cap="flat" cmpd="sng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5801" name="直接箭头连接符 33"/>
          <p:cNvCxnSpPr>
            <a:stCxn id="552965" idx="5"/>
            <a:endCxn id="552975" idx="0"/>
          </p:cNvCxnSpPr>
          <p:nvPr/>
        </p:nvCxnSpPr>
        <p:spPr>
          <a:xfrm flipV="1">
            <a:off x="6575425" y="4538663"/>
            <a:ext cx="300038" cy="852487"/>
          </a:xfrm>
          <a:prstGeom prst="straightConnector1">
            <a:avLst/>
          </a:prstGeom>
          <a:ln w="34925" cap="flat" cmpd="sng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5802" name="任意多边形 11276"/>
          <p:cNvSpPr/>
          <p:nvPr/>
        </p:nvSpPr>
        <p:spPr>
          <a:xfrm>
            <a:off x="6718300" y="4587875"/>
            <a:ext cx="341313" cy="900113"/>
          </a:xfrm>
          <a:custGeom>
            <a:avLst/>
            <a:gdLst/>
            <a:ahLst/>
            <a:cxnLst>
              <a:cxn ang="0">
                <a:pos x="238279" y="0"/>
              </a:cxn>
              <a:cxn ang="0">
                <a:pos x="327633" y="510861"/>
              </a:cxn>
              <a:cxn ang="0">
                <a:pos x="0" y="901521"/>
              </a:cxn>
            </a:cxnLst>
            <a:pathLst>
              <a:path w="342058" h="899410">
                <a:moveTo>
                  <a:pt x="239842" y="0"/>
                </a:moveTo>
                <a:cubicBezTo>
                  <a:pt x="304799" y="179881"/>
                  <a:pt x="369757" y="359763"/>
                  <a:pt x="329783" y="509665"/>
                </a:cubicBezTo>
                <a:cubicBezTo>
                  <a:pt x="289809" y="659567"/>
                  <a:pt x="87443" y="799476"/>
                  <a:pt x="0" y="89941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bevel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75803" name="任意多边形 85"/>
          <p:cNvSpPr/>
          <p:nvPr/>
        </p:nvSpPr>
        <p:spPr>
          <a:xfrm rot="-10800000" flipV="1">
            <a:off x="5411788" y="4565650"/>
            <a:ext cx="503237" cy="1039813"/>
          </a:xfrm>
          <a:custGeom>
            <a:avLst/>
            <a:gdLst/>
            <a:ahLst/>
            <a:cxnLst>
              <a:cxn ang="0">
                <a:pos x="763736" y="0"/>
              </a:cxn>
              <a:cxn ang="0">
                <a:pos x="1050139" y="787550"/>
              </a:cxn>
              <a:cxn ang="0">
                <a:pos x="0" y="1389794"/>
              </a:cxn>
            </a:cxnLst>
            <a:pathLst>
              <a:path w="342058" h="899410">
                <a:moveTo>
                  <a:pt x="239842" y="0"/>
                </a:moveTo>
                <a:cubicBezTo>
                  <a:pt x="304799" y="179881"/>
                  <a:pt x="369757" y="359763"/>
                  <a:pt x="329783" y="509665"/>
                </a:cubicBezTo>
                <a:cubicBezTo>
                  <a:pt x="289809" y="659567"/>
                  <a:pt x="87443" y="799476"/>
                  <a:pt x="0" y="89941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bevel/>
            <a:headEnd type="stealth" w="lg" len="lg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804" name="任意多边形 86"/>
          <p:cNvSpPr/>
          <p:nvPr/>
        </p:nvSpPr>
        <p:spPr>
          <a:xfrm rot="-6716703" flipV="1">
            <a:off x="5729288" y="3071813"/>
            <a:ext cx="503237" cy="1039812"/>
          </a:xfrm>
          <a:custGeom>
            <a:avLst/>
            <a:gdLst/>
            <a:ahLst/>
            <a:cxnLst>
              <a:cxn ang="0">
                <a:pos x="763742" y="0"/>
              </a:cxn>
              <a:cxn ang="0">
                <a:pos x="1050144" y="787550"/>
              </a:cxn>
              <a:cxn ang="0">
                <a:pos x="0" y="1389794"/>
              </a:cxn>
            </a:cxnLst>
            <a:pathLst>
              <a:path w="342058" h="899410">
                <a:moveTo>
                  <a:pt x="239842" y="0"/>
                </a:moveTo>
                <a:cubicBezTo>
                  <a:pt x="304799" y="179881"/>
                  <a:pt x="369757" y="359763"/>
                  <a:pt x="329783" y="509665"/>
                </a:cubicBezTo>
                <a:cubicBezTo>
                  <a:pt x="289809" y="659567"/>
                  <a:pt x="87443" y="799476"/>
                  <a:pt x="0" y="89941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bevel/>
            <a:headEnd type="stealth" w="lg" len="lg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805" name="Text Box 26"/>
          <p:cNvSpPr txBox="1"/>
          <p:nvPr/>
        </p:nvSpPr>
        <p:spPr>
          <a:xfrm>
            <a:off x="2914650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06" name="Text Box 26"/>
          <p:cNvSpPr txBox="1"/>
          <p:nvPr/>
        </p:nvSpPr>
        <p:spPr>
          <a:xfrm>
            <a:off x="3335338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07" name="Text Box 26"/>
          <p:cNvSpPr txBox="1"/>
          <p:nvPr/>
        </p:nvSpPr>
        <p:spPr>
          <a:xfrm>
            <a:off x="3635375" y="5433060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5" grpId="0"/>
      <p:bldP spid="75796" grpId="0"/>
      <p:bldP spid="75797" grpId="0"/>
      <p:bldP spid="75798" grpId="0"/>
      <p:bldP spid="75805" grpId="0"/>
      <p:bldP spid="75806" grpId="0"/>
      <p:bldP spid="75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6337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8.1.1  Definitions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229600" cy="4418012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Vertex (</a:t>
            </a:r>
            <a:r>
              <a:rPr lang="zh-CN" altLang="en-US" b="1" dirty="0">
                <a:ea typeface="黑体" panose="02010609060101010101" pitchFamily="49" charset="-122"/>
              </a:rPr>
              <a:t>顶点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00FF"/>
                </a:solidFill>
              </a:rPr>
              <a:t>V</a:t>
            </a:r>
            <a:r>
              <a:rPr lang="en-US" altLang="zh-CN" dirty="0"/>
              <a:t>: store Data Elements.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ym typeface="宋体" panose="02010600030101010101" pitchFamily="2" charset="-122"/>
              </a:rPr>
              <a:t>Edge (</a:t>
            </a:r>
            <a:r>
              <a:rPr lang="zh-CN" altLang="en-US" b="1" dirty="0">
                <a:ea typeface="黑体" panose="02010609060101010101" pitchFamily="49" charset="-122"/>
                <a:sym typeface="宋体" panose="02010600030101010101" pitchFamily="2" charset="-122"/>
              </a:rPr>
              <a:t>边</a:t>
            </a:r>
            <a:r>
              <a:rPr lang="en-US" altLang="zh-CN" b="1" dirty="0">
                <a:ea typeface="黑体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/>
              <a:t>:  Relations of Vertices (Data Elem). Each edge is a pair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where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v,w </a:t>
            </a:r>
            <a:r>
              <a:rPr lang="en-US" altLang="zh-CN" dirty="0">
                <a:solidFill>
                  <a:srgbClr val="0000FF"/>
                </a:solidFill>
              </a:rPr>
              <a:t>∈</a:t>
            </a:r>
            <a:r>
              <a:rPr lang="en-US" altLang="zh-CN" i="1" dirty="0">
                <a:solidFill>
                  <a:srgbClr val="0000FF"/>
                </a:solidFill>
              </a:rPr>
              <a:t>V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A graph (</a:t>
            </a:r>
            <a:r>
              <a:rPr lang="zh-CN" altLang="en-US" b="1" dirty="0">
                <a:ea typeface="黑体" panose="02010609060101010101" pitchFamily="49" charset="-122"/>
              </a:rPr>
              <a:t>图</a:t>
            </a:r>
            <a:r>
              <a:rPr lang="en-US" altLang="zh-CN" b="1" dirty="0">
                <a:ea typeface="黑体" panose="02010609060101010101" pitchFamily="49" charset="-122"/>
              </a:rPr>
              <a:t>) </a:t>
            </a:r>
            <a:r>
              <a:rPr lang="en-US" altLang="zh-CN" dirty="0"/>
              <a:t>consists of a limited set of vertices V and a limited set of edges E, as the following: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                </a:t>
            </a:r>
            <a:r>
              <a:rPr lang="en-US" altLang="zh-CN" dirty="0"/>
              <a:t>G =（V,  E）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In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The number of total Vertexes |V|,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The number of total Edge |E| 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03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3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3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03">
                                            <p:txEl>
                                              <p:charRg st="81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3">
                                            <p:txEl>
                                              <p:charRg st="8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03">
                                            <p:txEl>
                                              <p:charRg st="8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03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03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03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0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0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0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0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0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0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985" name="TextBox 13"/>
          <p:cNvSpPr/>
          <p:nvPr/>
        </p:nvSpPr>
        <p:spPr>
          <a:xfrm>
            <a:off x="3924300" y="800735"/>
            <a:ext cx="5094605" cy="33274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DFS(MGraph G,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k, Status (*visit)(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)) </a:t>
            </a:r>
            <a:endParaRPr lang="en-US" altLang="zh-CN" sz="20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6803" name="文本框 49"/>
          <p:cNvSpPr/>
          <p:nvPr/>
        </p:nvSpPr>
        <p:spPr>
          <a:xfrm>
            <a:off x="1931988" y="3779203"/>
            <a:ext cx="7150100" cy="3024187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Status DFS(MGraph G,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k, Status (*visit)(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))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int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(ERROR==visit(k))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ERROR;  </a:t>
            </a:r>
            <a:r>
              <a:rPr lang="en-US" altLang="zh-CN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</a:t>
            </a:r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visit k, successful or not</a:t>
            </a:r>
            <a:endParaRPr lang="zh-CN" altLang="en-US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G.tags[k] = VISITED;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(i = FirstAdjVex(G, k); i&gt;=0; i = NextAdjVex(G, k, i))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if(UNVISITED==G.tags[i])  </a:t>
            </a:r>
            <a:endParaRPr lang="zh-CN" altLang="en-US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if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(ERROR==DFS(G, i, visit))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ERROR;  </a:t>
            </a:r>
            <a:endParaRPr lang="zh-CN" altLang="en-US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}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return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OK;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53987" name="标题 33"/>
          <p:cNvSpPr>
            <a:spLocks noGrp="1"/>
          </p:cNvSpPr>
          <p:nvPr>
            <p:ph type="title"/>
          </p:nvPr>
        </p:nvSpPr>
        <p:spPr>
          <a:xfrm>
            <a:off x="3861435" y="152718"/>
            <a:ext cx="4724400" cy="563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0000FF"/>
                </a:solidFill>
                <a:sym typeface="+mn-ea"/>
              </a:rPr>
              <a:t>DFS for Connected Graph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76805" name="内容占位符 34"/>
          <p:cNvSpPr>
            <a:spLocks noGrp="1"/>
          </p:cNvSpPr>
          <p:nvPr>
            <p:ph idx="4294967295"/>
          </p:nvPr>
        </p:nvSpPr>
        <p:spPr>
          <a:xfrm>
            <a:off x="3749675" y="1411605"/>
            <a:ext cx="5203825" cy="21971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Recursive implementation</a:t>
            </a:r>
            <a:endParaRPr lang="en-US" altLang="zh-CN" dirty="0"/>
          </a:p>
          <a:p>
            <a:pPr eaLnBrk="1" hangingPunct="1"/>
            <a:r>
              <a:rPr lang="en-US" altLang="zh-CN" dirty="0"/>
              <a:t>Use the flag array G.tags for visiting. 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initial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ly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all elems of G.tags are set up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sym typeface="微软雅黑" panose="020B0503020204020204" charset="-122"/>
              </a:rPr>
              <a:t>UNVISITED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when visit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sym typeface="微软雅黑" panose="020B0503020204020204" charset="-122"/>
              </a:rPr>
              <a:t> Vex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rPr>
              <a:t>let G.tags[i] =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sym typeface="微软雅黑" panose="020B0503020204020204" charset="-122"/>
              </a:rPr>
              <a:t>VISITED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>
              <a:buNone/>
            </a:pP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17475" y="2843213"/>
            <a:ext cx="2016125" cy="1943100"/>
            <a:chOff x="0" y="0"/>
            <a:chExt cx="2016224" cy="1944216"/>
          </a:xfrm>
        </p:grpSpPr>
        <p:sp>
          <p:nvSpPr>
            <p:cNvPr id="553990" name="椭圆 36"/>
            <p:cNvSpPr/>
            <p:nvPr/>
          </p:nvSpPr>
          <p:spPr>
            <a:xfrm>
              <a:off x="0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3991" name="椭圆 37"/>
            <p:cNvSpPr/>
            <p:nvPr/>
          </p:nvSpPr>
          <p:spPr>
            <a:xfrm>
              <a:off x="151216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3992" name="椭圆 38"/>
            <p:cNvSpPr/>
            <p:nvPr/>
          </p:nvSpPr>
          <p:spPr>
            <a:xfrm>
              <a:off x="0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3993" name="椭圆 39"/>
            <p:cNvSpPr/>
            <p:nvPr/>
          </p:nvSpPr>
          <p:spPr>
            <a:xfrm>
              <a:off x="1512168" y="1512168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3994" name="直接连接符 40"/>
            <p:cNvCxnSpPr>
              <a:stCxn id="553990" idx="6"/>
              <a:endCxn id="553991" idx="2"/>
            </p:cNvCxnSpPr>
            <p:nvPr/>
          </p:nvCxnSpPr>
          <p:spPr>
            <a:xfrm>
              <a:off x="504056" y="216024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995" name="直接连接符 41"/>
            <p:cNvCxnSpPr>
              <a:stCxn id="553990" idx="4"/>
              <a:endCxn id="553992" idx="0"/>
            </p:cNvCxnSpPr>
            <p:nvPr/>
          </p:nvCxnSpPr>
          <p:spPr>
            <a:xfrm>
              <a:off x="252028" y="432048"/>
              <a:ext cx="0" cy="10801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996" name="直接连接符 42"/>
            <p:cNvCxnSpPr>
              <a:stCxn id="553990" idx="5"/>
              <a:endCxn id="553993" idx="1"/>
            </p:cNvCxnSpPr>
            <p:nvPr/>
          </p:nvCxnSpPr>
          <p:spPr>
            <a:xfrm>
              <a:off x="430239" y="368776"/>
              <a:ext cx="1155746" cy="12066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997" name="直接连接符 43"/>
            <p:cNvCxnSpPr>
              <a:stCxn id="553992" idx="6"/>
              <a:endCxn id="553993" idx="2"/>
            </p:cNvCxnSpPr>
            <p:nvPr/>
          </p:nvCxnSpPr>
          <p:spPr>
            <a:xfrm>
              <a:off x="504056" y="1728192"/>
              <a:ext cx="1008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组合 72"/>
          <p:cNvGrpSpPr/>
          <p:nvPr/>
        </p:nvGrpSpPr>
        <p:grpSpPr>
          <a:xfrm>
            <a:off x="1917700" y="1144588"/>
            <a:ext cx="1728788" cy="1439862"/>
            <a:chOff x="0" y="0"/>
            <a:chExt cx="1728192" cy="1440161"/>
          </a:xfrm>
        </p:grpSpPr>
        <p:sp>
          <p:nvSpPr>
            <p:cNvPr id="553999" name="矩形 27"/>
            <p:cNvSpPr/>
            <p:nvPr/>
          </p:nvSpPr>
          <p:spPr>
            <a:xfrm>
              <a:off x="1" y="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0" name="矩形 27"/>
            <p:cNvSpPr/>
            <p:nvPr/>
          </p:nvSpPr>
          <p:spPr>
            <a:xfrm>
              <a:off x="432048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1" name="矩形 27"/>
            <p:cNvSpPr/>
            <p:nvPr/>
          </p:nvSpPr>
          <p:spPr>
            <a:xfrm>
              <a:off x="864096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2" name="矩形 27"/>
            <p:cNvSpPr/>
            <p:nvPr/>
          </p:nvSpPr>
          <p:spPr>
            <a:xfrm>
              <a:off x="1296144" y="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3" name="矩形 27"/>
            <p:cNvSpPr/>
            <p:nvPr/>
          </p:nvSpPr>
          <p:spPr>
            <a:xfrm>
              <a:off x="1" y="36004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4" name="矩形 27"/>
            <p:cNvSpPr/>
            <p:nvPr/>
          </p:nvSpPr>
          <p:spPr>
            <a:xfrm>
              <a:off x="432048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5" name="矩形 27"/>
            <p:cNvSpPr/>
            <p:nvPr/>
          </p:nvSpPr>
          <p:spPr>
            <a:xfrm>
              <a:off x="864096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6" name="矩形 27"/>
            <p:cNvSpPr/>
            <p:nvPr/>
          </p:nvSpPr>
          <p:spPr>
            <a:xfrm>
              <a:off x="1296144" y="36003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7" name="矩形 27"/>
            <p:cNvSpPr/>
            <p:nvPr/>
          </p:nvSpPr>
          <p:spPr>
            <a:xfrm>
              <a:off x="0" y="72008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8" name="矩形 27"/>
            <p:cNvSpPr/>
            <p:nvPr/>
          </p:nvSpPr>
          <p:spPr>
            <a:xfrm>
              <a:off x="432047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09" name="矩形 27"/>
            <p:cNvSpPr/>
            <p:nvPr/>
          </p:nvSpPr>
          <p:spPr>
            <a:xfrm>
              <a:off x="864095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10" name="矩形 27"/>
            <p:cNvSpPr/>
            <p:nvPr/>
          </p:nvSpPr>
          <p:spPr>
            <a:xfrm>
              <a:off x="1296143" y="720079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11" name="矩形 27"/>
            <p:cNvSpPr/>
            <p:nvPr/>
          </p:nvSpPr>
          <p:spPr>
            <a:xfrm>
              <a:off x="0" y="1080121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12" name="矩形 27"/>
            <p:cNvSpPr/>
            <p:nvPr/>
          </p:nvSpPr>
          <p:spPr>
            <a:xfrm>
              <a:off x="432047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13" name="矩形 27"/>
            <p:cNvSpPr/>
            <p:nvPr/>
          </p:nvSpPr>
          <p:spPr>
            <a:xfrm>
              <a:off x="864095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4014" name="矩形 27"/>
            <p:cNvSpPr/>
            <p:nvPr/>
          </p:nvSpPr>
          <p:spPr>
            <a:xfrm>
              <a:off x="1296143" y="1080120"/>
              <a:ext cx="432048" cy="360040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zh-CN" altLang="en-US" baseline="-25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6832" name="矩形 27"/>
          <p:cNvSpPr/>
          <p:nvPr/>
        </p:nvSpPr>
        <p:spPr>
          <a:xfrm>
            <a:off x="539750" y="413385"/>
            <a:ext cx="1224280" cy="619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Vex array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G.vexs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" name="组合 71"/>
          <p:cNvGrpSpPr/>
          <p:nvPr/>
        </p:nvGrpSpPr>
        <p:grpSpPr>
          <a:xfrm>
            <a:off x="-100012" y="1144588"/>
            <a:ext cx="1576387" cy="1439862"/>
            <a:chOff x="0" y="0"/>
            <a:chExt cx="1576760" cy="1440160"/>
          </a:xfrm>
        </p:grpSpPr>
        <p:grpSp>
          <p:nvGrpSpPr>
            <p:cNvPr id="554017" name="组合 64"/>
            <p:cNvGrpSpPr/>
            <p:nvPr/>
          </p:nvGrpSpPr>
          <p:grpSpPr>
            <a:xfrm>
              <a:off x="1144711" y="0"/>
              <a:ext cx="432049" cy="1440160"/>
              <a:chOff x="0" y="0"/>
              <a:chExt cx="432049" cy="1440160"/>
            </a:xfrm>
          </p:grpSpPr>
          <p:sp>
            <p:nvSpPr>
              <p:cNvPr id="554018" name="矩形 27"/>
              <p:cNvSpPr/>
              <p:nvPr/>
            </p:nvSpPr>
            <p:spPr>
              <a:xfrm>
                <a:off x="1" y="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19" name="矩形 27"/>
              <p:cNvSpPr/>
              <p:nvPr/>
            </p:nvSpPr>
            <p:spPr>
              <a:xfrm>
                <a:off x="1" y="36003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20" name="矩形 27"/>
              <p:cNvSpPr/>
              <p:nvPr/>
            </p:nvSpPr>
            <p:spPr>
              <a:xfrm>
                <a:off x="0" y="720079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C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21" name="矩形 27"/>
              <p:cNvSpPr/>
              <p:nvPr/>
            </p:nvSpPr>
            <p:spPr>
              <a:xfrm>
                <a:off x="0" y="1080120"/>
                <a:ext cx="432048" cy="360040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D</a:t>
                </a:r>
                <a:endParaRPr lang="zh-CN" altLang="en-US" baseline="-25000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54022" name="组合 70"/>
            <p:cNvGrpSpPr/>
            <p:nvPr/>
          </p:nvGrpSpPr>
          <p:grpSpPr>
            <a:xfrm>
              <a:off x="0" y="72007"/>
              <a:ext cx="1072704" cy="1368152"/>
              <a:chOff x="0" y="0"/>
              <a:chExt cx="1072704" cy="1368152"/>
            </a:xfrm>
          </p:grpSpPr>
          <p:sp>
            <p:nvSpPr>
              <p:cNvPr id="554023" name="矩形 17"/>
              <p:cNvSpPr/>
              <p:nvPr/>
            </p:nvSpPr>
            <p:spPr>
              <a:xfrm>
                <a:off x="712664" y="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0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24" name="矩形 17"/>
              <p:cNvSpPr/>
              <p:nvPr/>
            </p:nvSpPr>
            <p:spPr>
              <a:xfrm>
                <a:off x="712664" y="36004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25" name="矩形 17"/>
              <p:cNvSpPr/>
              <p:nvPr/>
            </p:nvSpPr>
            <p:spPr>
              <a:xfrm>
                <a:off x="712664" y="720080"/>
                <a:ext cx="352624" cy="216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2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4026" name="矩形 17"/>
              <p:cNvSpPr/>
              <p:nvPr/>
            </p:nvSpPr>
            <p:spPr>
              <a:xfrm>
                <a:off x="0" y="1080120"/>
                <a:ext cx="1072704" cy="2880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ctr">
                  <a:buFont typeface="Arial" panose="020B0604020202020204" pitchFamily="34" charset="0"/>
                </a:pP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G.n-1 = 3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76844" name="矩形 27"/>
          <p:cNvSpPr/>
          <p:nvPr/>
        </p:nvSpPr>
        <p:spPr>
          <a:xfrm>
            <a:off x="1918335" y="431800"/>
            <a:ext cx="1786255" cy="5651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Relation array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G.arcs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845" name="文本框 1"/>
          <p:cNvSpPr txBox="1"/>
          <p:nvPr/>
        </p:nvSpPr>
        <p:spPr>
          <a:xfrm>
            <a:off x="2640013" y="3313113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76846" name="文本框 46"/>
          <p:cNvSpPr txBox="1"/>
          <p:nvPr/>
        </p:nvSpPr>
        <p:spPr>
          <a:xfrm>
            <a:off x="2393950" y="11445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76847" name="文本框 47"/>
          <p:cNvSpPr txBox="1"/>
          <p:nvPr/>
        </p:nvSpPr>
        <p:spPr>
          <a:xfrm>
            <a:off x="2644775" y="3313113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76848" name="文本框 48"/>
          <p:cNvSpPr txBox="1"/>
          <p:nvPr/>
        </p:nvSpPr>
        <p:spPr>
          <a:xfrm>
            <a:off x="2930525" y="3311525"/>
            <a:ext cx="346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cxnSp>
        <p:nvCxnSpPr>
          <p:cNvPr id="76849" name="直接连接符 3"/>
          <p:cNvCxnSpPr>
            <a:stCxn id="553992" idx="6"/>
            <a:endCxn id="553993" idx="2"/>
          </p:cNvCxnSpPr>
          <p:nvPr/>
        </p:nvCxnSpPr>
        <p:spPr>
          <a:xfrm>
            <a:off x="2484438" y="1433513"/>
            <a:ext cx="17938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50" name="直接连接符 51"/>
          <p:cNvCxnSpPr>
            <a:stCxn id="553992" idx="6"/>
            <a:endCxn id="553993" idx="2"/>
          </p:cNvCxnSpPr>
          <p:nvPr/>
        </p:nvCxnSpPr>
        <p:spPr>
          <a:xfrm>
            <a:off x="2044700" y="1792288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51" name="直接连接符 52"/>
          <p:cNvCxnSpPr>
            <a:stCxn id="553992" idx="6"/>
            <a:endCxn id="553993" idx="2"/>
          </p:cNvCxnSpPr>
          <p:nvPr/>
        </p:nvCxnSpPr>
        <p:spPr>
          <a:xfrm>
            <a:off x="2908300" y="1449388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52" name="文本框 4"/>
          <p:cNvSpPr txBox="1"/>
          <p:nvPr/>
        </p:nvSpPr>
        <p:spPr>
          <a:xfrm>
            <a:off x="2835275" y="1139825"/>
            <a:ext cx="33813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76853" name="文本框 45"/>
          <p:cNvSpPr txBox="1"/>
          <p:nvPr/>
        </p:nvSpPr>
        <p:spPr>
          <a:xfrm>
            <a:off x="3190875" y="3311525"/>
            <a:ext cx="33813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cxnSp>
        <p:nvCxnSpPr>
          <p:cNvPr id="76854" name="直接连接符 55"/>
          <p:cNvCxnSpPr>
            <a:stCxn id="553992" idx="6"/>
            <a:endCxn id="553993" idx="2"/>
          </p:cNvCxnSpPr>
          <p:nvPr/>
        </p:nvCxnSpPr>
        <p:spPr>
          <a:xfrm>
            <a:off x="2044700" y="2146300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55" name="直接连接符 56"/>
          <p:cNvCxnSpPr>
            <a:stCxn id="553992" idx="6"/>
            <a:endCxn id="553993" idx="2"/>
          </p:cNvCxnSpPr>
          <p:nvPr/>
        </p:nvCxnSpPr>
        <p:spPr>
          <a:xfrm>
            <a:off x="3013075" y="3608388"/>
            <a:ext cx="180975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56" name="直接连接符 57"/>
          <p:cNvCxnSpPr>
            <a:stCxn id="553992" idx="6"/>
            <a:endCxn id="553993" idx="2"/>
          </p:cNvCxnSpPr>
          <p:nvPr/>
        </p:nvCxnSpPr>
        <p:spPr>
          <a:xfrm>
            <a:off x="3276600" y="3608388"/>
            <a:ext cx="17938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57" name="直接连接符 58"/>
          <p:cNvCxnSpPr>
            <a:stCxn id="553992" idx="6"/>
            <a:endCxn id="553993" idx="2"/>
          </p:cNvCxnSpPr>
          <p:nvPr/>
        </p:nvCxnSpPr>
        <p:spPr>
          <a:xfrm>
            <a:off x="2722563" y="3611563"/>
            <a:ext cx="179387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58" name="文本框 59"/>
          <p:cNvSpPr txBox="1"/>
          <p:nvPr/>
        </p:nvSpPr>
        <p:spPr>
          <a:xfrm>
            <a:off x="3254375" y="1865313"/>
            <a:ext cx="3635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76859" name="文本框 60"/>
          <p:cNvSpPr txBox="1"/>
          <p:nvPr/>
        </p:nvSpPr>
        <p:spPr>
          <a:xfrm>
            <a:off x="3455988" y="3306763"/>
            <a:ext cx="361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cxnSp>
        <p:nvCxnSpPr>
          <p:cNvPr id="76860" name="直接连接符 61"/>
          <p:cNvCxnSpPr>
            <a:stCxn id="553992" idx="6"/>
            <a:endCxn id="553993" idx="2"/>
          </p:cNvCxnSpPr>
          <p:nvPr/>
        </p:nvCxnSpPr>
        <p:spPr>
          <a:xfrm>
            <a:off x="2044700" y="2528888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61" name="直接连接符 62"/>
          <p:cNvCxnSpPr>
            <a:stCxn id="553992" idx="6"/>
            <a:endCxn id="553993" idx="2"/>
          </p:cNvCxnSpPr>
          <p:nvPr/>
        </p:nvCxnSpPr>
        <p:spPr>
          <a:xfrm>
            <a:off x="2908300" y="2528888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62" name="直接连接符 63"/>
          <p:cNvCxnSpPr>
            <a:stCxn id="553992" idx="6"/>
            <a:endCxn id="553993" idx="2"/>
          </p:cNvCxnSpPr>
          <p:nvPr/>
        </p:nvCxnSpPr>
        <p:spPr>
          <a:xfrm>
            <a:off x="3343275" y="2146300"/>
            <a:ext cx="1793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63" name="直接连接符 64"/>
          <p:cNvCxnSpPr>
            <a:stCxn id="553992" idx="6"/>
            <a:endCxn id="553993" idx="2"/>
          </p:cNvCxnSpPr>
          <p:nvPr/>
        </p:nvCxnSpPr>
        <p:spPr>
          <a:xfrm>
            <a:off x="3533775" y="3611563"/>
            <a:ext cx="180975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64" name="直接连接符 66"/>
          <p:cNvCxnSpPr>
            <a:stCxn id="553992" idx="6"/>
            <a:endCxn id="553993" idx="2"/>
          </p:cNvCxnSpPr>
          <p:nvPr/>
        </p:nvCxnSpPr>
        <p:spPr>
          <a:xfrm>
            <a:off x="3354388" y="1433513"/>
            <a:ext cx="17938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36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charRg st="365" end="3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3">
                                            <p:txEl>
                                              <p:charRg st="36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>
                                            <p:txEl>
                                              <p:charRg st="36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80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80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680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80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80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7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805">
                                            <p:txEl>
                                              <p:charRg st="7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805">
                                            <p:txEl>
                                              <p:charRg st="7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805">
                                            <p:txEl>
                                              <p:charRg st="7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1000"/>
                                        <p:tgtEl>
                                          <p:spTgt spid="7680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0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0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1000"/>
                                        <p:tgtEl>
                                          <p:spTgt spid="76803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3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3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1000"/>
                                        <p:tgtEl>
                                          <p:spTgt spid="76803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803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803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4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1000"/>
                                        <p:tgtEl>
                                          <p:spTgt spid="76803">
                                            <p:txEl>
                                              <p:charRg st="145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803">
                                            <p:txEl>
                                              <p:charRg st="14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803">
                                            <p:txEl>
                                              <p:charRg st="14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34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1000"/>
                                        <p:tgtEl>
                                          <p:spTgt spid="76803">
                                            <p:txEl>
                                              <p:charRg st="340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03">
                                            <p:txEl>
                                              <p:charRg st="34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03">
                                            <p:txEl>
                                              <p:charRg st="34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21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1000"/>
                                        <p:tgtEl>
                                          <p:spTgt spid="76803">
                                            <p:txEl>
                                              <p:charRg st="211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803">
                                            <p:txEl>
                                              <p:charRg st="21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6803">
                                            <p:txEl>
                                              <p:charRg st="21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266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1000"/>
                                        <p:tgtEl>
                                          <p:spTgt spid="76803">
                                            <p:txEl>
                                              <p:charRg st="266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803">
                                            <p:txEl>
                                              <p:charRg st="266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6803">
                                            <p:txEl>
                                              <p:charRg st="266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1000"/>
                                        <p:tgtEl>
                                          <p:spTgt spid="76803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803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803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17605 -0.3141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7556E-17 L 0.05868 0.316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6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20174 -0.2618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76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03993 0.3173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6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22969 -0.2101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6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-1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2205 0.21019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6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26007 -0.158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2" grpId="0" bldLvl="0" animBg="1"/>
      <p:bldP spid="76844" grpId="0" bldLvl="0" animBg="1"/>
      <p:bldP spid="76845" grpId="0"/>
      <p:bldP spid="76846" grpId="0"/>
      <p:bldP spid="76846" grpId="1"/>
      <p:bldP spid="76847" grpId="0"/>
      <p:bldP spid="76847" grpId="1"/>
      <p:bldP spid="76847" grpId="2"/>
      <p:bldP spid="76848" grpId="0"/>
      <p:bldP spid="76848" grpId="1"/>
      <p:bldP spid="76848" grpId="2"/>
      <p:bldP spid="76852" grpId="0"/>
      <p:bldP spid="76852" grpId="1"/>
      <p:bldP spid="76853" grpId="0"/>
      <p:bldP spid="76853" grpId="1"/>
      <p:bldP spid="76853" grpId="2"/>
      <p:bldP spid="76858" grpId="0"/>
      <p:bldP spid="76858" grpId="1"/>
      <p:bldP spid="76859" grpId="0"/>
      <p:bldP spid="76859" grpId="1"/>
      <p:bldP spid="76859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5009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8.3.1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DFS of Unconnected Graph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/>
          </p:nvPr>
        </p:nvSpPr>
        <p:spPr>
          <a:xfrm>
            <a:off x="457200" y="1239203"/>
            <a:ext cx="822960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pPr marL="342900" lvl="1" indent="-342900">
              <a:buFont typeface="Wingdings" panose="05000000000000000000" pitchFamily="2" charset="2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unconnected graph as shown in the following figure. Some vertices  could not be reached in </a:t>
            </a:r>
            <a:r>
              <a:rPr lang="en-US" sz="2800" dirty="0">
                <a:solidFill>
                  <a:srgbClr val="0000FF"/>
                </a:solidFill>
              </a:rPr>
              <a:t>once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DFS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endParaRPr lang="en-US" altLang="zh-CN" sz="2800" baseline="-25000" dirty="0"/>
          </a:p>
          <a:p>
            <a:pPr marL="342900" lvl="1" indent="-342900">
              <a:buFont typeface="Wingdings" panose="05000000000000000000" pitchFamily="2" charset="2"/>
              <a:buChar char="•"/>
            </a:pPr>
            <a:r>
              <a:rPr lang="en-US" altLang="zh-CN" sz="2800" b="1" dirty="0">
                <a:solidFill>
                  <a:srgbClr val="0000FF"/>
                </a:solidFill>
              </a:rPr>
              <a:t>Solution: </a:t>
            </a:r>
            <a:r>
              <a:rPr lang="en-US" altLang="zh-CN" sz="2800" b="1" dirty="0">
                <a:solidFill>
                  <a:schemeClr val="tx1"/>
                </a:solidFill>
              </a:rPr>
              <a:t>more</a:t>
            </a:r>
            <a:r>
              <a:rPr lang="en-US" altLang="zh-CN" sz="2800" b="1" dirty="0">
                <a:solidFill>
                  <a:schemeClr val="tx1"/>
                </a:solidFill>
              </a:rPr>
              <a:t> DFS</a:t>
            </a:r>
            <a:endParaRPr lang="zh-CN" altLang="en-US" sz="2800" b="1" baseline="-25000" dirty="0">
              <a:solidFill>
                <a:srgbClr val="0000FF"/>
              </a:solidFill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2843213" y="2946400"/>
            <a:ext cx="2628900" cy="1508125"/>
            <a:chOff x="0" y="0"/>
            <a:chExt cx="2627762" cy="1506553"/>
          </a:xfrm>
        </p:grpSpPr>
        <p:sp>
          <p:nvSpPr>
            <p:cNvPr id="555012" name="椭圆 4"/>
            <p:cNvSpPr/>
            <p:nvPr/>
          </p:nvSpPr>
          <p:spPr>
            <a:xfrm>
              <a:off x="15" y="5533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5013" name="椭圆 5"/>
            <p:cNvSpPr/>
            <p:nvPr/>
          </p:nvSpPr>
          <p:spPr>
            <a:xfrm>
              <a:off x="2123810" y="0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5014" name="椭圆 6"/>
            <p:cNvSpPr/>
            <p:nvPr/>
          </p:nvSpPr>
          <p:spPr>
            <a:xfrm>
              <a:off x="0" y="1074488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5015" name="椭圆 7"/>
            <p:cNvSpPr/>
            <p:nvPr/>
          </p:nvSpPr>
          <p:spPr>
            <a:xfrm>
              <a:off x="1187901" y="0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5016" name="直接连接符 9"/>
            <p:cNvCxnSpPr>
              <a:stCxn id="555012" idx="4"/>
            </p:cNvCxnSpPr>
            <p:nvPr/>
          </p:nvCxnSpPr>
          <p:spPr>
            <a:xfrm>
              <a:off x="251991" y="437598"/>
              <a:ext cx="0" cy="6368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017" name="直接连接符 10"/>
            <p:cNvCxnSpPr>
              <a:stCxn id="555012" idx="6"/>
              <a:endCxn id="555015" idx="2"/>
            </p:cNvCxnSpPr>
            <p:nvPr/>
          </p:nvCxnSpPr>
          <p:spPr>
            <a:xfrm flipV="1">
              <a:off x="503967" y="216033"/>
              <a:ext cx="683934" cy="55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018" name="直接连接符 11"/>
            <p:cNvCxnSpPr>
              <a:stCxn id="555014" idx="6"/>
              <a:endCxn id="555019" idx="2"/>
            </p:cNvCxnSpPr>
            <p:nvPr/>
          </p:nvCxnSpPr>
          <p:spPr>
            <a:xfrm flipV="1">
              <a:off x="503952" y="1290519"/>
              <a:ext cx="683949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5019" name="椭圆 32"/>
            <p:cNvSpPr/>
            <p:nvPr/>
          </p:nvSpPr>
          <p:spPr>
            <a:xfrm>
              <a:off x="1187901" y="1074486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5020" name="直接连接符 35"/>
            <p:cNvCxnSpPr>
              <a:stCxn id="555015" idx="4"/>
              <a:endCxn id="555019" idx="0"/>
            </p:cNvCxnSpPr>
            <p:nvPr/>
          </p:nvCxnSpPr>
          <p:spPr>
            <a:xfrm>
              <a:off x="1439877" y="432065"/>
              <a:ext cx="0" cy="64242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5021" name="椭圆 49"/>
            <p:cNvSpPr/>
            <p:nvPr/>
          </p:nvSpPr>
          <p:spPr>
            <a:xfrm>
              <a:off x="2123810" y="1074487"/>
              <a:ext cx="503952" cy="432065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5022" name="直接连接符 51"/>
            <p:cNvCxnSpPr>
              <a:stCxn id="555013" idx="4"/>
              <a:endCxn id="555021" idx="0"/>
            </p:cNvCxnSpPr>
            <p:nvPr/>
          </p:nvCxnSpPr>
          <p:spPr>
            <a:xfrm>
              <a:off x="2375786" y="432065"/>
              <a:ext cx="0" cy="6424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7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7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27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7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6033" name="TextBox 13"/>
          <p:cNvSpPr/>
          <p:nvPr/>
        </p:nvSpPr>
        <p:spPr>
          <a:xfrm>
            <a:off x="3636010" y="838200"/>
            <a:ext cx="5135880" cy="279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DFSTraverse(MGraph G, Status(*visit)(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))</a:t>
            </a:r>
            <a:endParaRPr lang="en-US" altLang="zh-CN" sz="20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8851" name="文本框 49"/>
          <p:cNvSpPr/>
          <p:nvPr/>
        </p:nvSpPr>
        <p:spPr>
          <a:xfrm>
            <a:off x="1238250" y="1412875"/>
            <a:ext cx="7715250" cy="5154295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Status DFSTraverse(MGraph G, Status(*visit)(</a:t>
            </a: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)) </a:t>
            </a: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int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i;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for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(i = 0; i&lt;G.n; i++)  G.tags[i] = UNVISITED; </a:t>
            </a:r>
            <a:endParaRPr lang="zh-CN" altLang="en-US" sz="22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for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(i = 0; i&lt;G.n; i++)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if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(UNVISITED==G.tags[i])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22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</a:t>
            </a:r>
            <a:r>
              <a:rPr lang="en-US" sz="22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DFS recursively</a:t>
            </a:r>
            <a:endParaRPr lang="en-US" sz="22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if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(ERROR==DFS(G, i, visit)) </a:t>
            </a: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 ERROR;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      return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 OK;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2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6035" name="标题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DFS</a:t>
            </a:r>
            <a:endParaRPr lang="en-US" altLang="zh-CN" dirty="0"/>
          </a:p>
        </p:txBody>
      </p:sp>
      <p:sp>
        <p:nvSpPr>
          <p:cNvPr id="78853" name="内容占位符 34"/>
          <p:cNvSpPr>
            <a:spLocks noGrp="1"/>
          </p:cNvSpPr>
          <p:nvPr>
            <p:ph idx="4294967295"/>
          </p:nvPr>
        </p:nvSpPr>
        <p:spPr>
          <a:xfrm>
            <a:off x="2016125" y="5445125"/>
            <a:ext cx="6632575" cy="1050925"/>
          </a:xfrm>
        </p:spPr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Adjacency Matrix </a:t>
            </a:r>
            <a:r>
              <a:rPr lang="en-US" altLang="zh-CN" sz="2400" dirty="0">
                <a:solidFill>
                  <a:srgbClr val="0000FF"/>
                </a:solidFill>
                <a:sym typeface="宋体" panose="02010600030101010101" pitchFamily="2" charset="-122"/>
              </a:rPr>
              <a:t> , </a:t>
            </a:r>
            <a:r>
              <a:rPr lang="en-US" altLang="zh-CN" sz="2400" b="1" i="1" dirty="0">
                <a:sym typeface="+mn-ea"/>
              </a:rPr>
              <a:t>O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i="1" dirty="0">
                <a:sym typeface="+mn-ea"/>
              </a:rPr>
              <a:t>n</a:t>
            </a:r>
            <a:r>
              <a:rPr lang="en-US" altLang="zh-CN" sz="2400" baseline="30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Adjacency Lists  </a:t>
            </a:r>
            <a:r>
              <a:rPr lang="en-US" altLang="zh-CN" sz="2400" dirty="0">
                <a:solidFill>
                  <a:srgbClr val="0000FF"/>
                </a:solidFill>
                <a:sym typeface="宋体" panose="02010600030101010101" pitchFamily="2" charset="-122"/>
              </a:rPr>
              <a:t>, </a:t>
            </a:r>
            <a:r>
              <a:rPr lang="en-US" altLang="zh-CN" sz="2400" b="1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+</a:t>
            </a:r>
            <a:r>
              <a:rPr lang="en-US" altLang="zh-CN" sz="2400" i="1" dirty="0"/>
              <a:t>e</a:t>
            </a:r>
            <a:r>
              <a:rPr lang="en-US" altLang="zh-CN" sz="2400" dirty="0"/>
              <a:t>)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07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8851">
                                            <p:txEl>
                                              <p:charRg st="307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851">
                                            <p:txEl>
                                              <p:charRg st="307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charRg st="307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851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851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1000"/>
                                        <p:tgtEl>
                                          <p:spTgt spid="78851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851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charRg st="12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000"/>
                                        <p:tgtEl>
                                          <p:spTgt spid="78851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851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1000"/>
                                        <p:tgtEl>
                                          <p:spTgt spid="78851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851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23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0"/>
                                        <p:tgtEl>
                                          <p:spTgt spid="78851">
                                            <p:txEl>
                                              <p:charRg st="233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851">
                                            <p:txEl>
                                              <p:charRg st="23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charRg st="23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29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78851">
                                            <p:txEl>
                                              <p:charRg st="290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851">
                                            <p:txEl>
                                              <p:charRg st="29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8851">
                                            <p:txEl>
                                              <p:charRg st="29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85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85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85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88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8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88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for</a:t>
            </a: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connected</a:t>
            </a:r>
            <a:r>
              <a:rPr lang="zh-CN" altLang="en-US" sz="2800" dirty="0">
                <a:sym typeface="+mn-ea"/>
              </a:rPr>
              <a:t> graphs：</a:t>
            </a:r>
            <a:endParaRPr lang="zh-CN" altLang="en-US" sz="2800" dirty="0"/>
          </a:p>
          <a:p>
            <a:pPr marL="539750" lvl="1" indent="514350"/>
            <a:r>
              <a:rPr lang="en-US" altLang="zh-CN" sz="2800" dirty="0">
                <a:sym typeface="+mn-ea"/>
              </a:rPr>
              <a:t>Start from a Vex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sz="2800" dirty="0">
                <a:sym typeface="+mn-ea"/>
              </a:rPr>
              <a:t>and visit the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 dirty="0">
                <a:sym typeface="+mn-ea"/>
              </a:rPr>
              <a:t>. And then visit every unvisited adjacent vertex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 of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 dirty="0">
                <a:sym typeface="+mn-ea"/>
              </a:rPr>
              <a:t> in turn. And go on next layer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>
              <a:sym typeface="+mn-ea"/>
            </a:endParaRPr>
          </a:p>
          <a:p>
            <a:pPr marL="539750" lvl="1" indent="514350"/>
            <a:endParaRPr lang="en-US" altLang="zh-CN" sz="2800" dirty="0">
              <a:sym typeface="+mn-ea"/>
            </a:endParaRPr>
          </a:p>
          <a:p>
            <a:pPr marL="0" indent="720725"/>
            <a:r>
              <a:rPr lang="en-US" altLang="zh-CN" dirty="0">
                <a:sym typeface="+mn-ea"/>
              </a:rPr>
              <a:t>Connected Graph </a:t>
            </a:r>
            <a:r>
              <a:rPr lang="en-US" altLang="zh-CN" dirty="0">
                <a:sym typeface="+mn-ea"/>
              </a:rPr>
              <a:t>G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as shown in right figure</a:t>
            </a:r>
            <a:r>
              <a:rPr lang="en-US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BFS</a:t>
            </a:r>
            <a:r>
              <a:rPr lang="en-US" altLang="zh-CN" dirty="0">
                <a:sym typeface="+mn-ea"/>
              </a:rPr>
              <a:t> from A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/>
          </a:p>
          <a:p>
            <a:pPr lvl="1">
              <a:buNone/>
            </a:pPr>
            <a:endParaRPr lang="en-US" altLang="zh-CN" baseline="-25000" dirty="0"/>
          </a:p>
          <a:p>
            <a:pPr lvl="1">
              <a:buNone/>
            </a:pPr>
            <a:endParaRPr lang="zh-CN" altLang="en-US" baseline="-25000" dirty="0"/>
          </a:p>
          <a:p>
            <a:pPr lvl="1"/>
            <a:endParaRPr lang="en-US" altLang="zh-CN" dirty="0"/>
          </a:p>
        </p:txBody>
      </p:sp>
      <p:sp>
        <p:nvSpPr>
          <p:cNvPr id="79875" name="任意多边形 34"/>
          <p:cNvSpPr/>
          <p:nvPr/>
        </p:nvSpPr>
        <p:spPr>
          <a:xfrm>
            <a:off x="5788025" y="5688013"/>
            <a:ext cx="2898775" cy="712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2068" y="470773"/>
              </a:cxn>
              <a:cxn ang="0">
                <a:pos x="1412889" y="712886"/>
              </a:cxn>
              <a:cxn ang="0">
                <a:pos x="2233709" y="457323"/>
              </a:cxn>
              <a:cxn ang="0">
                <a:pos x="2852691" y="67253"/>
              </a:cxn>
              <a:cxn ang="0">
                <a:pos x="2852691" y="53803"/>
              </a:cxn>
            </a:cxnLst>
            <a:pathLst>
              <a:path w="2898127" h="712723">
                <a:moveTo>
                  <a:pt x="0" y="0"/>
                </a:moveTo>
                <a:cubicBezTo>
                  <a:pt x="178174" y="175932"/>
                  <a:pt x="356348" y="351865"/>
                  <a:pt x="591671" y="470647"/>
                </a:cubicBezTo>
                <a:cubicBezTo>
                  <a:pt x="826994" y="589429"/>
                  <a:pt x="1138518" y="714935"/>
                  <a:pt x="1411941" y="712694"/>
                </a:cubicBezTo>
                <a:cubicBezTo>
                  <a:pt x="1685364" y="710453"/>
                  <a:pt x="1992406" y="564777"/>
                  <a:pt x="2232212" y="457200"/>
                </a:cubicBezTo>
                <a:cubicBezTo>
                  <a:pt x="2472018" y="349623"/>
                  <a:pt x="2747683" y="134470"/>
                  <a:pt x="2850777" y="67235"/>
                </a:cubicBezTo>
                <a:cubicBezTo>
                  <a:pt x="2953871" y="0"/>
                  <a:pt x="2857501" y="56029"/>
                  <a:pt x="2850777" y="537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76" name="任意多边形 2"/>
          <p:cNvSpPr/>
          <p:nvPr/>
        </p:nvSpPr>
        <p:spPr>
          <a:xfrm>
            <a:off x="5424488" y="4598988"/>
            <a:ext cx="2897187" cy="712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1095" y="470773"/>
              </a:cxn>
              <a:cxn ang="0">
                <a:pos x="1410568" y="712886"/>
              </a:cxn>
              <a:cxn ang="0">
                <a:pos x="2230041" y="457323"/>
              </a:cxn>
              <a:cxn ang="0">
                <a:pos x="2848005" y="67253"/>
              </a:cxn>
              <a:cxn ang="0">
                <a:pos x="2848005" y="53803"/>
              </a:cxn>
            </a:cxnLst>
            <a:pathLst>
              <a:path w="2898127" h="712723">
                <a:moveTo>
                  <a:pt x="0" y="0"/>
                </a:moveTo>
                <a:cubicBezTo>
                  <a:pt x="178174" y="175932"/>
                  <a:pt x="356348" y="351865"/>
                  <a:pt x="591671" y="470647"/>
                </a:cubicBezTo>
                <a:cubicBezTo>
                  <a:pt x="826994" y="589429"/>
                  <a:pt x="1138518" y="714935"/>
                  <a:pt x="1411941" y="712694"/>
                </a:cubicBezTo>
                <a:cubicBezTo>
                  <a:pt x="1685364" y="710453"/>
                  <a:pt x="1992406" y="564777"/>
                  <a:pt x="2232212" y="457200"/>
                </a:cubicBezTo>
                <a:cubicBezTo>
                  <a:pt x="2472018" y="349623"/>
                  <a:pt x="2747683" y="134470"/>
                  <a:pt x="2850777" y="67235"/>
                </a:cubicBezTo>
                <a:cubicBezTo>
                  <a:pt x="2953871" y="0"/>
                  <a:pt x="2857501" y="56029"/>
                  <a:pt x="2850777" y="537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7060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r>
              <a:rPr lang="en-US" altLang="zh-CN" dirty="0">
                <a:sym typeface="+mn-ea"/>
              </a:rPr>
              <a:t> (BFS)</a:t>
            </a:r>
            <a:endParaRPr lang="en-US" altLang="zh-CN" dirty="0">
              <a:sym typeface="+mn-ea"/>
            </a:endParaRPr>
          </a:p>
        </p:txBody>
      </p:sp>
      <p:sp>
        <p:nvSpPr>
          <p:cNvPr id="79878" name="Text Box 26"/>
          <p:cNvSpPr txBox="1"/>
          <p:nvPr/>
        </p:nvSpPr>
        <p:spPr>
          <a:xfrm>
            <a:off x="1476375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9" name="Text Box 26"/>
          <p:cNvSpPr txBox="1"/>
          <p:nvPr/>
        </p:nvSpPr>
        <p:spPr>
          <a:xfrm>
            <a:off x="1835150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Text Box 26"/>
          <p:cNvSpPr txBox="1"/>
          <p:nvPr/>
        </p:nvSpPr>
        <p:spPr>
          <a:xfrm>
            <a:off x="2195513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Text Box 26"/>
          <p:cNvSpPr txBox="1"/>
          <p:nvPr/>
        </p:nvSpPr>
        <p:spPr>
          <a:xfrm>
            <a:off x="2555875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Text Box 26"/>
          <p:cNvSpPr txBox="1"/>
          <p:nvPr/>
        </p:nvSpPr>
        <p:spPr>
          <a:xfrm>
            <a:off x="2928938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Text Box 26"/>
          <p:cNvSpPr txBox="1"/>
          <p:nvPr/>
        </p:nvSpPr>
        <p:spPr>
          <a:xfrm>
            <a:off x="3335338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4" name="Text Box 26"/>
          <p:cNvSpPr txBox="1"/>
          <p:nvPr/>
        </p:nvSpPr>
        <p:spPr>
          <a:xfrm>
            <a:off x="3635375" y="5691823"/>
            <a:ext cx="2159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5630863" y="3802063"/>
            <a:ext cx="2879725" cy="2592387"/>
            <a:chOff x="0" y="0"/>
            <a:chExt cx="2880320" cy="2592288"/>
          </a:xfrm>
        </p:grpSpPr>
        <p:sp>
          <p:nvSpPr>
            <p:cNvPr id="557069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7070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7071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7072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7073" name="直接连接符 8"/>
            <p:cNvCxnSpPr>
              <a:stCxn id="557069" idx="5"/>
              <a:endCxn id="557070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074" name="直接连接符 9"/>
            <p:cNvCxnSpPr>
              <a:stCxn id="557069" idx="3"/>
              <a:endCxn id="557071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075" name="直接连接符 10"/>
            <p:cNvCxnSpPr>
              <a:stCxn id="557069" idx="4"/>
              <a:endCxn id="557072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076" name="直接连接符 11"/>
            <p:cNvCxnSpPr>
              <a:stCxn id="557071" idx="4"/>
              <a:endCxn id="557077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077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7078" name="直接连接符 35"/>
            <p:cNvCxnSpPr>
              <a:stCxn id="557072" idx="4"/>
              <a:endCxn id="557077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079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7080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7081" name="直接连接符 51"/>
            <p:cNvCxnSpPr>
              <a:stCxn id="557070" idx="3"/>
              <a:endCxn id="557079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082" name="直接连接符 52"/>
            <p:cNvCxnSpPr>
              <a:stCxn id="557070" idx="5"/>
              <a:endCxn id="557080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874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874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874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87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87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87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  <p:bldP spid="79879" grpId="0"/>
      <p:bldP spid="79880" grpId="0"/>
      <p:bldP spid="79881" grpId="0"/>
      <p:bldP spid="79882" grpId="0"/>
      <p:bldP spid="79883" grpId="0"/>
      <p:bldP spid="798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 </a:t>
            </a:r>
            <a:r>
              <a:rPr lang="en-US" altLang="zh-CN" dirty="0">
                <a:solidFill>
                  <a:srgbClr val="0000FF"/>
                </a:solidFill>
              </a:rPr>
              <a:t>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8082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2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58084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085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086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087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8088" name="直接连接符 8"/>
            <p:cNvCxnSpPr>
              <a:stCxn id="558084" idx="5"/>
              <a:endCxn id="558085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089" name="直接连接符 9"/>
            <p:cNvCxnSpPr>
              <a:stCxn id="558084" idx="3"/>
              <a:endCxn id="558086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090" name="直接连接符 10"/>
            <p:cNvCxnSpPr>
              <a:stCxn id="558084" idx="4"/>
              <a:endCxn id="558087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091" name="直接连接符 11"/>
            <p:cNvCxnSpPr>
              <a:stCxn id="558086" idx="4"/>
              <a:endCxn id="558092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8092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8093" name="直接连接符 35"/>
            <p:cNvCxnSpPr>
              <a:stCxn id="558087" idx="4"/>
              <a:endCxn id="558092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8094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095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8096" name="直接连接符 51"/>
            <p:cNvCxnSpPr>
              <a:stCxn id="558085" idx="3"/>
              <a:endCxn id="558094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097" name="直接连接符 52"/>
            <p:cNvCxnSpPr>
              <a:stCxn id="558085" idx="5"/>
              <a:endCxn id="558095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58099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100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101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102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8103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0921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922" name="矩形 27"/>
          <p:cNvSpPr/>
          <p:nvPr/>
        </p:nvSpPr>
        <p:spPr>
          <a:xfrm>
            <a:off x="5416550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923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924" name="矩形 27"/>
          <p:cNvSpPr/>
          <p:nvPr/>
        </p:nvSpPr>
        <p:spPr>
          <a:xfrm>
            <a:off x="648811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925" name="文本框 3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6" name="文本框 29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7" name="文本框 30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8" name="文本框 31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1" grpId="0" animBg="1"/>
      <p:bldP spid="80921" grpId="1" animBg="1"/>
      <p:bldP spid="80922" grpId="0" animBg="1"/>
      <p:bldP spid="80923" grpId="0" animBg="1"/>
      <p:bldP spid="80924" grpId="0" animBg="1"/>
      <p:bldP spid="80925" grpId="0"/>
      <p:bldP spid="80926" grpId="0"/>
      <p:bldP spid="80927" grpId="0"/>
      <p:bldP spid="80928" grpId="0"/>
      <p:bldP spid="809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9105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pPr lvl="0"/>
            <a:r>
              <a:rPr lang="en-US" sz="2800" dirty="0">
                <a:sym typeface="+mn-ea"/>
              </a:rPr>
              <a:t>The points:</a:t>
            </a:r>
            <a:endParaRPr lang="en-US" sz="2800" dirty="0"/>
          </a:p>
          <a:p>
            <a:pPr lvl="1"/>
            <a:r>
              <a:rPr lang="zh-CN" altLang="en-US" dirty="0">
                <a:sym typeface="+mn-ea"/>
              </a:rPr>
              <a:t>Use flag array to distinguish whether vert</a:t>
            </a:r>
            <a:r>
              <a:rPr lang="en-US" altLang="zh-CN" dirty="0">
                <a:sym typeface="+mn-ea"/>
              </a:rPr>
              <a:t>ices</a:t>
            </a:r>
            <a:r>
              <a:rPr lang="zh-CN" altLang="en-US" dirty="0">
                <a:sym typeface="+mn-ea"/>
              </a:rPr>
              <a:t> ha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 been </a:t>
            </a:r>
            <a:r>
              <a:rPr lang="en-US" altLang="zh-CN" dirty="0">
                <a:sym typeface="+mn-ea"/>
              </a:rPr>
              <a:t>visit</a:t>
            </a:r>
            <a:r>
              <a:rPr lang="zh-CN" altLang="en-US" dirty="0">
                <a:sym typeface="+mn-ea"/>
              </a:rPr>
              <a:t>ed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Use a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queue</a:t>
            </a:r>
            <a:r>
              <a:rPr lang="en-US" altLang="zh-CN" dirty="0">
                <a:sym typeface="+mn-ea"/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559106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59107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59108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09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10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11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9112" name="直接连接符 8"/>
            <p:cNvCxnSpPr>
              <a:stCxn id="559108" idx="5"/>
              <a:endCxn id="559109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113" name="直接连接符 9"/>
            <p:cNvCxnSpPr>
              <a:stCxn id="559108" idx="3"/>
              <a:endCxn id="559110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114" name="直接连接符 10"/>
            <p:cNvCxnSpPr>
              <a:stCxn id="559108" idx="4"/>
              <a:endCxn id="559111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115" name="直接连接符 11"/>
            <p:cNvCxnSpPr>
              <a:stCxn id="559110" idx="4"/>
              <a:endCxn id="559116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116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9117" name="直接连接符 35"/>
            <p:cNvCxnSpPr>
              <a:stCxn id="559111" idx="4"/>
              <a:endCxn id="559116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118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19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59120" name="直接连接符 51"/>
            <p:cNvCxnSpPr>
              <a:stCxn id="559109" idx="3"/>
              <a:endCxn id="559118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121" name="直接连接符 52"/>
            <p:cNvCxnSpPr>
              <a:stCxn id="559109" idx="5"/>
              <a:endCxn id="559119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9122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59123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24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25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26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9127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45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46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47" name="矩形 27"/>
          <p:cNvSpPr/>
          <p:nvPr/>
        </p:nvSpPr>
        <p:spPr>
          <a:xfrm>
            <a:off x="648811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48" name="矩形 27"/>
          <p:cNvSpPr/>
          <p:nvPr/>
        </p:nvSpPr>
        <p:spPr>
          <a:xfrm>
            <a:off x="6486525" y="4489450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9132" name="文本框 28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59133" name="文本框 29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59134" name="文本框 30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59135" name="文本框 31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1954" name="文本框 33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5799 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5798 -2.5925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5" grpId="0" animBg="1"/>
      <p:bldP spid="81946" grpId="0" animBg="1"/>
      <p:bldP spid="81947" grpId="0" animBg="1"/>
      <p:bldP spid="81948" grpId="0" animBg="1"/>
      <p:bldP spid="8195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/>
        </p:nvSpPr>
        <p:spPr>
          <a:xfrm>
            <a:off x="457200" y="1219200"/>
            <a:ext cx="8229600" cy="4851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 </a:t>
            </a:r>
            <a:r>
              <a:rPr lang="en-US" altLang="zh-CN" dirty="0">
                <a:solidFill>
                  <a:srgbClr val="0000FF"/>
                </a:solidFill>
              </a:rPr>
              <a:t>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0130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60131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60132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33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34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35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0136" name="直接连接符 8"/>
            <p:cNvCxnSpPr>
              <a:stCxn id="560132" idx="5"/>
              <a:endCxn id="560133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137" name="直接连接符 9"/>
            <p:cNvCxnSpPr>
              <a:stCxn id="560132" idx="3"/>
              <a:endCxn id="560134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138" name="直接连接符 10"/>
            <p:cNvCxnSpPr>
              <a:stCxn id="560132" idx="4"/>
              <a:endCxn id="560135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139" name="直接连接符 11"/>
            <p:cNvCxnSpPr>
              <a:stCxn id="560134" idx="4"/>
              <a:endCxn id="560140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0140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0141" name="直接连接符 35"/>
            <p:cNvCxnSpPr>
              <a:stCxn id="560135" idx="4"/>
              <a:endCxn id="560140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0142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43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0144" name="直接连接符 51"/>
            <p:cNvCxnSpPr>
              <a:stCxn id="560133" idx="3"/>
              <a:endCxn id="560142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145" name="直接连接符 52"/>
            <p:cNvCxnSpPr>
              <a:stCxn id="560133" idx="5"/>
              <a:endCxn id="560143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0146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60147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48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49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50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0151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2969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970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971" name="矩形 27"/>
          <p:cNvSpPr/>
          <p:nvPr/>
        </p:nvSpPr>
        <p:spPr>
          <a:xfrm>
            <a:off x="648811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0155" name="文本框 27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0156" name="文本框 28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0157" name="文本框 29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0158" name="文本框 30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0160" name="文本框 32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80626E-17 L -0.05799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5798 -2.5925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9" grpId="0" animBg="1"/>
      <p:bldP spid="82970" grpId="0" animBg="1"/>
      <p:bldP spid="82971" grpId="0" animBg="1"/>
      <p:bldP spid="809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/>
        </p:nvSpPr>
        <p:spPr>
          <a:xfrm>
            <a:off x="457200" y="1219200"/>
            <a:ext cx="8229600" cy="4851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</a:t>
            </a:r>
            <a:r>
              <a:rPr lang="en-US" altLang="zh-CN" dirty="0">
                <a:solidFill>
                  <a:srgbClr val="0000FF"/>
                </a:solidFill>
              </a:rPr>
              <a:t> 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1154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61155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61156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57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58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59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1160" name="直接连接符 8"/>
            <p:cNvCxnSpPr>
              <a:stCxn id="561156" idx="5"/>
              <a:endCxn id="561157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161" name="直接连接符 9"/>
            <p:cNvCxnSpPr>
              <a:stCxn id="561156" idx="3"/>
              <a:endCxn id="561158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162" name="直接连接符 10"/>
            <p:cNvCxnSpPr>
              <a:stCxn id="561156" idx="4"/>
              <a:endCxn id="561159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163" name="直接连接符 11"/>
            <p:cNvCxnSpPr>
              <a:stCxn id="561158" idx="4"/>
              <a:endCxn id="561164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1164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1165" name="直接连接符 35"/>
            <p:cNvCxnSpPr>
              <a:stCxn id="561159" idx="4"/>
              <a:endCxn id="561164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1166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67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1168" name="直接连接符 51"/>
            <p:cNvCxnSpPr>
              <a:stCxn id="561157" idx="3"/>
              <a:endCxn id="561166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169" name="直接连接符 52"/>
            <p:cNvCxnSpPr>
              <a:stCxn id="561157" idx="5"/>
              <a:endCxn id="561167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1170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61171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72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73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74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1175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993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994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995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996" name="矩形 27"/>
          <p:cNvSpPr/>
          <p:nvPr/>
        </p:nvSpPr>
        <p:spPr>
          <a:xfrm>
            <a:off x="648811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1180" name="文本框 28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1181" name="文本框 29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1182" name="文本框 30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1183" name="文本框 31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1185" name="文本框 33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4003" name="文本框 36"/>
          <p:cNvSpPr txBox="1"/>
          <p:nvPr/>
        </p:nvSpPr>
        <p:spPr>
          <a:xfrm>
            <a:off x="6626225" y="3608388"/>
            <a:ext cx="30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4004" name="文本框 37"/>
          <p:cNvSpPr txBox="1"/>
          <p:nvPr/>
        </p:nvSpPr>
        <p:spPr>
          <a:xfrm>
            <a:off x="6872288" y="360838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G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80626E-17 L -0.05799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3" grpId="0" animBg="1"/>
      <p:bldP spid="83994" grpId="0" animBg="1"/>
      <p:bldP spid="83995" grpId="0" animBg="1"/>
      <p:bldP spid="83996" grpId="0" animBg="1"/>
      <p:bldP spid="84003" grpId="0"/>
      <p:bldP spid="84004" grpId="0"/>
      <p:bldP spid="809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/>
        </p:nvSpPr>
        <p:spPr>
          <a:xfrm>
            <a:off x="457200" y="1219200"/>
            <a:ext cx="8229600" cy="4851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 </a:t>
            </a:r>
            <a:r>
              <a:rPr lang="en-US" altLang="zh-CN" dirty="0">
                <a:solidFill>
                  <a:srgbClr val="0000FF"/>
                </a:solidFill>
              </a:rPr>
              <a:t>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2178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62179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62180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81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82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83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2184" name="直接连接符 8"/>
            <p:cNvCxnSpPr>
              <a:stCxn id="562180" idx="5"/>
              <a:endCxn id="562181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185" name="直接连接符 9"/>
            <p:cNvCxnSpPr>
              <a:stCxn id="562180" idx="3"/>
              <a:endCxn id="562182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186" name="直接连接符 10"/>
            <p:cNvCxnSpPr>
              <a:stCxn id="562180" idx="4"/>
              <a:endCxn id="562183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187" name="直接连接符 11"/>
            <p:cNvCxnSpPr>
              <a:stCxn id="562182" idx="4"/>
              <a:endCxn id="562188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188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2189" name="直接连接符 35"/>
            <p:cNvCxnSpPr>
              <a:stCxn id="562183" idx="4"/>
              <a:endCxn id="562188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190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91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2192" name="直接连接符 51"/>
            <p:cNvCxnSpPr>
              <a:stCxn id="562181" idx="3"/>
              <a:endCxn id="562190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193" name="直接连接符 52"/>
            <p:cNvCxnSpPr>
              <a:stCxn id="562181" idx="5"/>
              <a:endCxn id="562191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2194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62195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96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97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98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2199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5017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018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019" name="矩形 27"/>
          <p:cNvSpPr/>
          <p:nvPr/>
        </p:nvSpPr>
        <p:spPr>
          <a:xfrm>
            <a:off x="648811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2203" name="文本框 27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04" name="文本框 28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05" name="文本框 29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06" name="文本框 30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08" name="文本框 32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09" name="文本框 33"/>
          <p:cNvSpPr txBox="1"/>
          <p:nvPr/>
        </p:nvSpPr>
        <p:spPr>
          <a:xfrm>
            <a:off x="6626225" y="3608388"/>
            <a:ext cx="30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2210" name="文本框 34"/>
          <p:cNvSpPr txBox="1"/>
          <p:nvPr/>
        </p:nvSpPr>
        <p:spPr>
          <a:xfrm>
            <a:off x="6872288" y="360838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G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5799 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5798 -2.5925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5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7" grpId="0" animBg="1"/>
      <p:bldP spid="85018" grpId="0" animBg="1"/>
      <p:bldP spid="85019" grpId="0" animBg="1"/>
      <p:bldP spid="809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/>
        </p:nvSpPr>
        <p:spPr>
          <a:xfrm>
            <a:off x="457200" y="1219200"/>
            <a:ext cx="8229600" cy="4851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 </a:t>
            </a:r>
            <a:r>
              <a:rPr lang="en-US" altLang="zh-CN" dirty="0">
                <a:solidFill>
                  <a:srgbClr val="0000FF"/>
                </a:solidFill>
              </a:rPr>
              <a:t>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3202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63203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63204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05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06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07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3208" name="直接连接符 8"/>
            <p:cNvCxnSpPr>
              <a:stCxn id="563204" idx="5"/>
              <a:endCxn id="563205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209" name="直接连接符 9"/>
            <p:cNvCxnSpPr>
              <a:stCxn id="563204" idx="3"/>
              <a:endCxn id="563206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210" name="直接连接符 10"/>
            <p:cNvCxnSpPr>
              <a:stCxn id="563204" idx="4"/>
              <a:endCxn id="563207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211" name="直接连接符 11"/>
            <p:cNvCxnSpPr>
              <a:stCxn id="563206" idx="4"/>
              <a:endCxn id="563212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3212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3213" name="直接连接符 35"/>
            <p:cNvCxnSpPr>
              <a:stCxn id="563207" idx="4"/>
              <a:endCxn id="563212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3214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15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3216" name="直接连接符 51"/>
            <p:cNvCxnSpPr>
              <a:stCxn id="563205" idx="3"/>
              <a:endCxn id="563214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217" name="直接连接符 52"/>
            <p:cNvCxnSpPr>
              <a:stCxn id="563205" idx="5"/>
              <a:endCxn id="563215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218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63219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20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21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22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3223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6041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042" name="矩形 27"/>
          <p:cNvSpPr/>
          <p:nvPr/>
        </p:nvSpPr>
        <p:spPr>
          <a:xfrm>
            <a:off x="5957888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3226" name="文本框 26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27" name="文本框 27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28" name="文本框 28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29" name="文本框 29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31" name="文本框 31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32" name="文本框 32"/>
          <p:cNvSpPr txBox="1"/>
          <p:nvPr/>
        </p:nvSpPr>
        <p:spPr>
          <a:xfrm>
            <a:off x="6626225" y="3608388"/>
            <a:ext cx="30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3233" name="文本框 33"/>
          <p:cNvSpPr txBox="1"/>
          <p:nvPr/>
        </p:nvSpPr>
        <p:spPr>
          <a:xfrm>
            <a:off x="6872288" y="360838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G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80626E-17 L -0.05799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 animBg="1"/>
      <p:bldP spid="86042" grpId="0" animBg="1"/>
      <p:bldP spid="809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736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8.1.1  Definitions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>
          <a:xfrm>
            <a:off x="252413" y="1268413"/>
            <a:ext cx="8766175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宋体" panose="02010600030101010101" pitchFamily="2" charset="-122"/>
              </a:rPr>
              <a:t>In directed graph (</a:t>
            </a:r>
            <a:r>
              <a:rPr lang="zh-CN" altLang="en-US" b="1" dirty="0">
                <a:ea typeface="黑体" panose="02010609060101010101" pitchFamily="49" charset="-122"/>
                <a:sym typeface="宋体" panose="02010600030101010101" pitchFamily="2" charset="-122"/>
              </a:rPr>
              <a:t>有向图</a:t>
            </a:r>
            <a:r>
              <a:rPr lang="en-US" altLang="zh-CN" b="1" dirty="0">
                <a:ea typeface="黑体" panose="02010609060101010101" pitchFamily="49" charset="-122"/>
                <a:sym typeface="宋体" panose="02010600030101010101" pitchFamily="2" charset="-122"/>
              </a:rPr>
              <a:t>), </a:t>
            </a:r>
            <a:r>
              <a:rPr lang="en-US" altLang="zh-CN" dirty="0">
                <a:ea typeface="黑体" panose="02010609060101010101" pitchFamily="49" charset="-122"/>
                <a:sym typeface="宋体" panose="02010600030101010101" pitchFamily="2" charset="-122"/>
              </a:rPr>
              <a:t>suppose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v, w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∈E，then the directed edge (</a:t>
            </a:r>
            <a:r>
              <a:rPr lang="zh-CN" altLang="en-US" b="1" dirty="0">
                <a:ea typeface="黑体" panose="02010609060101010101" pitchFamily="49" charset="-122"/>
              </a:rPr>
              <a:t>有向边</a:t>
            </a:r>
            <a:r>
              <a:rPr lang="en-US" altLang="zh-CN" b="1" dirty="0">
                <a:ea typeface="黑体" panose="02010609060101010101" pitchFamily="49" charset="-122"/>
              </a:rPr>
              <a:t>) </a:t>
            </a:r>
            <a:r>
              <a:rPr lang="en-US" altLang="zh-CN" dirty="0"/>
              <a:t>from v to w is called </a:t>
            </a:r>
            <a:r>
              <a:rPr lang="en-US" altLang="zh-CN" dirty="0">
                <a:solidFill>
                  <a:srgbClr val="FF0000"/>
                </a:solidFill>
              </a:rPr>
              <a:t>arc </a:t>
            </a:r>
            <a:r>
              <a:rPr lang="en-US" altLang="zh-CN" dirty="0"/>
              <a:t>(</a:t>
            </a:r>
            <a:r>
              <a:rPr lang="zh-CN" altLang="en-US" b="1" dirty="0">
                <a:ea typeface="黑体" panose="02010609060101010101" pitchFamily="49" charset="-122"/>
              </a:rPr>
              <a:t>弧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In u</a:t>
            </a:r>
            <a:r>
              <a:rPr lang="en-US" altLang="zh-CN" dirty="0">
                <a:sym typeface="宋体" panose="02010600030101010101" pitchFamily="2" charset="-122"/>
              </a:rPr>
              <a:t>ndirected graph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zh-CN" altLang="en-US" b="1" dirty="0">
                <a:ea typeface="黑体" panose="02010609060101010101" pitchFamily="49" charset="-122"/>
                <a:sym typeface="宋体" panose="02010600030101010101" pitchFamily="2" charset="-122"/>
              </a:rPr>
              <a:t>无向图</a:t>
            </a:r>
            <a:r>
              <a:rPr lang="en-US" altLang="zh-CN" dirty="0">
                <a:sym typeface="宋体" panose="02010600030101010101" pitchFamily="2" charset="-122"/>
              </a:rPr>
              <a:t>）, edge called still edge.</a:t>
            </a:r>
            <a:endParaRPr lang="en-US" altLang="zh-CN" dirty="0"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Caution</a:t>
            </a:r>
            <a:r>
              <a:rPr lang="en-US" altLang="zh-CN" dirty="0"/>
              <a:t>:  &lt;v, w&gt;，the “</a:t>
            </a:r>
            <a:r>
              <a:rPr lang="en-US" altLang="zh-CN" dirty="0">
                <a:solidFill>
                  <a:srgbClr val="FF0000"/>
                </a:solidFill>
              </a:rPr>
              <a:t>&lt;...&gt;</a:t>
            </a:r>
            <a:r>
              <a:rPr lang="en-US" altLang="zh-CN" dirty="0"/>
              <a:t>” ordered. And the “</a:t>
            </a:r>
            <a:r>
              <a:rPr lang="en-US" altLang="zh-CN" dirty="0">
                <a:solidFill>
                  <a:srgbClr val="FF0000"/>
                </a:solidFill>
              </a:rPr>
              <a:t>(...)</a:t>
            </a:r>
            <a:r>
              <a:rPr lang="en-US" altLang="zh-CN" dirty="0"/>
              <a:t>” in (v, w) unorder. 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bbreviate</a:t>
            </a:r>
            <a:r>
              <a:rPr lang="en-US" altLang="zh-CN" dirty="0"/>
              <a:t> :  </a:t>
            </a:r>
            <a:r>
              <a:rPr lang="en-US" altLang="zh-CN" dirty="0">
                <a:sym typeface="宋体" panose="02010600030101010101" pitchFamily="2" charset="-122"/>
              </a:rPr>
              <a:t>Undigraph</a:t>
            </a:r>
            <a:r>
              <a:rPr lang="zh-CN" altLang="en-US" dirty="0"/>
              <a:t>（</a:t>
            </a:r>
            <a:r>
              <a:rPr lang="zh-CN" altLang="en-US" b="1" dirty="0">
                <a:ea typeface="黑体" panose="02010609060101010101" pitchFamily="49" charset="-122"/>
                <a:sym typeface="宋体" panose="02010600030101010101" pitchFamily="2" charset="-122"/>
              </a:rPr>
              <a:t>无向图</a:t>
            </a:r>
            <a:r>
              <a:rPr lang="en-US" altLang="zh-CN" dirty="0"/>
              <a:t>）; </a:t>
            </a:r>
            <a:r>
              <a:rPr lang="en-US" altLang="zh-CN" dirty="0">
                <a:sym typeface="宋体" panose="02010600030101010101" pitchFamily="2" charset="-122"/>
              </a:rPr>
              <a:t>Digraph (</a:t>
            </a:r>
            <a:r>
              <a:rPr lang="zh-CN" altLang="en-US" b="1" dirty="0">
                <a:ea typeface="黑体" panose="02010609060101010101" pitchFamily="49" charset="-122"/>
                <a:sym typeface="宋体" panose="02010600030101010101" pitchFamily="2" charset="-122"/>
              </a:rPr>
              <a:t>有向图</a:t>
            </a:r>
            <a:r>
              <a:rPr lang="en-US" altLang="zh-CN" b="1" dirty="0">
                <a:ea typeface="黑体" panose="02010609060101010101" pitchFamily="49" charset="-122"/>
                <a:sym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charRg st="96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charRg st="9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charRg st="9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/>
        </p:nvSpPr>
        <p:spPr>
          <a:xfrm>
            <a:off x="457200" y="1219200"/>
            <a:ext cx="8229600" cy="4851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dirty="0"/>
              <a:t>The points:</a:t>
            </a:r>
            <a:endParaRPr lang="en-US" dirty="0"/>
          </a:p>
          <a:p>
            <a:pPr lvl="1"/>
            <a:r>
              <a:rPr lang="zh-CN" altLang="en-US" dirty="0"/>
              <a:t>Use flag array to distinguish whether vert</a:t>
            </a:r>
            <a:r>
              <a:rPr lang="en-US" altLang="zh-CN" dirty="0"/>
              <a:t>ices</a:t>
            </a:r>
            <a:r>
              <a:rPr lang="zh-CN" altLang="en-US" dirty="0"/>
              <a:t> ha</a:t>
            </a:r>
            <a:r>
              <a:rPr lang="en-US" altLang="zh-CN" dirty="0"/>
              <a:t>d</a:t>
            </a:r>
            <a:r>
              <a:rPr lang="zh-CN" altLang="en-US" dirty="0"/>
              <a:t> been </a:t>
            </a:r>
            <a:r>
              <a:rPr lang="en-US" altLang="zh-CN" dirty="0"/>
              <a:t>visit</a:t>
            </a:r>
            <a:r>
              <a:rPr lang="zh-CN" altLang="en-US" dirty="0"/>
              <a:t>ed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 a </a:t>
            </a:r>
            <a:r>
              <a:rPr lang="en-US" altLang="zh-CN" dirty="0">
                <a:solidFill>
                  <a:srgbClr val="0000FF"/>
                </a:solidFill>
              </a:rPr>
              <a:t>queue</a:t>
            </a:r>
            <a:r>
              <a:rPr lang="en-US" altLang="zh-CN" dirty="0">
                <a:solidFill>
                  <a:schemeClr val="tx1"/>
                </a:solidFill>
              </a:rPr>
              <a:t> to ensure the next layer vertices can be found.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4226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8.3.2 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readth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first traversal</a:t>
            </a:r>
            <a:endParaRPr lang="zh-CN" altLang="en-US" dirty="0"/>
          </a:p>
        </p:txBody>
      </p:sp>
      <p:grpSp>
        <p:nvGrpSpPr>
          <p:cNvPr id="564227" name="组合 27"/>
          <p:cNvGrpSpPr/>
          <p:nvPr/>
        </p:nvGrpSpPr>
        <p:grpSpPr>
          <a:xfrm>
            <a:off x="1331913" y="3429000"/>
            <a:ext cx="2879725" cy="2592388"/>
            <a:chOff x="0" y="0"/>
            <a:chExt cx="2880320" cy="2592288"/>
          </a:xfrm>
        </p:grpSpPr>
        <p:sp>
          <p:nvSpPr>
            <p:cNvPr id="564228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29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30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31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4232" name="直接连接符 8"/>
            <p:cNvCxnSpPr>
              <a:stCxn id="564228" idx="5"/>
              <a:endCxn id="564229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233" name="直接连接符 9"/>
            <p:cNvCxnSpPr>
              <a:stCxn id="564228" idx="3"/>
              <a:endCxn id="564230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234" name="直接连接符 10"/>
            <p:cNvCxnSpPr>
              <a:stCxn id="564228" idx="4"/>
              <a:endCxn id="564231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235" name="直接连接符 11"/>
            <p:cNvCxnSpPr>
              <a:stCxn id="564230" idx="4"/>
              <a:endCxn id="564236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4236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4237" name="直接连接符 35"/>
            <p:cNvCxnSpPr>
              <a:stCxn id="564231" idx="4"/>
              <a:endCxn id="564236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4238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39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4240" name="直接连接符 51"/>
            <p:cNvCxnSpPr>
              <a:stCxn id="564229" idx="3"/>
              <a:endCxn id="564238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241" name="直接连接符 52"/>
            <p:cNvCxnSpPr>
              <a:stCxn id="564229" idx="5"/>
              <a:endCxn id="564239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242" name="组合 1"/>
          <p:cNvGrpSpPr/>
          <p:nvPr/>
        </p:nvGrpSpPr>
        <p:grpSpPr>
          <a:xfrm>
            <a:off x="5427663" y="4492625"/>
            <a:ext cx="2889250" cy="428625"/>
            <a:chOff x="0" y="0"/>
            <a:chExt cx="2888853" cy="428625"/>
          </a:xfrm>
        </p:grpSpPr>
        <p:sp>
          <p:nvSpPr>
            <p:cNvPr id="564243" name="矩形 27"/>
            <p:cNvSpPr/>
            <p:nvPr/>
          </p:nvSpPr>
          <p:spPr>
            <a:xfrm>
              <a:off x="530621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44" name="矩形 27"/>
            <p:cNvSpPr/>
            <p:nvPr/>
          </p:nvSpPr>
          <p:spPr>
            <a:xfrm>
              <a:off x="1590278" y="0"/>
              <a:ext cx="768350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45" name="矩形 27"/>
            <p:cNvSpPr/>
            <p:nvPr/>
          </p:nvSpPr>
          <p:spPr>
            <a:xfrm>
              <a:off x="1060053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46" name="矩形 27"/>
            <p:cNvSpPr/>
            <p:nvPr/>
          </p:nvSpPr>
          <p:spPr>
            <a:xfrm>
              <a:off x="0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4247" name="矩形 27"/>
            <p:cNvSpPr/>
            <p:nvPr/>
          </p:nvSpPr>
          <p:spPr>
            <a:xfrm>
              <a:off x="2358628" y="0"/>
              <a:ext cx="530225" cy="42862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7065" name="矩形 27"/>
          <p:cNvSpPr/>
          <p:nvPr/>
        </p:nvSpPr>
        <p:spPr>
          <a:xfrm>
            <a:off x="5427663" y="4492625"/>
            <a:ext cx="530225" cy="4286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4249" name="文本框 25"/>
          <p:cNvSpPr txBox="1"/>
          <p:nvPr/>
        </p:nvSpPr>
        <p:spPr>
          <a:xfrm>
            <a:off x="5256213" y="360838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0" name="文本框 26"/>
          <p:cNvSpPr txBox="1"/>
          <p:nvPr/>
        </p:nvSpPr>
        <p:spPr>
          <a:xfrm>
            <a:off x="5559425" y="3608388"/>
            <a:ext cx="34448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1" name="文本框 27"/>
          <p:cNvSpPr txBox="1"/>
          <p:nvPr/>
        </p:nvSpPr>
        <p:spPr>
          <a:xfrm>
            <a:off x="5829300" y="3608388"/>
            <a:ext cx="346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C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2" name="文本框 28"/>
          <p:cNvSpPr txBox="1"/>
          <p:nvPr/>
        </p:nvSpPr>
        <p:spPr>
          <a:xfrm>
            <a:off x="6080125" y="3608388"/>
            <a:ext cx="3619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4" name="文本框 30"/>
          <p:cNvSpPr txBox="1"/>
          <p:nvPr/>
        </p:nvSpPr>
        <p:spPr>
          <a:xfrm>
            <a:off x="6361113" y="36083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5" name="文本框 31"/>
          <p:cNvSpPr txBox="1"/>
          <p:nvPr/>
        </p:nvSpPr>
        <p:spPr>
          <a:xfrm>
            <a:off x="6626225" y="3608388"/>
            <a:ext cx="30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564256" name="文本框 32"/>
          <p:cNvSpPr txBox="1"/>
          <p:nvPr/>
        </p:nvSpPr>
        <p:spPr>
          <a:xfrm>
            <a:off x="6872288" y="360838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Baskerville Old Face" pitchFamily="18" charset="0"/>
                <a:ea typeface="宋体" panose="02010600030101010101" pitchFamily="2" charset="-122"/>
              </a:rPr>
              <a:t>G</a:t>
            </a:r>
            <a:endParaRPr lang="zh-CN" altLang="en-US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  <p:sp>
        <p:nvSpPr>
          <p:cNvPr id="80929" name="文本框 32"/>
          <p:cNvSpPr txBox="1"/>
          <p:nvPr/>
        </p:nvSpPr>
        <p:spPr>
          <a:xfrm>
            <a:off x="3968750" y="3573145"/>
            <a:ext cx="1483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equenc</a:t>
            </a:r>
            <a:r>
              <a:rPr lang="en-US" altLang="zh-CN" sz="2000" b="1" dirty="0">
                <a:latin typeface="Baskerville Old Face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Baskerville Old Face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Baskerville Old Face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1001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898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8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898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09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5249" name="TextBox 13"/>
          <p:cNvSpPr/>
          <p:nvPr/>
        </p:nvSpPr>
        <p:spPr>
          <a:xfrm>
            <a:off x="3987800" y="810895"/>
            <a:ext cx="4782185" cy="295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Status BFSTraverse(ALGraph G, Status(*visit)(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))</a:t>
            </a:r>
            <a:endParaRPr lang="en-US" altLang="zh-CN" sz="18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8067" name="内容占位符 34"/>
          <p:cNvSpPr>
            <a:spLocks noGrp="1"/>
          </p:cNvSpPr>
          <p:nvPr>
            <p:ph idx="4294967295"/>
          </p:nvPr>
        </p:nvSpPr>
        <p:spPr>
          <a:xfrm>
            <a:off x="5508625" y="1482725"/>
            <a:ext cx="3449955" cy="1973580"/>
          </a:xfrm>
        </p:spPr>
        <p:txBody>
          <a:bodyPr vert="horz" wrap="square" lIns="91440" tIns="45720" rIns="91440" bIns="45720" anchor="t" anchorCtr="0"/>
          <a:p>
            <a:pPr marL="342900" lvl="1" indent="-342900" eaLnBrk="1" hangingPunct="1">
              <a:buFont typeface="Wingdings" panose="05000000000000000000" pitchFamily="2" charset="2"/>
              <a:buChar char="u"/>
            </a:pPr>
            <a:r>
              <a:rPr lang="en-US" sz="2200" dirty="0"/>
              <a:t>Use a Queue</a:t>
            </a:r>
            <a:endParaRPr lang="en-US" sz="2200" dirty="0"/>
          </a:p>
          <a:p>
            <a:pPr marL="3429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en-US" sz="2200" dirty="0"/>
              <a:t>Visist Vex </a:t>
            </a:r>
            <a:r>
              <a:rPr lang="en-US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200" dirty="0"/>
              <a:t>, and let </a:t>
            </a:r>
            <a:r>
              <a:rPr lang="en-US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en-US" sz="2200" dirty="0"/>
              <a:t>EnQueue</a:t>
            </a:r>
            <a:endParaRPr lang="en-US" altLang="en-US" sz="2200" dirty="0"/>
          </a:p>
          <a:p>
            <a:pPr marL="3429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200" dirty="0"/>
              <a:t>Untill the Queue is Empty.</a:t>
            </a:r>
            <a:endParaRPr lang="zh-CN" altLang="en-US" dirty="0"/>
          </a:p>
        </p:txBody>
      </p:sp>
      <p:sp>
        <p:nvSpPr>
          <p:cNvPr id="565251" name="标题 33"/>
          <p:cNvSpPr>
            <a:spLocks noGrp="1"/>
          </p:cNvSpPr>
          <p:nvPr>
            <p:ph type="title"/>
          </p:nvPr>
        </p:nvSpPr>
        <p:spPr>
          <a:xfrm>
            <a:off x="6323965" y="153035"/>
            <a:ext cx="2569210" cy="563245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dirty="0"/>
              <a:t>BFS</a:t>
            </a:r>
            <a:endParaRPr lang="en-US" altLang="zh-CN" dirty="0"/>
          </a:p>
        </p:txBody>
      </p:sp>
      <p:sp>
        <p:nvSpPr>
          <p:cNvPr id="88069" name="文本框 49"/>
          <p:cNvSpPr txBox="1"/>
          <p:nvPr/>
        </p:nvSpPr>
        <p:spPr>
          <a:xfrm>
            <a:off x="107950" y="188595"/>
            <a:ext cx="7929563" cy="6400800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BFSTraverse(ALGraph G,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Status(*visit)(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int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i, j, k;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AdjVexNodeP p;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LQueue Q; InitQueue_LQ(Q);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(i=0; i&lt;G.n; i++) G.tags[i] = UNVISITED; 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(i=0; i&lt;G.n; i++)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if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(UNVISITED==G.tags[i])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if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(ERROR==visit(i)) 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ERROR;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G.tags[i] = VISITED; EnQueue_LQ(Q, i); 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while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(OK==DeQueue_LQ(Q, k)) 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for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(j = FirstAdjVex(G, k, p); j&gt;=0;</a:t>
            </a:r>
            <a:endParaRPr lang="en-US" altLang="zh-CN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          j = NextAdjVex(G, k, p))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if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(UNVISITED==G.tags[j]) 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if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(ERROR==visit(j)) 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ERROR;</a:t>
            </a:r>
            <a:endParaRPr lang="zh-CN" altLang="en-US" sz="2000" u="sng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G.tags[j] = VISITED; EnQueue_LQ(Q, j);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}	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}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}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return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OK;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内容占位符 34"/>
          <p:cNvSpPr txBox="1"/>
          <p:nvPr/>
        </p:nvSpPr>
        <p:spPr>
          <a:xfrm>
            <a:off x="3444875" y="5741988"/>
            <a:ext cx="5448300" cy="1049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for unconnected graph, more BFS</a:t>
            </a:r>
            <a:endParaRPr lang="zh-CN" altLang="en-US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3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9">
                                            <p:txEl>
                                              <p:charRg st="3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9">
                                            <p:txEl>
                                              <p:charRg st="3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9">
                                            <p:txEl>
                                              <p:charRg st="3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850" end="8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069">
                                            <p:txEl>
                                              <p:charRg st="850" end="8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9">
                                            <p:txEl>
                                              <p:charRg st="850" end="8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9">
                                            <p:txEl>
                                              <p:charRg st="850" end="8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26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069">
                                            <p:txEl>
                                              <p:charRg st="268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069">
                                            <p:txEl>
                                              <p:charRg st="26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069">
                                            <p:txEl>
                                              <p:charRg st="26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31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069">
                                            <p:txEl>
                                              <p:charRg st="319" end="3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69">
                                            <p:txEl>
                                              <p:charRg st="31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069">
                                            <p:txEl>
                                              <p:charRg st="31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06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067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80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80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37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8069">
                                            <p:txEl>
                                              <p:charRg st="376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069">
                                            <p:txEl>
                                              <p:charRg st="37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069">
                                            <p:txEl>
                                              <p:charRg st="37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803" end="8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069">
                                            <p:txEl>
                                              <p:charRg st="803" end="8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069">
                                            <p:txEl>
                                              <p:charRg st="803" end="8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069">
                                            <p:txEl>
                                              <p:charRg st="803" end="8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42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069">
                                            <p:txEl>
                                              <p:charRg st="424" end="4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8069">
                                            <p:txEl>
                                              <p:charRg st="42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069">
                                            <p:txEl>
                                              <p:charRg st="424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484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8069">
                                            <p:txEl>
                                              <p:charRg st="484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8069">
                                            <p:txEl>
                                              <p:charRg st="484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069">
                                            <p:txEl>
                                              <p:charRg st="484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567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8069">
                                            <p:txEl>
                                              <p:charRg st="567" end="6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8069">
                                            <p:txEl>
                                              <p:charRg st="567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8069">
                                            <p:txEl>
                                              <p:charRg st="567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623" end="6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8069">
                                            <p:txEl>
                                              <p:charRg st="623" end="6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069">
                                            <p:txEl>
                                              <p:charRg st="623" end="6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069">
                                            <p:txEl>
                                              <p:charRg st="623" end="6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691" end="7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8069">
                                            <p:txEl>
                                              <p:charRg st="691" end="7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8069">
                                            <p:txEl>
                                              <p:charRg st="691" end="7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8069">
                                            <p:txEl>
                                              <p:charRg st="691" end="7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771" end="8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8069">
                                            <p:txEl>
                                              <p:charRg st="771" end="8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8069">
                                            <p:txEl>
                                              <p:charRg st="771" end="8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8069">
                                            <p:txEl>
                                              <p:charRg st="771" end="8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15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8069">
                                            <p:txEl>
                                              <p:charRg st="151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8069">
                                            <p:txEl>
                                              <p:charRg st="15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8069">
                                            <p:txEl>
                                              <p:charRg st="15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20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8069">
                                            <p:txEl>
                                              <p:charRg st="202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8069">
                                            <p:txEl>
                                              <p:charRg st="20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8069">
                                            <p:txEl>
                                              <p:charRg st="20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22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8069">
                                            <p:txEl>
                                              <p:charRg st="229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8069">
                                            <p:txEl>
                                              <p:charRg st="22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8069">
                                            <p:txEl>
                                              <p:charRg st="22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822" end="8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8069">
                                            <p:txEl>
                                              <p:charRg st="822" end="8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8069">
                                            <p:txEl>
                                              <p:charRg st="822" end="8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8069">
                                            <p:txEl>
                                              <p:charRg st="822" end="8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8069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069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8069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8069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8069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8069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11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8069">
                                            <p:txEl>
                                              <p:charRg st="117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8069">
                                            <p:txEl>
                                              <p:charRg st="11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8069">
                                            <p:txEl>
                                              <p:charRg st="11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834" end="8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8069">
                                            <p:txEl>
                                              <p:charRg st="834" end="8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8069">
                                            <p:txEl>
                                              <p:charRg st="834" end="8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8069">
                                            <p:txEl>
                                              <p:charRg st="834" end="8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6273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8.3.3  A</a:t>
            </a:r>
            <a:r>
              <a:rPr lang="zh-CN" altLang="en-US" dirty="0"/>
              <a:t>pplication </a:t>
            </a:r>
            <a:r>
              <a:rPr lang="en-US" altLang="zh-CN" dirty="0"/>
              <a:t>of traversals</a:t>
            </a:r>
            <a:endParaRPr lang="en-US" altLang="zh-CN" dirty="0"/>
          </a:p>
        </p:txBody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36295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8-1 </a:t>
            </a:r>
            <a:r>
              <a:rPr dirty="0"/>
              <a:t>Find the path from s to t </a:t>
            </a:r>
            <a:endParaRPr dirty="0"/>
          </a:p>
          <a:p>
            <a:pPr marL="1637030" indent="0">
              <a:buNone/>
            </a:pPr>
            <a:r>
              <a:rPr dirty="0"/>
              <a:t>in directed graph G.</a:t>
            </a:r>
            <a:endParaRPr dirty="0"/>
          </a:p>
          <a:p>
            <a:r>
              <a:rPr lang="en-US" dirty="0"/>
              <a:t>Thinking:</a:t>
            </a:r>
            <a:endParaRPr lang="zh-CN" altLang="en-US" dirty="0"/>
          </a:p>
          <a:p>
            <a:pPr lvl="1"/>
            <a:r>
              <a:rPr lang="zh-CN" altLang="en-US" dirty="0"/>
              <a:t>If the path from s to t exists, </a:t>
            </a:r>
            <a:r>
              <a:rPr lang="en-US" altLang="zh-CN" dirty="0"/>
              <a:t>t can be arrived by </a:t>
            </a:r>
            <a:r>
              <a:rPr lang="zh-CN" altLang="en-US" dirty="0"/>
              <a:t>traverse from s (DFS </a:t>
            </a:r>
            <a:r>
              <a:rPr lang="en-US" altLang="zh-CN" dirty="0"/>
              <a:t>or</a:t>
            </a:r>
            <a:r>
              <a:rPr lang="zh-CN" altLang="en-US" dirty="0"/>
              <a:t> BFS).</a:t>
            </a:r>
            <a:r>
              <a:rPr lang="en-US" altLang="zh-CN" dirty="0"/>
              <a:t> Now, we use </a:t>
            </a:r>
            <a:r>
              <a:rPr lang="en-US" altLang="zh-CN" dirty="0">
                <a:solidFill>
                  <a:srgbClr val="0000FF"/>
                </a:solidFill>
              </a:rPr>
              <a:t>DFS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“Termination”.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f t is found, the process is terminated.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“Return”,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ym typeface="+mn-ea"/>
              </a:rPr>
              <a:t>How to let the upper layer </a:t>
            </a:r>
            <a:r>
              <a:rPr lang="en-US" altLang="zh-CN" dirty="0"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 the returned results</a:t>
            </a:r>
            <a:r>
              <a:rPr lang="en-US" altLang="zh-CN" dirty="0">
                <a:sym typeface="+mn-ea"/>
              </a:rPr>
              <a:t>?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Solution</a:t>
            </a:r>
            <a:r>
              <a:rPr lang="zh-CN" altLang="en-US" dirty="0"/>
              <a:t>：</a:t>
            </a:r>
            <a:r>
              <a:rPr lang="en-US" altLang="en-US" dirty="0"/>
              <a:t>Use a local variable(</a:t>
            </a:r>
            <a:r>
              <a:rPr lang="zh-CN" altLang="en-US" b="1" dirty="0">
                <a:solidFill>
                  <a:schemeClr val="tx1"/>
                </a:solidFill>
              </a:rPr>
              <a:t>局部变量</a:t>
            </a:r>
            <a:r>
              <a:rPr lang="en-US" altLang="zh-CN" b="1" dirty="0">
                <a:solidFill>
                  <a:schemeClr val="tx1"/>
                </a:solidFill>
              </a:rPr>
              <a:t>) </a:t>
            </a:r>
            <a:r>
              <a:rPr lang="en-US" altLang="zh-CN" b="1" dirty="0">
                <a:solidFill>
                  <a:srgbClr val="0000FF"/>
                </a:solidFill>
              </a:rPr>
              <a:t>found </a:t>
            </a:r>
            <a:r>
              <a:rPr lang="en-US" altLang="zh-CN" b="1" dirty="0">
                <a:solidFill>
                  <a:schemeClr val="tx1"/>
                </a:solidFill>
              </a:rPr>
              <a:t>to store the </a:t>
            </a:r>
            <a:r>
              <a:rPr lang="zh-CN" altLang="en-US" dirty="0">
                <a:sym typeface="+mn-ea"/>
              </a:rPr>
              <a:t>returned results</a:t>
            </a:r>
            <a:r>
              <a:rPr lang="en-US" altLang="zh-CN" b="1" dirty="0">
                <a:solidFill>
                  <a:srgbClr val="0000FF"/>
                </a:solidFill>
              </a:rPr>
              <a:t> .  </a:t>
            </a:r>
            <a:endParaRPr lang="en-US" altLang="zh-CN" baseline="-25000" dirty="0"/>
          </a:p>
          <a:p>
            <a:pPr lvl="1">
              <a:buNone/>
            </a:pPr>
            <a:endParaRPr lang="zh-CN" altLang="en-US" baseline="-25000" dirty="0"/>
          </a:p>
        </p:txBody>
      </p:sp>
      <p:grpSp>
        <p:nvGrpSpPr>
          <p:cNvPr id="2" name="组合 31"/>
          <p:cNvGrpSpPr/>
          <p:nvPr/>
        </p:nvGrpSpPr>
        <p:grpSpPr>
          <a:xfrm>
            <a:off x="7308850" y="1196975"/>
            <a:ext cx="1655763" cy="1511300"/>
            <a:chOff x="0" y="0"/>
            <a:chExt cx="2880320" cy="2592288"/>
          </a:xfrm>
        </p:grpSpPr>
        <p:sp>
          <p:nvSpPr>
            <p:cNvPr id="566276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6277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6278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6279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6280" name="直接连接符 8"/>
            <p:cNvCxnSpPr>
              <a:stCxn id="566276" idx="5"/>
              <a:endCxn id="566277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6281" name="直接连接符 9"/>
            <p:cNvCxnSpPr>
              <a:stCxn id="566276" idx="3"/>
              <a:endCxn id="566278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6282" name="直接连接符 10"/>
            <p:cNvCxnSpPr>
              <a:stCxn id="566276" idx="4"/>
              <a:endCxn id="566279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566283" name="直接连接符 11"/>
            <p:cNvCxnSpPr>
              <a:stCxn id="566278" idx="4"/>
              <a:endCxn id="566284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66284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6285" name="直接连接符 35"/>
            <p:cNvCxnSpPr>
              <a:stCxn id="566279" idx="4"/>
              <a:endCxn id="566284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sp>
          <p:nvSpPr>
            <p:cNvPr id="566286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6287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6288" name="直接连接符 51"/>
            <p:cNvCxnSpPr>
              <a:stCxn id="566277" idx="3"/>
              <a:endCxn id="566286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6289" name="直接连接符 52"/>
            <p:cNvCxnSpPr>
              <a:stCxn id="566277" idx="5"/>
              <a:endCxn id="566287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0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0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0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0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0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09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909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09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09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09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09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5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9091">
                                            <p:txEl>
                                              <p:charRg st="150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9091">
                                            <p:txEl>
                                              <p:charRg st="15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091">
                                            <p:txEl>
                                              <p:charRg st="15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7297" name="TextBox 13"/>
          <p:cNvSpPr/>
          <p:nvPr/>
        </p:nvSpPr>
        <p:spPr>
          <a:xfrm>
            <a:off x="3881120" y="753110"/>
            <a:ext cx="5106035" cy="4819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isReachable_DFS(MGraph G, </a:t>
            </a: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s, </a:t>
            </a: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endParaRPr lang="en-US" altLang="zh-CN" sz="20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7298" name="标题 33"/>
          <p:cNvSpPr>
            <a:spLocks noGrp="1"/>
          </p:cNvSpPr>
          <p:nvPr>
            <p:ph type="title"/>
          </p:nvPr>
        </p:nvSpPr>
        <p:spPr>
          <a:xfrm>
            <a:off x="3959860" y="153035"/>
            <a:ext cx="4930775" cy="530860"/>
          </a:xfrm>
        </p:spPr>
        <p:txBody>
          <a:bodyPr vert="horz" wrap="square" lIns="91440" tIns="45720" rIns="91440" bIns="45720" anchor="ctr" anchorCtr="0"/>
          <a:p>
            <a:r>
              <a:rPr dirty="0">
                <a:sym typeface="+mn-ea"/>
              </a:rPr>
              <a:t>Find the path from s to t 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90116" name="文本框 49"/>
          <p:cNvSpPr txBox="1"/>
          <p:nvPr/>
        </p:nvSpPr>
        <p:spPr>
          <a:xfrm>
            <a:off x="323850" y="1628775"/>
            <a:ext cx="7929563" cy="4392613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Status isReachable_DFS(MGraph G, </a:t>
            </a: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s, </a:t>
            </a: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) 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int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i;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G.tags[s] = VISITED;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for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(i=FirstAdjVex(G, s); i&gt;=0</a:t>
            </a: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000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i=NextAdjVex(G, s, i)) 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(UNVISITED==G.tags[i])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isReachable_DFS(G, i, t);             </a:t>
            </a: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save the result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}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sz="2000" i="1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矩形 7"/>
          <p:cNvSpPr/>
          <p:nvPr/>
        </p:nvSpPr>
        <p:spPr>
          <a:xfrm>
            <a:off x="936625" y="4076700"/>
            <a:ext cx="971550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found =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矩形 8"/>
          <p:cNvSpPr/>
          <p:nvPr/>
        </p:nvSpPr>
        <p:spPr>
          <a:xfrm>
            <a:off x="3673475" y="3173413"/>
            <a:ext cx="2266950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FALSE==found;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119" name="矩形 9"/>
          <p:cNvSpPr/>
          <p:nvPr/>
        </p:nvSpPr>
        <p:spPr>
          <a:xfrm>
            <a:off x="755650" y="2813050"/>
            <a:ext cx="5761038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(s==t) </a:t>
            </a:r>
            <a:r>
              <a:rPr lang="en-US" altLang="zh-CN" sz="2000" b="1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TRUE;              </a:t>
            </a: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reach t</a:t>
            </a:r>
            <a:endParaRPr lang="en-US" altLang="zh-CN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120" name="矩形 10"/>
          <p:cNvSpPr/>
          <p:nvPr/>
        </p:nvSpPr>
        <p:spPr>
          <a:xfrm>
            <a:off x="701675" y="2236788"/>
            <a:ext cx="49498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Status found = FALSE;        </a:t>
            </a:r>
            <a:r>
              <a:rPr lang="en-US" altLang="zh-CN" sz="20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 Whether reach t</a:t>
            </a:r>
            <a:endParaRPr lang="en-US" altLang="zh-CN" sz="20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121" name="矩形 11"/>
          <p:cNvSpPr/>
          <p:nvPr/>
        </p:nvSpPr>
        <p:spPr>
          <a:xfrm>
            <a:off x="755650" y="4652963"/>
            <a:ext cx="161988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000" i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found; </a:t>
            </a:r>
            <a:endParaRPr lang="zh-CN" altLang="en-US" sz="2000" i="1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33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116">
                                            <p:txEl>
                                              <p:charRg st="331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16">
                                            <p:txEl>
                                              <p:charRg st="33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116">
                                            <p:txEl>
                                              <p:charRg st="33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116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16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116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11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11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1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9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116">
                                            <p:txEl>
                                              <p:charRg st="9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116">
                                            <p:txEl>
                                              <p:charRg st="9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0116">
                                            <p:txEl>
                                              <p:charRg st="9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13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116">
                                            <p:txEl>
                                              <p:charRg st="13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116">
                                            <p:txEl>
                                              <p:charRg st="13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116">
                                            <p:txEl>
                                              <p:charRg st="13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21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0116">
                                            <p:txEl>
                                              <p:charRg st="217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116">
                                            <p:txEl>
                                              <p:charRg st="21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116">
                                            <p:txEl>
                                              <p:charRg st="21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255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116">
                                            <p:txEl>
                                              <p:charRg st="255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116">
                                            <p:txEl>
                                              <p:charRg st="255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116">
                                            <p:txEl>
                                              <p:charRg st="255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31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0116">
                                            <p:txEl>
                                              <p:charRg st="316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116">
                                            <p:txEl>
                                              <p:charRg st="31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116">
                                            <p:txEl>
                                              <p:charRg st="31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9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0116">
                                            <p:txEl>
                                              <p:charRg st="9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0116">
                                            <p:txEl>
                                              <p:charRg st="9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0116">
                                            <p:txEl>
                                              <p:charRg st="9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charRg st="32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116">
                                            <p:txEl>
                                              <p:charRg st="324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116">
                                            <p:txEl>
                                              <p:charRg st="32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116">
                                            <p:txEl>
                                              <p:charRg st="32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18" grpId="0" animBg="1"/>
      <p:bldP spid="90119" grpId="0"/>
      <p:bldP spid="90120" grpId="0"/>
      <p:bldP spid="901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832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8.3.3 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pplication </a:t>
            </a:r>
            <a:r>
              <a:rPr lang="en-US" altLang="zh-CN" dirty="0">
                <a:sym typeface="+mn-ea"/>
              </a:rPr>
              <a:t>of traversals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>
          <a:xfrm>
            <a:off x="457200" y="1274763"/>
            <a:ext cx="836295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8-2  </a:t>
            </a:r>
            <a:r>
              <a:rPr dirty="0">
                <a:sym typeface="+mn-ea"/>
              </a:rPr>
              <a:t>Calculate</a:t>
            </a:r>
            <a:r>
              <a:rPr lang="en-US" dirty="0">
                <a:sym typeface="+mn-ea"/>
              </a:rPr>
              <a:t> t</a:t>
            </a:r>
            <a:r>
              <a:rPr dirty="0">
                <a:sym typeface="+mn-ea"/>
              </a:rPr>
              <a:t>he shortest path 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from </a:t>
            </a:r>
            <a:r>
              <a:rPr lang="en-US" dirty="0">
                <a:sym typeface="+mn-ea"/>
              </a:rPr>
              <a:t>a Vertex</a:t>
            </a:r>
            <a:r>
              <a:rPr dirty="0">
                <a:sym typeface="+mn-ea"/>
              </a:rPr>
              <a:t> to </a:t>
            </a:r>
            <a:r>
              <a:rPr lang="en-US" dirty="0">
                <a:sym typeface="+mn-ea"/>
              </a:rPr>
              <a:t>the </a:t>
            </a:r>
            <a:r>
              <a:rPr dirty="0">
                <a:sym typeface="+mn-ea"/>
              </a:rPr>
              <a:t>other vertices 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in undirected graph </a:t>
            </a:r>
            <a:r>
              <a:rPr dirty="0"/>
              <a:t>G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>
                <a:sym typeface="+mn-ea"/>
              </a:rPr>
              <a:t>Thinking:</a:t>
            </a:r>
            <a:endParaRPr lang="en-US" altLang="zh-CN" dirty="0"/>
          </a:p>
          <a:p>
            <a:pPr lvl="1"/>
            <a:r>
              <a:rPr lang="en-US" altLang="zh-CN" dirty="0"/>
              <a:t>Use BFS. </a:t>
            </a:r>
            <a:endParaRPr lang="zh-CN" altLang="en-US" dirty="0"/>
          </a:p>
          <a:p>
            <a:pPr lvl="1"/>
            <a:r>
              <a:rPr lang="en-US" altLang="zh-CN" dirty="0"/>
              <a:t>Set up a one-dimensional array D. </a:t>
            </a:r>
            <a:r>
              <a:rPr lang="en-US" altLang="zh-CN" dirty="0">
                <a:sym typeface="+mn-ea"/>
              </a:rPr>
              <a:t>D[i] stores the shortest path length from s to t.  When visit the unvisited adjacent Vex j of Vex i , let D[j] = D[i]+1.</a:t>
            </a:r>
            <a:endParaRPr lang="zh-CN" altLang="en-US" dirty="0"/>
          </a:p>
          <a:p>
            <a:pPr lvl="1">
              <a:buNone/>
            </a:pPr>
            <a:endParaRPr lang="en-US" altLang="zh-CN" baseline="-25000" dirty="0"/>
          </a:p>
          <a:p>
            <a:pPr lvl="1">
              <a:buNone/>
            </a:pPr>
            <a:endParaRPr lang="zh-CN" altLang="en-US" baseline="-25000" dirty="0"/>
          </a:p>
        </p:txBody>
      </p:sp>
      <p:grpSp>
        <p:nvGrpSpPr>
          <p:cNvPr id="2" name="组合 31"/>
          <p:cNvGrpSpPr/>
          <p:nvPr/>
        </p:nvGrpSpPr>
        <p:grpSpPr>
          <a:xfrm>
            <a:off x="7308850" y="1196975"/>
            <a:ext cx="1655763" cy="1511300"/>
            <a:chOff x="0" y="0"/>
            <a:chExt cx="2880320" cy="2592288"/>
          </a:xfrm>
        </p:grpSpPr>
        <p:sp>
          <p:nvSpPr>
            <p:cNvPr id="568324" name="椭圆 4"/>
            <p:cNvSpPr/>
            <p:nvPr/>
          </p:nvSpPr>
          <p:spPr>
            <a:xfrm>
              <a:off x="873888" y="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8325" name="椭圆 5"/>
            <p:cNvSpPr/>
            <p:nvPr/>
          </p:nvSpPr>
          <p:spPr>
            <a:xfrm>
              <a:off x="1872208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D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8326" name="椭圆 6"/>
            <p:cNvSpPr/>
            <p:nvPr/>
          </p:nvSpPr>
          <p:spPr>
            <a:xfrm>
              <a:off x="0" y="1065153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8327" name="椭圆 7"/>
            <p:cNvSpPr/>
            <p:nvPr/>
          </p:nvSpPr>
          <p:spPr>
            <a:xfrm>
              <a:off x="865352" y="1059359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8328" name="直接连接符 8"/>
            <p:cNvCxnSpPr>
              <a:stCxn id="568324" idx="5"/>
              <a:endCxn id="568325" idx="0"/>
            </p:cNvCxnSpPr>
            <p:nvPr/>
          </p:nvCxnSpPr>
          <p:spPr>
            <a:xfrm>
              <a:off x="1304127" y="368776"/>
              <a:ext cx="820109" cy="6905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329" name="直接连接符 9"/>
            <p:cNvCxnSpPr>
              <a:stCxn id="568324" idx="3"/>
              <a:endCxn id="568326" idx="0"/>
            </p:cNvCxnSpPr>
            <p:nvPr/>
          </p:nvCxnSpPr>
          <p:spPr>
            <a:xfrm flipH="1">
              <a:off x="252028" y="368776"/>
              <a:ext cx="695677" cy="696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330" name="直接连接符 10"/>
            <p:cNvCxnSpPr>
              <a:stCxn id="568324" idx="4"/>
              <a:endCxn id="568327" idx="0"/>
            </p:cNvCxnSpPr>
            <p:nvPr/>
          </p:nvCxnSpPr>
          <p:spPr>
            <a:xfrm flipH="1">
              <a:off x="1117380" y="432048"/>
              <a:ext cx="8536" cy="627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331" name="直接连接符 11"/>
            <p:cNvCxnSpPr>
              <a:stCxn id="568326" idx="4"/>
              <a:endCxn id="568332" idx="1"/>
            </p:cNvCxnSpPr>
            <p:nvPr/>
          </p:nvCxnSpPr>
          <p:spPr>
            <a:xfrm>
              <a:off x="252028" y="1497201"/>
              <a:ext cx="253837" cy="7263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332" name="椭圆 32"/>
            <p:cNvSpPr/>
            <p:nvPr/>
          </p:nvSpPr>
          <p:spPr>
            <a:xfrm>
              <a:off x="432048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8333" name="直接连接符 35"/>
            <p:cNvCxnSpPr>
              <a:stCxn id="568327" idx="4"/>
              <a:endCxn id="568332" idx="7"/>
            </p:cNvCxnSpPr>
            <p:nvPr/>
          </p:nvCxnSpPr>
          <p:spPr>
            <a:xfrm flipH="1">
              <a:off x="862287" y="1491407"/>
              <a:ext cx="255093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334" name="椭圆 49"/>
            <p:cNvSpPr/>
            <p:nvPr/>
          </p:nvSpPr>
          <p:spPr>
            <a:xfrm>
              <a:off x="1440160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8335" name="椭圆 50"/>
            <p:cNvSpPr/>
            <p:nvPr/>
          </p:nvSpPr>
          <p:spPr>
            <a:xfrm>
              <a:off x="2376264" y="2160240"/>
              <a:ext cx="504056" cy="432048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G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568336" name="直接连接符 51"/>
            <p:cNvCxnSpPr>
              <a:stCxn id="568325" idx="3"/>
              <a:endCxn id="568334" idx="0"/>
            </p:cNvCxnSpPr>
            <p:nvPr/>
          </p:nvCxnSpPr>
          <p:spPr>
            <a:xfrm flipH="1">
              <a:off x="1692188" y="1428135"/>
              <a:ext cx="253837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337" name="直接连接符 52"/>
            <p:cNvCxnSpPr>
              <a:stCxn id="568325" idx="5"/>
              <a:endCxn id="568335" idx="0"/>
            </p:cNvCxnSpPr>
            <p:nvPr/>
          </p:nvCxnSpPr>
          <p:spPr>
            <a:xfrm>
              <a:off x="2302447" y="1428135"/>
              <a:ext cx="325845" cy="73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1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1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1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1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1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1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13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13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9345" name="TextBox 13"/>
          <p:cNvSpPr/>
          <p:nvPr/>
        </p:nvSpPr>
        <p:spPr>
          <a:xfrm>
            <a:off x="3311525" y="893445"/>
            <a:ext cx="5683250" cy="20383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ShortestPathLength_BFS(ALGraph G,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*D)</a:t>
            </a:r>
            <a:endParaRPr lang="en-US" altLang="zh-CN" sz="2000" dirty="0">
              <a:solidFill>
                <a:srgbClr val="C4C4C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9346" name="标题 33"/>
          <p:cNvSpPr>
            <a:spLocks noGrp="1"/>
          </p:cNvSpPr>
          <p:nvPr>
            <p:ph type="title"/>
          </p:nvPr>
        </p:nvSpPr>
        <p:spPr>
          <a:xfrm>
            <a:off x="3563620" y="153035"/>
            <a:ext cx="5321935" cy="569595"/>
          </a:xfrm>
        </p:spPr>
        <p:txBody>
          <a:bodyPr vert="horz" wrap="square" lIns="91440" tIns="45720" rIns="91440" bIns="45720" anchor="ctr" anchorCtr="0"/>
          <a:p>
            <a:pPr algn="ctr"/>
            <a:r>
              <a:rPr dirty="0">
                <a:sym typeface="+mn-ea"/>
              </a:rPr>
              <a:t>Calculate</a:t>
            </a:r>
            <a:r>
              <a:rPr lang="en-US" dirty="0">
                <a:sym typeface="+mn-ea"/>
              </a:rPr>
              <a:t> t</a:t>
            </a:r>
            <a:r>
              <a:rPr dirty="0">
                <a:sym typeface="+mn-ea"/>
              </a:rPr>
              <a:t>he shortest path</a:t>
            </a:r>
            <a:r>
              <a:rPr lang="en-US" dirty="0">
                <a:sym typeface="+mn-ea"/>
              </a:rPr>
              <a:t> length</a:t>
            </a:r>
            <a:endParaRPr lang="en-US" dirty="0">
              <a:sym typeface="+mn-ea"/>
            </a:endParaRPr>
          </a:p>
        </p:txBody>
      </p:sp>
      <p:sp>
        <p:nvSpPr>
          <p:cNvPr id="92164" name="文本框 49"/>
          <p:cNvSpPr txBox="1"/>
          <p:nvPr/>
        </p:nvSpPr>
        <p:spPr>
          <a:xfrm>
            <a:off x="323850" y="1628775"/>
            <a:ext cx="7929563" cy="4392613"/>
          </a:xfrm>
          <a:prstGeom prst="rect">
            <a:avLst/>
          </a:prstGeom>
          <a:noFill/>
          <a:ln w="9525">
            <a:noFill/>
          </a:ln>
        </p:spPr>
        <p:txBody>
          <a:bodyPr lIns="180000" tIns="46800" rIns="36000" anchor="t" anchorCtr="0"/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ShortestPathLength_BFS(ALGraph G,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s,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*D)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int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i, j;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AdjVexNodeP  p;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LQueue Q;  InitQueue_LQ(Q);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G.tags[s] = VISITED;  EnQueue_LQ(Q, s);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while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(OK==DeQueue_LQ(Q, i))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for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(j=FirstAdjVex(G, i, p); j&gt;=0; j=NextAdjVex(G, i, p))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if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(UNVISITED==G.tags[j])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G.tags[j] = VISITED;  EnQueue_LQ(Q, j);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}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}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矩形 7"/>
          <p:cNvSpPr/>
          <p:nvPr/>
        </p:nvSpPr>
        <p:spPr>
          <a:xfrm>
            <a:off x="1884363" y="4684713"/>
            <a:ext cx="171958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D[j] = D[i] + 1;  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矩形 9"/>
          <p:cNvSpPr/>
          <p:nvPr/>
        </p:nvSpPr>
        <p:spPr>
          <a:xfrm>
            <a:off x="684213" y="3173413"/>
            <a:ext cx="41751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D[s] = 0; 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167" name="矩形 10"/>
          <p:cNvSpPr/>
          <p:nvPr/>
        </p:nvSpPr>
        <p:spPr>
          <a:xfrm>
            <a:off x="755650" y="2852738"/>
            <a:ext cx="78835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(i=0; i&lt;G.n; i++) D[i] = INFINITY; 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6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6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467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64">
                                            <p:txEl>
                                              <p:charRg st="467" end="4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64">
                                            <p:txEl>
                                              <p:charRg st="467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64">
                                            <p:txEl>
                                              <p:charRg st="467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64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64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64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64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64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64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64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64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64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3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164">
                                            <p:txEl>
                                              <p:charRg st="137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64">
                                            <p:txEl>
                                              <p:charRg st="13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64">
                                            <p:txEl>
                                              <p:charRg st="13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4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64">
                                            <p:txEl>
                                              <p:charRg st="144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64">
                                            <p:txEl>
                                              <p:charRg st="14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64">
                                            <p:txEl>
                                              <p:charRg st="14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9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64">
                                            <p:txEl>
                                              <p:charRg st="190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64">
                                            <p:txEl>
                                              <p:charRg st="19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64">
                                            <p:txEl>
                                              <p:charRg st="19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64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64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64">
                                            <p:txEl>
                                              <p:charRg st="22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298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64">
                                            <p:txEl>
                                              <p:charRg st="298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64">
                                            <p:txEl>
                                              <p:charRg st="298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64">
                                            <p:txEl>
                                              <p:charRg st="298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371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164">
                                            <p:txEl>
                                              <p:charRg st="371" end="4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164">
                                            <p:txEl>
                                              <p:charRg st="371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164">
                                            <p:txEl>
                                              <p:charRg st="371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438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2164">
                                            <p:txEl>
                                              <p:charRg st="438" end="4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164">
                                            <p:txEl>
                                              <p:charRg st="438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164">
                                            <p:txEl>
                                              <p:charRg st="438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459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164">
                                            <p:txEl>
                                              <p:charRg st="459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64">
                                            <p:txEl>
                                              <p:charRg st="459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164">
                                            <p:txEl>
                                              <p:charRg st="459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344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2164">
                                            <p:txEl>
                                              <p:charRg st="344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64">
                                            <p:txEl>
                                              <p:charRg st="344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164">
                                            <p:txEl>
                                              <p:charRg st="344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ldLvl="0" animBg="1"/>
      <p:bldP spid="92166" grpId="0"/>
      <p:bldP spid="921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0369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8.4  </a:t>
            </a:r>
            <a:r>
              <a:rPr lang="en-US" altLang="zh-CN" sz="32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Minimum Spanning Tree</a:t>
            </a:r>
            <a:r>
              <a:rPr lang="en-US" altLang="zh-CN" sz="3200" dirty="0">
                <a:sym typeface="+mn-ea"/>
              </a:rPr>
              <a:t>(</a:t>
            </a:r>
            <a:r>
              <a:rPr lang="zh-CN" altLang="en-US" sz="3200" dirty="0"/>
              <a:t>最小生成树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97283" name="Rectangle 3"/>
          <p:cNvSpPr>
            <a:spLocks noGrp="1"/>
          </p:cNvSpPr>
          <p:nvPr>
            <p:ph type="body"/>
          </p:nvPr>
        </p:nvSpPr>
        <p:spPr>
          <a:xfrm>
            <a:off x="287655" y="1341120"/>
            <a:ext cx="8567420" cy="5394325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Problem: Suppose that a </a:t>
            </a:r>
            <a:r>
              <a:rPr lang="en-US" altLang="zh-CN" sz="2400" dirty="0">
                <a:sym typeface="+mn-ea"/>
              </a:rPr>
              <a:t>communication networks among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 cities will be built. </a:t>
            </a:r>
            <a:r>
              <a:rPr lang="en-US" altLang="zh-CN" sz="2400" dirty="0"/>
              <a:t>How </a:t>
            </a:r>
            <a:r>
              <a:rPr lang="en-US" altLang="zh-CN" sz="2400" dirty="0">
                <a:sym typeface="+mn-ea"/>
              </a:rPr>
              <a:t>should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+mn-ea"/>
              </a:rPr>
              <a:t>the cost be </a:t>
            </a:r>
            <a:r>
              <a:rPr lang="en-US" altLang="zh-CN" sz="2400" dirty="0">
                <a:solidFill>
                  <a:srgbClr val="FF0000"/>
                </a:solidFill>
              </a:rPr>
              <a:t>minimized</a:t>
            </a:r>
            <a:r>
              <a:rPr lang="en-US" altLang="zh-CN" sz="2400" dirty="0"/>
              <a:t> ?</a:t>
            </a:r>
            <a:endParaRPr lang="en-US" altLang="zh-CN" sz="2400" dirty="0"/>
          </a:p>
          <a:p>
            <a:r>
              <a:rPr lang="en-US" altLang="zh-CN" sz="2400" dirty="0"/>
              <a:t>The problem</a:t>
            </a:r>
            <a:r>
              <a:rPr lang="zh-CN" altLang="en-US" sz="2400" dirty="0"/>
              <a:t> can be model</a:t>
            </a:r>
            <a:r>
              <a:rPr lang="en-US" altLang="zh-CN" sz="2400" dirty="0"/>
              <a:t>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 </a:t>
            </a:r>
            <a:r>
              <a:rPr lang="zh-CN" altLang="en-US" sz="2400" dirty="0"/>
              <a:t>connected </a:t>
            </a:r>
            <a:r>
              <a:rPr lang="en-US" altLang="zh-CN" sz="2400" dirty="0"/>
              <a:t>w</a:t>
            </a:r>
            <a:r>
              <a:rPr lang="zh-CN" altLang="en-US" sz="2400" dirty="0"/>
              <a:t>eight</a:t>
            </a:r>
            <a:r>
              <a:rPr lang="en-US" altLang="zh-CN" sz="2400" dirty="0"/>
              <a:t>ed</a:t>
            </a:r>
            <a:r>
              <a:rPr lang="zh-CN" altLang="en-US" sz="2400" dirty="0"/>
              <a:t> graph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/>
              <a:t>. The vertices represent the cities, the edges represent the lines, and the weights bound edges represent costs of lines.</a:t>
            </a:r>
            <a:endParaRPr lang="en-US" altLang="zh-CN" sz="2400" dirty="0"/>
          </a:p>
          <a:p>
            <a:r>
              <a:rPr lang="en-US" altLang="zh-CN" sz="2400" dirty="0"/>
              <a:t> Then, the problem is changed to find</a:t>
            </a:r>
            <a:r>
              <a:rPr lang="en-US" altLang="zh-CN" sz="2400" dirty="0">
                <a:solidFill>
                  <a:srgbClr val="0000FF"/>
                </a:solidFill>
              </a:rPr>
              <a:t> a 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Minimum Spanning Tree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which sum of weights on all edges </a:t>
            </a:r>
            <a:r>
              <a:rPr lang="en-US" altLang="zh-CN" sz="2400" dirty="0">
                <a:sym typeface="+mn-ea"/>
              </a:rPr>
              <a:t>is the lowest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. 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dirty="0"/>
              <a:t>Two algorithm : </a:t>
            </a:r>
            <a:endParaRPr lang="en-US" altLang="zh-CN" sz="2400" dirty="0"/>
          </a:p>
          <a:p>
            <a:pPr lvl="1"/>
            <a:r>
              <a:rPr lang="en-US" altLang="zh-CN" sz="2055" dirty="0">
                <a:solidFill>
                  <a:srgbClr val="0000FF"/>
                </a:solidFill>
                <a:sym typeface="+mn-ea"/>
              </a:rPr>
              <a:t>Prim’s algorithm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（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普里姆算法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）</a:t>
            </a:r>
            <a:endParaRPr lang="zh-CN" altLang="en-US" sz="2055" dirty="0">
              <a:solidFill>
                <a:srgbClr val="0000FF"/>
              </a:solidFill>
              <a:sym typeface="+mn-ea"/>
            </a:endParaRPr>
          </a:p>
          <a:p>
            <a:pPr lvl="1"/>
            <a:r>
              <a:rPr lang="en-US" altLang="zh-CN" sz="2055" dirty="0">
                <a:solidFill>
                  <a:srgbClr val="0000FF"/>
                </a:solidFill>
                <a:sym typeface="+mn-ea"/>
              </a:rPr>
              <a:t>Kruskal’s algorithm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（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克鲁斯卡尔算法</a:t>
            </a:r>
            <a:r>
              <a:rPr lang="zh-CN" altLang="en-US" sz="2055" dirty="0">
                <a:solidFill>
                  <a:srgbClr val="0000FF"/>
                </a:solidFill>
                <a:sym typeface="+mn-ea"/>
              </a:rPr>
              <a:t>）。</a:t>
            </a:r>
            <a:endParaRPr lang="en-US" altLang="zh-CN" sz="2055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6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8.4.1  </a:t>
            </a:r>
            <a:r>
              <a:rPr lang="en-US" altLang="zh-CN" sz="3200" dirty="0">
                <a:solidFill>
                  <a:srgbClr val="0000FF"/>
                </a:solidFill>
                <a:sym typeface="+mn-ea"/>
              </a:rPr>
              <a:t>Prim’s algorithm</a:t>
            </a:r>
            <a:r>
              <a:rPr lang="zh-CN" altLang="en-US" sz="3200" dirty="0">
                <a:solidFill>
                  <a:srgbClr val="0000FF"/>
                </a:solidFill>
                <a:sym typeface="+mn-ea"/>
              </a:rPr>
              <a:t>（普里姆算法）</a:t>
            </a:r>
            <a:endParaRPr lang="zh-CN" altLang="en-US" sz="3200" dirty="0"/>
          </a:p>
        </p:txBody>
      </p:sp>
      <p:sp>
        <p:nvSpPr>
          <p:cNvPr id="98310" name="Rectangle 3"/>
          <p:cNvSpPr>
            <a:spLocks noGrp="1"/>
          </p:cNvSpPr>
          <p:nvPr>
            <p:ph type="body"/>
          </p:nvPr>
        </p:nvSpPr>
        <p:spPr>
          <a:xfrm>
            <a:off x="457200" y="1214755"/>
            <a:ext cx="8229600" cy="547624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Suppose G 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），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Prim’s algorithm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en-US" altLang="zh-CN" dirty="0"/>
              <a:t>(1) Select any vertex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  <a:sym typeface="+mn-ea"/>
              </a:rPr>
              <a:t>0 </a:t>
            </a:r>
            <a:r>
              <a:rPr lang="en-US" altLang="zh-CN" dirty="0"/>
              <a:t>to start. </a:t>
            </a:r>
            <a:endParaRPr lang="en-US" altLang="zh-CN" dirty="0"/>
          </a:p>
          <a:p>
            <a:pPr marL="1184275" lvl="1" indent="0">
              <a:buNone/>
            </a:pPr>
            <a:r>
              <a:rPr lang="en-US" altLang="zh-CN" dirty="0"/>
              <a:t>Set up</a:t>
            </a:r>
            <a:r>
              <a:rPr lang="en-US" altLang="zh-CN" dirty="0">
                <a:solidFill>
                  <a:srgbClr val="0000FF"/>
                </a:solidFill>
              </a:rPr>
              <a:t> three sets</a:t>
            </a:r>
            <a:r>
              <a:rPr lang="en-US" altLang="zh-CN" dirty="0"/>
              <a:t>: two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vertex </a:t>
            </a:r>
            <a:r>
              <a:rPr lang="en-US" altLang="zh-CN" dirty="0">
                <a:solidFill>
                  <a:schemeClr val="tx1"/>
                </a:solidFill>
              </a:rPr>
              <a:t>sets (</a:t>
            </a:r>
            <a:r>
              <a:rPr lang="zh-CN" altLang="zh-CN" dirty="0">
                <a:solidFill>
                  <a:schemeClr val="tx1"/>
                </a:solidFill>
              </a:rPr>
              <a:t>顶点集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ym typeface="+mn-ea"/>
              </a:rPr>
              <a:t>and a edge set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(</a:t>
            </a:r>
            <a:r>
              <a:rPr lang="zh-CN" altLang="zh-CN" dirty="0">
                <a:sym typeface="+mn-ea"/>
              </a:rPr>
              <a:t>边集</a:t>
            </a:r>
            <a:r>
              <a:rPr lang="en-US" altLang="zh-CN" dirty="0">
                <a:sym typeface="+mn-ea"/>
              </a:rPr>
              <a:t>)</a:t>
            </a:r>
            <a:r>
              <a:rPr lang="en-US" altLang="zh-CN" dirty="0"/>
              <a:t>. M</a:t>
            </a:r>
            <a:r>
              <a:rPr lang="en-US" altLang="zh-CN" dirty="0">
                <a:solidFill>
                  <a:schemeClr val="tx1"/>
                </a:solidFill>
              </a:rPr>
              <a:t>arked as </a:t>
            </a:r>
            <a:r>
              <a:rPr lang="en-US" altLang="zh-CN" dirty="0">
                <a:solidFill>
                  <a:srgbClr val="FF0000"/>
                </a:solidFill>
              </a:rPr>
              <a:t>U 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V-U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TE</a:t>
            </a:r>
            <a:r>
              <a:rPr lang="en-US" altLang="zh-CN" dirty="0"/>
              <a:t>.  </a:t>
            </a:r>
            <a:endParaRPr lang="en-US" altLang="zh-CN" dirty="0"/>
          </a:p>
          <a:p>
            <a:pPr marL="1047750" lvl="1" indent="-322580" defTabSz="0">
              <a:buNone/>
            </a:pPr>
            <a:r>
              <a:rPr lang="zh-CN" altLang="en-US" i="1" dirty="0"/>
              <a:t>At the beginning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 only contains a start vertex 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  the other vertices are contained in </a:t>
            </a:r>
            <a:r>
              <a:rPr lang="en-US" altLang="zh-CN" dirty="0">
                <a:solidFill>
                  <a:srgbClr val="FF0000"/>
                </a:solidFill>
              </a:rPr>
              <a:t>V-U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FF0000"/>
                </a:solidFill>
              </a:rPr>
              <a:t>TE</a:t>
            </a:r>
            <a:r>
              <a:rPr lang="en-US" altLang="zh-CN" dirty="0"/>
              <a:t> is Null.</a:t>
            </a:r>
            <a:endParaRPr lang="en-US" altLang="zh-CN" dirty="0"/>
          </a:p>
          <a:p>
            <a:pPr lvl="1"/>
            <a:r>
              <a:rPr lang="en-US" altLang="zh-CN" dirty="0"/>
              <a:t>(2) Find a edge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 (</a:t>
            </a:r>
            <a:r>
              <a:rPr lang="en-US" altLang="zh-CN" i="1" dirty="0">
                <a:solidFill>
                  <a:srgbClr val="0000FF"/>
                </a:solidFill>
                <a:sym typeface="+mn-ea"/>
              </a:rPr>
              <a:t>u</a:t>
            </a:r>
            <a:r>
              <a:rPr lang="en-US" altLang="zh-CN" i="1" baseline="-25000" dirty="0">
                <a:solidFill>
                  <a:srgbClr val="0000FF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sym typeface="+mn-ea"/>
              </a:rPr>
              <a:t>v</a:t>
            </a:r>
            <a:r>
              <a:rPr lang="en-US" altLang="zh-CN" i="1" baseline="-25000" dirty="0">
                <a:solidFill>
                  <a:srgbClr val="0000FF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), </a:t>
            </a:r>
            <a:r>
              <a:rPr lang="en-US" altLang="zh-CN" i="1" dirty="0">
                <a:sym typeface="+mn-ea"/>
              </a:rPr>
              <a:t>u</a:t>
            </a:r>
            <a:r>
              <a:rPr lang="en-US" altLang="zh-CN" i="1" baseline="-25000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 ∈U and 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∈ V-U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/>
              <a:t>which weight is lowest between U and V-U, that is called Minimum edge. </a:t>
            </a:r>
            <a:endParaRPr lang="en-US" altLang="zh-CN" dirty="0"/>
          </a:p>
          <a:p>
            <a:pPr lvl="1"/>
            <a:r>
              <a:rPr lang="en-US" altLang="zh-CN" dirty="0"/>
              <a:t>(3) Move the </a:t>
            </a:r>
            <a:r>
              <a:rPr lang="en-US" altLang="zh-CN" i="1" dirty="0">
                <a:solidFill>
                  <a:srgbClr val="0000FF"/>
                </a:solidFill>
                <a:sym typeface="+mn-ea"/>
              </a:rPr>
              <a:t>v</a:t>
            </a:r>
            <a:r>
              <a:rPr lang="en-US" altLang="zh-CN" i="1" baseline="-25000" dirty="0">
                <a:solidFill>
                  <a:srgbClr val="0000FF"/>
                </a:solidFill>
                <a:sym typeface="+mn-ea"/>
              </a:rPr>
              <a:t>k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into U. Add the edge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 (</a:t>
            </a:r>
            <a:r>
              <a:rPr lang="en-US" altLang="zh-CN" i="1" dirty="0">
                <a:solidFill>
                  <a:srgbClr val="0000FF"/>
                </a:solidFill>
                <a:sym typeface="+mn-ea"/>
              </a:rPr>
              <a:t>u</a:t>
            </a:r>
            <a:r>
              <a:rPr lang="en-US" altLang="zh-CN" i="1" baseline="-25000" dirty="0">
                <a:solidFill>
                  <a:srgbClr val="0000FF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sym typeface="+mn-ea"/>
              </a:rPr>
              <a:t>v</a:t>
            </a:r>
            <a:r>
              <a:rPr lang="en-US" altLang="zh-CN" i="1" baseline="-25000" dirty="0">
                <a:solidFill>
                  <a:srgbClr val="0000FF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into TE.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Repeat step (2) and (3) above, untill V-U is empty.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sym typeface="+mn-ea"/>
              </a:rPr>
              <a:t>These edges in TE constitute a </a:t>
            </a:r>
            <a:r>
              <a:rPr lang="zh-CN" altLang="en-US" b="1" dirty="0">
                <a:sym typeface="+mn-ea"/>
              </a:rPr>
              <a:t>Minimum Spanning Tree</a:t>
            </a:r>
            <a:r>
              <a:rPr lang="en-US" altLang="zh-CN" b="1" dirty="0">
                <a:sym typeface="+mn-ea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4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310">
                                            <p:txEl>
                                              <p:charRg st="43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310">
                                            <p:txEl>
                                              <p:charRg st="4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310">
                                            <p:txEl>
                                              <p:charRg st="4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3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31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31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31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8310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8310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8310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8310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310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310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4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8.4.1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Prim’s algorithm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457200" y="1214755"/>
            <a:ext cx="8229600" cy="128524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chemeClr val="tx1"/>
                </a:solidFill>
              </a:rPr>
              <a:t>The </a:t>
            </a:r>
            <a:r>
              <a:rPr lang="en-US" altLang="zh-CN" dirty="0"/>
              <a:t>weighted G. C</a:t>
            </a:r>
            <a:r>
              <a:rPr dirty="0"/>
              <a:t>onstruct the minimum spanning tree from vertex A.</a:t>
            </a:r>
            <a:endParaRPr lang="en-US" altLang="zh-CN" dirty="0"/>
          </a:p>
        </p:txBody>
      </p:sp>
      <p:sp>
        <p:nvSpPr>
          <p:cNvPr id="100356" name="椭圆 36"/>
          <p:cNvSpPr/>
          <p:nvPr/>
        </p:nvSpPr>
        <p:spPr>
          <a:xfrm>
            <a:off x="939165" y="3246120"/>
            <a:ext cx="503238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357" name="椭圆 37"/>
          <p:cNvSpPr/>
          <p:nvPr/>
        </p:nvSpPr>
        <p:spPr>
          <a:xfrm>
            <a:off x="2450465" y="3246120"/>
            <a:ext cx="504825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358" name="椭圆 38"/>
          <p:cNvSpPr/>
          <p:nvPr/>
        </p:nvSpPr>
        <p:spPr>
          <a:xfrm>
            <a:off x="939165" y="4757420"/>
            <a:ext cx="503238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359" name="椭圆 39"/>
          <p:cNvSpPr/>
          <p:nvPr/>
        </p:nvSpPr>
        <p:spPr>
          <a:xfrm>
            <a:off x="2450465" y="4757420"/>
            <a:ext cx="504825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00360" name="直接连接符 40"/>
          <p:cNvCxnSpPr>
            <a:stCxn id="100356" idx="6"/>
            <a:endCxn id="100357" idx="2"/>
          </p:cNvCxnSpPr>
          <p:nvPr/>
        </p:nvCxnSpPr>
        <p:spPr>
          <a:xfrm>
            <a:off x="1442403" y="3462020"/>
            <a:ext cx="1008062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61" name="直接连接符 41"/>
          <p:cNvCxnSpPr>
            <a:stCxn id="100356" idx="4"/>
            <a:endCxn id="100358" idx="0"/>
          </p:cNvCxnSpPr>
          <p:nvPr/>
        </p:nvCxnSpPr>
        <p:spPr>
          <a:xfrm>
            <a:off x="1191578" y="3677920"/>
            <a:ext cx="0" cy="107950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62" name="直接连接符 42"/>
          <p:cNvCxnSpPr>
            <a:stCxn id="100356" idx="5"/>
            <a:endCxn id="100364" idx="1"/>
          </p:cNvCxnSpPr>
          <p:nvPr/>
        </p:nvCxnSpPr>
        <p:spPr>
          <a:xfrm rot="-5400000" flipH="1">
            <a:off x="1378903" y="3604895"/>
            <a:ext cx="409575" cy="42862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63" name="直接连接符 43"/>
          <p:cNvCxnSpPr>
            <a:stCxn id="100358" idx="6"/>
            <a:endCxn id="100359" idx="2"/>
          </p:cNvCxnSpPr>
          <p:nvPr/>
        </p:nvCxnSpPr>
        <p:spPr>
          <a:xfrm>
            <a:off x="1442403" y="4973320"/>
            <a:ext cx="1008062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364" name="椭圆 39"/>
          <p:cNvSpPr/>
          <p:nvPr/>
        </p:nvSpPr>
        <p:spPr>
          <a:xfrm>
            <a:off x="1724978" y="3960495"/>
            <a:ext cx="503237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00365" name="直接连接符 42"/>
          <p:cNvCxnSpPr>
            <a:stCxn id="100358" idx="7"/>
            <a:endCxn id="100364" idx="3"/>
          </p:cNvCxnSpPr>
          <p:nvPr/>
        </p:nvCxnSpPr>
        <p:spPr>
          <a:xfrm rot="5400000" flipH="1" flipV="1">
            <a:off x="1337628" y="4360545"/>
            <a:ext cx="492125" cy="42862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66" name="直接连接符 42"/>
          <p:cNvCxnSpPr>
            <a:stCxn id="100364" idx="7"/>
            <a:endCxn id="100357" idx="3"/>
          </p:cNvCxnSpPr>
          <p:nvPr/>
        </p:nvCxnSpPr>
        <p:spPr>
          <a:xfrm rot="5400000" flipH="1" flipV="1">
            <a:off x="2134553" y="3631883"/>
            <a:ext cx="409575" cy="37147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67" name="直接连接符 41"/>
          <p:cNvCxnSpPr>
            <a:stCxn id="100357" idx="4"/>
            <a:endCxn id="100359" idx="0"/>
          </p:cNvCxnSpPr>
          <p:nvPr/>
        </p:nvCxnSpPr>
        <p:spPr>
          <a:xfrm rot="5400000">
            <a:off x="2163128" y="4216083"/>
            <a:ext cx="10795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368" name="Text Box 26"/>
          <p:cNvSpPr txBox="1"/>
          <p:nvPr/>
        </p:nvSpPr>
        <p:spPr>
          <a:xfrm>
            <a:off x="1010603" y="3304858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9" name="Text Box 26"/>
          <p:cNvSpPr txBox="1"/>
          <p:nvPr/>
        </p:nvSpPr>
        <p:spPr>
          <a:xfrm>
            <a:off x="1010603" y="4817745"/>
            <a:ext cx="357187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0" name="Text Box 26"/>
          <p:cNvSpPr txBox="1"/>
          <p:nvPr/>
        </p:nvSpPr>
        <p:spPr>
          <a:xfrm>
            <a:off x="2510790" y="4805045"/>
            <a:ext cx="357188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1" name="Text Box 26"/>
          <p:cNvSpPr txBox="1"/>
          <p:nvPr/>
        </p:nvSpPr>
        <p:spPr>
          <a:xfrm>
            <a:off x="1796415" y="4019233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2" name="Text Box 26"/>
          <p:cNvSpPr txBox="1"/>
          <p:nvPr/>
        </p:nvSpPr>
        <p:spPr>
          <a:xfrm>
            <a:off x="2510790" y="3304858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3" name="Text Box 26"/>
          <p:cNvSpPr txBox="1"/>
          <p:nvPr/>
        </p:nvSpPr>
        <p:spPr>
          <a:xfrm>
            <a:off x="796290" y="4031933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4" name="Text Box 26"/>
          <p:cNvSpPr txBox="1"/>
          <p:nvPr/>
        </p:nvSpPr>
        <p:spPr>
          <a:xfrm>
            <a:off x="1296353" y="37461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5" name="Text Box 26"/>
          <p:cNvSpPr txBox="1"/>
          <p:nvPr/>
        </p:nvSpPr>
        <p:spPr>
          <a:xfrm>
            <a:off x="2296478" y="37461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6" name="Text Box 26"/>
          <p:cNvSpPr txBox="1"/>
          <p:nvPr/>
        </p:nvSpPr>
        <p:spPr>
          <a:xfrm>
            <a:off x="2725103" y="4019233"/>
            <a:ext cx="500062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7" name="Text Box 26"/>
          <p:cNvSpPr txBox="1"/>
          <p:nvPr/>
        </p:nvSpPr>
        <p:spPr>
          <a:xfrm>
            <a:off x="1796415" y="4960620"/>
            <a:ext cx="5000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8" name="Text Box 26"/>
          <p:cNvSpPr txBox="1"/>
          <p:nvPr/>
        </p:nvSpPr>
        <p:spPr>
          <a:xfrm>
            <a:off x="1582103" y="4460558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9" name="Text Box 26"/>
          <p:cNvSpPr txBox="1"/>
          <p:nvPr/>
        </p:nvSpPr>
        <p:spPr>
          <a:xfrm>
            <a:off x="1724978" y="3103245"/>
            <a:ext cx="50006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95675" y="2967990"/>
            <a:ext cx="5340985" cy="2142490"/>
            <a:chOff x="5505" y="4674"/>
            <a:chExt cx="8411" cy="3374"/>
          </a:xfrm>
        </p:grpSpPr>
        <p:grpSp>
          <p:nvGrpSpPr>
            <p:cNvPr id="2" name="组合 15"/>
            <p:cNvGrpSpPr/>
            <p:nvPr/>
          </p:nvGrpSpPr>
          <p:grpSpPr>
            <a:xfrm>
              <a:off x="5505" y="4843"/>
              <a:ext cx="3038" cy="3150"/>
              <a:chOff x="0" y="0"/>
              <a:chExt cx="1928826" cy="2000264"/>
            </a:xfrm>
          </p:grpSpPr>
          <p:sp>
            <p:nvSpPr>
              <p:cNvPr id="571394" name="矩形 16"/>
              <p:cNvSpPr/>
              <p:nvPr/>
            </p:nvSpPr>
            <p:spPr>
              <a:xfrm>
                <a:off x="500066" y="0"/>
                <a:ext cx="1428760" cy="2000264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1395" name="Text Box 26"/>
              <p:cNvSpPr txBox="1"/>
              <p:nvPr/>
            </p:nvSpPr>
            <p:spPr>
              <a:xfrm>
                <a:off x="0" y="571504"/>
                <a:ext cx="357190" cy="430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 typeface="Arial" panose="020B0604020202020204" pitchFamily="34" charset="0"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  <a:endParaRPr lang="zh-CN" altLang="en-US" sz="2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206" y="5353"/>
              <a:ext cx="450" cy="464"/>
              <a:chOff x="7881" y="4988"/>
              <a:chExt cx="450" cy="464"/>
            </a:xfrm>
          </p:grpSpPr>
          <p:sp>
            <p:nvSpPr>
              <p:cNvPr id="98314" name="椭圆 7"/>
              <p:cNvSpPr/>
              <p:nvPr/>
            </p:nvSpPr>
            <p:spPr>
              <a:xfrm>
                <a:off x="7881" y="5002"/>
                <a:ext cx="450" cy="45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noFill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8009" y="4988"/>
                <a:ext cx="241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5" name="组合 18"/>
            <p:cNvGrpSpPr/>
            <p:nvPr/>
          </p:nvGrpSpPr>
          <p:grpSpPr>
            <a:xfrm>
              <a:off x="9978" y="4674"/>
              <a:ext cx="3938" cy="3375"/>
              <a:chOff x="0" y="0"/>
              <a:chExt cx="2500330" cy="2143116"/>
            </a:xfrm>
          </p:grpSpPr>
          <p:sp>
            <p:nvSpPr>
              <p:cNvPr id="571399" name="椭圆 4"/>
              <p:cNvSpPr/>
              <p:nvPr/>
            </p:nvSpPr>
            <p:spPr>
              <a:xfrm>
                <a:off x="0" y="0"/>
                <a:ext cx="1571636" cy="214311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1400" name="Text Box 26"/>
              <p:cNvSpPr txBox="1"/>
              <p:nvPr/>
            </p:nvSpPr>
            <p:spPr>
              <a:xfrm>
                <a:off x="1714512" y="642918"/>
                <a:ext cx="785818" cy="4308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 typeface="Arial" panose="020B0604020202020204" pitchFamily="34" charset="0"/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V-U</a:t>
                </a:r>
                <a:endParaRPr lang="zh-CN" altLang="en-US" sz="2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1204" y="5749"/>
              <a:ext cx="450" cy="464"/>
              <a:chOff x="7881" y="4988"/>
              <a:chExt cx="450" cy="464"/>
            </a:xfrm>
          </p:grpSpPr>
          <p:sp>
            <p:nvSpPr>
              <p:cNvPr id="11" name="椭圆 7"/>
              <p:cNvSpPr/>
              <p:nvPr/>
            </p:nvSpPr>
            <p:spPr>
              <a:xfrm>
                <a:off x="7881" y="5002"/>
                <a:ext cx="450" cy="45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noFill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009" y="4988"/>
                <a:ext cx="241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p>
                <a:r>
                  <a:rPr lang="en-US" altLang="zh-CN"/>
                  <a:t>E</a:t>
                </a:r>
                <a:endParaRPr lang="en-US" altLang="zh-CN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701" y="6537"/>
              <a:ext cx="450" cy="464"/>
              <a:chOff x="7881" y="4988"/>
              <a:chExt cx="450" cy="464"/>
            </a:xfrm>
          </p:grpSpPr>
          <p:sp>
            <p:nvSpPr>
              <p:cNvPr id="14" name="椭圆 7"/>
              <p:cNvSpPr/>
              <p:nvPr/>
            </p:nvSpPr>
            <p:spPr>
              <a:xfrm>
                <a:off x="7881" y="5002"/>
                <a:ext cx="450" cy="45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noFill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009" y="4988"/>
                <a:ext cx="241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659" y="5468"/>
              <a:ext cx="450" cy="464"/>
              <a:chOff x="7881" y="4988"/>
              <a:chExt cx="450" cy="464"/>
            </a:xfrm>
          </p:grpSpPr>
          <p:sp>
            <p:nvSpPr>
              <p:cNvPr id="17" name="椭圆 7"/>
              <p:cNvSpPr/>
              <p:nvPr/>
            </p:nvSpPr>
            <p:spPr>
              <a:xfrm>
                <a:off x="7881" y="5002"/>
                <a:ext cx="450" cy="45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noFill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009" y="4988"/>
                <a:ext cx="241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1528" y="6774"/>
              <a:ext cx="450" cy="464"/>
              <a:chOff x="7881" y="4988"/>
              <a:chExt cx="450" cy="464"/>
            </a:xfrm>
          </p:grpSpPr>
          <p:sp>
            <p:nvSpPr>
              <p:cNvPr id="20" name="椭圆 7"/>
              <p:cNvSpPr/>
              <p:nvPr/>
            </p:nvSpPr>
            <p:spPr>
              <a:xfrm>
                <a:off x="7881" y="5002"/>
                <a:ext cx="450" cy="450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buFont typeface="Arial" panose="020B0604020202020204" pitchFamily="34" charset="0"/>
                </a:pPr>
                <a:endParaRPr lang="zh-CN" altLang="zh-CN" dirty="0">
                  <a:noFill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09" y="4988"/>
                <a:ext cx="241" cy="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cxnSp>
          <p:nvCxnSpPr>
            <p:cNvPr id="22" name="直接连接符 40"/>
            <p:cNvCxnSpPr/>
            <p:nvPr/>
          </p:nvCxnSpPr>
          <p:spPr>
            <a:xfrm>
              <a:off x="8520" y="5428"/>
              <a:ext cx="1587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41"/>
            <p:cNvCxnSpPr/>
            <p:nvPr/>
          </p:nvCxnSpPr>
          <p:spPr>
            <a:xfrm>
              <a:off x="8561" y="7266"/>
              <a:ext cx="1575" cy="2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42"/>
            <p:cNvCxnSpPr/>
            <p:nvPr/>
          </p:nvCxnSpPr>
          <p:spPr>
            <a:xfrm>
              <a:off x="8520" y="6258"/>
              <a:ext cx="1458" cy="36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26"/>
            <p:cNvSpPr txBox="1"/>
            <p:nvPr/>
          </p:nvSpPr>
          <p:spPr>
            <a:xfrm>
              <a:off x="9015" y="6686"/>
              <a:ext cx="563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6"/>
            <p:cNvSpPr txBox="1"/>
            <p:nvPr/>
          </p:nvSpPr>
          <p:spPr>
            <a:xfrm>
              <a:off x="9032" y="5712"/>
              <a:ext cx="56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8965" y="4863"/>
              <a:ext cx="787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020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020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020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0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020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9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ldLvl="0" animBg="1"/>
      <p:bldP spid="100356" grpId="1" animBg="1"/>
      <p:bldP spid="100357" grpId="0" bldLvl="0" animBg="1"/>
      <p:bldP spid="100357" grpId="1" animBg="1"/>
      <p:bldP spid="100358" grpId="0" bldLvl="0" animBg="1"/>
      <p:bldP spid="100358" grpId="1" animBg="1"/>
      <p:bldP spid="100359" grpId="0" bldLvl="0" animBg="1"/>
      <p:bldP spid="100359" grpId="1" animBg="1"/>
      <p:bldP spid="100364" grpId="0" bldLvl="0" animBg="1"/>
      <p:bldP spid="100364" grpId="1" animBg="1"/>
      <p:bldP spid="100368" grpId="0"/>
      <p:bldP spid="100369" grpId="0"/>
      <p:bldP spid="100370" grpId="0"/>
      <p:bldP spid="100371" grpId="0"/>
      <p:bldP spid="100372" grpId="0"/>
      <p:bldP spid="100373" grpId="0"/>
      <p:bldP spid="100373" grpId="1"/>
      <p:bldP spid="100374" grpId="0"/>
      <p:bldP spid="100374" grpId="1"/>
      <p:bldP spid="100375" grpId="0"/>
      <p:bldP spid="100375" grpId="1"/>
      <p:bldP spid="100376" grpId="0"/>
      <p:bldP spid="100376" grpId="1"/>
      <p:bldP spid="100377" grpId="0"/>
      <p:bldP spid="100377" grpId="1"/>
      <p:bldP spid="100378" grpId="0"/>
      <p:bldP spid="100378" grpId="1"/>
      <p:bldP spid="100379" grpId="0"/>
      <p:bldP spid="10037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7537" name="Rectangle 2"/>
          <p:cNvSpPr>
            <a:spLocks noGrp="1"/>
          </p:cNvSpPr>
          <p:nvPr>
            <p:ph type="title"/>
          </p:nvPr>
        </p:nvSpPr>
        <p:spPr>
          <a:xfrm>
            <a:off x="243840" y="274955"/>
            <a:ext cx="8539480" cy="804545"/>
          </a:xfrm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8.4.2  </a:t>
            </a:r>
            <a:r>
              <a:rPr lang="en-US" altLang="zh-CN" sz="3200" dirty="0">
                <a:solidFill>
                  <a:srgbClr val="0000FF"/>
                </a:solidFill>
                <a:sym typeface="+mn-ea"/>
              </a:rPr>
              <a:t>Kruskal’s algorithm(</a:t>
            </a:r>
            <a:r>
              <a:rPr lang="zh-CN" altLang="en-US" sz="3200" dirty="0">
                <a:solidFill>
                  <a:srgbClr val="0000FF"/>
                </a:solidFill>
                <a:sym typeface="+mn-ea"/>
              </a:rPr>
              <a:t>克鲁斯卡尔算法</a:t>
            </a:r>
            <a:r>
              <a:rPr lang="en-US" altLang="zh-CN" sz="3200" dirty="0">
                <a:solidFill>
                  <a:srgbClr val="0000FF"/>
                </a:solidFill>
                <a:sym typeface="+mn-ea"/>
              </a:rPr>
              <a:t>)</a:t>
            </a:r>
            <a:endParaRPr lang="en-US" altLang="zh-CN" sz="32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>
          <a:xfrm>
            <a:off x="457200" y="1214438"/>
            <a:ext cx="8229600" cy="5072062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Suppose G 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Kruskal’s algorithm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en-US" altLang="zh-CN" dirty="0"/>
              <a:t>(1) </a:t>
            </a:r>
            <a:r>
              <a:rPr lang="zh-CN" altLang="en-US" i="1" dirty="0">
                <a:sym typeface="+mn-ea"/>
              </a:rPr>
              <a:t>At the beginning</a:t>
            </a:r>
            <a:r>
              <a:rPr lang="en-US" altLang="zh-CN" dirty="0">
                <a:sym typeface="+mn-ea"/>
              </a:rPr>
              <a:t>, let the graph </a:t>
            </a:r>
            <a:r>
              <a:rPr lang="en-US" altLang="zh-CN" dirty="0"/>
              <a:t>T contains only all vertices but edges.  T 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 }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/>
            <a:r>
              <a:rPr lang="en-US" altLang="zh-CN" dirty="0"/>
              <a:t>(2) Select a lowest weight edge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/>
              <a:t>from E to add into T, judge whether there is a loop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54735" lvl="1" indent="-200025">
              <a:buNone/>
            </a:pPr>
            <a:r>
              <a:rPr lang="en-US" altLang="zh-CN" dirty="0"/>
              <a:t>If a loop occur, then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US" altLang="zh-CN" dirty="0"/>
              <a:t>abandoned, else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enters.</a:t>
            </a:r>
            <a:endParaRPr lang="en-US" altLang="zh-CN" dirty="0"/>
          </a:p>
          <a:p>
            <a:pPr lvl="1"/>
            <a:r>
              <a:rPr lang="en-US" altLang="zh-CN" dirty="0"/>
              <a:t>(3) Reapeat the step (2)</a:t>
            </a:r>
            <a:r>
              <a:rPr lang="zh-CN" altLang="en-US" dirty="0"/>
              <a:t>，</a:t>
            </a:r>
            <a:r>
              <a:rPr lang="en-US" altLang="zh-CN" dirty="0"/>
              <a:t>untill </a:t>
            </a:r>
            <a:r>
              <a:rPr lang="en-US" altLang="zh-CN" i="1" dirty="0"/>
              <a:t>n</a:t>
            </a:r>
            <a:r>
              <a:rPr lang="en-US" altLang="zh-CN" dirty="0"/>
              <a:t>-1 edges have be selected to T.</a:t>
            </a:r>
            <a:endParaRPr lang="en-US" altLang="zh-CN" dirty="0"/>
          </a:p>
          <a:p>
            <a:pPr lvl="0"/>
            <a:r>
              <a:rPr lang="en-US" altLang="zh-CN" dirty="0"/>
              <a:t>The graph T is a </a:t>
            </a:r>
            <a:r>
              <a:rPr lang="zh-CN" altLang="en-US" dirty="0">
                <a:sym typeface="+mn-ea"/>
              </a:rPr>
              <a:t>Minimum Spanning Tree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451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451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451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451">
                                            <p:txEl>
                                              <p:charRg st="80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451">
                                            <p:txEl>
                                              <p:char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451">
                                            <p:txEl>
                                              <p:charRg st="8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4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4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45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13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451">
                                            <p:txEl>
                                              <p:charRg st="139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451">
                                            <p:txEl>
                                              <p:charRg st="13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451">
                                            <p:txEl>
                                              <p:charRg st="13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45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45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45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8385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8.1.2  T</a:t>
            </a:r>
            <a:r>
              <a:rPr lang="zh-CN" altLang="en-US" dirty="0"/>
              <a:t>erminolog</a:t>
            </a:r>
            <a:r>
              <a:rPr lang="en-US" altLang="zh-CN" dirty="0"/>
              <a:t>ies of graph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74763"/>
            <a:ext cx="8229600" cy="5332413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SubGraph (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子图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graph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完全图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Adjacent Vertices (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邻接顶点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Degree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度、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OutDegree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出度、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InDegree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入度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权、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路径、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Path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简单路径、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回路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 graph连通图、Connected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component连通分量、Strongly connected graph强连通图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Spanning tree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生成树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Minimum Spanning Tree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最小生成树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3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51">
                                            <p:txEl>
                                              <p:charRg st="3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1">
                                            <p:txEl>
                                              <p:charRg st="3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>
                                            <p:txEl>
                                              <p:charRg st="3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251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1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251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1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251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25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5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5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25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25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25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251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51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1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251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251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251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856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8.4.2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Kruskal’s algorithm</a:t>
            </a:r>
            <a:endParaRPr lang="zh-CN" altLang="en-US" dirty="0"/>
          </a:p>
        </p:txBody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>
          <a:xfrm>
            <a:off x="457200" y="1214755"/>
            <a:ext cx="8470900" cy="946785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The weighted G. C</a:t>
            </a:r>
            <a:r>
              <a:rPr dirty="0">
                <a:sym typeface="+mn-ea"/>
              </a:rPr>
              <a:t>onstruct the minimum spanning tree from vertex A.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5476" name="椭圆 36"/>
          <p:cNvSpPr/>
          <p:nvPr/>
        </p:nvSpPr>
        <p:spPr>
          <a:xfrm>
            <a:off x="3286125" y="3246120"/>
            <a:ext cx="503238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477" name="椭圆 37"/>
          <p:cNvSpPr/>
          <p:nvPr/>
        </p:nvSpPr>
        <p:spPr>
          <a:xfrm>
            <a:off x="4797425" y="3246120"/>
            <a:ext cx="504825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478" name="椭圆 38"/>
          <p:cNvSpPr/>
          <p:nvPr/>
        </p:nvSpPr>
        <p:spPr>
          <a:xfrm>
            <a:off x="3286125" y="4757420"/>
            <a:ext cx="503238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479" name="椭圆 39"/>
          <p:cNvSpPr/>
          <p:nvPr/>
        </p:nvSpPr>
        <p:spPr>
          <a:xfrm>
            <a:off x="4797425" y="4757420"/>
            <a:ext cx="504825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05480" name="直接连接符 40"/>
          <p:cNvCxnSpPr>
            <a:stCxn id="105476" idx="6"/>
            <a:endCxn id="105477" idx="2"/>
          </p:cNvCxnSpPr>
          <p:nvPr/>
        </p:nvCxnSpPr>
        <p:spPr>
          <a:xfrm>
            <a:off x="3789363" y="3462020"/>
            <a:ext cx="1008062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81" name="直接连接符 41"/>
          <p:cNvCxnSpPr>
            <a:stCxn id="105476" idx="4"/>
            <a:endCxn id="105478" idx="0"/>
          </p:cNvCxnSpPr>
          <p:nvPr/>
        </p:nvCxnSpPr>
        <p:spPr>
          <a:xfrm>
            <a:off x="3538538" y="3677920"/>
            <a:ext cx="0" cy="107950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82" name="直接连接符 42"/>
          <p:cNvCxnSpPr>
            <a:stCxn id="105476" idx="5"/>
            <a:endCxn id="105484" idx="1"/>
          </p:cNvCxnSpPr>
          <p:nvPr/>
        </p:nvCxnSpPr>
        <p:spPr>
          <a:xfrm rot="-5400000" flipH="1">
            <a:off x="3725863" y="3604895"/>
            <a:ext cx="409575" cy="42862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83" name="直接连接符 43"/>
          <p:cNvCxnSpPr>
            <a:stCxn id="105478" idx="6"/>
            <a:endCxn id="105479" idx="2"/>
          </p:cNvCxnSpPr>
          <p:nvPr/>
        </p:nvCxnSpPr>
        <p:spPr>
          <a:xfrm>
            <a:off x="3789363" y="4973320"/>
            <a:ext cx="1008062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84" name="椭圆 39"/>
          <p:cNvSpPr/>
          <p:nvPr/>
        </p:nvSpPr>
        <p:spPr>
          <a:xfrm>
            <a:off x="4071938" y="3960495"/>
            <a:ext cx="503237" cy="431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05485" name="直接连接符 42"/>
          <p:cNvCxnSpPr>
            <a:stCxn id="105478" idx="7"/>
            <a:endCxn id="105484" idx="3"/>
          </p:cNvCxnSpPr>
          <p:nvPr/>
        </p:nvCxnSpPr>
        <p:spPr>
          <a:xfrm rot="5400000" flipH="1" flipV="1">
            <a:off x="3684588" y="4360545"/>
            <a:ext cx="492125" cy="42862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86" name="直接连接符 42"/>
          <p:cNvCxnSpPr>
            <a:stCxn id="105484" idx="7"/>
            <a:endCxn id="105477" idx="3"/>
          </p:cNvCxnSpPr>
          <p:nvPr/>
        </p:nvCxnSpPr>
        <p:spPr>
          <a:xfrm rot="5400000" flipH="1" flipV="1">
            <a:off x="4481513" y="3631883"/>
            <a:ext cx="409575" cy="371475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87" name="直接连接符 41"/>
          <p:cNvCxnSpPr>
            <a:stCxn id="105477" idx="4"/>
            <a:endCxn id="105479" idx="0"/>
          </p:cNvCxnSpPr>
          <p:nvPr/>
        </p:nvCxnSpPr>
        <p:spPr>
          <a:xfrm rot="5400000">
            <a:off x="4510088" y="4216083"/>
            <a:ext cx="10795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88" name="Text Box 26"/>
          <p:cNvSpPr txBox="1"/>
          <p:nvPr/>
        </p:nvSpPr>
        <p:spPr>
          <a:xfrm>
            <a:off x="3360738" y="3276283"/>
            <a:ext cx="3556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89" name="Text Box 26"/>
          <p:cNvSpPr txBox="1"/>
          <p:nvPr/>
        </p:nvSpPr>
        <p:spPr>
          <a:xfrm>
            <a:off x="3359150" y="4787583"/>
            <a:ext cx="357188" cy="371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0" name="Text Box 26"/>
          <p:cNvSpPr txBox="1"/>
          <p:nvPr/>
        </p:nvSpPr>
        <p:spPr>
          <a:xfrm>
            <a:off x="4894263" y="47748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1" name="Text Box 26"/>
          <p:cNvSpPr txBox="1"/>
          <p:nvPr/>
        </p:nvSpPr>
        <p:spPr>
          <a:xfrm>
            <a:off x="4143375" y="3960495"/>
            <a:ext cx="357188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2" name="Text Box 26"/>
          <p:cNvSpPr txBox="1"/>
          <p:nvPr/>
        </p:nvSpPr>
        <p:spPr>
          <a:xfrm>
            <a:off x="4894263" y="32762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3" name="Text Box 26"/>
          <p:cNvSpPr txBox="1"/>
          <p:nvPr/>
        </p:nvSpPr>
        <p:spPr>
          <a:xfrm>
            <a:off x="3143250" y="4031933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4" name="Text Box 26"/>
          <p:cNvSpPr txBox="1"/>
          <p:nvPr/>
        </p:nvSpPr>
        <p:spPr>
          <a:xfrm>
            <a:off x="3643313" y="37461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5" name="Text Box 26"/>
          <p:cNvSpPr txBox="1"/>
          <p:nvPr/>
        </p:nvSpPr>
        <p:spPr>
          <a:xfrm>
            <a:off x="4643438" y="3746183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6" name="Text Box 26"/>
          <p:cNvSpPr txBox="1"/>
          <p:nvPr/>
        </p:nvSpPr>
        <p:spPr>
          <a:xfrm>
            <a:off x="5072063" y="4019233"/>
            <a:ext cx="500062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7" name="Text Box 26"/>
          <p:cNvSpPr txBox="1"/>
          <p:nvPr/>
        </p:nvSpPr>
        <p:spPr>
          <a:xfrm>
            <a:off x="4143375" y="4960620"/>
            <a:ext cx="5000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8" name="Text Box 26"/>
          <p:cNvSpPr txBox="1"/>
          <p:nvPr/>
        </p:nvSpPr>
        <p:spPr>
          <a:xfrm>
            <a:off x="3929063" y="4460558"/>
            <a:ext cx="357187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9" name="Text Box 26"/>
          <p:cNvSpPr txBox="1"/>
          <p:nvPr/>
        </p:nvSpPr>
        <p:spPr>
          <a:xfrm>
            <a:off x="4071938" y="3103245"/>
            <a:ext cx="50006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548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ldLvl="0" animBg="1"/>
      <p:bldP spid="105476" grpId="1" animBg="1"/>
      <p:bldP spid="105477" grpId="0" bldLvl="0" animBg="1"/>
      <p:bldP spid="105477" grpId="1" animBg="1"/>
      <p:bldP spid="105478" grpId="0" bldLvl="0" animBg="1"/>
      <p:bldP spid="105478" grpId="1" animBg="1"/>
      <p:bldP spid="105479" grpId="0" bldLvl="0" animBg="1"/>
      <p:bldP spid="105479" grpId="1" animBg="1"/>
      <p:bldP spid="105484" grpId="0" animBg="1" build="allAtOnce"/>
      <p:bldP spid="105484" grpId="1" animBg="1" build="allAtOnce"/>
      <p:bldP spid="105488" grpId="0"/>
      <p:bldP spid="105489" grpId="0"/>
      <p:bldP spid="105490" grpId="0"/>
      <p:bldP spid="105491" grpId="0"/>
      <p:bldP spid="105492" grpId="0"/>
      <p:bldP spid="105493" grpId="0"/>
      <p:bldP spid="105494" grpId="0"/>
      <p:bldP spid="105495" grpId="0"/>
      <p:bldP spid="105496" grpId="0"/>
      <p:bldP spid="105497" grpId="0"/>
      <p:bldP spid="105498" grpId="0"/>
      <p:bldP spid="1054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49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8.6  </a:t>
            </a:r>
            <a:r>
              <a:rPr lang="zh-CN" altLang="en-US" dirty="0">
                <a:sym typeface="+mn-ea"/>
              </a:rPr>
              <a:t>Topological Sort </a:t>
            </a:r>
            <a:r>
              <a:rPr lang="zh-CN" altLang="en-US" dirty="0"/>
              <a:t>拓扑排序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457200" y="1214755"/>
            <a:ext cx="8229600" cy="244983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Directed Acyclic Graph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DAG 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有向无环图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ym typeface="+mn-ea"/>
              </a:rPr>
              <a:t>topological sorted sequence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拓扑序列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dirty="0"/>
              <a:t>topological Sort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拓扑排序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1873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8.6  </a:t>
            </a:r>
            <a:r>
              <a:rPr lang="zh-CN" altLang="en-US" dirty="0">
                <a:sym typeface="+mn-ea"/>
              </a:rPr>
              <a:t>Topological Sort</a:t>
            </a:r>
            <a:endParaRPr lang="zh-CN" altLang="en-US" dirty="0"/>
          </a:p>
        </p:txBody>
      </p:sp>
      <p:sp>
        <p:nvSpPr>
          <p:cNvPr id="94211" name="Rectangle 3"/>
          <p:cNvSpPr>
            <a:spLocks noGrp="1"/>
          </p:cNvSpPr>
          <p:nvPr>
            <p:ph type="body"/>
          </p:nvPr>
        </p:nvSpPr>
        <p:spPr>
          <a:xfrm>
            <a:off x="457200" y="1214438"/>
            <a:ext cx="8229600" cy="48514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zh-CN" altLang="en-US" dirty="0"/>
              <a:t>For any directed graph, its topological ordering process</a:t>
            </a:r>
            <a:r>
              <a:rPr lang="en-US" altLang="zh-CN" dirty="0"/>
              <a:t> is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）Select a vertex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entrying </a:t>
            </a:r>
            <a:r>
              <a:rPr lang="zh-CN" altLang="en-US" dirty="0"/>
              <a:t>degree </a:t>
            </a:r>
            <a:r>
              <a:rPr lang="en-US" altLang="zh-CN" dirty="0"/>
              <a:t>is zero</a:t>
            </a:r>
            <a:r>
              <a:rPr lang="zh-CN" altLang="en-US" dirty="0"/>
              <a:t> in the graph and output；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）Delete the vertex and its adjacent arcs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）Repeat the above two steps until there is no vertex </a:t>
            </a:r>
            <a:r>
              <a:rPr lang="en-US" altLang="zh-CN" dirty="0"/>
              <a:t>which entrying</a:t>
            </a:r>
            <a:r>
              <a:rPr lang="zh-CN" altLang="en-US" dirty="0"/>
              <a:t> degree </a:t>
            </a:r>
            <a:r>
              <a:rPr lang="en-US" altLang="zh-CN" dirty="0"/>
              <a:t>is zero </a:t>
            </a:r>
            <a:r>
              <a:rPr lang="zh-CN" altLang="en-US" dirty="0"/>
              <a:t>in the graph.</a:t>
            </a:r>
            <a:endParaRPr lang="zh-CN" altLang="en-US" dirty="0"/>
          </a:p>
          <a:p>
            <a:pPr lvl="1"/>
            <a:r>
              <a:rPr lang="en-US" altLang="zh-CN" dirty="0"/>
              <a:t>If all of the vertices have been output, the the squence is a </a:t>
            </a:r>
            <a:r>
              <a:rPr lang="en-US" altLang="zh-CN" dirty="0">
                <a:sym typeface="+mn-ea"/>
              </a:rPr>
              <a:t>topological sorted sequence. Else , there is a loop or more, the </a:t>
            </a:r>
            <a:r>
              <a:rPr lang="en-US" altLang="zh-CN" dirty="0">
                <a:sym typeface="+mn-ea"/>
              </a:rPr>
              <a:t>topological Sort is fail.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11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11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11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11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11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11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6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211">
                                            <p:txEl>
                                              <p:charRg st="6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11">
                                            <p:txEl>
                                              <p:charRg st="6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11">
                                            <p:txEl>
                                              <p:charRg st="6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2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2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2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1873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8.6  </a:t>
            </a:r>
            <a:r>
              <a:rPr lang="zh-CN" altLang="en-US" dirty="0">
                <a:sym typeface="+mn-ea"/>
              </a:rPr>
              <a:t>Topological Sort</a:t>
            </a:r>
            <a:endParaRPr lang="zh-CN" altLang="en-US" dirty="0"/>
          </a:p>
        </p:txBody>
      </p:sp>
      <p:sp>
        <p:nvSpPr>
          <p:cNvPr id="94212" name="椭圆 4"/>
          <p:cNvSpPr/>
          <p:nvPr/>
        </p:nvSpPr>
        <p:spPr>
          <a:xfrm>
            <a:off x="2490153" y="2552383"/>
            <a:ext cx="403225" cy="336550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213" name="椭圆 5"/>
          <p:cNvSpPr/>
          <p:nvPr/>
        </p:nvSpPr>
        <p:spPr>
          <a:xfrm>
            <a:off x="4507865" y="3344545"/>
            <a:ext cx="403225" cy="336550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214" name="椭圆 6"/>
          <p:cNvSpPr/>
          <p:nvPr/>
        </p:nvSpPr>
        <p:spPr>
          <a:xfrm>
            <a:off x="1842453" y="3309620"/>
            <a:ext cx="403225" cy="334963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215" name="椭圆 7"/>
          <p:cNvSpPr/>
          <p:nvPr/>
        </p:nvSpPr>
        <p:spPr>
          <a:xfrm>
            <a:off x="3642678" y="2552383"/>
            <a:ext cx="403225" cy="336550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94216" name="直接连接符 8"/>
          <p:cNvCxnSpPr>
            <a:stCxn id="94215" idx="5"/>
            <a:endCxn id="94213" idx="1"/>
          </p:cNvCxnSpPr>
          <p:nvPr/>
        </p:nvCxnSpPr>
        <p:spPr>
          <a:xfrm>
            <a:off x="3987165" y="2839720"/>
            <a:ext cx="579438" cy="5540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4217" name="直接连接符 9"/>
          <p:cNvCxnSpPr>
            <a:stCxn id="94212" idx="3"/>
            <a:endCxn id="94214" idx="0"/>
          </p:cNvCxnSpPr>
          <p:nvPr/>
        </p:nvCxnSpPr>
        <p:spPr>
          <a:xfrm flipH="1">
            <a:off x="2044065" y="2839720"/>
            <a:ext cx="506413" cy="469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94218" name="直接连接符 10"/>
          <p:cNvCxnSpPr>
            <a:stCxn id="94212" idx="6"/>
            <a:endCxn id="94215" idx="2"/>
          </p:cNvCxnSpPr>
          <p:nvPr/>
        </p:nvCxnSpPr>
        <p:spPr>
          <a:xfrm>
            <a:off x="2893378" y="2720658"/>
            <a:ext cx="7493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4219" name="直接连接符 11"/>
          <p:cNvCxnSpPr>
            <a:stCxn id="94214" idx="4"/>
            <a:endCxn id="94220" idx="1"/>
          </p:cNvCxnSpPr>
          <p:nvPr/>
        </p:nvCxnSpPr>
        <p:spPr>
          <a:xfrm>
            <a:off x="2044065" y="3644583"/>
            <a:ext cx="506413" cy="541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4220" name="椭圆 32"/>
          <p:cNvSpPr/>
          <p:nvPr/>
        </p:nvSpPr>
        <p:spPr>
          <a:xfrm>
            <a:off x="2490153" y="4136708"/>
            <a:ext cx="403225" cy="336550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94221" name="直接连接符 35"/>
          <p:cNvCxnSpPr>
            <a:stCxn id="94220" idx="6"/>
            <a:endCxn id="94222" idx="2"/>
          </p:cNvCxnSpPr>
          <p:nvPr/>
        </p:nvCxnSpPr>
        <p:spPr>
          <a:xfrm>
            <a:off x="2893378" y="4304983"/>
            <a:ext cx="7778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4222" name="椭圆 49"/>
          <p:cNvSpPr/>
          <p:nvPr/>
        </p:nvSpPr>
        <p:spPr>
          <a:xfrm>
            <a:off x="3671253" y="4136708"/>
            <a:ext cx="403225" cy="336550"/>
          </a:xfrm>
          <a:prstGeom prst="ellipse">
            <a:avLst/>
          </a:prstGeom>
          <a:solidFill>
            <a:srgbClr val="CCFFFF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 anchorCtr="0"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94223" name="直接连接符 51"/>
          <p:cNvCxnSpPr>
            <a:stCxn id="94222" idx="7"/>
            <a:endCxn id="94213" idx="3"/>
          </p:cNvCxnSpPr>
          <p:nvPr/>
        </p:nvCxnSpPr>
        <p:spPr>
          <a:xfrm flipV="1">
            <a:off x="4015740" y="3631883"/>
            <a:ext cx="550863" cy="5540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4224" name="Text Box 26"/>
          <p:cNvSpPr txBox="1"/>
          <p:nvPr/>
        </p:nvSpPr>
        <p:spPr>
          <a:xfrm>
            <a:off x="5515928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25" name="Text Box 26"/>
          <p:cNvSpPr txBox="1"/>
          <p:nvPr/>
        </p:nvSpPr>
        <p:spPr>
          <a:xfrm>
            <a:off x="5874703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26" name="Text Box 26"/>
          <p:cNvSpPr txBox="1"/>
          <p:nvPr/>
        </p:nvSpPr>
        <p:spPr>
          <a:xfrm>
            <a:off x="6235065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27" name="Text Box 26"/>
          <p:cNvSpPr txBox="1"/>
          <p:nvPr/>
        </p:nvSpPr>
        <p:spPr>
          <a:xfrm>
            <a:off x="6595428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28" name="Text Box 26"/>
          <p:cNvSpPr txBox="1"/>
          <p:nvPr/>
        </p:nvSpPr>
        <p:spPr>
          <a:xfrm>
            <a:off x="6968490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29" name="Text Box 26"/>
          <p:cNvSpPr txBox="1"/>
          <p:nvPr/>
        </p:nvSpPr>
        <p:spPr>
          <a:xfrm>
            <a:off x="7374890" y="3344545"/>
            <a:ext cx="2159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ldLvl="0" animBg="1"/>
      <p:bldP spid="94212" grpId="1" bldLvl="0" animBg="1"/>
      <p:bldP spid="94213" grpId="0" bldLvl="0" animBg="1"/>
      <p:bldP spid="94214" grpId="0" bldLvl="0" animBg="1"/>
      <p:bldP spid="94215" grpId="0" bldLvl="0" animBg="1"/>
      <p:bldP spid="94220" grpId="0" bldLvl="0" animBg="1"/>
      <p:bldP spid="94222" grpId="0" bldLvl="0" animBg="1"/>
      <p:bldP spid="94224" grpId="0"/>
      <p:bldP spid="94225" grpId="0"/>
      <p:bldP spid="94226" grpId="0"/>
      <p:bldP spid="94227" grpId="0"/>
      <p:bldP spid="94228" grpId="0"/>
      <p:bldP spid="942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9409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  Storage structure of Graph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xfrm>
            <a:off x="254000" y="1381125"/>
            <a:ext cx="8505825" cy="4633913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/>
              <a:t>For G = (V, E)</a:t>
            </a:r>
            <a:r>
              <a:rPr lang="zh-CN" altLang="en-US" dirty="0"/>
              <a:t>，</a:t>
            </a:r>
            <a:r>
              <a:rPr lang="en-US" altLang="zh-CN" dirty="0"/>
              <a:t>Storing t</a:t>
            </a:r>
            <a:r>
              <a:rPr lang="zh-CN" altLang="en-US" dirty="0"/>
              <a:t>wo parts </a:t>
            </a:r>
            <a:r>
              <a:rPr lang="en-US" altLang="zh-CN" dirty="0"/>
              <a:t>of graph: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Vertices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edges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Vertices are always stored into a </a:t>
            </a:r>
            <a:r>
              <a:rPr lang="en-US" altLang="zh-CN" dirty="0">
                <a:solidFill>
                  <a:srgbClr val="0000FF"/>
                </a:solidFill>
              </a:rPr>
              <a:t>one-dimensional array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We have two storage mode, depending on how edges are stored: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Adjacency Matrix 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邻接矩阵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M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n*n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Adjacency Lists  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邻接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表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75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5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5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3530" y="1233805"/>
            <a:ext cx="8330565" cy="526669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p>
            <a:pPr marL="342900" lvl="0" indent="-34290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kern="0" dirty="0">
                <a:latin typeface="+mn-lt"/>
                <a:ea typeface="+mn-ea"/>
                <a:sym typeface="+mn-ea"/>
              </a:rPr>
              <a:t>Adjacency Matrix (</a:t>
            </a:r>
            <a:r>
              <a:rPr lang="en-US" altLang="zh-CN" sz="2800" kern="0" dirty="0">
                <a:latin typeface="+mn-lt"/>
                <a:ea typeface="+mn-ea"/>
                <a:sym typeface="宋体" panose="02010600030101010101" pitchFamily="2" charset="-122"/>
              </a:rPr>
              <a:t>邻接矩阵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i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*</a:t>
            </a:r>
            <a:r>
              <a:rPr lang="en-US" altLang="zh-CN" sz="2800" b="1" i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kern="0" dirty="0">
                <a:latin typeface="+mn-lt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CN" sz="2800" kern="0" dirty="0">
                <a:latin typeface="+mn-lt"/>
                <a:ea typeface="+mn-ea"/>
                <a:sym typeface="宋体" panose="02010600030101010101" pitchFamily="2" charset="-122"/>
              </a:rPr>
              <a:t>)</a:t>
            </a:r>
            <a:r>
              <a:rPr lang="en-US" altLang="zh-CN" sz="2800" kern="0" dirty="0">
                <a:latin typeface="+mn-lt"/>
                <a:ea typeface="+mn-ea"/>
                <a:sym typeface="+mn-ea"/>
              </a:rPr>
              <a:t>:</a:t>
            </a:r>
            <a:endParaRPr lang="en-US" altLang="zh-CN" sz="2800" kern="0" dirty="0">
              <a:latin typeface="+mn-lt"/>
              <a:ea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Use one-dimensional array to store Vertices.</a:t>
            </a:r>
            <a:endParaRPr lang="en-US" altLang="zh-CN" sz="2400" kern="0" dirty="0">
              <a:solidFill>
                <a:schemeClr val="tx1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Use a matrix 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M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n*n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to store Edges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：</a:t>
            </a:r>
            <a:endParaRPr lang="en-US" altLang="zh-CN" sz="2400" kern="0" dirty="0">
              <a:solidFill>
                <a:schemeClr val="tx1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rgbClr val="FF0000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rgbClr val="FF0000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rgbClr val="FF0000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For Weighted Graph (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带权图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)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，</a:t>
            </a:r>
            <a:r>
              <a:rPr lang="en-US" altLang="zh-CN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400" b="1" i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*</a:t>
            </a:r>
            <a:r>
              <a:rPr lang="en-US" altLang="zh-CN" sz="2400" b="1" i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kern="0" dirty="0">
                <a:latin typeface="+mn-lt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 changed to</a:t>
            </a:r>
            <a:r>
              <a:rPr lang="en-US" altLang="zh-CN" sz="240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：</a:t>
            </a:r>
            <a:endParaRPr lang="en-US" altLang="zh-CN" sz="2400" kern="0" dirty="0">
              <a:solidFill>
                <a:schemeClr val="tx1"/>
              </a:solidFill>
              <a:latin typeface="+mn-lt"/>
              <a:ea typeface="+mn-ea"/>
              <a:cs typeface="+mn-ea"/>
              <a:sym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chemeClr val="tx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sp>
        <p:nvSpPr>
          <p:cNvPr id="530433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  </a:t>
            </a:r>
            <a:r>
              <a:rPr lang="en-US" altLang="zh-CN" dirty="0">
                <a:sym typeface="宋体" panose="02010600030101010101" pitchFamily="2" charset="-122"/>
              </a:rPr>
              <a:t>Storage structure of Graph</a:t>
            </a:r>
            <a:endParaRPr lang="en-US" altLang="zh-CN" dirty="0"/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2744788"/>
            <a:ext cx="5935663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8" y="4652963"/>
            <a:ext cx="5478462" cy="928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57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8.2.1  </a:t>
            </a:r>
            <a:r>
              <a:rPr lang="en-US" altLang="zh-CN" dirty="0">
                <a:solidFill>
                  <a:srgbClr val="0000FF"/>
                </a:solidFill>
              </a:rPr>
              <a:t>Adjacency Matrix in C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600" cy="2755900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黑体" panose="02010609060101010101" pitchFamily="49" charset="-122"/>
              </a:rPr>
              <a:t>Use two arrays:  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one-dimensional array for Vertices  (</a:t>
            </a:r>
            <a:r>
              <a:rPr lang="zh-CN" altLang="en-US" dirty="0">
                <a:ea typeface="黑体" panose="02010609060101010101" pitchFamily="49" charset="-122"/>
              </a:rPr>
              <a:t>顶点数组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two</a:t>
            </a:r>
            <a:r>
              <a:rPr lang="zh-CN" altLang="en-US" dirty="0">
                <a:ea typeface="黑体" panose="02010609060101010101" pitchFamily="49" charset="-122"/>
              </a:rPr>
              <a:t>-dimensional array</a:t>
            </a:r>
            <a:r>
              <a:rPr lang="en-US" altLang="zh-CN" dirty="0">
                <a:ea typeface="黑体" panose="02010609060101010101" pitchFamily="49" charset="-122"/>
              </a:rPr>
              <a:t> for </a:t>
            </a:r>
            <a:r>
              <a:rPr lang="en-US" altLang="zh-CN" dirty="0">
                <a:sym typeface="宋体" panose="02010600030101010101" pitchFamily="2" charset="-122"/>
              </a:rPr>
              <a:t>Adjacency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Matix (</a:t>
            </a:r>
            <a:r>
              <a:rPr lang="zh-CN" altLang="en-US" b="1" dirty="0">
                <a:ea typeface="黑体" panose="02010609060101010101" pitchFamily="49" charset="-122"/>
              </a:rPr>
              <a:t>关系数组</a:t>
            </a:r>
            <a:r>
              <a:rPr lang="en-US" altLang="zh-CN" b="1" dirty="0">
                <a:ea typeface="黑体" panose="02010609060101010101" pitchFamily="49" charset="-122"/>
              </a:rPr>
              <a:t>/</a:t>
            </a:r>
            <a:r>
              <a:rPr lang="zh-CN" altLang="zh-CN" b="1" dirty="0">
                <a:ea typeface="黑体" panose="02010609060101010101" pitchFamily="49" charset="-122"/>
              </a:rPr>
              <a:t>关系矩阵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/>
          </a:p>
          <a:p>
            <a:r>
              <a:rPr lang="en-US" altLang="zh-CN" dirty="0"/>
              <a:t> { the next page}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81" name="Rectangle 2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8.2.1 </a:t>
            </a:r>
            <a:r>
              <a:rPr lang="en-US" altLang="zh-CN" dirty="0">
                <a:solidFill>
                  <a:srgbClr val="0000FF"/>
                </a:solidFill>
                <a:sym typeface="宋体" panose="02010600030101010101" pitchFamily="2" charset="-122"/>
              </a:rPr>
              <a:t>Adjacency Matrix in C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207963" y="1143000"/>
            <a:ext cx="8615362" cy="5256213"/>
          </a:xfrm>
          <a:solidFill>
            <a:srgbClr val="FFFFFF"/>
          </a:solidFill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  #define</a:t>
            </a:r>
            <a:r>
              <a:rPr lang="en-US" altLang="zh-CN" sz="2400" dirty="0"/>
              <a:t> UNVISITED  0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#define</a:t>
            </a:r>
            <a:r>
              <a:rPr lang="en-US" altLang="zh-CN" sz="2400" dirty="0"/>
              <a:t> VISITED    1 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#</a:t>
            </a:r>
            <a:r>
              <a:rPr lang="en-US" altLang="zh-CN" sz="2400" b="1" dirty="0"/>
              <a:t>define</a:t>
            </a:r>
            <a:r>
              <a:rPr lang="en-US" altLang="zh-CN" sz="2400" dirty="0"/>
              <a:t> INFINITY MAXINT   </a:t>
            </a:r>
            <a:r>
              <a:rPr lang="en-US" altLang="zh-CN" sz="2400" dirty="0">
                <a:solidFill>
                  <a:srgbClr val="009900"/>
                </a:solidFill>
              </a:rPr>
              <a:t>//  </a:t>
            </a:r>
            <a:r>
              <a:rPr lang="zh-CN" altLang="en-US" sz="2400" dirty="0">
                <a:solidFill>
                  <a:srgbClr val="009900"/>
                </a:solidFill>
              </a:rPr>
              <a:t>∞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typedef enum</a:t>
            </a:r>
            <a:r>
              <a:rPr lang="en-US" altLang="zh-CN" sz="2400" dirty="0"/>
              <a:t> </a:t>
            </a:r>
            <a:r>
              <a:rPr lang="en-US" altLang="zh-CN" sz="2400" b="1" dirty="0"/>
              <a:t>{</a:t>
            </a:r>
            <a:r>
              <a:rPr lang="en-US" altLang="zh-CN" sz="2400" dirty="0"/>
              <a:t> DG, DN, UDG, UDN </a:t>
            </a:r>
            <a:r>
              <a:rPr lang="en-US" altLang="zh-CN" sz="2400" b="1" dirty="0"/>
              <a:t>}</a:t>
            </a:r>
            <a:r>
              <a:rPr lang="en-US" altLang="zh-CN" sz="2400" dirty="0"/>
              <a:t> GraphKind; </a:t>
            </a:r>
            <a:endParaRPr lang="en-US" altLang="zh-CN" sz="2400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typedef struct {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VexType *vexs;	  </a:t>
            </a:r>
            <a:r>
              <a:rPr lang="en-US" altLang="zh-CN" sz="2400" dirty="0">
                <a:solidFill>
                  <a:srgbClr val="009900"/>
                </a:solidFill>
              </a:rPr>
              <a:t>// Vextices Array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**arcs;	  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// relation array 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n, e;        </a:t>
            </a:r>
            <a:r>
              <a:rPr lang="en-US" altLang="zh-CN" sz="2400" dirty="0">
                <a:solidFill>
                  <a:srgbClr val="009900"/>
                </a:solidFill>
              </a:rPr>
              <a:t>// number of Vertices \ edge 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GraphKind kind;  </a:t>
            </a:r>
            <a:r>
              <a:rPr lang="en-US" altLang="zh-CN" sz="2400" dirty="0">
                <a:solidFill>
                  <a:srgbClr val="009900"/>
                </a:solidFill>
              </a:rPr>
              <a:t>// Kind of graph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*tags; </a:t>
            </a:r>
            <a:r>
              <a:rPr lang="en-US" altLang="zh-CN" sz="2400" dirty="0">
                <a:solidFill>
                  <a:srgbClr val="009900"/>
                </a:solidFill>
              </a:rPr>
              <a:t>// visited flag array of vertex.  A vertex a flag.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} </a:t>
            </a:r>
            <a:r>
              <a:rPr lang="en-US" altLang="zh-CN" sz="2400" dirty="0"/>
              <a:t>MGraph;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164eca3-9d4a-4216-b3f0-629029595c3f"/>
  <p:tag name="COMMONDATA" val="eyJoZGlkIjoiYzY3ZDc3Njg0MjBiZDRiOGYzY2Y2ODY3YmU4ZDk4NTQifQ=="/>
</p:tagLst>
</file>

<file path=ppt/theme/theme1.xml><?xml version="1.0" encoding="utf-8"?>
<a:theme xmlns:a="http://schemas.openxmlformats.org/drawingml/2006/main" name="1_A000120141225A02PWBG">
  <a:themeElements>
    <a:clrScheme name="1_A000120141225A02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A72525"/>
      </a:accent1>
      <a:accent2>
        <a:srgbClr val="A66C65"/>
      </a:accent2>
      <a:accent3>
        <a:srgbClr val="FFFFFF"/>
      </a:accent3>
      <a:accent4>
        <a:srgbClr val="505050"/>
      </a:accent4>
      <a:accent5>
        <a:srgbClr val="D0ACAC"/>
      </a:accent5>
      <a:accent6>
        <a:srgbClr val="96615B"/>
      </a:accent6>
      <a:hlink>
        <a:srgbClr val="00B0F0"/>
      </a:hlink>
      <a:folHlink>
        <a:srgbClr val="AFB2B4"/>
      </a:folHlink>
    </a:clrScheme>
    <a:fontScheme name="1_A000120141225A02PWBG">
      <a:majorFont>
        <a:latin typeface="Baskerville Old Face"/>
        <a:ea typeface="华文隶书"/>
        <a:cs typeface=""/>
      </a:majorFont>
      <a:minorFont>
        <a:latin typeface="Baskerville Old Fac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000120141225A02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A72525"/>
        </a:accent1>
        <a:accent2>
          <a:srgbClr val="A66C65"/>
        </a:accent2>
        <a:accent3>
          <a:srgbClr val="FFFFFF"/>
        </a:accent3>
        <a:accent4>
          <a:srgbClr val="505050"/>
        </a:accent4>
        <a:accent5>
          <a:srgbClr val="D0ACAC"/>
        </a:accent5>
        <a:accent6>
          <a:srgbClr val="96615B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9_自定义设计方案">
  <a:themeElements>
    <a:clrScheme name="39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9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9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9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9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9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9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9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9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默认设计模板">
  <a:themeElements>
    <a:clrScheme name="5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_自定义设计方案">
  <a:themeElements>
    <a:clrScheme name="8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3_自定义设计方案">
  <a:themeElements>
    <a:clrScheme name="1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4_自定义设计方案">
  <a:themeElements>
    <a:clrScheme name="1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5_自定义设计方案">
  <a:themeElements>
    <a:clrScheme name="1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6_自定义设计方案">
  <a:themeElements>
    <a:clrScheme name="1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7_自定义设计方案">
  <a:themeElements>
    <a:clrScheme name="1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8_自定义设计方案">
  <a:themeElements>
    <a:clrScheme name="18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8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9_自定义设计方案">
  <a:themeElements>
    <a:clrScheme name="19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9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9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0_自定义设计方案">
  <a:themeElements>
    <a:clrScheme name="20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1_自定义设计方案">
  <a:themeElements>
    <a:clrScheme name="2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2_自定义设计方案">
  <a:themeElements>
    <a:clrScheme name="2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3_自定义设计方案">
  <a:themeElements>
    <a:clrScheme name="2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3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4_自定义设计方案">
  <a:themeElements>
    <a:clrScheme name="2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5_自定义设计方案">
  <a:themeElements>
    <a:clrScheme name="2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5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6_自定义设计方案">
  <a:themeElements>
    <a:clrScheme name="2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6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7_自定义设计方案">
  <a:themeElements>
    <a:clrScheme name="2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8_自定义设计方案">
  <a:themeElements>
    <a:clrScheme name="28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8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8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9_自定义设计方案">
  <a:themeElements>
    <a:clrScheme name="29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9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9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0_自定义设计方案">
  <a:themeElements>
    <a:clrScheme name="30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0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0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1_自定义设计方案">
  <a:themeElements>
    <a:clrScheme name="3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2_自定义设计方案">
  <a:themeElements>
    <a:clrScheme name="3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3_自定义设计方案">
  <a:themeElements>
    <a:clrScheme name="3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3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4_自定义设计方案">
  <a:themeElements>
    <a:clrScheme name="3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5_自定义设计方案">
  <a:themeElements>
    <a:clrScheme name="3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5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6_自定义设计方案">
  <a:themeElements>
    <a:clrScheme name="3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6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37_自定义设计方案">
  <a:themeElements>
    <a:clrScheme name="3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8_自定义设计方案">
  <a:themeElements>
    <a:clrScheme name="38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8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kerville Old Face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19372</Words>
  <Application>WPS 演示</Application>
  <PresentationFormat>全屏显示(4:3)</PresentationFormat>
  <Paragraphs>1838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47</vt:i4>
      </vt:variant>
      <vt:variant>
        <vt:lpstr>幻灯片标题</vt:lpstr>
      </vt:variant>
      <vt:variant>
        <vt:i4>53</vt:i4>
      </vt:variant>
    </vt:vector>
  </HeadingPairs>
  <TitlesOfParts>
    <vt:vector size="115" baseType="lpstr">
      <vt:lpstr>Arial</vt:lpstr>
      <vt:lpstr>宋体</vt:lpstr>
      <vt:lpstr>Wingdings</vt:lpstr>
      <vt:lpstr>Baskerville Old Face</vt:lpstr>
      <vt:lpstr>华文隶书</vt:lpstr>
      <vt:lpstr>微软雅黑</vt:lpstr>
      <vt:lpstr>Wingdings 2</vt:lpstr>
      <vt:lpstr>Wingdings</vt:lpstr>
      <vt:lpstr>Calibri</vt:lpstr>
      <vt:lpstr>黑体</vt:lpstr>
      <vt:lpstr>Times New Roman</vt:lpstr>
      <vt:lpstr>Arial Unicode MS</vt:lpstr>
      <vt:lpstr>隶书</vt:lpstr>
      <vt:lpstr>楷体_GB2312</vt:lpstr>
      <vt:lpstr>新宋体</vt:lpstr>
      <vt:lpstr>1_A000120141225A02PWBG</vt:lpstr>
      <vt:lpstr>默认设计模板</vt:lpstr>
      <vt:lpstr>1_默认设计模板</vt:lpstr>
      <vt:lpstr>1_自定义设计方案</vt:lpstr>
      <vt:lpstr>2_默认设计模板</vt:lpstr>
      <vt:lpstr>2_自定义设计方案</vt:lpstr>
      <vt:lpstr>3_默认设计模板</vt:lpstr>
      <vt:lpstr>3_自定义设计方案</vt:lpstr>
      <vt:lpstr>4_默认设计模板</vt:lpstr>
      <vt:lpstr>4_自定义设计方案</vt:lpstr>
      <vt:lpstr>39_自定义设计方案</vt:lpstr>
      <vt:lpstr>5_默认设计模板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6_默认设计模板</vt:lpstr>
      <vt:lpstr>PowerPoint 演示文稿</vt:lpstr>
      <vt:lpstr>Main</vt:lpstr>
      <vt:lpstr>8.1.1  Definitions</vt:lpstr>
      <vt:lpstr>8.1.1  Definitions</vt:lpstr>
      <vt:lpstr>8.1.2  Terminologies of graph</vt:lpstr>
      <vt:lpstr>8.2  Storage structure of Graph</vt:lpstr>
      <vt:lpstr>8.2  Storage structure of Graph</vt:lpstr>
      <vt:lpstr>8.2.1  Adjacency Matrix in C</vt:lpstr>
      <vt:lpstr>8.2.1 Adjacency Matrix in C</vt:lpstr>
      <vt:lpstr>8.2.1  Adjacency Matrix</vt:lpstr>
      <vt:lpstr>8.2.1  Adjacency Matrix</vt:lpstr>
      <vt:lpstr>Searching a Vertex</vt:lpstr>
      <vt:lpstr>Create Adjacency Matrix</vt:lpstr>
      <vt:lpstr>PowerPoint 演示文稿</vt:lpstr>
      <vt:lpstr>PowerPoint 演示文稿</vt:lpstr>
      <vt:lpstr>Create UDG</vt:lpstr>
      <vt:lpstr>Create UDG</vt:lpstr>
      <vt:lpstr>Get the first Adj Vertex</vt:lpstr>
      <vt:lpstr>8.2.1  Adjacency Matrix</vt:lpstr>
      <vt:lpstr>8.2.2  Adjacency Lists   (邻接表 )</vt:lpstr>
      <vt:lpstr>8.2.2  Adjacency Lists</vt:lpstr>
      <vt:lpstr>8.2.2  Adjacency Lists</vt:lpstr>
      <vt:lpstr>Create a DiGraph</vt:lpstr>
      <vt:lpstr>Insert Arc (edge) </vt:lpstr>
      <vt:lpstr>PowerPoint 演示文稿</vt:lpstr>
      <vt:lpstr>Get the first Adjency Vertex</vt:lpstr>
      <vt:lpstr>Get the next Adj Vertex</vt:lpstr>
      <vt:lpstr>8.3 Graph Traversals</vt:lpstr>
      <vt:lpstr>8.3.1 Depth first traversal (DFS)</vt:lpstr>
      <vt:lpstr>DFS for Connected Graph</vt:lpstr>
      <vt:lpstr>8.3.1  DFS of Unconnected Graph</vt:lpstr>
      <vt:lpstr>DFS</vt:lpstr>
      <vt:lpstr>8.3.2  Breadth first traversal (BFS)</vt:lpstr>
      <vt:lpstr>8.3.2  Breadth first traversal</vt:lpstr>
      <vt:lpstr>8.3.2  Breadth first traversal</vt:lpstr>
      <vt:lpstr>8.3.2  Breadth first traversal</vt:lpstr>
      <vt:lpstr>8.3.2  Breadth first traversal</vt:lpstr>
      <vt:lpstr>8.3.2  Breadth first traversal</vt:lpstr>
      <vt:lpstr>8.3.2  Breadth first traversal</vt:lpstr>
      <vt:lpstr>8.3.2  Breadth first traversal</vt:lpstr>
      <vt:lpstr>BFS</vt:lpstr>
      <vt:lpstr>8.3.3  Application of traversals</vt:lpstr>
      <vt:lpstr>Find the path from s to t </vt:lpstr>
      <vt:lpstr>8.3.3  Application of traversals </vt:lpstr>
      <vt:lpstr>Calculate the shortest path length</vt:lpstr>
      <vt:lpstr>8.4   Minimum Spanning Tree(最小生成树)</vt:lpstr>
      <vt:lpstr>8.4.1  Prim’s algorithm（普里姆算法）</vt:lpstr>
      <vt:lpstr>8.4.1  Prim’s algorithm</vt:lpstr>
      <vt:lpstr>8.4.2  克鲁斯卡尔算法</vt:lpstr>
      <vt:lpstr>8.4.2 克鲁斯卡尔算法</vt:lpstr>
      <vt:lpstr>8.6  拓扑排序</vt:lpstr>
      <vt:lpstr>8.6  拓扑排序</vt:lpstr>
      <vt:lpstr>8.6  Topological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图</dc:title>
  <dc:creator>User</dc:creator>
  <cp:lastModifiedBy>新聊斋</cp:lastModifiedBy>
  <cp:revision>607</cp:revision>
  <dcterms:created xsi:type="dcterms:W3CDTF">2015-03-12T05:56:00Z</dcterms:created>
  <dcterms:modified xsi:type="dcterms:W3CDTF">2022-11-14T07:13:07Z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557C5AF7818148F3AD963AAF9B9D87CA</vt:lpwstr>
  </property>
</Properties>
</file>